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81" r:id="rId3"/>
    <p:sldId id="258" r:id="rId4"/>
    <p:sldId id="283" r:id="rId5"/>
    <p:sldId id="284" r:id="rId6"/>
    <p:sldId id="288" r:id="rId7"/>
    <p:sldId id="268" r:id="rId8"/>
    <p:sldId id="286" r:id="rId9"/>
    <p:sldId id="303" r:id="rId10"/>
    <p:sldId id="274" r:id="rId11"/>
    <p:sldId id="263" r:id="rId12"/>
    <p:sldId id="287" r:id="rId13"/>
    <p:sldId id="291" r:id="rId14"/>
    <p:sldId id="292" r:id="rId15"/>
    <p:sldId id="289" r:id="rId16"/>
    <p:sldId id="329" r:id="rId17"/>
    <p:sldId id="327" r:id="rId18"/>
    <p:sldId id="328" r:id="rId19"/>
    <p:sldId id="304" r:id="rId20"/>
    <p:sldId id="295" r:id="rId21"/>
    <p:sldId id="296" r:id="rId22"/>
    <p:sldId id="297" r:id="rId23"/>
    <p:sldId id="298" r:id="rId24"/>
    <p:sldId id="299" r:id="rId25"/>
    <p:sldId id="306" r:id="rId26"/>
    <p:sldId id="307" r:id="rId27"/>
    <p:sldId id="318" r:id="rId28"/>
    <p:sldId id="324" r:id="rId2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50000"/>
      </a:spcBef>
      <a:spcAft>
        <a:spcPct val="0"/>
      </a:spcAft>
      <a:defRPr kumimoji="1" sz="2400" b="1" i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umimoji="1" sz="2400" b="1" i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umimoji="1" sz="2400" b="1" i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umimoji="1" sz="2400" b="1" i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umimoji="1" sz="2400" b="1" i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i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i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i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i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CCFFFF"/>
    <a:srgbClr val="66FFFF"/>
    <a:srgbClr val="BFBFFF"/>
    <a:srgbClr val="AFAFFF"/>
    <a:srgbClr val="99CCFF"/>
    <a:srgbClr val="FF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4744" autoAdjust="0"/>
    <p:restoredTop sz="86364" autoAdjust="0"/>
  </p:normalViewPr>
  <p:slideViewPr>
    <p:cSldViewPr>
      <p:cViewPr varScale="1">
        <p:scale>
          <a:sx n="67" d="100"/>
          <a:sy n="67" d="100"/>
        </p:scale>
        <p:origin x="57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178" y="153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13" Type="http://schemas.openxmlformats.org/officeDocument/2006/relationships/image" Target="../media/image74.wmf"/><Relationship Id="rId18" Type="http://schemas.openxmlformats.org/officeDocument/2006/relationships/image" Target="../media/image79.wmf"/><Relationship Id="rId3" Type="http://schemas.openxmlformats.org/officeDocument/2006/relationships/image" Target="../media/image64.wmf"/><Relationship Id="rId7" Type="http://schemas.openxmlformats.org/officeDocument/2006/relationships/image" Target="../media/image68.wmf"/><Relationship Id="rId12" Type="http://schemas.openxmlformats.org/officeDocument/2006/relationships/image" Target="../media/image73.wmf"/><Relationship Id="rId17" Type="http://schemas.openxmlformats.org/officeDocument/2006/relationships/image" Target="../media/image78.wmf"/><Relationship Id="rId2" Type="http://schemas.openxmlformats.org/officeDocument/2006/relationships/image" Target="../media/image63.wmf"/><Relationship Id="rId16" Type="http://schemas.openxmlformats.org/officeDocument/2006/relationships/image" Target="../media/image77.wmf"/><Relationship Id="rId1" Type="http://schemas.openxmlformats.org/officeDocument/2006/relationships/image" Target="../media/image62.wmf"/><Relationship Id="rId6" Type="http://schemas.openxmlformats.org/officeDocument/2006/relationships/image" Target="../media/image67.wmf"/><Relationship Id="rId11" Type="http://schemas.openxmlformats.org/officeDocument/2006/relationships/image" Target="../media/image72.wmf"/><Relationship Id="rId5" Type="http://schemas.openxmlformats.org/officeDocument/2006/relationships/image" Target="../media/image66.wmf"/><Relationship Id="rId15" Type="http://schemas.openxmlformats.org/officeDocument/2006/relationships/image" Target="../media/image76.wmf"/><Relationship Id="rId10" Type="http://schemas.openxmlformats.org/officeDocument/2006/relationships/image" Target="../media/image71.emf"/><Relationship Id="rId19" Type="http://schemas.openxmlformats.org/officeDocument/2006/relationships/image" Target="../media/image80.wmf"/><Relationship Id="rId4" Type="http://schemas.openxmlformats.org/officeDocument/2006/relationships/image" Target="../media/image65.wmf"/><Relationship Id="rId9" Type="http://schemas.openxmlformats.org/officeDocument/2006/relationships/image" Target="../media/image70.emf"/><Relationship Id="rId14" Type="http://schemas.openxmlformats.org/officeDocument/2006/relationships/image" Target="../media/image7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9.wmf"/><Relationship Id="rId1" Type="http://schemas.openxmlformats.org/officeDocument/2006/relationships/image" Target="../media/image8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png"/><Relationship Id="rId4" Type="http://schemas.openxmlformats.org/officeDocument/2006/relationships/image" Target="../media/image9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3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3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17.wmf"/><Relationship Id="rId7" Type="http://schemas.openxmlformats.org/officeDocument/2006/relationships/image" Target="../media/image20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13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Relationship Id="rId9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image" Target="../media/image24.wmf"/><Relationship Id="rId7" Type="http://schemas.openxmlformats.org/officeDocument/2006/relationships/image" Target="../media/image28.wmf"/><Relationship Id="rId12" Type="http://schemas.openxmlformats.org/officeDocument/2006/relationships/image" Target="../media/image33.wmf"/><Relationship Id="rId2" Type="http://schemas.openxmlformats.org/officeDocument/2006/relationships/image" Target="../media/image8.wmf"/><Relationship Id="rId1" Type="http://schemas.openxmlformats.org/officeDocument/2006/relationships/image" Target="../media/image23.wmf"/><Relationship Id="rId6" Type="http://schemas.openxmlformats.org/officeDocument/2006/relationships/image" Target="../media/image27.wmf"/><Relationship Id="rId11" Type="http://schemas.openxmlformats.org/officeDocument/2006/relationships/image" Target="../media/image32.wmf"/><Relationship Id="rId5" Type="http://schemas.openxmlformats.org/officeDocument/2006/relationships/image" Target="../media/image26.wmf"/><Relationship Id="rId10" Type="http://schemas.openxmlformats.org/officeDocument/2006/relationships/image" Target="../media/image31.wmf"/><Relationship Id="rId4" Type="http://schemas.openxmlformats.org/officeDocument/2006/relationships/image" Target="../media/image25.wmf"/><Relationship Id="rId9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image" Target="../media/image36.wmf"/><Relationship Id="rId7" Type="http://schemas.openxmlformats.org/officeDocument/2006/relationships/image" Target="../media/image40.wmf"/><Relationship Id="rId12" Type="http://schemas.openxmlformats.org/officeDocument/2006/relationships/image" Target="../media/image22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11" Type="http://schemas.openxmlformats.org/officeDocument/2006/relationships/image" Target="../media/image43.wmf"/><Relationship Id="rId5" Type="http://schemas.openxmlformats.org/officeDocument/2006/relationships/image" Target="../media/image38.wmf"/><Relationship Id="rId10" Type="http://schemas.openxmlformats.org/officeDocument/2006/relationships/image" Target="../media/image29.wmf"/><Relationship Id="rId4" Type="http://schemas.openxmlformats.org/officeDocument/2006/relationships/image" Target="../media/image37.wmf"/><Relationship Id="rId9" Type="http://schemas.openxmlformats.org/officeDocument/2006/relationships/image" Target="../media/image42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image" Target="../media/image45.wmf"/><Relationship Id="rId7" Type="http://schemas.openxmlformats.org/officeDocument/2006/relationships/image" Target="../media/image49.wmf"/><Relationship Id="rId2" Type="http://schemas.openxmlformats.org/officeDocument/2006/relationships/image" Target="../media/image44.wmf"/><Relationship Id="rId1" Type="http://schemas.openxmlformats.org/officeDocument/2006/relationships/image" Target="../media/image11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10" Type="http://schemas.openxmlformats.org/officeDocument/2006/relationships/image" Target="../media/image52.wmf"/><Relationship Id="rId4" Type="http://schemas.openxmlformats.org/officeDocument/2006/relationships/image" Target="../media/image46.wmf"/><Relationship Id="rId9" Type="http://schemas.openxmlformats.org/officeDocument/2006/relationships/image" Target="../media/image51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image" Target="../media/image55.wmf"/><Relationship Id="rId7" Type="http://schemas.openxmlformats.org/officeDocument/2006/relationships/image" Target="../media/image51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10" Type="http://schemas.openxmlformats.org/officeDocument/2006/relationships/image" Target="../media/image61.wmf"/><Relationship Id="rId4" Type="http://schemas.openxmlformats.org/officeDocument/2006/relationships/image" Target="../media/image56.wmf"/><Relationship Id="rId9" Type="http://schemas.openxmlformats.org/officeDocument/2006/relationships/image" Target="../media/image6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 i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 i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 i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 i="0">
                <a:ea typeface="宋体" pitchFamily="2" charset="-122"/>
              </a:defRPr>
            </a:lvl1pPr>
          </a:lstStyle>
          <a:p>
            <a:pPr>
              <a:defRPr/>
            </a:pPr>
            <a:fld id="{1C3DFFC1-C529-456F-B697-9397ACEC5E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61589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96A5EE11-5AB8-4486-9B89-A913E6D6ACA7}" type="slidenum">
              <a:rPr lang="en-US" altLang="zh-CN" smtClean="0"/>
              <a:pPr eaLnBrk="1" hangingPunct="1">
                <a:spcBef>
                  <a:spcPct val="0"/>
                </a:spcBef>
              </a:pPr>
              <a:t>3</a:t>
            </a:fld>
            <a:endParaRPr lang="en-US" altLang="zh-CN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1. </a:t>
            </a:r>
            <a:r>
              <a:rPr lang="zh-CN" altLang="en-US" smtClean="0"/>
              <a:t>从物理意义上解释低通电路</a:t>
            </a:r>
          </a:p>
          <a:p>
            <a:pPr eaLnBrk="1" hangingPunct="1"/>
            <a:r>
              <a:rPr lang="en-US" altLang="zh-CN" smtClean="0"/>
              <a:t>2. </a:t>
            </a:r>
            <a:r>
              <a:rPr lang="zh-CN" altLang="en-US" smtClean="0"/>
              <a:t>稳态分析方法</a:t>
            </a:r>
          </a:p>
          <a:p>
            <a:pPr eaLnBrk="1" hangingPunct="1"/>
            <a:r>
              <a:rPr lang="en-US" altLang="zh-CN" smtClean="0"/>
              <a:t>3. </a:t>
            </a:r>
            <a:r>
              <a:rPr lang="zh-CN" altLang="en-US" smtClean="0"/>
              <a:t>增益与传递函数</a:t>
            </a:r>
          </a:p>
          <a:p>
            <a:pPr eaLnBrk="1" hangingPunct="1"/>
            <a:r>
              <a:rPr lang="en-US" altLang="zh-CN" smtClean="0"/>
              <a:t>4. </a:t>
            </a:r>
            <a:r>
              <a:rPr lang="zh-CN" altLang="en-US" smtClean="0"/>
              <a:t>复数的模与相角</a:t>
            </a:r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ECCDC695-45D0-4667-BC7B-955A9E7F6F8E}" type="slidenum">
              <a:rPr lang="en-US" altLang="zh-CN" smtClean="0"/>
              <a:pPr eaLnBrk="1" hangingPunct="1">
                <a:spcBef>
                  <a:spcPct val="0"/>
                </a:spcBef>
              </a:pPr>
              <a:t>12</a:t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CEF611-B9FE-4AFC-B261-FA5E912113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5505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304101-97B2-494A-BC33-894B4FD15C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7026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5EEF02-C1E3-4E6B-9625-91F2754D00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4686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A15C9F-EB75-4A3C-B97F-C82898ECB7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7707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3ECB45-314B-447E-9C7B-F770564369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0613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213780-5BDD-49F9-9DDC-F84E010B41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865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9A364C-BCCD-4F9D-9168-251F7AFCB8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9657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8198F6-6004-45D1-8BE2-CDCB695F03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5251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2E3EB0-403E-45D7-B1A1-46D8327E1A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7124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C8180A-9A1B-425C-B848-760B9AFAFB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8985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39A656-9132-47C6-9459-B44B636340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9419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b="0" i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b="0" i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0" i="0">
                <a:ea typeface="+mn-ea"/>
              </a:defRPr>
            </a:lvl1pPr>
          </a:lstStyle>
          <a:p>
            <a:pPr>
              <a:defRPr/>
            </a:pPr>
            <a:fld id="{43DF0E8C-BF27-451C-BFF2-11C0B741DC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../../&#26700;&#38754;/05&#32423;&#27169;&#30005;/05/2.1.ppt" TargetMode="Externa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8.wmf"/><Relationship Id="rId3" Type="http://schemas.openxmlformats.org/officeDocument/2006/relationships/audio" Target="../media/audio1.wav"/><Relationship Id="rId7" Type="http://schemas.openxmlformats.org/officeDocument/2006/relationships/image" Target="../media/image2.png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png"/><Relationship Id="rId11" Type="http://schemas.openxmlformats.org/officeDocument/2006/relationships/image" Target="../media/image7.wmf"/><Relationship Id="rId5" Type="http://schemas.openxmlformats.org/officeDocument/2006/relationships/image" Target="../media/image3.wmf"/><Relationship Id="rId15" Type="http://schemas.openxmlformats.org/officeDocument/2006/relationships/image" Target="../media/image9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6.wmf"/><Relationship Id="rId14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11.bin"/><Relationship Id="rId18" Type="http://schemas.openxmlformats.org/officeDocument/2006/relationships/image" Target="../media/image14.wmf"/><Relationship Id="rId3" Type="http://schemas.openxmlformats.org/officeDocument/2006/relationships/audio" Target="../media/audio1.wav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png"/><Relationship Id="rId11" Type="http://schemas.openxmlformats.org/officeDocument/2006/relationships/oleObject" Target="../embeddings/oleObject10.bin"/><Relationship Id="rId5" Type="http://schemas.openxmlformats.org/officeDocument/2006/relationships/image" Target="../media/image1.png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10.wmf"/><Relationship Id="rId4" Type="http://schemas.openxmlformats.org/officeDocument/2006/relationships/audio" Target="../media/audio2.wav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2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18.bin"/><Relationship Id="rId18" Type="http://schemas.openxmlformats.org/officeDocument/2006/relationships/oleObject" Target="../embeddings/oleObject20.bin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20.wmf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8.wmf"/><Relationship Id="rId17" Type="http://schemas.openxmlformats.org/officeDocument/2006/relationships/image" Target="../media/image2.png"/><Relationship Id="rId25" Type="http://schemas.openxmlformats.org/officeDocument/2006/relationships/image" Target="../media/image2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.png"/><Relationship Id="rId20" Type="http://schemas.openxmlformats.org/officeDocument/2006/relationships/oleObject" Target="../embeddings/oleObject21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7.bin"/><Relationship Id="rId24" Type="http://schemas.openxmlformats.org/officeDocument/2006/relationships/oleObject" Target="../embeddings/oleObject23.bin"/><Relationship Id="rId5" Type="http://schemas.openxmlformats.org/officeDocument/2006/relationships/oleObject" Target="../embeddings/oleObject14.bin"/><Relationship Id="rId15" Type="http://schemas.openxmlformats.org/officeDocument/2006/relationships/image" Target="../media/image19.wmf"/><Relationship Id="rId23" Type="http://schemas.openxmlformats.org/officeDocument/2006/relationships/image" Target="../media/image21.wmf"/><Relationship Id="rId10" Type="http://schemas.openxmlformats.org/officeDocument/2006/relationships/image" Target="../media/image17.wmf"/><Relationship Id="rId19" Type="http://schemas.openxmlformats.org/officeDocument/2006/relationships/image" Target="../media/image13.wmf"/><Relationship Id="rId4" Type="http://schemas.openxmlformats.org/officeDocument/2006/relationships/audio" Target="../media/audio2.wav"/><Relationship Id="rId9" Type="http://schemas.openxmlformats.org/officeDocument/2006/relationships/oleObject" Target="../embeddings/oleObject16.bin"/><Relationship Id="rId14" Type="http://schemas.openxmlformats.org/officeDocument/2006/relationships/oleObject" Target="../embeddings/oleObject19.bin"/><Relationship Id="rId22" Type="http://schemas.openxmlformats.org/officeDocument/2006/relationships/oleObject" Target="../embeddings/oleObject22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28.bin"/><Relationship Id="rId18" Type="http://schemas.openxmlformats.org/officeDocument/2006/relationships/image" Target="../media/image28.wmf"/><Relationship Id="rId26" Type="http://schemas.openxmlformats.org/officeDocument/2006/relationships/image" Target="../media/image32.wmf"/><Relationship Id="rId3" Type="http://schemas.openxmlformats.org/officeDocument/2006/relationships/oleObject" Target="../embeddings/oleObject24.bin"/><Relationship Id="rId21" Type="http://schemas.openxmlformats.org/officeDocument/2006/relationships/oleObject" Target="../embeddings/oleObject32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2.png"/><Relationship Id="rId17" Type="http://schemas.openxmlformats.org/officeDocument/2006/relationships/oleObject" Target="../embeddings/oleObject30.bin"/><Relationship Id="rId25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.wmf"/><Relationship Id="rId20" Type="http://schemas.openxmlformats.org/officeDocument/2006/relationships/image" Target="../media/image29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8.wmf"/><Relationship Id="rId11" Type="http://schemas.openxmlformats.org/officeDocument/2006/relationships/image" Target="../media/image1.png"/><Relationship Id="rId24" Type="http://schemas.openxmlformats.org/officeDocument/2006/relationships/image" Target="../media/image31.wmf"/><Relationship Id="rId5" Type="http://schemas.openxmlformats.org/officeDocument/2006/relationships/oleObject" Target="../embeddings/oleObject25.bin"/><Relationship Id="rId15" Type="http://schemas.openxmlformats.org/officeDocument/2006/relationships/oleObject" Target="../embeddings/oleObject29.bin"/><Relationship Id="rId23" Type="http://schemas.openxmlformats.org/officeDocument/2006/relationships/oleObject" Target="../embeddings/oleObject33.bin"/><Relationship Id="rId28" Type="http://schemas.openxmlformats.org/officeDocument/2006/relationships/image" Target="../media/image33.wmf"/><Relationship Id="rId10" Type="http://schemas.openxmlformats.org/officeDocument/2006/relationships/image" Target="../media/image25.wmf"/><Relationship Id="rId19" Type="http://schemas.openxmlformats.org/officeDocument/2006/relationships/oleObject" Target="../embeddings/oleObject31.bin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26.wmf"/><Relationship Id="rId22" Type="http://schemas.openxmlformats.org/officeDocument/2006/relationships/image" Target="../media/image30.wmf"/><Relationship Id="rId27" Type="http://schemas.openxmlformats.org/officeDocument/2006/relationships/oleObject" Target="../embeddings/oleObject35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40.bin"/><Relationship Id="rId18" Type="http://schemas.openxmlformats.org/officeDocument/2006/relationships/image" Target="../media/image40.wmf"/><Relationship Id="rId26" Type="http://schemas.openxmlformats.org/officeDocument/2006/relationships/image" Target="../media/image43.wmf"/><Relationship Id="rId3" Type="http://schemas.openxmlformats.org/officeDocument/2006/relationships/image" Target="../media/image1.png"/><Relationship Id="rId21" Type="http://schemas.openxmlformats.org/officeDocument/2006/relationships/oleObject" Target="../embeddings/oleObject44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37.wmf"/><Relationship Id="rId17" Type="http://schemas.openxmlformats.org/officeDocument/2006/relationships/oleObject" Target="../embeddings/oleObject42.bin"/><Relationship Id="rId25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9.wmf"/><Relationship Id="rId20" Type="http://schemas.openxmlformats.org/officeDocument/2006/relationships/image" Target="../media/image41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39.bin"/><Relationship Id="rId24" Type="http://schemas.openxmlformats.org/officeDocument/2006/relationships/image" Target="../media/image29.wmf"/><Relationship Id="rId5" Type="http://schemas.openxmlformats.org/officeDocument/2006/relationships/oleObject" Target="../embeddings/oleObject36.bin"/><Relationship Id="rId15" Type="http://schemas.openxmlformats.org/officeDocument/2006/relationships/oleObject" Target="../embeddings/oleObject41.bin"/><Relationship Id="rId23" Type="http://schemas.openxmlformats.org/officeDocument/2006/relationships/oleObject" Target="../embeddings/oleObject45.bin"/><Relationship Id="rId28" Type="http://schemas.openxmlformats.org/officeDocument/2006/relationships/image" Target="../media/image22.wmf"/><Relationship Id="rId10" Type="http://schemas.openxmlformats.org/officeDocument/2006/relationships/image" Target="../media/image36.wmf"/><Relationship Id="rId19" Type="http://schemas.openxmlformats.org/officeDocument/2006/relationships/oleObject" Target="../embeddings/oleObject43.bin"/><Relationship Id="rId4" Type="http://schemas.openxmlformats.org/officeDocument/2006/relationships/image" Target="../media/image2.png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38.wmf"/><Relationship Id="rId22" Type="http://schemas.openxmlformats.org/officeDocument/2006/relationships/image" Target="../media/image42.wmf"/><Relationship Id="rId27" Type="http://schemas.openxmlformats.org/officeDocument/2006/relationships/oleObject" Target="../embeddings/oleObject47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13" Type="http://schemas.openxmlformats.org/officeDocument/2006/relationships/image" Target="../media/image47.wmf"/><Relationship Id="rId18" Type="http://schemas.openxmlformats.org/officeDocument/2006/relationships/image" Target="../media/image48.wmf"/><Relationship Id="rId26" Type="http://schemas.openxmlformats.org/officeDocument/2006/relationships/image" Target="../media/image52.wmf"/><Relationship Id="rId3" Type="http://schemas.openxmlformats.org/officeDocument/2006/relationships/audio" Target="../media/audio2.wav"/><Relationship Id="rId21" Type="http://schemas.openxmlformats.org/officeDocument/2006/relationships/oleObject" Target="../embeddings/oleObject55.bin"/><Relationship Id="rId7" Type="http://schemas.openxmlformats.org/officeDocument/2006/relationships/image" Target="../media/image44.wmf"/><Relationship Id="rId12" Type="http://schemas.openxmlformats.org/officeDocument/2006/relationships/oleObject" Target="../embeddings/oleObject52.bin"/><Relationship Id="rId17" Type="http://schemas.openxmlformats.org/officeDocument/2006/relationships/oleObject" Target="../embeddings/oleObject53.bin"/><Relationship Id="rId25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6" Type="http://schemas.openxmlformats.org/officeDocument/2006/relationships/slide" Target="slide2.xml"/><Relationship Id="rId20" Type="http://schemas.openxmlformats.org/officeDocument/2006/relationships/image" Target="../media/image49.wmf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9.bin"/><Relationship Id="rId11" Type="http://schemas.openxmlformats.org/officeDocument/2006/relationships/image" Target="../media/image46.wmf"/><Relationship Id="rId24" Type="http://schemas.openxmlformats.org/officeDocument/2006/relationships/image" Target="../media/image51.wmf"/><Relationship Id="rId5" Type="http://schemas.openxmlformats.org/officeDocument/2006/relationships/image" Target="../media/image11.wmf"/><Relationship Id="rId15" Type="http://schemas.openxmlformats.org/officeDocument/2006/relationships/image" Target="../media/image2.png"/><Relationship Id="rId23" Type="http://schemas.openxmlformats.org/officeDocument/2006/relationships/oleObject" Target="../embeddings/oleObject56.bin"/><Relationship Id="rId10" Type="http://schemas.openxmlformats.org/officeDocument/2006/relationships/oleObject" Target="../embeddings/oleObject51.bin"/><Relationship Id="rId19" Type="http://schemas.openxmlformats.org/officeDocument/2006/relationships/oleObject" Target="../embeddings/oleObject54.bin"/><Relationship Id="rId4" Type="http://schemas.openxmlformats.org/officeDocument/2006/relationships/oleObject" Target="../embeddings/oleObject48.bin"/><Relationship Id="rId9" Type="http://schemas.openxmlformats.org/officeDocument/2006/relationships/image" Target="../media/image45.wmf"/><Relationship Id="rId14" Type="http://schemas.openxmlformats.org/officeDocument/2006/relationships/image" Target="../media/image1.png"/><Relationship Id="rId22" Type="http://schemas.openxmlformats.org/officeDocument/2006/relationships/image" Target="../media/image50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oleObject" Target="../embeddings/oleObject63.bin"/><Relationship Id="rId18" Type="http://schemas.openxmlformats.org/officeDocument/2006/relationships/image" Target="../media/image59.wmf"/><Relationship Id="rId3" Type="http://schemas.openxmlformats.org/officeDocument/2006/relationships/oleObject" Target="../embeddings/oleObject58.bin"/><Relationship Id="rId21" Type="http://schemas.openxmlformats.org/officeDocument/2006/relationships/oleObject" Target="../embeddings/oleObject67.bin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57.wmf"/><Relationship Id="rId17" Type="http://schemas.openxmlformats.org/officeDocument/2006/relationships/oleObject" Target="../embeddings/oleObject6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1.wmf"/><Relationship Id="rId20" Type="http://schemas.openxmlformats.org/officeDocument/2006/relationships/image" Target="../media/image60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62.bin"/><Relationship Id="rId5" Type="http://schemas.openxmlformats.org/officeDocument/2006/relationships/oleObject" Target="../embeddings/oleObject59.bin"/><Relationship Id="rId15" Type="http://schemas.openxmlformats.org/officeDocument/2006/relationships/oleObject" Target="../embeddings/oleObject64.bin"/><Relationship Id="rId10" Type="http://schemas.openxmlformats.org/officeDocument/2006/relationships/image" Target="../media/image56.wmf"/><Relationship Id="rId19" Type="http://schemas.openxmlformats.org/officeDocument/2006/relationships/oleObject" Target="../embeddings/oleObject66.bin"/><Relationship Id="rId4" Type="http://schemas.openxmlformats.org/officeDocument/2006/relationships/image" Target="../media/image53.wmf"/><Relationship Id="rId9" Type="http://schemas.openxmlformats.org/officeDocument/2006/relationships/oleObject" Target="../embeddings/oleObject61.bin"/><Relationship Id="rId14" Type="http://schemas.openxmlformats.org/officeDocument/2006/relationships/image" Target="../media/image58.wmf"/><Relationship Id="rId22" Type="http://schemas.openxmlformats.org/officeDocument/2006/relationships/image" Target="../media/image61.wmf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72.bin"/><Relationship Id="rId18" Type="http://schemas.openxmlformats.org/officeDocument/2006/relationships/image" Target="../media/image68.wmf"/><Relationship Id="rId26" Type="http://schemas.openxmlformats.org/officeDocument/2006/relationships/image" Target="../media/image72.wmf"/><Relationship Id="rId39" Type="http://schemas.openxmlformats.org/officeDocument/2006/relationships/oleObject" Target="../embeddings/oleObject85.bin"/><Relationship Id="rId21" Type="http://schemas.openxmlformats.org/officeDocument/2006/relationships/oleObject" Target="../embeddings/oleObject76.bin"/><Relationship Id="rId34" Type="http://schemas.openxmlformats.org/officeDocument/2006/relationships/image" Target="../media/image76.wmf"/><Relationship Id="rId42" Type="http://schemas.openxmlformats.org/officeDocument/2006/relationships/image" Target="../media/image80.wmf"/><Relationship Id="rId7" Type="http://schemas.openxmlformats.org/officeDocument/2006/relationships/oleObject" Target="../embeddings/oleObject7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7.wmf"/><Relationship Id="rId20" Type="http://schemas.openxmlformats.org/officeDocument/2006/relationships/image" Target="../media/image69.emf"/><Relationship Id="rId29" Type="http://schemas.openxmlformats.org/officeDocument/2006/relationships/oleObject" Target="../embeddings/oleObject80.bin"/><Relationship Id="rId41" Type="http://schemas.openxmlformats.org/officeDocument/2006/relationships/oleObject" Target="../embeddings/oleObject86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3.wmf"/><Relationship Id="rId11" Type="http://schemas.openxmlformats.org/officeDocument/2006/relationships/image" Target="../media/image1.png"/><Relationship Id="rId24" Type="http://schemas.openxmlformats.org/officeDocument/2006/relationships/image" Target="../media/image71.emf"/><Relationship Id="rId32" Type="http://schemas.openxmlformats.org/officeDocument/2006/relationships/image" Target="../media/image75.wmf"/><Relationship Id="rId37" Type="http://schemas.openxmlformats.org/officeDocument/2006/relationships/oleObject" Target="../embeddings/oleObject84.bin"/><Relationship Id="rId40" Type="http://schemas.openxmlformats.org/officeDocument/2006/relationships/image" Target="../media/image79.wmf"/><Relationship Id="rId5" Type="http://schemas.openxmlformats.org/officeDocument/2006/relationships/oleObject" Target="../embeddings/oleObject69.bin"/><Relationship Id="rId15" Type="http://schemas.openxmlformats.org/officeDocument/2006/relationships/oleObject" Target="../embeddings/oleObject73.bin"/><Relationship Id="rId23" Type="http://schemas.openxmlformats.org/officeDocument/2006/relationships/oleObject" Target="../embeddings/oleObject77.bin"/><Relationship Id="rId28" Type="http://schemas.openxmlformats.org/officeDocument/2006/relationships/image" Target="../media/image73.wmf"/><Relationship Id="rId36" Type="http://schemas.openxmlformats.org/officeDocument/2006/relationships/image" Target="../media/image77.wmf"/><Relationship Id="rId10" Type="http://schemas.openxmlformats.org/officeDocument/2006/relationships/image" Target="../media/image65.wmf"/><Relationship Id="rId19" Type="http://schemas.openxmlformats.org/officeDocument/2006/relationships/oleObject" Target="../embeddings/oleObject75.bin"/><Relationship Id="rId31" Type="http://schemas.openxmlformats.org/officeDocument/2006/relationships/oleObject" Target="../embeddings/oleObject81.bin"/><Relationship Id="rId4" Type="http://schemas.openxmlformats.org/officeDocument/2006/relationships/image" Target="../media/image62.wmf"/><Relationship Id="rId9" Type="http://schemas.openxmlformats.org/officeDocument/2006/relationships/oleObject" Target="../embeddings/oleObject71.bin"/><Relationship Id="rId14" Type="http://schemas.openxmlformats.org/officeDocument/2006/relationships/image" Target="../media/image66.wmf"/><Relationship Id="rId22" Type="http://schemas.openxmlformats.org/officeDocument/2006/relationships/image" Target="../media/image70.emf"/><Relationship Id="rId27" Type="http://schemas.openxmlformats.org/officeDocument/2006/relationships/oleObject" Target="../embeddings/oleObject79.bin"/><Relationship Id="rId30" Type="http://schemas.openxmlformats.org/officeDocument/2006/relationships/image" Target="../media/image74.wmf"/><Relationship Id="rId35" Type="http://schemas.openxmlformats.org/officeDocument/2006/relationships/oleObject" Target="../embeddings/oleObject83.bin"/><Relationship Id="rId8" Type="http://schemas.openxmlformats.org/officeDocument/2006/relationships/image" Target="../media/image64.wmf"/><Relationship Id="rId3" Type="http://schemas.openxmlformats.org/officeDocument/2006/relationships/oleObject" Target="../embeddings/oleObject68.bin"/><Relationship Id="rId12" Type="http://schemas.openxmlformats.org/officeDocument/2006/relationships/image" Target="../media/image2.png"/><Relationship Id="rId17" Type="http://schemas.openxmlformats.org/officeDocument/2006/relationships/oleObject" Target="../embeddings/oleObject74.bin"/><Relationship Id="rId25" Type="http://schemas.openxmlformats.org/officeDocument/2006/relationships/oleObject" Target="../embeddings/oleObject78.bin"/><Relationship Id="rId33" Type="http://schemas.openxmlformats.org/officeDocument/2006/relationships/oleObject" Target="../embeddings/oleObject82.bin"/><Relationship Id="rId38" Type="http://schemas.openxmlformats.org/officeDocument/2006/relationships/image" Target="../media/image78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3.jpe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3.jpeg"/><Relationship Id="rId4" Type="http://schemas.openxmlformats.org/officeDocument/2006/relationships/image" Target="../media/image8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jpeg"/><Relationship Id="rId3" Type="http://schemas.openxmlformats.org/officeDocument/2006/relationships/audio" Target="../media/audio2.wav"/><Relationship Id="rId7" Type="http://schemas.openxmlformats.org/officeDocument/2006/relationships/image" Target="../media/image8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87.bin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6" Type="http://schemas.openxmlformats.org/officeDocument/2006/relationships/slide" Target="slide21.xml"/><Relationship Id="rId5" Type="http://schemas.openxmlformats.org/officeDocument/2006/relationships/image" Target="../media/image87.jpe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7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9.wmf"/><Relationship Id="rId5" Type="http://schemas.openxmlformats.org/officeDocument/2006/relationships/oleObject" Target="../embeddings/oleObject89.bin"/><Relationship Id="rId4" Type="http://schemas.openxmlformats.org/officeDocument/2006/relationships/image" Target="../media/image88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92.wmf"/><Relationship Id="rId11" Type="http://schemas.openxmlformats.org/officeDocument/2006/relationships/image" Target="../media/image94.wmf"/><Relationship Id="rId5" Type="http://schemas.openxmlformats.org/officeDocument/2006/relationships/oleObject" Target="../embeddings/oleObject91.bin"/><Relationship Id="rId10" Type="http://schemas.openxmlformats.org/officeDocument/2006/relationships/oleObject" Target="../embeddings/oleObject94.bin"/><Relationship Id="rId4" Type="http://schemas.openxmlformats.org/officeDocument/2006/relationships/image" Target="../media/image91.png"/><Relationship Id="rId9" Type="http://schemas.openxmlformats.org/officeDocument/2006/relationships/oleObject" Target="../embeddings/oleObject9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audio" Target="../media/audio2.wav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audio" Target="../media/audio1.wav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.bin"/><Relationship Id="rId4" Type="http://schemas.openxmlformats.org/officeDocument/2006/relationships/audio" Target="../media/audio2.wav"/><Relationship Id="rId9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slide" Target="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6">
            <a:hlinkClick r:id="rId3" action="ppaction://hlinkpres?slideindex=1&amp;slidetitle="/>
          </p:cNvPr>
          <p:cNvSpPr>
            <a:spLocks noChangeArrowheads="1"/>
          </p:cNvSpPr>
          <p:nvPr/>
        </p:nvSpPr>
        <p:spPr bwMode="auto">
          <a:xfrm>
            <a:off x="8299450" y="0"/>
            <a:ext cx="838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400">
              <a:ea typeface="楷体_GB2312" pitchFamily="49" charset="-122"/>
            </a:endParaRPr>
          </a:p>
        </p:txBody>
      </p:sp>
      <p:sp>
        <p:nvSpPr>
          <p:cNvPr id="2119" name="Rectangle 71"/>
          <p:cNvSpPr>
            <a:spLocks noChangeArrowheads="1"/>
          </p:cNvSpPr>
          <p:nvPr/>
        </p:nvSpPr>
        <p:spPr bwMode="auto">
          <a:xfrm>
            <a:off x="323850" y="1700213"/>
            <a:ext cx="2087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400" i="0">
                <a:solidFill>
                  <a:srgbClr val="0000FF"/>
                </a:solidFill>
                <a:ea typeface="楷体_GB2312" pitchFamily="49" charset="-122"/>
              </a:rPr>
              <a:t>基本要求：</a:t>
            </a:r>
            <a:endParaRPr lang="zh-CN" altLang="en-US" sz="2400" i="0">
              <a:ea typeface="楷体_GB2312" pitchFamily="49" charset="-122"/>
            </a:endParaRPr>
          </a:p>
        </p:txBody>
      </p:sp>
      <p:sp>
        <p:nvSpPr>
          <p:cNvPr id="2052" name="Rectangle 72"/>
          <p:cNvSpPr>
            <a:spLocks noChangeArrowheads="1"/>
          </p:cNvSpPr>
          <p:nvPr/>
        </p:nvSpPr>
        <p:spPr bwMode="auto">
          <a:xfrm>
            <a:off x="228600" y="533400"/>
            <a:ext cx="7772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i="0" dirty="0">
                <a:solidFill>
                  <a:srgbClr val="CC0000"/>
                </a:solidFill>
                <a:ea typeface="楷体_GB2312" pitchFamily="49" charset="-122"/>
              </a:rPr>
              <a:t>第</a:t>
            </a:r>
            <a:r>
              <a:rPr lang="en-US" altLang="zh-CN" i="0" dirty="0">
                <a:solidFill>
                  <a:srgbClr val="CC0000"/>
                </a:solidFill>
                <a:ea typeface="楷体_GB2312" pitchFamily="49" charset="-122"/>
              </a:rPr>
              <a:t>9</a:t>
            </a:r>
            <a:r>
              <a:rPr lang="zh-CN" altLang="en-US" i="0" dirty="0">
                <a:solidFill>
                  <a:srgbClr val="CC0000"/>
                </a:solidFill>
                <a:ea typeface="楷体_GB2312" pitchFamily="49" charset="-122"/>
              </a:rPr>
              <a:t>章   功率放大电路</a:t>
            </a:r>
          </a:p>
        </p:txBody>
      </p:sp>
      <p:sp>
        <p:nvSpPr>
          <p:cNvPr id="2121" name="Text Box 73"/>
          <p:cNvSpPr txBox="1">
            <a:spLocks noChangeArrowheads="1"/>
          </p:cNvSpPr>
          <p:nvPr/>
        </p:nvSpPr>
        <p:spPr bwMode="auto">
          <a:xfrm>
            <a:off x="971550" y="2420938"/>
            <a:ext cx="7345363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i="0" dirty="0">
                <a:ea typeface="楷体_GB2312" pitchFamily="49" charset="-122"/>
              </a:rPr>
              <a:t>掌握乙类、甲乙类互补对称功率放大电路的组成、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i="0" dirty="0">
                <a:ea typeface="楷体_GB2312" pitchFamily="49" charset="-122"/>
              </a:rPr>
              <a:t>工作原理 、分析计算。</a:t>
            </a:r>
          </a:p>
        </p:txBody>
      </p:sp>
    </p:spTree>
  </p:cSld>
  <p:clrMapOvr>
    <a:masterClrMapping/>
  </p:clrMapOvr>
  <p:transition>
    <p:split orient="vert"/>
    <p:sndAc>
      <p:stSnd>
        <p:snd r:embed="rId2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" grpId="0" build="p" autoUpdateAnimBg="0"/>
      <p:bldP spid="212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4"/>
          <p:cNvGraphicFramePr>
            <a:graphicFrameLocks noChangeAspect="1"/>
          </p:cNvGraphicFramePr>
          <p:nvPr/>
        </p:nvGraphicFramePr>
        <p:xfrm>
          <a:off x="8382000" y="228600"/>
          <a:ext cx="4572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8" name="剪辑" r:id="rId4" imgW="5767388" imgH="4106863" progId="MS_ClipArt_Gallery.2">
                  <p:embed/>
                </p:oleObj>
              </mc:Choice>
              <mc:Fallback>
                <p:oleObj name="剪辑" r:id="rId4" imgW="5767388" imgH="4106863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228600"/>
                        <a:ext cx="457200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267" name="Picture 26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27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62" name="Text Box 38"/>
          <p:cNvSpPr txBox="1">
            <a:spLocks noChangeArrowheads="1"/>
          </p:cNvSpPr>
          <p:nvPr/>
        </p:nvSpPr>
        <p:spPr bwMode="auto">
          <a:xfrm>
            <a:off x="684213" y="4864100"/>
            <a:ext cx="4464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i="0">
                <a:ea typeface="楷体_GB2312" pitchFamily="49" charset="-122"/>
              </a:rPr>
              <a:t>当然此时， </a:t>
            </a:r>
            <a:r>
              <a:rPr lang="en-US" altLang="zh-CN" sz="2400">
                <a:ea typeface="楷体_GB2312" pitchFamily="49" charset="-122"/>
              </a:rPr>
              <a:t>v</a:t>
            </a:r>
            <a:r>
              <a:rPr lang="en-US" altLang="zh-CN" sz="2400" baseline="-25000">
                <a:ea typeface="楷体_GB2312" pitchFamily="49" charset="-122"/>
              </a:rPr>
              <a:t>i  </a:t>
            </a:r>
            <a:r>
              <a:rPr lang="zh-CN" altLang="en-US" sz="2400" i="0">
                <a:ea typeface="楷体_GB2312" pitchFamily="49" charset="-122"/>
              </a:rPr>
              <a:t>需足够大，有</a:t>
            </a:r>
            <a:endParaRPr lang="en-US" altLang="zh-CN" sz="2400" i="0">
              <a:ea typeface="楷体_GB2312" pitchFamily="49" charset="-122"/>
            </a:endParaRPr>
          </a:p>
        </p:txBody>
      </p:sp>
      <p:grpSp>
        <p:nvGrpSpPr>
          <p:cNvPr id="11270" name="Group 47"/>
          <p:cNvGrpSpPr>
            <a:grpSpLocks/>
          </p:cNvGrpSpPr>
          <p:nvPr/>
        </p:nvGrpSpPr>
        <p:grpSpPr bwMode="auto">
          <a:xfrm>
            <a:off x="5562600" y="0"/>
            <a:ext cx="3581400" cy="3810000"/>
            <a:chOff x="3360" y="672"/>
            <a:chExt cx="2256" cy="2400"/>
          </a:xfrm>
        </p:grpSpPr>
        <p:sp>
          <p:nvSpPr>
            <p:cNvPr id="11278" name="Rectangle 48"/>
            <p:cNvSpPr>
              <a:spLocks noChangeArrowheads="1"/>
            </p:cNvSpPr>
            <p:nvPr/>
          </p:nvSpPr>
          <p:spPr bwMode="auto">
            <a:xfrm>
              <a:off x="3360" y="672"/>
              <a:ext cx="2256" cy="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grpSp>
          <p:nvGrpSpPr>
            <p:cNvPr id="11279" name="Group 49"/>
            <p:cNvGrpSpPr>
              <a:grpSpLocks/>
            </p:cNvGrpSpPr>
            <p:nvPr/>
          </p:nvGrpSpPr>
          <p:grpSpPr bwMode="auto">
            <a:xfrm>
              <a:off x="3600" y="768"/>
              <a:ext cx="1907" cy="2242"/>
              <a:chOff x="3744" y="768"/>
              <a:chExt cx="1907" cy="2242"/>
            </a:xfrm>
          </p:grpSpPr>
          <p:sp>
            <p:nvSpPr>
              <p:cNvPr id="11280" name="Oval 50"/>
              <p:cNvSpPr>
                <a:spLocks noChangeArrowheads="1"/>
              </p:cNvSpPr>
              <p:nvPr/>
            </p:nvSpPr>
            <p:spPr bwMode="auto">
              <a:xfrm>
                <a:off x="3796" y="1829"/>
                <a:ext cx="90" cy="90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ea typeface="楷体_GB2312" pitchFamily="49" charset="-122"/>
                </a:endParaRPr>
              </a:p>
            </p:txBody>
          </p:sp>
          <p:grpSp>
            <p:nvGrpSpPr>
              <p:cNvPr id="11281" name="Group 51"/>
              <p:cNvGrpSpPr>
                <a:grpSpLocks/>
              </p:cNvGrpSpPr>
              <p:nvPr/>
            </p:nvGrpSpPr>
            <p:grpSpPr bwMode="auto">
              <a:xfrm>
                <a:off x="3750" y="2473"/>
                <a:ext cx="181" cy="227"/>
                <a:chOff x="585" y="2568"/>
                <a:chExt cx="181" cy="227"/>
              </a:xfrm>
            </p:grpSpPr>
            <p:sp>
              <p:nvSpPr>
                <p:cNvPr id="11330" name="Line 52"/>
                <p:cNvSpPr>
                  <a:spLocks noChangeShapeType="1"/>
                </p:cNvSpPr>
                <p:nvPr/>
              </p:nvSpPr>
              <p:spPr bwMode="auto">
                <a:xfrm>
                  <a:off x="585" y="2795"/>
                  <a:ext cx="181" cy="0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1" name="Line 53"/>
                <p:cNvSpPr>
                  <a:spLocks noChangeShapeType="1"/>
                </p:cNvSpPr>
                <p:nvPr/>
              </p:nvSpPr>
              <p:spPr bwMode="auto">
                <a:xfrm>
                  <a:off x="676" y="2650"/>
                  <a:ext cx="0" cy="13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2" name="Oval 54"/>
                <p:cNvSpPr>
                  <a:spLocks noChangeArrowheads="1"/>
                </p:cNvSpPr>
                <p:nvPr/>
              </p:nvSpPr>
              <p:spPr bwMode="auto">
                <a:xfrm>
                  <a:off x="631" y="2568"/>
                  <a:ext cx="90" cy="90"/>
                </a:xfrm>
                <a:prstGeom prst="ellipse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zh-CN" altLang="en-US" sz="2400">
                    <a:ea typeface="楷体_GB2312" pitchFamily="49" charset="-122"/>
                  </a:endParaRPr>
                </a:p>
              </p:txBody>
            </p:sp>
          </p:grpSp>
          <p:sp>
            <p:nvSpPr>
              <p:cNvPr id="11282" name="Text Box 55"/>
              <p:cNvSpPr txBox="1">
                <a:spLocks noChangeArrowheads="1"/>
              </p:cNvSpPr>
              <p:nvPr/>
            </p:nvSpPr>
            <p:spPr bwMode="auto">
              <a:xfrm>
                <a:off x="3749" y="1870"/>
                <a:ext cx="20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 b="0" i="0">
                    <a:latin typeface="Arial" charset="0"/>
                  </a:rPr>
                  <a:t>+</a:t>
                </a:r>
              </a:p>
            </p:txBody>
          </p:sp>
          <p:sp>
            <p:nvSpPr>
              <p:cNvPr id="11283" name="Text Box 56"/>
              <p:cNvSpPr txBox="1">
                <a:spLocks noChangeArrowheads="1"/>
              </p:cNvSpPr>
              <p:nvPr/>
            </p:nvSpPr>
            <p:spPr bwMode="auto">
              <a:xfrm>
                <a:off x="3744" y="2230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 b="0" i="0">
                    <a:latin typeface="Arial" charset="0"/>
                  </a:rPr>
                  <a:t>_</a:t>
                </a:r>
              </a:p>
            </p:txBody>
          </p:sp>
          <p:sp>
            <p:nvSpPr>
              <p:cNvPr id="11284" name="Text Box 57"/>
              <p:cNvSpPr txBox="1">
                <a:spLocks noChangeArrowheads="1"/>
              </p:cNvSpPr>
              <p:nvPr/>
            </p:nvSpPr>
            <p:spPr bwMode="auto">
              <a:xfrm>
                <a:off x="3767" y="2106"/>
                <a:ext cx="22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Arial" charset="0"/>
                  </a:rPr>
                  <a:t>v</a:t>
                </a:r>
                <a:r>
                  <a:rPr kumimoji="0" lang="en-US" altLang="zh-CN" sz="1800" baseline="-25000">
                    <a:latin typeface="Arial" charset="0"/>
                  </a:rPr>
                  <a:t>i</a:t>
                </a:r>
              </a:p>
            </p:txBody>
          </p:sp>
          <p:sp>
            <p:nvSpPr>
              <p:cNvPr id="11285" name="Line 58"/>
              <p:cNvSpPr>
                <a:spLocks noChangeShapeType="1"/>
              </p:cNvSpPr>
              <p:nvPr/>
            </p:nvSpPr>
            <p:spPr bwMode="auto">
              <a:xfrm>
                <a:off x="4129" y="1430"/>
                <a:ext cx="0" cy="862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86" name="Line 59"/>
              <p:cNvSpPr>
                <a:spLocks noChangeShapeType="1"/>
              </p:cNvSpPr>
              <p:nvPr/>
            </p:nvSpPr>
            <p:spPr bwMode="auto">
              <a:xfrm>
                <a:off x="4129" y="1430"/>
                <a:ext cx="363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87" name="Line 60"/>
              <p:cNvSpPr>
                <a:spLocks noChangeShapeType="1"/>
              </p:cNvSpPr>
              <p:nvPr/>
            </p:nvSpPr>
            <p:spPr bwMode="auto">
              <a:xfrm>
                <a:off x="4491" y="1267"/>
                <a:ext cx="0" cy="317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88" name="Line 61"/>
              <p:cNvSpPr>
                <a:spLocks noChangeShapeType="1"/>
              </p:cNvSpPr>
              <p:nvPr/>
            </p:nvSpPr>
            <p:spPr bwMode="auto">
              <a:xfrm>
                <a:off x="4492" y="2110"/>
                <a:ext cx="0" cy="317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89" name="Line 62"/>
              <p:cNvSpPr>
                <a:spLocks noChangeShapeType="1"/>
              </p:cNvSpPr>
              <p:nvPr/>
            </p:nvSpPr>
            <p:spPr bwMode="auto">
              <a:xfrm>
                <a:off x="4674" y="912"/>
                <a:ext cx="0" cy="31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90" name="Line 63"/>
              <p:cNvSpPr>
                <a:spLocks noChangeShapeType="1"/>
              </p:cNvSpPr>
              <p:nvPr/>
            </p:nvSpPr>
            <p:spPr bwMode="auto">
              <a:xfrm flipH="1">
                <a:off x="4501" y="1221"/>
                <a:ext cx="172" cy="13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91" name="Line 64"/>
              <p:cNvSpPr>
                <a:spLocks noChangeShapeType="1"/>
              </p:cNvSpPr>
              <p:nvPr/>
            </p:nvSpPr>
            <p:spPr bwMode="auto">
              <a:xfrm>
                <a:off x="4673" y="2446"/>
                <a:ext cx="0" cy="31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92" name="Line 65"/>
              <p:cNvSpPr>
                <a:spLocks noChangeShapeType="1"/>
              </p:cNvSpPr>
              <p:nvPr/>
            </p:nvSpPr>
            <p:spPr bwMode="auto">
              <a:xfrm flipH="1" flipV="1">
                <a:off x="4492" y="2328"/>
                <a:ext cx="181" cy="11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93" name="Oval 66"/>
              <p:cNvSpPr>
                <a:spLocks noChangeArrowheads="1"/>
              </p:cNvSpPr>
              <p:nvPr/>
            </p:nvSpPr>
            <p:spPr bwMode="auto">
              <a:xfrm>
                <a:off x="4637" y="1874"/>
                <a:ext cx="46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ea typeface="楷体_GB2312" pitchFamily="49" charset="-122"/>
                </a:endParaRPr>
              </a:p>
            </p:txBody>
          </p:sp>
          <p:sp>
            <p:nvSpPr>
              <p:cNvPr id="11294" name="Line 67"/>
              <p:cNvSpPr>
                <a:spLocks noChangeShapeType="1"/>
              </p:cNvSpPr>
              <p:nvPr/>
            </p:nvSpPr>
            <p:spPr bwMode="auto">
              <a:xfrm>
                <a:off x="4492" y="1493"/>
                <a:ext cx="181" cy="9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95" name="Line 68"/>
              <p:cNvSpPr>
                <a:spLocks noChangeShapeType="1"/>
              </p:cNvSpPr>
              <p:nvPr/>
            </p:nvSpPr>
            <p:spPr bwMode="auto">
              <a:xfrm>
                <a:off x="4665" y="1581"/>
                <a:ext cx="0" cy="544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96" name="Line 69"/>
              <p:cNvSpPr>
                <a:spLocks noChangeShapeType="1"/>
              </p:cNvSpPr>
              <p:nvPr/>
            </p:nvSpPr>
            <p:spPr bwMode="auto">
              <a:xfrm rot="10800000" flipV="1">
                <a:off x="4492" y="2128"/>
                <a:ext cx="181" cy="9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97" name="Line 70"/>
              <p:cNvSpPr>
                <a:spLocks noChangeShapeType="1"/>
              </p:cNvSpPr>
              <p:nvPr/>
            </p:nvSpPr>
            <p:spPr bwMode="auto">
              <a:xfrm>
                <a:off x="4656" y="1897"/>
                <a:ext cx="768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98" name="Line 71"/>
              <p:cNvSpPr>
                <a:spLocks noChangeShapeType="1"/>
              </p:cNvSpPr>
              <p:nvPr/>
            </p:nvSpPr>
            <p:spPr bwMode="auto">
              <a:xfrm>
                <a:off x="5087" y="1895"/>
                <a:ext cx="0" cy="226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99" name="Line 72"/>
              <p:cNvSpPr>
                <a:spLocks noChangeShapeType="1"/>
              </p:cNvSpPr>
              <p:nvPr/>
            </p:nvSpPr>
            <p:spPr bwMode="auto">
              <a:xfrm>
                <a:off x="5088" y="2400"/>
                <a:ext cx="0" cy="31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00" name="Line 73"/>
              <p:cNvSpPr>
                <a:spLocks noChangeShapeType="1"/>
              </p:cNvSpPr>
              <p:nvPr/>
            </p:nvSpPr>
            <p:spPr bwMode="auto">
              <a:xfrm>
                <a:off x="4992" y="2713"/>
                <a:ext cx="181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01" name="Rectangle 74"/>
              <p:cNvSpPr>
                <a:spLocks noChangeArrowheads="1"/>
              </p:cNvSpPr>
              <p:nvPr/>
            </p:nvSpPr>
            <p:spPr bwMode="auto">
              <a:xfrm>
                <a:off x="5040" y="2112"/>
                <a:ext cx="91" cy="273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ea typeface="楷体_GB2312" pitchFamily="49" charset="-122"/>
                </a:endParaRPr>
              </a:p>
            </p:txBody>
          </p:sp>
          <p:sp>
            <p:nvSpPr>
              <p:cNvPr id="11302" name="Line 75"/>
              <p:cNvSpPr>
                <a:spLocks noChangeShapeType="1"/>
              </p:cNvSpPr>
              <p:nvPr/>
            </p:nvSpPr>
            <p:spPr bwMode="auto">
              <a:xfrm>
                <a:off x="5184" y="2064"/>
                <a:ext cx="0" cy="40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03" name="Oval 76"/>
              <p:cNvSpPr>
                <a:spLocks noChangeArrowheads="1"/>
              </p:cNvSpPr>
              <p:nvPr/>
            </p:nvSpPr>
            <p:spPr bwMode="auto">
              <a:xfrm>
                <a:off x="5053" y="1874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ea typeface="楷体_GB2312" pitchFamily="49" charset="-122"/>
                </a:endParaRPr>
              </a:p>
            </p:txBody>
          </p:sp>
          <p:grpSp>
            <p:nvGrpSpPr>
              <p:cNvPr id="11304" name="Group 77"/>
              <p:cNvGrpSpPr>
                <a:grpSpLocks/>
              </p:cNvGrpSpPr>
              <p:nvPr/>
            </p:nvGrpSpPr>
            <p:grpSpPr bwMode="auto">
              <a:xfrm>
                <a:off x="5376" y="2496"/>
                <a:ext cx="145" cy="199"/>
                <a:chOff x="2236" y="2605"/>
                <a:chExt cx="145" cy="199"/>
              </a:xfrm>
            </p:grpSpPr>
            <p:sp>
              <p:nvSpPr>
                <p:cNvPr id="11327" name="Line 78"/>
                <p:cNvSpPr>
                  <a:spLocks noChangeShapeType="1"/>
                </p:cNvSpPr>
                <p:nvPr/>
              </p:nvSpPr>
              <p:spPr bwMode="auto">
                <a:xfrm>
                  <a:off x="2318" y="2668"/>
                  <a:ext cx="0" cy="13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28" name="Line 79"/>
                <p:cNvSpPr>
                  <a:spLocks noChangeShapeType="1"/>
                </p:cNvSpPr>
                <p:nvPr/>
              </p:nvSpPr>
              <p:spPr bwMode="auto">
                <a:xfrm>
                  <a:off x="2236" y="2795"/>
                  <a:ext cx="145" cy="0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29" name="Oval 80"/>
                <p:cNvSpPr>
                  <a:spLocks noChangeArrowheads="1"/>
                </p:cNvSpPr>
                <p:nvPr/>
              </p:nvSpPr>
              <p:spPr bwMode="auto">
                <a:xfrm>
                  <a:off x="2273" y="2605"/>
                  <a:ext cx="90" cy="90"/>
                </a:xfrm>
                <a:prstGeom prst="ellipse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zh-CN" altLang="en-US" sz="2400">
                    <a:ea typeface="楷体_GB2312" pitchFamily="49" charset="-122"/>
                  </a:endParaRPr>
                </a:p>
              </p:txBody>
            </p:sp>
          </p:grpSp>
          <p:sp>
            <p:nvSpPr>
              <p:cNvPr id="11305" name="Oval 81"/>
              <p:cNvSpPr>
                <a:spLocks noChangeArrowheads="1"/>
              </p:cNvSpPr>
              <p:nvPr/>
            </p:nvSpPr>
            <p:spPr bwMode="auto">
              <a:xfrm>
                <a:off x="5424" y="1872"/>
                <a:ext cx="90" cy="90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ea typeface="楷体_GB2312" pitchFamily="49" charset="-122"/>
                </a:endParaRPr>
              </a:p>
            </p:txBody>
          </p:sp>
          <p:sp>
            <p:nvSpPr>
              <p:cNvPr id="11306" name="Oval 82"/>
              <p:cNvSpPr>
                <a:spLocks noChangeArrowheads="1"/>
              </p:cNvSpPr>
              <p:nvPr/>
            </p:nvSpPr>
            <p:spPr bwMode="auto">
              <a:xfrm>
                <a:off x="4620" y="2763"/>
                <a:ext cx="90" cy="90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ea typeface="楷体_GB2312" pitchFamily="49" charset="-122"/>
                </a:endParaRPr>
              </a:p>
            </p:txBody>
          </p:sp>
          <p:sp>
            <p:nvSpPr>
              <p:cNvPr id="11307" name="Oval 83"/>
              <p:cNvSpPr>
                <a:spLocks noChangeArrowheads="1"/>
              </p:cNvSpPr>
              <p:nvPr/>
            </p:nvSpPr>
            <p:spPr bwMode="auto">
              <a:xfrm>
                <a:off x="4629" y="857"/>
                <a:ext cx="90" cy="90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ea typeface="楷体_GB2312" pitchFamily="49" charset="-122"/>
                </a:endParaRPr>
              </a:p>
            </p:txBody>
          </p:sp>
          <p:sp>
            <p:nvSpPr>
              <p:cNvPr id="11308" name="Line 84"/>
              <p:cNvSpPr>
                <a:spLocks noChangeShapeType="1"/>
              </p:cNvSpPr>
              <p:nvPr/>
            </p:nvSpPr>
            <p:spPr bwMode="auto">
              <a:xfrm>
                <a:off x="4129" y="2292"/>
                <a:ext cx="363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09" name="Line 85"/>
              <p:cNvSpPr>
                <a:spLocks noChangeShapeType="1"/>
              </p:cNvSpPr>
              <p:nvPr/>
            </p:nvSpPr>
            <p:spPr bwMode="auto">
              <a:xfrm>
                <a:off x="4555" y="2437"/>
                <a:ext cx="0" cy="40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10" name="Line 86"/>
              <p:cNvSpPr>
                <a:spLocks noChangeShapeType="1"/>
              </p:cNvSpPr>
              <p:nvPr/>
            </p:nvSpPr>
            <p:spPr bwMode="auto">
              <a:xfrm>
                <a:off x="4555" y="858"/>
                <a:ext cx="0" cy="40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11" name="Text Box 87"/>
              <p:cNvSpPr txBox="1">
                <a:spLocks noChangeArrowheads="1"/>
              </p:cNvSpPr>
              <p:nvPr/>
            </p:nvSpPr>
            <p:spPr bwMode="auto">
              <a:xfrm>
                <a:off x="5424" y="1872"/>
                <a:ext cx="20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 b="0" i="0">
                    <a:latin typeface="Arial" charset="0"/>
                  </a:rPr>
                  <a:t>+</a:t>
                </a:r>
              </a:p>
            </p:txBody>
          </p:sp>
          <p:sp>
            <p:nvSpPr>
              <p:cNvPr id="11312" name="Text Box 88"/>
              <p:cNvSpPr txBox="1">
                <a:spLocks noChangeArrowheads="1"/>
              </p:cNvSpPr>
              <p:nvPr/>
            </p:nvSpPr>
            <p:spPr bwMode="auto">
              <a:xfrm>
                <a:off x="5424" y="2304"/>
                <a:ext cx="22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 b="0" i="0">
                    <a:latin typeface="Arial" charset="0"/>
                  </a:rPr>
                  <a:t>_</a:t>
                </a:r>
              </a:p>
            </p:txBody>
          </p:sp>
          <p:sp>
            <p:nvSpPr>
              <p:cNvPr id="11313" name="Text Box 89"/>
              <p:cNvSpPr txBox="1">
                <a:spLocks noChangeArrowheads="1"/>
              </p:cNvSpPr>
              <p:nvPr/>
            </p:nvSpPr>
            <p:spPr bwMode="auto">
              <a:xfrm>
                <a:off x="4272" y="816"/>
                <a:ext cx="26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Arial" charset="0"/>
                  </a:rPr>
                  <a:t>i</a:t>
                </a:r>
                <a:r>
                  <a:rPr kumimoji="0" lang="en-US" altLang="zh-CN" sz="1800" baseline="-25000">
                    <a:latin typeface="Arial" charset="0"/>
                  </a:rPr>
                  <a:t>c1</a:t>
                </a:r>
              </a:p>
            </p:txBody>
          </p:sp>
          <p:grpSp>
            <p:nvGrpSpPr>
              <p:cNvPr id="11314" name="Group 90"/>
              <p:cNvGrpSpPr>
                <a:grpSpLocks/>
              </p:cNvGrpSpPr>
              <p:nvPr/>
            </p:nvGrpSpPr>
            <p:grpSpPr bwMode="auto">
              <a:xfrm>
                <a:off x="4656" y="2688"/>
                <a:ext cx="455" cy="322"/>
                <a:chOff x="4704" y="2623"/>
                <a:chExt cx="455" cy="322"/>
              </a:xfrm>
            </p:grpSpPr>
            <p:sp>
              <p:nvSpPr>
                <p:cNvPr id="11325" name="Text Box 91"/>
                <p:cNvSpPr txBox="1">
                  <a:spLocks noChangeArrowheads="1"/>
                </p:cNvSpPr>
                <p:nvPr/>
              </p:nvSpPr>
              <p:spPr bwMode="auto">
                <a:xfrm>
                  <a:off x="4704" y="2623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CN" sz="1800">
                      <a:latin typeface="Arial" charset="0"/>
                    </a:rPr>
                    <a:t>_</a:t>
                  </a:r>
                </a:p>
              </p:txBody>
            </p:sp>
            <p:sp>
              <p:nvSpPr>
                <p:cNvPr id="11326" name="Text Box 92"/>
                <p:cNvSpPr txBox="1">
                  <a:spLocks noChangeArrowheads="1"/>
                </p:cNvSpPr>
                <p:nvPr/>
              </p:nvSpPr>
              <p:spPr bwMode="auto">
                <a:xfrm>
                  <a:off x="4809" y="2714"/>
                  <a:ext cx="350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CN" sz="1800">
                      <a:latin typeface="Arial" charset="0"/>
                    </a:rPr>
                    <a:t>V</a:t>
                  </a:r>
                  <a:r>
                    <a:rPr kumimoji="0" lang="en-US" altLang="zh-CN" sz="1800" baseline="-25000">
                      <a:latin typeface="Arial" charset="0"/>
                    </a:rPr>
                    <a:t>CC</a:t>
                  </a:r>
                </a:p>
              </p:txBody>
            </p:sp>
          </p:grpSp>
          <p:grpSp>
            <p:nvGrpSpPr>
              <p:cNvPr id="11315" name="Group 93"/>
              <p:cNvGrpSpPr>
                <a:grpSpLocks/>
              </p:cNvGrpSpPr>
              <p:nvPr/>
            </p:nvGrpSpPr>
            <p:grpSpPr bwMode="auto">
              <a:xfrm>
                <a:off x="4656" y="768"/>
                <a:ext cx="431" cy="231"/>
                <a:chOff x="4719" y="768"/>
                <a:chExt cx="431" cy="231"/>
              </a:xfrm>
            </p:grpSpPr>
            <p:sp>
              <p:nvSpPr>
                <p:cNvPr id="11323" name="Text Box 94"/>
                <p:cNvSpPr txBox="1">
                  <a:spLocks noChangeArrowheads="1"/>
                </p:cNvSpPr>
                <p:nvPr/>
              </p:nvSpPr>
              <p:spPr bwMode="auto">
                <a:xfrm>
                  <a:off x="4719" y="768"/>
                  <a:ext cx="200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CN" sz="1800">
                      <a:latin typeface="Arial" charset="0"/>
                    </a:rPr>
                    <a:t>+</a:t>
                  </a:r>
                </a:p>
              </p:txBody>
            </p:sp>
            <p:sp>
              <p:nvSpPr>
                <p:cNvPr id="11324" name="Text Box 95"/>
                <p:cNvSpPr txBox="1">
                  <a:spLocks noChangeArrowheads="1"/>
                </p:cNvSpPr>
                <p:nvPr/>
              </p:nvSpPr>
              <p:spPr bwMode="auto">
                <a:xfrm>
                  <a:off x="4800" y="768"/>
                  <a:ext cx="350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CN" sz="1800">
                      <a:latin typeface="Arial" charset="0"/>
                    </a:rPr>
                    <a:t>V</a:t>
                  </a:r>
                  <a:r>
                    <a:rPr kumimoji="0" lang="en-US" altLang="zh-CN" sz="1800" baseline="-25000">
                      <a:latin typeface="Arial" charset="0"/>
                    </a:rPr>
                    <a:t>CC</a:t>
                  </a:r>
                </a:p>
              </p:txBody>
            </p:sp>
          </p:grpSp>
          <p:sp>
            <p:nvSpPr>
              <p:cNvPr id="11316" name="Text Box 96"/>
              <p:cNvSpPr txBox="1">
                <a:spLocks noChangeArrowheads="1"/>
              </p:cNvSpPr>
              <p:nvPr/>
            </p:nvSpPr>
            <p:spPr bwMode="auto">
              <a:xfrm>
                <a:off x="4583" y="1308"/>
                <a:ext cx="25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Arial" charset="0"/>
                  </a:rPr>
                  <a:t>T</a:t>
                </a:r>
                <a:r>
                  <a:rPr kumimoji="0" lang="en-US" altLang="zh-CN" sz="1800" baseline="-25000">
                    <a:latin typeface="Arial" charset="0"/>
                  </a:rPr>
                  <a:t>1</a:t>
                </a:r>
              </a:p>
            </p:txBody>
          </p:sp>
          <p:sp>
            <p:nvSpPr>
              <p:cNvPr id="11317" name="Text Box 97"/>
              <p:cNvSpPr txBox="1">
                <a:spLocks noChangeArrowheads="1"/>
              </p:cNvSpPr>
              <p:nvPr/>
            </p:nvSpPr>
            <p:spPr bwMode="auto">
              <a:xfrm>
                <a:off x="4583" y="2174"/>
                <a:ext cx="25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Arial" charset="0"/>
                  </a:rPr>
                  <a:t>T</a:t>
                </a:r>
                <a:r>
                  <a:rPr kumimoji="0" lang="en-US" altLang="zh-CN" sz="1800" baseline="-25000">
                    <a:latin typeface="Arial" charset="0"/>
                  </a:rPr>
                  <a:t>2</a:t>
                </a:r>
              </a:p>
            </p:txBody>
          </p:sp>
          <p:sp>
            <p:nvSpPr>
              <p:cNvPr id="11318" name="Text Box 98"/>
              <p:cNvSpPr txBox="1">
                <a:spLocks noChangeArrowheads="1"/>
              </p:cNvSpPr>
              <p:nvPr/>
            </p:nvSpPr>
            <p:spPr bwMode="auto">
              <a:xfrm>
                <a:off x="4848" y="2400"/>
                <a:ext cx="27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Arial" charset="0"/>
                  </a:rPr>
                  <a:t>R</a:t>
                </a:r>
                <a:r>
                  <a:rPr kumimoji="0" lang="en-US" altLang="zh-CN" sz="1800" baseline="-25000">
                    <a:latin typeface="Arial" charset="0"/>
                  </a:rPr>
                  <a:t>L</a:t>
                </a:r>
              </a:p>
            </p:txBody>
          </p:sp>
          <p:sp>
            <p:nvSpPr>
              <p:cNvPr id="11319" name="Text Box 99"/>
              <p:cNvSpPr txBox="1">
                <a:spLocks noChangeArrowheads="1"/>
              </p:cNvSpPr>
              <p:nvPr/>
            </p:nvSpPr>
            <p:spPr bwMode="auto">
              <a:xfrm>
                <a:off x="5376" y="2112"/>
                <a:ext cx="2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Arial" charset="0"/>
                  </a:rPr>
                  <a:t>v</a:t>
                </a:r>
                <a:r>
                  <a:rPr kumimoji="0" lang="en-US" altLang="zh-CN" sz="1800" baseline="-25000">
                    <a:latin typeface="Arial" charset="0"/>
                  </a:rPr>
                  <a:t>o</a:t>
                </a:r>
              </a:p>
            </p:txBody>
          </p:sp>
          <p:sp>
            <p:nvSpPr>
              <p:cNvPr id="11320" name="Text Box 100"/>
              <p:cNvSpPr txBox="1">
                <a:spLocks noChangeArrowheads="1"/>
              </p:cNvSpPr>
              <p:nvPr/>
            </p:nvSpPr>
            <p:spPr bwMode="auto">
              <a:xfrm>
                <a:off x="4334" y="2446"/>
                <a:ext cx="26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Arial" charset="0"/>
                  </a:rPr>
                  <a:t>i</a:t>
                </a:r>
                <a:r>
                  <a:rPr kumimoji="0" lang="en-US" altLang="zh-CN" sz="1800" baseline="-25000">
                    <a:latin typeface="Arial" charset="0"/>
                  </a:rPr>
                  <a:t>c2</a:t>
                </a:r>
              </a:p>
            </p:txBody>
          </p:sp>
          <p:sp>
            <p:nvSpPr>
              <p:cNvPr id="11321" name="Text Box 101"/>
              <p:cNvSpPr txBox="1">
                <a:spLocks noChangeArrowheads="1"/>
              </p:cNvSpPr>
              <p:nvPr/>
            </p:nvSpPr>
            <p:spPr bwMode="auto">
              <a:xfrm>
                <a:off x="5184" y="2112"/>
                <a:ext cx="21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Arial" charset="0"/>
                  </a:rPr>
                  <a:t>i</a:t>
                </a:r>
                <a:r>
                  <a:rPr kumimoji="0" lang="en-US" altLang="zh-CN" sz="1800" baseline="-25000">
                    <a:latin typeface="Arial" charset="0"/>
                  </a:rPr>
                  <a:t>L</a:t>
                </a:r>
              </a:p>
            </p:txBody>
          </p:sp>
          <p:sp>
            <p:nvSpPr>
              <p:cNvPr id="11322" name="Line 102"/>
              <p:cNvSpPr>
                <a:spLocks noChangeShapeType="1"/>
              </p:cNvSpPr>
              <p:nvPr/>
            </p:nvSpPr>
            <p:spPr bwMode="auto">
              <a:xfrm>
                <a:off x="3884" y="1875"/>
                <a:ext cx="227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1258888" y="2065338"/>
            <a:ext cx="3313112" cy="1325562"/>
            <a:chOff x="1259632" y="2065338"/>
            <a:chExt cx="3312368" cy="1325562"/>
          </a:xfrm>
        </p:grpSpPr>
        <p:sp>
          <p:nvSpPr>
            <p:cNvPr id="11276" name="圆角矩形 3"/>
            <p:cNvSpPr>
              <a:spLocks noChangeArrowheads="1"/>
            </p:cNvSpPr>
            <p:nvPr/>
          </p:nvSpPr>
          <p:spPr bwMode="auto">
            <a:xfrm>
              <a:off x="1259632" y="2065338"/>
              <a:ext cx="3312368" cy="1325562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graphicFrame>
          <p:nvGraphicFramePr>
            <p:cNvPr id="11277" name="Object 105"/>
            <p:cNvGraphicFramePr>
              <a:graphicFrameLocks noChangeAspect="1"/>
            </p:cNvGraphicFramePr>
            <p:nvPr/>
          </p:nvGraphicFramePr>
          <p:xfrm>
            <a:off x="1350963" y="2205038"/>
            <a:ext cx="3009900" cy="1116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09" name="公式" r:id="rId8" imgW="1231900" imgH="457200" progId="Equation.3">
                    <p:embed/>
                  </p:oleObj>
                </mc:Choice>
                <mc:Fallback>
                  <p:oleObj name="公式" r:id="rId8" imgW="1231900" imgH="457200" progId="Equation.3">
                    <p:embed/>
                    <p:pic>
                      <p:nvPicPr>
                        <p:cNvPr id="0" name="Object 1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0963" y="2205038"/>
                          <a:ext cx="3009900" cy="11160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272" name="Rectangle 109"/>
          <p:cNvSpPr>
            <a:spLocks noChangeArrowheads="1"/>
          </p:cNvSpPr>
          <p:nvPr/>
        </p:nvSpPr>
        <p:spPr bwMode="auto">
          <a:xfrm>
            <a:off x="0" y="260350"/>
            <a:ext cx="632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8572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27635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9545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11455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717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0289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861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9433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 i="0" dirty="0">
                <a:ea typeface="楷体_GB2312" pitchFamily="49" charset="-122"/>
              </a:rPr>
              <a:t>1. </a:t>
            </a:r>
            <a:r>
              <a:rPr lang="zh-CN" altLang="en-US" sz="2400" i="0" dirty="0">
                <a:ea typeface="楷体_GB2312" pitchFamily="49" charset="-122"/>
              </a:rPr>
              <a:t>最大不失真输出功率</a:t>
            </a:r>
            <a:r>
              <a:rPr lang="en-US" altLang="zh-CN" sz="2400" dirty="0" err="1">
                <a:ea typeface="楷体_GB2312" pitchFamily="49" charset="-122"/>
              </a:rPr>
              <a:t>P</a:t>
            </a:r>
            <a:r>
              <a:rPr lang="en-US" altLang="zh-CN" sz="2400" i="0" baseline="-25000" dirty="0" err="1">
                <a:ea typeface="楷体_GB2312" pitchFamily="49" charset="-122"/>
              </a:rPr>
              <a:t>om</a:t>
            </a:r>
            <a:endParaRPr lang="en-US" altLang="zh-CN" sz="2800" b="0" i="0" dirty="0">
              <a:ea typeface="楷体_GB2312" pitchFamily="49" charset="-122"/>
            </a:endParaRPr>
          </a:p>
        </p:txBody>
      </p:sp>
      <p:graphicFrame>
        <p:nvGraphicFramePr>
          <p:cNvPr id="26734" name="Object 110"/>
          <p:cNvGraphicFramePr>
            <a:graphicFrameLocks noChangeAspect="1"/>
          </p:cNvGraphicFramePr>
          <p:nvPr/>
        </p:nvGraphicFramePr>
        <p:xfrm>
          <a:off x="2051050" y="3500438"/>
          <a:ext cx="1020763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0" name="公式" r:id="rId10" imgW="431800" imgH="457200" progId="Equation.3">
                  <p:embed/>
                </p:oleObj>
              </mc:Choice>
              <mc:Fallback>
                <p:oleObj name="公式" r:id="rId10" imgW="431800" imgH="457200" progId="Equation.3">
                  <p:embed/>
                  <p:pic>
                    <p:nvPicPr>
                      <p:cNvPr id="0" name="Object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500438"/>
                        <a:ext cx="1020763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35" name="Object 111"/>
          <p:cNvGraphicFramePr>
            <a:graphicFrameLocks noChangeAspect="1"/>
          </p:cNvGraphicFramePr>
          <p:nvPr/>
        </p:nvGraphicFramePr>
        <p:xfrm>
          <a:off x="1476375" y="981075"/>
          <a:ext cx="1655763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1" name="公式" r:id="rId12" imgW="609336" imgH="393529" progId="Equation.3">
                  <p:embed/>
                </p:oleObj>
              </mc:Choice>
              <mc:Fallback>
                <p:oleObj name="公式" r:id="rId12" imgW="609336" imgH="393529" progId="Equation.3">
                  <p:embed/>
                  <p:pic>
                    <p:nvPicPr>
                      <p:cNvPr id="0" name="Object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981075"/>
                        <a:ext cx="1655763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4932363" y="4773613"/>
          <a:ext cx="3402012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2" name="公式" r:id="rId14" imgW="1409700" imgH="228600" progId="Equation.3">
                  <p:embed/>
                </p:oleObj>
              </mc:Choice>
              <mc:Fallback>
                <p:oleObj name="公式" r:id="rId14" imgW="1409700" imgH="228600" progId="Equation.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4773613"/>
                        <a:ext cx="3402012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62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172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173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292" name="Object 177"/>
          <p:cNvGraphicFramePr>
            <a:graphicFrameLocks noChangeAspect="1"/>
          </p:cNvGraphicFramePr>
          <p:nvPr/>
        </p:nvGraphicFramePr>
        <p:xfrm>
          <a:off x="8382000" y="228600"/>
          <a:ext cx="4572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1" name="剪辑" r:id="rId7" imgW="5767388" imgH="4106863" progId="MS_ClipArt_Gallery.2">
                  <p:embed/>
                </p:oleObj>
              </mc:Choice>
              <mc:Fallback>
                <p:oleObj name="剪辑" r:id="rId7" imgW="5767388" imgH="4106863" progId="MS_ClipArt_Gallery.2">
                  <p:embed/>
                  <p:pic>
                    <p:nvPicPr>
                      <p:cNvPr id="0" name="Object 1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228600"/>
                        <a:ext cx="457200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Text Box 182"/>
          <p:cNvSpPr txBox="1">
            <a:spLocks noChangeArrowheads="1"/>
          </p:cNvSpPr>
          <p:nvPr/>
        </p:nvSpPr>
        <p:spPr bwMode="auto">
          <a:xfrm>
            <a:off x="0" y="260350"/>
            <a:ext cx="24114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i="0">
                <a:solidFill>
                  <a:srgbClr val="0000FF"/>
                </a:solidFill>
                <a:ea typeface="楷体_GB2312" pitchFamily="49" charset="-122"/>
              </a:rPr>
              <a:t>2.</a:t>
            </a:r>
            <a:r>
              <a:rPr lang="zh-CN" altLang="en-US" sz="2800" i="0">
                <a:solidFill>
                  <a:srgbClr val="0000FF"/>
                </a:solidFill>
                <a:ea typeface="楷体_GB2312" pitchFamily="49" charset="-122"/>
              </a:rPr>
              <a:t>管耗</a:t>
            </a:r>
            <a:r>
              <a:rPr lang="en-US" altLang="zh-CN" sz="2800">
                <a:solidFill>
                  <a:srgbClr val="0000FF"/>
                </a:solidFill>
                <a:ea typeface="楷体_GB2312" pitchFamily="49" charset="-122"/>
              </a:rPr>
              <a:t>P</a:t>
            </a:r>
            <a:r>
              <a:rPr lang="en-US" altLang="zh-CN" sz="2800" i="0" baseline="-25000">
                <a:solidFill>
                  <a:srgbClr val="0000FF"/>
                </a:solidFill>
                <a:ea typeface="楷体_GB2312" pitchFamily="49" charset="-122"/>
              </a:rPr>
              <a:t>T</a:t>
            </a:r>
            <a:endParaRPr lang="en-US" altLang="zh-CN" sz="2800" b="0" i="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9399" name="Text Box 183"/>
          <p:cNvSpPr txBox="1">
            <a:spLocks noChangeArrowheads="1"/>
          </p:cNvSpPr>
          <p:nvPr/>
        </p:nvSpPr>
        <p:spPr bwMode="auto">
          <a:xfrm>
            <a:off x="0" y="4581525"/>
            <a:ext cx="18288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i="0" dirty="0">
                <a:solidFill>
                  <a:srgbClr val="000000"/>
                </a:solidFill>
                <a:ea typeface="楷体_GB2312" pitchFamily="49" charset="-122"/>
              </a:rPr>
              <a:t>两管管耗</a:t>
            </a:r>
          </a:p>
        </p:txBody>
      </p:sp>
      <p:graphicFrame>
        <p:nvGraphicFramePr>
          <p:cNvPr id="9400" name="Object 184"/>
          <p:cNvGraphicFramePr>
            <a:graphicFrameLocks noChangeAspect="1"/>
          </p:cNvGraphicFramePr>
          <p:nvPr/>
        </p:nvGraphicFramePr>
        <p:xfrm>
          <a:off x="684213" y="981075"/>
          <a:ext cx="475297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2" name="公式" r:id="rId9" imgW="2336800" imgH="406400" progId="Equation.3">
                  <p:embed/>
                </p:oleObj>
              </mc:Choice>
              <mc:Fallback>
                <p:oleObj name="公式" r:id="rId9" imgW="2336800" imgH="406400" progId="Equation.3">
                  <p:embed/>
                  <p:pic>
                    <p:nvPicPr>
                      <p:cNvPr id="0" name="Object 1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981075"/>
                        <a:ext cx="4752975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395288" y="2060575"/>
            <a:ext cx="2952750" cy="860425"/>
            <a:chOff x="395536" y="2060575"/>
            <a:chExt cx="2952328" cy="860425"/>
          </a:xfrm>
        </p:grpSpPr>
        <p:sp>
          <p:nvSpPr>
            <p:cNvPr id="12359" name="圆角矩形 1"/>
            <p:cNvSpPr>
              <a:spLocks noChangeArrowheads="1"/>
            </p:cNvSpPr>
            <p:nvPr/>
          </p:nvSpPr>
          <p:spPr bwMode="auto">
            <a:xfrm>
              <a:off x="395536" y="2088356"/>
              <a:ext cx="2952328" cy="807244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graphicFrame>
          <p:nvGraphicFramePr>
            <p:cNvPr id="12360" name="Object 186"/>
            <p:cNvGraphicFramePr>
              <a:graphicFrameLocks noChangeAspect="1"/>
            </p:cNvGraphicFramePr>
            <p:nvPr/>
          </p:nvGraphicFramePr>
          <p:xfrm>
            <a:off x="539750" y="2060575"/>
            <a:ext cx="2609850" cy="860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53" name="公式" r:id="rId11" imgW="1282700" imgH="431800" progId="Equation.3">
                    <p:embed/>
                  </p:oleObj>
                </mc:Choice>
                <mc:Fallback>
                  <p:oleObj name="公式" r:id="rId11" imgW="1282700" imgH="431800" progId="Equation.3">
                    <p:embed/>
                    <p:pic>
                      <p:nvPicPr>
                        <p:cNvPr id="0" name="Object 1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9750" y="2060575"/>
                          <a:ext cx="2609850" cy="8604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403" name="Object 187"/>
          <p:cNvGraphicFramePr>
            <a:graphicFrameLocks noChangeAspect="1"/>
          </p:cNvGraphicFramePr>
          <p:nvPr/>
        </p:nvGraphicFramePr>
        <p:xfrm>
          <a:off x="1476375" y="5013325"/>
          <a:ext cx="218916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4" name="Microsoft 公式 3.0" r:id="rId13" imgW="952087" imgH="203112" progId="Equation.3">
                  <p:embed/>
                </p:oleObj>
              </mc:Choice>
              <mc:Fallback>
                <p:oleObj name="Microsoft 公式 3.0" r:id="rId13" imgW="952087" imgH="203112" progId="Equation.3">
                  <p:embed/>
                  <p:pic>
                    <p:nvPicPr>
                      <p:cNvPr id="0" name="Object 1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5013325"/>
                        <a:ext cx="2189163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04" name="Object 188"/>
          <p:cNvGraphicFramePr>
            <a:graphicFrameLocks noChangeAspect="1"/>
          </p:cNvGraphicFramePr>
          <p:nvPr/>
        </p:nvGraphicFramePr>
        <p:xfrm>
          <a:off x="3635375" y="4724400"/>
          <a:ext cx="2686050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5" name="Microsoft 公式 3.0" r:id="rId15" imgW="1167893" imgH="431613" progId="Equation.3">
                  <p:embed/>
                </p:oleObj>
              </mc:Choice>
              <mc:Fallback>
                <p:oleObj name="Microsoft 公式 3.0" r:id="rId15" imgW="1167893" imgH="431613" progId="Equation.3">
                  <p:embed/>
                  <p:pic>
                    <p:nvPicPr>
                      <p:cNvPr id="0" name="Object 1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4724400"/>
                        <a:ext cx="2686050" cy="99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9" name="Text Box 216"/>
          <p:cNvSpPr txBox="1">
            <a:spLocks noChangeArrowheads="1"/>
          </p:cNvSpPr>
          <p:nvPr/>
        </p:nvSpPr>
        <p:spPr bwMode="auto">
          <a:xfrm>
            <a:off x="6019800" y="3505200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zh-CN" sz="2400" i="0"/>
          </a:p>
        </p:txBody>
      </p:sp>
      <p:sp>
        <p:nvSpPr>
          <p:cNvPr id="9433" name="AutoShape 217"/>
          <p:cNvSpPr>
            <a:spLocks noChangeArrowheads="1"/>
          </p:cNvSpPr>
          <p:nvPr/>
        </p:nvSpPr>
        <p:spPr bwMode="auto">
          <a:xfrm>
            <a:off x="2411413" y="3170238"/>
            <a:ext cx="2249487" cy="439737"/>
          </a:xfrm>
          <a:prstGeom prst="wedgeRoundRectCallout">
            <a:avLst>
              <a:gd name="adj1" fmla="val -60866"/>
              <a:gd name="adj2" fmla="val -196931"/>
              <a:gd name="adj3" fmla="val 16667"/>
            </a:avLst>
          </a:prstGeom>
          <a:solidFill>
            <a:srgbClr val="FFCC99"/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000" i="0">
                <a:solidFill>
                  <a:srgbClr val="993300"/>
                </a:solidFill>
                <a:ea typeface="楷体_GB2312" pitchFamily="49" charset="-122"/>
              </a:rPr>
              <a:t>静态管耗为</a:t>
            </a:r>
            <a:r>
              <a:rPr lang="en-US" altLang="zh-CN" sz="2000" i="0">
                <a:solidFill>
                  <a:srgbClr val="993300"/>
                </a:solidFill>
                <a:ea typeface="楷体_GB2312" pitchFamily="49" charset="-122"/>
              </a:rPr>
              <a:t>0</a:t>
            </a:r>
          </a:p>
        </p:txBody>
      </p:sp>
      <p:grpSp>
        <p:nvGrpSpPr>
          <p:cNvPr id="12301" name="Group 218"/>
          <p:cNvGrpSpPr>
            <a:grpSpLocks/>
          </p:cNvGrpSpPr>
          <p:nvPr/>
        </p:nvGrpSpPr>
        <p:grpSpPr bwMode="auto">
          <a:xfrm>
            <a:off x="5562600" y="0"/>
            <a:ext cx="3581400" cy="3810000"/>
            <a:chOff x="3360" y="672"/>
            <a:chExt cx="2256" cy="2400"/>
          </a:xfrm>
        </p:grpSpPr>
        <p:sp>
          <p:nvSpPr>
            <p:cNvPr id="12304" name="Rectangle 219"/>
            <p:cNvSpPr>
              <a:spLocks noChangeArrowheads="1"/>
            </p:cNvSpPr>
            <p:nvPr/>
          </p:nvSpPr>
          <p:spPr bwMode="auto">
            <a:xfrm>
              <a:off x="3360" y="672"/>
              <a:ext cx="2256" cy="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grpSp>
          <p:nvGrpSpPr>
            <p:cNvPr id="12305" name="Group 220"/>
            <p:cNvGrpSpPr>
              <a:grpSpLocks/>
            </p:cNvGrpSpPr>
            <p:nvPr/>
          </p:nvGrpSpPr>
          <p:grpSpPr bwMode="auto">
            <a:xfrm>
              <a:off x="3600" y="768"/>
              <a:ext cx="1907" cy="2242"/>
              <a:chOff x="3744" y="768"/>
              <a:chExt cx="1907" cy="2242"/>
            </a:xfrm>
          </p:grpSpPr>
          <p:sp>
            <p:nvSpPr>
              <p:cNvPr id="12306" name="Oval 221"/>
              <p:cNvSpPr>
                <a:spLocks noChangeArrowheads="1"/>
              </p:cNvSpPr>
              <p:nvPr/>
            </p:nvSpPr>
            <p:spPr bwMode="auto">
              <a:xfrm>
                <a:off x="3796" y="1829"/>
                <a:ext cx="90" cy="90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ea typeface="楷体_GB2312" pitchFamily="49" charset="-122"/>
                </a:endParaRPr>
              </a:p>
            </p:txBody>
          </p:sp>
          <p:grpSp>
            <p:nvGrpSpPr>
              <p:cNvPr id="12307" name="Group 222"/>
              <p:cNvGrpSpPr>
                <a:grpSpLocks/>
              </p:cNvGrpSpPr>
              <p:nvPr/>
            </p:nvGrpSpPr>
            <p:grpSpPr bwMode="auto">
              <a:xfrm>
                <a:off x="3750" y="2473"/>
                <a:ext cx="181" cy="227"/>
                <a:chOff x="585" y="2568"/>
                <a:chExt cx="181" cy="227"/>
              </a:xfrm>
            </p:grpSpPr>
            <p:sp>
              <p:nvSpPr>
                <p:cNvPr id="12356" name="Line 223"/>
                <p:cNvSpPr>
                  <a:spLocks noChangeShapeType="1"/>
                </p:cNvSpPr>
                <p:nvPr/>
              </p:nvSpPr>
              <p:spPr bwMode="auto">
                <a:xfrm>
                  <a:off x="585" y="2795"/>
                  <a:ext cx="181" cy="0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57" name="Line 224"/>
                <p:cNvSpPr>
                  <a:spLocks noChangeShapeType="1"/>
                </p:cNvSpPr>
                <p:nvPr/>
              </p:nvSpPr>
              <p:spPr bwMode="auto">
                <a:xfrm>
                  <a:off x="676" y="2650"/>
                  <a:ext cx="0" cy="13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58" name="Oval 225"/>
                <p:cNvSpPr>
                  <a:spLocks noChangeArrowheads="1"/>
                </p:cNvSpPr>
                <p:nvPr/>
              </p:nvSpPr>
              <p:spPr bwMode="auto">
                <a:xfrm>
                  <a:off x="631" y="2568"/>
                  <a:ext cx="90" cy="90"/>
                </a:xfrm>
                <a:prstGeom prst="ellipse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zh-CN" altLang="en-US" sz="2400">
                    <a:ea typeface="楷体_GB2312" pitchFamily="49" charset="-122"/>
                  </a:endParaRPr>
                </a:p>
              </p:txBody>
            </p:sp>
          </p:grpSp>
          <p:sp>
            <p:nvSpPr>
              <p:cNvPr id="12308" name="Text Box 226"/>
              <p:cNvSpPr txBox="1">
                <a:spLocks noChangeArrowheads="1"/>
              </p:cNvSpPr>
              <p:nvPr/>
            </p:nvSpPr>
            <p:spPr bwMode="auto">
              <a:xfrm>
                <a:off x="3749" y="1870"/>
                <a:ext cx="20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 b="0" i="0">
                    <a:latin typeface="Arial" charset="0"/>
                  </a:rPr>
                  <a:t>+</a:t>
                </a:r>
              </a:p>
            </p:txBody>
          </p:sp>
          <p:sp>
            <p:nvSpPr>
              <p:cNvPr id="12309" name="Text Box 227"/>
              <p:cNvSpPr txBox="1">
                <a:spLocks noChangeArrowheads="1"/>
              </p:cNvSpPr>
              <p:nvPr/>
            </p:nvSpPr>
            <p:spPr bwMode="auto">
              <a:xfrm>
                <a:off x="3744" y="2230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 b="0" i="0">
                    <a:latin typeface="Arial" charset="0"/>
                  </a:rPr>
                  <a:t>_</a:t>
                </a:r>
              </a:p>
            </p:txBody>
          </p:sp>
          <p:sp>
            <p:nvSpPr>
              <p:cNvPr id="12310" name="Text Box 228"/>
              <p:cNvSpPr txBox="1">
                <a:spLocks noChangeArrowheads="1"/>
              </p:cNvSpPr>
              <p:nvPr/>
            </p:nvSpPr>
            <p:spPr bwMode="auto">
              <a:xfrm>
                <a:off x="3767" y="2106"/>
                <a:ext cx="22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Arial" charset="0"/>
                  </a:rPr>
                  <a:t>v</a:t>
                </a:r>
                <a:r>
                  <a:rPr kumimoji="0" lang="en-US" altLang="zh-CN" sz="1800" baseline="-25000">
                    <a:latin typeface="Arial" charset="0"/>
                  </a:rPr>
                  <a:t>i</a:t>
                </a:r>
              </a:p>
            </p:txBody>
          </p:sp>
          <p:sp>
            <p:nvSpPr>
              <p:cNvPr id="12311" name="Line 229"/>
              <p:cNvSpPr>
                <a:spLocks noChangeShapeType="1"/>
              </p:cNvSpPr>
              <p:nvPr/>
            </p:nvSpPr>
            <p:spPr bwMode="auto">
              <a:xfrm>
                <a:off x="4129" y="1430"/>
                <a:ext cx="0" cy="862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2" name="Line 230"/>
              <p:cNvSpPr>
                <a:spLocks noChangeShapeType="1"/>
              </p:cNvSpPr>
              <p:nvPr/>
            </p:nvSpPr>
            <p:spPr bwMode="auto">
              <a:xfrm>
                <a:off x="4129" y="1430"/>
                <a:ext cx="363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3" name="Line 231"/>
              <p:cNvSpPr>
                <a:spLocks noChangeShapeType="1"/>
              </p:cNvSpPr>
              <p:nvPr/>
            </p:nvSpPr>
            <p:spPr bwMode="auto">
              <a:xfrm>
                <a:off x="4491" y="1267"/>
                <a:ext cx="0" cy="317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4" name="Line 232"/>
              <p:cNvSpPr>
                <a:spLocks noChangeShapeType="1"/>
              </p:cNvSpPr>
              <p:nvPr/>
            </p:nvSpPr>
            <p:spPr bwMode="auto">
              <a:xfrm>
                <a:off x="4492" y="2110"/>
                <a:ext cx="0" cy="317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5" name="Line 233"/>
              <p:cNvSpPr>
                <a:spLocks noChangeShapeType="1"/>
              </p:cNvSpPr>
              <p:nvPr/>
            </p:nvSpPr>
            <p:spPr bwMode="auto">
              <a:xfrm>
                <a:off x="4674" y="912"/>
                <a:ext cx="0" cy="31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6" name="Line 234"/>
              <p:cNvSpPr>
                <a:spLocks noChangeShapeType="1"/>
              </p:cNvSpPr>
              <p:nvPr/>
            </p:nvSpPr>
            <p:spPr bwMode="auto">
              <a:xfrm flipH="1">
                <a:off x="4501" y="1221"/>
                <a:ext cx="172" cy="13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7" name="Line 235"/>
              <p:cNvSpPr>
                <a:spLocks noChangeShapeType="1"/>
              </p:cNvSpPr>
              <p:nvPr/>
            </p:nvSpPr>
            <p:spPr bwMode="auto">
              <a:xfrm>
                <a:off x="4673" y="2446"/>
                <a:ext cx="0" cy="31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8" name="Line 236"/>
              <p:cNvSpPr>
                <a:spLocks noChangeShapeType="1"/>
              </p:cNvSpPr>
              <p:nvPr/>
            </p:nvSpPr>
            <p:spPr bwMode="auto">
              <a:xfrm flipH="1" flipV="1">
                <a:off x="4492" y="2328"/>
                <a:ext cx="181" cy="11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9" name="Oval 237"/>
              <p:cNvSpPr>
                <a:spLocks noChangeArrowheads="1"/>
              </p:cNvSpPr>
              <p:nvPr/>
            </p:nvSpPr>
            <p:spPr bwMode="auto">
              <a:xfrm>
                <a:off x="4637" y="1874"/>
                <a:ext cx="46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ea typeface="楷体_GB2312" pitchFamily="49" charset="-122"/>
                </a:endParaRPr>
              </a:p>
            </p:txBody>
          </p:sp>
          <p:sp>
            <p:nvSpPr>
              <p:cNvPr id="12320" name="Line 238"/>
              <p:cNvSpPr>
                <a:spLocks noChangeShapeType="1"/>
              </p:cNvSpPr>
              <p:nvPr/>
            </p:nvSpPr>
            <p:spPr bwMode="auto">
              <a:xfrm>
                <a:off x="4492" y="1493"/>
                <a:ext cx="181" cy="9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21" name="Line 239"/>
              <p:cNvSpPr>
                <a:spLocks noChangeShapeType="1"/>
              </p:cNvSpPr>
              <p:nvPr/>
            </p:nvSpPr>
            <p:spPr bwMode="auto">
              <a:xfrm>
                <a:off x="4665" y="1581"/>
                <a:ext cx="0" cy="544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22" name="Line 240"/>
              <p:cNvSpPr>
                <a:spLocks noChangeShapeType="1"/>
              </p:cNvSpPr>
              <p:nvPr/>
            </p:nvSpPr>
            <p:spPr bwMode="auto">
              <a:xfrm rot="10800000" flipV="1">
                <a:off x="4492" y="2128"/>
                <a:ext cx="181" cy="9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23" name="Line 241"/>
              <p:cNvSpPr>
                <a:spLocks noChangeShapeType="1"/>
              </p:cNvSpPr>
              <p:nvPr/>
            </p:nvSpPr>
            <p:spPr bwMode="auto">
              <a:xfrm>
                <a:off x="4656" y="1897"/>
                <a:ext cx="768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24" name="Line 242"/>
              <p:cNvSpPr>
                <a:spLocks noChangeShapeType="1"/>
              </p:cNvSpPr>
              <p:nvPr/>
            </p:nvSpPr>
            <p:spPr bwMode="auto">
              <a:xfrm>
                <a:off x="5087" y="1895"/>
                <a:ext cx="0" cy="226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25" name="Line 243"/>
              <p:cNvSpPr>
                <a:spLocks noChangeShapeType="1"/>
              </p:cNvSpPr>
              <p:nvPr/>
            </p:nvSpPr>
            <p:spPr bwMode="auto">
              <a:xfrm>
                <a:off x="5088" y="2400"/>
                <a:ext cx="0" cy="31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26" name="Line 244"/>
              <p:cNvSpPr>
                <a:spLocks noChangeShapeType="1"/>
              </p:cNvSpPr>
              <p:nvPr/>
            </p:nvSpPr>
            <p:spPr bwMode="auto">
              <a:xfrm>
                <a:off x="4992" y="2713"/>
                <a:ext cx="181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27" name="Rectangle 245"/>
              <p:cNvSpPr>
                <a:spLocks noChangeArrowheads="1"/>
              </p:cNvSpPr>
              <p:nvPr/>
            </p:nvSpPr>
            <p:spPr bwMode="auto">
              <a:xfrm>
                <a:off x="5040" y="2112"/>
                <a:ext cx="91" cy="273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ea typeface="楷体_GB2312" pitchFamily="49" charset="-122"/>
                </a:endParaRPr>
              </a:p>
            </p:txBody>
          </p:sp>
          <p:sp>
            <p:nvSpPr>
              <p:cNvPr id="12328" name="Line 246"/>
              <p:cNvSpPr>
                <a:spLocks noChangeShapeType="1"/>
              </p:cNvSpPr>
              <p:nvPr/>
            </p:nvSpPr>
            <p:spPr bwMode="auto">
              <a:xfrm>
                <a:off x="5184" y="2064"/>
                <a:ext cx="0" cy="40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29" name="Oval 247"/>
              <p:cNvSpPr>
                <a:spLocks noChangeArrowheads="1"/>
              </p:cNvSpPr>
              <p:nvPr/>
            </p:nvSpPr>
            <p:spPr bwMode="auto">
              <a:xfrm>
                <a:off x="5053" y="1874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ea typeface="楷体_GB2312" pitchFamily="49" charset="-122"/>
                </a:endParaRPr>
              </a:p>
            </p:txBody>
          </p:sp>
          <p:grpSp>
            <p:nvGrpSpPr>
              <p:cNvPr id="12330" name="Group 248"/>
              <p:cNvGrpSpPr>
                <a:grpSpLocks/>
              </p:cNvGrpSpPr>
              <p:nvPr/>
            </p:nvGrpSpPr>
            <p:grpSpPr bwMode="auto">
              <a:xfrm>
                <a:off x="5376" y="2496"/>
                <a:ext cx="145" cy="199"/>
                <a:chOff x="2236" y="2605"/>
                <a:chExt cx="145" cy="199"/>
              </a:xfrm>
            </p:grpSpPr>
            <p:sp>
              <p:nvSpPr>
                <p:cNvPr id="12353" name="Line 249"/>
                <p:cNvSpPr>
                  <a:spLocks noChangeShapeType="1"/>
                </p:cNvSpPr>
                <p:nvPr/>
              </p:nvSpPr>
              <p:spPr bwMode="auto">
                <a:xfrm>
                  <a:off x="2318" y="2668"/>
                  <a:ext cx="0" cy="13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54" name="Line 250"/>
                <p:cNvSpPr>
                  <a:spLocks noChangeShapeType="1"/>
                </p:cNvSpPr>
                <p:nvPr/>
              </p:nvSpPr>
              <p:spPr bwMode="auto">
                <a:xfrm>
                  <a:off x="2236" y="2795"/>
                  <a:ext cx="145" cy="0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55" name="Oval 251"/>
                <p:cNvSpPr>
                  <a:spLocks noChangeArrowheads="1"/>
                </p:cNvSpPr>
                <p:nvPr/>
              </p:nvSpPr>
              <p:spPr bwMode="auto">
                <a:xfrm>
                  <a:off x="2273" y="2605"/>
                  <a:ext cx="90" cy="90"/>
                </a:xfrm>
                <a:prstGeom prst="ellipse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zh-CN" altLang="en-US" sz="2400">
                    <a:ea typeface="楷体_GB2312" pitchFamily="49" charset="-122"/>
                  </a:endParaRPr>
                </a:p>
              </p:txBody>
            </p:sp>
          </p:grpSp>
          <p:sp>
            <p:nvSpPr>
              <p:cNvPr id="12331" name="Oval 252"/>
              <p:cNvSpPr>
                <a:spLocks noChangeArrowheads="1"/>
              </p:cNvSpPr>
              <p:nvPr/>
            </p:nvSpPr>
            <p:spPr bwMode="auto">
              <a:xfrm>
                <a:off x="5424" y="1872"/>
                <a:ext cx="90" cy="90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ea typeface="楷体_GB2312" pitchFamily="49" charset="-122"/>
                </a:endParaRPr>
              </a:p>
            </p:txBody>
          </p:sp>
          <p:sp>
            <p:nvSpPr>
              <p:cNvPr id="12332" name="Oval 253"/>
              <p:cNvSpPr>
                <a:spLocks noChangeArrowheads="1"/>
              </p:cNvSpPr>
              <p:nvPr/>
            </p:nvSpPr>
            <p:spPr bwMode="auto">
              <a:xfrm>
                <a:off x="4620" y="2763"/>
                <a:ext cx="90" cy="90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ea typeface="楷体_GB2312" pitchFamily="49" charset="-122"/>
                </a:endParaRPr>
              </a:p>
            </p:txBody>
          </p:sp>
          <p:sp>
            <p:nvSpPr>
              <p:cNvPr id="12333" name="Oval 254"/>
              <p:cNvSpPr>
                <a:spLocks noChangeArrowheads="1"/>
              </p:cNvSpPr>
              <p:nvPr/>
            </p:nvSpPr>
            <p:spPr bwMode="auto">
              <a:xfrm>
                <a:off x="4629" y="857"/>
                <a:ext cx="90" cy="90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ea typeface="楷体_GB2312" pitchFamily="49" charset="-122"/>
                </a:endParaRPr>
              </a:p>
            </p:txBody>
          </p:sp>
          <p:sp>
            <p:nvSpPr>
              <p:cNvPr id="12334" name="Line 255"/>
              <p:cNvSpPr>
                <a:spLocks noChangeShapeType="1"/>
              </p:cNvSpPr>
              <p:nvPr/>
            </p:nvSpPr>
            <p:spPr bwMode="auto">
              <a:xfrm>
                <a:off x="4129" y="2292"/>
                <a:ext cx="363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35" name="Line 256"/>
              <p:cNvSpPr>
                <a:spLocks noChangeShapeType="1"/>
              </p:cNvSpPr>
              <p:nvPr/>
            </p:nvSpPr>
            <p:spPr bwMode="auto">
              <a:xfrm>
                <a:off x="4555" y="2437"/>
                <a:ext cx="0" cy="40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36" name="Line 257"/>
              <p:cNvSpPr>
                <a:spLocks noChangeShapeType="1"/>
              </p:cNvSpPr>
              <p:nvPr/>
            </p:nvSpPr>
            <p:spPr bwMode="auto">
              <a:xfrm>
                <a:off x="4555" y="858"/>
                <a:ext cx="0" cy="40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37" name="Text Box 258"/>
              <p:cNvSpPr txBox="1">
                <a:spLocks noChangeArrowheads="1"/>
              </p:cNvSpPr>
              <p:nvPr/>
            </p:nvSpPr>
            <p:spPr bwMode="auto">
              <a:xfrm>
                <a:off x="5424" y="1872"/>
                <a:ext cx="20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 b="0" i="0">
                    <a:latin typeface="Arial" charset="0"/>
                  </a:rPr>
                  <a:t>+</a:t>
                </a:r>
              </a:p>
            </p:txBody>
          </p:sp>
          <p:sp>
            <p:nvSpPr>
              <p:cNvPr id="12338" name="Text Box 259"/>
              <p:cNvSpPr txBox="1">
                <a:spLocks noChangeArrowheads="1"/>
              </p:cNvSpPr>
              <p:nvPr/>
            </p:nvSpPr>
            <p:spPr bwMode="auto">
              <a:xfrm>
                <a:off x="5424" y="2304"/>
                <a:ext cx="22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 b="0" i="0">
                    <a:latin typeface="Arial" charset="0"/>
                  </a:rPr>
                  <a:t>_</a:t>
                </a:r>
              </a:p>
            </p:txBody>
          </p:sp>
          <p:sp>
            <p:nvSpPr>
              <p:cNvPr id="12339" name="Text Box 260"/>
              <p:cNvSpPr txBox="1">
                <a:spLocks noChangeArrowheads="1"/>
              </p:cNvSpPr>
              <p:nvPr/>
            </p:nvSpPr>
            <p:spPr bwMode="auto">
              <a:xfrm>
                <a:off x="4272" y="816"/>
                <a:ext cx="26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Arial" charset="0"/>
                  </a:rPr>
                  <a:t>i</a:t>
                </a:r>
                <a:r>
                  <a:rPr kumimoji="0" lang="en-US" altLang="zh-CN" sz="1800" baseline="-25000">
                    <a:latin typeface="Arial" charset="0"/>
                  </a:rPr>
                  <a:t>c1</a:t>
                </a:r>
              </a:p>
            </p:txBody>
          </p:sp>
          <p:grpSp>
            <p:nvGrpSpPr>
              <p:cNvPr id="12340" name="Group 261"/>
              <p:cNvGrpSpPr>
                <a:grpSpLocks/>
              </p:cNvGrpSpPr>
              <p:nvPr/>
            </p:nvGrpSpPr>
            <p:grpSpPr bwMode="auto">
              <a:xfrm>
                <a:off x="4656" y="2688"/>
                <a:ext cx="455" cy="322"/>
                <a:chOff x="4704" y="2623"/>
                <a:chExt cx="455" cy="322"/>
              </a:xfrm>
            </p:grpSpPr>
            <p:sp>
              <p:nvSpPr>
                <p:cNvPr id="12351" name="Text Box 262"/>
                <p:cNvSpPr txBox="1">
                  <a:spLocks noChangeArrowheads="1"/>
                </p:cNvSpPr>
                <p:nvPr/>
              </p:nvSpPr>
              <p:spPr bwMode="auto">
                <a:xfrm>
                  <a:off x="4704" y="2623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CN" sz="1800">
                      <a:latin typeface="Arial" charset="0"/>
                    </a:rPr>
                    <a:t>_</a:t>
                  </a:r>
                </a:p>
              </p:txBody>
            </p:sp>
            <p:sp>
              <p:nvSpPr>
                <p:cNvPr id="12352" name="Text Box 263"/>
                <p:cNvSpPr txBox="1">
                  <a:spLocks noChangeArrowheads="1"/>
                </p:cNvSpPr>
                <p:nvPr/>
              </p:nvSpPr>
              <p:spPr bwMode="auto">
                <a:xfrm>
                  <a:off x="4809" y="2714"/>
                  <a:ext cx="350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CN" sz="1800">
                      <a:latin typeface="Arial" charset="0"/>
                    </a:rPr>
                    <a:t>V</a:t>
                  </a:r>
                  <a:r>
                    <a:rPr kumimoji="0" lang="en-US" altLang="zh-CN" sz="1800" baseline="-25000">
                      <a:latin typeface="Arial" charset="0"/>
                    </a:rPr>
                    <a:t>CC</a:t>
                  </a:r>
                </a:p>
              </p:txBody>
            </p:sp>
          </p:grpSp>
          <p:grpSp>
            <p:nvGrpSpPr>
              <p:cNvPr id="12341" name="Group 264"/>
              <p:cNvGrpSpPr>
                <a:grpSpLocks/>
              </p:cNvGrpSpPr>
              <p:nvPr/>
            </p:nvGrpSpPr>
            <p:grpSpPr bwMode="auto">
              <a:xfrm>
                <a:off x="4656" y="768"/>
                <a:ext cx="431" cy="231"/>
                <a:chOff x="4719" y="768"/>
                <a:chExt cx="431" cy="231"/>
              </a:xfrm>
            </p:grpSpPr>
            <p:sp>
              <p:nvSpPr>
                <p:cNvPr id="12349" name="Text Box 265"/>
                <p:cNvSpPr txBox="1">
                  <a:spLocks noChangeArrowheads="1"/>
                </p:cNvSpPr>
                <p:nvPr/>
              </p:nvSpPr>
              <p:spPr bwMode="auto">
                <a:xfrm>
                  <a:off x="4719" y="768"/>
                  <a:ext cx="200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CN" sz="1800">
                      <a:latin typeface="Arial" charset="0"/>
                    </a:rPr>
                    <a:t>+</a:t>
                  </a:r>
                </a:p>
              </p:txBody>
            </p:sp>
            <p:sp>
              <p:nvSpPr>
                <p:cNvPr id="12350" name="Text Box 266"/>
                <p:cNvSpPr txBox="1">
                  <a:spLocks noChangeArrowheads="1"/>
                </p:cNvSpPr>
                <p:nvPr/>
              </p:nvSpPr>
              <p:spPr bwMode="auto">
                <a:xfrm>
                  <a:off x="4800" y="768"/>
                  <a:ext cx="350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CN" sz="1800">
                      <a:latin typeface="Arial" charset="0"/>
                    </a:rPr>
                    <a:t>V</a:t>
                  </a:r>
                  <a:r>
                    <a:rPr kumimoji="0" lang="en-US" altLang="zh-CN" sz="1800" baseline="-25000">
                      <a:latin typeface="Arial" charset="0"/>
                    </a:rPr>
                    <a:t>CC</a:t>
                  </a:r>
                </a:p>
              </p:txBody>
            </p:sp>
          </p:grpSp>
          <p:sp>
            <p:nvSpPr>
              <p:cNvPr id="12342" name="Text Box 267"/>
              <p:cNvSpPr txBox="1">
                <a:spLocks noChangeArrowheads="1"/>
              </p:cNvSpPr>
              <p:nvPr/>
            </p:nvSpPr>
            <p:spPr bwMode="auto">
              <a:xfrm>
                <a:off x="4583" y="1308"/>
                <a:ext cx="25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Arial" charset="0"/>
                  </a:rPr>
                  <a:t>T</a:t>
                </a:r>
                <a:r>
                  <a:rPr kumimoji="0" lang="en-US" altLang="zh-CN" sz="1800" baseline="-25000">
                    <a:latin typeface="Arial" charset="0"/>
                  </a:rPr>
                  <a:t>1</a:t>
                </a:r>
              </a:p>
            </p:txBody>
          </p:sp>
          <p:sp>
            <p:nvSpPr>
              <p:cNvPr id="12343" name="Text Box 268"/>
              <p:cNvSpPr txBox="1">
                <a:spLocks noChangeArrowheads="1"/>
              </p:cNvSpPr>
              <p:nvPr/>
            </p:nvSpPr>
            <p:spPr bwMode="auto">
              <a:xfrm>
                <a:off x="4583" y="2174"/>
                <a:ext cx="25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Arial" charset="0"/>
                  </a:rPr>
                  <a:t>T</a:t>
                </a:r>
                <a:r>
                  <a:rPr kumimoji="0" lang="en-US" altLang="zh-CN" sz="1800" baseline="-25000">
                    <a:latin typeface="Arial" charset="0"/>
                  </a:rPr>
                  <a:t>2</a:t>
                </a:r>
              </a:p>
            </p:txBody>
          </p:sp>
          <p:sp>
            <p:nvSpPr>
              <p:cNvPr id="12344" name="Text Box 269"/>
              <p:cNvSpPr txBox="1">
                <a:spLocks noChangeArrowheads="1"/>
              </p:cNvSpPr>
              <p:nvPr/>
            </p:nvSpPr>
            <p:spPr bwMode="auto">
              <a:xfrm>
                <a:off x="4848" y="2400"/>
                <a:ext cx="27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Arial" charset="0"/>
                  </a:rPr>
                  <a:t>R</a:t>
                </a:r>
                <a:r>
                  <a:rPr kumimoji="0" lang="en-US" altLang="zh-CN" sz="1800" baseline="-25000">
                    <a:latin typeface="Arial" charset="0"/>
                  </a:rPr>
                  <a:t>L</a:t>
                </a:r>
              </a:p>
            </p:txBody>
          </p:sp>
          <p:sp>
            <p:nvSpPr>
              <p:cNvPr id="12345" name="Text Box 270"/>
              <p:cNvSpPr txBox="1">
                <a:spLocks noChangeArrowheads="1"/>
              </p:cNvSpPr>
              <p:nvPr/>
            </p:nvSpPr>
            <p:spPr bwMode="auto">
              <a:xfrm>
                <a:off x="5376" y="2112"/>
                <a:ext cx="2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Arial" charset="0"/>
                  </a:rPr>
                  <a:t>v</a:t>
                </a:r>
                <a:r>
                  <a:rPr kumimoji="0" lang="en-US" altLang="zh-CN" sz="1800" baseline="-25000">
                    <a:latin typeface="Arial" charset="0"/>
                  </a:rPr>
                  <a:t>o</a:t>
                </a:r>
              </a:p>
            </p:txBody>
          </p:sp>
          <p:sp>
            <p:nvSpPr>
              <p:cNvPr id="12346" name="Text Box 271"/>
              <p:cNvSpPr txBox="1">
                <a:spLocks noChangeArrowheads="1"/>
              </p:cNvSpPr>
              <p:nvPr/>
            </p:nvSpPr>
            <p:spPr bwMode="auto">
              <a:xfrm>
                <a:off x="4334" y="2446"/>
                <a:ext cx="26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Arial" charset="0"/>
                  </a:rPr>
                  <a:t>i</a:t>
                </a:r>
                <a:r>
                  <a:rPr kumimoji="0" lang="en-US" altLang="zh-CN" sz="1800" baseline="-25000">
                    <a:latin typeface="Arial" charset="0"/>
                  </a:rPr>
                  <a:t>c2</a:t>
                </a:r>
              </a:p>
            </p:txBody>
          </p:sp>
          <p:sp>
            <p:nvSpPr>
              <p:cNvPr id="12347" name="Text Box 272"/>
              <p:cNvSpPr txBox="1">
                <a:spLocks noChangeArrowheads="1"/>
              </p:cNvSpPr>
              <p:nvPr/>
            </p:nvSpPr>
            <p:spPr bwMode="auto">
              <a:xfrm>
                <a:off x="5184" y="2112"/>
                <a:ext cx="21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Arial" charset="0"/>
                  </a:rPr>
                  <a:t>i</a:t>
                </a:r>
                <a:r>
                  <a:rPr kumimoji="0" lang="en-US" altLang="zh-CN" sz="1800" baseline="-25000">
                    <a:latin typeface="Arial" charset="0"/>
                  </a:rPr>
                  <a:t>L</a:t>
                </a:r>
              </a:p>
            </p:txBody>
          </p:sp>
          <p:sp>
            <p:nvSpPr>
              <p:cNvPr id="12348" name="Line 273"/>
              <p:cNvSpPr>
                <a:spLocks noChangeShapeType="1"/>
              </p:cNvSpPr>
              <p:nvPr/>
            </p:nvSpPr>
            <p:spPr bwMode="auto">
              <a:xfrm>
                <a:off x="3884" y="1875"/>
                <a:ext cx="227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9491" name="Object 275"/>
          <p:cNvGraphicFramePr>
            <a:graphicFrameLocks noChangeAspect="1"/>
          </p:cNvGraphicFramePr>
          <p:nvPr/>
        </p:nvGraphicFramePr>
        <p:xfrm>
          <a:off x="0" y="1125538"/>
          <a:ext cx="719138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6" name="公式" r:id="rId17" imgW="355292" imgH="215713" progId="Equation.3">
                  <p:embed/>
                </p:oleObj>
              </mc:Choice>
              <mc:Fallback>
                <p:oleObj name="公式" r:id="rId17" imgW="355292" imgH="215713" progId="Equation.3">
                  <p:embed/>
                  <p:pic>
                    <p:nvPicPr>
                      <p:cNvPr id="0" name="Object 2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125538"/>
                        <a:ext cx="719138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99" name="Rectangle 283"/>
          <p:cNvSpPr>
            <a:spLocks noChangeArrowheads="1"/>
          </p:cNvSpPr>
          <p:nvPr/>
        </p:nvSpPr>
        <p:spPr bwMode="auto">
          <a:xfrm>
            <a:off x="2484438" y="333375"/>
            <a:ext cx="2232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buFontTx/>
              <a:buNone/>
            </a:pPr>
            <a:r>
              <a:rPr lang="zh-CN" altLang="en-US" sz="2400" i="0">
                <a:solidFill>
                  <a:srgbClr val="000000"/>
                </a:solidFill>
                <a:ea typeface="楷体_GB2312" pitchFamily="49" charset="-122"/>
              </a:rPr>
              <a:t>单个管子管耗</a:t>
            </a:r>
            <a:endParaRPr lang="zh-CN" altLang="en-US" sz="2400">
              <a:solidFill>
                <a:srgbClr val="0000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>
    <p:zoom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94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94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94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99" grpId="0" autoUpdateAnimBg="0"/>
      <p:bldP spid="9433" grpId="0" animBg="1" autoUpdateAnimBg="0"/>
      <p:bldP spid="9499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34" name="Text Box 38"/>
          <p:cNvSpPr txBox="1">
            <a:spLocks noChangeArrowheads="1"/>
          </p:cNvSpPr>
          <p:nvPr/>
        </p:nvSpPr>
        <p:spPr bwMode="auto">
          <a:xfrm>
            <a:off x="0" y="304800"/>
            <a:ext cx="449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i="0">
                <a:solidFill>
                  <a:srgbClr val="0000FF"/>
                </a:solidFill>
                <a:ea typeface="楷体_GB2312" pitchFamily="49" charset="-122"/>
              </a:rPr>
              <a:t>3.</a:t>
            </a:r>
            <a:r>
              <a:rPr lang="zh-CN" altLang="en-US" sz="2800" i="0">
                <a:solidFill>
                  <a:srgbClr val="0000FF"/>
                </a:solidFill>
                <a:ea typeface="楷体_GB2312" pitchFamily="49" charset="-122"/>
              </a:rPr>
              <a:t>电源供给的功率</a:t>
            </a:r>
            <a:r>
              <a:rPr lang="en-US" altLang="zh-CN" sz="2800">
                <a:solidFill>
                  <a:srgbClr val="0000FF"/>
                </a:solidFill>
                <a:ea typeface="楷体_GB2312" pitchFamily="49" charset="-122"/>
              </a:rPr>
              <a:t>P</a:t>
            </a:r>
            <a:r>
              <a:rPr lang="en-US" altLang="zh-CN" sz="2800" i="0" baseline="-25000">
                <a:solidFill>
                  <a:srgbClr val="0000FF"/>
                </a:solidFill>
                <a:ea typeface="楷体_GB2312" pitchFamily="49" charset="-122"/>
              </a:rPr>
              <a:t>V</a:t>
            </a:r>
            <a:endParaRPr lang="en-US" altLang="zh-CN" sz="2800" b="0" i="0">
              <a:solidFill>
                <a:srgbClr val="0000FF"/>
              </a:solidFill>
              <a:ea typeface="楷体_GB2312" pitchFamily="49" charset="-122"/>
            </a:endParaRPr>
          </a:p>
        </p:txBody>
      </p:sp>
      <p:graphicFrame>
        <p:nvGraphicFramePr>
          <p:cNvPr id="55335" name="Object 39"/>
          <p:cNvGraphicFramePr>
            <a:graphicFrameLocks noChangeAspect="1"/>
          </p:cNvGraphicFramePr>
          <p:nvPr/>
        </p:nvGraphicFramePr>
        <p:xfrm>
          <a:off x="533400" y="1066800"/>
          <a:ext cx="20510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7" name="Microsoft 公式 3.0" r:id="rId5" imgW="876300" imgH="203200" progId="Equation.3">
                  <p:embed/>
                </p:oleObj>
              </mc:Choice>
              <mc:Fallback>
                <p:oleObj name="Microsoft 公式 3.0" r:id="rId5" imgW="876300" imgH="2032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066800"/>
                        <a:ext cx="205105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37" name="Text Box 41"/>
          <p:cNvSpPr txBox="1">
            <a:spLocks noChangeArrowheads="1"/>
          </p:cNvSpPr>
          <p:nvPr/>
        </p:nvSpPr>
        <p:spPr bwMode="auto">
          <a:xfrm>
            <a:off x="1143000" y="1828800"/>
            <a:ext cx="10668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i="0">
                <a:solidFill>
                  <a:srgbClr val="000000"/>
                </a:solidFill>
                <a:ea typeface="楷体_GB2312" pitchFamily="49" charset="-122"/>
              </a:rPr>
              <a:t>当</a:t>
            </a:r>
          </a:p>
        </p:txBody>
      </p:sp>
      <p:graphicFrame>
        <p:nvGraphicFramePr>
          <p:cNvPr id="55338" name="Object 42"/>
          <p:cNvGraphicFramePr>
            <a:graphicFrameLocks noChangeAspect="1"/>
          </p:cNvGraphicFramePr>
          <p:nvPr/>
        </p:nvGraphicFramePr>
        <p:xfrm>
          <a:off x="1752600" y="1905000"/>
          <a:ext cx="180975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8" name="Microsoft 公式 3.0" r:id="rId7" imgW="787058" imgH="203112" progId="Equation.3">
                  <p:embed/>
                </p:oleObj>
              </mc:Choice>
              <mc:Fallback>
                <p:oleObj name="Microsoft 公式 3.0" r:id="rId7" imgW="787058" imgH="203112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905000"/>
                        <a:ext cx="180975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39" name="Object 43"/>
          <p:cNvGraphicFramePr>
            <a:graphicFrameLocks noChangeAspect="1"/>
          </p:cNvGraphicFramePr>
          <p:nvPr/>
        </p:nvGraphicFramePr>
        <p:xfrm>
          <a:off x="3810000" y="1676400"/>
          <a:ext cx="2101850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9" name="Microsoft 公式 3.0" r:id="rId9" imgW="914400" imgH="431800" progId="Equation.3">
                  <p:embed/>
                </p:oleObj>
              </mc:Choice>
              <mc:Fallback>
                <p:oleObj name="Microsoft 公式 3.0" r:id="rId9" imgW="914400" imgH="43180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676400"/>
                        <a:ext cx="2101850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40" name="Text Box 44"/>
          <p:cNvSpPr txBox="1">
            <a:spLocks noChangeArrowheads="1"/>
          </p:cNvSpPr>
          <p:nvPr/>
        </p:nvSpPr>
        <p:spPr bwMode="auto">
          <a:xfrm>
            <a:off x="0" y="2997200"/>
            <a:ext cx="2530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i="0" dirty="0">
                <a:solidFill>
                  <a:srgbClr val="0000FF"/>
                </a:solidFill>
                <a:ea typeface="楷体_GB2312" pitchFamily="49" charset="-122"/>
              </a:rPr>
              <a:t>4.</a:t>
            </a:r>
            <a:r>
              <a:rPr lang="zh-CN" altLang="en-US" sz="2800" i="0" dirty="0">
                <a:solidFill>
                  <a:srgbClr val="0000FF"/>
                </a:solidFill>
                <a:ea typeface="楷体_GB2312" pitchFamily="49" charset="-122"/>
              </a:rPr>
              <a:t>效率</a:t>
            </a:r>
            <a:r>
              <a:rPr lang="zh-CN" altLang="en-US" sz="2800" dirty="0">
                <a:solidFill>
                  <a:srgbClr val="0000FF"/>
                </a:solidFill>
                <a:ea typeface="楷体_GB2312" pitchFamily="49" charset="-122"/>
                <a:sym typeface="Symbol" pitchFamily="18" charset="2"/>
              </a:rPr>
              <a:t></a:t>
            </a:r>
            <a:endParaRPr lang="zh-CN" altLang="en-US" sz="2800" b="0" i="0" dirty="0">
              <a:solidFill>
                <a:srgbClr val="0000FF"/>
              </a:solidFill>
              <a:ea typeface="楷体_GB2312" pitchFamily="49" charset="-122"/>
            </a:endParaRPr>
          </a:p>
        </p:txBody>
      </p:sp>
      <p:graphicFrame>
        <p:nvGraphicFramePr>
          <p:cNvPr id="55341" name="Object 45"/>
          <p:cNvGraphicFramePr>
            <a:graphicFrameLocks noChangeAspect="1"/>
          </p:cNvGraphicFramePr>
          <p:nvPr/>
        </p:nvGraphicFramePr>
        <p:xfrm>
          <a:off x="1042988" y="3644900"/>
          <a:ext cx="946150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0" name="公式" r:id="rId11" imgW="469696" imgH="431613" progId="Equation.3">
                  <p:embed/>
                </p:oleObj>
              </mc:Choice>
              <mc:Fallback>
                <p:oleObj name="公式" r:id="rId11" imgW="469696" imgH="431613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644900"/>
                        <a:ext cx="946150" cy="85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42" name="Text Box 46"/>
          <p:cNvSpPr txBox="1">
            <a:spLocks noChangeArrowheads="1"/>
          </p:cNvSpPr>
          <p:nvPr/>
        </p:nvSpPr>
        <p:spPr bwMode="auto">
          <a:xfrm>
            <a:off x="1042988" y="5013325"/>
            <a:ext cx="10668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i="0">
                <a:solidFill>
                  <a:srgbClr val="000000"/>
                </a:solidFill>
                <a:ea typeface="楷体_GB2312" pitchFamily="49" charset="-122"/>
              </a:rPr>
              <a:t>当</a:t>
            </a:r>
          </a:p>
        </p:txBody>
      </p:sp>
      <p:graphicFrame>
        <p:nvGraphicFramePr>
          <p:cNvPr id="55343" name="Object 47"/>
          <p:cNvGraphicFramePr>
            <a:graphicFrameLocks noChangeAspect="1"/>
          </p:cNvGraphicFramePr>
          <p:nvPr/>
        </p:nvGraphicFramePr>
        <p:xfrm>
          <a:off x="1763713" y="5084763"/>
          <a:ext cx="180975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1" name="Microsoft 公式 3.0" r:id="rId13" imgW="787058" imgH="203112" progId="Equation.3">
                  <p:embed/>
                </p:oleObj>
              </mc:Choice>
              <mc:Fallback>
                <p:oleObj name="Microsoft 公式 3.0" r:id="rId13" imgW="787058" imgH="203112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5084763"/>
                        <a:ext cx="180975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44" name="Object 48"/>
          <p:cNvGraphicFramePr>
            <a:graphicFrameLocks noChangeAspect="1"/>
          </p:cNvGraphicFramePr>
          <p:nvPr/>
        </p:nvGraphicFramePr>
        <p:xfrm>
          <a:off x="3924300" y="4868863"/>
          <a:ext cx="2130425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2" name="Microsoft 公式 3.0" r:id="rId14" imgW="927100" imgH="368300" progId="Equation.3">
                  <p:embed/>
                </p:oleObj>
              </mc:Choice>
              <mc:Fallback>
                <p:oleObj name="Microsoft 公式 3.0" r:id="rId14" imgW="927100" imgH="36830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4868863"/>
                        <a:ext cx="2130425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324" name="Picture 49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5" name="Picture 50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47" name="AutoShape 51"/>
          <p:cNvSpPr>
            <a:spLocks noChangeArrowheads="1"/>
          </p:cNvSpPr>
          <p:nvPr/>
        </p:nvSpPr>
        <p:spPr bwMode="auto">
          <a:xfrm>
            <a:off x="7086600" y="304800"/>
            <a:ext cx="2057400" cy="485775"/>
          </a:xfrm>
          <a:prstGeom prst="wedgeRoundRectCallout">
            <a:avLst>
              <a:gd name="adj1" fmla="val -17593"/>
              <a:gd name="adj2" fmla="val 93833"/>
              <a:gd name="adj3" fmla="val 16667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i="0">
                <a:ea typeface="楷体_GB2312" pitchFamily="49" charset="-122"/>
              </a:rPr>
              <a:t>线性关系</a:t>
            </a:r>
          </a:p>
        </p:txBody>
      </p:sp>
      <p:sp>
        <p:nvSpPr>
          <p:cNvPr id="55348" name="Rectangle 52"/>
          <p:cNvSpPr>
            <a:spLocks noChangeArrowheads="1"/>
          </p:cNvSpPr>
          <p:nvPr/>
        </p:nvSpPr>
        <p:spPr bwMode="auto">
          <a:xfrm>
            <a:off x="5791200" y="1981200"/>
            <a:ext cx="1949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i="0">
                <a:ea typeface="楷体_GB2312" pitchFamily="49" charset="-122"/>
              </a:rPr>
              <a:t>≈1.27P</a:t>
            </a:r>
            <a:r>
              <a:rPr lang="en-US" altLang="zh-CN" sz="2400" i="0" baseline="-20000">
                <a:ea typeface="楷体_GB2312" pitchFamily="49" charset="-122"/>
              </a:rPr>
              <a:t>om</a:t>
            </a:r>
          </a:p>
        </p:txBody>
      </p:sp>
      <p:sp>
        <p:nvSpPr>
          <p:cNvPr id="55350" name="Rectangle 54"/>
          <p:cNvSpPr>
            <a:spLocks noChangeArrowheads="1"/>
          </p:cNvSpPr>
          <p:nvPr/>
        </p:nvSpPr>
        <p:spPr bwMode="auto">
          <a:xfrm>
            <a:off x="5148263" y="3789363"/>
            <a:ext cx="3486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i="0">
                <a:solidFill>
                  <a:srgbClr val="FF0000"/>
                </a:solidFill>
                <a:ea typeface="楷体_GB2312" pitchFamily="49" charset="-122"/>
              </a:rPr>
              <a:t>η</a:t>
            </a:r>
            <a:r>
              <a:rPr lang="en-US" altLang="zh-CN" sz="2400" i="0" baseline="-2000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en-US" altLang="zh-CN" sz="2400" i="0">
                <a:solidFill>
                  <a:srgbClr val="FF0000"/>
                </a:solidFill>
                <a:ea typeface="楷体_GB2312" pitchFamily="49" charset="-122"/>
              </a:rPr>
              <a:t>∝V</a:t>
            </a:r>
            <a:r>
              <a:rPr lang="en-US" altLang="zh-CN" sz="2400" i="0" baseline="-20000">
                <a:solidFill>
                  <a:srgbClr val="FF0000"/>
                </a:solidFill>
                <a:ea typeface="楷体_GB2312" pitchFamily="49" charset="-122"/>
              </a:rPr>
              <a:t>om</a:t>
            </a:r>
            <a:r>
              <a:rPr lang="en-US" altLang="zh-CN" sz="2400" i="0">
                <a:solidFill>
                  <a:srgbClr val="FF0000"/>
                </a:solidFill>
                <a:ea typeface="楷体_GB2312" pitchFamily="49" charset="-122"/>
              </a:rPr>
              <a:t>——</a:t>
            </a:r>
            <a:r>
              <a:rPr lang="zh-CN" altLang="en-US" sz="2400" i="0">
                <a:solidFill>
                  <a:srgbClr val="FF0000"/>
                </a:solidFill>
                <a:ea typeface="楷体_GB2312" pitchFamily="49" charset="-122"/>
              </a:rPr>
              <a:t>线性关系</a:t>
            </a:r>
          </a:p>
        </p:txBody>
      </p:sp>
      <p:sp>
        <p:nvSpPr>
          <p:cNvPr id="55351" name="Text Box 55"/>
          <p:cNvSpPr txBox="1">
            <a:spLocks noChangeArrowheads="1"/>
          </p:cNvSpPr>
          <p:nvPr/>
        </p:nvSpPr>
        <p:spPr bwMode="auto">
          <a:xfrm>
            <a:off x="6011863" y="5013325"/>
            <a:ext cx="167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i="0">
                <a:ea typeface="楷体_GB2312" pitchFamily="49" charset="-122"/>
              </a:rPr>
              <a:t>=</a:t>
            </a:r>
            <a:r>
              <a:rPr lang="en-US" altLang="zh-CN" sz="2800">
                <a:solidFill>
                  <a:srgbClr val="0000FF"/>
                </a:solidFill>
                <a:ea typeface="楷体_GB2312" pitchFamily="49" charset="-122"/>
                <a:sym typeface="Symbol" pitchFamily="18" charset="2"/>
              </a:rPr>
              <a:t></a:t>
            </a:r>
            <a:r>
              <a:rPr lang="en-US" altLang="zh-CN" sz="2800" baseline="-25000">
                <a:solidFill>
                  <a:srgbClr val="0000FF"/>
                </a:solidFill>
                <a:ea typeface="楷体_GB2312" pitchFamily="49" charset="-122"/>
                <a:sym typeface="Symbol" pitchFamily="18" charset="2"/>
              </a:rPr>
              <a:t>max</a:t>
            </a:r>
            <a:endParaRPr lang="en-US" altLang="zh-CN" sz="2400" i="0">
              <a:ea typeface="楷体_GB2312" pitchFamily="49" charset="-122"/>
            </a:endParaRPr>
          </a:p>
        </p:txBody>
      </p:sp>
      <p:graphicFrame>
        <p:nvGraphicFramePr>
          <p:cNvPr id="55352" name="Object 56"/>
          <p:cNvGraphicFramePr>
            <a:graphicFrameLocks noChangeAspect="1"/>
          </p:cNvGraphicFramePr>
          <p:nvPr/>
        </p:nvGraphicFramePr>
        <p:xfrm>
          <a:off x="3733800" y="762000"/>
          <a:ext cx="2686050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3" name="Microsoft 公式 3.0" r:id="rId18" imgW="1167893" imgH="431613" progId="Equation.3">
                  <p:embed/>
                </p:oleObj>
              </mc:Choice>
              <mc:Fallback>
                <p:oleObj name="Microsoft 公式 3.0" r:id="rId18" imgW="1167893" imgH="431613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762000"/>
                        <a:ext cx="2686050" cy="99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358" name="Group 62"/>
          <p:cNvGrpSpPr>
            <a:grpSpLocks/>
          </p:cNvGrpSpPr>
          <p:nvPr/>
        </p:nvGrpSpPr>
        <p:grpSpPr bwMode="auto">
          <a:xfrm>
            <a:off x="2590800" y="838200"/>
            <a:ext cx="1447800" cy="854075"/>
            <a:chOff x="1200" y="3360"/>
            <a:chExt cx="912" cy="538"/>
          </a:xfrm>
        </p:grpSpPr>
        <p:sp>
          <p:nvSpPr>
            <p:cNvPr id="13344" name="Line 59"/>
            <p:cNvSpPr>
              <a:spLocks noChangeShapeType="1"/>
            </p:cNvSpPr>
            <p:nvPr/>
          </p:nvSpPr>
          <p:spPr bwMode="auto">
            <a:xfrm>
              <a:off x="1200" y="364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45" name="Text Box 60"/>
            <p:cNvSpPr txBox="1">
              <a:spLocks noChangeArrowheads="1"/>
            </p:cNvSpPr>
            <p:nvPr/>
          </p:nvSpPr>
          <p:spPr bwMode="auto">
            <a:xfrm>
              <a:off x="1296" y="3648"/>
              <a:ext cx="8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ea typeface="楷体_GB2312" pitchFamily="49" charset="-122"/>
                </a:rPr>
                <a:t>2R</a:t>
              </a:r>
              <a:r>
                <a:rPr lang="en-US" altLang="zh-CN" sz="2000" baseline="-25000">
                  <a:ea typeface="楷体_GB2312" pitchFamily="49" charset="-122"/>
                </a:rPr>
                <a:t>L</a:t>
              </a:r>
            </a:p>
          </p:txBody>
        </p:sp>
        <p:sp>
          <p:nvSpPr>
            <p:cNvPr id="13346" name="Text Box 61"/>
            <p:cNvSpPr txBox="1">
              <a:spLocks noChangeArrowheads="1"/>
            </p:cNvSpPr>
            <p:nvPr/>
          </p:nvSpPr>
          <p:spPr bwMode="auto">
            <a:xfrm>
              <a:off x="1248" y="3360"/>
              <a:ext cx="6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ea typeface="楷体_GB2312" pitchFamily="49" charset="-122"/>
                </a:rPr>
                <a:t>V</a:t>
              </a:r>
              <a:r>
                <a:rPr lang="en-US" altLang="zh-CN" sz="2000" baseline="-25000">
                  <a:ea typeface="楷体_GB2312" pitchFamily="49" charset="-122"/>
                </a:rPr>
                <a:t>om</a:t>
              </a:r>
              <a:r>
                <a:rPr lang="en-US" altLang="zh-CN" sz="2000" baseline="30000">
                  <a:ea typeface="楷体_GB2312" pitchFamily="49" charset="-122"/>
                </a:rPr>
                <a:t>2</a:t>
              </a:r>
            </a:p>
          </p:txBody>
        </p:sp>
      </p:grpSp>
      <p:sp>
        <p:nvSpPr>
          <p:cNvPr id="55359" name="Text Box 63"/>
          <p:cNvSpPr txBox="1">
            <a:spLocks noChangeArrowheads="1"/>
          </p:cNvSpPr>
          <p:nvPr/>
        </p:nvSpPr>
        <p:spPr bwMode="auto">
          <a:xfrm>
            <a:off x="3429000" y="10668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i="0"/>
              <a:t>+</a:t>
            </a:r>
          </a:p>
        </p:txBody>
      </p:sp>
      <p:sp>
        <p:nvSpPr>
          <p:cNvPr id="55360" name="Line 64"/>
          <p:cNvSpPr>
            <a:spLocks noChangeShapeType="1"/>
          </p:cNvSpPr>
          <p:nvPr/>
        </p:nvSpPr>
        <p:spPr bwMode="auto">
          <a:xfrm>
            <a:off x="2590800" y="914400"/>
            <a:ext cx="762000" cy="838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5361" name="Line 65"/>
          <p:cNvSpPr>
            <a:spLocks noChangeShapeType="1"/>
          </p:cNvSpPr>
          <p:nvPr/>
        </p:nvSpPr>
        <p:spPr bwMode="auto">
          <a:xfrm>
            <a:off x="5410200" y="838200"/>
            <a:ext cx="762000" cy="838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6477000" y="838200"/>
            <a:ext cx="1463675" cy="914400"/>
            <a:chOff x="6477000" y="838200"/>
            <a:chExt cx="1463675" cy="914400"/>
          </a:xfrm>
        </p:grpSpPr>
        <p:sp>
          <p:nvSpPr>
            <p:cNvPr id="13340" name="圆角矩形 1"/>
            <p:cNvSpPr>
              <a:spLocks noChangeArrowheads="1"/>
            </p:cNvSpPr>
            <p:nvPr/>
          </p:nvSpPr>
          <p:spPr bwMode="auto">
            <a:xfrm>
              <a:off x="6850063" y="838200"/>
              <a:ext cx="1034305" cy="914400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grpSp>
          <p:nvGrpSpPr>
            <p:cNvPr id="13341" name="Group 67"/>
            <p:cNvGrpSpPr>
              <a:grpSpLocks/>
            </p:cNvGrpSpPr>
            <p:nvPr/>
          </p:nvGrpSpPr>
          <p:grpSpPr bwMode="auto">
            <a:xfrm>
              <a:off x="6477000" y="914400"/>
              <a:ext cx="1463675" cy="809625"/>
              <a:chOff x="4080" y="576"/>
              <a:chExt cx="922" cy="510"/>
            </a:xfrm>
          </p:grpSpPr>
          <p:graphicFrame>
            <p:nvGraphicFramePr>
              <p:cNvPr id="13342" name="Object 40"/>
              <p:cNvGraphicFramePr>
                <a:graphicFrameLocks noChangeAspect="1"/>
              </p:cNvGraphicFramePr>
              <p:nvPr/>
            </p:nvGraphicFramePr>
            <p:xfrm>
              <a:off x="4320" y="576"/>
              <a:ext cx="682" cy="5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504" name="Microsoft 公式 3.0" r:id="rId20" imgW="533169" imgH="406224" progId="Equation.3">
                      <p:embed/>
                    </p:oleObj>
                  </mc:Choice>
                  <mc:Fallback>
                    <p:oleObj name="Microsoft 公式 3.0" r:id="rId20" imgW="533169" imgH="406224" progId="Equation.3">
                      <p:embed/>
                      <p:pic>
                        <p:nvPicPr>
                          <p:cNvPr id="0" name="Object 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0" y="576"/>
                            <a:ext cx="682" cy="51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343" name="Text Box 66"/>
              <p:cNvSpPr txBox="1">
                <a:spLocks noChangeArrowheads="1"/>
              </p:cNvSpPr>
              <p:nvPr/>
            </p:nvSpPr>
            <p:spPr bwMode="auto">
              <a:xfrm>
                <a:off x="4080" y="672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i="0">
                    <a:ea typeface="楷体_GB2312" pitchFamily="49" charset="-122"/>
                  </a:rPr>
                  <a:t>=</a:t>
                </a:r>
              </a:p>
            </p:txBody>
          </p:sp>
        </p:grpSp>
      </p:grpSp>
      <p:graphicFrame>
        <p:nvGraphicFramePr>
          <p:cNvPr id="55364" name="Object 68"/>
          <p:cNvGraphicFramePr>
            <a:graphicFrameLocks noChangeAspect="1"/>
          </p:cNvGraphicFramePr>
          <p:nvPr/>
        </p:nvGraphicFramePr>
        <p:xfrm>
          <a:off x="2124075" y="3141663"/>
          <a:ext cx="1417638" cy="172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5" name="公式" r:id="rId22" imgW="698500" imgH="850900" progId="Equation.3">
                  <p:embed/>
                </p:oleObj>
              </mc:Choice>
              <mc:Fallback>
                <p:oleObj name="公式" r:id="rId22" imgW="698500" imgH="850900" progId="Equation.3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141663"/>
                        <a:ext cx="1417638" cy="172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3563938" y="3516313"/>
            <a:ext cx="1368425" cy="1065212"/>
            <a:chOff x="3563938" y="3516313"/>
            <a:chExt cx="1368425" cy="1064815"/>
          </a:xfrm>
        </p:grpSpPr>
        <p:sp>
          <p:nvSpPr>
            <p:cNvPr id="13338" name="圆角矩形 3"/>
            <p:cNvSpPr>
              <a:spLocks noChangeArrowheads="1"/>
            </p:cNvSpPr>
            <p:nvPr/>
          </p:nvSpPr>
          <p:spPr bwMode="auto">
            <a:xfrm>
              <a:off x="3851920" y="3516313"/>
              <a:ext cx="1080120" cy="1064815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graphicFrame>
          <p:nvGraphicFramePr>
            <p:cNvPr id="13339" name="Object 69"/>
            <p:cNvGraphicFramePr>
              <a:graphicFrameLocks noChangeAspect="1"/>
            </p:cNvGraphicFramePr>
            <p:nvPr/>
          </p:nvGraphicFramePr>
          <p:xfrm>
            <a:off x="3563938" y="3573463"/>
            <a:ext cx="1368425" cy="969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06" name="公式" r:id="rId24" imgW="609336" imgH="431613" progId="Equation.3">
                    <p:embed/>
                  </p:oleObj>
                </mc:Choice>
                <mc:Fallback>
                  <p:oleObj name="公式" r:id="rId24" imgW="609336" imgH="431613" progId="Equation.3">
                    <p:embed/>
                    <p:pic>
                      <p:nvPicPr>
                        <p:cNvPr id="0" name="Object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3938" y="3573463"/>
                          <a:ext cx="1368425" cy="9699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53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553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5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53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5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5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53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53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5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5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553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8" dur="500"/>
                                        <p:tgtEl>
                                          <p:spTgt spid="553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3" dur="500"/>
                                        <p:tgtEl>
                                          <p:spTgt spid="553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55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3" dur="500"/>
                                        <p:tgtEl>
                                          <p:spTgt spid="553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8" dur="500"/>
                                        <p:tgtEl>
                                          <p:spTgt spid="553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55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7" dur="500"/>
                                        <p:tgtEl>
                                          <p:spTgt spid="553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2" dur="500"/>
                                        <p:tgtEl>
                                          <p:spTgt spid="553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7" dur="500"/>
                                        <p:tgtEl>
                                          <p:spTgt spid="553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5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5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5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55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34" grpId="0" autoUpdateAnimBg="0"/>
      <p:bldP spid="55337" grpId="0" autoUpdateAnimBg="0"/>
      <p:bldP spid="55340" grpId="0" autoUpdateAnimBg="0"/>
      <p:bldP spid="55342" grpId="0" autoUpdateAnimBg="0"/>
      <p:bldP spid="55347" grpId="0" animBg="1" autoUpdateAnimBg="0"/>
      <p:bldP spid="55348" grpId="0" autoUpdateAnimBg="0"/>
      <p:bldP spid="55350" grpId="0" autoUpdateAnimBg="0"/>
      <p:bldP spid="55351" grpId="0" autoUpdateAnimBg="0"/>
      <p:bldP spid="55359" grpId="0" autoUpdateAnimBg="0"/>
      <p:bldP spid="55360" grpId="0" animBg="1"/>
      <p:bldP spid="5536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i="0">
                <a:solidFill>
                  <a:srgbClr val="0000FF"/>
                </a:solidFill>
                <a:ea typeface="楷体_GB2312" pitchFamily="49" charset="-122"/>
              </a:rPr>
              <a:t>例：</a:t>
            </a: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685800" y="0"/>
            <a:ext cx="3914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i="0">
                <a:solidFill>
                  <a:srgbClr val="800000"/>
                </a:solidFill>
                <a:ea typeface="楷体_GB2312" pitchFamily="49" charset="-122"/>
              </a:rPr>
              <a:t>已知：</a:t>
            </a:r>
            <a:r>
              <a:rPr lang="en-US" altLang="zh-CN" sz="2400" i="0">
                <a:ea typeface="楷体_GB2312" pitchFamily="49" charset="-122"/>
              </a:rPr>
              <a:t>V</a:t>
            </a:r>
            <a:r>
              <a:rPr lang="en-US" altLang="zh-CN" sz="2400" i="0" baseline="-20000">
                <a:ea typeface="楷体_GB2312" pitchFamily="49" charset="-122"/>
              </a:rPr>
              <a:t>CC</a:t>
            </a:r>
            <a:r>
              <a:rPr lang="en-US" altLang="zh-CN" sz="2400" i="0">
                <a:ea typeface="楷体_GB2312" pitchFamily="49" charset="-122"/>
              </a:rPr>
              <a:t>=25V</a:t>
            </a:r>
            <a:r>
              <a:rPr lang="zh-CN" altLang="en-US" sz="2400" i="0">
                <a:ea typeface="楷体_GB2312" pitchFamily="49" charset="-122"/>
              </a:rPr>
              <a:t>，</a:t>
            </a:r>
            <a:r>
              <a:rPr lang="en-US" altLang="zh-CN" sz="2400" i="0">
                <a:ea typeface="楷体_GB2312" pitchFamily="49" charset="-122"/>
              </a:rPr>
              <a:t>R</a:t>
            </a:r>
            <a:r>
              <a:rPr lang="en-US" altLang="zh-CN" sz="2400" i="0" baseline="-20000">
                <a:ea typeface="楷体_GB2312" pitchFamily="49" charset="-122"/>
              </a:rPr>
              <a:t>L</a:t>
            </a:r>
            <a:r>
              <a:rPr lang="en-US" altLang="zh-CN" sz="2400" i="0">
                <a:ea typeface="楷体_GB2312" pitchFamily="49" charset="-122"/>
              </a:rPr>
              <a:t>=4Ω </a:t>
            </a:r>
            <a:r>
              <a:rPr lang="zh-CN" altLang="en-US" sz="2400" i="0">
                <a:ea typeface="楷体_GB2312" pitchFamily="49" charset="-122"/>
              </a:rPr>
              <a:t>， </a:t>
            </a: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250825" y="692150"/>
            <a:ext cx="8281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400" i="0">
                <a:solidFill>
                  <a:srgbClr val="800000"/>
                </a:solidFill>
                <a:ea typeface="楷体_GB2312" pitchFamily="49" charset="-122"/>
              </a:rPr>
              <a:t>求：</a:t>
            </a:r>
            <a:r>
              <a:rPr lang="en-US" altLang="zh-CN" sz="2400" i="0">
                <a:solidFill>
                  <a:srgbClr val="800000"/>
                </a:solidFill>
                <a:ea typeface="楷体_GB2312" pitchFamily="49" charset="-122"/>
              </a:rPr>
              <a:t>(</a:t>
            </a:r>
            <a:r>
              <a:rPr lang="en-US" altLang="zh-CN" sz="2400" i="0">
                <a:solidFill>
                  <a:srgbClr val="800000"/>
                </a:solidFill>
                <a:ea typeface="楷体_GB2312" pitchFamily="49" charset="-122"/>
                <a:sym typeface="Wingdings" pitchFamily="2" charset="2"/>
              </a:rPr>
              <a:t>1)</a:t>
            </a:r>
            <a:r>
              <a:rPr lang="zh-CN" altLang="en-US" sz="2400" i="0">
                <a:ea typeface="楷体_GB2312" pitchFamily="49" charset="-122"/>
                <a:sym typeface="Wingdings" pitchFamily="2" charset="2"/>
              </a:rPr>
              <a:t>当</a:t>
            </a:r>
            <a:r>
              <a:rPr lang="en-US" altLang="zh-CN" sz="2400" i="0">
                <a:ea typeface="楷体_GB2312" pitchFamily="49" charset="-122"/>
              </a:rPr>
              <a:t>V</a:t>
            </a:r>
            <a:r>
              <a:rPr lang="en-US" altLang="zh-CN" sz="2400" i="0" baseline="-20000">
                <a:ea typeface="楷体_GB2312" pitchFamily="49" charset="-122"/>
              </a:rPr>
              <a:t>i</a:t>
            </a:r>
            <a:r>
              <a:rPr lang="en-US" altLang="zh-CN" sz="2400" i="0">
                <a:ea typeface="楷体_GB2312" pitchFamily="49" charset="-122"/>
              </a:rPr>
              <a:t>=12V</a:t>
            </a:r>
            <a:r>
              <a:rPr lang="zh-CN" altLang="en-US" sz="2400" i="0">
                <a:ea typeface="楷体_GB2312" pitchFamily="49" charset="-122"/>
              </a:rPr>
              <a:t>时，电路中的 </a:t>
            </a:r>
            <a:r>
              <a:rPr lang="en-US" altLang="zh-CN" sz="2400" i="0">
                <a:ea typeface="楷体_GB2312" pitchFamily="49" charset="-122"/>
              </a:rPr>
              <a:t>Po</a:t>
            </a:r>
            <a:r>
              <a:rPr lang="zh-CN" altLang="en-US" sz="2400" i="0">
                <a:ea typeface="楷体_GB2312" pitchFamily="49" charset="-122"/>
              </a:rPr>
              <a:t>、</a:t>
            </a:r>
            <a:r>
              <a:rPr lang="en-US" altLang="zh-CN" sz="2400" i="0">
                <a:ea typeface="楷体_GB2312" pitchFamily="49" charset="-122"/>
              </a:rPr>
              <a:t>P</a:t>
            </a:r>
            <a:r>
              <a:rPr lang="en-US" altLang="zh-CN" sz="2400" i="0" baseline="-20000">
                <a:ea typeface="楷体_GB2312" pitchFamily="49" charset="-122"/>
              </a:rPr>
              <a:t>T1</a:t>
            </a:r>
            <a:r>
              <a:rPr lang="zh-CN" altLang="en-US" sz="2400" i="0">
                <a:ea typeface="楷体_GB2312" pitchFamily="49" charset="-122"/>
              </a:rPr>
              <a:t>、</a:t>
            </a:r>
            <a:r>
              <a:rPr lang="en-US" altLang="zh-CN" sz="2400" i="0">
                <a:ea typeface="楷体_GB2312" pitchFamily="49" charset="-122"/>
              </a:rPr>
              <a:t>P</a:t>
            </a:r>
            <a:r>
              <a:rPr lang="en-US" altLang="zh-CN" sz="2400" i="0" baseline="-20000">
                <a:ea typeface="楷体_GB2312" pitchFamily="49" charset="-122"/>
              </a:rPr>
              <a:t>2T</a:t>
            </a:r>
            <a:r>
              <a:rPr lang="zh-CN" altLang="en-US" sz="2400" i="0">
                <a:ea typeface="楷体_GB2312" pitchFamily="49" charset="-122"/>
              </a:rPr>
              <a:t>、</a:t>
            </a:r>
            <a:r>
              <a:rPr lang="en-US" altLang="zh-CN" sz="2400" i="0">
                <a:ea typeface="楷体_GB2312" pitchFamily="49" charset="-122"/>
              </a:rPr>
              <a:t>P</a:t>
            </a:r>
            <a:r>
              <a:rPr lang="en-US" altLang="zh-CN" sz="2400" i="0" baseline="-20000">
                <a:ea typeface="楷体_GB2312" pitchFamily="49" charset="-122"/>
              </a:rPr>
              <a:t>V</a:t>
            </a:r>
            <a:r>
              <a:rPr lang="zh-CN" altLang="en-US" sz="2400" i="0">
                <a:ea typeface="楷体_GB2312" pitchFamily="49" charset="-122"/>
              </a:rPr>
              <a:t>、</a:t>
            </a:r>
            <a:r>
              <a:rPr lang="en-US" altLang="zh-CN" sz="2400" i="0">
                <a:ea typeface="楷体_GB2312" pitchFamily="49" charset="-122"/>
              </a:rPr>
              <a:t>η</a:t>
            </a:r>
            <a:r>
              <a:rPr lang="zh-CN" altLang="en-US" sz="2400" i="0">
                <a:ea typeface="楷体_GB2312" pitchFamily="49" charset="-122"/>
              </a:rPr>
              <a:t>。</a:t>
            </a:r>
          </a:p>
        </p:txBody>
      </p:sp>
      <p:graphicFrame>
        <p:nvGraphicFramePr>
          <p:cNvPr id="59399" name="Object 7"/>
          <p:cNvGraphicFramePr>
            <a:graphicFrameLocks noChangeAspect="1"/>
          </p:cNvGraphicFramePr>
          <p:nvPr/>
        </p:nvGraphicFramePr>
        <p:xfrm>
          <a:off x="1042988" y="1412875"/>
          <a:ext cx="2665412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1" name="公式" r:id="rId3" imgW="1053643" imgH="215806" progId="Equation.3">
                  <p:embed/>
                </p:oleObj>
              </mc:Choice>
              <mc:Fallback>
                <p:oleObj name="公式" r:id="rId3" imgW="1053643" imgH="21580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412875"/>
                        <a:ext cx="2665412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1" name="Object 9"/>
          <p:cNvGraphicFramePr>
            <a:graphicFrameLocks noChangeAspect="1"/>
          </p:cNvGraphicFramePr>
          <p:nvPr/>
        </p:nvGraphicFramePr>
        <p:xfrm>
          <a:off x="1042988" y="2133600"/>
          <a:ext cx="13716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2" name="公式" r:id="rId5" imgW="609336" imgH="393529" progId="Equation.3">
                  <p:embed/>
                </p:oleObj>
              </mc:Choice>
              <mc:Fallback>
                <p:oleObj name="公式" r:id="rId5" imgW="609336" imgH="39352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133600"/>
                        <a:ext cx="1371600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3" name="Object 11"/>
          <p:cNvGraphicFramePr>
            <a:graphicFrameLocks noChangeAspect="1"/>
          </p:cNvGraphicFramePr>
          <p:nvPr/>
        </p:nvGraphicFramePr>
        <p:xfrm>
          <a:off x="971550" y="2997200"/>
          <a:ext cx="307975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3" name="公式" r:id="rId7" imgW="1473200" imgH="419100" progId="Equation.3">
                  <p:embed/>
                </p:oleObj>
              </mc:Choice>
              <mc:Fallback>
                <p:oleObj name="公式" r:id="rId7" imgW="1473200" imgH="4191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997200"/>
                        <a:ext cx="307975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7" name="Object 15"/>
          <p:cNvGraphicFramePr>
            <a:graphicFrameLocks noChangeAspect="1"/>
          </p:cNvGraphicFramePr>
          <p:nvPr/>
        </p:nvGraphicFramePr>
        <p:xfrm>
          <a:off x="1042988" y="5445125"/>
          <a:ext cx="1028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4" name="公式" r:id="rId9" imgW="482391" imgH="393529" progId="Equation.3">
                  <p:embed/>
                </p:oleObj>
              </mc:Choice>
              <mc:Fallback>
                <p:oleObj name="公式" r:id="rId9" imgW="482391" imgH="393529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445125"/>
                        <a:ext cx="1028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345" name="Picture 17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47700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6" name="Picture 18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645795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347" name="Group 23"/>
          <p:cNvGrpSpPr>
            <a:grpSpLocks/>
          </p:cNvGrpSpPr>
          <p:nvPr/>
        </p:nvGrpSpPr>
        <p:grpSpPr bwMode="auto">
          <a:xfrm>
            <a:off x="5562600" y="2667000"/>
            <a:ext cx="3581400" cy="3810000"/>
            <a:chOff x="3360" y="672"/>
            <a:chExt cx="2256" cy="2400"/>
          </a:xfrm>
        </p:grpSpPr>
        <p:sp>
          <p:nvSpPr>
            <p:cNvPr id="14356" name="Rectangle 24"/>
            <p:cNvSpPr>
              <a:spLocks noChangeArrowheads="1"/>
            </p:cNvSpPr>
            <p:nvPr/>
          </p:nvSpPr>
          <p:spPr bwMode="auto">
            <a:xfrm>
              <a:off x="3360" y="672"/>
              <a:ext cx="2256" cy="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grpSp>
          <p:nvGrpSpPr>
            <p:cNvPr id="14357" name="Group 25"/>
            <p:cNvGrpSpPr>
              <a:grpSpLocks/>
            </p:cNvGrpSpPr>
            <p:nvPr/>
          </p:nvGrpSpPr>
          <p:grpSpPr bwMode="auto">
            <a:xfrm>
              <a:off x="3600" y="768"/>
              <a:ext cx="1907" cy="2242"/>
              <a:chOff x="3744" y="768"/>
              <a:chExt cx="1907" cy="2242"/>
            </a:xfrm>
          </p:grpSpPr>
          <p:sp>
            <p:nvSpPr>
              <p:cNvPr id="14358" name="Oval 26"/>
              <p:cNvSpPr>
                <a:spLocks noChangeArrowheads="1"/>
              </p:cNvSpPr>
              <p:nvPr/>
            </p:nvSpPr>
            <p:spPr bwMode="auto">
              <a:xfrm>
                <a:off x="3796" y="1829"/>
                <a:ext cx="90" cy="90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ea typeface="楷体_GB2312" pitchFamily="49" charset="-122"/>
                </a:endParaRPr>
              </a:p>
            </p:txBody>
          </p:sp>
          <p:grpSp>
            <p:nvGrpSpPr>
              <p:cNvPr id="14359" name="Group 27"/>
              <p:cNvGrpSpPr>
                <a:grpSpLocks/>
              </p:cNvGrpSpPr>
              <p:nvPr/>
            </p:nvGrpSpPr>
            <p:grpSpPr bwMode="auto">
              <a:xfrm>
                <a:off x="3750" y="2473"/>
                <a:ext cx="181" cy="227"/>
                <a:chOff x="585" y="2568"/>
                <a:chExt cx="181" cy="227"/>
              </a:xfrm>
            </p:grpSpPr>
            <p:sp>
              <p:nvSpPr>
                <p:cNvPr id="14408" name="Line 28"/>
                <p:cNvSpPr>
                  <a:spLocks noChangeShapeType="1"/>
                </p:cNvSpPr>
                <p:nvPr/>
              </p:nvSpPr>
              <p:spPr bwMode="auto">
                <a:xfrm>
                  <a:off x="585" y="2795"/>
                  <a:ext cx="181" cy="0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09" name="Line 29"/>
                <p:cNvSpPr>
                  <a:spLocks noChangeShapeType="1"/>
                </p:cNvSpPr>
                <p:nvPr/>
              </p:nvSpPr>
              <p:spPr bwMode="auto">
                <a:xfrm>
                  <a:off x="676" y="2650"/>
                  <a:ext cx="0" cy="13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10" name="Oval 30"/>
                <p:cNvSpPr>
                  <a:spLocks noChangeArrowheads="1"/>
                </p:cNvSpPr>
                <p:nvPr/>
              </p:nvSpPr>
              <p:spPr bwMode="auto">
                <a:xfrm>
                  <a:off x="631" y="2568"/>
                  <a:ext cx="90" cy="90"/>
                </a:xfrm>
                <a:prstGeom prst="ellipse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zh-CN" altLang="en-US" sz="2400">
                    <a:ea typeface="楷体_GB2312" pitchFamily="49" charset="-122"/>
                  </a:endParaRPr>
                </a:p>
              </p:txBody>
            </p:sp>
          </p:grpSp>
          <p:sp>
            <p:nvSpPr>
              <p:cNvPr id="14360" name="Text Box 31"/>
              <p:cNvSpPr txBox="1">
                <a:spLocks noChangeArrowheads="1"/>
              </p:cNvSpPr>
              <p:nvPr/>
            </p:nvSpPr>
            <p:spPr bwMode="auto">
              <a:xfrm>
                <a:off x="3749" y="1870"/>
                <a:ext cx="20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 b="0" i="0">
                    <a:latin typeface="Arial" charset="0"/>
                  </a:rPr>
                  <a:t>+</a:t>
                </a:r>
              </a:p>
            </p:txBody>
          </p:sp>
          <p:sp>
            <p:nvSpPr>
              <p:cNvPr id="14361" name="Text Box 32"/>
              <p:cNvSpPr txBox="1">
                <a:spLocks noChangeArrowheads="1"/>
              </p:cNvSpPr>
              <p:nvPr/>
            </p:nvSpPr>
            <p:spPr bwMode="auto">
              <a:xfrm>
                <a:off x="3744" y="2230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 b="0" i="0">
                    <a:latin typeface="Arial" charset="0"/>
                  </a:rPr>
                  <a:t>_</a:t>
                </a:r>
              </a:p>
            </p:txBody>
          </p:sp>
          <p:sp>
            <p:nvSpPr>
              <p:cNvPr id="14362" name="Text Box 33"/>
              <p:cNvSpPr txBox="1">
                <a:spLocks noChangeArrowheads="1"/>
              </p:cNvSpPr>
              <p:nvPr/>
            </p:nvSpPr>
            <p:spPr bwMode="auto">
              <a:xfrm>
                <a:off x="3767" y="2106"/>
                <a:ext cx="22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Arial" charset="0"/>
                  </a:rPr>
                  <a:t>v</a:t>
                </a:r>
                <a:r>
                  <a:rPr kumimoji="0" lang="en-US" altLang="zh-CN" sz="1800" baseline="-25000">
                    <a:latin typeface="Arial" charset="0"/>
                  </a:rPr>
                  <a:t>i</a:t>
                </a:r>
              </a:p>
            </p:txBody>
          </p:sp>
          <p:sp>
            <p:nvSpPr>
              <p:cNvPr id="14363" name="Line 34"/>
              <p:cNvSpPr>
                <a:spLocks noChangeShapeType="1"/>
              </p:cNvSpPr>
              <p:nvPr/>
            </p:nvSpPr>
            <p:spPr bwMode="auto">
              <a:xfrm>
                <a:off x="4129" y="1430"/>
                <a:ext cx="0" cy="862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4" name="Line 35"/>
              <p:cNvSpPr>
                <a:spLocks noChangeShapeType="1"/>
              </p:cNvSpPr>
              <p:nvPr/>
            </p:nvSpPr>
            <p:spPr bwMode="auto">
              <a:xfrm>
                <a:off x="4129" y="1430"/>
                <a:ext cx="363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5" name="Line 36"/>
              <p:cNvSpPr>
                <a:spLocks noChangeShapeType="1"/>
              </p:cNvSpPr>
              <p:nvPr/>
            </p:nvSpPr>
            <p:spPr bwMode="auto">
              <a:xfrm>
                <a:off x="4491" y="1267"/>
                <a:ext cx="0" cy="317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6" name="Line 37"/>
              <p:cNvSpPr>
                <a:spLocks noChangeShapeType="1"/>
              </p:cNvSpPr>
              <p:nvPr/>
            </p:nvSpPr>
            <p:spPr bwMode="auto">
              <a:xfrm>
                <a:off x="4492" y="2110"/>
                <a:ext cx="0" cy="317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7" name="Line 38"/>
              <p:cNvSpPr>
                <a:spLocks noChangeShapeType="1"/>
              </p:cNvSpPr>
              <p:nvPr/>
            </p:nvSpPr>
            <p:spPr bwMode="auto">
              <a:xfrm>
                <a:off x="4674" y="912"/>
                <a:ext cx="0" cy="31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8" name="Line 39"/>
              <p:cNvSpPr>
                <a:spLocks noChangeShapeType="1"/>
              </p:cNvSpPr>
              <p:nvPr/>
            </p:nvSpPr>
            <p:spPr bwMode="auto">
              <a:xfrm flipH="1">
                <a:off x="4501" y="1221"/>
                <a:ext cx="172" cy="13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9" name="Line 40"/>
              <p:cNvSpPr>
                <a:spLocks noChangeShapeType="1"/>
              </p:cNvSpPr>
              <p:nvPr/>
            </p:nvSpPr>
            <p:spPr bwMode="auto">
              <a:xfrm>
                <a:off x="4673" y="2446"/>
                <a:ext cx="0" cy="31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0" name="Line 41"/>
              <p:cNvSpPr>
                <a:spLocks noChangeShapeType="1"/>
              </p:cNvSpPr>
              <p:nvPr/>
            </p:nvSpPr>
            <p:spPr bwMode="auto">
              <a:xfrm flipH="1" flipV="1">
                <a:off x="4492" y="2328"/>
                <a:ext cx="181" cy="11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1" name="Oval 42"/>
              <p:cNvSpPr>
                <a:spLocks noChangeArrowheads="1"/>
              </p:cNvSpPr>
              <p:nvPr/>
            </p:nvSpPr>
            <p:spPr bwMode="auto">
              <a:xfrm>
                <a:off x="4637" y="1874"/>
                <a:ext cx="46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ea typeface="楷体_GB2312" pitchFamily="49" charset="-122"/>
                </a:endParaRPr>
              </a:p>
            </p:txBody>
          </p:sp>
          <p:sp>
            <p:nvSpPr>
              <p:cNvPr id="14372" name="Line 43"/>
              <p:cNvSpPr>
                <a:spLocks noChangeShapeType="1"/>
              </p:cNvSpPr>
              <p:nvPr/>
            </p:nvSpPr>
            <p:spPr bwMode="auto">
              <a:xfrm>
                <a:off x="4492" y="1493"/>
                <a:ext cx="181" cy="9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3" name="Line 44"/>
              <p:cNvSpPr>
                <a:spLocks noChangeShapeType="1"/>
              </p:cNvSpPr>
              <p:nvPr/>
            </p:nvSpPr>
            <p:spPr bwMode="auto">
              <a:xfrm>
                <a:off x="4665" y="1581"/>
                <a:ext cx="0" cy="544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4" name="Line 45"/>
              <p:cNvSpPr>
                <a:spLocks noChangeShapeType="1"/>
              </p:cNvSpPr>
              <p:nvPr/>
            </p:nvSpPr>
            <p:spPr bwMode="auto">
              <a:xfrm rot="10800000" flipV="1">
                <a:off x="4492" y="2128"/>
                <a:ext cx="181" cy="9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5" name="Line 46"/>
              <p:cNvSpPr>
                <a:spLocks noChangeShapeType="1"/>
              </p:cNvSpPr>
              <p:nvPr/>
            </p:nvSpPr>
            <p:spPr bwMode="auto">
              <a:xfrm>
                <a:off x="4656" y="1897"/>
                <a:ext cx="768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6" name="Line 47"/>
              <p:cNvSpPr>
                <a:spLocks noChangeShapeType="1"/>
              </p:cNvSpPr>
              <p:nvPr/>
            </p:nvSpPr>
            <p:spPr bwMode="auto">
              <a:xfrm>
                <a:off x="5087" y="1895"/>
                <a:ext cx="0" cy="226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7" name="Line 48"/>
              <p:cNvSpPr>
                <a:spLocks noChangeShapeType="1"/>
              </p:cNvSpPr>
              <p:nvPr/>
            </p:nvSpPr>
            <p:spPr bwMode="auto">
              <a:xfrm>
                <a:off x="5088" y="2400"/>
                <a:ext cx="0" cy="31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8" name="Line 49"/>
              <p:cNvSpPr>
                <a:spLocks noChangeShapeType="1"/>
              </p:cNvSpPr>
              <p:nvPr/>
            </p:nvSpPr>
            <p:spPr bwMode="auto">
              <a:xfrm>
                <a:off x="4992" y="2713"/>
                <a:ext cx="181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9" name="Rectangle 50"/>
              <p:cNvSpPr>
                <a:spLocks noChangeArrowheads="1"/>
              </p:cNvSpPr>
              <p:nvPr/>
            </p:nvSpPr>
            <p:spPr bwMode="auto">
              <a:xfrm>
                <a:off x="5040" y="2112"/>
                <a:ext cx="91" cy="273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ea typeface="楷体_GB2312" pitchFamily="49" charset="-122"/>
                </a:endParaRPr>
              </a:p>
            </p:txBody>
          </p:sp>
          <p:sp>
            <p:nvSpPr>
              <p:cNvPr id="14380" name="Line 51"/>
              <p:cNvSpPr>
                <a:spLocks noChangeShapeType="1"/>
              </p:cNvSpPr>
              <p:nvPr/>
            </p:nvSpPr>
            <p:spPr bwMode="auto">
              <a:xfrm>
                <a:off x="5184" y="2064"/>
                <a:ext cx="0" cy="40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81" name="Oval 52"/>
              <p:cNvSpPr>
                <a:spLocks noChangeArrowheads="1"/>
              </p:cNvSpPr>
              <p:nvPr/>
            </p:nvSpPr>
            <p:spPr bwMode="auto">
              <a:xfrm>
                <a:off x="5053" y="1874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ea typeface="楷体_GB2312" pitchFamily="49" charset="-122"/>
                </a:endParaRPr>
              </a:p>
            </p:txBody>
          </p:sp>
          <p:grpSp>
            <p:nvGrpSpPr>
              <p:cNvPr id="14382" name="Group 53"/>
              <p:cNvGrpSpPr>
                <a:grpSpLocks/>
              </p:cNvGrpSpPr>
              <p:nvPr/>
            </p:nvGrpSpPr>
            <p:grpSpPr bwMode="auto">
              <a:xfrm>
                <a:off x="5376" y="2496"/>
                <a:ext cx="145" cy="199"/>
                <a:chOff x="2236" y="2605"/>
                <a:chExt cx="145" cy="199"/>
              </a:xfrm>
            </p:grpSpPr>
            <p:sp>
              <p:nvSpPr>
                <p:cNvPr id="14405" name="Line 54"/>
                <p:cNvSpPr>
                  <a:spLocks noChangeShapeType="1"/>
                </p:cNvSpPr>
                <p:nvPr/>
              </p:nvSpPr>
              <p:spPr bwMode="auto">
                <a:xfrm>
                  <a:off x="2318" y="2668"/>
                  <a:ext cx="0" cy="13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06" name="Line 55"/>
                <p:cNvSpPr>
                  <a:spLocks noChangeShapeType="1"/>
                </p:cNvSpPr>
                <p:nvPr/>
              </p:nvSpPr>
              <p:spPr bwMode="auto">
                <a:xfrm>
                  <a:off x="2236" y="2795"/>
                  <a:ext cx="145" cy="0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07" name="Oval 56"/>
                <p:cNvSpPr>
                  <a:spLocks noChangeArrowheads="1"/>
                </p:cNvSpPr>
                <p:nvPr/>
              </p:nvSpPr>
              <p:spPr bwMode="auto">
                <a:xfrm>
                  <a:off x="2273" y="2605"/>
                  <a:ext cx="90" cy="90"/>
                </a:xfrm>
                <a:prstGeom prst="ellipse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zh-CN" altLang="en-US" sz="2400">
                    <a:ea typeface="楷体_GB2312" pitchFamily="49" charset="-122"/>
                  </a:endParaRPr>
                </a:p>
              </p:txBody>
            </p:sp>
          </p:grpSp>
          <p:sp>
            <p:nvSpPr>
              <p:cNvPr id="14383" name="Oval 57"/>
              <p:cNvSpPr>
                <a:spLocks noChangeArrowheads="1"/>
              </p:cNvSpPr>
              <p:nvPr/>
            </p:nvSpPr>
            <p:spPr bwMode="auto">
              <a:xfrm>
                <a:off x="5424" y="1872"/>
                <a:ext cx="90" cy="90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ea typeface="楷体_GB2312" pitchFamily="49" charset="-122"/>
                </a:endParaRPr>
              </a:p>
            </p:txBody>
          </p:sp>
          <p:sp>
            <p:nvSpPr>
              <p:cNvPr id="14384" name="Oval 58"/>
              <p:cNvSpPr>
                <a:spLocks noChangeArrowheads="1"/>
              </p:cNvSpPr>
              <p:nvPr/>
            </p:nvSpPr>
            <p:spPr bwMode="auto">
              <a:xfrm>
                <a:off x="4620" y="2763"/>
                <a:ext cx="90" cy="90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ea typeface="楷体_GB2312" pitchFamily="49" charset="-122"/>
                </a:endParaRPr>
              </a:p>
            </p:txBody>
          </p:sp>
          <p:sp>
            <p:nvSpPr>
              <p:cNvPr id="14385" name="Oval 59"/>
              <p:cNvSpPr>
                <a:spLocks noChangeArrowheads="1"/>
              </p:cNvSpPr>
              <p:nvPr/>
            </p:nvSpPr>
            <p:spPr bwMode="auto">
              <a:xfrm>
                <a:off x="4629" y="857"/>
                <a:ext cx="90" cy="90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ea typeface="楷体_GB2312" pitchFamily="49" charset="-122"/>
                </a:endParaRPr>
              </a:p>
            </p:txBody>
          </p:sp>
          <p:sp>
            <p:nvSpPr>
              <p:cNvPr id="14386" name="Line 60"/>
              <p:cNvSpPr>
                <a:spLocks noChangeShapeType="1"/>
              </p:cNvSpPr>
              <p:nvPr/>
            </p:nvSpPr>
            <p:spPr bwMode="auto">
              <a:xfrm>
                <a:off x="4129" y="2292"/>
                <a:ext cx="363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87" name="Line 61"/>
              <p:cNvSpPr>
                <a:spLocks noChangeShapeType="1"/>
              </p:cNvSpPr>
              <p:nvPr/>
            </p:nvSpPr>
            <p:spPr bwMode="auto">
              <a:xfrm>
                <a:off x="4555" y="2437"/>
                <a:ext cx="0" cy="40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88" name="Line 62"/>
              <p:cNvSpPr>
                <a:spLocks noChangeShapeType="1"/>
              </p:cNvSpPr>
              <p:nvPr/>
            </p:nvSpPr>
            <p:spPr bwMode="auto">
              <a:xfrm>
                <a:off x="4555" y="858"/>
                <a:ext cx="0" cy="40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89" name="Text Box 63"/>
              <p:cNvSpPr txBox="1">
                <a:spLocks noChangeArrowheads="1"/>
              </p:cNvSpPr>
              <p:nvPr/>
            </p:nvSpPr>
            <p:spPr bwMode="auto">
              <a:xfrm>
                <a:off x="5424" y="1872"/>
                <a:ext cx="20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 b="0" i="0">
                    <a:latin typeface="Arial" charset="0"/>
                  </a:rPr>
                  <a:t>+</a:t>
                </a:r>
              </a:p>
            </p:txBody>
          </p:sp>
          <p:sp>
            <p:nvSpPr>
              <p:cNvPr id="14390" name="Text Box 64"/>
              <p:cNvSpPr txBox="1">
                <a:spLocks noChangeArrowheads="1"/>
              </p:cNvSpPr>
              <p:nvPr/>
            </p:nvSpPr>
            <p:spPr bwMode="auto">
              <a:xfrm>
                <a:off x="5424" y="2304"/>
                <a:ext cx="22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 b="0" i="0">
                    <a:latin typeface="Arial" charset="0"/>
                  </a:rPr>
                  <a:t>_</a:t>
                </a:r>
              </a:p>
            </p:txBody>
          </p:sp>
          <p:sp>
            <p:nvSpPr>
              <p:cNvPr id="14391" name="Text Box 65"/>
              <p:cNvSpPr txBox="1">
                <a:spLocks noChangeArrowheads="1"/>
              </p:cNvSpPr>
              <p:nvPr/>
            </p:nvSpPr>
            <p:spPr bwMode="auto">
              <a:xfrm>
                <a:off x="4272" y="816"/>
                <a:ext cx="26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Arial" charset="0"/>
                  </a:rPr>
                  <a:t>i</a:t>
                </a:r>
                <a:r>
                  <a:rPr kumimoji="0" lang="en-US" altLang="zh-CN" sz="1800" baseline="-25000">
                    <a:latin typeface="Arial" charset="0"/>
                  </a:rPr>
                  <a:t>c1</a:t>
                </a:r>
              </a:p>
            </p:txBody>
          </p:sp>
          <p:grpSp>
            <p:nvGrpSpPr>
              <p:cNvPr id="14392" name="Group 66"/>
              <p:cNvGrpSpPr>
                <a:grpSpLocks/>
              </p:cNvGrpSpPr>
              <p:nvPr/>
            </p:nvGrpSpPr>
            <p:grpSpPr bwMode="auto">
              <a:xfrm>
                <a:off x="4656" y="2688"/>
                <a:ext cx="455" cy="322"/>
                <a:chOff x="4704" y="2623"/>
                <a:chExt cx="455" cy="322"/>
              </a:xfrm>
            </p:grpSpPr>
            <p:sp>
              <p:nvSpPr>
                <p:cNvPr id="14403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4704" y="2623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CN" sz="1800">
                      <a:latin typeface="Arial" charset="0"/>
                    </a:rPr>
                    <a:t>_</a:t>
                  </a:r>
                </a:p>
              </p:txBody>
            </p:sp>
            <p:sp>
              <p:nvSpPr>
                <p:cNvPr id="14404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4809" y="2714"/>
                  <a:ext cx="350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CN" sz="1800">
                      <a:latin typeface="Arial" charset="0"/>
                    </a:rPr>
                    <a:t>V</a:t>
                  </a:r>
                  <a:r>
                    <a:rPr kumimoji="0" lang="en-US" altLang="zh-CN" sz="1800" baseline="-25000">
                      <a:latin typeface="Arial" charset="0"/>
                    </a:rPr>
                    <a:t>CC</a:t>
                  </a:r>
                </a:p>
              </p:txBody>
            </p:sp>
          </p:grpSp>
          <p:grpSp>
            <p:nvGrpSpPr>
              <p:cNvPr id="14393" name="Group 69"/>
              <p:cNvGrpSpPr>
                <a:grpSpLocks/>
              </p:cNvGrpSpPr>
              <p:nvPr/>
            </p:nvGrpSpPr>
            <p:grpSpPr bwMode="auto">
              <a:xfrm>
                <a:off x="4656" y="768"/>
                <a:ext cx="431" cy="231"/>
                <a:chOff x="4719" y="768"/>
                <a:chExt cx="431" cy="231"/>
              </a:xfrm>
            </p:grpSpPr>
            <p:sp>
              <p:nvSpPr>
                <p:cNvPr id="14401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4719" y="768"/>
                  <a:ext cx="200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CN" sz="1800">
                      <a:latin typeface="Arial" charset="0"/>
                    </a:rPr>
                    <a:t>+</a:t>
                  </a:r>
                </a:p>
              </p:txBody>
            </p:sp>
            <p:sp>
              <p:nvSpPr>
                <p:cNvPr id="14402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4800" y="768"/>
                  <a:ext cx="350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CN" sz="1800">
                      <a:latin typeface="Arial" charset="0"/>
                    </a:rPr>
                    <a:t>V</a:t>
                  </a:r>
                  <a:r>
                    <a:rPr kumimoji="0" lang="en-US" altLang="zh-CN" sz="1800" baseline="-25000">
                      <a:latin typeface="Arial" charset="0"/>
                    </a:rPr>
                    <a:t>CC</a:t>
                  </a:r>
                </a:p>
              </p:txBody>
            </p:sp>
          </p:grpSp>
          <p:sp>
            <p:nvSpPr>
              <p:cNvPr id="14394" name="Text Box 72"/>
              <p:cNvSpPr txBox="1">
                <a:spLocks noChangeArrowheads="1"/>
              </p:cNvSpPr>
              <p:nvPr/>
            </p:nvSpPr>
            <p:spPr bwMode="auto">
              <a:xfrm>
                <a:off x="4583" y="1308"/>
                <a:ext cx="25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Arial" charset="0"/>
                  </a:rPr>
                  <a:t>T</a:t>
                </a:r>
                <a:r>
                  <a:rPr kumimoji="0" lang="en-US" altLang="zh-CN" sz="1800" baseline="-25000">
                    <a:latin typeface="Arial" charset="0"/>
                  </a:rPr>
                  <a:t>1</a:t>
                </a:r>
              </a:p>
            </p:txBody>
          </p:sp>
          <p:sp>
            <p:nvSpPr>
              <p:cNvPr id="14395" name="Text Box 73"/>
              <p:cNvSpPr txBox="1">
                <a:spLocks noChangeArrowheads="1"/>
              </p:cNvSpPr>
              <p:nvPr/>
            </p:nvSpPr>
            <p:spPr bwMode="auto">
              <a:xfrm>
                <a:off x="4583" y="2174"/>
                <a:ext cx="25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Arial" charset="0"/>
                  </a:rPr>
                  <a:t>T</a:t>
                </a:r>
                <a:r>
                  <a:rPr kumimoji="0" lang="en-US" altLang="zh-CN" sz="1800" baseline="-25000">
                    <a:latin typeface="Arial" charset="0"/>
                  </a:rPr>
                  <a:t>2</a:t>
                </a:r>
              </a:p>
            </p:txBody>
          </p:sp>
          <p:sp>
            <p:nvSpPr>
              <p:cNvPr id="14396" name="Text Box 74"/>
              <p:cNvSpPr txBox="1">
                <a:spLocks noChangeArrowheads="1"/>
              </p:cNvSpPr>
              <p:nvPr/>
            </p:nvSpPr>
            <p:spPr bwMode="auto">
              <a:xfrm>
                <a:off x="4848" y="2400"/>
                <a:ext cx="27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Arial" charset="0"/>
                  </a:rPr>
                  <a:t>R</a:t>
                </a:r>
                <a:r>
                  <a:rPr kumimoji="0" lang="en-US" altLang="zh-CN" sz="1800" baseline="-25000">
                    <a:latin typeface="Arial" charset="0"/>
                  </a:rPr>
                  <a:t>L</a:t>
                </a:r>
              </a:p>
            </p:txBody>
          </p:sp>
          <p:sp>
            <p:nvSpPr>
              <p:cNvPr id="14397" name="Text Box 75"/>
              <p:cNvSpPr txBox="1">
                <a:spLocks noChangeArrowheads="1"/>
              </p:cNvSpPr>
              <p:nvPr/>
            </p:nvSpPr>
            <p:spPr bwMode="auto">
              <a:xfrm>
                <a:off x="5376" y="2112"/>
                <a:ext cx="2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Arial" charset="0"/>
                  </a:rPr>
                  <a:t>v</a:t>
                </a:r>
                <a:r>
                  <a:rPr kumimoji="0" lang="en-US" altLang="zh-CN" sz="1800" baseline="-25000">
                    <a:latin typeface="Arial" charset="0"/>
                  </a:rPr>
                  <a:t>o</a:t>
                </a:r>
              </a:p>
            </p:txBody>
          </p:sp>
          <p:sp>
            <p:nvSpPr>
              <p:cNvPr id="14398" name="Text Box 76"/>
              <p:cNvSpPr txBox="1">
                <a:spLocks noChangeArrowheads="1"/>
              </p:cNvSpPr>
              <p:nvPr/>
            </p:nvSpPr>
            <p:spPr bwMode="auto">
              <a:xfrm>
                <a:off x="4334" y="2446"/>
                <a:ext cx="26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Arial" charset="0"/>
                  </a:rPr>
                  <a:t>i</a:t>
                </a:r>
                <a:r>
                  <a:rPr kumimoji="0" lang="en-US" altLang="zh-CN" sz="1800" baseline="-25000">
                    <a:latin typeface="Arial" charset="0"/>
                  </a:rPr>
                  <a:t>c2</a:t>
                </a:r>
              </a:p>
            </p:txBody>
          </p:sp>
          <p:sp>
            <p:nvSpPr>
              <p:cNvPr id="14399" name="Text Box 77"/>
              <p:cNvSpPr txBox="1">
                <a:spLocks noChangeArrowheads="1"/>
              </p:cNvSpPr>
              <p:nvPr/>
            </p:nvSpPr>
            <p:spPr bwMode="auto">
              <a:xfrm>
                <a:off x="5184" y="2112"/>
                <a:ext cx="21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Arial" charset="0"/>
                  </a:rPr>
                  <a:t>i</a:t>
                </a:r>
                <a:r>
                  <a:rPr kumimoji="0" lang="en-US" altLang="zh-CN" sz="1800" baseline="-25000">
                    <a:latin typeface="Arial" charset="0"/>
                  </a:rPr>
                  <a:t>L</a:t>
                </a:r>
              </a:p>
            </p:txBody>
          </p:sp>
          <p:sp>
            <p:nvSpPr>
              <p:cNvPr id="14400" name="Line 78"/>
              <p:cNvSpPr>
                <a:spLocks noChangeShapeType="1"/>
              </p:cNvSpPr>
              <p:nvPr/>
            </p:nvSpPr>
            <p:spPr bwMode="auto">
              <a:xfrm>
                <a:off x="3884" y="1875"/>
                <a:ext cx="227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59471" name="Object 79"/>
          <p:cNvGraphicFramePr>
            <a:graphicFrameLocks noChangeAspect="1"/>
          </p:cNvGraphicFramePr>
          <p:nvPr/>
        </p:nvGraphicFramePr>
        <p:xfrm>
          <a:off x="4140200" y="1484313"/>
          <a:ext cx="1604963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5" name="公式" r:id="rId13" imgW="634449" imgH="177646" progId="Equation.3">
                  <p:embed/>
                </p:oleObj>
              </mc:Choice>
              <mc:Fallback>
                <p:oleObj name="公式" r:id="rId13" imgW="634449" imgH="177646" progId="Equation.3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1484313"/>
                        <a:ext cx="1604963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72" name="Object 80"/>
          <p:cNvGraphicFramePr>
            <a:graphicFrameLocks noChangeAspect="1"/>
          </p:cNvGraphicFramePr>
          <p:nvPr/>
        </p:nvGraphicFramePr>
        <p:xfrm>
          <a:off x="2411413" y="2349500"/>
          <a:ext cx="12573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6" name="公式" r:id="rId15" imgW="558558" imgH="177723" progId="Equation.3">
                  <p:embed/>
                </p:oleObj>
              </mc:Choice>
              <mc:Fallback>
                <p:oleObj name="公式" r:id="rId15" imgW="558558" imgH="177723" progId="Equation.3">
                  <p:embed/>
                  <p:pic>
                    <p:nvPicPr>
                      <p:cNvPr id="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2349500"/>
                        <a:ext cx="125730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73" name="Object 81"/>
          <p:cNvGraphicFramePr>
            <a:graphicFrameLocks noChangeAspect="1"/>
          </p:cNvGraphicFramePr>
          <p:nvPr/>
        </p:nvGraphicFramePr>
        <p:xfrm>
          <a:off x="4067175" y="3284538"/>
          <a:ext cx="1141413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7" name="公式" r:id="rId17" imgW="545626" imgH="177646" progId="Equation.3">
                  <p:embed/>
                </p:oleObj>
              </mc:Choice>
              <mc:Fallback>
                <p:oleObj name="公式" r:id="rId17" imgW="545626" imgH="177646" progId="Equation.3">
                  <p:embed/>
                  <p:pic>
                    <p:nvPicPr>
                      <p:cNvPr id="0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3284538"/>
                        <a:ext cx="1141413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74" name="Object 82"/>
          <p:cNvGraphicFramePr>
            <a:graphicFrameLocks noChangeAspect="1"/>
          </p:cNvGraphicFramePr>
          <p:nvPr/>
        </p:nvGraphicFramePr>
        <p:xfrm>
          <a:off x="1042988" y="4076700"/>
          <a:ext cx="151288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8" name="公式" r:id="rId19" imgW="647419" imgH="215806" progId="Equation.3">
                  <p:embed/>
                </p:oleObj>
              </mc:Choice>
              <mc:Fallback>
                <p:oleObj name="公式" r:id="rId19" imgW="647419" imgH="215806" progId="Equation.3">
                  <p:embed/>
                  <p:pic>
                    <p:nvPicPr>
                      <p:cNvPr id="0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076700"/>
                        <a:ext cx="1512887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75" name="Object 83"/>
          <p:cNvGraphicFramePr>
            <a:graphicFrameLocks noChangeAspect="1"/>
          </p:cNvGraphicFramePr>
          <p:nvPr/>
        </p:nvGraphicFramePr>
        <p:xfrm>
          <a:off x="2484438" y="4149725"/>
          <a:ext cx="122396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9" name="公式" r:id="rId21" imgW="571004" imgH="177646" progId="Equation.3">
                  <p:embed/>
                </p:oleObj>
              </mc:Choice>
              <mc:Fallback>
                <p:oleObj name="公式" r:id="rId21" imgW="571004" imgH="177646" progId="Equation.3">
                  <p:embed/>
                  <p:pic>
                    <p:nvPicPr>
                      <p:cNvPr id="0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149725"/>
                        <a:ext cx="1223962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76" name="Object 84"/>
          <p:cNvGraphicFramePr>
            <a:graphicFrameLocks noChangeAspect="1"/>
          </p:cNvGraphicFramePr>
          <p:nvPr/>
        </p:nvGraphicFramePr>
        <p:xfrm>
          <a:off x="1042988" y="4724400"/>
          <a:ext cx="208915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00" name="公式" r:id="rId23" imgW="825500" imgH="228600" progId="Equation.3">
                  <p:embed/>
                </p:oleObj>
              </mc:Choice>
              <mc:Fallback>
                <p:oleObj name="公式" r:id="rId23" imgW="825500" imgH="228600" progId="Equation.3">
                  <p:embed/>
                  <p:pic>
                    <p:nvPicPr>
                      <p:cNvPr id="0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724400"/>
                        <a:ext cx="2089150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77" name="Object 85"/>
          <p:cNvGraphicFramePr>
            <a:graphicFrameLocks noChangeAspect="1"/>
          </p:cNvGraphicFramePr>
          <p:nvPr/>
        </p:nvGraphicFramePr>
        <p:xfrm>
          <a:off x="3203575" y="4797425"/>
          <a:ext cx="122396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01" name="公式" r:id="rId25" imgW="571004" imgH="177646" progId="Equation.3">
                  <p:embed/>
                </p:oleObj>
              </mc:Choice>
              <mc:Fallback>
                <p:oleObj name="公式" r:id="rId25" imgW="571004" imgH="177646" progId="Equation.3">
                  <p:embed/>
                  <p:pic>
                    <p:nvPicPr>
                      <p:cNvPr id="0" name="Object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4797425"/>
                        <a:ext cx="122396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78" name="Object 86"/>
          <p:cNvGraphicFramePr>
            <a:graphicFrameLocks noChangeAspect="1"/>
          </p:cNvGraphicFramePr>
          <p:nvPr/>
        </p:nvGraphicFramePr>
        <p:xfrm>
          <a:off x="2124075" y="5661025"/>
          <a:ext cx="119062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02" name="公式" r:id="rId27" imgW="558558" imgH="177723" progId="Equation.3">
                  <p:embed/>
                </p:oleObj>
              </mc:Choice>
              <mc:Fallback>
                <p:oleObj name="公式" r:id="rId27" imgW="558558" imgH="177723" progId="Equation.3">
                  <p:embed/>
                  <p:pic>
                    <p:nvPicPr>
                      <p:cNvPr id="0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5661025"/>
                        <a:ext cx="1190625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9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9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autoUpdateAnimBg="0"/>
      <p:bldP spid="59396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539750" y="1052513"/>
            <a:ext cx="36734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i="0">
                <a:ea typeface="楷体_GB2312" pitchFamily="49" charset="-122"/>
              </a:rPr>
              <a:t>当</a:t>
            </a:r>
            <a:r>
              <a:rPr lang="en-US" altLang="zh-CN" sz="2000">
                <a:ea typeface="楷体_GB2312" pitchFamily="49" charset="-122"/>
              </a:rPr>
              <a:t>V</a:t>
            </a:r>
            <a:r>
              <a:rPr lang="en-US" altLang="zh-CN" sz="2000" baseline="-25000">
                <a:ea typeface="楷体_GB2312" pitchFamily="49" charset="-122"/>
              </a:rPr>
              <a:t>im </a:t>
            </a:r>
            <a:r>
              <a:rPr lang="en-US" altLang="zh-CN" sz="2000" i="0">
                <a:ea typeface="楷体_GB2312" pitchFamily="49" charset="-122"/>
              </a:rPr>
              <a:t>= </a:t>
            </a:r>
            <a:r>
              <a:rPr lang="en-US" altLang="zh-CN" sz="2000">
                <a:ea typeface="楷体_GB2312" pitchFamily="49" charset="-122"/>
              </a:rPr>
              <a:t>V</a:t>
            </a:r>
            <a:r>
              <a:rPr lang="en-US" altLang="zh-CN" sz="2000" baseline="-25000">
                <a:ea typeface="楷体_GB2312" pitchFamily="49" charset="-122"/>
              </a:rPr>
              <a:t>om</a:t>
            </a:r>
            <a:r>
              <a:rPr lang="en-US" altLang="zh-CN" sz="2000" i="0">
                <a:ea typeface="楷体_GB2312" pitchFamily="49" charset="-122"/>
              </a:rPr>
              <a:t>≈</a:t>
            </a:r>
            <a:r>
              <a:rPr lang="en-US" altLang="zh-CN" sz="2000">
                <a:ea typeface="楷体_GB2312" pitchFamily="49" charset="-122"/>
              </a:rPr>
              <a:t>V</a:t>
            </a:r>
            <a:r>
              <a:rPr lang="en-US" altLang="zh-CN" sz="2000" baseline="-20000">
                <a:ea typeface="楷体_GB2312" pitchFamily="49" charset="-122"/>
              </a:rPr>
              <a:t>CC</a:t>
            </a:r>
            <a:r>
              <a:rPr lang="zh-CN" altLang="en-US" sz="2000" i="0">
                <a:ea typeface="楷体_GB2312" pitchFamily="49" charset="-122"/>
              </a:rPr>
              <a:t>时，有</a:t>
            </a:r>
            <a:r>
              <a:rPr lang="en-US" altLang="zh-CN" sz="2000">
                <a:ea typeface="楷体_GB2312" pitchFamily="49" charset="-122"/>
              </a:rPr>
              <a:t>P</a:t>
            </a:r>
            <a:r>
              <a:rPr lang="en-US" altLang="zh-CN" sz="2000" baseline="-25000">
                <a:ea typeface="楷体_GB2312" pitchFamily="49" charset="-122"/>
              </a:rPr>
              <a:t>om</a:t>
            </a:r>
            <a:endParaRPr lang="en-US" altLang="zh-CN" sz="2000" i="0">
              <a:ea typeface="楷体_GB2312" pitchFamily="49" charset="-122"/>
            </a:endParaRPr>
          </a:p>
        </p:txBody>
      </p:sp>
      <p:pic>
        <p:nvPicPr>
          <p:cNvPr id="15363" name="Picture 11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12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0567" name="Object 151"/>
          <p:cNvGraphicFramePr>
            <a:graphicFrameLocks noChangeAspect="1"/>
          </p:cNvGraphicFramePr>
          <p:nvPr/>
        </p:nvGraphicFramePr>
        <p:xfrm>
          <a:off x="827088" y="2492375"/>
          <a:ext cx="2665412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47" name="公式" r:id="rId5" imgW="1473200" imgH="419100" progId="Equation.3">
                  <p:embed/>
                </p:oleObj>
              </mc:Choice>
              <mc:Fallback>
                <p:oleObj name="公式" r:id="rId5" imgW="1473200" imgH="419100" progId="Equation.3">
                  <p:embed/>
                  <p:pic>
                    <p:nvPicPr>
                      <p:cNvPr id="0" name="Object 1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492375"/>
                        <a:ext cx="2665412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569" name="Object 153"/>
          <p:cNvGraphicFramePr>
            <a:graphicFrameLocks noChangeAspect="1"/>
          </p:cNvGraphicFramePr>
          <p:nvPr/>
        </p:nvGraphicFramePr>
        <p:xfrm>
          <a:off x="971550" y="3500438"/>
          <a:ext cx="1871663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48" name="公式" r:id="rId7" imgW="1054100" imgH="419100" progId="Equation.3">
                  <p:embed/>
                </p:oleObj>
              </mc:Choice>
              <mc:Fallback>
                <p:oleObj name="公式" r:id="rId7" imgW="1054100" imgH="419100" progId="Equation.3">
                  <p:embed/>
                  <p:pic>
                    <p:nvPicPr>
                      <p:cNvPr id="0" name="Object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500438"/>
                        <a:ext cx="1871663" cy="744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570" name="Object 154"/>
          <p:cNvGraphicFramePr>
            <a:graphicFrameLocks noChangeAspect="1"/>
          </p:cNvGraphicFramePr>
          <p:nvPr/>
        </p:nvGraphicFramePr>
        <p:xfrm>
          <a:off x="2916238" y="3573463"/>
          <a:ext cx="1727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49" name="公式" r:id="rId9" imgW="990170" imgH="393529" progId="Equation.3">
                  <p:embed/>
                </p:oleObj>
              </mc:Choice>
              <mc:Fallback>
                <p:oleObj name="公式" r:id="rId9" imgW="990170" imgH="393529" progId="Equation.3">
                  <p:embed/>
                  <p:pic>
                    <p:nvPicPr>
                      <p:cNvPr id="0" name="Object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3573463"/>
                        <a:ext cx="17272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0572" name="Group 156"/>
          <p:cNvGrpSpPr>
            <a:grpSpLocks/>
          </p:cNvGrpSpPr>
          <p:nvPr/>
        </p:nvGrpSpPr>
        <p:grpSpPr bwMode="auto">
          <a:xfrm>
            <a:off x="107950" y="3573463"/>
            <a:ext cx="874713" cy="358775"/>
            <a:chOff x="3061" y="709"/>
            <a:chExt cx="551" cy="226"/>
          </a:xfrm>
        </p:grpSpPr>
        <p:graphicFrame>
          <p:nvGraphicFramePr>
            <p:cNvPr id="15465" name="Object 152"/>
            <p:cNvGraphicFramePr>
              <a:graphicFrameLocks noChangeAspect="1"/>
            </p:cNvGraphicFramePr>
            <p:nvPr/>
          </p:nvGraphicFramePr>
          <p:xfrm>
            <a:off x="3061" y="709"/>
            <a:ext cx="551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50" name="公式" r:id="rId11" imgW="596900" imgH="228600" progId="Equation.3">
                    <p:embed/>
                  </p:oleObj>
                </mc:Choice>
                <mc:Fallback>
                  <p:oleObj name="公式" r:id="rId11" imgW="596900" imgH="228600" progId="Equation.3">
                    <p:embed/>
                    <p:pic>
                      <p:nvPicPr>
                        <p:cNvPr id="0" name="Object 1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1" y="709"/>
                          <a:ext cx="551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66" name="Line 155"/>
            <p:cNvSpPr>
              <a:spLocks noChangeShapeType="1"/>
            </p:cNvSpPr>
            <p:nvPr/>
          </p:nvSpPr>
          <p:spPr bwMode="auto">
            <a:xfrm>
              <a:off x="3061" y="935"/>
              <a:ext cx="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60573" name="Object 157"/>
          <p:cNvGraphicFramePr>
            <a:graphicFrameLocks noChangeAspect="1"/>
          </p:cNvGraphicFramePr>
          <p:nvPr/>
        </p:nvGraphicFramePr>
        <p:xfrm>
          <a:off x="755650" y="4508500"/>
          <a:ext cx="1655763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51" name="公式" r:id="rId13" imgW="875920" imgH="393529" progId="Equation.3">
                  <p:embed/>
                </p:oleObj>
              </mc:Choice>
              <mc:Fallback>
                <p:oleObj name="公式" r:id="rId13" imgW="875920" imgH="393529" progId="Equation.3">
                  <p:embed/>
                  <p:pic>
                    <p:nvPicPr>
                      <p:cNvPr id="0" name="Object 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508500"/>
                        <a:ext cx="1655763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0639" name="Group 223"/>
          <p:cNvGrpSpPr>
            <a:grpSpLocks/>
          </p:cNvGrpSpPr>
          <p:nvPr/>
        </p:nvGrpSpPr>
        <p:grpSpPr bwMode="auto">
          <a:xfrm>
            <a:off x="4932363" y="2060575"/>
            <a:ext cx="2454275" cy="466725"/>
            <a:chOff x="3108" y="938"/>
            <a:chExt cx="1546" cy="294"/>
          </a:xfrm>
        </p:grpSpPr>
        <p:sp>
          <p:nvSpPr>
            <p:cNvPr id="15456" name="Rectangle 81"/>
            <p:cNvSpPr>
              <a:spLocks noChangeArrowheads="1"/>
            </p:cNvSpPr>
            <p:nvPr/>
          </p:nvSpPr>
          <p:spPr bwMode="auto">
            <a:xfrm>
              <a:off x="4467" y="963"/>
              <a:ext cx="18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b="0" i="0">
                  <a:solidFill>
                    <a:srgbClr val="000000"/>
                  </a:solidFill>
                  <a:ea typeface="楷体_GB2312" pitchFamily="49" charset="-122"/>
                </a:rPr>
                <a:t>%</a:t>
              </a:r>
              <a:endParaRPr lang="en-US" altLang="zh-CN" sz="2400" i="0">
                <a:ea typeface="楷体_GB2312" pitchFamily="49" charset="-122"/>
              </a:endParaRPr>
            </a:p>
          </p:txBody>
        </p:sp>
        <p:sp>
          <p:nvSpPr>
            <p:cNvPr id="15457" name="Rectangle 82"/>
            <p:cNvSpPr>
              <a:spLocks noChangeArrowheads="1"/>
            </p:cNvSpPr>
            <p:nvPr/>
          </p:nvSpPr>
          <p:spPr bwMode="auto">
            <a:xfrm>
              <a:off x="4357" y="963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b="0" i="0">
                  <a:solidFill>
                    <a:srgbClr val="000000"/>
                  </a:solidFill>
                  <a:ea typeface="楷体_GB2312" pitchFamily="49" charset="-122"/>
                </a:rPr>
                <a:t>5</a:t>
              </a:r>
              <a:endParaRPr lang="en-US" altLang="zh-CN" sz="2400" i="0">
                <a:ea typeface="楷体_GB2312" pitchFamily="49" charset="-122"/>
              </a:endParaRPr>
            </a:p>
          </p:txBody>
        </p:sp>
        <p:sp>
          <p:nvSpPr>
            <p:cNvPr id="15458" name="Rectangle 83"/>
            <p:cNvSpPr>
              <a:spLocks noChangeArrowheads="1"/>
            </p:cNvSpPr>
            <p:nvPr/>
          </p:nvSpPr>
          <p:spPr bwMode="auto">
            <a:xfrm>
              <a:off x="4302" y="963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b="0" i="0">
                  <a:solidFill>
                    <a:srgbClr val="000000"/>
                  </a:solidFill>
                  <a:ea typeface="楷体_GB2312" pitchFamily="49" charset="-122"/>
                </a:rPr>
                <a:t>.</a:t>
              </a:r>
              <a:endParaRPr lang="en-US" altLang="zh-CN" sz="2400" i="0">
                <a:ea typeface="楷体_GB2312" pitchFamily="49" charset="-122"/>
              </a:endParaRPr>
            </a:p>
          </p:txBody>
        </p:sp>
        <p:sp>
          <p:nvSpPr>
            <p:cNvPr id="15459" name="Rectangle 84"/>
            <p:cNvSpPr>
              <a:spLocks noChangeArrowheads="1"/>
            </p:cNvSpPr>
            <p:nvPr/>
          </p:nvSpPr>
          <p:spPr bwMode="auto">
            <a:xfrm>
              <a:off x="4081" y="963"/>
              <a:ext cx="22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b="0" i="0">
                  <a:solidFill>
                    <a:srgbClr val="000000"/>
                  </a:solidFill>
                  <a:ea typeface="楷体_GB2312" pitchFamily="49" charset="-122"/>
                </a:rPr>
                <a:t>78</a:t>
              </a:r>
              <a:endParaRPr lang="en-US" altLang="zh-CN" sz="2400" i="0">
                <a:ea typeface="楷体_GB2312" pitchFamily="49" charset="-122"/>
              </a:endParaRPr>
            </a:p>
          </p:txBody>
        </p:sp>
        <p:sp>
          <p:nvSpPr>
            <p:cNvPr id="15460" name="Rectangle 101"/>
            <p:cNvSpPr>
              <a:spLocks noChangeArrowheads="1"/>
            </p:cNvSpPr>
            <p:nvPr/>
          </p:nvSpPr>
          <p:spPr bwMode="auto">
            <a:xfrm>
              <a:off x="3634" y="1044"/>
              <a:ext cx="2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b="0" i="0">
                  <a:solidFill>
                    <a:srgbClr val="000000"/>
                  </a:solidFill>
                  <a:ea typeface="楷体_GB2312" pitchFamily="49" charset="-122"/>
                </a:rPr>
                <a:t>max</a:t>
              </a:r>
              <a:endParaRPr lang="en-US" altLang="zh-CN" sz="2400" i="0">
                <a:ea typeface="楷体_GB2312" pitchFamily="49" charset="-122"/>
              </a:endParaRPr>
            </a:p>
          </p:txBody>
        </p:sp>
        <p:sp>
          <p:nvSpPr>
            <p:cNvPr id="15461" name="Rectangle 108"/>
            <p:cNvSpPr>
              <a:spLocks noChangeArrowheads="1"/>
            </p:cNvSpPr>
            <p:nvPr/>
          </p:nvSpPr>
          <p:spPr bwMode="auto">
            <a:xfrm>
              <a:off x="3912" y="938"/>
              <a:ext cx="12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b="0" i="0">
                  <a:solidFill>
                    <a:srgbClr val="000000"/>
                  </a:solidFill>
                  <a:ea typeface="楷体_GB2312" pitchFamily="49" charset="-122"/>
                </a:rPr>
                <a:t>=</a:t>
              </a:r>
              <a:endParaRPr lang="en-US" altLang="zh-CN" sz="2400" i="0">
                <a:ea typeface="楷体_GB2312" pitchFamily="49" charset="-122"/>
              </a:endParaRPr>
            </a:p>
          </p:txBody>
        </p:sp>
        <p:sp>
          <p:nvSpPr>
            <p:cNvPr id="15462" name="Rectangle 109"/>
            <p:cNvSpPr>
              <a:spLocks noChangeArrowheads="1"/>
            </p:cNvSpPr>
            <p:nvPr/>
          </p:nvSpPr>
          <p:spPr bwMode="auto">
            <a:xfrm>
              <a:off x="3308" y="938"/>
              <a:ext cx="12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b="0" i="0">
                  <a:solidFill>
                    <a:srgbClr val="000000"/>
                  </a:solidFill>
                  <a:ea typeface="楷体_GB2312" pitchFamily="49" charset="-122"/>
                </a:rPr>
                <a:t>=</a:t>
              </a:r>
              <a:endParaRPr lang="en-US" altLang="zh-CN" sz="2400" i="0">
                <a:ea typeface="楷体_GB2312" pitchFamily="49" charset="-122"/>
              </a:endParaRPr>
            </a:p>
          </p:txBody>
        </p:sp>
        <p:sp>
          <p:nvSpPr>
            <p:cNvPr id="15463" name="Rectangle 121"/>
            <p:cNvSpPr>
              <a:spLocks noChangeArrowheads="1"/>
            </p:cNvSpPr>
            <p:nvPr/>
          </p:nvSpPr>
          <p:spPr bwMode="auto">
            <a:xfrm>
              <a:off x="3453" y="938"/>
              <a:ext cx="13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b="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</a:t>
              </a:r>
              <a:endParaRPr lang="en-US" altLang="zh-CN" sz="2400" i="0">
                <a:ea typeface="楷体_GB2312" pitchFamily="49" charset="-122"/>
                <a:sym typeface="Symbol" pitchFamily="18" charset="2"/>
              </a:endParaRPr>
            </a:p>
          </p:txBody>
        </p:sp>
        <p:sp>
          <p:nvSpPr>
            <p:cNvPr id="15464" name="Rectangle 122"/>
            <p:cNvSpPr>
              <a:spLocks noChangeArrowheads="1"/>
            </p:cNvSpPr>
            <p:nvPr/>
          </p:nvSpPr>
          <p:spPr bwMode="auto">
            <a:xfrm>
              <a:off x="3108" y="938"/>
              <a:ext cx="13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b="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</a:t>
              </a:r>
              <a:endParaRPr lang="en-US" altLang="zh-CN" sz="2400" i="0">
                <a:ea typeface="楷体_GB2312" pitchFamily="49" charset="-122"/>
                <a:sym typeface="Symbol" pitchFamily="18" charset="2"/>
              </a:endParaRPr>
            </a:p>
          </p:txBody>
        </p:sp>
      </p:grpSp>
      <p:grpSp>
        <p:nvGrpSpPr>
          <p:cNvPr id="60638" name="Group 222"/>
          <p:cNvGrpSpPr>
            <a:grpSpLocks/>
          </p:cNvGrpSpPr>
          <p:nvPr/>
        </p:nvGrpSpPr>
        <p:grpSpPr bwMode="auto">
          <a:xfrm>
            <a:off x="863600" y="6042025"/>
            <a:ext cx="2987675" cy="469900"/>
            <a:chOff x="3142" y="605"/>
            <a:chExt cx="1882" cy="296"/>
          </a:xfrm>
        </p:grpSpPr>
        <p:sp>
          <p:nvSpPr>
            <p:cNvPr id="15440" name="Rectangle 85"/>
            <p:cNvSpPr>
              <a:spLocks noChangeArrowheads="1"/>
            </p:cNvSpPr>
            <p:nvPr/>
          </p:nvSpPr>
          <p:spPr bwMode="auto">
            <a:xfrm>
              <a:off x="4744" y="632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b="0" i="0">
                  <a:solidFill>
                    <a:srgbClr val="000000"/>
                  </a:solidFill>
                  <a:ea typeface="楷体_GB2312" pitchFamily="49" charset="-122"/>
                </a:rPr>
                <a:t>4</a:t>
              </a:r>
              <a:endParaRPr lang="en-US" altLang="zh-CN" sz="2400" i="0">
                <a:ea typeface="楷体_GB2312" pitchFamily="49" charset="-122"/>
              </a:endParaRPr>
            </a:p>
          </p:txBody>
        </p:sp>
        <p:sp>
          <p:nvSpPr>
            <p:cNvPr id="15441" name="Rectangle 86"/>
            <p:cNvSpPr>
              <a:spLocks noChangeArrowheads="1"/>
            </p:cNvSpPr>
            <p:nvPr/>
          </p:nvSpPr>
          <p:spPr bwMode="auto">
            <a:xfrm>
              <a:off x="4689" y="632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b="0" i="0">
                  <a:solidFill>
                    <a:srgbClr val="000000"/>
                  </a:solidFill>
                  <a:ea typeface="楷体_GB2312" pitchFamily="49" charset="-122"/>
                </a:rPr>
                <a:t>.</a:t>
              </a:r>
              <a:endParaRPr lang="en-US" altLang="zh-CN" sz="2400" i="0">
                <a:ea typeface="楷体_GB2312" pitchFamily="49" charset="-122"/>
              </a:endParaRPr>
            </a:p>
          </p:txBody>
        </p:sp>
        <p:sp>
          <p:nvSpPr>
            <p:cNvPr id="15442" name="Rectangle 87"/>
            <p:cNvSpPr>
              <a:spLocks noChangeArrowheads="1"/>
            </p:cNvSpPr>
            <p:nvPr/>
          </p:nvSpPr>
          <p:spPr bwMode="auto">
            <a:xfrm>
              <a:off x="4468" y="632"/>
              <a:ext cx="22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b="0" i="0">
                  <a:solidFill>
                    <a:srgbClr val="000000"/>
                  </a:solidFill>
                  <a:ea typeface="楷体_GB2312" pitchFamily="49" charset="-122"/>
                </a:rPr>
                <a:t>99</a:t>
              </a:r>
              <a:endParaRPr lang="en-US" altLang="zh-CN" sz="2400" i="0">
                <a:ea typeface="楷体_GB2312" pitchFamily="49" charset="-122"/>
              </a:endParaRPr>
            </a:p>
          </p:txBody>
        </p:sp>
        <p:sp>
          <p:nvSpPr>
            <p:cNvPr id="15443" name="Rectangle 110"/>
            <p:cNvSpPr>
              <a:spLocks noChangeArrowheads="1"/>
            </p:cNvSpPr>
            <p:nvPr/>
          </p:nvSpPr>
          <p:spPr bwMode="auto">
            <a:xfrm>
              <a:off x="4302" y="607"/>
              <a:ext cx="12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b="0" i="0">
                  <a:solidFill>
                    <a:srgbClr val="000000"/>
                  </a:solidFill>
                  <a:ea typeface="楷体_GB2312" pitchFamily="49" charset="-122"/>
                </a:rPr>
                <a:t>=</a:t>
              </a:r>
              <a:endParaRPr lang="en-US" altLang="zh-CN" sz="2400" i="0">
                <a:ea typeface="楷体_GB2312" pitchFamily="49" charset="-122"/>
              </a:endParaRPr>
            </a:p>
          </p:txBody>
        </p:sp>
        <p:sp>
          <p:nvSpPr>
            <p:cNvPr id="15444" name="Rectangle 111"/>
            <p:cNvSpPr>
              <a:spLocks noChangeArrowheads="1"/>
            </p:cNvSpPr>
            <p:nvPr/>
          </p:nvSpPr>
          <p:spPr bwMode="auto">
            <a:xfrm>
              <a:off x="3847" y="607"/>
              <a:ext cx="12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b="0" i="0">
                  <a:solidFill>
                    <a:srgbClr val="000000"/>
                  </a:solidFill>
                  <a:ea typeface="楷体_GB2312" pitchFamily="49" charset="-122"/>
                </a:rPr>
                <a:t>+</a:t>
              </a:r>
              <a:endParaRPr lang="en-US" altLang="zh-CN" sz="2400" i="0">
                <a:ea typeface="楷体_GB2312" pitchFamily="49" charset="-122"/>
              </a:endParaRPr>
            </a:p>
          </p:txBody>
        </p:sp>
        <p:sp>
          <p:nvSpPr>
            <p:cNvPr id="15445" name="Rectangle 112"/>
            <p:cNvSpPr>
              <a:spLocks noChangeArrowheads="1"/>
            </p:cNvSpPr>
            <p:nvPr/>
          </p:nvSpPr>
          <p:spPr bwMode="auto">
            <a:xfrm>
              <a:off x="3428" y="607"/>
              <a:ext cx="12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b="0" i="0">
                  <a:solidFill>
                    <a:srgbClr val="000000"/>
                  </a:solidFill>
                  <a:ea typeface="楷体_GB2312" pitchFamily="49" charset="-122"/>
                </a:rPr>
                <a:t>=</a:t>
              </a:r>
              <a:endParaRPr lang="en-US" altLang="zh-CN" sz="2400" i="0">
                <a:ea typeface="楷体_GB2312" pitchFamily="49" charset="-122"/>
              </a:endParaRPr>
            </a:p>
          </p:txBody>
        </p:sp>
        <p:sp>
          <p:nvSpPr>
            <p:cNvPr id="15446" name="Rectangle 125"/>
            <p:cNvSpPr>
              <a:spLocks noChangeArrowheads="1"/>
            </p:cNvSpPr>
            <p:nvPr/>
          </p:nvSpPr>
          <p:spPr bwMode="auto">
            <a:xfrm>
              <a:off x="4837" y="632"/>
              <a:ext cx="18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b="0">
                  <a:solidFill>
                    <a:srgbClr val="000000"/>
                  </a:solidFill>
                  <a:ea typeface="楷体_GB2312" pitchFamily="49" charset="-122"/>
                </a:rPr>
                <a:t>W</a:t>
              </a:r>
              <a:endParaRPr lang="en-US" altLang="zh-CN" sz="2400" i="0">
                <a:ea typeface="楷体_GB2312" pitchFamily="49" charset="-122"/>
              </a:endParaRPr>
            </a:p>
          </p:txBody>
        </p:sp>
        <p:sp>
          <p:nvSpPr>
            <p:cNvPr id="15447" name="Rectangle 126"/>
            <p:cNvSpPr>
              <a:spLocks noChangeArrowheads="1"/>
            </p:cNvSpPr>
            <p:nvPr/>
          </p:nvSpPr>
          <p:spPr bwMode="auto">
            <a:xfrm>
              <a:off x="4017" y="632"/>
              <a:ext cx="13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b="0">
                  <a:solidFill>
                    <a:srgbClr val="000000"/>
                  </a:solidFill>
                  <a:ea typeface="楷体_GB2312" pitchFamily="49" charset="-122"/>
                </a:rPr>
                <a:t>P</a:t>
              </a:r>
              <a:endParaRPr lang="en-US" altLang="zh-CN" sz="2400" i="0">
                <a:ea typeface="楷体_GB2312" pitchFamily="49" charset="-122"/>
              </a:endParaRPr>
            </a:p>
          </p:txBody>
        </p:sp>
        <p:sp>
          <p:nvSpPr>
            <p:cNvPr id="15448" name="Rectangle 127"/>
            <p:cNvSpPr>
              <a:spLocks noChangeArrowheads="1"/>
            </p:cNvSpPr>
            <p:nvPr/>
          </p:nvSpPr>
          <p:spPr bwMode="auto">
            <a:xfrm>
              <a:off x="3608" y="632"/>
              <a:ext cx="13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b="0">
                  <a:solidFill>
                    <a:srgbClr val="000000"/>
                  </a:solidFill>
                  <a:ea typeface="楷体_GB2312" pitchFamily="49" charset="-122"/>
                </a:rPr>
                <a:t>P</a:t>
              </a:r>
              <a:endParaRPr lang="en-US" altLang="zh-CN" sz="2400" i="0">
                <a:ea typeface="楷体_GB2312" pitchFamily="49" charset="-122"/>
              </a:endParaRPr>
            </a:p>
          </p:txBody>
        </p:sp>
        <p:sp>
          <p:nvSpPr>
            <p:cNvPr id="15449" name="Rectangle 128"/>
            <p:cNvSpPr>
              <a:spLocks noChangeArrowheads="1"/>
            </p:cNvSpPr>
            <p:nvPr/>
          </p:nvSpPr>
          <p:spPr bwMode="auto">
            <a:xfrm>
              <a:off x="3142" y="632"/>
              <a:ext cx="13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b="0">
                  <a:solidFill>
                    <a:srgbClr val="000000"/>
                  </a:solidFill>
                  <a:ea typeface="楷体_GB2312" pitchFamily="49" charset="-122"/>
                </a:rPr>
                <a:t>P</a:t>
              </a:r>
              <a:endParaRPr lang="en-US" altLang="zh-CN" sz="2400" i="0">
                <a:ea typeface="楷体_GB2312" pitchFamily="49" charset="-122"/>
              </a:endParaRPr>
            </a:p>
          </p:txBody>
        </p:sp>
        <p:sp>
          <p:nvSpPr>
            <p:cNvPr id="15450" name="Rectangle 140"/>
            <p:cNvSpPr>
              <a:spLocks noChangeArrowheads="1"/>
            </p:cNvSpPr>
            <p:nvPr/>
          </p:nvSpPr>
          <p:spPr bwMode="auto">
            <a:xfrm>
              <a:off x="4151" y="714"/>
              <a:ext cx="7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b="0">
                  <a:solidFill>
                    <a:srgbClr val="000000"/>
                  </a:solidFill>
                  <a:ea typeface="楷体_GB2312" pitchFamily="49" charset="-122"/>
                </a:rPr>
                <a:t>V</a:t>
              </a:r>
              <a:endParaRPr lang="en-US" altLang="zh-CN" sz="2400" i="0">
                <a:ea typeface="楷体_GB2312" pitchFamily="49" charset="-122"/>
              </a:endParaRPr>
            </a:p>
          </p:txBody>
        </p:sp>
        <p:sp>
          <p:nvSpPr>
            <p:cNvPr id="15451" name="Rectangle 141"/>
            <p:cNvSpPr>
              <a:spLocks noChangeArrowheads="1"/>
            </p:cNvSpPr>
            <p:nvPr/>
          </p:nvSpPr>
          <p:spPr bwMode="auto">
            <a:xfrm>
              <a:off x="3742" y="714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b="0">
                  <a:solidFill>
                    <a:srgbClr val="000000"/>
                  </a:solidFill>
                  <a:ea typeface="楷体_GB2312" pitchFamily="49" charset="-122"/>
                </a:rPr>
                <a:t>o</a:t>
              </a:r>
              <a:endParaRPr lang="en-US" altLang="zh-CN" sz="2400" i="0">
                <a:ea typeface="楷体_GB2312" pitchFamily="49" charset="-122"/>
              </a:endParaRPr>
            </a:p>
          </p:txBody>
        </p:sp>
        <p:sp>
          <p:nvSpPr>
            <p:cNvPr id="15452" name="Rectangle 142"/>
            <p:cNvSpPr>
              <a:spLocks noChangeArrowheads="1"/>
            </p:cNvSpPr>
            <p:nvPr/>
          </p:nvSpPr>
          <p:spPr bwMode="auto">
            <a:xfrm>
              <a:off x="3277" y="714"/>
              <a:ext cx="7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b="0">
                  <a:solidFill>
                    <a:srgbClr val="000000"/>
                  </a:solidFill>
                  <a:ea typeface="楷体_GB2312" pitchFamily="49" charset="-122"/>
                </a:rPr>
                <a:t>V</a:t>
              </a:r>
              <a:endParaRPr lang="en-US" altLang="zh-CN" sz="2400" i="0">
                <a:ea typeface="楷体_GB2312" pitchFamily="49" charset="-122"/>
              </a:endParaRPr>
            </a:p>
          </p:txBody>
        </p:sp>
        <p:grpSp>
          <p:nvGrpSpPr>
            <p:cNvPr id="15453" name="Group 161"/>
            <p:cNvGrpSpPr>
              <a:grpSpLocks/>
            </p:cNvGrpSpPr>
            <p:nvPr/>
          </p:nvGrpSpPr>
          <p:grpSpPr bwMode="auto">
            <a:xfrm>
              <a:off x="3964" y="605"/>
              <a:ext cx="408" cy="288"/>
              <a:chOff x="1338" y="3521"/>
              <a:chExt cx="408" cy="288"/>
            </a:xfrm>
          </p:grpSpPr>
          <p:sp>
            <p:nvSpPr>
              <p:cNvPr id="15454" name="Rectangle 160"/>
              <p:cNvSpPr>
                <a:spLocks noChangeArrowheads="1"/>
              </p:cNvSpPr>
              <p:nvPr/>
            </p:nvSpPr>
            <p:spPr bwMode="auto">
              <a:xfrm>
                <a:off x="1383" y="3566"/>
                <a:ext cx="318" cy="2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ea typeface="楷体_GB2312" pitchFamily="49" charset="-122"/>
                </a:endParaRPr>
              </a:p>
            </p:txBody>
          </p:sp>
          <p:sp>
            <p:nvSpPr>
              <p:cNvPr id="15455" name="Text Box 158"/>
              <p:cNvSpPr txBox="1">
                <a:spLocks noChangeArrowheads="1"/>
              </p:cNvSpPr>
              <p:nvPr/>
            </p:nvSpPr>
            <p:spPr bwMode="auto">
              <a:xfrm>
                <a:off x="1338" y="3521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ja-JP" sz="2400">
                    <a:ea typeface="楷体_GB2312" pitchFamily="49" charset="-122"/>
                  </a:rPr>
                  <a:t>P</a:t>
                </a:r>
                <a:r>
                  <a:rPr lang="en-US" altLang="ja-JP" sz="2400" baseline="-25000">
                    <a:ea typeface="楷体_GB2312" pitchFamily="49" charset="-122"/>
                  </a:rPr>
                  <a:t>2T</a:t>
                </a:r>
                <a:endParaRPr lang="en-US" altLang="zh-CN" sz="2400" baseline="-25000">
                  <a:ea typeface="楷体_GB2312" pitchFamily="49" charset="-122"/>
                </a:endParaRPr>
              </a:p>
            </p:txBody>
          </p:sp>
        </p:grpSp>
      </p:grpSp>
      <p:grpSp>
        <p:nvGrpSpPr>
          <p:cNvPr id="15372" name="Group 164"/>
          <p:cNvGrpSpPr>
            <a:grpSpLocks/>
          </p:cNvGrpSpPr>
          <p:nvPr/>
        </p:nvGrpSpPr>
        <p:grpSpPr bwMode="auto">
          <a:xfrm>
            <a:off x="5562600" y="2636838"/>
            <a:ext cx="3581400" cy="3810000"/>
            <a:chOff x="3360" y="672"/>
            <a:chExt cx="2256" cy="2400"/>
          </a:xfrm>
        </p:grpSpPr>
        <p:sp>
          <p:nvSpPr>
            <p:cNvPr id="15385" name="Rectangle 165"/>
            <p:cNvSpPr>
              <a:spLocks noChangeArrowheads="1"/>
            </p:cNvSpPr>
            <p:nvPr/>
          </p:nvSpPr>
          <p:spPr bwMode="auto">
            <a:xfrm>
              <a:off x="3360" y="672"/>
              <a:ext cx="2256" cy="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grpSp>
          <p:nvGrpSpPr>
            <p:cNvPr id="15386" name="Group 166"/>
            <p:cNvGrpSpPr>
              <a:grpSpLocks/>
            </p:cNvGrpSpPr>
            <p:nvPr/>
          </p:nvGrpSpPr>
          <p:grpSpPr bwMode="auto">
            <a:xfrm>
              <a:off x="3600" y="768"/>
              <a:ext cx="1907" cy="2242"/>
              <a:chOff x="3744" y="768"/>
              <a:chExt cx="1907" cy="2242"/>
            </a:xfrm>
          </p:grpSpPr>
          <p:sp>
            <p:nvSpPr>
              <p:cNvPr id="15387" name="Oval 167"/>
              <p:cNvSpPr>
                <a:spLocks noChangeArrowheads="1"/>
              </p:cNvSpPr>
              <p:nvPr/>
            </p:nvSpPr>
            <p:spPr bwMode="auto">
              <a:xfrm>
                <a:off x="3796" y="1829"/>
                <a:ext cx="90" cy="90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ea typeface="楷体_GB2312" pitchFamily="49" charset="-122"/>
                </a:endParaRPr>
              </a:p>
            </p:txBody>
          </p:sp>
          <p:grpSp>
            <p:nvGrpSpPr>
              <p:cNvPr id="15388" name="Group 168"/>
              <p:cNvGrpSpPr>
                <a:grpSpLocks/>
              </p:cNvGrpSpPr>
              <p:nvPr/>
            </p:nvGrpSpPr>
            <p:grpSpPr bwMode="auto">
              <a:xfrm>
                <a:off x="3750" y="2473"/>
                <a:ext cx="181" cy="227"/>
                <a:chOff x="585" y="2568"/>
                <a:chExt cx="181" cy="227"/>
              </a:xfrm>
            </p:grpSpPr>
            <p:sp>
              <p:nvSpPr>
                <p:cNvPr id="15437" name="Line 169"/>
                <p:cNvSpPr>
                  <a:spLocks noChangeShapeType="1"/>
                </p:cNvSpPr>
                <p:nvPr/>
              </p:nvSpPr>
              <p:spPr bwMode="auto">
                <a:xfrm>
                  <a:off x="585" y="2795"/>
                  <a:ext cx="181" cy="0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438" name="Line 170"/>
                <p:cNvSpPr>
                  <a:spLocks noChangeShapeType="1"/>
                </p:cNvSpPr>
                <p:nvPr/>
              </p:nvSpPr>
              <p:spPr bwMode="auto">
                <a:xfrm>
                  <a:off x="676" y="2650"/>
                  <a:ext cx="0" cy="13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439" name="Oval 171"/>
                <p:cNvSpPr>
                  <a:spLocks noChangeArrowheads="1"/>
                </p:cNvSpPr>
                <p:nvPr/>
              </p:nvSpPr>
              <p:spPr bwMode="auto">
                <a:xfrm>
                  <a:off x="631" y="2568"/>
                  <a:ext cx="90" cy="90"/>
                </a:xfrm>
                <a:prstGeom prst="ellipse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zh-CN" altLang="en-US" sz="2400">
                    <a:ea typeface="楷体_GB2312" pitchFamily="49" charset="-122"/>
                  </a:endParaRPr>
                </a:p>
              </p:txBody>
            </p:sp>
          </p:grpSp>
          <p:sp>
            <p:nvSpPr>
              <p:cNvPr id="15389" name="Text Box 172"/>
              <p:cNvSpPr txBox="1">
                <a:spLocks noChangeArrowheads="1"/>
              </p:cNvSpPr>
              <p:nvPr/>
            </p:nvSpPr>
            <p:spPr bwMode="auto">
              <a:xfrm>
                <a:off x="3749" y="1870"/>
                <a:ext cx="20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 b="0" i="0">
                    <a:latin typeface="Arial" charset="0"/>
                  </a:rPr>
                  <a:t>+</a:t>
                </a:r>
              </a:p>
            </p:txBody>
          </p:sp>
          <p:sp>
            <p:nvSpPr>
              <p:cNvPr id="15390" name="Text Box 173"/>
              <p:cNvSpPr txBox="1">
                <a:spLocks noChangeArrowheads="1"/>
              </p:cNvSpPr>
              <p:nvPr/>
            </p:nvSpPr>
            <p:spPr bwMode="auto">
              <a:xfrm>
                <a:off x="3744" y="2230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 b="0" i="0">
                    <a:latin typeface="Arial" charset="0"/>
                  </a:rPr>
                  <a:t>_</a:t>
                </a:r>
              </a:p>
            </p:txBody>
          </p:sp>
          <p:sp>
            <p:nvSpPr>
              <p:cNvPr id="15391" name="Text Box 174"/>
              <p:cNvSpPr txBox="1">
                <a:spLocks noChangeArrowheads="1"/>
              </p:cNvSpPr>
              <p:nvPr/>
            </p:nvSpPr>
            <p:spPr bwMode="auto">
              <a:xfrm>
                <a:off x="3767" y="2106"/>
                <a:ext cx="22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Arial" charset="0"/>
                  </a:rPr>
                  <a:t>v</a:t>
                </a:r>
                <a:r>
                  <a:rPr kumimoji="0" lang="en-US" altLang="zh-CN" sz="1800" baseline="-25000">
                    <a:latin typeface="Arial" charset="0"/>
                  </a:rPr>
                  <a:t>i</a:t>
                </a:r>
              </a:p>
            </p:txBody>
          </p:sp>
          <p:sp>
            <p:nvSpPr>
              <p:cNvPr id="15392" name="Line 175"/>
              <p:cNvSpPr>
                <a:spLocks noChangeShapeType="1"/>
              </p:cNvSpPr>
              <p:nvPr/>
            </p:nvSpPr>
            <p:spPr bwMode="auto">
              <a:xfrm>
                <a:off x="4129" y="1430"/>
                <a:ext cx="0" cy="862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93" name="Line 176"/>
              <p:cNvSpPr>
                <a:spLocks noChangeShapeType="1"/>
              </p:cNvSpPr>
              <p:nvPr/>
            </p:nvSpPr>
            <p:spPr bwMode="auto">
              <a:xfrm>
                <a:off x="4129" y="1430"/>
                <a:ext cx="363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94" name="Line 177"/>
              <p:cNvSpPr>
                <a:spLocks noChangeShapeType="1"/>
              </p:cNvSpPr>
              <p:nvPr/>
            </p:nvSpPr>
            <p:spPr bwMode="auto">
              <a:xfrm>
                <a:off x="4491" y="1267"/>
                <a:ext cx="0" cy="317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95" name="Line 178"/>
              <p:cNvSpPr>
                <a:spLocks noChangeShapeType="1"/>
              </p:cNvSpPr>
              <p:nvPr/>
            </p:nvSpPr>
            <p:spPr bwMode="auto">
              <a:xfrm>
                <a:off x="4492" y="2110"/>
                <a:ext cx="0" cy="317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96" name="Line 179"/>
              <p:cNvSpPr>
                <a:spLocks noChangeShapeType="1"/>
              </p:cNvSpPr>
              <p:nvPr/>
            </p:nvSpPr>
            <p:spPr bwMode="auto">
              <a:xfrm>
                <a:off x="4674" y="912"/>
                <a:ext cx="0" cy="31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97" name="Line 180"/>
              <p:cNvSpPr>
                <a:spLocks noChangeShapeType="1"/>
              </p:cNvSpPr>
              <p:nvPr/>
            </p:nvSpPr>
            <p:spPr bwMode="auto">
              <a:xfrm flipH="1">
                <a:off x="4501" y="1221"/>
                <a:ext cx="172" cy="13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98" name="Line 181"/>
              <p:cNvSpPr>
                <a:spLocks noChangeShapeType="1"/>
              </p:cNvSpPr>
              <p:nvPr/>
            </p:nvSpPr>
            <p:spPr bwMode="auto">
              <a:xfrm>
                <a:off x="4673" y="2446"/>
                <a:ext cx="0" cy="31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99" name="Line 182"/>
              <p:cNvSpPr>
                <a:spLocks noChangeShapeType="1"/>
              </p:cNvSpPr>
              <p:nvPr/>
            </p:nvSpPr>
            <p:spPr bwMode="auto">
              <a:xfrm flipH="1" flipV="1">
                <a:off x="4492" y="2328"/>
                <a:ext cx="181" cy="11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00" name="Oval 183"/>
              <p:cNvSpPr>
                <a:spLocks noChangeArrowheads="1"/>
              </p:cNvSpPr>
              <p:nvPr/>
            </p:nvSpPr>
            <p:spPr bwMode="auto">
              <a:xfrm>
                <a:off x="4637" y="1874"/>
                <a:ext cx="46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ea typeface="楷体_GB2312" pitchFamily="49" charset="-122"/>
                </a:endParaRPr>
              </a:p>
            </p:txBody>
          </p:sp>
          <p:sp>
            <p:nvSpPr>
              <p:cNvPr id="15401" name="Line 184"/>
              <p:cNvSpPr>
                <a:spLocks noChangeShapeType="1"/>
              </p:cNvSpPr>
              <p:nvPr/>
            </p:nvSpPr>
            <p:spPr bwMode="auto">
              <a:xfrm>
                <a:off x="4492" y="1493"/>
                <a:ext cx="181" cy="9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02" name="Line 185"/>
              <p:cNvSpPr>
                <a:spLocks noChangeShapeType="1"/>
              </p:cNvSpPr>
              <p:nvPr/>
            </p:nvSpPr>
            <p:spPr bwMode="auto">
              <a:xfrm>
                <a:off x="4665" y="1581"/>
                <a:ext cx="0" cy="544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03" name="Line 186"/>
              <p:cNvSpPr>
                <a:spLocks noChangeShapeType="1"/>
              </p:cNvSpPr>
              <p:nvPr/>
            </p:nvSpPr>
            <p:spPr bwMode="auto">
              <a:xfrm rot="10800000" flipV="1">
                <a:off x="4492" y="2128"/>
                <a:ext cx="181" cy="9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04" name="Line 187"/>
              <p:cNvSpPr>
                <a:spLocks noChangeShapeType="1"/>
              </p:cNvSpPr>
              <p:nvPr/>
            </p:nvSpPr>
            <p:spPr bwMode="auto">
              <a:xfrm>
                <a:off x="4656" y="1897"/>
                <a:ext cx="768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05" name="Line 188"/>
              <p:cNvSpPr>
                <a:spLocks noChangeShapeType="1"/>
              </p:cNvSpPr>
              <p:nvPr/>
            </p:nvSpPr>
            <p:spPr bwMode="auto">
              <a:xfrm>
                <a:off x="5087" y="1895"/>
                <a:ext cx="0" cy="226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06" name="Line 189"/>
              <p:cNvSpPr>
                <a:spLocks noChangeShapeType="1"/>
              </p:cNvSpPr>
              <p:nvPr/>
            </p:nvSpPr>
            <p:spPr bwMode="auto">
              <a:xfrm>
                <a:off x="5088" y="2400"/>
                <a:ext cx="0" cy="31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07" name="Line 190"/>
              <p:cNvSpPr>
                <a:spLocks noChangeShapeType="1"/>
              </p:cNvSpPr>
              <p:nvPr/>
            </p:nvSpPr>
            <p:spPr bwMode="auto">
              <a:xfrm>
                <a:off x="4992" y="2713"/>
                <a:ext cx="181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08" name="Rectangle 191"/>
              <p:cNvSpPr>
                <a:spLocks noChangeArrowheads="1"/>
              </p:cNvSpPr>
              <p:nvPr/>
            </p:nvSpPr>
            <p:spPr bwMode="auto">
              <a:xfrm>
                <a:off x="5040" y="2112"/>
                <a:ext cx="91" cy="273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ea typeface="楷体_GB2312" pitchFamily="49" charset="-122"/>
                </a:endParaRPr>
              </a:p>
            </p:txBody>
          </p:sp>
          <p:sp>
            <p:nvSpPr>
              <p:cNvPr id="15409" name="Line 192"/>
              <p:cNvSpPr>
                <a:spLocks noChangeShapeType="1"/>
              </p:cNvSpPr>
              <p:nvPr/>
            </p:nvSpPr>
            <p:spPr bwMode="auto">
              <a:xfrm>
                <a:off x="5184" y="2064"/>
                <a:ext cx="0" cy="40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10" name="Oval 193"/>
              <p:cNvSpPr>
                <a:spLocks noChangeArrowheads="1"/>
              </p:cNvSpPr>
              <p:nvPr/>
            </p:nvSpPr>
            <p:spPr bwMode="auto">
              <a:xfrm>
                <a:off x="5053" y="1874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ea typeface="楷体_GB2312" pitchFamily="49" charset="-122"/>
                </a:endParaRPr>
              </a:p>
            </p:txBody>
          </p:sp>
          <p:grpSp>
            <p:nvGrpSpPr>
              <p:cNvPr id="15411" name="Group 194"/>
              <p:cNvGrpSpPr>
                <a:grpSpLocks/>
              </p:cNvGrpSpPr>
              <p:nvPr/>
            </p:nvGrpSpPr>
            <p:grpSpPr bwMode="auto">
              <a:xfrm>
                <a:off x="5376" y="2496"/>
                <a:ext cx="145" cy="199"/>
                <a:chOff x="2236" y="2605"/>
                <a:chExt cx="145" cy="199"/>
              </a:xfrm>
            </p:grpSpPr>
            <p:sp>
              <p:nvSpPr>
                <p:cNvPr id="15434" name="Line 195"/>
                <p:cNvSpPr>
                  <a:spLocks noChangeShapeType="1"/>
                </p:cNvSpPr>
                <p:nvPr/>
              </p:nvSpPr>
              <p:spPr bwMode="auto">
                <a:xfrm>
                  <a:off x="2318" y="2668"/>
                  <a:ext cx="0" cy="13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435" name="Line 196"/>
                <p:cNvSpPr>
                  <a:spLocks noChangeShapeType="1"/>
                </p:cNvSpPr>
                <p:nvPr/>
              </p:nvSpPr>
              <p:spPr bwMode="auto">
                <a:xfrm>
                  <a:off x="2236" y="2795"/>
                  <a:ext cx="145" cy="0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436" name="Oval 197"/>
                <p:cNvSpPr>
                  <a:spLocks noChangeArrowheads="1"/>
                </p:cNvSpPr>
                <p:nvPr/>
              </p:nvSpPr>
              <p:spPr bwMode="auto">
                <a:xfrm>
                  <a:off x="2273" y="2605"/>
                  <a:ext cx="90" cy="90"/>
                </a:xfrm>
                <a:prstGeom prst="ellipse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zh-CN" altLang="en-US" sz="2400">
                    <a:ea typeface="楷体_GB2312" pitchFamily="49" charset="-122"/>
                  </a:endParaRPr>
                </a:p>
              </p:txBody>
            </p:sp>
          </p:grpSp>
          <p:sp>
            <p:nvSpPr>
              <p:cNvPr id="15412" name="Oval 198"/>
              <p:cNvSpPr>
                <a:spLocks noChangeArrowheads="1"/>
              </p:cNvSpPr>
              <p:nvPr/>
            </p:nvSpPr>
            <p:spPr bwMode="auto">
              <a:xfrm>
                <a:off x="5424" y="1872"/>
                <a:ext cx="90" cy="90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ea typeface="楷体_GB2312" pitchFamily="49" charset="-122"/>
                </a:endParaRPr>
              </a:p>
            </p:txBody>
          </p:sp>
          <p:sp>
            <p:nvSpPr>
              <p:cNvPr id="15413" name="Oval 199"/>
              <p:cNvSpPr>
                <a:spLocks noChangeArrowheads="1"/>
              </p:cNvSpPr>
              <p:nvPr/>
            </p:nvSpPr>
            <p:spPr bwMode="auto">
              <a:xfrm>
                <a:off x="4620" y="2763"/>
                <a:ext cx="90" cy="90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ea typeface="楷体_GB2312" pitchFamily="49" charset="-122"/>
                </a:endParaRPr>
              </a:p>
            </p:txBody>
          </p:sp>
          <p:sp>
            <p:nvSpPr>
              <p:cNvPr id="15414" name="Oval 200"/>
              <p:cNvSpPr>
                <a:spLocks noChangeArrowheads="1"/>
              </p:cNvSpPr>
              <p:nvPr/>
            </p:nvSpPr>
            <p:spPr bwMode="auto">
              <a:xfrm>
                <a:off x="4629" y="857"/>
                <a:ext cx="90" cy="90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ea typeface="楷体_GB2312" pitchFamily="49" charset="-122"/>
                </a:endParaRPr>
              </a:p>
            </p:txBody>
          </p:sp>
          <p:sp>
            <p:nvSpPr>
              <p:cNvPr id="15415" name="Line 201"/>
              <p:cNvSpPr>
                <a:spLocks noChangeShapeType="1"/>
              </p:cNvSpPr>
              <p:nvPr/>
            </p:nvSpPr>
            <p:spPr bwMode="auto">
              <a:xfrm>
                <a:off x="4129" y="2292"/>
                <a:ext cx="363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16" name="Line 202"/>
              <p:cNvSpPr>
                <a:spLocks noChangeShapeType="1"/>
              </p:cNvSpPr>
              <p:nvPr/>
            </p:nvSpPr>
            <p:spPr bwMode="auto">
              <a:xfrm>
                <a:off x="4555" y="2437"/>
                <a:ext cx="0" cy="40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17" name="Line 203"/>
              <p:cNvSpPr>
                <a:spLocks noChangeShapeType="1"/>
              </p:cNvSpPr>
              <p:nvPr/>
            </p:nvSpPr>
            <p:spPr bwMode="auto">
              <a:xfrm>
                <a:off x="4555" y="858"/>
                <a:ext cx="0" cy="40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18" name="Text Box 204"/>
              <p:cNvSpPr txBox="1">
                <a:spLocks noChangeArrowheads="1"/>
              </p:cNvSpPr>
              <p:nvPr/>
            </p:nvSpPr>
            <p:spPr bwMode="auto">
              <a:xfrm>
                <a:off x="5424" y="1872"/>
                <a:ext cx="20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 b="0" i="0">
                    <a:latin typeface="Arial" charset="0"/>
                  </a:rPr>
                  <a:t>+</a:t>
                </a:r>
              </a:p>
            </p:txBody>
          </p:sp>
          <p:sp>
            <p:nvSpPr>
              <p:cNvPr id="15419" name="Text Box 205"/>
              <p:cNvSpPr txBox="1">
                <a:spLocks noChangeArrowheads="1"/>
              </p:cNvSpPr>
              <p:nvPr/>
            </p:nvSpPr>
            <p:spPr bwMode="auto">
              <a:xfrm>
                <a:off x="5424" y="2304"/>
                <a:ext cx="22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 b="0" i="0">
                    <a:latin typeface="Arial" charset="0"/>
                  </a:rPr>
                  <a:t>_</a:t>
                </a:r>
              </a:p>
            </p:txBody>
          </p:sp>
          <p:sp>
            <p:nvSpPr>
              <p:cNvPr id="15420" name="Text Box 206"/>
              <p:cNvSpPr txBox="1">
                <a:spLocks noChangeArrowheads="1"/>
              </p:cNvSpPr>
              <p:nvPr/>
            </p:nvSpPr>
            <p:spPr bwMode="auto">
              <a:xfrm>
                <a:off x="4272" y="816"/>
                <a:ext cx="26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Arial" charset="0"/>
                  </a:rPr>
                  <a:t>i</a:t>
                </a:r>
                <a:r>
                  <a:rPr kumimoji="0" lang="en-US" altLang="zh-CN" sz="1800" baseline="-25000">
                    <a:latin typeface="Arial" charset="0"/>
                  </a:rPr>
                  <a:t>c1</a:t>
                </a:r>
              </a:p>
            </p:txBody>
          </p:sp>
          <p:grpSp>
            <p:nvGrpSpPr>
              <p:cNvPr id="15421" name="Group 207"/>
              <p:cNvGrpSpPr>
                <a:grpSpLocks/>
              </p:cNvGrpSpPr>
              <p:nvPr/>
            </p:nvGrpSpPr>
            <p:grpSpPr bwMode="auto">
              <a:xfrm>
                <a:off x="4656" y="2688"/>
                <a:ext cx="455" cy="322"/>
                <a:chOff x="4704" y="2623"/>
                <a:chExt cx="455" cy="322"/>
              </a:xfrm>
            </p:grpSpPr>
            <p:sp>
              <p:nvSpPr>
                <p:cNvPr id="15432" name="Text Box 208"/>
                <p:cNvSpPr txBox="1">
                  <a:spLocks noChangeArrowheads="1"/>
                </p:cNvSpPr>
                <p:nvPr/>
              </p:nvSpPr>
              <p:spPr bwMode="auto">
                <a:xfrm>
                  <a:off x="4704" y="2623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CN" sz="1800">
                      <a:latin typeface="Arial" charset="0"/>
                    </a:rPr>
                    <a:t>_</a:t>
                  </a:r>
                </a:p>
              </p:txBody>
            </p:sp>
            <p:sp>
              <p:nvSpPr>
                <p:cNvPr id="15433" name="Text Box 209"/>
                <p:cNvSpPr txBox="1">
                  <a:spLocks noChangeArrowheads="1"/>
                </p:cNvSpPr>
                <p:nvPr/>
              </p:nvSpPr>
              <p:spPr bwMode="auto">
                <a:xfrm>
                  <a:off x="4809" y="2714"/>
                  <a:ext cx="350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CN" sz="1800">
                      <a:latin typeface="Arial" charset="0"/>
                    </a:rPr>
                    <a:t>V</a:t>
                  </a:r>
                  <a:r>
                    <a:rPr kumimoji="0" lang="en-US" altLang="zh-CN" sz="1800" baseline="-25000">
                      <a:latin typeface="Arial" charset="0"/>
                    </a:rPr>
                    <a:t>CC</a:t>
                  </a:r>
                </a:p>
              </p:txBody>
            </p:sp>
          </p:grpSp>
          <p:grpSp>
            <p:nvGrpSpPr>
              <p:cNvPr id="15422" name="Group 210"/>
              <p:cNvGrpSpPr>
                <a:grpSpLocks/>
              </p:cNvGrpSpPr>
              <p:nvPr/>
            </p:nvGrpSpPr>
            <p:grpSpPr bwMode="auto">
              <a:xfrm>
                <a:off x="4656" y="768"/>
                <a:ext cx="431" cy="231"/>
                <a:chOff x="4719" y="768"/>
                <a:chExt cx="431" cy="231"/>
              </a:xfrm>
            </p:grpSpPr>
            <p:sp>
              <p:nvSpPr>
                <p:cNvPr id="15430" name="Text Box 211"/>
                <p:cNvSpPr txBox="1">
                  <a:spLocks noChangeArrowheads="1"/>
                </p:cNvSpPr>
                <p:nvPr/>
              </p:nvSpPr>
              <p:spPr bwMode="auto">
                <a:xfrm>
                  <a:off x="4719" y="768"/>
                  <a:ext cx="200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CN" sz="1800">
                      <a:latin typeface="Arial" charset="0"/>
                    </a:rPr>
                    <a:t>+</a:t>
                  </a:r>
                </a:p>
              </p:txBody>
            </p:sp>
            <p:sp>
              <p:nvSpPr>
                <p:cNvPr id="15431" name="Text Box 212"/>
                <p:cNvSpPr txBox="1">
                  <a:spLocks noChangeArrowheads="1"/>
                </p:cNvSpPr>
                <p:nvPr/>
              </p:nvSpPr>
              <p:spPr bwMode="auto">
                <a:xfrm>
                  <a:off x="4800" y="768"/>
                  <a:ext cx="350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CN" sz="1800">
                      <a:latin typeface="Arial" charset="0"/>
                    </a:rPr>
                    <a:t>V</a:t>
                  </a:r>
                  <a:r>
                    <a:rPr kumimoji="0" lang="en-US" altLang="zh-CN" sz="1800" baseline="-25000">
                      <a:latin typeface="Arial" charset="0"/>
                    </a:rPr>
                    <a:t>CC</a:t>
                  </a:r>
                </a:p>
              </p:txBody>
            </p:sp>
          </p:grpSp>
          <p:sp>
            <p:nvSpPr>
              <p:cNvPr id="15423" name="Text Box 213"/>
              <p:cNvSpPr txBox="1">
                <a:spLocks noChangeArrowheads="1"/>
              </p:cNvSpPr>
              <p:nvPr/>
            </p:nvSpPr>
            <p:spPr bwMode="auto">
              <a:xfrm>
                <a:off x="4583" y="1308"/>
                <a:ext cx="25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Arial" charset="0"/>
                  </a:rPr>
                  <a:t>T</a:t>
                </a:r>
                <a:r>
                  <a:rPr kumimoji="0" lang="en-US" altLang="zh-CN" sz="1800" baseline="-25000">
                    <a:latin typeface="Arial" charset="0"/>
                  </a:rPr>
                  <a:t>1</a:t>
                </a:r>
              </a:p>
            </p:txBody>
          </p:sp>
          <p:sp>
            <p:nvSpPr>
              <p:cNvPr id="15424" name="Text Box 214"/>
              <p:cNvSpPr txBox="1">
                <a:spLocks noChangeArrowheads="1"/>
              </p:cNvSpPr>
              <p:nvPr/>
            </p:nvSpPr>
            <p:spPr bwMode="auto">
              <a:xfrm>
                <a:off x="4583" y="2174"/>
                <a:ext cx="25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 dirty="0">
                    <a:latin typeface="Arial" charset="0"/>
                  </a:rPr>
                  <a:t>T</a:t>
                </a:r>
                <a:r>
                  <a:rPr kumimoji="0" lang="en-US" altLang="zh-CN" sz="1800" baseline="-25000" dirty="0">
                    <a:latin typeface="Arial" charset="0"/>
                  </a:rPr>
                  <a:t>2</a:t>
                </a:r>
              </a:p>
            </p:txBody>
          </p:sp>
          <p:sp>
            <p:nvSpPr>
              <p:cNvPr id="15425" name="Text Box 215"/>
              <p:cNvSpPr txBox="1">
                <a:spLocks noChangeArrowheads="1"/>
              </p:cNvSpPr>
              <p:nvPr/>
            </p:nvSpPr>
            <p:spPr bwMode="auto">
              <a:xfrm>
                <a:off x="4848" y="2400"/>
                <a:ext cx="27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Arial" charset="0"/>
                  </a:rPr>
                  <a:t>R</a:t>
                </a:r>
                <a:r>
                  <a:rPr kumimoji="0" lang="en-US" altLang="zh-CN" sz="1800" baseline="-25000">
                    <a:latin typeface="Arial" charset="0"/>
                  </a:rPr>
                  <a:t>L</a:t>
                </a:r>
              </a:p>
            </p:txBody>
          </p:sp>
          <p:sp>
            <p:nvSpPr>
              <p:cNvPr id="15426" name="Text Box 216"/>
              <p:cNvSpPr txBox="1">
                <a:spLocks noChangeArrowheads="1"/>
              </p:cNvSpPr>
              <p:nvPr/>
            </p:nvSpPr>
            <p:spPr bwMode="auto">
              <a:xfrm>
                <a:off x="5376" y="2112"/>
                <a:ext cx="2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Arial" charset="0"/>
                  </a:rPr>
                  <a:t>v</a:t>
                </a:r>
                <a:r>
                  <a:rPr kumimoji="0" lang="en-US" altLang="zh-CN" sz="1800" baseline="-25000">
                    <a:latin typeface="Arial" charset="0"/>
                  </a:rPr>
                  <a:t>o</a:t>
                </a:r>
              </a:p>
            </p:txBody>
          </p:sp>
          <p:sp>
            <p:nvSpPr>
              <p:cNvPr id="15427" name="Text Box 217"/>
              <p:cNvSpPr txBox="1">
                <a:spLocks noChangeArrowheads="1"/>
              </p:cNvSpPr>
              <p:nvPr/>
            </p:nvSpPr>
            <p:spPr bwMode="auto">
              <a:xfrm>
                <a:off x="4334" y="2446"/>
                <a:ext cx="26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Arial" charset="0"/>
                  </a:rPr>
                  <a:t>i</a:t>
                </a:r>
                <a:r>
                  <a:rPr kumimoji="0" lang="en-US" altLang="zh-CN" sz="1800" baseline="-25000">
                    <a:latin typeface="Arial" charset="0"/>
                  </a:rPr>
                  <a:t>c2</a:t>
                </a:r>
              </a:p>
            </p:txBody>
          </p:sp>
          <p:sp>
            <p:nvSpPr>
              <p:cNvPr id="15428" name="Text Box 218"/>
              <p:cNvSpPr txBox="1">
                <a:spLocks noChangeArrowheads="1"/>
              </p:cNvSpPr>
              <p:nvPr/>
            </p:nvSpPr>
            <p:spPr bwMode="auto">
              <a:xfrm>
                <a:off x="5184" y="2112"/>
                <a:ext cx="21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Arial" charset="0"/>
                  </a:rPr>
                  <a:t>i</a:t>
                </a:r>
                <a:r>
                  <a:rPr kumimoji="0" lang="en-US" altLang="zh-CN" sz="1800" baseline="-25000">
                    <a:latin typeface="Arial" charset="0"/>
                  </a:rPr>
                  <a:t>L</a:t>
                </a:r>
              </a:p>
            </p:txBody>
          </p:sp>
          <p:sp>
            <p:nvSpPr>
              <p:cNvPr id="15429" name="Line 219"/>
              <p:cNvSpPr>
                <a:spLocks noChangeShapeType="1"/>
              </p:cNvSpPr>
              <p:nvPr/>
            </p:nvSpPr>
            <p:spPr bwMode="auto">
              <a:xfrm>
                <a:off x="3884" y="1875"/>
                <a:ext cx="227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5373" name="Text Box 225"/>
          <p:cNvSpPr txBox="1">
            <a:spLocks noChangeArrowheads="1"/>
          </p:cNvSpPr>
          <p:nvPr/>
        </p:nvSpPr>
        <p:spPr bwMode="auto">
          <a:xfrm>
            <a:off x="0" y="0"/>
            <a:ext cx="7885113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i="0">
                <a:solidFill>
                  <a:srgbClr val="800000"/>
                </a:solidFill>
                <a:ea typeface="楷体_GB2312" pitchFamily="49" charset="-122"/>
              </a:rPr>
              <a:t>求：</a:t>
            </a:r>
            <a:r>
              <a:rPr lang="en-US" altLang="zh-CN" sz="2400" i="0">
                <a:solidFill>
                  <a:srgbClr val="800000"/>
                </a:solidFill>
                <a:ea typeface="楷体_GB2312" pitchFamily="49" charset="-122"/>
              </a:rPr>
              <a:t>(2)</a:t>
            </a:r>
            <a:r>
              <a:rPr lang="en-US" altLang="zh-CN" sz="2400" i="0">
                <a:ea typeface="楷体_GB2312" pitchFamily="49" charset="-122"/>
              </a:rPr>
              <a:t>V</a:t>
            </a:r>
            <a:r>
              <a:rPr lang="en-US" altLang="zh-CN" sz="2400" i="0" baseline="-25000">
                <a:ea typeface="楷体_GB2312" pitchFamily="49" charset="-122"/>
              </a:rPr>
              <a:t>im</a:t>
            </a:r>
            <a:r>
              <a:rPr lang="en-US" altLang="zh-CN" sz="2400" i="0">
                <a:ea typeface="楷体_GB2312" pitchFamily="49" charset="-122"/>
              </a:rPr>
              <a:t>=</a:t>
            </a:r>
            <a:r>
              <a:rPr lang="zh-CN" altLang="en-US" sz="2400" i="0">
                <a:ea typeface="楷体_GB2312" pitchFamily="49" charset="-122"/>
              </a:rPr>
              <a:t>？时，电路中有</a:t>
            </a:r>
            <a:r>
              <a:rPr lang="en-US" altLang="zh-CN" sz="2400" i="0">
                <a:ea typeface="楷体_GB2312" pitchFamily="49" charset="-122"/>
              </a:rPr>
              <a:t>P</a:t>
            </a:r>
            <a:r>
              <a:rPr lang="en-US" altLang="zh-CN" sz="2400" i="0" baseline="-25000">
                <a:ea typeface="楷体_GB2312" pitchFamily="49" charset="-122"/>
              </a:rPr>
              <a:t>om </a:t>
            </a:r>
            <a:r>
              <a:rPr lang="zh-CN" altLang="en-US" sz="2400" i="0">
                <a:ea typeface="楷体_GB2312" pitchFamily="49" charset="-122"/>
              </a:rPr>
              <a:t>。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i="0">
                <a:ea typeface="楷体_GB2312" pitchFamily="49" charset="-122"/>
              </a:rPr>
              <a:t>              并计算此时的</a:t>
            </a:r>
            <a:r>
              <a:rPr lang="en-US" altLang="zh-CN" sz="2400" i="0">
                <a:ea typeface="楷体_GB2312" pitchFamily="49" charset="-122"/>
              </a:rPr>
              <a:t>Po</a:t>
            </a:r>
            <a:r>
              <a:rPr lang="zh-CN" altLang="en-US" sz="2400" i="0">
                <a:ea typeface="楷体_GB2312" pitchFamily="49" charset="-122"/>
              </a:rPr>
              <a:t>、</a:t>
            </a:r>
            <a:r>
              <a:rPr lang="en-US" altLang="zh-CN" sz="2400" i="0">
                <a:ea typeface="楷体_GB2312" pitchFamily="49" charset="-122"/>
              </a:rPr>
              <a:t>P</a:t>
            </a:r>
            <a:r>
              <a:rPr lang="en-US" altLang="zh-CN" sz="2400" i="0" baseline="-25000">
                <a:ea typeface="楷体_GB2312" pitchFamily="49" charset="-122"/>
              </a:rPr>
              <a:t>T1</a:t>
            </a:r>
            <a:r>
              <a:rPr lang="zh-CN" altLang="en-US" sz="2400" i="0">
                <a:ea typeface="楷体_GB2312" pitchFamily="49" charset="-122"/>
              </a:rPr>
              <a:t>、</a:t>
            </a:r>
            <a:r>
              <a:rPr lang="en-US" altLang="zh-CN" sz="2400" i="0">
                <a:ea typeface="楷体_GB2312" pitchFamily="49" charset="-122"/>
              </a:rPr>
              <a:t>P</a:t>
            </a:r>
            <a:r>
              <a:rPr lang="en-US" altLang="zh-CN" sz="2400" i="0" baseline="-25000">
                <a:ea typeface="楷体_GB2312" pitchFamily="49" charset="-122"/>
              </a:rPr>
              <a:t>2T</a:t>
            </a:r>
            <a:r>
              <a:rPr lang="zh-CN" altLang="en-US" sz="2400" i="0">
                <a:ea typeface="楷体_GB2312" pitchFamily="49" charset="-122"/>
              </a:rPr>
              <a:t>、</a:t>
            </a:r>
            <a:r>
              <a:rPr lang="en-US" altLang="zh-CN" sz="2400" i="0">
                <a:ea typeface="楷体_GB2312" pitchFamily="49" charset="-122"/>
              </a:rPr>
              <a:t>P</a:t>
            </a:r>
            <a:r>
              <a:rPr lang="en-US" altLang="zh-CN" sz="2400" i="0" baseline="-25000">
                <a:ea typeface="楷体_GB2312" pitchFamily="49" charset="-122"/>
              </a:rPr>
              <a:t>V</a:t>
            </a:r>
            <a:r>
              <a:rPr lang="zh-CN" altLang="en-US" sz="2400" i="0">
                <a:ea typeface="楷体_GB2312" pitchFamily="49" charset="-122"/>
              </a:rPr>
              <a:t>、</a:t>
            </a:r>
            <a:r>
              <a:rPr lang="en-US" altLang="zh-CN" sz="2400" i="0">
                <a:ea typeface="楷体_GB2312" pitchFamily="49" charset="-122"/>
              </a:rPr>
              <a:t>η</a:t>
            </a:r>
            <a:r>
              <a:rPr lang="zh-CN" altLang="en-US" sz="2400" i="0">
                <a:ea typeface="楷体_GB2312" pitchFamily="49" charset="-122"/>
              </a:rPr>
              <a:t>。</a:t>
            </a:r>
          </a:p>
        </p:txBody>
      </p:sp>
      <p:graphicFrame>
        <p:nvGraphicFramePr>
          <p:cNvPr id="60642" name="Object 226"/>
          <p:cNvGraphicFramePr>
            <a:graphicFrameLocks noChangeAspect="1"/>
          </p:cNvGraphicFramePr>
          <p:nvPr/>
        </p:nvGraphicFramePr>
        <p:xfrm>
          <a:off x="768350" y="1628775"/>
          <a:ext cx="2133600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52" name="公式" r:id="rId15" imgW="1092200" imgH="457200" progId="Equation.3">
                  <p:embed/>
                </p:oleObj>
              </mc:Choice>
              <mc:Fallback>
                <p:oleObj name="公式" r:id="rId15" imgW="1092200" imgH="457200" progId="Equation.3">
                  <p:embed/>
                  <p:pic>
                    <p:nvPicPr>
                      <p:cNvPr id="0" name="Object 2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350" y="1628775"/>
                        <a:ext cx="2133600" cy="89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643" name="Object 227"/>
          <p:cNvGraphicFramePr>
            <a:graphicFrameLocks noChangeAspect="1"/>
          </p:cNvGraphicFramePr>
          <p:nvPr/>
        </p:nvGraphicFramePr>
        <p:xfrm>
          <a:off x="2916238" y="1844675"/>
          <a:ext cx="11969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53" name="公式" r:id="rId17" imgW="558558" imgH="177723" progId="Equation.3">
                  <p:embed/>
                </p:oleObj>
              </mc:Choice>
              <mc:Fallback>
                <p:oleObj name="公式" r:id="rId17" imgW="558558" imgH="177723" progId="Equation.3">
                  <p:embed/>
                  <p:pic>
                    <p:nvPicPr>
                      <p:cNvPr id="0" name="Object 2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1844675"/>
                        <a:ext cx="119697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644" name="Object 228"/>
          <p:cNvGraphicFramePr>
            <a:graphicFrameLocks noChangeAspect="1"/>
          </p:cNvGraphicFramePr>
          <p:nvPr/>
        </p:nvGraphicFramePr>
        <p:xfrm>
          <a:off x="4140200" y="4652963"/>
          <a:ext cx="1333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54" name="公式" r:id="rId19" imgW="621760" imgH="177646" progId="Equation.3">
                  <p:embed/>
                </p:oleObj>
              </mc:Choice>
              <mc:Fallback>
                <p:oleObj name="公式" r:id="rId19" imgW="621760" imgH="177646" progId="Equation.3">
                  <p:embed/>
                  <p:pic>
                    <p:nvPicPr>
                      <p:cNvPr id="0" name="Object 2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4652963"/>
                        <a:ext cx="1333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645" name="Object 229"/>
          <p:cNvGraphicFramePr>
            <a:graphicFrameLocks noChangeAspect="1"/>
          </p:cNvGraphicFramePr>
          <p:nvPr/>
        </p:nvGraphicFramePr>
        <p:xfrm>
          <a:off x="2549525" y="4652963"/>
          <a:ext cx="152558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55" name="公式" r:id="rId21" imgW="749300" imgH="228600" progId="Equation.3">
                  <p:embed/>
                </p:oleObj>
              </mc:Choice>
              <mc:Fallback>
                <p:oleObj name="公式" r:id="rId21" imgW="749300" imgH="228600" progId="Equation.3">
                  <p:embed/>
                  <p:pic>
                    <p:nvPicPr>
                      <p:cNvPr id="0" name="Object 2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9525" y="4652963"/>
                        <a:ext cx="1525588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646" name="Object 230"/>
          <p:cNvGraphicFramePr>
            <a:graphicFrameLocks noChangeAspect="1"/>
          </p:cNvGraphicFramePr>
          <p:nvPr/>
        </p:nvGraphicFramePr>
        <p:xfrm>
          <a:off x="684213" y="5445125"/>
          <a:ext cx="151288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56" name="公式" r:id="rId23" imgW="647419" imgH="215806" progId="Equation.3">
                  <p:embed/>
                </p:oleObj>
              </mc:Choice>
              <mc:Fallback>
                <p:oleObj name="公式" r:id="rId23" imgW="647419" imgH="215806" progId="Equation.3">
                  <p:embed/>
                  <p:pic>
                    <p:nvPicPr>
                      <p:cNvPr id="0" name="Object 2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445125"/>
                        <a:ext cx="1512887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647" name="Object 231"/>
          <p:cNvGraphicFramePr>
            <a:graphicFrameLocks noChangeAspect="1"/>
          </p:cNvGraphicFramePr>
          <p:nvPr/>
        </p:nvGraphicFramePr>
        <p:xfrm>
          <a:off x="2339975" y="5518150"/>
          <a:ext cx="13874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57" name="公式" r:id="rId25" imgW="647419" imgH="177723" progId="Equation.3">
                  <p:embed/>
                </p:oleObj>
              </mc:Choice>
              <mc:Fallback>
                <p:oleObj name="公式" r:id="rId25" imgW="647419" imgH="177723" progId="Equation.3">
                  <p:embed/>
                  <p:pic>
                    <p:nvPicPr>
                      <p:cNvPr id="0" name="Object 2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5518150"/>
                        <a:ext cx="138747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5246688" y="1016000"/>
            <a:ext cx="1725612" cy="1065213"/>
            <a:chOff x="5247481" y="1015663"/>
            <a:chExt cx="1724841" cy="1065212"/>
          </a:xfrm>
        </p:grpSpPr>
        <p:grpSp>
          <p:nvGrpSpPr>
            <p:cNvPr id="15381" name="组合 101"/>
            <p:cNvGrpSpPr>
              <a:grpSpLocks/>
            </p:cNvGrpSpPr>
            <p:nvPr/>
          </p:nvGrpSpPr>
          <p:grpSpPr bwMode="auto">
            <a:xfrm>
              <a:off x="5603897" y="1015663"/>
              <a:ext cx="1368425" cy="1065212"/>
              <a:chOff x="3563938" y="3516313"/>
              <a:chExt cx="1368425" cy="1064815"/>
            </a:xfrm>
          </p:grpSpPr>
          <p:sp>
            <p:nvSpPr>
              <p:cNvPr id="15383" name="圆角矩形 3"/>
              <p:cNvSpPr>
                <a:spLocks noChangeArrowheads="1"/>
              </p:cNvSpPr>
              <p:nvPr/>
            </p:nvSpPr>
            <p:spPr bwMode="auto">
              <a:xfrm>
                <a:off x="3851920" y="3516313"/>
                <a:ext cx="1080120" cy="1064815"/>
              </a:xfrm>
              <a:prstGeom prst="roundRect">
                <a:avLst>
                  <a:gd name="adj" fmla="val 16667"/>
                </a:avLst>
              </a:prstGeom>
              <a:solidFill>
                <a:srgbClr val="CC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ea typeface="楷体_GB2312" pitchFamily="49" charset="-122"/>
                </a:endParaRPr>
              </a:p>
            </p:txBody>
          </p:sp>
          <p:graphicFrame>
            <p:nvGraphicFramePr>
              <p:cNvPr id="15384" name="Object 69"/>
              <p:cNvGraphicFramePr>
                <a:graphicFrameLocks noChangeAspect="1"/>
              </p:cNvGraphicFramePr>
              <p:nvPr/>
            </p:nvGraphicFramePr>
            <p:xfrm>
              <a:off x="3563938" y="3573463"/>
              <a:ext cx="1368425" cy="9699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658" name="公式" r:id="rId27" imgW="609336" imgH="431613" progId="Equation.3">
                      <p:embed/>
                    </p:oleObj>
                  </mc:Choice>
                  <mc:Fallback>
                    <p:oleObj name="公式" r:id="rId27" imgW="609336" imgH="431613" progId="Equation.3">
                      <p:embed/>
                      <p:pic>
                        <p:nvPicPr>
                          <p:cNvPr id="0" name="Object 6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63938" y="3573463"/>
                            <a:ext cx="1368425" cy="96996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5382" name="TextBox 1"/>
            <p:cNvSpPr txBox="1">
              <a:spLocks noChangeArrowheads="1"/>
            </p:cNvSpPr>
            <p:nvPr/>
          </p:nvSpPr>
          <p:spPr bwMode="auto">
            <a:xfrm>
              <a:off x="5247481" y="1268760"/>
              <a:ext cx="63023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</a:t>
              </a:r>
              <a:endParaRPr lang="en-US" altLang="zh-CN" sz="2400" i="0">
                <a:ea typeface="楷体_GB2312" pitchFamily="49" charset="-122"/>
                <a:sym typeface="Symbol" pitchFamily="18" charset="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0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0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0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0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0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0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0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0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0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0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0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0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5"/>
          <p:cNvSpPr>
            <a:spLocks noChangeArrowheads="1"/>
          </p:cNvSpPr>
          <p:nvPr/>
        </p:nvSpPr>
        <p:spPr bwMode="auto">
          <a:xfrm>
            <a:off x="684213" y="476250"/>
            <a:ext cx="54006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i="0">
                <a:solidFill>
                  <a:srgbClr val="0000FF"/>
                </a:solidFill>
              </a:rPr>
              <a:t>1.</a:t>
            </a:r>
            <a:r>
              <a:rPr lang="zh-CN" altLang="en-US" sz="2400" i="0">
                <a:solidFill>
                  <a:srgbClr val="0000FF"/>
                </a:solidFill>
              </a:rPr>
              <a:t>最大管耗与最大输出功率的关系</a:t>
            </a:r>
          </a:p>
        </p:txBody>
      </p:sp>
      <p:graphicFrame>
        <p:nvGraphicFramePr>
          <p:cNvPr id="57400" name="Object 56"/>
          <p:cNvGraphicFramePr>
            <a:graphicFrameLocks noChangeAspect="1"/>
          </p:cNvGraphicFramePr>
          <p:nvPr/>
        </p:nvGraphicFramePr>
        <p:xfrm>
          <a:off x="1331913" y="1052513"/>
          <a:ext cx="260985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0" name="公式" r:id="rId4" imgW="1282700" imgH="431800" progId="Equation.3">
                  <p:embed/>
                </p:oleObj>
              </mc:Choice>
              <mc:Fallback>
                <p:oleObj name="公式" r:id="rId4" imgW="1282700" imgH="431800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052513"/>
                        <a:ext cx="2609850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401" name="Rectangle 57"/>
          <p:cNvSpPr>
            <a:spLocks noChangeArrowheads="1"/>
          </p:cNvSpPr>
          <p:nvPr/>
        </p:nvSpPr>
        <p:spPr bwMode="auto">
          <a:xfrm>
            <a:off x="755650" y="1196975"/>
            <a:ext cx="595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ea typeface="楷体_GB2312" pitchFamily="49" charset="-122"/>
              </a:rPr>
              <a:t>P</a:t>
            </a:r>
            <a:r>
              <a:rPr lang="en-US" altLang="zh-CN" sz="2400" baseline="-20000">
                <a:ea typeface="楷体_GB2312" pitchFamily="49" charset="-122"/>
              </a:rPr>
              <a:t>T1</a:t>
            </a:r>
          </a:p>
        </p:txBody>
      </p:sp>
      <p:sp>
        <p:nvSpPr>
          <p:cNvPr id="57402" name="Rectangle 58"/>
          <p:cNvSpPr>
            <a:spLocks noChangeArrowheads="1"/>
          </p:cNvSpPr>
          <p:nvPr/>
        </p:nvSpPr>
        <p:spPr bwMode="auto">
          <a:xfrm>
            <a:off x="4067175" y="1196975"/>
            <a:ext cx="373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i="0">
                <a:ea typeface="楷体_GB2312" pitchFamily="49" charset="-122"/>
              </a:rPr>
              <a:t>P</a:t>
            </a:r>
            <a:r>
              <a:rPr lang="en-US" altLang="zh-CN" sz="2400" i="0" baseline="-20000">
                <a:ea typeface="楷体_GB2312" pitchFamily="49" charset="-122"/>
              </a:rPr>
              <a:t>T1</a:t>
            </a:r>
            <a:r>
              <a:rPr lang="zh-CN" altLang="en-US" sz="2400" i="0">
                <a:solidFill>
                  <a:srgbClr val="FF0000"/>
                </a:solidFill>
                <a:ea typeface="楷体_GB2312" pitchFamily="49" charset="-122"/>
              </a:rPr>
              <a:t>是</a:t>
            </a:r>
            <a:r>
              <a:rPr lang="en-US" altLang="zh-CN" sz="2400" i="0">
                <a:ea typeface="楷体_GB2312" pitchFamily="49" charset="-122"/>
              </a:rPr>
              <a:t>V</a:t>
            </a:r>
            <a:r>
              <a:rPr lang="en-US" altLang="zh-CN" sz="2400" i="0" baseline="-20000">
                <a:ea typeface="楷体_GB2312" pitchFamily="49" charset="-122"/>
              </a:rPr>
              <a:t>om</a:t>
            </a:r>
            <a:r>
              <a:rPr lang="zh-CN" altLang="en-US" sz="2400" i="0">
                <a:solidFill>
                  <a:srgbClr val="FF0000"/>
                </a:solidFill>
                <a:ea typeface="楷体_GB2312" pitchFamily="49" charset="-122"/>
              </a:rPr>
              <a:t>的二次函数</a:t>
            </a:r>
          </a:p>
        </p:txBody>
      </p:sp>
      <p:sp>
        <p:nvSpPr>
          <p:cNvPr id="57445" name="Rectangle 101"/>
          <p:cNvSpPr>
            <a:spLocks noChangeArrowheads="1"/>
          </p:cNvSpPr>
          <p:nvPr/>
        </p:nvSpPr>
        <p:spPr bwMode="auto">
          <a:xfrm>
            <a:off x="1042988" y="1916113"/>
            <a:ext cx="487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i="0">
                <a:ea typeface="楷体_GB2312" pitchFamily="49" charset="-122"/>
              </a:rPr>
              <a:t>当</a:t>
            </a:r>
            <a:r>
              <a:rPr lang="en-US" altLang="zh-CN" sz="2400">
                <a:ea typeface="楷体_GB2312" pitchFamily="49" charset="-122"/>
              </a:rPr>
              <a:t>V</a:t>
            </a:r>
            <a:r>
              <a:rPr lang="en-US" altLang="zh-CN" sz="2400" baseline="-20000">
                <a:ea typeface="楷体_GB2312" pitchFamily="49" charset="-122"/>
              </a:rPr>
              <a:t>om</a:t>
            </a:r>
            <a:r>
              <a:rPr lang="en-US" altLang="zh-CN" sz="2400" i="0">
                <a:ea typeface="楷体_GB2312" pitchFamily="49" charset="-122"/>
              </a:rPr>
              <a:t> =</a:t>
            </a:r>
            <a:r>
              <a:rPr lang="zh-CN" altLang="en-US" sz="2400" i="0">
                <a:ea typeface="楷体_GB2312" pitchFamily="49" charset="-122"/>
              </a:rPr>
              <a:t>？时， </a:t>
            </a:r>
            <a:r>
              <a:rPr lang="en-US" altLang="zh-CN" sz="2400">
                <a:ea typeface="楷体_GB2312" pitchFamily="49" charset="-122"/>
              </a:rPr>
              <a:t>P</a:t>
            </a:r>
            <a:r>
              <a:rPr lang="en-US" altLang="zh-CN" sz="2400" baseline="-20000">
                <a:ea typeface="楷体_GB2312" pitchFamily="49" charset="-122"/>
              </a:rPr>
              <a:t>T1</a:t>
            </a:r>
            <a:r>
              <a:rPr lang="en-US" altLang="zh-CN" sz="2400" i="0">
                <a:ea typeface="楷体_GB2312" pitchFamily="49" charset="-122"/>
              </a:rPr>
              <a:t> = </a:t>
            </a:r>
            <a:r>
              <a:rPr lang="en-US" altLang="zh-CN" sz="2400">
                <a:ea typeface="楷体_GB2312" pitchFamily="49" charset="-122"/>
              </a:rPr>
              <a:t>P</a:t>
            </a:r>
            <a:r>
              <a:rPr lang="en-US" altLang="zh-CN" sz="2400" baseline="-20000">
                <a:ea typeface="楷体_GB2312" pitchFamily="49" charset="-122"/>
              </a:rPr>
              <a:t>T1max</a:t>
            </a:r>
            <a:endParaRPr lang="en-US" altLang="zh-CN" sz="2400">
              <a:ea typeface="楷体_GB2312" pitchFamily="49" charset="-122"/>
            </a:endParaRPr>
          </a:p>
        </p:txBody>
      </p:sp>
      <p:graphicFrame>
        <p:nvGraphicFramePr>
          <p:cNvPr id="57447" name="Object 103"/>
          <p:cNvGraphicFramePr>
            <a:graphicFrameLocks noChangeAspect="1"/>
          </p:cNvGraphicFramePr>
          <p:nvPr/>
        </p:nvGraphicFramePr>
        <p:xfrm>
          <a:off x="468313" y="2565400"/>
          <a:ext cx="741362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1" name="公式" r:id="rId6" imgW="355292" imgH="393359" progId="Equation.3">
                  <p:embed/>
                </p:oleObj>
              </mc:Choice>
              <mc:Fallback>
                <p:oleObj name="公式" r:id="rId6" imgW="355292" imgH="393359" progId="Equation.3">
                  <p:embed/>
                  <p:pic>
                    <p:nvPicPr>
                      <p:cNvPr id="0" name="Object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565400"/>
                        <a:ext cx="741362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449" name="Object 105"/>
          <p:cNvGraphicFramePr>
            <a:graphicFrameLocks noChangeAspect="1"/>
          </p:cNvGraphicFramePr>
          <p:nvPr/>
        </p:nvGraphicFramePr>
        <p:xfrm>
          <a:off x="684213" y="3644900"/>
          <a:ext cx="48006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2" name="公式" r:id="rId8" imgW="2159000" imgH="393700" progId="Equation.3">
                  <p:embed/>
                </p:oleObj>
              </mc:Choice>
              <mc:Fallback>
                <p:oleObj name="公式" r:id="rId8" imgW="2159000" imgH="393700" progId="Equation.3">
                  <p:embed/>
                  <p:pic>
                    <p:nvPicPr>
                      <p:cNvPr id="0" name="Object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644900"/>
                        <a:ext cx="48006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450" name="Object 106"/>
          <p:cNvGraphicFramePr>
            <a:graphicFrameLocks noChangeAspect="1"/>
          </p:cNvGraphicFramePr>
          <p:nvPr/>
        </p:nvGraphicFramePr>
        <p:xfrm>
          <a:off x="2771775" y="4652963"/>
          <a:ext cx="1433513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3" name="公式" r:id="rId10" imgW="634725" imgH="418918" progId="Equation.3">
                  <p:embed/>
                </p:oleObj>
              </mc:Choice>
              <mc:Fallback>
                <p:oleObj name="公式" r:id="rId10" imgW="634725" imgH="418918" progId="Equation.3">
                  <p:embed/>
                  <p:pic>
                    <p:nvPicPr>
                      <p:cNvPr id="0" name="Object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4652963"/>
                        <a:ext cx="1433513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452" name="Rectangle 108"/>
          <p:cNvSpPr>
            <a:spLocks noChangeArrowheads="1"/>
          </p:cNvSpPr>
          <p:nvPr/>
        </p:nvSpPr>
        <p:spPr bwMode="auto">
          <a:xfrm>
            <a:off x="4859338" y="1916113"/>
            <a:ext cx="21605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i="0">
                <a:solidFill>
                  <a:srgbClr val="FF0000"/>
                </a:solidFill>
                <a:ea typeface="楷体_GB2312" pitchFamily="49" charset="-122"/>
              </a:rPr>
              <a:t>求极值问题</a:t>
            </a:r>
          </a:p>
        </p:txBody>
      </p:sp>
      <p:graphicFrame>
        <p:nvGraphicFramePr>
          <p:cNvPr id="57448" name="Object 104"/>
          <p:cNvGraphicFramePr>
            <a:graphicFrameLocks noChangeAspect="1"/>
          </p:cNvGraphicFramePr>
          <p:nvPr/>
        </p:nvGraphicFramePr>
        <p:xfrm>
          <a:off x="1116013" y="2565400"/>
          <a:ext cx="2336800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4" name="公式" r:id="rId12" imgW="1054100" imgH="393700" progId="Equation.3">
                  <p:embed/>
                </p:oleObj>
              </mc:Choice>
              <mc:Fallback>
                <p:oleObj name="公式" r:id="rId12" imgW="1054100" imgH="393700" progId="Equation.3">
                  <p:embed/>
                  <p:pic>
                    <p:nvPicPr>
                      <p:cNvPr id="0" name="Object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565400"/>
                        <a:ext cx="2336800" cy="871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455" name="Text Box 111"/>
          <p:cNvSpPr txBox="1">
            <a:spLocks noChangeArrowheads="1"/>
          </p:cNvSpPr>
          <p:nvPr/>
        </p:nvSpPr>
        <p:spPr bwMode="auto">
          <a:xfrm>
            <a:off x="4500563" y="5805488"/>
            <a:ext cx="24384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i="0">
                <a:solidFill>
                  <a:srgbClr val="0000FF"/>
                </a:solidFill>
                <a:ea typeface="楷体_GB2312" pitchFamily="49" charset="-122"/>
              </a:rPr>
              <a:t>选管依据之一</a:t>
            </a:r>
          </a:p>
        </p:txBody>
      </p:sp>
      <p:pic>
        <p:nvPicPr>
          <p:cNvPr id="16397" name="Picture 112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8" name="Picture 113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9" name="Rectangle 117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539750" y="0"/>
            <a:ext cx="43926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i="0" dirty="0">
                <a:solidFill>
                  <a:srgbClr val="000066"/>
                </a:solidFill>
                <a:ea typeface="黑体" pitchFamily="49" charset="-122"/>
              </a:rPr>
              <a:t>9.3.3  </a:t>
            </a:r>
            <a:r>
              <a:rPr lang="zh-CN" altLang="en-US" i="0" dirty="0">
                <a:solidFill>
                  <a:srgbClr val="000066"/>
                </a:solidFill>
                <a:ea typeface="黑体" pitchFamily="49" charset="-122"/>
              </a:rPr>
              <a:t>功率</a:t>
            </a:r>
            <a:r>
              <a:rPr lang="en-US" altLang="zh-CN" i="0" dirty="0">
                <a:solidFill>
                  <a:srgbClr val="000066"/>
                </a:solidFill>
                <a:ea typeface="黑体" pitchFamily="49" charset="-122"/>
              </a:rPr>
              <a:t>BJT</a:t>
            </a:r>
            <a:r>
              <a:rPr lang="zh-CN" altLang="en-US" i="0" dirty="0">
                <a:solidFill>
                  <a:srgbClr val="000066"/>
                </a:solidFill>
                <a:ea typeface="黑体" pitchFamily="49" charset="-122"/>
              </a:rPr>
              <a:t>的选择</a:t>
            </a:r>
          </a:p>
        </p:txBody>
      </p:sp>
      <p:sp>
        <p:nvSpPr>
          <p:cNvPr id="16400" name="Line 118"/>
          <p:cNvSpPr>
            <a:spLocks noChangeShapeType="1"/>
          </p:cNvSpPr>
          <p:nvPr/>
        </p:nvSpPr>
        <p:spPr bwMode="auto">
          <a:xfrm>
            <a:off x="611188" y="476250"/>
            <a:ext cx="3817937" cy="0"/>
          </a:xfrm>
          <a:prstGeom prst="line">
            <a:avLst/>
          </a:prstGeom>
          <a:noFill/>
          <a:ln w="88900" cap="sq" cmpd="tri">
            <a:solidFill>
              <a:srgbClr val="FF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7463" name="Object 119"/>
          <p:cNvGraphicFramePr>
            <a:graphicFrameLocks noChangeAspect="1"/>
          </p:cNvGraphicFramePr>
          <p:nvPr/>
        </p:nvGraphicFramePr>
        <p:xfrm>
          <a:off x="4225925" y="4624388"/>
          <a:ext cx="1406525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5" name="公式" r:id="rId17" imgW="622030" imgH="418918" progId="Equation.3">
                  <p:embed/>
                </p:oleObj>
              </mc:Choice>
              <mc:Fallback>
                <p:oleObj name="公式" r:id="rId17" imgW="622030" imgH="418918" progId="Equation.3">
                  <p:embed/>
                  <p:pic>
                    <p:nvPicPr>
                      <p:cNvPr id="0" name="Object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5925" y="4624388"/>
                        <a:ext cx="1406525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464" name="Object 120"/>
          <p:cNvGraphicFramePr>
            <a:graphicFrameLocks noChangeAspect="1"/>
          </p:cNvGraphicFramePr>
          <p:nvPr/>
        </p:nvGraphicFramePr>
        <p:xfrm>
          <a:off x="4716463" y="2636838"/>
          <a:ext cx="1549400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6" name="公式" r:id="rId19" imgW="698197" imgH="393529" progId="Equation.3">
                  <p:embed/>
                </p:oleObj>
              </mc:Choice>
              <mc:Fallback>
                <p:oleObj name="公式" r:id="rId19" imgW="698197" imgH="393529" progId="Equation.3">
                  <p:embed/>
                  <p:pic>
                    <p:nvPicPr>
                      <p:cNvPr id="0" name="Object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2636838"/>
                        <a:ext cx="1549400" cy="871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465" name="Object 121"/>
          <p:cNvGraphicFramePr>
            <a:graphicFrameLocks noChangeAspect="1"/>
          </p:cNvGraphicFramePr>
          <p:nvPr/>
        </p:nvGraphicFramePr>
        <p:xfrm>
          <a:off x="3419475" y="2781300"/>
          <a:ext cx="53498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7" name="公式" r:id="rId21" imgW="241091" imgH="177646" progId="Equation.3">
                  <p:embed/>
                </p:oleObj>
              </mc:Choice>
              <mc:Fallback>
                <p:oleObj name="公式" r:id="rId21" imgW="241091" imgH="177646" progId="Equation.3">
                  <p:embed/>
                  <p:pic>
                    <p:nvPicPr>
                      <p:cNvPr id="0" name="Object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2781300"/>
                        <a:ext cx="534988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466" name="Text Box 122"/>
          <p:cNvSpPr txBox="1">
            <a:spLocks noChangeArrowheads="1"/>
          </p:cNvSpPr>
          <p:nvPr/>
        </p:nvSpPr>
        <p:spPr bwMode="auto">
          <a:xfrm>
            <a:off x="0" y="2708275"/>
            <a:ext cx="503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i="0">
                <a:solidFill>
                  <a:srgbClr val="800000"/>
                </a:solidFill>
                <a:ea typeface="楷体_GB2312" pitchFamily="49" charset="-122"/>
              </a:rPr>
              <a:t>令</a:t>
            </a:r>
          </a:p>
        </p:txBody>
      </p:sp>
      <p:sp>
        <p:nvSpPr>
          <p:cNvPr id="57467" name="Text Box 123"/>
          <p:cNvSpPr txBox="1">
            <a:spLocks noChangeArrowheads="1"/>
          </p:cNvSpPr>
          <p:nvPr/>
        </p:nvSpPr>
        <p:spPr bwMode="auto">
          <a:xfrm>
            <a:off x="4140200" y="2852738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i="0">
                <a:solidFill>
                  <a:srgbClr val="800000"/>
                </a:solidFill>
                <a:ea typeface="楷体_GB2312" pitchFamily="49" charset="-122"/>
              </a:rPr>
              <a:t>得</a:t>
            </a:r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1350963" y="4581525"/>
            <a:ext cx="1384300" cy="1017588"/>
            <a:chOff x="1350963" y="4581525"/>
            <a:chExt cx="1385093" cy="1017588"/>
          </a:xfrm>
        </p:grpSpPr>
        <p:sp>
          <p:nvSpPr>
            <p:cNvPr id="16408" name="圆角矩形 1"/>
            <p:cNvSpPr>
              <a:spLocks noChangeArrowheads="1"/>
            </p:cNvSpPr>
            <p:nvPr/>
          </p:nvSpPr>
          <p:spPr bwMode="auto">
            <a:xfrm>
              <a:off x="1350963" y="4653136"/>
              <a:ext cx="1385093" cy="936104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graphicFrame>
          <p:nvGraphicFramePr>
            <p:cNvPr id="16409" name="Object 125"/>
            <p:cNvGraphicFramePr>
              <a:graphicFrameLocks noChangeAspect="1"/>
            </p:cNvGraphicFramePr>
            <p:nvPr/>
          </p:nvGraphicFramePr>
          <p:xfrm>
            <a:off x="1504950" y="4581525"/>
            <a:ext cx="1216025" cy="1017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68" name="公式" r:id="rId23" imgW="545863" imgH="457002" progId="Equation.3">
                    <p:embed/>
                  </p:oleObj>
                </mc:Choice>
                <mc:Fallback>
                  <p:oleObj name="公式" r:id="rId23" imgW="545863" imgH="457002" progId="Equation.3">
                    <p:embed/>
                    <p:pic>
                      <p:nvPicPr>
                        <p:cNvPr id="0" name="Object 1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4950" y="4581525"/>
                          <a:ext cx="1216025" cy="10175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7470" name="Object 126"/>
          <p:cNvGraphicFramePr>
            <a:graphicFrameLocks noChangeAspect="1"/>
          </p:cNvGraphicFramePr>
          <p:nvPr/>
        </p:nvGraphicFramePr>
        <p:xfrm>
          <a:off x="5810250" y="4883150"/>
          <a:ext cx="1376363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9" name="公式" r:id="rId25" imgW="609336" imgH="165028" progId="Equation.3">
                  <p:embed/>
                </p:oleObj>
              </mc:Choice>
              <mc:Fallback>
                <p:oleObj name="公式" r:id="rId25" imgW="609336" imgH="165028" progId="Equation.3">
                  <p:embed/>
                  <p:pic>
                    <p:nvPicPr>
                      <p:cNvPr id="0" name="Object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0250" y="4883150"/>
                        <a:ext cx="1376363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4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7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7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7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7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7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7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7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7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7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7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7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574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01" grpId="0" autoUpdateAnimBg="0"/>
      <p:bldP spid="57402" grpId="0" autoUpdateAnimBg="0"/>
      <p:bldP spid="57445" grpId="0" autoUpdateAnimBg="0"/>
      <p:bldP spid="57452" grpId="0"/>
      <p:bldP spid="57455" grpId="0" autoUpdateAnimBg="0"/>
      <p:bldP spid="57466" grpId="0"/>
      <p:bldP spid="5746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0230" y="256837"/>
            <a:ext cx="741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0" dirty="0"/>
              <a:t>2</a:t>
            </a:r>
            <a:r>
              <a:rPr lang="zh-CN" altLang="en-US" i="0" dirty="0"/>
              <a:t>、功率管的选择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4133" y="1309677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0" dirty="0"/>
              <a:t>①</a:t>
            </a:r>
            <a:endParaRPr lang="zh-CN" altLang="en-US" i="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7899985"/>
              </p:ext>
            </p:extLst>
          </p:nvPr>
        </p:nvGraphicFramePr>
        <p:xfrm>
          <a:off x="1259632" y="2671127"/>
          <a:ext cx="1223962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5" name="Equation" r:id="rId3" imgW="545760" imgH="228600" progId="Equation.DSMT4">
                  <p:embed/>
                </p:oleObj>
              </mc:Choice>
              <mc:Fallback>
                <p:oleObj name="Equation" r:id="rId3" imgW="5457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9632" y="2671127"/>
                        <a:ext cx="1223962" cy="511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91775" y="3857284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0" dirty="0" smtClean="0">
                <a:latin typeface="等线"/>
                <a:ea typeface="等线"/>
              </a:rPr>
              <a:t>②</a:t>
            </a:r>
            <a:endParaRPr lang="zh-CN" altLang="en-US" i="0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9406926"/>
              </p:ext>
            </p:extLst>
          </p:nvPr>
        </p:nvGraphicFramePr>
        <p:xfrm>
          <a:off x="1619672" y="3780787"/>
          <a:ext cx="655638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6" name="Equation" r:id="rId5" imgW="279360" imgH="228600" progId="Equation.DSMT4">
                  <p:embed/>
                </p:oleObj>
              </mc:Choice>
              <mc:Fallback>
                <p:oleObj name="Equation" r:id="rId5" imgW="2793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19672" y="3780787"/>
                        <a:ext cx="655638" cy="538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91775" y="4959507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0" dirty="0" smtClean="0">
                <a:latin typeface="等线"/>
                <a:ea typeface="等线"/>
              </a:rPr>
              <a:t>③</a:t>
            </a:r>
            <a:endParaRPr lang="zh-CN" altLang="en-US" i="0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434716"/>
              </p:ext>
            </p:extLst>
          </p:nvPr>
        </p:nvGraphicFramePr>
        <p:xfrm>
          <a:off x="1619672" y="4890947"/>
          <a:ext cx="884238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7" name="Equation" r:id="rId7" imgW="380880" imgH="228600" progId="Equation.DSMT4">
                  <p:embed/>
                </p:oleObj>
              </mc:Choice>
              <mc:Fallback>
                <p:oleObj name="Equation" r:id="rId7" imgW="380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19672" y="4890947"/>
                        <a:ext cx="884238" cy="530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24"/>
          <p:cNvGrpSpPr>
            <a:grpSpLocks/>
          </p:cNvGrpSpPr>
          <p:nvPr/>
        </p:nvGrpSpPr>
        <p:grpSpPr bwMode="auto">
          <a:xfrm>
            <a:off x="6096000" y="549275"/>
            <a:ext cx="3048000" cy="3048000"/>
            <a:chOff x="3360" y="672"/>
            <a:chExt cx="2256" cy="2400"/>
          </a:xfrm>
        </p:grpSpPr>
        <p:sp>
          <p:nvSpPr>
            <p:cNvPr id="10" name="Rectangle 25"/>
            <p:cNvSpPr>
              <a:spLocks noChangeArrowheads="1"/>
            </p:cNvSpPr>
            <p:nvPr/>
          </p:nvSpPr>
          <p:spPr bwMode="auto">
            <a:xfrm>
              <a:off x="3360" y="672"/>
              <a:ext cx="2256" cy="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grpSp>
          <p:nvGrpSpPr>
            <p:cNvPr id="11" name="Group 26"/>
            <p:cNvGrpSpPr>
              <a:grpSpLocks/>
            </p:cNvGrpSpPr>
            <p:nvPr/>
          </p:nvGrpSpPr>
          <p:grpSpPr bwMode="auto">
            <a:xfrm>
              <a:off x="3599" y="768"/>
              <a:ext cx="1932" cy="2299"/>
              <a:chOff x="3743" y="768"/>
              <a:chExt cx="1932" cy="2299"/>
            </a:xfrm>
          </p:grpSpPr>
          <p:sp>
            <p:nvSpPr>
              <p:cNvPr id="12" name="Oval 27"/>
              <p:cNvSpPr>
                <a:spLocks noChangeArrowheads="1"/>
              </p:cNvSpPr>
              <p:nvPr/>
            </p:nvSpPr>
            <p:spPr bwMode="auto">
              <a:xfrm>
                <a:off x="3796" y="1829"/>
                <a:ext cx="90" cy="90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ea typeface="楷体_GB2312" pitchFamily="49" charset="-122"/>
                </a:endParaRPr>
              </a:p>
            </p:txBody>
          </p:sp>
          <p:grpSp>
            <p:nvGrpSpPr>
              <p:cNvPr id="13" name="Group 28"/>
              <p:cNvGrpSpPr>
                <a:grpSpLocks/>
              </p:cNvGrpSpPr>
              <p:nvPr/>
            </p:nvGrpSpPr>
            <p:grpSpPr bwMode="auto">
              <a:xfrm>
                <a:off x="3750" y="2473"/>
                <a:ext cx="181" cy="227"/>
                <a:chOff x="585" y="2568"/>
                <a:chExt cx="181" cy="227"/>
              </a:xfrm>
            </p:grpSpPr>
            <p:sp>
              <p:nvSpPr>
                <p:cNvPr id="62" name="Line 29"/>
                <p:cNvSpPr>
                  <a:spLocks noChangeShapeType="1"/>
                </p:cNvSpPr>
                <p:nvPr/>
              </p:nvSpPr>
              <p:spPr bwMode="auto">
                <a:xfrm>
                  <a:off x="585" y="2795"/>
                  <a:ext cx="181" cy="0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" name="Line 30"/>
                <p:cNvSpPr>
                  <a:spLocks noChangeShapeType="1"/>
                </p:cNvSpPr>
                <p:nvPr/>
              </p:nvSpPr>
              <p:spPr bwMode="auto">
                <a:xfrm>
                  <a:off x="676" y="2650"/>
                  <a:ext cx="0" cy="13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" name="Oval 31"/>
                <p:cNvSpPr>
                  <a:spLocks noChangeArrowheads="1"/>
                </p:cNvSpPr>
                <p:nvPr/>
              </p:nvSpPr>
              <p:spPr bwMode="auto">
                <a:xfrm>
                  <a:off x="631" y="2568"/>
                  <a:ext cx="90" cy="90"/>
                </a:xfrm>
                <a:prstGeom prst="ellipse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zh-CN" altLang="en-US" sz="2400">
                    <a:ea typeface="楷体_GB2312" pitchFamily="49" charset="-122"/>
                  </a:endParaRPr>
                </a:p>
              </p:txBody>
            </p:sp>
          </p:grpSp>
          <p:sp>
            <p:nvSpPr>
              <p:cNvPr id="14" name="Text Box 32"/>
              <p:cNvSpPr txBox="1">
                <a:spLocks noChangeArrowheads="1"/>
              </p:cNvSpPr>
              <p:nvPr/>
            </p:nvSpPr>
            <p:spPr bwMode="auto">
              <a:xfrm>
                <a:off x="3748" y="1871"/>
                <a:ext cx="235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 b="0" i="0">
                    <a:latin typeface="Arial" charset="0"/>
                  </a:rPr>
                  <a:t>+</a:t>
                </a:r>
              </a:p>
            </p:txBody>
          </p:sp>
          <p:sp>
            <p:nvSpPr>
              <p:cNvPr id="15" name="Text Box 33"/>
              <p:cNvSpPr txBox="1">
                <a:spLocks noChangeArrowheads="1"/>
              </p:cNvSpPr>
              <p:nvPr/>
            </p:nvSpPr>
            <p:spPr bwMode="auto">
              <a:xfrm>
                <a:off x="3743" y="2230"/>
                <a:ext cx="23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 b="0" i="0">
                    <a:latin typeface="Arial" charset="0"/>
                  </a:rPr>
                  <a:t>_</a:t>
                </a:r>
              </a:p>
            </p:txBody>
          </p:sp>
          <p:sp>
            <p:nvSpPr>
              <p:cNvPr id="16" name="Text Box 34"/>
              <p:cNvSpPr txBox="1">
                <a:spLocks noChangeArrowheads="1"/>
              </p:cNvSpPr>
              <p:nvPr/>
            </p:nvSpPr>
            <p:spPr bwMode="auto">
              <a:xfrm>
                <a:off x="3766" y="2106"/>
                <a:ext cx="262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Arial" charset="0"/>
                  </a:rPr>
                  <a:t>v</a:t>
                </a:r>
                <a:r>
                  <a:rPr kumimoji="0" lang="en-US" altLang="zh-CN" sz="1800" baseline="-25000">
                    <a:latin typeface="Arial" charset="0"/>
                  </a:rPr>
                  <a:t>i</a:t>
                </a:r>
              </a:p>
            </p:txBody>
          </p:sp>
          <p:sp>
            <p:nvSpPr>
              <p:cNvPr id="17" name="Line 35"/>
              <p:cNvSpPr>
                <a:spLocks noChangeShapeType="1"/>
              </p:cNvSpPr>
              <p:nvPr/>
            </p:nvSpPr>
            <p:spPr bwMode="auto">
              <a:xfrm>
                <a:off x="4129" y="1430"/>
                <a:ext cx="0" cy="862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Line 36"/>
              <p:cNvSpPr>
                <a:spLocks noChangeShapeType="1"/>
              </p:cNvSpPr>
              <p:nvPr/>
            </p:nvSpPr>
            <p:spPr bwMode="auto">
              <a:xfrm>
                <a:off x="4129" y="1430"/>
                <a:ext cx="363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Line 37"/>
              <p:cNvSpPr>
                <a:spLocks noChangeShapeType="1"/>
              </p:cNvSpPr>
              <p:nvPr/>
            </p:nvSpPr>
            <p:spPr bwMode="auto">
              <a:xfrm>
                <a:off x="4491" y="1267"/>
                <a:ext cx="0" cy="317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Line 38"/>
              <p:cNvSpPr>
                <a:spLocks noChangeShapeType="1"/>
              </p:cNvSpPr>
              <p:nvPr/>
            </p:nvSpPr>
            <p:spPr bwMode="auto">
              <a:xfrm>
                <a:off x="4492" y="2110"/>
                <a:ext cx="0" cy="317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Line 39"/>
              <p:cNvSpPr>
                <a:spLocks noChangeShapeType="1"/>
              </p:cNvSpPr>
              <p:nvPr/>
            </p:nvSpPr>
            <p:spPr bwMode="auto">
              <a:xfrm>
                <a:off x="4674" y="912"/>
                <a:ext cx="0" cy="31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Line 40"/>
              <p:cNvSpPr>
                <a:spLocks noChangeShapeType="1"/>
              </p:cNvSpPr>
              <p:nvPr/>
            </p:nvSpPr>
            <p:spPr bwMode="auto">
              <a:xfrm flipH="1">
                <a:off x="4501" y="1221"/>
                <a:ext cx="172" cy="13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Line 41"/>
              <p:cNvSpPr>
                <a:spLocks noChangeShapeType="1"/>
              </p:cNvSpPr>
              <p:nvPr/>
            </p:nvSpPr>
            <p:spPr bwMode="auto">
              <a:xfrm>
                <a:off x="4673" y="2446"/>
                <a:ext cx="0" cy="31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Line 42"/>
              <p:cNvSpPr>
                <a:spLocks noChangeShapeType="1"/>
              </p:cNvSpPr>
              <p:nvPr/>
            </p:nvSpPr>
            <p:spPr bwMode="auto">
              <a:xfrm flipH="1" flipV="1">
                <a:off x="4492" y="2328"/>
                <a:ext cx="181" cy="11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Oval 43"/>
              <p:cNvSpPr>
                <a:spLocks noChangeArrowheads="1"/>
              </p:cNvSpPr>
              <p:nvPr/>
            </p:nvSpPr>
            <p:spPr bwMode="auto">
              <a:xfrm>
                <a:off x="4637" y="1874"/>
                <a:ext cx="46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ea typeface="楷体_GB2312" pitchFamily="49" charset="-122"/>
                </a:endParaRPr>
              </a:p>
            </p:txBody>
          </p:sp>
          <p:sp>
            <p:nvSpPr>
              <p:cNvPr id="26" name="Line 44"/>
              <p:cNvSpPr>
                <a:spLocks noChangeShapeType="1"/>
              </p:cNvSpPr>
              <p:nvPr/>
            </p:nvSpPr>
            <p:spPr bwMode="auto">
              <a:xfrm>
                <a:off x="4492" y="1493"/>
                <a:ext cx="181" cy="9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Line 45"/>
              <p:cNvSpPr>
                <a:spLocks noChangeShapeType="1"/>
              </p:cNvSpPr>
              <p:nvPr/>
            </p:nvSpPr>
            <p:spPr bwMode="auto">
              <a:xfrm>
                <a:off x="4665" y="1581"/>
                <a:ext cx="0" cy="544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Line 46"/>
              <p:cNvSpPr>
                <a:spLocks noChangeShapeType="1"/>
              </p:cNvSpPr>
              <p:nvPr/>
            </p:nvSpPr>
            <p:spPr bwMode="auto">
              <a:xfrm rot="10800000" flipV="1">
                <a:off x="4492" y="2128"/>
                <a:ext cx="181" cy="9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Line 47"/>
              <p:cNvSpPr>
                <a:spLocks noChangeShapeType="1"/>
              </p:cNvSpPr>
              <p:nvPr/>
            </p:nvSpPr>
            <p:spPr bwMode="auto">
              <a:xfrm>
                <a:off x="4656" y="1897"/>
                <a:ext cx="768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Line 48"/>
              <p:cNvSpPr>
                <a:spLocks noChangeShapeType="1"/>
              </p:cNvSpPr>
              <p:nvPr/>
            </p:nvSpPr>
            <p:spPr bwMode="auto">
              <a:xfrm>
                <a:off x="5087" y="1895"/>
                <a:ext cx="0" cy="226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Line 49"/>
              <p:cNvSpPr>
                <a:spLocks noChangeShapeType="1"/>
              </p:cNvSpPr>
              <p:nvPr/>
            </p:nvSpPr>
            <p:spPr bwMode="auto">
              <a:xfrm>
                <a:off x="5088" y="2400"/>
                <a:ext cx="0" cy="31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Line 50"/>
              <p:cNvSpPr>
                <a:spLocks noChangeShapeType="1"/>
              </p:cNvSpPr>
              <p:nvPr/>
            </p:nvSpPr>
            <p:spPr bwMode="auto">
              <a:xfrm>
                <a:off x="4992" y="2713"/>
                <a:ext cx="181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Rectangle 51"/>
              <p:cNvSpPr>
                <a:spLocks noChangeArrowheads="1"/>
              </p:cNvSpPr>
              <p:nvPr/>
            </p:nvSpPr>
            <p:spPr bwMode="auto">
              <a:xfrm>
                <a:off x="5040" y="2112"/>
                <a:ext cx="91" cy="273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ea typeface="楷体_GB2312" pitchFamily="49" charset="-122"/>
                </a:endParaRPr>
              </a:p>
            </p:txBody>
          </p:sp>
          <p:sp>
            <p:nvSpPr>
              <p:cNvPr id="34" name="Line 52"/>
              <p:cNvSpPr>
                <a:spLocks noChangeShapeType="1"/>
              </p:cNvSpPr>
              <p:nvPr/>
            </p:nvSpPr>
            <p:spPr bwMode="auto">
              <a:xfrm>
                <a:off x="5184" y="2064"/>
                <a:ext cx="0" cy="40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Oval 53"/>
              <p:cNvSpPr>
                <a:spLocks noChangeArrowheads="1"/>
              </p:cNvSpPr>
              <p:nvPr/>
            </p:nvSpPr>
            <p:spPr bwMode="auto">
              <a:xfrm>
                <a:off x="5053" y="1874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ea typeface="楷体_GB2312" pitchFamily="49" charset="-122"/>
                </a:endParaRPr>
              </a:p>
            </p:txBody>
          </p:sp>
          <p:grpSp>
            <p:nvGrpSpPr>
              <p:cNvPr id="36" name="Group 54"/>
              <p:cNvGrpSpPr>
                <a:grpSpLocks/>
              </p:cNvGrpSpPr>
              <p:nvPr/>
            </p:nvGrpSpPr>
            <p:grpSpPr bwMode="auto">
              <a:xfrm>
                <a:off x="5376" y="2496"/>
                <a:ext cx="145" cy="199"/>
                <a:chOff x="2236" y="2605"/>
                <a:chExt cx="145" cy="199"/>
              </a:xfrm>
            </p:grpSpPr>
            <p:sp>
              <p:nvSpPr>
                <p:cNvPr id="59" name="Line 55"/>
                <p:cNvSpPr>
                  <a:spLocks noChangeShapeType="1"/>
                </p:cNvSpPr>
                <p:nvPr/>
              </p:nvSpPr>
              <p:spPr bwMode="auto">
                <a:xfrm>
                  <a:off x="2318" y="2668"/>
                  <a:ext cx="0" cy="13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" name="Line 56"/>
                <p:cNvSpPr>
                  <a:spLocks noChangeShapeType="1"/>
                </p:cNvSpPr>
                <p:nvPr/>
              </p:nvSpPr>
              <p:spPr bwMode="auto">
                <a:xfrm>
                  <a:off x="2236" y="2795"/>
                  <a:ext cx="145" cy="0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" name="Oval 57"/>
                <p:cNvSpPr>
                  <a:spLocks noChangeArrowheads="1"/>
                </p:cNvSpPr>
                <p:nvPr/>
              </p:nvSpPr>
              <p:spPr bwMode="auto">
                <a:xfrm>
                  <a:off x="2273" y="2605"/>
                  <a:ext cx="90" cy="90"/>
                </a:xfrm>
                <a:prstGeom prst="ellipse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zh-CN" altLang="en-US" sz="2400">
                    <a:ea typeface="楷体_GB2312" pitchFamily="49" charset="-122"/>
                  </a:endParaRPr>
                </a:p>
              </p:txBody>
            </p:sp>
          </p:grpSp>
          <p:sp>
            <p:nvSpPr>
              <p:cNvPr id="37" name="Oval 58"/>
              <p:cNvSpPr>
                <a:spLocks noChangeArrowheads="1"/>
              </p:cNvSpPr>
              <p:nvPr/>
            </p:nvSpPr>
            <p:spPr bwMode="auto">
              <a:xfrm>
                <a:off x="5424" y="1872"/>
                <a:ext cx="90" cy="90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ea typeface="楷体_GB2312" pitchFamily="49" charset="-122"/>
                </a:endParaRPr>
              </a:p>
            </p:txBody>
          </p:sp>
          <p:sp>
            <p:nvSpPr>
              <p:cNvPr id="38" name="Oval 59"/>
              <p:cNvSpPr>
                <a:spLocks noChangeArrowheads="1"/>
              </p:cNvSpPr>
              <p:nvPr/>
            </p:nvSpPr>
            <p:spPr bwMode="auto">
              <a:xfrm>
                <a:off x="4620" y="2763"/>
                <a:ext cx="90" cy="90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ea typeface="楷体_GB2312" pitchFamily="49" charset="-122"/>
                </a:endParaRPr>
              </a:p>
            </p:txBody>
          </p:sp>
          <p:sp>
            <p:nvSpPr>
              <p:cNvPr id="39" name="Oval 60"/>
              <p:cNvSpPr>
                <a:spLocks noChangeArrowheads="1"/>
              </p:cNvSpPr>
              <p:nvPr/>
            </p:nvSpPr>
            <p:spPr bwMode="auto">
              <a:xfrm>
                <a:off x="4629" y="857"/>
                <a:ext cx="90" cy="90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ea typeface="楷体_GB2312" pitchFamily="49" charset="-122"/>
                </a:endParaRPr>
              </a:p>
            </p:txBody>
          </p:sp>
          <p:sp>
            <p:nvSpPr>
              <p:cNvPr id="40" name="Line 61"/>
              <p:cNvSpPr>
                <a:spLocks noChangeShapeType="1"/>
              </p:cNvSpPr>
              <p:nvPr/>
            </p:nvSpPr>
            <p:spPr bwMode="auto">
              <a:xfrm>
                <a:off x="4129" y="2292"/>
                <a:ext cx="363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Line 62"/>
              <p:cNvSpPr>
                <a:spLocks noChangeShapeType="1"/>
              </p:cNvSpPr>
              <p:nvPr/>
            </p:nvSpPr>
            <p:spPr bwMode="auto">
              <a:xfrm>
                <a:off x="4555" y="2437"/>
                <a:ext cx="0" cy="40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Line 63"/>
              <p:cNvSpPr>
                <a:spLocks noChangeShapeType="1"/>
              </p:cNvSpPr>
              <p:nvPr/>
            </p:nvSpPr>
            <p:spPr bwMode="auto">
              <a:xfrm>
                <a:off x="4555" y="858"/>
                <a:ext cx="0" cy="40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Text Box 64"/>
              <p:cNvSpPr txBox="1">
                <a:spLocks noChangeArrowheads="1"/>
              </p:cNvSpPr>
              <p:nvPr/>
            </p:nvSpPr>
            <p:spPr bwMode="auto">
              <a:xfrm>
                <a:off x="5423" y="1872"/>
                <a:ext cx="235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 b="0" i="0">
                    <a:latin typeface="Arial" charset="0"/>
                  </a:rPr>
                  <a:t>+</a:t>
                </a:r>
              </a:p>
            </p:txBody>
          </p:sp>
          <p:sp>
            <p:nvSpPr>
              <p:cNvPr id="44" name="Text Box 65"/>
              <p:cNvSpPr txBox="1">
                <a:spLocks noChangeArrowheads="1"/>
              </p:cNvSpPr>
              <p:nvPr/>
            </p:nvSpPr>
            <p:spPr bwMode="auto">
              <a:xfrm>
                <a:off x="5423" y="2305"/>
                <a:ext cx="22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 b="0" i="0">
                    <a:latin typeface="Arial" charset="0"/>
                  </a:rPr>
                  <a:t>_</a:t>
                </a:r>
              </a:p>
            </p:txBody>
          </p:sp>
          <p:sp>
            <p:nvSpPr>
              <p:cNvPr id="45" name="Text Box 66"/>
              <p:cNvSpPr txBox="1">
                <a:spLocks noChangeArrowheads="1"/>
              </p:cNvSpPr>
              <p:nvPr/>
            </p:nvSpPr>
            <p:spPr bwMode="auto">
              <a:xfrm>
                <a:off x="4271" y="816"/>
                <a:ext cx="308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Arial" charset="0"/>
                  </a:rPr>
                  <a:t>i</a:t>
                </a:r>
                <a:r>
                  <a:rPr kumimoji="0" lang="en-US" altLang="zh-CN" sz="1800" baseline="-25000">
                    <a:latin typeface="Arial" charset="0"/>
                  </a:rPr>
                  <a:t>c1</a:t>
                </a:r>
              </a:p>
            </p:txBody>
          </p:sp>
          <p:grpSp>
            <p:nvGrpSpPr>
              <p:cNvPr id="46" name="Group 67"/>
              <p:cNvGrpSpPr>
                <a:grpSpLocks/>
              </p:cNvGrpSpPr>
              <p:nvPr/>
            </p:nvGrpSpPr>
            <p:grpSpPr bwMode="auto">
              <a:xfrm>
                <a:off x="4656" y="2688"/>
                <a:ext cx="515" cy="379"/>
                <a:chOff x="4704" y="2623"/>
                <a:chExt cx="515" cy="379"/>
              </a:xfrm>
            </p:grpSpPr>
            <p:sp>
              <p:nvSpPr>
                <p:cNvPr id="57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4704" y="2623"/>
                  <a:ext cx="230" cy="2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CN" sz="1800">
                      <a:latin typeface="Arial" charset="0"/>
                    </a:rPr>
                    <a:t>_</a:t>
                  </a:r>
                </a:p>
              </p:txBody>
            </p:sp>
            <p:sp>
              <p:nvSpPr>
                <p:cNvPr id="58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4808" y="2713"/>
                  <a:ext cx="411" cy="2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CN" sz="1800">
                      <a:latin typeface="Arial" charset="0"/>
                    </a:rPr>
                    <a:t>V</a:t>
                  </a:r>
                  <a:r>
                    <a:rPr kumimoji="0" lang="en-US" altLang="zh-CN" sz="1800" baseline="-25000">
                      <a:latin typeface="Arial" charset="0"/>
                    </a:rPr>
                    <a:t>CC</a:t>
                  </a:r>
                </a:p>
              </p:txBody>
            </p:sp>
          </p:grpSp>
          <p:grpSp>
            <p:nvGrpSpPr>
              <p:cNvPr id="47" name="Group 70"/>
              <p:cNvGrpSpPr>
                <a:grpSpLocks/>
              </p:cNvGrpSpPr>
              <p:nvPr/>
            </p:nvGrpSpPr>
            <p:grpSpPr bwMode="auto">
              <a:xfrm>
                <a:off x="4656" y="768"/>
                <a:ext cx="489" cy="289"/>
                <a:chOff x="4719" y="768"/>
                <a:chExt cx="489" cy="289"/>
              </a:xfrm>
            </p:grpSpPr>
            <p:sp>
              <p:nvSpPr>
                <p:cNvPr id="55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4719" y="768"/>
                  <a:ext cx="235" cy="2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CN" sz="1800">
                      <a:latin typeface="Arial" charset="0"/>
                    </a:rPr>
                    <a:t>+</a:t>
                  </a:r>
                </a:p>
              </p:txBody>
            </p:sp>
            <p:sp>
              <p:nvSpPr>
                <p:cNvPr id="56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4797" y="768"/>
                  <a:ext cx="411" cy="2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CN" sz="1800">
                      <a:latin typeface="Arial" charset="0"/>
                    </a:rPr>
                    <a:t>V</a:t>
                  </a:r>
                  <a:r>
                    <a:rPr kumimoji="0" lang="en-US" altLang="zh-CN" sz="1800" baseline="-25000">
                      <a:latin typeface="Arial" charset="0"/>
                    </a:rPr>
                    <a:t>CC</a:t>
                  </a:r>
                </a:p>
              </p:txBody>
            </p:sp>
          </p:grpSp>
          <p:sp>
            <p:nvSpPr>
              <p:cNvPr id="48" name="Text Box 73"/>
              <p:cNvSpPr txBox="1">
                <a:spLocks noChangeArrowheads="1"/>
              </p:cNvSpPr>
              <p:nvPr/>
            </p:nvSpPr>
            <p:spPr bwMode="auto">
              <a:xfrm>
                <a:off x="4581" y="1308"/>
                <a:ext cx="302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Arial" charset="0"/>
                  </a:rPr>
                  <a:t>T</a:t>
                </a:r>
                <a:r>
                  <a:rPr kumimoji="0" lang="en-US" altLang="zh-CN" sz="1800" baseline="-25000">
                    <a:latin typeface="Arial" charset="0"/>
                  </a:rPr>
                  <a:t>1</a:t>
                </a:r>
              </a:p>
            </p:txBody>
          </p:sp>
          <p:sp>
            <p:nvSpPr>
              <p:cNvPr id="49" name="Text Box 74"/>
              <p:cNvSpPr txBox="1">
                <a:spLocks noChangeArrowheads="1"/>
              </p:cNvSpPr>
              <p:nvPr/>
            </p:nvSpPr>
            <p:spPr bwMode="auto">
              <a:xfrm>
                <a:off x="4581" y="2173"/>
                <a:ext cx="302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Arial" charset="0"/>
                  </a:rPr>
                  <a:t>T</a:t>
                </a:r>
                <a:r>
                  <a:rPr kumimoji="0" lang="en-US" altLang="zh-CN" sz="1800" baseline="-25000">
                    <a:latin typeface="Arial" charset="0"/>
                  </a:rPr>
                  <a:t>2</a:t>
                </a:r>
              </a:p>
            </p:txBody>
          </p:sp>
          <p:sp>
            <p:nvSpPr>
              <p:cNvPr id="50" name="Text Box 75"/>
              <p:cNvSpPr txBox="1">
                <a:spLocks noChangeArrowheads="1"/>
              </p:cNvSpPr>
              <p:nvPr/>
            </p:nvSpPr>
            <p:spPr bwMode="auto">
              <a:xfrm>
                <a:off x="4847" y="2400"/>
                <a:ext cx="32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Arial" charset="0"/>
                  </a:rPr>
                  <a:t>R</a:t>
                </a:r>
                <a:r>
                  <a:rPr kumimoji="0" lang="en-US" altLang="zh-CN" sz="1800" baseline="-25000">
                    <a:latin typeface="Arial" charset="0"/>
                  </a:rPr>
                  <a:t>L</a:t>
                </a:r>
              </a:p>
            </p:txBody>
          </p:sp>
          <p:sp>
            <p:nvSpPr>
              <p:cNvPr id="51" name="Text Box 76"/>
              <p:cNvSpPr txBox="1">
                <a:spLocks noChangeArrowheads="1"/>
              </p:cNvSpPr>
              <p:nvPr/>
            </p:nvSpPr>
            <p:spPr bwMode="auto">
              <a:xfrm>
                <a:off x="5376" y="2112"/>
                <a:ext cx="299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Arial" charset="0"/>
                  </a:rPr>
                  <a:t>v</a:t>
                </a:r>
                <a:r>
                  <a:rPr kumimoji="0" lang="en-US" altLang="zh-CN" sz="1800" baseline="-25000">
                    <a:latin typeface="Arial" charset="0"/>
                  </a:rPr>
                  <a:t>o</a:t>
                </a:r>
              </a:p>
            </p:txBody>
          </p:sp>
          <p:sp>
            <p:nvSpPr>
              <p:cNvPr id="52" name="Text Box 77"/>
              <p:cNvSpPr txBox="1">
                <a:spLocks noChangeArrowheads="1"/>
              </p:cNvSpPr>
              <p:nvPr/>
            </p:nvSpPr>
            <p:spPr bwMode="auto">
              <a:xfrm>
                <a:off x="4334" y="2446"/>
                <a:ext cx="307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Arial" charset="0"/>
                  </a:rPr>
                  <a:t>i</a:t>
                </a:r>
                <a:r>
                  <a:rPr kumimoji="0" lang="en-US" altLang="zh-CN" sz="1800" baseline="-25000">
                    <a:latin typeface="Arial" charset="0"/>
                  </a:rPr>
                  <a:t>c2</a:t>
                </a:r>
              </a:p>
            </p:txBody>
          </p:sp>
          <p:sp>
            <p:nvSpPr>
              <p:cNvPr id="53" name="Text Box 78"/>
              <p:cNvSpPr txBox="1">
                <a:spLocks noChangeArrowheads="1"/>
              </p:cNvSpPr>
              <p:nvPr/>
            </p:nvSpPr>
            <p:spPr bwMode="auto">
              <a:xfrm>
                <a:off x="5184" y="2112"/>
                <a:ext cx="253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Arial" charset="0"/>
                  </a:rPr>
                  <a:t>i</a:t>
                </a:r>
                <a:r>
                  <a:rPr kumimoji="0" lang="en-US" altLang="zh-CN" sz="1800" baseline="-25000">
                    <a:latin typeface="Arial" charset="0"/>
                  </a:rPr>
                  <a:t>L</a:t>
                </a:r>
              </a:p>
            </p:txBody>
          </p:sp>
          <p:sp>
            <p:nvSpPr>
              <p:cNvPr id="54" name="Line 79"/>
              <p:cNvSpPr>
                <a:spLocks noChangeShapeType="1"/>
              </p:cNvSpPr>
              <p:nvPr/>
            </p:nvSpPr>
            <p:spPr bwMode="auto">
              <a:xfrm>
                <a:off x="3884" y="1875"/>
                <a:ext cx="227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65" name="对象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9263579"/>
              </p:ext>
            </p:extLst>
          </p:nvPr>
        </p:nvGraphicFramePr>
        <p:xfrm>
          <a:off x="2532856" y="2639614"/>
          <a:ext cx="85407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8" name="Equation" r:id="rId9" imgW="380880" imgH="228600" progId="Equation.DSMT4">
                  <p:embed/>
                </p:oleObj>
              </mc:Choice>
              <mc:Fallback>
                <p:oleObj name="Equation" r:id="rId9" imgW="380880" imgH="2286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2856" y="2639614"/>
                        <a:ext cx="854075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对象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0544311"/>
              </p:ext>
            </p:extLst>
          </p:nvPr>
        </p:nvGraphicFramePr>
        <p:xfrm>
          <a:off x="4915176" y="3792202"/>
          <a:ext cx="89535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9" name="Equation" r:id="rId11" imgW="380880" imgH="228600" progId="Equation.DSMT4">
                  <p:embed/>
                </p:oleObj>
              </mc:Choice>
              <mc:Fallback>
                <p:oleObj name="Equation" r:id="rId11" imgW="380880" imgH="2286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5176" y="3792202"/>
                        <a:ext cx="895350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对象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5304848"/>
              </p:ext>
            </p:extLst>
          </p:nvPr>
        </p:nvGraphicFramePr>
        <p:xfrm>
          <a:off x="5213282" y="4784849"/>
          <a:ext cx="159067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0" name="Equation" r:id="rId13" imgW="685800" imgH="279360" progId="Equation.DSMT4">
                  <p:embed/>
                </p:oleObj>
              </mc:Choice>
              <mc:Fallback>
                <p:oleObj name="Equation" r:id="rId13" imgW="685800" imgH="27936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3282" y="4784849"/>
                        <a:ext cx="159067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8" name="组合 67"/>
          <p:cNvGrpSpPr>
            <a:grpSpLocks/>
          </p:cNvGrpSpPr>
          <p:nvPr/>
        </p:nvGrpSpPr>
        <p:grpSpPr bwMode="auto">
          <a:xfrm>
            <a:off x="2620613" y="1138109"/>
            <a:ext cx="1384300" cy="1017588"/>
            <a:chOff x="1350963" y="4581525"/>
            <a:chExt cx="1385093" cy="1017588"/>
          </a:xfrm>
        </p:grpSpPr>
        <p:sp>
          <p:nvSpPr>
            <p:cNvPr id="69" name="圆角矩形 1"/>
            <p:cNvSpPr>
              <a:spLocks noChangeArrowheads="1"/>
            </p:cNvSpPr>
            <p:nvPr/>
          </p:nvSpPr>
          <p:spPr bwMode="auto">
            <a:xfrm>
              <a:off x="1350963" y="4653136"/>
              <a:ext cx="1385093" cy="936104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graphicFrame>
          <p:nvGraphicFramePr>
            <p:cNvPr id="70" name="Object 125"/>
            <p:cNvGraphicFramePr>
              <a:graphicFrameLocks noChangeAspect="1"/>
            </p:cNvGraphicFramePr>
            <p:nvPr/>
          </p:nvGraphicFramePr>
          <p:xfrm>
            <a:off x="1504950" y="4581525"/>
            <a:ext cx="1216025" cy="1017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1" name="公式" r:id="rId15" imgW="545863" imgH="457002" progId="Equation.3">
                    <p:embed/>
                  </p:oleObj>
                </mc:Choice>
                <mc:Fallback>
                  <p:oleObj name="公式" r:id="rId15" imgW="545863" imgH="45700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4950" y="4581525"/>
                          <a:ext cx="1216025" cy="10175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1" name="对象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2666283"/>
              </p:ext>
            </p:extLst>
          </p:nvPr>
        </p:nvGraphicFramePr>
        <p:xfrm>
          <a:off x="1694285" y="1304475"/>
          <a:ext cx="823912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2" name="Equation" r:id="rId17" imgW="368280" imgH="228600" progId="Equation.DSMT4">
                  <p:embed/>
                </p:oleObj>
              </mc:Choice>
              <mc:Fallback>
                <p:oleObj name="Equation" r:id="rId17" imgW="368280" imgH="2286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4285" y="1304475"/>
                        <a:ext cx="823912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对象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5576659"/>
              </p:ext>
            </p:extLst>
          </p:nvPr>
        </p:nvGraphicFramePr>
        <p:xfrm>
          <a:off x="2339752" y="3597275"/>
          <a:ext cx="2566988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3" name="Equation" r:id="rId19" imgW="1091880" imgH="431640" progId="Equation.DSMT4">
                  <p:embed/>
                </p:oleObj>
              </mc:Choice>
              <mc:Fallback>
                <p:oleObj name="Equation" r:id="rId19" imgW="1091880" imgH="43164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3597275"/>
                        <a:ext cx="2566988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对象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8011854"/>
              </p:ext>
            </p:extLst>
          </p:nvPr>
        </p:nvGraphicFramePr>
        <p:xfrm>
          <a:off x="2483768" y="4926276"/>
          <a:ext cx="270827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4" name="Equation" r:id="rId21" imgW="1168200" imgH="228600" progId="Equation.DSMT4">
                  <p:embed/>
                </p:oleObj>
              </mc:Choice>
              <mc:Fallback>
                <p:oleObj name="Equation" r:id="rId21" imgW="1168200" imgH="2286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4926276"/>
                        <a:ext cx="2708275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331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158750"/>
            <a:ext cx="14033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i="0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zh-CN" altLang="en-US" sz="2400" i="0">
                <a:solidFill>
                  <a:srgbClr val="0000FF"/>
                </a:solidFill>
                <a:ea typeface="楷体_GB2312" pitchFamily="49" charset="-122"/>
              </a:rPr>
              <a:t>例 </a:t>
            </a:r>
            <a:r>
              <a:rPr lang="en-US" altLang="zh-CN" sz="2400" i="0">
                <a:solidFill>
                  <a:srgbClr val="0000FF"/>
                </a:solidFill>
                <a:ea typeface="楷体_GB2312" pitchFamily="49" charset="-122"/>
              </a:rPr>
              <a:t>9.3.1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1116013" y="188913"/>
            <a:ext cx="7632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i="0">
                <a:ea typeface="楷体_GB2312" pitchFamily="49" charset="-122"/>
              </a:rPr>
              <a:t>已知</a:t>
            </a:r>
            <a:r>
              <a:rPr lang="en-US" altLang="zh-CN" sz="2400" i="0">
                <a:ea typeface="楷体_GB2312" pitchFamily="49" charset="-122"/>
              </a:rPr>
              <a:t>:</a:t>
            </a:r>
            <a:r>
              <a:rPr lang="en-US" altLang="zh-CN" sz="2400">
                <a:ea typeface="楷体_GB2312" pitchFamily="49" charset="-122"/>
              </a:rPr>
              <a:t>V</a:t>
            </a:r>
            <a:r>
              <a:rPr lang="en-US" altLang="zh-CN" sz="2400" baseline="-25000">
                <a:ea typeface="楷体_GB2312" pitchFamily="49" charset="-122"/>
              </a:rPr>
              <a:t>CC</a:t>
            </a:r>
            <a:r>
              <a:rPr lang="en-US" altLang="zh-CN" sz="2400">
                <a:ea typeface="楷体_GB2312" pitchFamily="49" charset="-122"/>
              </a:rPr>
              <a:t>=12V</a:t>
            </a:r>
            <a:r>
              <a:rPr lang="zh-CN" altLang="en-US" sz="2400" i="0">
                <a:ea typeface="楷体_GB2312" pitchFamily="49" charset="-122"/>
              </a:rPr>
              <a:t>，</a:t>
            </a:r>
            <a:r>
              <a:rPr lang="en-US" altLang="zh-CN" sz="2400">
                <a:ea typeface="楷体_GB2312" pitchFamily="49" charset="-122"/>
              </a:rPr>
              <a:t>R</a:t>
            </a:r>
            <a:r>
              <a:rPr lang="en-US" altLang="zh-CN" sz="2400" baseline="-20000">
                <a:ea typeface="楷体_GB2312" pitchFamily="49" charset="-122"/>
              </a:rPr>
              <a:t>L</a:t>
            </a:r>
            <a:r>
              <a:rPr lang="en-US" altLang="zh-CN" sz="2400">
                <a:ea typeface="楷体_GB2312" pitchFamily="49" charset="-122"/>
              </a:rPr>
              <a:t>=8Ω</a:t>
            </a:r>
            <a:r>
              <a:rPr lang="en-US" altLang="zh-CN" sz="2400" i="0">
                <a:ea typeface="楷体_GB2312" pitchFamily="49" charset="-122"/>
              </a:rPr>
              <a:t> </a:t>
            </a:r>
            <a:r>
              <a:rPr lang="zh-CN" altLang="en-US" sz="2400" i="0">
                <a:ea typeface="楷体_GB2312" pitchFamily="49" charset="-122"/>
              </a:rPr>
              <a:t>，</a:t>
            </a:r>
            <a:r>
              <a:rPr lang="en-US" altLang="zh-CN" sz="2400" i="0">
                <a:ea typeface="楷体_GB2312" pitchFamily="49" charset="-122"/>
              </a:rPr>
              <a:t>BJT</a:t>
            </a:r>
            <a:r>
              <a:rPr lang="zh-CN" altLang="en-US" sz="2400" i="0">
                <a:ea typeface="楷体_GB2312" pitchFamily="49" charset="-122"/>
              </a:rPr>
              <a:t>的极限参数为</a:t>
            </a:r>
          </a:p>
        </p:txBody>
      </p:sp>
      <p:sp>
        <p:nvSpPr>
          <p:cNvPr id="19460" name="Rectangle 5"/>
          <p:cNvSpPr>
            <a:spLocks noChangeArrowheads="1"/>
          </p:cNvSpPr>
          <p:nvPr/>
        </p:nvSpPr>
        <p:spPr bwMode="auto">
          <a:xfrm>
            <a:off x="179388" y="1341438"/>
            <a:ext cx="6300787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400" i="0">
                <a:ea typeface="楷体_GB2312" pitchFamily="49" charset="-122"/>
              </a:rPr>
              <a:t>求</a:t>
            </a:r>
            <a:r>
              <a:rPr lang="zh-CN" altLang="en-US" sz="2400" i="0">
                <a:ea typeface="楷体_GB2312" pitchFamily="49" charset="-122"/>
                <a:sym typeface="Wingdings" pitchFamily="2" charset="2"/>
              </a:rPr>
              <a:t>：</a:t>
            </a:r>
            <a:r>
              <a:rPr lang="en-US" altLang="zh-CN" sz="2400" i="0">
                <a:ea typeface="楷体_GB2312" pitchFamily="49" charset="-122"/>
                <a:sym typeface="Wingdings" pitchFamily="2" charset="2"/>
              </a:rPr>
              <a:t>1</a:t>
            </a:r>
            <a:r>
              <a:rPr lang="zh-CN" altLang="en-US" sz="2400" i="0">
                <a:ea typeface="楷体_GB2312" pitchFamily="49" charset="-122"/>
                <a:sym typeface="Wingdings" pitchFamily="2" charset="2"/>
              </a:rPr>
              <a:t>）</a:t>
            </a:r>
            <a:r>
              <a:rPr lang="en-US" altLang="zh-CN" sz="2400">
                <a:ea typeface="楷体_GB2312" pitchFamily="49" charset="-122"/>
                <a:sym typeface="Wingdings" pitchFamily="2" charset="2"/>
              </a:rPr>
              <a:t>P</a:t>
            </a:r>
            <a:r>
              <a:rPr lang="en-US" altLang="zh-CN" sz="2400" baseline="-25000">
                <a:ea typeface="楷体_GB2312" pitchFamily="49" charset="-122"/>
                <a:sym typeface="Wingdings" pitchFamily="2" charset="2"/>
              </a:rPr>
              <a:t>om</a:t>
            </a:r>
            <a:r>
              <a:rPr lang="zh-CN" altLang="en-US" sz="2400" i="0">
                <a:ea typeface="楷体_GB2312" pitchFamily="49" charset="-122"/>
                <a:sym typeface="Wingdings" pitchFamily="2" charset="2"/>
              </a:rPr>
              <a:t>，并检验</a:t>
            </a:r>
            <a:r>
              <a:rPr lang="en-US" altLang="zh-CN" sz="2400" i="0">
                <a:ea typeface="楷体_GB2312" pitchFamily="49" charset="-122"/>
              </a:rPr>
              <a:t>BJT</a:t>
            </a:r>
            <a:r>
              <a:rPr lang="zh-CN" altLang="en-US" sz="2400" i="0">
                <a:ea typeface="楷体_GB2312" pitchFamily="49" charset="-122"/>
              </a:rPr>
              <a:t>能否正常工作；</a:t>
            </a:r>
          </a:p>
          <a:p>
            <a:pPr eaLnBrk="1" hangingPunct="1">
              <a:buFontTx/>
              <a:buNone/>
            </a:pPr>
            <a:r>
              <a:rPr lang="zh-CN" altLang="en-US" sz="2400" i="0">
                <a:ea typeface="楷体_GB2312" pitchFamily="49" charset="-122"/>
              </a:rPr>
              <a:t>        </a:t>
            </a:r>
            <a:r>
              <a:rPr lang="en-US" altLang="zh-CN" sz="2400" i="0">
                <a:ea typeface="楷体_GB2312" pitchFamily="49" charset="-122"/>
              </a:rPr>
              <a:t>2</a:t>
            </a:r>
            <a:r>
              <a:rPr lang="zh-CN" altLang="en-US" sz="2400" i="0">
                <a:ea typeface="楷体_GB2312" pitchFamily="49" charset="-122"/>
              </a:rPr>
              <a:t>）</a:t>
            </a:r>
            <a:r>
              <a:rPr lang="en-US" altLang="zh-CN" sz="2400">
                <a:ea typeface="楷体_GB2312" pitchFamily="49" charset="-122"/>
              </a:rPr>
              <a:t>η</a:t>
            </a:r>
            <a:r>
              <a:rPr lang="en-US" altLang="zh-CN" sz="2400" i="0">
                <a:ea typeface="楷体_GB2312" pitchFamily="49" charset="-122"/>
              </a:rPr>
              <a:t>=0.6</a:t>
            </a:r>
            <a:r>
              <a:rPr lang="zh-CN" altLang="en-US" sz="2400" i="0">
                <a:ea typeface="楷体_GB2312" pitchFamily="49" charset="-122"/>
              </a:rPr>
              <a:t>时的输出功率</a:t>
            </a:r>
            <a:r>
              <a:rPr lang="en-US" altLang="zh-CN" sz="2400">
                <a:ea typeface="楷体_GB2312" pitchFamily="49" charset="-122"/>
                <a:sym typeface="Wingdings" pitchFamily="2" charset="2"/>
              </a:rPr>
              <a:t>Po</a:t>
            </a:r>
            <a:r>
              <a:rPr lang="zh-CN" altLang="en-US" sz="2400" i="0">
                <a:ea typeface="楷体_GB2312" pitchFamily="49" charset="-122"/>
              </a:rPr>
              <a:t>。 </a:t>
            </a:r>
          </a:p>
        </p:txBody>
      </p:sp>
      <p:sp>
        <p:nvSpPr>
          <p:cNvPr id="19461" name="Rectangle 6"/>
          <p:cNvSpPr>
            <a:spLocks noChangeArrowheads="1"/>
          </p:cNvSpPr>
          <p:nvPr/>
        </p:nvSpPr>
        <p:spPr bwMode="auto">
          <a:xfrm>
            <a:off x="228600" y="2419350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i="0">
                <a:solidFill>
                  <a:srgbClr val="FF0000"/>
                </a:solidFill>
                <a:ea typeface="楷体_GB2312" pitchFamily="49" charset="-122"/>
              </a:rPr>
              <a:t>解：</a:t>
            </a:r>
          </a:p>
        </p:txBody>
      </p:sp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900113" y="2565400"/>
            <a:ext cx="64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i="0"/>
              <a:t>1</a:t>
            </a:r>
            <a:r>
              <a:rPr lang="zh-CN" altLang="en-US" sz="2400" i="0"/>
              <a:t>）</a:t>
            </a:r>
            <a:endParaRPr lang="zh-CN" altLang="en-US" sz="2400" i="0">
              <a:sym typeface="Wingdings" pitchFamily="2" charset="2"/>
            </a:endParaRPr>
          </a:p>
        </p:txBody>
      </p:sp>
      <p:graphicFrame>
        <p:nvGraphicFramePr>
          <p:cNvPr id="61448" name="Object 8"/>
          <p:cNvGraphicFramePr>
            <a:graphicFrameLocks noChangeAspect="1"/>
          </p:cNvGraphicFramePr>
          <p:nvPr/>
        </p:nvGraphicFramePr>
        <p:xfrm>
          <a:off x="2124075" y="2349500"/>
          <a:ext cx="787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30" name="公式" r:id="rId3" imgW="393529" imgH="418918" progId="Equation.3">
                  <p:embed/>
                </p:oleObj>
              </mc:Choice>
              <mc:Fallback>
                <p:oleObj name="公式" r:id="rId3" imgW="393529" imgH="418918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349500"/>
                        <a:ext cx="787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9" name="AutoShape 9"/>
          <p:cNvSpPr>
            <a:spLocks/>
          </p:cNvSpPr>
          <p:nvPr/>
        </p:nvSpPr>
        <p:spPr bwMode="auto">
          <a:xfrm>
            <a:off x="4356100" y="3573463"/>
            <a:ext cx="515938" cy="1141412"/>
          </a:xfrm>
          <a:prstGeom prst="rightBrace">
            <a:avLst>
              <a:gd name="adj1" fmla="val 18436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400">
              <a:ea typeface="楷体_GB2312" pitchFamily="49" charset="-122"/>
            </a:endParaRPr>
          </a:p>
        </p:txBody>
      </p:sp>
      <p:sp>
        <p:nvSpPr>
          <p:cNvPr id="61450" name="Rectangle 10"/>
          <p:cNvSpPr>
            <a:spLocks noChangeArrowheads="1"/>
          </p:cNvSpPr>
          <p:nvPr/>
        </p:nvSpPr>
        <p:spPr bwMode="auto">
          <a:xfrm>
            <a:off x="4859338" y="3644900"/>
            <a:ext cx="35115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i="0" dirty="0">
                <a:solidFill>
                  <a:srgbClr val="FF0000"/>
                </a:solidFill>
                <a:ea typeface="楷体_GB2312" pitchFamily="49" charset="-122"/>
              </a:rPr>
              <a:t>均小于</a:t>
            </a:r>
            <a:r>
              <a:rPr lang="en-US" altLang="zh-CN" sz="2400" i="0" dirty="0">
                <a:ea typeface="楷体_GB2312" pitchFamily="49" charset="-122"/>
              </a:rPr>
              <a:t>BJT</a:t>
            </a:r>
            <a:r>
              <a:rPr lang="zh-CN" altLang="en-US" sz="2400" i="0" dirty="0">
                <a:ea typeface="楷体_GB2312" pitchFamily="49" charset="-122"/>
              </a:rPr>
              <a:t>的极限参数，能正常工作。</a:t>
            </a:r>
          </a:p>
        </p:txBody>
      </p:sp>
      <p:sp>
        <p:nvSpPr>
          <p:cNvPr id="61451" name="Rectangle 11"/>
          <p:cNvSpPr>
            <a:spLocks noChangeArrowheads="1"/>
          </p:cNvSpPr>
          <p:nvPr/>
        </p:nvSpPr>
        <p:spPr bwMode="auto">
          <a:xfrm>
            <a:off x="914400" y="5314950"/>
            <a:ext cx="64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i="0"/>
              <a:t>2</a:t>
            </a:r>
            <a:r>
              <a:rPr lang="zh-CN" altLang="en-US" sz="2400" i="0"/>
              <a:t>）</a:t>
            </a:r>
          </a:p>
        </p:txBody>
      </p:sp>
      <p:graphicFrame>
        <p:nvGraphicFramePr>
          <p:cNvPr id="61452" name="Object 12"/>
          <p:cNvGraphicFramePr>
            <a:graphicFrameLocks noChangeAspect="1"/>
          </p:cNvGraphicFramePr>
          <p:nvPr/>
        </p:nvGraphicFramePr>
        <p:xfrm>
          <a:off x="1447800" y="5086350"/>
          <a:ext cx="16002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31" name="Equation" r:id="rId5" imgW="774364" imgH="393529" progId="Equation.3">
                  <p:embed/>
                </p:oleObj>
              </mc:Choice>
              <mc:Fallback>
                <p:oleObj name="Equation" r:id="rId5" imgW="774364" imgH="393529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086350"/>
                        <a:ext cx="16002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3" name="Object 13"/>
          <p:cNvGraphicFramePr>
            <a:graphicFrameLocks noChangeAspect="1"/>
          </p:cNvGraphicFramePr>
          <p:nvPr/>
        </p:nvGraphicFramePr>
        <p:xfrm>
          <a:off x="3708400" y="5300663"/>
          <a:ext cx="1876425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32" name="公式" r:id="rId7" imgW="799753" imgH="177723" progId="Equation.3">
                  <p:embed/>
                </p:oleObj>
              </mc:Choice>
              <mc:Fallback>
                <p:oleObj name="公式" r:id="rId7" imgW="799753" imgH="177723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5300663"/>
                        <a:ext cx="1876425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4" name="Object 14"/>
          <p:cNvGraphicFramePr>
            <a:graphicFrameLocks noChangeAspect="1"/>
          </p:cNvGraphicFramePr>
          <p:nvPr/>
        </p:nvGraphicFramePr>
        <p:xfrm>
          <a:off x="1908175" y="5999163"/>
          <a:ext cx="1220788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33" name="公式" r:id="rId9" imgW="596900" imgH="419100" progId="Equation.3">
                  <p:embed/>
                </p:oleObj>
              </mc:Choice>
              <mc:Fallback>
                <p:oleObj name="公式" r:id="rId9" imgW="596900" imgH="4191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5999163"/>
                        <a:ext cx="1220788" cy="85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5" name="Rectangle 15"/>
          <p:cNvSpPr>
            <a:spLocks noChangeArrowheads="1"/>
          </p:cNvSpPr>
          <p:nvPr/>
        </p:nvSpPr>
        <p:spPr bwMode="auto">
          <a:xfrm>
            <a:off x="990600" y="6076950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i="0">
                <a:solidFill>
                  <a:srgbClr val="FF0000"/>
                </a:solidFill>
                <a:ea typeface="楷体_GB2312" pitchFamily="49" charset="-122"/>
              </a:rPr>
              <a:t>则，</a:t>
            </a:r>
          </a:p>
        </p:txBody>
      </p:sp>
      <p:grpSp>
        <p:nvGrpSpPr>
          <p:cNvPr id="19471" name="Group 24"/>
          <p:cNvGrpSpPr>
            <a:grpSpLocks/>
          </p:cNvGrpSpPr>
          <p:nvPr/>
        </p:nvGrpSpPr>
        <p:grpSpPr bwMode="auto">
          <a:xfrm>
            <a:off x="6096000" y="549275"/>
            <a:ext cx="3048000" cy="3048000"/>
            <a:chOff x="3360" y="672"/>
            <a:chExt cx="2256" cy="2400"/>
          </a:xfrm>
        </p:grpSpPr>
        <p:sp>
          <p:nvSpPr>
            <p:cNvPr id="19490" name="Rectangle 25"/>
            <p:cNvSpPr>
              <a:spLocks noChangeArrowheads="1"/>
            </p:cNvSpPr>
            <p:nvPr/>
          </p:nvSpPr>
          <p:spPr bwMode="auto">
            <a:xfrm>
              <a:off x="3360" y="672"/>
              <a:ext cx="2256" cy="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grpSp>
          <p:nvGrpSpPr>
            <p:cNvPr id="19491" name="Group 26"/>
            <p:cNvGrpSpPr>
              <a:grpSpLocks/>
            </p:cNvGrpSpPr>
            <p:nvPr/>
          </p:nvGrpSpPr>
          <p:grpSpPr bwMode="auto">
            <a:xfrm>
              <a:off x="3599" y="768"/>
              <a:ext cx="1932" cy="2299"/>
              <a:chOff x="3743" y="768"/>
              <a:chExt cx="1932" cy="2299"/>
            </a:xfrm>
          </p:grpSpPr>
          <p:sp>
            <p:nvSpPr>
              <p:cNvPr id="19492" name="Oval 27"/>
              <p:cNvSpPr>
                <a:spLocks noChangeArrowheads="1"/>
              </p:cNvSpPr>
              <p:nvPr/>
            </p:nvSpPr>
            <p:spPr bwMode="auto">
              <a:xfrm>
                <a:off x="3796" y="1829"/>
                <a:ext cx="90" cy="90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ea typeface="楷体_GB2312" pitchFamily="49" charset="-122"/>
                </a:endParaRPr>
              </a:p>
            </p:txBody>
          </p:sp>
          <p:grpSp>
            <p:nvGrpSpPr>
              <p:cNvPr id="19493" name="Group 28"/>
              <p:cNvGrpSpPr>
                <a:grpSpLocks/>
              </p:cNvGrpSpPr>
              <p:nvPr/>
            </p:nvGrpSpPr>
            <p:grpSpPr bwMode="auto">
              <a:xfrm>
                <a:off x="3750" y="2473"/>
                <a:ext cx="181" cy="227"/>
                <a:chOff x="585" y="2568"/>
                <a:chExt cx="181" cy="227"/>
              </a:xfrm>
            </p:grpSpPr>
            <p:sp>
              <p:nvSpPr>
                <p:cNvPr id="19542" name="Line 29"/>
                <p:cNvSpPr>
                  <a:spLocks noChangeShapeType="1"/>
                </p:cNvSpPr>
                <p:nvPr/>
              </p:nvSpPr>
              <p:spPr bwMode="auto">
                <a:xfrm>
                  <a:off x="585" y="2795"/>
                  <a:ext cx="181" cy="0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43" name="Line 30"/>
                <p:cNvSpPr>
                  <a:spLocks noChangeShapeType="1"/>
                </p:cNvSpPr>
                <p:nvPr/>
              </p:nvSpPr>
              <p:spPr bwMode="auto">
                <a:xfrm>
                  <a:off x="676" y="2650"/>
                  <a:ext cx="0" cy="13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44" name="Oval 31"/>
                <p:cNvSpPr>
                  <a:spLocks noChangeArrowheads="1"/>
                </p:cNvSpPr>
                <p:nvPr/>
              </p:nvSpPr>
              <p:spPr bwMode="auto">
                <a:xfrm>
                  <a:off x="631" y="2568"/>
                  <a:ext cx="90" cy="90"/>
                </a:xfrm>
                <a:prstGeom prst="ellipse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zh-CN" altLang="en-US" sz="2400">
                    <a:ea typeface="楷体_GB2312" pitchFamily="49" charset="-122"/>
                  </a:endParaRPr>
                </a:p>
              </p:txBody>
            </p:sp>
          </p:grpSp>
          <p:sp>
            <p:nvSpPr>
              <p:cNvPr id="19494" name="Text Box 32"/>
              <p:cNvSpPr txBox="1">
                <a:spLocks noChangeArrowheads="1"/>
              </p:cNvSpPr>
              <p:nvPr/>
            </p:nvSpPr>
            <p:spPr bwMode="auto">
              <a:xfrm>
                <a:off x="3748" y="1871"/>
                <a:ext cx="235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 b="0" i="0">
                    <a:latin typeface="Arial" charset="0"/>
                  </a:rPr>
                  <a:t>+</a:t>
                </a:r>
              </a:p>
            </p:txBody>
          </p:sp>
          <p:sp>
            <p:nvSpPr>
              <p:cNvPr id="19495" name="Text Box 33"/>
              <p:cNvSpPr txBox="1">
                <a:spLocks noChangeArrowheads="1"/>
              </p:cNvSpPr>
              <p:nvPr/>
            </p:nvSpPr>
            <p:spPr bwMode="auto">
              <a:xfrm>
                <a:off x="3743" y="2230"/>
                <a:ext cx="23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 b="0" i="0">
                    <a:latin typeface="Arial" charset="0"/>
                  </a:rPr>
                  <a:t>_</a:t>
                </a:r>
              </a:p>
            </p:txBody>
          </p:sp>
          <p:sp>
            <p:nvSpPr>
              <p:cNvPr id="19496" name="Text Box 34"/>
              <p:cNvSpPr txBox="1">
                <a:spLocks noChangeArrowheads="1"/>
              </p:cNvSpPr>
              <p:nvPr/>
            </p:nvSpPr>
            <p:spPr bwMode="auto">
              <a:xfrm>
                <a:off x="3766" y="2106"/>
                <a:ext cx="262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Arial" charset="0"/>
                  </a:rPr>
                  <a:t>v</a:t>
                </a:r>
                <a:r>
                  <a:rPr kumimoji="0" lang="en-US" altLang="zh-CN" sz="1800" baseline="-25000">
                    <a:latin typeface="Arial" charset="0"/>
                  </a:rPr>
                  <a:t>i</a:t>
                </a:r>
              </a:p>
            </p:txBody>
          </p:sp>
          <p:sp>
            <p:nvSpPr>
              <p:cNvPr id="19497" name="Line 35"/>
              <p:cNvSpPr>
                <a:spLocks noChangeShapeType="1"/>
              </p:cNvSpPr>
              <p:nvPr/>
            </p:nvSpPr>
            <p:spPr bwMode="auto">
              <a:xfrm>
                <a:off x="4129" y="1430"/>
                <a:ext cx="0" cy="862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98" name="Line 36"/>
              <p:cNvSpPr>
                <a:spLocks noChangeShapeType="1"/>
              </p:cNvSpPr>
              <p:nvPr/>
            </p:nvSpPr>
            <p:spPr bwMode="auto">
              <a:xfrm>
                <a:off x="4129" y="1430"/>
                <a:ext cx="363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99" name="Line 37"/>
              <p:cNvSpPr>
                <a:spLocks noChangeShapeType="1"/>
              </p:cNvSpPr>
              <p:nvPr/>
            </p:nvSpPr>
            <p:spPr bwMode="auto">
              <a:xfrm>
                <a:off x="4491" y="1267"/>
                <a:ext cx="0" cy="317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00" name="Line 38"/>
              <p:cNvSpPr>
                <a:spLocks noChangeShapeType="1"/>
              </p:cNvSpPr>
              <p:nvPr/>
            </p:nvSpPr>
            <p:spPr bwMode="auto">
              <a:xfrm>
                <a:off x="4492" y="2110"/>
                <a:ext cx="0" cy="317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01" name="Line 39"/>
              <p:cNvSpPr>
                <a:spLocks noChangeShapeType="1"/>
              </p:cNvSpPr>
              <p:nvPr/>
            </p:nvSpPr>
            <p:spPr bwMode="auto">
              <a:xfrm>
                <a:off x="4674" y="912"/>
                <a:ext cx="0" cy="31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02" name="Line 40"/>
              <p:cNvSpPr>
                <a:spLocks noChangeShapeType="1"/>
              </p:cNvSpPr>
              <p:nvPr/>
            </p:nvSpPr>
            <p:spPr bwMode="auto">
              <a:xfrm flipH="1">
                <a:off x="4501" y="1221"/>
                <a:ext cx="172" cy="13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03" name="Line 41"/>
              <p:cNvSpPr>
                <a:spLocks noChangeShapeType="1"/>
              </p:cNvSpPr>
              <p:nvPr/>
            </p:nvSpPr>
            <p:spPr bwMode="auto">
              <a:xfrm>
                <a:off x="4673" y="2446"/>
                <a:ext cx="0" cy="31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04" name="Line 42"/>
              <p:cNvSpPr>
                <a:spLocks noChangeShapeType="1"/>
              </p:cNvSpPr>
              <p:nvPr/>
            </p:nvSpPr>
            <p:spPr bwMode="auto">
              <a:xfrm flipH="1" flipV="1">
                <a:off x="4492" y="2328"/>
                <a:ext cx="181" cy="11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05" name="Oval 43"/>
              <p:cNvSpPr>
                <a:spLocks noChangeArrowheads="1"/>
              </p:cNvSpPr>
              <p:nvPr/>
            </p:nvSpPr>
            <p:spPr bwMode="auto">
              <a:xfrm>
                <a:off x="4637" y="1874"/>
                <a:ext cx="46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ea typeface="楷体_GB2312" pitchFamily="49" charset="-122"/>
                </a:endParaRPr>
              </a:p>
            </p:txBody>
          </p:sp>
          <p:sp>
            <p:nvSpPr>
              <p:cNvPr id="19506" name="Line 44"/>
              <p:cNvSpPr>
                <a:spLocks noChangeShapeType="1"/>
              </p:cNvSpPr>
              <p:nvPr/>
            </p:nvSpPr>
            <p:spPr bwMode="auto">
              <a:xfrm>
                <a:off x="4492" y="1493"/>
                <a:ext cx="181" cy="9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07" name="Line 45"/>
              <p:cNvSpPr>
                <a:spLocks noChangeShapeType="1"/>
              </p:cNvSpPr>
              <p:nvPr/>
            </p:nvSpPr>
            <p:spPr bwMode="auto">
              <a:xfrm>
                <a:off x="4665" y="1581"/>
                <a:ext cx="0" cy="544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08" name="Line 46"/>
              <p:cNvSpPr>
                <a:spLocks noChangeShapeType="1"/>
              </p:cNvSpPr>
              <p:nvPr/>
            </p:nvSpPr>
            <p:spPr bwMode="auto">
              <a:xfrm rot="10800000" flipV="1">
                <a:off x="4492" y="2128"/>
                <a:ext cx="181" cy="9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09" name="Line 47"/>
              <p:cNvSpPr>
                <a:spLocks noChangeShapeType="1"/>
              </p:cNvSpPr>
              <p:nvPr/>
            </p:nvSpPr>
            <p:spPr bwMode="auto">
              <a:xfrm>
                <a:off x="4656" y="1897"/>
                <a:ext cx="768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10" name="Line 48"/>
              <p:cNvSpPr>
                <a:spLocks noChangeShapeType="1"/>
              </p:cNvSpPr>
              <p:nvPr/>
            </p:nvSpPr>
            <p:spPr bwMode="auto">
              <a:xfrm>
                <a:off x="5087" y="1895"/>
                <a:ext cx="0" cy="226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11" name="Line 49"/>
              <p:cNvSpPr>
                <a:spLocks noChangeShapeType="1"/>
              </p:cNvSpPr>
              <p:nvPr/>
            </p:nvSpPr>
            <p:spPr bwMode="auto">
              <a:xfrm>
                <a:off x="5088" y="2400"/>
                <a:ext cx="0" cy="31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12" name="Line 50"/>
              <p:cNvSpPr>
                <a:spLocks noChangeShapeType="1"/>
              </p:cNvSpPr>
              <p:nvPr/>
            </p:nvSpPr>
            <p:spPr bwMode="auto">
              <a:xfrm>
                <a:off x="4992" y="2713"/>
                <a:ext cx="181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13" name="Rectangle 51"/>
              <p:cNvSpPr>
                <a:spLocks noChangeArrowheads="1"/>
              </p:cNvSpPr>
              <p:nvPr/>
            </p:nvSpPr>
            <p:spPr bwMode="auto">
              <a:xfrm>
                <a:off x="5040" y="2112"/>
                <a:ext cx="91" cy="273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ea typeface="楷体_GB2312" pitchFamily="49" charset="-122"/>
                </a:endParaRPr>
              </a:p>
            </p:txBody>
          </p:sp>
          <p:sp>
            <p:nvSpPr>
              <p:cNvPr id="19514" name="Line 52"/>
              <p:cNvSpPr>
                <a:spLocks noChangeShapeType="1"/>
              </p:cNvSpPr>
              <p:nvPr/>
            </p:nvSpPr>
            <p:spPr bwMode="auto">
              <a:xfrm>
                <a:off x="5184" y="2064"/>
                <a:ext cx="0" cy="40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15" name="Oval 53"/>
              <p:cNvSpPr>
                <a:spLocks noChangeArrowheads="1"/>
              </p:cNvSpPr>
              <p:nvPr/>
            </p:nvSpPr>
            <p:spPr bwMode="auto">
              <a:xfrm>
                <a:off x="5053" y="1874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ea typeface="楷体_GB2312" pitchFamily="49" charset="-122"/>
                </a:endParaRPr>
              </a:p>
            </p:txBody>
          </p:sp>
          <p:grpSp>
            <p:nvGrpSpPr>
              <p:cNvPr id="19516" name="Group 54"/>
              <p:cNvGrpSpPr>
                <a:grpSpLocks/>
              </p:cNvGrpSpPr>
              <p:nvPr/>
            </p:nvGrpSpPr>
            <p:grpSpPr bwMode="auto">
              <a:xfrm>
                <a:off x="5376" y="2496"/>
                <a:ext cx="145" cy="199"/>
                <a:chOff x="2236" y="2605"/>
                <a:chExt cx="145" cy="199"/>
              </a:xfrm>
            </p:grpSpPr>
            <p:sp>
              <p:nvSpPr>
                <p:cNvPr id="19539" name="Line 55"/>
                <p:cNvSpPr>
                  <a:spLocks noChangeShapeType="1"/>
                </p:cNvSpPr>
                <p:nvPr/>
              </p:nvSpPr>
              <p:spPr bwMode="auto">
                <a:xfrm>
                  <a:off x="2318" y="2668"/>
                  <a:ext cx="0" cy="13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40" name="Line 56"/>
                <p:cNvSpPr>
                  <a:spLocks noChangeShapeType="1"/>
                </p:cNvSpPr>
                <p:nvPr/>
              </p:nvSpPr>
              <p:spPr bwMode="auto">
                <a:xfrm>
                  <a:off x="2236" y="2795"/>
                  <a:ext cx="145" cy="0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41" name="Oval 57"/>
                <p:cNvSpPr>
                  <a:spLocks noChangeArrowheads="1"/>
                </p:cNvSpPr>
                <p:nvPr/>
              </p:nvSpPr>
              <p:spPr bwMode="auto">
                <a:xfrm>
                  <a:off x="2273" y="2605"/>
                  <a:ext cx="90" cy="90"/>
                </a:xfrm>
                <a:prstGeom prst="ellipse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zh-CN" altLang="en-US" sz="2400">
                    <a:ea typeface="楷体_GB2312" pitchFamily="49" charset="-122"/>
                  </a:endParaRPr>
                </a:p>
              </p:txBody>
            </p:sp>
          </p:grpSp>
          <p:sp>
            <p:nvSpPr>
              <p:cNvPr id="19517" name="Oval 58"/>
              <p:cNvSpPr>
                <a:spLocks noChangeArrowheads="1"/>
              </p:cNvSpPr>
              <p:nvPr/>
            </p:nvSpPr>
            <p:spPr bwMode="auto">
              <a:xfrm>
                <a:off x="5424" y="1872"/>
                <a:ext cx="90" cy="90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ea typeface="楷体_GB2312" pitchFamily="49" charset="-122"/>
                </a:endParaRPr>
              </a:p>
            </p:txBody>
          </p:sp>
          <p:sp>
            <p:nvSpPr>
              <p:cNvPr id="19518" name="Oval 59"/>
              <p:cNvSpPr>
                <a:spLocks noChangeArrowheads="1"/>
              </p:cNvSpPr>
              <p:nvPr/>
            </p:nvSpPr>
            <p:spPr bwMode="auto">
              <a:xfrm>
                <a:off x="4620" y="2763"/>
                <a:ext cx="90" cy="90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ea typeface="楷体_GB2312" pitchFamily="49" charset="-122"/>
                </a:endParaRPr>
              </a:p>
            </p:txBody>
          </p:sp>
          <p:sp>
            <p:nvSpPr>
              <p:cNvPr id="19519" name="Oval 60"/>
              <p:cNvSpPr>
                <a:spLocks noChangeArrowheads="1"/>
              </p:cNvSpPr>
              <p:nvPr/>
            </p:nvSpPr>
            <p:spPr bwMode="auto">
              <a:xfrm>
                <a:off x="4629" y="857"/>
                <a:ext cx="90" cy="90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ea typeface="楷体_GB2312" pitchFamily="49" charset="-122"/>
                </a:endParaRPr>
              </a:p>
            </p:txBody>
          </p:sp>
          <p:sp>
            <p:nvSpPr>
              <p:cNvPr id="19520" name="Line 61"/>
              <p:cNvSpPr>
                <a:spLocks noChangeShapeType="1"/>
              </p:cNvSpPr>
              <p:nvPr/>
            </p:nvSpPr>
            <p:spPr bwMode="auto">
              <a:xfrm>
                <a:off x="4129" y="2292"/>
                <a:ext cx="363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21" name="Line 62"/>
              <p:cNvSpPr>
                <a:spLocks noChangeShapeType="1"/>
              </p:cNvSpPr>
              <p:nvPr/>
            </p:nvSpPr>
            <p:spPr bwMode="auto">
              <a:xfrm>
                <a:off x="4555" y="2437"/>
                <a:ext cx="0" cy="40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22" name="Line 63"/>
              <p:cNvSpPr>
                <a:spLocks noChangeShapeType="1"/>
              </p:cNvSpPr>
              <p:nvPr/>
            </p:nvSpPr>
            <p:spPr bwMode="auto">
              <a:xfrm>
                <a:off x="4555" y="858"/>
                <a:ext cx="0" cy="40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23" name="Text Box 64"/>
              <p:cNvSpPr txBox="1">
                <a:spLocks noChangeArrowheads="1"/>
              </p:cNvSpPr>
              <p:nvPr/>
            </p:nvSpPr>
            <p:spPr bwMode="auto">
              <a:xfrm>
                <a:off x="5423" y="1872"/>
                <a:ext cx="235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 b="0" i="0">
                    <a:latin typeface="Arial" charset="0"/>
                  </a:rPr>
                  <a:t>+</a:t>
                </a:r>
              </a:p>
            </p:txBody>
          </p:sp>
          <p:sp>
            <p:nvSpPr>
              <p:cNvPr id="19524" name="Text Box 65"/>
              <p:cNvSpPr txBox="1">
                <a:spLocks noChangeArrowheads="1"/>
              </p:cNvSpPr>
              <p:nvPr/>
            </p:nvSpPr>
            <p:spPr bwMode="auto">
              <a:xfrm>
                <a:off x="5423" y="2305"/>
                <a:ext cx="22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 b="0" i="0">
                    <a:latin typeface="Arial" charset="0"/>
                  </a:rPr>
                  <a:t>_</a:t>
                </a:r>
              </a:p>
            </p:txBody>
          </p:sp>
          <p:sp>
            <p:nvSpPr>
              <p:cNvPr id="19525" name="Text Box 66"/>
              <p:cNvSpPr txBox="1">
                <a:spLocks noChangeArrowheads="1"/>
              </p:cNvSpPr>
              <p:nvPr/>
            </p:nvSpPr>
            <p:spPr bwMode="auto">
              <a:xfrm>
                <a:off x="4271" y="816"/>
                <a:ext cx="308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Arial" charset="0"/>
                  </a:rPr>
                  <a:t>i</a:t>
                </a:r>
                <a:r>
                  <a:rPr kumimoji="0" lang="en-US" altLang="zh-CN" sz="1800" baseline="-25000">
                    <a:latin typeface="Arial" charset="0"/>
                  </a:rPr>
                  <a:t>c1</a:t>
                </a:r>
              </a:p>
            </p:txBody>
          </p:sp>
          <p:grpSp>
            <p:nvGrpSpPr>
              <p:cNvPr id="19526" name="Group 67"/>
              <p:cNvGrpSpPr>
                <a:grpSpLocks/>
              </p:cNvGrpSpPr>
              <p:nvPr/>
            </p:nvGrpSpPr>
            <p:grpSpPr bwMode="auto">
              <a:xfrm>
                <a:off x="4656" y="2688"/>
                <a:ext cx="515" cy="379"/>
                <a:chOff x="4704" y="2623"/>
                <a:chExt cx="515" cy="379"/>
              </a:xfrm>
            </p:grpSpPr>
            <p:sp>
              <p:nvSpPr>
                <p:cNvPr id="19537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4704" y="2623"/>
                  <a:ext cx="230" cy="2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CN" sz="1800">
                      <a:latin typeface="Arial" charset="0"/>
                    </a:rPr>
                    <a:t>_</a:t>
                  </a:r>
                </a:p>
              </p:txBody>
            </p:sp>
            <p:sp>
              <p:nvSpPr>
                <p:cNvPr id="19538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4808" y="2713"/>
                  <a:ext cx="411" cy="2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CN" sz="1800">
                      <a:latin typeface="Arial" charset="0"/>
                    </a:rPr>
                    <a:t>V</a:t>
                  </a:r>
                  <a:r>
                    <a:rPr kumimoji="0" lang="en-US" altLang="zh-CN" sz="1800" baseline="-25000">
                      <a:latin typeface="Arial" charset="0"/>
                    </a:rPr>
                    <a:t>CC</a:t>
                  </a:r>
                </a:p>
              </p:txBody>
            </p:sp>
          </p:grpSp>
          <p:grpSp>
            <p:nvGrpSpPr>
              <p:cNvPr id="19527" name="Group 70"/>
              <p:cNvGrpSpPr>
                <a:grpSpLocks/>
              </p:cNvGrpSpPr>
              <p:nvPr/>
            </p:nvGrpSpPr>
            <p:grpSpPr bwMode="auto">
              <a:xfrm>
                <a:off x="4656" y="768"/>
                <a:ext cx="489" cy="289"/>
                <a:chOff x="4719" y="768"/>
                <a:chExt cx="489" cy="289"/>
              </a:xfrm>
            </p:grpSpPr>
            <p:sp>
              <p:nvSpPr>
                <p:cNvPr id="19535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4719" y="768"/>
                  <a:ext cx="235" cy="2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CN" sz="1800">
                      <a:latin typeface="Arial" charset="0"/>
                    </a:rPr>
                    <a:t>+</a:t>
                  </a:r>
                </a:p>
              </p:txBody>
            </p:sp>
            <p:sp>
              <p:nvSpPr>
                <p:cNvPr id="19536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4797" y="768"/>
                  <a:ext cx="411" cy="2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CN" sz="1800">
                      <a:latin typeface="Arial" charset="0"/>
                    </a:rPr>
                    <a:t>V</a:t>
                  </a:r>
                  <a:r>
                    <a:rPr kumimoji="0" lang="en-US" altLang="zh-CN" sz="1800" baseline="-25000">
                      <a:latin typeface="Arial" charset="0"/>
                    </a:rPr>
                    <a:t>CC</a:t>
                  </a:r>
                </a:p>
              </p:txBody>
            </p:sp>
          </p:grpSp>
          <p:sp>
            <p:nvSpPr>
              <p:cNvPr id="19528" name="Text Box 73"/>
              <p:cNvSpPr txBox="1">
                <a:spLocks noChangeArrowheads="1"/>
              </p:cNvSpPr>
              <p:nvPr/>
            </p:nvSpPr>
            <p:spPr bwMode="auto">
              <a:xfrm>
                <a:off x="4581" y="1308"/>
                <a:ext cx="302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Arial" charset="0"/>
                  </a:rPr>
                  <a:t>T</a:t>
                </a:r>
                <a:r>
                  <a:rPr kumimoji="0" lang="en-US" altLang="zh-CN" sz="1800" baseline="-25000">
                    <a:latin typeface="Arial" charset="0"/>
                  </a:rPr>
                  <a:t>1</a:t>
                </a:r>
              </a:p>
            </p:txBody>
          </p:sp>
          <p:sp>
            <p:nvSpPr>
              <p:cNvPr id="19529" name="Text Box 74"/>
              <p:cNvSpPr txBox="1">
                <a:spLocks noChangeArrowheads="1"/>
              </p:cNvSpPr>
              <p:nvPr/>
            </p:nvSpPr>
            <p:spPr bwMode="auto">
              <a:xfrm>
                <a:off x="4581" y="2173"/>
                <a:ext cx="302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Arial" charset="0"/>
                  </a:rPr>
                  <a:t>T</a:t>
                </a:r>
                <a:r>
                  <a:rPr kumimoji="0" lang="en-US" altLang="zh-CN" sz="1800" baseline="-25000">
                    <a:latin typeface="Arial" charset="0"/>
                  </a:rPr>
                  <a:t>2</a:t>
                </a:r>
              </a:p>
            </p:txBody>
          </p:sp>
          <p:sp>
            <p:nvSpPr>
              <p:cNvPr id="19530" name="Text Box 75"/>
              <p:cNvSpPr txBox="1">
                <a:spLocks noChangeArrowheads="1"/>
              </p:cNvSpPr>
              <p:nvPr/>
            </p:nvSpPr>
            <p:spPr bwMode="auto">
              <a:xfrm>
                <a:off x="4847" y="2400"/>
                <a:ext cx="32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Arial" charset="0"/>
                  </a:rPr>
                  <a:t>R</a:t>
                </a:r>
                <a:r>
                  <a:rPr kumimoji="0" lang="en-US" altLang="zh-CN" sz="1800" baseline="-25000">
                    <a:latin typeface="Arial" charset="0"/>
                  </a:rPr>
                  <a:t>L</a:t>
                </a:r>
              </a:p>
            </p:txBody>
          </p:sp>
          <p:sp>
            <p:nvSpPr>
              <p:cNvPr id="19531" name="Text Box 76"/>
              <p:cNvSpPr txBox="1">
                <a:spLocks noChangeArrowheads="1"/>
              </p:cNvSpPr>
              <p:nvPr/>
            </p:nvSpPr>
            <p:spPr bwMode="auto">
              <a:xfrm>
                <a:off x="5376" y="2112"/>
                <a:ext cx="299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Arial" charset="0"/>
                  </a:rPr>
                  <a:t>v</a:t>
                </a:r>
                <a:r>
                  <a:rPr kumimoji="0" lang="en-US" altLang="zh-CN" sz="1800" baseline="-25000">
                    <a:latin typeface="Arial" charset="0"/>
                  </a:rPr>
                  <a:t>o</a:t>
                </a:r>
              </a:p>
            </p:txBody>
          </p:sp>
          <p:sp>
            <p:nvSpPr>
              <p:cNvPr id="19532" name="Text Box 77"/>
              <p:cNvSpPr txBox="1">
                <a:spLocks noChangeArrowheads="1"/>
              </p:cNvSpPr>
              <p:nvPr/>
            </p:nvSpPr>
            <p:spPr bwMode="auto">
              <a:xfrm>
                <a:off x="4334" y="2446"/>
                <a:ext cx="307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Arial" charset="0"/>
                  </a:rPr>
                  <a:t>i</a:t>
                </a:r>
                <a:r>
                  <a:rPr kumimoji="0" lang="en-US" altLang="zh-CN" sz="1800" baseline="-25000">
                    <a:latin typeface="Arial" charset="0"/>
                  </a:rPr>
                  <a:t>c2</a:t>
                </a:r>
              </a:p>
            </p:txBody>
          </p:sp>
          <p:sp>
            <p:nvSpPr>
              <p:cNvPr id="19533" name="Text Box 78"/>
              <p:cNvSpPr txBox="1">
                <a:spLocks noChangeArrowheads="1"/>
              </p:cNvSpPr>
              <p:nvPr/>
            </p:nvSpPr>
            <p:spPr bwMode="auto">
              <a:xfrm>
                <a:off x="5184" y="2112"/>
                <a:ext cx="253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Arial" charset="0"/>
                  </a:rPr>
                  <a:t>i</a:t>
                </a:r>
                <a:r>
                  <a:rPr kumimoji="0" lang="en-US" altLang="zh-CN" sz="1800" baseline="-25000">
                    <a:latin typeface="Arial" charset="0"/>
                  </a:rPr>
                  <a:t>L</a:t>
                </a:r>
              </a:p>
            </p:txBody>
          </p:sp>
          <p:sp>
            <p:nvSpPr>
              <p:cNvPr id="19534" name="Line 79"/>
              <p:cNvSpPr>
                <a:spLocks noChangeShapeType="1"/>
              </p:cNvSpPr>
              <p:nvPr/>
            </p:nvSpPr>
            <p:spPr bwMode="auto">
              <a:xfrm>
                <a:off x="3884" y="1875"/>
                <a:ext cx="227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pic>
        <p:nvPicPr>
          <p:cNvPr id="19472" name="Picture 84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47700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3" name="Picture 85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3825" y="645795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1526" name="Object 86"/>
          <p:cNvGraphicFramePr>
            <a:graphicFrameLocks noChangeAspect="1"/>
          </p:cNvGraphicFramePr>
          <p:nvPr/>
        </p:nvGraphicFramePr>
        <p:xfrm>
          <a:off x="2700338" y="3933825"/>
          <a:ext cx="889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34" name="公式" r:id="rId13" imgW="444114" imgH="177646" progId="Equation.3">
                  <p:embed/>
                </p:oleObj>
              </mc:Choice>
              <mc:Fallback>
                <p:oleObj name="公式" r:id="rId13" imgW="444114" imgH="177646" progId="Equation.3">
                  <p:embed/>
                  <p:pic>
                    <p:nvPicPr>
                      <p:cNvPr id="0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3933825"/>
                        <a:ext cx="889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7" name="Object 87"/>
          <p:cNvGraphicFramePr>
            <a:graphicFrameLocks noChangeAspect="1"/>
          </p:cNvGraphicFramePr>
          <p:nvPr/>
        </p:nvGraphicFramePr>
        <p:xfrm>
          <a:off x="2700338" y="4581525"/>
          <a:ext cx="8382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35" name="公式" r:id="rId15" imgW="418918" imgH="177723" progId="Equation.3">
                  <p:embed/>
                </p:oleObj>
              </mc:Choice>
              <mc:Fallback>
                <p:oleObj name="公式" r:id="rId15" imgW="418918" imgH="177723" progId="Equation.3">
                  <p:embed/>
                  <p:pic>
                    <p:nvPicPr>
                      <p:cNvPr id="0" name="Object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4581525"/>
                        <a:ext cx="8382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8" name="Object 88"/>
          <p:cNvGraphicFramePr>
            <a:graphicFrameLocks noChangeAspect="1"/>
          </p:cNvGraphicFramePr>
          <p:nvPr/>
        </p:nvGraphicFramePr>
        <p:xfrm>
          <a:off x="900113" y="3213100"/>
          <a:ext cx="8382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36" name="公式" r:id="rId17" imgW="418918" imgH="177723" progId="Equation.3">
                  <p:embed/>
                </p:oleObj>
              </mc:Choice>
              <mc:Fallback>
                <p:oleObj name="公式" r:id="rId17" imgW="418918" imgH="177723" progId="Equation.3">
                  <p:embed/>
                  <p:pic>
                    <p:nvPicPr>
                      <p:cNvPr id="0" name="Object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213100"/>
                        <a:ext cx="8382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77" name="Group 92"/>
          <p:cNvGrpSpPr>
            <a:grpSpLocks/>
          </p:cNvGrpSpPr>
          <p:nvPr/>
        </p:nvGrpSpPr>
        <p:grpSpPr bwMode="auto">
          <a:xfrm>
            <a:off x="1116013" y="765175"/>
            <a:ext cx="4645025" cy="506413"/>
            <a:chOff x="453" y="572"/>
            <a:chExt cx="2926" cy="319"/>
          </a:xfrm>
        </p:grpSpPr>
        <p:graphicFrame>
          <p:nvGraphicFramePr>
            <p:cNvPr id="19487" name="Object 89"/>
            <p:cNvGraphicFramePr>
              <a:graphicFrameLocks noChangeAspect="1"/>
            </p:cNvGraphicFramePr>
            <p:nvPr/>
          </p:nvGraphicFramePr>
          <p:xfrm>
            <a:off x="453" y="602"/>
            <a:ext cx="773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37" name="公式" r:id="rId19" imgW="485764" imgH="66542" progId="Equation.3">
                    <p:embed/>
                  </p:oleObj>
                </mc:Choice>
                <mc:Fallback>
                  <p:oleObj name="公式" r:id="rId19" imgW="485764" imgH="66542" progId="Equation.3">
                    <p:embed/>
                    <p:pic>
                      <p:nvPicPr>
                        <p:cNvPr id="0" name="Object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" y="602"/>
                          <a:ext cx="773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88" name="Object 90"/>
            <p:cNvGraphicFramePr>
              <a:graphicFrameLocks noChangeAspect="1"/>
            </p:cNvGraphicFramePr>
            <p:nvPr/>
          </p:nvGraphicFramePr>
          <p:xfrm>
            <a:off x="1231" y="572"/>
            <a:ext cx="1256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38" name="公式" r:id="rId21" imgW="866614" imgH="123732" progId="Equation.3">
                    <p:embed/>
                  </p:oleObj>
                </mc:Choice>
                <mc:Fallback>
                  <p:oleObj name="公式" r:id="rId21" imgW="866614" imgH="123732" progId="Equation.3">
                    <p:embed/>
                    <p:pic>
                      <p:nvPicPr>
                        <p:cNvPr id="0" name="Object 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1" y="572"/>
                          <a:ext cx="1256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89" name="Object 91"/>
            <p:cNvGraphicFramePr>
              <a:graphicFrameLocks noChangeAspect="1"/>
            </p:cNvGraphicFramePr>
            <p:nvPr/>
          </p:nvGraphicFramePr>
          <p:xfrm>
            <a:off x="2517" y="572"/>
            <a:ext cx="862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39" name="公式" r:id="rId23" imgW="523849" imgH="47478" progId="Equation.3">
                    <p:embed/>
                  </p:oleObj>
                </mc:Choice>
                <mc:Fallback>
                  <p:oleObj name="公式" r:id="rId23" imgW="523849" imgH="47478" progId="Equation.3">
                    <p:embed/>
                    <p:pic>
                      <p:nvPicPr>
                        <p:cNvPr id="0" name="Object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7" y="572"/>
                          <a:ext cx="862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1533" name="Object 93"/>
          <p:cNvGraphicFramePr>
            <a:graphicFrameLocks noChangeAspect="1"/>
          </p:cNvGraphicFramePr>
          <p:nvPr/>
        </p:nvGraphicFramePr>
        <p:xfrm>
          <a:off x="2987675" y="2565400"/>
          <a:ext cx="762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40" name="公式" r:id="rId25" imgW="380670" imgH="177646" progId="Equation.3">
                  <p:embed/>
                </p:oleObj>
              </mc:Choice>
              <mc:Fallback>
                <p:oleObj name="公式" r:id="rId25" imgW="380670" imgH="177646" progId="Equation.3">
                  <p:embed/>
                  <p:pic>
                    <p:nvPicPr>
                      <p:cNvPr id="0" name="Object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565400"/>
                        <a:ext cx="762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34" name="Object 94"/>
          <p:cNvGraphicFramePr>
            <a:graphicFrameLocks noChangeAspect="1"/>
          </p:cNvGraphicFramePr>
          <p:nvPr/>
        </p:nvGraphicFramePr>
        <p:xfrm>
          <a:off x="3132138" y="3213100"/>
          <a:ext cx="9398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41" name="公式" r:id="rId27" imgW="469696" imgH="177723" progId="Equation.3">
                  <p:embed/>
                </p:oleObj>
              </mc:Choice>
              <mc:Fallback>
                <p:oleObj name="公式" r:id="rId27" imgW="469696" imgH="177723" progId="Equation.3">
                  <p:embed/>
                  <p:pic>
                    <p:nvPicPr>
                      <p:cNvPr id="0" name="Object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3213100"/>
                        <a:ext cx="9398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35" name="Object 95"/>
          <p:cNvGraphicFramePr>
            <a:graphicFrameLocks noChangeAspect="1"/>
          </p:cNvGraphicFramePr>
          <p:nvPr/>
        </p:nvGraphicFramePr>
        <p:xfrm>
          <a:off x="1692275" y="3716338"/>
          <a:ext cx="7874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42" name="公式" r:id="rId29" imgW="393529" imgH="393529" progId="Equation.3">
                  <p:embed/>
                </p:oleObj>
              </mc:Choice>
              <mc:Fallback>
                <p:oleObj name="公式" r:id="rId29" imgW="393529" imgH="393529" progId="Equation.3">
                  <p:embed/>
                  <p:pic>
                    <p:nvPicPr>
                      <p:cNvPr id="0" name="Object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716338"/>
                        <a:ext cx="7874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36" name="Object 96"/>
          <p:cNvGraphicFramePr>
            <a:graphicFrameLocks noChangeAspect="1"/>
          </p:cNvGraphicFramePr>
          <p:nvPr/>
        </p:nvGraphicFramePr>
        <p:xfrm>
          <a:off x="1763713" y="4581525"/>
          <a:ext cx="9144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43" name="公式" r:id="rId31" imgW="457002" imgH="177723" progId="Equation.3">
                  <p:embed/>
                </p:oleObj>
              </mc:Choice>
              <mc:Fallback>
                <p:oleObj name="公式" r:id="rId31" imgW="457002" imgH="177723" progId="Equation.3">
                  <p:embed/>
                  <p:pic>
                    <p:nvPicPr>
                      <p:cNvPr id="0" name="Object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581525"/>
                        <a:ext cx="9144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37" name="Object 97"/>
          <p:cNvGraphicFramePr>
            <a:graphicFrameLocks noChangeAspect="1"/>
          </p:cNvGraphicFramePr>
          <p:nvPr/>
        </p:nvGraphicFramePr>
        <p:xfrm>
          <a:off x="3132138" y="6237288"/>
          <a:ext cx="987425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44" name="公式" r:id="rId33" imgW="482181" imgH="177646" progId="Equation.3">
                  <p:embed/>
                </p:oleObj>
              </mc:Choice>
              <mc:Fallback>
                <p:oleObj name="公式" r:id="rId33" imgW="482181" imgH="177646" progId="Equation.3">
                  <p:embed/>
                  <p:pic>
                    <p:nvPicPr>
                      <p:cNvPr id="0" name="Object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6237288"/>
                        <a:ext cx="987425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38" name="Object 98"/>
          <p:cNvGraphicFramePr>
            <a:graphicFrameLocks noChangeAspect="1"/>
          </p:cNvGraphicFramePr>
          <p:nvPr/>
        </p:nvGraphicFramePr>
        <p:xfrm>
          <a:off x="1543050" y="2578100"/>
          <a:ext cx="457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45" name="公式" r:id="rId35" imgW="228501" imgH="165028" progId="Equation.3">
                  <p:embed/>
                </p:oleObj>
              </mc:Choice>
              <mc:Fallback>
                <p:oleObj name="公式" r:id="rId35" imgW="228501" imgH="165028" progId="Equation.3">
                  <p:embed/>
                  <p:pic>
                    <p:nvPicPr>
                      <p:cNvPr id="0" name="Object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3050" y="2578100"/>
                        <a:ext cx="4572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39" name="Object 99"/>
          <p:cNvGraphicFramePr>
            <a:graphicFrameLocks noChangeAspect="1"/>
          </p:cNvGraphicFramePr>
          <p:nvPr/>
        </p:nvGraphicFramePr>
        <p:xfrm>
          <a:off x="1839913" y="3225800"/>
          <a:ext cx="1219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46" name="公式" r:id="rId37" imgW="609336" imgH="165028" progId="Equation.3">
                  <p:embed/>
                </p:oleObj>
              </mc:Choice>
              <mc:Fallback>
                <p:oleObj name="公式" r:id="rId37" imgW="609336" imgH="165028" progId="Equation.3">
                  <p:embed/>
                  <p:pic>
                    <p:nvPicPr>
                      <p:cNvPr id="0" name="Object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9913" y="3225800"/>
                        <a:ext cx="12192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0" name="Object 100"/>
          <p:cNvGraphicFramePr>
            <a:graphicFrameLocks noChangeAspect="1"/>
          </p:cNvGraphicFramePr>
          <p:nvPr/>
        </p:nvGraphicFramePr>
        <p:xfrm>
          <a:off x="1042988" y="3789363"/>
          <a:ext cx="635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47" name="公式" r:id="rId39" imgW="317362" imgH="228501" progId="Equation.3">
                  <p:embed/>
                </p:oleObj>
              </mc:Choice>
              <mc:Fallback>
                <p:oleObj name="公式" r:id="rId39" imgW="317362" imgH="228501" progId="Equation.3">
                  <p:embed/>
                  <p:pic>
                    <p:nvPicPr>
                      <p:cNvPr id="0" name="Objec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789363"/>
                        <a:ext cx="635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1" name="Object 101"/>
          <p:cNvGraphicFramePr>
            <a:graphicFrameLocks noChangeAspect="1"/>
          </p:cNvGraphicFramePr>
          <p:nvPr/>
        </p:nvGraphicFramePr>
        <p:xfrm>
          <a:off x="971550" y="4508500"/>
          <a:ext cx="787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48" name="公式" r:id="rId41" imgW="393529" imgH="228501" progId="Equation.3">
                  <p:embed/>
                </p:oleObj>
              </mc:Choice>
              <mc:Fallback>
                <p:oleObj name="公式" r:id="rId41" imgW="393529" imgH="228501" progId="Equation.3">
                  <p:embed/>
                  <p:pic>
                    <p:nvPicPr>
                      <p:cNvPr id="0" name="Object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508500"/>
                        <a:ext cx="787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61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61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6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61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61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61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61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6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8" dur="500"/>
                                        <p:tgtEl>
                                          <p:spTgt spid="61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3" dur="500"/>
                                        <p:tgtEl>
                                          <p:spTgt spid="61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8" dur="500"/>
                                        <p:tgtEl>
                                          <p:spTgt spid="6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6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1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1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6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61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1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1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61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61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7" grpId="0" autoUpdateAnimBg="0"/>
      <p:bldP spid="61449" grpId="0" animBg="1"/>
      <p:bldP spid="61450" grpId="0" autoUpdateAnimBg="0"/>
      <p:bldP spid="61451" grpId="0" autoUpdateAnimBg="0"/>
      <p:bldP spid="61455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Line 7"/>
          <p:cNvSpPr>
            <a:spLocks noChangeShapeType="1"/>
          </p:cNvSpPr>
          <p:nvPr/>
        </p:nvSpPr>
        <p:spPr bwMode="auto">
          <a:xfrm>
            <a:off x="1258888" y="476250"/>
            <a:ext cx="5334000" cy="0"/>
          </a:xfrm>
          <a:prstGeom prst="line">
            <a:avLst/>
          </a:prstGeom>
          <a:noFill/>
          <a:ln w="76200" cap="sq" cmpd="tri">
            <a:solidFill>
              <a:srgbClr val="FF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5" name="Rectangle 10"/>
          <p:cNvSpPr>
            <a:spLocks noChangeArrowheads="1"/>
          </p:cNvSpPr>
          <p:nvPr/>
        </p:nvSpPr>
        <p:spPr bwMode="auto">
          <a:xfrm>
            <a:off x="1187450" y="0"/>
            <a:ext cx="7772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i="0" dirty="0">
                <a:solidFill>
                  <a:srgbClr val="0000FF"/>
                </a:solidFill>
                <a:latin typeface="宋体" pitchFamily="2" charset="-122"/>
              </a:rPr>
              <a:t>9.4 </a:t>
            </a:r>
            <a:r>
              <a:rPr lang="zh-CN" altLang="en-US" sz="2800" i="0" dirty="0">
                <a:solidFill>
                  <a:srgbClr val="0000FF"/>
                </a:solidFill>
                <a:latin typeface="宋体" pitchFamily="2" charset="-122"/>
              </a:rPr>
              <a:t>甲乙类互补对称功率放大电路</a:t>
            </a:r>
          </a:p>
        </p:txBody>
      </p:sp>
      <p:sp>
        <p:nvSpPr>
          <p:cNvPr id="20486" name="Text Box 13"/>
          <p:cNvSpPr txBox="1">
            <a:spLocks noChangeArrowheads="1"/>
          </p:cNvSpPr>
          <p:nvPr/>
        </p:nvSpPr>
        <p:spPr bwMode="auto">
          <a:xfrm>
            <a:off x="2608263" y="58102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zh-CN" sz="1800" b="0" i="0">
              <a:latin typeface="Arial" charset="0"/>
            </a:endParaRPr>
          </a:p>
        </p:txBody>
      </p:sp>
      <p:sp>
        <p:nvSpPr>
          <p:cNvPr id="20487" name="Text Box 14"/>
          <p:cNvSpPr txBox="1">
            <a:spLocks noChangeArrowheads="1"/>
          </p:cNvSpPr>
          <p:nvPr/>
        </p:nvSpPr>
        <p:spPr bwMode="auto">
          <a:xfrm>
            <a:off x="2535238" y="53070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zh-CN" sz="1800" b="0">
              <a:latin typeface="Arial" charset="0"/>
            </a:endParaRPr>
          </a:p>
        </p:txBody>
      </p:sp>
      <p:sp>
        <p:nvSpPr>
          <p:cNvPr id="62553" name="Text Box 89"/>
          <p:cNvSpPr txBox="1">
            <a:spLocks noChangeArrowheads="1"/>
          </p:cNvSpPr>
          <p:nvPr/>
        </p:nvSpPr>
        <p:spPr bwMode="auto">
          <a:xfrm>
            <a:off x="3276600" y="4508500"/>
            <a:ext cx="539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i="0" dirty="0">
                <a:ea typeface="楷体_GB2312" pitchFamily="49" charset="-122"/>
              </a:rPr>
              <a:t>以上分析没有考虑发射结的死区电压</a:t>
            </a:r>
          </a:p>
        </p:txBody>
      </p:sp>
      <p:sp>
        <p:nvSpPr>
          <p:cNvPr id="62558" name="Text Box 94"/>
          <p:cNvSpPr txBox="1">
            <a:spLocks noChangeArrowheads="1"/>
          </p:cNvSpPr>
          <p:nvPr/>
        </p:nvSpPr>
        <p:spPr bwMode="auto">
          <a:xfrm>
            <a:off x="3563938" y="1844675"/>
            <a:ext cx="2305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i="0">
                <a:solidFill>
                  <a:srgbClr val="800000"/>
                </a:solidFill>
                <a:ea typeface="楷体_GB2312" pitchFamily="49" charset="-122"/>
              </a:rPr>
              <a:t>前面认为：</a:t>
            </a:r>
          </a:p>
        </p:txBody>
      </p:sp>
      <p:sp>
        <p:nvSpPr>
          <p:cNvPr id="62559" name="Text Box 95"/>
          <p:cNvSpPr txBox="1">
            <a:spLocks noChangeArrowheads="1"/>
          </p:cNvSpPr>
          <p:nvPr/>
        </p:nvSpPr>
        <p:spPr bwMode="auto">
          <a:xfrm>
            <a:off x="3059113" y="2636838"/>
            <a:ext cx="5797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ea typeface="楷体_GB2312" pitchFamily="49" charset="-122"/>
              </a:rPr>
              <a:t>v</a:t>
            </a:r>
            <a:r>
              <a:rPr lang="en-US" altLang="zh-CN" sz="2400" baseline="-25000">
                <a:ea typeface="楷体_GB2312" pitchFamily="49" charset="-122"/>
              </a:rPr>
              <a:t>i </a:t>
            </a:r>
            <a:r>
              <a:rPr lang="zh-CN" altLang="en-US" sz="2400" i="0">
                <a:ea typeface="楷体_GB2312" pitchFamily="49" charset="-122"/>
              </a:rPr>
              <a:t>的正半周，</a:t>
            </a:r>
            <a:r>
              <a:rPr lang="en-US" altLang="zh-CN" sz="2400" i="0">
                <a:ea typeface="楷体_GB2312" pitchFamily="49" charset="-122"/>
              </a:rPr>
              <a:t>T</a:t>
            </a:r>
            <a:r>
              <a:rPr lang="en-US" altLang="zh-CN" sz="2400" i="0" baseline="-25000">
                <a:ea typeface="楷体_GB2312" pitchFamily="49" charset="-122"/>
              </a:rPr>
              <a:t>1</a:t>
            </a:r>
            <a:r>
              <a:rPr lang="zh-CN" altLang="en-US" sz="2400" i="0">
                <a:ea typeface="楷体_GB2312" pitchFamily="49" charset="-122"/>
              </a:rPr>
              <a:t>导通，</a:t>
            </a:r>
            <a:r>
              <a:rPr lang="en-US" altLang="zh-CN" sz="2400" i="0">
                <a:ea typeface="楷体_GB2312" pitchFamily="49" charset="-122"/>
              </a:rPr>
              <a:t>T</a:t>
            </a:r>
            <a:r>
              <a:rPr lang="en-US" altLang="zh-CN" sz="2400" i="0" baseline="-25000">
                <a:ea typeface="楷体_GB2312" pitchFamily="49" charset="-122"/>
              </a:rPr>
              <a:t>2</a:t>
            </a:r>
            <a:r>
              <a:rPr lang="zh-CN" altLang="en-US" sz="2400" i="0">
                <a:ea typeface="楷体_GB2312" pitchFamily="49" charset="-122"/>
              </a:rPr>
              <a:t>截止，</a:t>
            </a:r>
            <a:r>
              <a:rPr lang="en-US" altLang="zh-CN" sz="2400">
                <a:ea typeface="楷体_GB2312" pitchFamily="49" charset="-122"/>
              </a:rPr>
              <a:t>v</a:t>
            </a:r>
            <a:r>
              <a:rPr lang="en-US" altLang="zh-CN" sz="2400" baseline="-25000">
                <a:ea typeface="楷体_GB2312" pitchFamily="49" charset="-122"/>
              </a:rPr>
              <a:t>o</a:t>
            </a:r>
            <a:r>
              <a:rPr lang="zh-CN" altLang="en-US" sz="2400" i="0">
                <a:ea typeface="楷体_GB2312" pitchFamily="49" charset="-122"/>
              </a:rPr>
              <a:t>正半周</a:t>
            </a:r>
          </a:p>
        </p:txBody>
      </p:sp>
      <p:sp>
        <p:nvSpPr>
          <p:cNvPr id="62560" name="Text Box 96"/>
          <p:cNvSpPr txBox="1">
            <a:spLocks noChangeArrowheads="1"/>
          </p:cNvSpPr>
          <p:nvPr/>
        </p:nvSpPr>
        <p:spPr bwMode="auto">
          <a:xfrm>
            <a:off x="3059113" y="3213100"/>
            <a:ext cx="5976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ea typeface="楷体_GB2312" pitchFamily="49" charset="-122"/>
              </a:rPr>
              <a:t>v</a:t>
            </a:r>
            <a:r>
              <a:rPr lang="en-US" altLang="zh-CN" sz="2400" baseline="-25000">
                <a:ea typeface="楷体_GB2312" pitchFamily="49" charset="-122"/>
              </a:rPr>
              <a:t>i </a:t>
            </a:r>
            <a:r>
              <a:rPr lang="zh-CN" altLang="en-US" sz="2400" i="0">
                <a:ea typeface="楷体_GB2312" pitchFamily="49" charset="-122"/>
              </a:rPr>
              <a:t>的负半周，</a:t>
            </a:r>
            <a:r>
              <a:rPr lang="en-US" altLang="zh-CN" sz="2400" i="0">
                <a:ea typeface="楷体_GB2312" pitchFamily="49" charset="-122"/>
              </a:rPr>
              <a:t>T</a:t>
            </a:r>
            <a:r>
              <a:rPr lang="en-US" altLang="zh-CN" sz="2400" i="0" baseline="-25000">
                <a:ea typeface="楷体_GB2312" pitchFamily="49" charset="-122"/>
              </a:rPr>
              <a:t>2</a:t>
            </a:r>
            <a:r>
              <a:rPr lang="zh-CN" altLang="en-US" sz="2400" i="0">
                <a:ea typeface="楷体_GB2312" pitchFamily="49" charset="-122"/>
              </a:rPr>
              <a:t>导通，</a:t>
            </a:r>
            <a:r>
              <a:rPr lang="en-US" altLang="zh-CN" sz="2400" i="0">
                <a:ea typeface="楷体_GB2312" pitchFamily="49" charset="-122"/>
              </a:rPr>
              <a:t>T</a:t>
            </a:r>
            <a:r>
              <a:rPr lang="en-US" altLang="zh-CN" sz="2400" i="0" baseline="-25000">
                <a:ea typeface="楷体_GB2312" pitchFamily="49" charset="-122"/>
              </a:rPr>
              <a:t>1</a:t>
            </a:r>
            <a:r>
              <a:rPr lang="zh-CN" altLang="en-US" sz="2400" i="0">
                <a:ea typeface="楷体_GB2312" pitchFamily="49" charset="-122"/>
              </a:rPr>
              <a:t>截止，</a:t>
            </a:r>
            <a:r>
              <a:rPr lang="en-US" altLang="zh-CN" sz="2400">
                <a:ea typeface="楷体_GB2312" pitchFamily="49" charset="-122"/>
              </a:rPr>
              <a:t>v</a:t>
            </a:r>
            <a:r>
              <a:rPr lang="en-US" altLang="zh-CN" sz="2400" baseline="-25000">
                <a:ea typeface="楷体_GB2312" pitchFamily="49" charset="-122"/>
              </a:rPr>
              <a:t>o</a:t>
            </a:r>
            <a:r>
              <a:rPr lang="zh-CN" altLang="en-US" sz="2400" i="0">
                <a:ea typeface="楷体_GB2312" pitchFamily="49" charset="-122"/>
              </a:rPr>
              <a:t>负半周</a:t>
            </a:r>
          </a:p>
        </p:txBody>
      </p:sp>
      <p:sp>
        <p:nvSpPr>
          <p:cNvPr id="62561" name="Text Box 97"/>
          <p:cNvSpPr txBox="1">
            <a:spLocks noChangeArrowheads="1"/>
          </p:cNvSpPr>
          <p:nvPr/>
        </p:nvSpPr>
        <p:spPr bwMode="auto">
          <a:xfrm>
            <a:off x="3779838" y="3860800"/>
            <a:ext cx="2376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ea typeface="楷体_GB2312" pitchFamily="49" charset="-122"/>
              </a:rPr>
              <a:t>V</a:t>
            </a:r>
            <a:r>
              <a:rPr lang="en-US" altLang="zh-CN" sz="2400" baseline="-25000" dirty="0">
                <a:ea typeface="楷体_GB2312" pitchFamily="49" charset="-122"/>
              </a:rPr>
              <a:t>o</a:t>
            </a:r>
            <a:r>
              <a:rPr lang="zh-CN" altLang="en-US" sz="2400" i="0" dirty="0">
                <a:ea typeface="楷体_GB2312" pitchFamily="49" charset="-122"/>
              </a:rPr>
              <a:t>得一完整波形</a:t>
            </a:r>
          </a:p>
        </p:txBody>
      </p:sp>
      <p:grpSp>
        <p:nvGrpSpPr>
          <p:cNvPr id="20493" name="Group 139"/>
          <p:cNvGrpSpPr>
            <a:grpSpLocks/>
          </p:cNvGrpSpPr>
          <p:nvPr/>
        </p:nvGrpSpPr>
        <p:grpSpPr bwMode="auto">
          <a:xfrm>
            <a:off x="0" y="549275"/>
            <a:ext cx="3359150" cy="3629025"/>
            <a:chOff x="192" y="1344"/>
            <a:chExt cx="2116" cy="2286"/>
          </a:xfrm>
        </p:grpSpPr>
        <p:grpSp>
          <p:nvGrpSpPr>
            <p:cNvPr id="20494" name="Group 140"/>
            <p:cNvGrpSpPr>
              <a:grpSpLocks/>
            </p:cNvGrpSpPr>
            <p:nvPr/>
          </p:nvGrpSpPr>
          <p:grpSpPr bwMode="auto">
            <a:xfrm>
              <a:off x="288" y="1344"/>
              <a:ext cx="2020" cy="2286"/>
              <a:chOff x="288" y="912"/>
              <a:chExt cx="2020" cy="2286"/>
            </a:xfrm>
          </p:grpSpPr>
          <p:sp>
            <p:nvSpPr>
              <p:cNvPr id="20496" name="Oval 141"/>
              <p:cNvSpPr>
                <a:spLocks noChangeArrowheads="1"/>
              </p:cNvSpPr>
              <p:nvPr/>
            </p:nvSpPr>
            <p:spPr bwMode="auto">
              <a:xfrm>
                <a:off x="288" y="1968"/>
                <a:ext cx="90" cy="90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ea typeface="楷体_GB2312" pitchFamily="49" charset="-122"/>
                </a:endParaRPr>
              </a:p>
            </p:txBody>
          </p:sp>
          <p:grpSp>
            <p:nvGrpSpPr>
              <p:cNvPr id="20497" name="Group 142"/>
              <p:cNvGrpSpPr>
                <a:grpSpLocks/>
              </p:cNvGrpSpPr>
              <p:nvPr/>
            </p:nvGrpSpPr>
            <p:grpSpPr bwMode="auto">
              <a:xfrm>
                <a:off x="384" y="912"/>
                <a:ext cx="1924" cy="2286"/>
                <a:chOff x="384" y="912"/>
                <a:chExt cx="1924" cy="2286"/>
              </a:xfrm>
            </p:grpSpPr>
            <p:grpSp>
              <p:nvGrpSpPr>
                <p:cNvPr id="20498" name="Group 143"/>
                <p:cNvGrpSpPr>
                  <a:grpSpLocks/>
                </p:cNvGrpSpPr>
                <p:nvPr/>
              </p:nvGrpSpPr>
              <p:grpSpPr bwMode="auto">
                <a:xfrm>
                  <a:off x="384" y="912"/>
                  <a:ext cx="1924" cy="2108"/>
                  <a:chOff x="276" y="346"/>
                  <a:chExt cx="1924" cy="2108"/>
                </a:xfrm>
              </p:grpSpPr>
              <p:sp>
                <p:nvSpPr>
                  <p:cNvPr id="20500" name="Line 144"/>
                  <p:cNvSpPr>
                    <a:spLocks noChangeShapeType="1"/>
                  </p:cNvSpPr>
                  <p:nvPr/>
                </p:nvSpPr>
                <p:spPr bwMode="auto">
                  <a:xfrm>
                    <a:off x="521" y="1008"/>
                    <a:ext cx="0" cy="86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01" name="Line 145"/>
                  <p:cNvSpPr>
                    <a:spLocks noChangeShapeType="1"/>
                  </p:cNvSpPr>
                  <p:nvPr/>
                </p:nvSpPr>
                <p:spPr bwMode="auto">
                  <a:xfrm>
                    <a:off x="521" y="1008"/>
                    <a:ext cx="363" cy="0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02" name="Line 146"/>
                  <p:cNvSpPr>
                    <a:spLocks noChangeShapeType="1"/>
                  </p:cNvSpPr>
                  <p:nvPr/>
                </p:nvSpPr>
                <p:spPr bwMode="auto">
                  <a:xfrm>
                    <a:off x="883" y="845"/>
                    <a:ext cx="0" cy="317"/>
                  </a:xfrm>
                  <a:prstGeom prst="line">
                    <a:avLst/>
                  </a:prstGeom>
                  <a:noFill/>
                  <a:ln w="508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03" name="Line 147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1688"/>
                    <a:ext cx="0" cy="317"/>
                  </a:xfrm>
                  <a:prstGeom prst="line">
                    <a:avLst/>
                  </a:prstGeom>
                  <a:noFill/>
                  <a:ln w="508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04" name="Line 148"/>
                  <p:cNvSpPr>
                    <a:spLocks noChangeShapeType="1"/>
                  </p:cNvSpPr>
                  <p:nvPr/>
                </p:nvSpPr>
                <p:spPr bwMode="auto">
                  <a:xfrm>
                    <a:off x="1074" y="482"/>
                    <a:ext cx="0" cy="31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05" name="Line 14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93" y="799"/>
                    <a:ext cx="172" cy="13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06" name="Line 150"/>
                  <p:cNvSpPr>
                    <a:spLocks noChangeShapeType="1"/>
                  </p:cNvSpPr>
                  <p:nvPr/>
                </p:nvSpPr>
                <p:spPr bwMode="auto">
                  <a:xfrm>
                    <a:off x="1065" y="2024"/>
                    <a:ext cx="0" cy="31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07" name="Line 15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884" y="1906"/>
                    <a:ext cx="181" cy="118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08" name="Oval 152"/>
                  <p:cNvSpPr>
                    <a:spLocks noChangeArrowheads="1"/>
                  </p:cNvSpPr>
                  <p:nvPr/>
                </p:nvSpPr>
                <p:spPr bwMode="auto">
                  <a:xfrm>
                    <a:off x="1029" y="1452"/>
                    <a:ext cx="46" cy="46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endParaRPr lang="zh-CN" altLang="en-US" sz="2400">
                      <a:ea typeface="楷体_GB2312" pitchFamily="49" charset="-122"/>
                    </a:endParaRPr>
                  </a:p>
                </p:txBody>
              </p:sp>
              <p:sp>
                <p:nvSpPr>
                  <p:cNvPr id="20509" name="Line 153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1071"/>
                    <a:ext cx="181" cy="91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 type="triangle" w="sm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10" name="Line 154"/>
                  <p:cNvSpPr>
                    <a:spLocks noChangeShapeType="1"/>
                  </p:cNvSpPr>
                  <p:nvPr/>
                </p:nvSpPr>
                <p:spPr bwMode="auto">
                  <a:xfrm>
                    <a:off x="1057" y="1159"/>
                    <a:ext cx="0" cy="544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11" name="Line 155"/>
                  <p:cNvSpPr>
                    <a:spLocks noChangeShapeType="1"/>
                  </p:cNvSpPr>
                  <p:nvPr/>
                </p:nvSpPr>
                <p:spPr bwMode="auto">
                  <a:xfrm rot="10800000" flipV="1">
                    <a:off x="884" y="1706"/>
                    <a:ext cx="181" cy="91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 type="triangle" w="sm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12" name="Line 156"/>
                  <p:cNvSpPr>
                    <a:spLocks noChangeShapeType="1"/>
                  </p:cNvSpPr>
                  <p:nvPr/>
                </p:nvSpPr>
                <p:spPr bwMode="auto">
                  <a:xfrm>
                    <a:off x="1065" y="1480"/>
                    <a:ext cx="817" cy="0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13" name="Line 157"/>
                  <p:cNvSpPr>
                    <a:spLocks noChangeShapeType="1"/>
                  </p:cNvSpPr>
                  <p:nvPr/>
                </p:nvSpPr>
                <p:spPr bwMode="auto">
                  <a:xfrm>
                    <a:off x="1565" y="1480"/>
                    <a:ext cx="0" cy="226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14" name="Line 158"/>
                  <p:cNvSpPr>
                    <a:spLocks noChangeShapeType="1"/>
                  </p:cNvSpPr>
                  <p:nvPr/>
                </p:nvSpPr>
                <p:spPr bwMode="auto">
                  <a:xfrm>
                    <a:off x="1565" y="1979"/>
                    <a:ext cx="0" cy="408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15" name="Line 159"/>
                  <p:cNvSpPr>
                    <a:spLocks noChangeShapeType="1"/>
                  </p:cNvSpPr>
                  <p:nvPr/>
                </p:nvSpPr>
                <p:spPr bwMode="auto">
                  <a:xfrm>
                    <a:off x="1474" y="2387"/>
                    <a:ext cx="181" cy="0"/>
                  </a:xfrm>
                  <a:prstGeom prst="line">
                    <a:avLst/>
                  </a:prstGeom>
                  <a:noFill/>
                  <a:ln w="508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16" name="Rectangle 160"/>
                  <p:cNvSpPr>
                    <a:spLocks noChangeArrowheads="1"/>
                  </p:cNvSpPr>
                  <p:nvPr/>
                </p:nvSpPr>
                <p:spPr bwMode="auto">
                  <a:xfrm>
                    <a:off x="1519" y="1706"/>
                    <a:ext cx="91" cy="273"/>
                  </a:xfrm>
                  <a:prstGeom prst="rect">
                    <a:avLst/>
                  </a:prstGeom>
                  <a:solidFill>
                    <a:schemeClr val="bg1"/>
                  </a:solidFill>
                  <a:ln w="508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endParaRPr lang="zh-CN" altLang="en-US" sz="2400">
                      <a:ea typeface="楷体_GB2312" pitchFamily="49" charset="-122"/>
                    </a:endParaRPr>
                  </a:p>
                </p:txBody>
              </p:sp>
              <p:sp>
                <p:nvSpPr>
                  <p:cNvPr id="20517" name="Line 161"/>
                  <p:cNvSpPr>
                    <a:spLocks noChangeShapeType="1"/>
                  </p:cNvSpPr>
                  <p:nvPr/>
                </p:nvSpPr>
                <p:spPr bwMode="auto">
                  <a:xfrm>
                    <a:off x="1429" y="1661"/>
                    <a:ext cx="0" cy="408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 type="triangle" w="sm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18" name="Oval 162"/>
                  <p:cNvSpPr>
                    <a:spLocks noChangeArrowheads="1"/>
                  </p:cNvSpPr>
                  <p:nvPr/>
                </p:nvSpPr>
                <p:spPr bwMode="auto">
                  <a:xfrm>
                    <a:off x="1537" y="1452"/>
                    <a:ext cx="46" cy="45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endParaRPr lang="zh-CN" altLang="en-US" sz="2400">
                      <a:ea typeface="楷体_GB2312" pitchFamily="49" charset="-122"/>
                    </a:endParaRPr>
                  </a:p>
                </p:txBody>
              </p:sp>
              <p:sp>
                <p:nvSpPr>
                  <p:cNvPr id="20519" name="Oval 163"/>
                  <p:cNvSpPr>
                    <a:spLocks noChangeArrowheads="1"/>
                  </p:cNvSpPr>
                  <p:nvPr/>
                </p:nvSpPr>
                <p:spPr bwMode="auto">
                  <a:xfrm>
                    <a:off x="1877" y="1434"/>
                    <a:ext cx="90" cy="9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endParaRPr lang="zh-CN" altLang="en-US" sz="2400">
                      <a:ea typeface="楷体_GB2312" pitchFamily="49" charset="-122"/>
                    </a:endParaRPr>
                  </a:p>
                </p:txBody>
              </p:sp>
              <p:sp>
                <p:nvSpPr>
                  <p:cNvPr id="20520" name="Oval 164"/>
                  <p:cNvSpPr>
                    <a:spLocks noChangeArrowheads="1"/>
                  </p:cNvSpPr>
                  <p:nvPr/>
                </p:nvSpPr>
                <p:spPr bwMode="auto">
                  <a:xfrm>
                    <a:off x="1012" y="2341"/>
                    <a:ext cx="90" cy="9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endParaRPr lang="zh-CN" altLang="en-US" sz="2400">
                      <a:ea typeface="楷体_GB2312" pitchFamily="49" charset="-122"/>
                    </a:endParaRPr>
                  </a:p>
                </p:txBody>
              </p:sp>
              <p:sp>
                <p:nvSpPr>
                  <p:cNvPr id="20521" name="Oval 165"/>
                  <p:cNvSpPr>
                    <a:spLocks noChangeArrowheads="1"/>
                  </p:cNvSpPr>
                  <p:nvPr/>
                </p:nvSpPr>
                <p:spPr bwMode="auto">
                  <a:xfrm>
                    <a:off x="1029" y="427"/>
                    <a:ext cx="90" cy="9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endParaRPr lang="zh-CN" altLang="en-US" sz="2400">
                      <a:ea typeface="楷体_GB2312" pitchFamily="49" charset="-122"/>
                    </a:endParaRPr>
                  </a:p>
                </p:txBody>
              </p:sp>
              <p:sp>
                <p:nvSpPr>
                  <p:cNvPr id="20522" name="Line 166"/>
                  <p:cNvSpPr>
                    <a:spLocks noChangeShapeType="1"/>
                  </p:cNvSpPr>
                  <p:nvPr/>
                </p:nvSpPr>
                <p:spPr bwMode="auto">
                  <a:xfrm>
                    <a:off x="521" y="1870"/>
                    <a:ext cx="363" cy="0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23" name="Text Box 16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11" y="346"/>
                    <a:ext cx="200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90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US" altLang="zh-CN" sz="1800" b="0" i="0">
                        <a:latin typeface="Arial" charset="0"/>
                      </a:rPr>
                      <a:t>+</a:t>
                    </a:r>
                  </a:p>
                </p:txBody>
              </p:sp>
              <p:sp>
                <p:nvSpPr>
                  <p:cNvPr id="20524" name="Text Box 1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78" y="2201"/>
                    <a:ext cx="19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90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US" altLang="zh-CN" sz="1800" b="0" i="0">
                        <a:latin typeface="Arial" charset="0"/>
                      </a:rPr>
                      <a:t>_</a:t>
                    </a:r>
                  </a:p>
                </p:txBody>
              </p:sp>
              <p:sp>
                <p:nvSpPr>
                  <p:cNvPr id="20525" name="Text Box 16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56" y="2223"/>
                    <a:ext cx="350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90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US" altLang="zh-CN" sz="1800" b="0" i="0">
                        <a:latin typeface="Arial" charset="0"/>
                      </a:rPr>
                      <a:t>V</a:t>
                    </a:r>
                    <a:r>
                      <a:rPr kumimoji="0" lang="en-US" altLang="zh-CN" sz="1800" b="0" i="0" baseline="-25000">
                        <a:latin typeface="Arial" charset="0"/>
                      </a:rPr>
                      <a:t>CC</a:t>
                    </a:r>
                  </a:p>
                </p:txBody>
              </p:sp>
              <p:sp>
                <p:nvSpPr>
                  <p:cNvPr id="20526" name="Text Box 17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01" y="346"/>
                    <a:ext cx="350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90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US" altLang="zh-CN" sz="1800" b="0" i="0">
                        <a:latin typeface="Arial" charset="0"/>
                      </a:rPr>
                      <a:t>V</a:t>
                    </a:r>
                    <a:r>
                      <a:rPr kumimoji="0" lang="en-US" altLang="zh-CN" sz="1800" b="0" i="0" baseline="-25000">
                        <a:latin typeface="Arial" charset="0"/>
                      </a:rPr>
                      <a:t>CC</a:t>
                    </a:r>
                  </a:p>
                </p:txBody>
              </p:sp>
              <p:sp>
                <p:nvSpPr>
                  <p:cNvPr id="20527" name="Text Box 17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75" y="886"/>
                    <a:ext cx="257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90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US" altLang="zh-CN" sz="1800" b="0" i="0">
                        <a:latin typeface="Arial" charset="0"/>
                      </a:rPr>
                      <a:t>T</a:t>
                    </a:r>
                    <a:r>
                      <a:rPr kumimoji="0" lang="en-US" altLang="zh-CN" sz="1800" b="0" i="0" baseline="-25000">
                        <a:latin typeface="Arial" charset="0"/>
                      </a:rPr>
                      <a:t>1</a:t>
                    </a:r>
                  </a:p>
                </p:txBody>
              </p:sp>
              <p:sp>
                <p:nvSpPr>
                  <p:cNvPr id="20528" name="Text Box 17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75" y="1752"/>
                    <a:ext cx="257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90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US" altLang="zh-CN" sz="1800" b="0" i="0">
                        <a:latin typeface="Arial" charset="0"/>
                      </a:rPr>
                      <a:t>T</a:t>
                    </a:r>
                    <a:r>
                      <a:rPr kumimoji="0" lang="en-US" altLang="zh-CN" sz="1800" b="0" i="0" baseline="-25000">
                        <a:latin typeface="Arial" charset="0"/>
                      </a:rPr>
                      <a:t>2</a:t>
                    </a:r>
                  </a:p>
                </p:txBody>
              </p:sp>
              <p:sp>
                <p:nvSpPr>
                  <p:cNvPr id="20529" name="Text Box 17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54" y="1748"/>
                    <a:ext cx="273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90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US" altLang="zh-CN" sz="1800" b="0" i="0">
                        <a:latin typeface="Arial" charset="0"/>
                      </a:rPr>
                      <a:t>R</a:t>
                    </a:r>
                    <a:r>
                      <a:rPr kumimoji="0" lang="en-US" altLang="zh-CN" sz="1800" b="0" i="0" baseline="-25000">
                        <a:latin typeface="Arial" charset="0"/>
                      </a:rPr>
                      <a:t>L</a:t>
                    </a:r>
                  </a:p>
                </p:txBody>
              </p:sp>
              <p:sp>
                <p:nvSpPr>
                  <p:cNvPr id="20530" name="Text Box 17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59" y="1344"/>
                    <a:ext cx="241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90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US" altLang="zh-CN" sz="1800" b="0" i="0">
                        <a:latin typeface="Arial" charset="0"/>
                      </a:rPr>
                      <a:t>v</a:t>
                    </a:r>
                    <a:r>
                      <a:rPr kumimoji="0" lang="en-US" altLang="zh-CN" sz="1800" b="0" i="0" baseline="-25000">
                        <a:latin typeface="Arial" charset="0"/>
                      </a:rPr>
                      <a:t>o</a:t>
                    </a:r>
                  </a:p>
                </p:txBody>
              </p:sp>
              <p:sp>
                <p:nvSpPr>
                  <p:cNvPr id="20531" name="Text Box 17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47" y="1706"/>
                    <a:ext cx="201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90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US" altLang="zh-CN" sz="1800" b="0" i="0">
                        <a:latin typeface="Arial" charset="0"/>
                      </a:rPr>
                      <a:t>i</a:t>
                    </a:r>
                    <a:r>
                      <a:rPr kumimoji="0" lang="en-US" altLang="zh-CN" sz="1800" b="0" i="0" baseline="-25000">
                        <a:latin typeface="Arial" charset="0"/>
                      </a:rPr>
                      <a:t>L</a:t>
                    </a:r>
                  </a:p>
                </p:txBody>
              </p:sp>
              <p:sp>
                <p:nvSpPr>
                  <p:cNvPr id="20532" name="Line 176"/>
                  <p:cNvSpPr>
                    <a:spLocks noChangeShapeType="1"/>
                  </p:cNvSpPr>
                  <p:nvPr/>
                </p:nvSpPr>
                <p:spPr bwMode="auto">
                  <a:xfrm>
                    <a:off x="276" y="1453"/>
                    <a:ext cx="227" cy="0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33" name="Oval 177"/>
                  <p:cNvSpPr>
                    <a:spLocks noChangeArrowheads="1"/>
                  </p:cNvSpPr>
                  <p:nvPr/>
                </p:nvSpPr>
                <p:spPr bwMode="auto">
                  <a:xfrm>
                    <a:off x="503" y="1434"/>
                    <a:ext cx="46" cy="46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endParaRPr lang="zh-CN" altLang="en-US" sz="2400">
                      <a:ea typeface="楷体_GB2312" pitchFamily="49" charset="-122"/>
                    </a:endParaRPr>
                  </a:p>
                </p:txBody>
              </p:sp>
            </p:grpSp>
            <p:sp>
              <p:nvSpPr>
                <p:cNvPr id="20499" name="Text Box 178"/>
                <p:cNvSpPr txBox="1">
                  <a:spLocks noChangeArrowheads="1"/>
                </p:cNvSpPr>
                <p:nvPr/>
              </p:nvSpPr>
              <p:spPr bwMode="auto">
                <a:xfrm>
                  <a:off x="1248" y="2967"/>
                  <a:ext cx="11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kumimoji="0" lang="zh-CN" altLang="zh-CN" sz="1800" b="0" i="0">
                    <a:latin typeface="Arial" charset="0"/>
                  </a:endParaRPr>
                </a:p>
              </p:txBody>
            </p:sp>
          </p:grpSp>
        </p:grpSp>
        <p:sp>
          <p:nvSpPr>
            <p:cNvPr id="20495" name="Text Box 179"/>
            <p:cNvSpPr txBox="1">
              <a:spLocks noChangeArrowheads="1"/>
            </p:cNvSpPr>
            <p:nvPr/>
          </p:nvSpPr>
          <p:spPr bwMode="auto">
            <a:xfrm>
              <a:off x="192" y="2448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/>
                <a:t>v</a:t>
              </a:r>
              <a:r>
                <a:rPr lang="en-US" altLang="zh-CN" sz="2400" baseline="-25000"/>
                <a:t>i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2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53" grpId="0" autoUpdateAnimBg="0"/>
      <p:bldP spid="62558" grpId="0"/>
      <p:bldP spid="62559" grpId="0"/>
      <p:bldP spid="62560" grpId="0"/>
      <p:bldP spid="6256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73"/>
          <p:cNvGrpSpPr>
            <a:grpSpLocks/>
          </p:cNvGrpSpPr>
          <p:nvPr/>
        </p:nvGrpSpPr>
        <p:grpSpPr bwMode="auto">
          <a:xfrm>
            <a:off x="0" y="549275"/>
            <a:ext cx="3359150" cy="3629025"/>
            <a:chOff x="192" y="1344"/>
            <a:chExt cx="2116" cy="2286"/>
          </a:xfrm>
        </p:grpSpPr>
        <p:grpSp>
          <p:nvGrpSpPr>
            <p:cNvPr id="21513" name="Group 74"/>
            <p:cNvGrpSpPr>
              <a:grpSpLocks/>
            </p:cNvGrpSpPr>
            <p:nvPr/>
          </p:nvGrpSpPr>
          <p:grpSpPr bwMode="auto">
            <a:xfrm>
              <a:off x="288" y="1344"/>
              <a:ext cx="2020" cy="2286"/>
              <a:chOff x="288" y="912"/>
              <a:chExt cx="2020" cy="2286"/>
            </a:xfrm>
          </p:grpSpPr>
          <p:sp>
            <p:nvSpPr>
              <p:cNvPr id="21515" name="Oval 75"/>
              <p:cNvSpPr>
                <a:spLocks noChangeArrowheads="1"/>
              </p:cNvSpPr>
              <p:nvPr/>
            </p:nvSpPr>
            <p:spPr bwMode="auto">
              <a:xfrm>
                <a:off x="288" y="1968"/>
                <a:ext cx="90" cy="90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ea typeface="楷体_GB2312" pitchFamily="49" charset="-122"/>
                </a:endParaRPr>
              </a:p>
            </p:txBody>
          </p:sp>
          <p:grpSp>
            <p:nvGrpSpPr>
              <p:cNvPr id="21516" name="Group 76"/>
              <p:cNvGrpSpPr>
                <a:grpSpLocks/>
              </p:cNvGrpSpPr>
              <p:nvPr/>
            </p:nvGrpSpPr>
            <p:grpSpPr bwMode="auto">
              <a:xfrm>
                <a:off x="384" y="912"/>
                <a:ext cx="1924" cy="2286"/>
                <a:chOff x="384" y="912"/>
                <a:chExt cx="1924" cy="2286"/>
              </a:xfrm>
            </p:grpSpPr>
            <p:grpSp>
              <p:nvGrpSpPr>
                <p:cNvPr id="21517" name="Group 77"/>
                <p:cNvGrpSpPr>
                  <a:grpSpLocks/>
                </p:cNvGrpSpPr>
                <p:nvPr/>
              </p:nvGrpSpPr>
              <p:grpSpPr bwMode="auto">
                <a:xfrm>
                  <a:off x="384" y="912"/>
                  <a:ext cx="1924" cy="2108"/>
                  <a:chOff x="276" y="346"/>
                  <a:chExt cx="1924" cy="2108"/>
                </a:xfrm>
              </p:grpSpPr>
              <p:sp>
                <p:nvSpPr>
                  <p:cNvPr id="21519" name="Line 78"/>
                  <p:cNvSpPr>
                    <a:spLocks noChangeShapeType="1"/>
                  </p:cNvSpPr>
                  <p:nvPr/>
                </p:nvSpPr>
                <p:spPr bwMode="auto">
                  <a:xfrm>
                    <a:off x="521" y="1008"/>
                    <a:ext cx="0" cy="86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20" name="Line 79"/>
                  <p:cNvSpPr>
                    <a:spLocks noChangeShapeType="1"/>
                  </p:cNvSpPr>
                  <p:nvPr/>
                </p:nvSpPr>
                <p:spPr bwMode="auto">
                  <a:xfrm>
                    <a:off x="521" y="1008"/>
                    <a:ext cx="363" cy="0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21" name="Line 80"/>
                  <p:cNvSpPr>
                    <a:spLocks noChangeShapeType="1"/>
                  </p:cNvSpPr>
                  <p:nvPr/>
                </p:nvSpPr>
                <p:spPr bwMode="auto">
                  <a:xfrm>
                    <a:off x="883" y="845"/>
                    <a:ext cx="0" cy="317"/>
                  </a:xfrm>
                  <a:prstGeom prst="line">
                    <a:avLst/>
                  </a:prstGeom>
                  <a:noFill/>
                  <a:ln w="508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22" name="Line 81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1688"/>
                    <a:ext cx="0" cy="317"/>
                  </a:xfrm>
                  <a:prstGeom prst="line">
                    <a:avLst/>
                  </a:prstGeom>
                  <a:noFill/>
                  <a:ln w="508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23" name="Line 82"/>
                  <p:cNvSpPr>
                    <a:spLocks noChangeShapeType="1"/>
                  </p:cNvSpPr>
                  <p:nvPr/>
                </p:nvSpPr>
                <p:spPr bwMode="auto">
                  <a:xfrm>
                    <a:off x="1074" y="482"/>
                    <a:ext cx="0" cy="31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24" name="Line 8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93" y="799"/>
                    <a:ext cx="172" cy="13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25" name="Line 84"/>
                  <p:cNvSpPr>
                    <a:spLocks noChangeShapeType="1"/>
                  </p:cNvSpPr>
                  <p:nvPr/>
                </p:nvSpPr>
                <p:spPr bwMode="auto">
                  <a:xfrm>
                    <a:off x="1065" y="2024"/>
                    <a:ext cx="0" cy="31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26" name="Line 85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884" y="1906"/>
                    <a:ext cx="181" cy="118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27" name="Oval 86"/>
                  <p:cNvSpPr>
                    <a:spLocks noChangeArrowheads="1"/>
                  </p:cNvSpPr>
                  <p:nvPr/>
                </p:nvSpPr>
                <p:spPr bwMode="auto">
                  <a:xfrm>
                    <a:off x="1029" y="1452"/>
                    <a:ext cx="46" cy="46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endParaRPr lang="zh-CN" altLang="en-US" sz="2400">
                      <a:ea typeface="楷体_GB2312" pitchFamily="49" charset="-122"/>
                    </a:endParaRPr>
                  </a:p>
                </p:txBody>
              </p:sp>
              <p:sp>
                <p:nvSpPr>
                  <p:cNvPr id="21528" name="Line 87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1071"/>
                    <a:ext cx="181" cy="91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 type="triangle" w="sm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29" name="Line 88"/>
                  <p:cNvSpPr>
                    <a:spLocks noChangeShapeType="1"/>
                  </p:cNvSpPr>
                  <p:nvPr/>
                </p:nvSpPr>
                <p:spPr bwMode="auto">
                  <a:xfrm>
                    <a:off x="1057" y="1159"/>
                    <a:ext cx="0" cy="544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30" name="Line 89"/>
                  <p:cNvSpPr>
                    <a:spLocks noChangeShapeType="1"/>
                  </p:cNvSpPr>
                  <p:nvPr/>
                </p:nvSpPr>
                <p:spPr bwMode="auto">
                  <a:xfrm rot="10800000" flipV="1">
                    <a:off x="884" y="1706"/>
                    <a:ext cx="181" cy="91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 type="triangle" w="sm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31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1065" y="1480"/>
                    <a:ext cx="817" cy="0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32" name="Line 91"/>
                  <p:cNvSpPr>
                    <a:spLocks noChangeShapeType="1"/>
                  </p:cNvSpPr>
                  <p:nvPr/>
                </p:nvSpPr>
                <p:spPr bwMode="auto">
                  <a:xfrm>
                    <a:off x="1565" y="1480"/>
                    <a:ext cx="0" cy="226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33" name="Line 92"/>
                  <p:cNvSpPr>
                    <a:spLocks noChangeShapeType="1"/>
                  </p:cNvSpPr>
                  <p:nvPr/>
                </p:nvSpPr>
                <p:spPr bwMode="auto">
                  <a:xfrm>
                    <a:off x="1565" y="1979"/>
                    <a:ext cx="0" cy="408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34" name="Line 93"/>
                  <p:cNvSpPr>
                    <a:spLocks noChangeShapeType="1"/>
                  </p:cNvSpPr>
                  <p:nvPr/>
                </p:nvSpPr>
                <p:spPr bwMode="auto">
                  <a:xfrm>
                    <a:off x="1474" y="2387"/>
                    <a:ext cx="181" cy="0"/>
                  </a:xfrm>
                  <a:prstGeom prst="line">
                    <a:avLst/>
                  </a:prstGeom>
                  <a:noFill/>
                  <a:ln w="508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35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1519" y="1706"/>
                    <a:ext cx="91" cy="273"/>
                  </a:xfrm>
                  <a:prstGeom prst="rect">
                    <a:avLst/>
                  </a:prstGeom>
                  <a:solidFill>
                    <a:schemeClr val="bg1"/>
                  </a:solidFill>
                  <a:ln w="508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endParaRPr lang="zh-CN" altLang="en-US" sz="2400">
                      <a:ea typeface="楷体_GB2312" pitchFamily="49" charset="-122"/>
                    </a:endParaRPr>
                  </a:p>
                </p:txBody>
              </p:sp>
              <p:sp>
                <p:nvSpPr>
                  <p:cNvPr id="21536" name="Line 95"/>
                  <p:cNvSpPr>
                    <a:spLocks noChangeShapeType="1"/>
                  </p:cNvSpPr>
                  <p:nvPr/>
                </p:nvSpPr>
                <p:spPr bwMode="auto">
                  <a:xfrm>
                    <a:off x="1429" y="1661"/>
                    <a:ext cx="0" cy="408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 type="triangle" w="sm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37" name="Oval 96"/>
                  <p:cNvSpPr>
                    <a:spLocks noChangeArrowheads="1"/>
                  </p:cNvSpPr>
                  <p:nvPr/>
                </p:nvSpPr>
                <p:spPr bwMode="auto">
                  <a:xfrm>
                    <a:off x="1537" y="1452"/>
                    <a:ext cx="46" cy="45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endParaRPr lang="zh-CN" altLang="en-US" sz="2400">
                      <a:ea typeface="楷体_GB2312" pitchFamily="49" charset="-122"/>
                    </a:endParaRPr>
                  </a:p>
                </p:txBody>
              </p:sp>
              <p:sp>
                <p:nvSpPr>
                  <p:cNvPr id="21538" name="Oval 97"/>
                  <p:cNvSpPr>
                    <a:spLocks noChangeArrowheads="1"/>
                  </p:cNvSpPr>
                  <p:nvPr/>
                </p:nvSpPr>
                <p:spPr bwMode="auto">
                  <a:xfrm>
                    <a:off x="1877" y="1434"/>
                    <a:ext cx="90" cy="9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endParaRPr lang="zh-CN" altLang="en-US" sz="2400">
                      <a:ea typeface="楷体_GB2312" pitchFamily="49" charset="-122"/>
                    </a:endParaRPr>
                  </a:p>
                </p:txBody>
              </p:sp>
              <p:sp>
                <p:nvSpPr>
                  <p:cNvPr id="21539" name="Oval 98"/>
                  <p:cNvSpPr>
                    <a:spLocks noChangeArrowheads="1"/>
                  </p:cNvSpPr>
                  <p:nvPr/>
                </p:nvSpPr>
                <p:spPr bwMode="auto">
                  <a:xfrm>
                    <a:off x="1012" y="2341"/>
                    <a:ext cx="90" cy="9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endParaRPr lang="zh-CN" altLang="en-US" sz="2400">
                      <a:ea typeface="楷体_GB2312" pitchFamily="49" charset="-122"/>
                    </a:endParaRPr>
                  </a:p>
                </p:txBody>
              </p:sp>
              <p:sp>
                <p:nvSpPr>
                  <p:cNvPr id="21540" name="Oval 99"/>
                  <p:cNvSpPr>
                    <a:spLocks noChangeArrowheads="1"/>
                  </p:cNvSpPr>
                  <p:nvPr/>
                </p:nvSpPr>
                <p:spPr bwMode="auto">
                  <a:xfrm>
                    <a:off x="1029" y="427"/>
                    <a:ext cx="90" cy="9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endParaRPr lang="zh-CN" altLang="en-US" sz="2400">
                      <a:ea typeface="楷体_GB2312" pitchFamily="49" charset="-122"/>
                    </a:endParaRPr>
                  </a:p>
                </p:txBody>
              </p:sp>
              <p:sp>
                <p:nvSpPr>
                  <p:cNvPr id="21541" name="Line 100"/>
                  <p:cNvSpPr>
                    <a:spLocks noChangeShapeType="1"/>
                  </p:cNvSpPr>
                  <p:nvPr/>
                </p:nvSpPr>
                <p:spPr bwMode="auto">
                  <a:xfrm>
                    <a:off x="521" y="1870"/>
                    <a:ext cx="363" cy="0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42" name="Text Box 1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11" y="346"/>
                    <a:ext cx="200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90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US" altLang="zh-CN" sz="1800" b="0" i="0">
                        <a:latin typeface="Arial" charset="0"/>
                      </a:rPr>
                      <a:t>+</a:t>
                    </a:r>
                  </a:p>
                </p:txBody>
              </p:sp>
              <p:sp>
                <p:nvSpPr>
                  <p:cNvPr id="21543" name="Text Box 10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78" y="2201"/>
                    <a:ext cx="19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90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US" altLang="zh-CN" sz="1800" b="0" i="0">
                        <a:latin typeface="Arial" charset="0"/>
                      </a:rPr>
                      <a:t>_</a:t>
                    </a:r>
                  </a:p>
                </p:txBody>
              </p:sp>
              <p:sp>
                <p:nvSpPr>
                  <p:cNvPr id="21544" name="Text Box 10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56" y="2223"/>
                    <a:ext cx="350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90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US" altLang="zh-CN" sz="1800" b="0" i="0">
                        <a:latin typeface="Arial" charset="0"/>
                      </a:rPr>
                      <a:t>V</a:t>
                    </a:r>
                    <a:r>
                      <a:rPr kumimoji="0" lang="en-US" altLang="zh-CN" sz="1800" b="0" i="0" baseline="-25000">
                        <a:latin typeface="Arial" charset="0"/>
                      </a:rPr>
                      <a:t>CC</a:t>
                    </a:r>
                  </a:p>
                </p:txBody>
              </p:sp>
              <p:sp>
                <p:nvSpPr>
                  <p:cNvPr id="21545" name="Text Box 10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01" y="346"/>
                    <a:ext cx="350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90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US" altLang="zh-CN" sz="1800" b="0" i="0">
                        <a:latin typeface="Arial" charset="0"/>
                      </a:rPr>
                      <a:t>V</a:t>
                    </a:r>
                    <a:r>
                      <a:rPr kumimoji="0" lang="en-US" altLang="zh-CN" sz="1800" b="0" i="0" baseline="-25000">
                        <a:latin typeface="Arial" charset="0"/>
                      </a:rPr>
                      <a:t>CC</a:t>
                    </a:r>
                  </a:p>
                </p:txBody>
              </p:sp>
              <p:sp>
                <p:nvSpPr>
                  <p:cNvPr id="21546" name="Text Box 10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75" y="886"/>
                    <a:ext cx="257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90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US" altLang="zh-CN" sz="1800" b="0" i="0">
                        <a:latin typeface="Arial" charset="0"/>
                      </a:rPr>
                      <a:t>T</a:t>
                    </a:r>
                    <a:r>
                      <a:rPr kumimoji="0" lang="en-US" altLang="zh-CN" sz="1800" b="0" i="0" baseline="-25000">
                        <a:latin typeface="Arial" charset="0"/>
                      </a:rPr>
                      <a:t>1</a:t>
                    </a:r>
                  </a:p>
                </p:txBody>
              </p:sp>
              <p:sp>
                <p:nvSpPr>
                  <p:cNvPr id="21547" name="Text Box 10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75" y="1752"/>
                    <a:ext cx="257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90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US" altLang="zh-CN" sz="1800" b="0" i="0">
                        <a:latin typeface="Arial" charset="0"/>
                      </a:rPr>
                      <a:t>T</a:t>
                    </a:r>
                    <a:r>
                      <a:rPr kumimoji="0" lang="en-US" altLang="zh-CN" sz="1800" b="0" i="0" baseline="-25000">
                        <a:latin typeface="Arial" charset="0"/>
                      </a:rPr>
                      <a:t>2</a:t>
                    </a:r>
                  </a:p>
                </p:txBody>
              </p:sp>
              <p:sp>
                <p:nvSpPr>
                  <p:cNvPr id="21548" name="Text Box 10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54" y="1748"/>
                    <a:ext cx="273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90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US" altLang="zh-CN" sz="1800" b="0" i="0">
                        <a:latin typeface="Arial" charset="0"/>
                      </a:rPr>
                      <a:t>R</a:t>
                    </a:r>
                    <a:r>
                      <a:rPr kumimoji="0" lang="en-US" altLang="zh-CN" sz="1800" b="0" i="0" baseline="-25000">
                        <a:latin typeface="Arial" charset="0"/>
                      </a:rPr>
                      <a:t>L</a:t>
                    </a:r>
                  </a:p>
                </p:txBody>
              </p:sp>
              <p:sp>
                <p:nvSpPr>
                  <p:cNvPr id="21549" name="Text Box 10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59" y="1344"/>
                    <a:ext cx="241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90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US" altLang="zh-CN" sz="1800" b="0" i="0">
                        <a:latin typeface="Arial" charset="0"/>
                      </a:rPr>
                      <a:t>v</a:t>
                    </a:r>
                    <a:r>
                      <a:rPr kumimoji="0" lang="en-US" altLang="zh-CN" sz="1800" b="0" i="0" baseline="-25000">
                        <a:latin typeface="Arial" charset="0"/>
                      </a:rPr>
                      <a:t>o</a:t>
                    </a:r>
                  </a:p>
                </p:txBody>
              </p:sp>
              <p:sp>
                <p:nvSpPr>
                  <p:cNvPr id="21550" name="Text Box 10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47" y="1706"/>
                    <a:ext cx="201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90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US" altLang="zh-CN" sz="1800" b="0" i="0">
                        <a:latin typeface="Arial" charset="0"/>
                      </a:rPr>
                      <a:t>i</a:t>
                    </a:r>
                    <a:r>
                      <a:rPr kumimoji="0" lang="en-US" altLang="zh-CN" sz="1800" b="0" i="0" baseline="-25000">
                        <a:latin typeface="Arial" charset="0"/>
                      </a:rPr>
                      <a:t>L</a:t>
                    </a:r>
                  </a:p>
                </p:txBody>
              </p:sp>
              <p:sp>
                <p:nvSpPr>
                  <p:cNvPr id="21551" name="Line 110"/>
                  <p:cNvSpPr>
                    <a:spLocks noChangeShapeType="1"/>
                  </p:cNvSpPr>
                  <p:nvPr/>
                </p:nvSpPr>
                <p:spPr bwMode="auto">
                  <a:xfrm>
                    <a:off x="276" y="1453"/>
                    <a:ext cx="227" cy="0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52" name="Oval 111"/>
                  <p:cNvSpPr>
                    <a:spLocks noChangeArrowheads="1"/>
                  </p:cNvSpPr>
                  <p:nvPr/>
                </p:nvSpPr>
                <p:spPr bwMode="auto">
                  <a:xfrm>
                    <a:off x="503" y="1434"/>
                    <a:ext cx="46" cy="46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endParaRPr lang="zh-CN" altLang="en-US" sz="2400">
                      <a:ea typeface="楷体_GB2312" pitchFamily="49" charset="-122"/>
                    </a:endParaRPr>
                  </a:p>
                </p:txBody>
              </p:sp>
            </p:grpSp>
            <p:sp>
              <p:nvSpPr>
                <p:cNvPr id="21518" name="Text Box 112"/>
                <p:cNvSpPr txBox="1">
                  <a:spLocks noChangeArrowheads="1"/>
                </p:cNvSpPr>
                <p:nvPr/>
              </p:nvSpPr>
              <p:spPr bwMode="auto">
                <a:xfrm>
                  <a:off x="1248" y="2967"/>
                  <a:ext cx="11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kumimoji="0" lang="zh-CN" altLang="zh-CN" sz="1800" b="0" i="0">
                    <a:latin typeface="Arial" charset="0"/>
                  </a:endParaRPr>
                </a:p>
              </p:txBody>
            </p:sp>
          </p:grpSp>
        </p:grpSp>
        <p:sp>
          <p:nvSpPr>
            <p:cNvPr id="21514" name="Text Box 113"/>
            <p:cNvSpPr txBox="1">
              <a:spLocks noChangeArrowheads="1"/>
            </p:cNvSpPr>
            <p:nvPr/>
          </p:nvSpPr>
          <p:spPr bwMode="auto">
            <a:xfrm>
              <a:off x="192" y="2448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/>
                <a:t>v</a:t>
              </a:r>
              <a:r>
                <a:rPr lang="en-US" altLang="zh-CN" sz="2400" baseline="-25000"/>
                <a:t>i</a:t>
              </a:r>
            </a:p>
          </p:txBody>
        </p:sp>
      </p:grpSp>
      <p:sp>
        <p:nvSpPr>
          <p:cNvPr id="72818" name="Text Box 114"/>
          <p:cNvSpPr txBox="1">
            <a:spLocks noChangeArrowheads="1"/>
          </p:cNvSpPr>
          <p:nvPr/>
        </p:nvSpPr>
        <p:spPr bwMode="auto">
          <a:xfrm>
            <a:off x="2987675" y="333375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i="0">
                <a:solidFill>
                  <a:srgbClr val="FF0000"/>
                </a:solidFill>
                <a:ea typeface="楷体_GB2312" pitchFamily="49" charset="-122"/>
              </a:rPr>
              <a:t>而实际上，</a:t>
            </a:r>
          </a:p>
        </p:txBody>
      </p:sp>
      <p:pic>
        <p:nvPicPr>
          <p:cNvPr id="21508" name="Picture 115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47700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116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645795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821" name="Picture 1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0"/>
            <a:ext cx="409575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822" name="Picture 11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763" y="2420938"/>
            <a:ext cx="4133850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76" name="AutoShape 72"/>
          <p:cNvSpPr>
            <a:spLocks noChangeArrowheads="1"/>
          </p:cNvSpPr>
          <p:nvPr/>
        </p:nvSpPr>
        <p:spPr bwMode="auto">
          <a:xfrm>
            <a:off x="395288" y="4652963"/>
            <a:ext cx="4583112" cy="14001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rgbClr val="FF66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i="0">
                <a:solidFill>
                  <a:srgbClr val="0000FF"/>
                </a:solidFill>
                <a:ea typeface="楷体_GB2312" pitchFamily="49" charset="-122"/>
              </a:rPr>
              <a:t>考虑</a:t>
            </a:r>
            <a:r>
              <a:rPr lang="en-US" altLang="zh-CN" sz="2400" i="0">
                <a:solidFill>
                  <a:srgbClr val="0000FF"/>
                </a:solidFill>
                <a:ea typeface="楷体_GB2312" pitchFamily="49" charset="-122"/>
              </a:rPr>
              <a:t>BJT</a:t>
            </a:r>
            <a:r>
              <a:rPr lang="zh-CN" altLang="en-US" sz="2400" i="0">
                <a:solidFill>
                  <a:srgbClr val="0000FF"/>
                </a:solidFill>
                <a:ea typeface="楷体_GB2312" pitchFamily="49" charset="-122"/>
              </a:rPr>
              <a:t>发射结的死区电压，在</a:t>
            </a:r>
            <a:r>
              <a:rPr lang="en-US" altLang="zh-CN" sz="2800" i="0">
                <a:solidFill>
                  <a:srgbClr val="0000FF"/>
                </a:solidFill>
                <a:latin typeface="Monotype Corsiva" pitchFamily="66" charset="0"/>
                <a:ea typeface="楷体_GB2312" pitchFamily="49" charset="-122"/>
              </a:rPr>
              <a:t>v</a:t>
            </a:r>
            <a:r>
              <a:rPr lang="en-US" altLang="zh-CN" sz="2400" i="0" baseline="-20000">
                <a:solidFill>
                  <a:srgbClr val="0000FF"/>
                </a:solidFill>
                <a:ea typeface="楷体_GB2312" pitchFamily="49" charset="-122"/>
              </a:rPr>
              <a:t>o</a:t>
            </a:r>
            <a:r>
              <a:rPr lang="zh-CN" altLang="en-US" sz="2400" i="0">
                <a:solidFill>
                  <a:srgbClr val="0000FF"/>
                </a:solidFill>
                <a:ea typeface="楷体_GB2312" pitchFamily="49" charset="-122"/>
              </a:rPr>
              <a:t>（</a:t>
            </a:r>
            <a:r>
              <a:rPr lang="en-US" altLang="zh-CN" sz="2800" i="0">
                <a:solidFill>
                  <a:srgbClr val="0000FF"/>
                </a:solidFill>
                <a:latin typeface="Monotype Corsiva" pitchFamily="66" charset="0"/>
                <a:ea typeface="楷体_GB2312" pitchFamily="49" charset="-122"/>
              </a:rPr>
              <a:t>i</a:t>
            </a:r>
            <a:r>
              <a:rPr lang="en-US" altLang="zh-CN" sz="2400" i="0" baseline="-20000">
                <a:solidFill>
                  <a:srgbClr val="0000FF"/>
                </a:solidFill>
                <a:ea typeface="楷体_GB2312" pitchFamily="49" charset="-122"/>
              </a:rPr>
              <a:t>o</a:t>
            </a:r>
            <a:r>
              <a:rPr lang="zh-CN" altLang="en-US" sz="2400" i="0">
                <a:solidFill>
                  <a:srgbClr val="0000FF"/>
                </a:solidFill>
                <a:ea typeface="楷体_GB2312" pitchFamily="49" charset="-122"/>
              </a:rPr>
              <a:t>）波形正负半周交界处出现失真</a:t>
            </a:r>
            <a:r>
              <a:rPr lang="en-US" altLang="zh-CN" sz="2400" i="0">
                <a:solidFill>
                  <a:srgbClr val="0000FF"/>
                </a:solidFill>
                <a:ea typeface="楷体_GB2312" pitchFamily="49" charset="-122"/>
              </a:rPr>
              <a:t>——</a:t>
            </a:r>
            <a:r>
              <a:rPr lang="zh-CN" altLang="en-US" sz="2400" i="0">
                <a:solidFill>
                  <a:srgbClr val="0000FF"/>
                </a:solidFill>
                <a:ea typeface="楷体_GB2312" pitchFamily="49" charset="-122"/>
              </a:rPr>
              <a:t>交越失真。</a:t>
            </a:r>
            <a:endParaRPr lang="zh-CN" altLang="en-US" sz="2400" i="0">
              <a:solidFill>
                <a:schemeClr val="bg1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277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2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818" grpId="0" autoUpdateAnimBg="0"/>
      <p:bldP spid="72776" grpId="0" build="p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051"/>
          <p:cNvSpPr txBox="1">
            <a:spLocks noChangeArrowheads="1"/>
          </p:cNvSpPr>
          <p:nvPr/>
        </p:nvSpPr>
        <p:spPr bwMode="auto">
          <a:xfrm>
            <a:off x="304800" y="0"/>
            <a:ext cx="274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i="0">
                <a:solidFill>
                  <a:srgbClr val="FF0000"/>
                </a:solidFill>
                <a:ea typeface="楷体_GB2312" pitchFamily="49" charset="-122"/>
              </a:rPr>
              <a:t>问题的引出</a:t>
            </a:r>
            <a:r>
              <a:rPr lang="zh-CN" altLang="en-US" sz="2400" i="0">
                <a:solidFill>
                  <a:srgbClr val="FF0000"/>
                </a:solidFill>
                <a:ea typeface="楷体_GB2312" pitchFamily="49" charset="-122"/>
              </a:rPr>
              <a:t>：</a:t>
            </a:r>
          </a:p>
        </p:txBody>
      </p:sp>
      <p:sp>
        <p:nvSpPr>
          <p:cNvPr id="49157" name="Text Box 2053"/>
          <p:cNvSpPr txBox="1">
            <a:spLocks noChangeArrowheads="1"/>
          </p:cNvSpPr>
          <p:nvPr/>
        </p:nvSpPr>
        <p:spPr bwMode="auto">
          <a:xfrm>
            <a:off x="611188" y="1557338"/>
            <a:ext cx="7632700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i="0">
                <a:ea typeface="楷体_GB2312" pitchFamily="49" charset="-122"/>
              </a:rPr>
              <a:t>在多级放大器中，除了要有</a:t>
            </a:r>
            <a:r>
              <a:rPr lang="zh-CN" altLang="en-US" sz="2400" i="0">
                <a:solidFill>
                  <a:srgbClr val="0000FF"/>
                </a:solidFill>
                <a:ea typeface="楷体_GB2312" pitchFamily="49" charset="-122"/>
              </a:rPr>
              <a:t>电压放大级</a:t>
            </a:r>
            <a:r>
              <a:rPr lang="zh-CN" altLang="en-US" sz="2400" i="0">
                <a:ea typeface="楷体_GB2312" pitchFamily="49" charset="-122"/>
              </a:rPr>
              <a:t>（中间级）外，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i="0">
                <a:ea typeface="楷体_GB2312" pitchFamily="49" charset="-122"/>
              </a:rPr>
              <a:t>还要有</a:t>
            </a:r>
            <a:r>
              <a:rPr lang="zh-CN" altLang="en-US" sz="2400" i="0">
                <a:solidFill>
                  <a:srgbClr val="990033"/>
                </a:solidFill>
                <a:ea typeface="楷体_GB2312" pitchFamily="49" charset="-122"/>
              </a:rPr>
              <a:t>能直接驱动负载的输出级</a:t>
            </a:r>
            <a:endParaRPr lang="zh-CN" altLang="en-US" sz="2400" i="0">
              <a:ea typeface="楷体_GB2312" pitchFamily="49" charset="-122"/>
            </a:endParaRPr>
          </a:p>
        </p:txBody>
      </p:sp>
      <p:pic>
        <p:nvPicPr>
          <p:cNvPr id="3076" name="Picture 2054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2055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60" name="Text Box 2056"/>
          <p:cNvSpPr txBox="1">
            <a:spLocks noChangeArrowheads="1"/>
          </p:cNvSpPr>
          <p:nvPr/>
        </p:nvSpPr>
        <p:spPr bwMode="auto">
          <a:xfrm>
            <a:off x="1403350" y="692150"/>
            <a:ext cx="2592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i="0">
                <a:solidFill>
                  <a:srgbClr val="0000FF"/>
                </a:solidFill>
                <a:ea typeface="楷体_GB2312" pitchFamily="49" charset="-122"/>
              </a:rPr>
              <a:t>前面电压放大器</a:t>
            </a:r>
          </a:p>
        </p:txBody>
      </p:sp>
      <p:sp>
        <p:nvSpPr>
          <p:cNvPr id="49161" name="Text Box 2057"/>
          <p:cNvSpPr txBox="1">
            <a:spLocks noChangeArrowheads="1"/>
          </p:cNvSpPr>
          <p:nvPr/>
        </p:nvSpPr>
        <p:spPr bwMode="auto">
          <a:xfrm>
            <a:off x="684213" y="2924175"/>
            <a:ext cx="5832475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i="0">
                <a:ea typeface="楷体_GB2312" pitchFamily="49" charset="-122"/>
              </a:rPr>
              <a:t>同时能向负载提供大的电压、电流信号，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i="0">
                <a:ea typeface="楷体_GB2312" pitchFamily="49" charset="-122"/>
              </a:rPr>
              <a:t>即输出功率要大。</a:t>
            </a:r>
          </a:p>
        </p:txBody>
      </p:sp>
      <p:sp>
        <p:nvSpPr>
          <p:cNvPr id="49163" name="Text Box 2059"/>
          <p:cNvSpPr txBox="1">
            <a:spLocks noChangeArrowheads="1"/>
          </p:cNvSpPr>
          <p:nvPr/>
        </p:nvSpPr>
        <p:spPr bwMode="auto">
          <a:xfrm>
            <a:off x="755650" y="4365625"/>
            <a:ext cx="7924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i="0">
                <a:ea typeface="楷体_GB2312" pitchFamily="49" charset="-122"/>
              </a:rPr>
              <a:t>从能量转换的角度，同样是把直流电源的能量转换为输出大功率信号的能量。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9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4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7" grpId="0" autoUpdateAnimBg="0"/>
      <p:bldP spid="49160" grpId="0" autoUpdateAnimBg="0"/>
      <p:bldP spid="49161" grpId="0" autoUpdateAnimBg="0"/>
      <p:bldP spid="49163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3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0" y="533400"/>
            <a:ext cx="342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i="0">
                <a:solidFill>
                  <a:srgbClr val="CC0000"/>
                </a:solidFill>
                <a:latin typeface="宋体" pitchFamily="2" charset="-122"/>
                <a:ea typeface="楷体_GB2312" pitchFamily="49" charset="-122"/>
              </a:rPr>
              <a:t>1. </a:t>
            </a:r>
            <a:r>
              <a:rPr lang="zh-CN" altLang="en-US" sz="2400" i="0">
                <a:solidFill>
                  <a:srgbClr val="CC0000"/>
                </a:solidFill>
                <a:latin typeface="宋体" pitchFamily="2" charset="-122"/>
                <a:ea typeface="楷体_GB2312" pitchFamily="49" charset="-122"/>
              </a:rPr>
              <a:t>电路组成：</a:t>
            </a:r>
          </a:p>
        </p:txBody>
      </p:sp>
      <p:sp>
        <p:nvSpPr>
          <p:cNvPr id="63495" name="Rectangle 7"/>
          <p:cNvSpPr>
            <a:spLocks noChangeArrowheads="1"/>
          </p:cNvSpPr>
          <p:nvPr/>
        </p:nvSpPr>
        <p:spPr bwMode="auto">
          <a:xfrm>
            <a:off x="250825" y="981075"/>
            <a:ext cx="388620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 i="0">
                <a:ea typeface="楷体_GB2312" pitchFamily="49" charset="-122"/>
              </a:rPr>
              <a:t>T</a:t>
            </a:r>
            <a:r>
              <a:rPr lang="en-US" altLang="zh-CN" sz="2400" i="0" baseline="-25000">
                <a:ea typeface="楷体_GB2312" pitchFamily="49" charset="-122"/>
              </a:rPr>
              <a:t>1</a:t>
            </a:r>
            <a:r>
              <a:rPr lang="en-US" altLang="zh-CN" sz="2400" i="0">
                <a:ea typeface="楷体_GB2312" pitchFamily="49" charset="-122"/>
              </a:rPr>
              <a:t> </a:t>
            </a:r>
            <a:r>
              <a:rPr lang="zh-CN" altLang="en-US" sz="2400" i="0">
                <a:ea typeface="楷体_GB2312" pitchFamily="49" charset="-122"/>
              </a:rPr>
              <a:t>、</a:t>
            </a:r>
            <a:r>
              <a:rPr lang="en-US" altLang="zh-CN" sz="2400" i="0">
                <a:ea typeface="楷体_GB2312" pitchFamily="49" charset="-122"/>
              </a:rPr>
              <a:t>T</a:t>
            </a:r>
            <a:r>
              <a:rPr lang="en-US" altLang="zh-CN" sz="2400" i="0" baseline="-25000">
                <a:ea typeface="楷体_GB2312" pitchFamily="49" charset="-122"/>
              </a:rPr>
              <a:t>2</a:t>
            </a:r>
            <a:r>
              <a:rPr lang="zh-CN" altLang="en-US" sz="2400" i="0">
                <a:ea typeface="楷体_GB2312" pitchFamily="49" charset="-122"/>
              </a:rPr>
              <a:t>互补对称电路</a:t>
            </a:r>
          </a:p>
          <a:p>
            <a:pPr eaLnBrk="1" hangingPunct="1">
              <a:buFontTx/>
              <a:buNone/>
            </a:pPr>
            <a:r>
              <a:rPr lang="en-US" altLang="zh-CN" sz="2400" i="0">
                <a:ea typeface="楷体_GB2312" pitchFamily="49" charset="-122"/>
              </a:rPr>
              <a:t>T</a:t>
            </a:r>
            <a:r>
              <a:rPr lang="en-US" altLang="zh-CN" sz="2400" i="0" baseline="-25000">
                <a:ea typeface="楷体_GB2312" pitchFamily="49" charset="-122"/>
              </a:rPr>
              <a:t>3</a:t>
            </a:r>
            <a:r>
              <a:rPr lang="zh-CN" altLang="en-US" sz="2400" i="0">
                <a:ea typeface="楷体_GB2312" pitchFamily="49" charset="-122"/>
              </a:rPr>
              <a:t>前置放大级。</a:t>
            </a:r>
          </a:p>
        </p:txBody>
      </p:sp>
      <p:sp>
        <p:nvSpPr>
          <p:cNvPr id="22534" name="Rectangle 8"/>
          <p:cNvSpPr>
            <a:spLocks noChangeArrowheads="1"/>
          </p:cNvSpPr>
          <p:nvPr/>
        </p:nvSpPr>
        <p:spPr bwMode="auto">
          <a:xfrm>
            <a:off x="609600" y="76200"/>
            <a:ext cx="7772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i="0" dirty="0">
                <a:solidFill>
                  <a:srgbClr val="0000FF"/>
                </a:solidFill>
                <a:ea typeface="黑体" pitchFamily="49" charset="-122"/>
              </a:rPr>
              <a:t>9.4.1  </a:t>
            </a:r>
            <a:r>
              <a:rPr lang="zh-CN" altLang="en-US" sz="2800" i="0" dirty="0">
                <a:solidFill>
                  <a:srgbClr val="0000FF"/>
                </a:solidFill>
              </a:rPr>
              <a:t>甲乙类双电源互补对称电路</a:t>
            </a:r>
          </a:p>
        </p:txBody>
      </p:sp>
      <p:sp>
        <p:nvSpPr>
          <p:cNvPr id="22535" name="Line 9"/>
          <p:cNvSpPr>
            <a:spLocks noChangeShapeType="1"/>
          </p:cNvSpPr>
          <p:nvPr/>
        </p:nvSpPr>
        <p:spPr bwMode="auto">
          <a:xfrm>
            <a:off x="685800" y="533400"/>
            <a:ext cx="5181600" cy="0"/>
          </a:xfrm>
          <a:prstGeom prst="line">
            <a:avLst/>
          </a:prstGeom>
          <a:noFill/>
          <a:ln w="76200" cap="sq" cmpd="tri">
            <a:solidFill>
              <a:srgbClr val="FF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01" name="Text Box 13"/>
          <p:cNvSpPr txBox="1">
            <a:spLocks noChangeArrowheads="1"/>
          </p:cNvSpPr>
          <p:nvPr/>
        </p:nvSpPr>
        <p:spPr bwMode="auto">
          <a:xfrm>
            <a:off x="250825" y="2133600"/>
            <a:ext cx="39624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i="0">
                <a:solidFill>
                  <a:schemeClr val="accent2"/>
                </a:solidFill>
                <a:ea typeface="楷体_GB2312" pitchFamily="49" charset="-122"/>
              </a:rPr>
              <a:t>静态时，</a:t>
            </a:r>
            <a:r>
              <a:rPr lang="en-US" altLang="zh-CN" sz="2400">
                <a:solidFill>
                  <a:schemeClr val="accent2"/>
                </a:solidFill>
                <a:ea typeface="楷体_GB2312" pitchFamily="49" charset="-122"/>
              </a:rPr>
              <a:t>v</a:t>
            </a:r>
            <a:r>
              <a:rPr lang="en-US" altLang="zh-CN" sz="2400" baseline="-25000">
                <a:solidFill>
                  <a:schemeClr val="accent2"/>
                </a:solidFill>
                <a:ea typeface="楷体_GB2312" pitchFamily="49" charset="-122"/>
              </a:rPr>
              <a:t>i</a:t>
            </a:r>
            <a:r>
              <a:rPr lang="en-US" altLang="zh-CN" sz="2400">
                <a:solidFill>
                  <a:schemeClr val="accent2"/>
                </a:solidFill>
                <a:ea typeface="楷体_GB2312" pitchFamily="49" charset="-122"/>
              </a:rPr>
              <a:t> </a:t>
            </a:r>
            <a:r>
              <a:rPr lang="en-US" altLang="zh-CN" sz="2400" i="0">
                <a:solidFill>
                  <a:schemeClr val="accent2"/>
                </a:solidFill>
                <a:ea typeface="楷体_GB2312" pitchFamily="49" charset="-122"/>
                <a:sym typeface="Symbol" pitchFamily="18" charset="2"/>
              </a:rPr>
              <a:t></a:t>
            </a:r>
            <a:r>
              <a:rPr lang="en-US" altLang="zh-CN" sz="2400" i="0">
                <a:solidFill>
                  <a:srgbClr val="FF0000"/>
                </a:solidFill>
                <a:ea typeface="楷体_GB2312" pitchFamily="49" charset="-122"/>
                <a:sym typeface="Symbol" pitchFamily="18" charset="2"/>
              </a:rPr>
              <a:t> </a:t>
            </a:r>
            <a:endParaRPr lang="en-US" altLang="zh-CN" sz="2400" i="0"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i="0">
                <a:ea typeface="楷体_GB2312" pitchFamily="49" charset="-122"/>
              </a:rPr>
              <a:t>T</a:t>
            </a:r>
            <a:r>
              <a:rPr lang="en-US" altLang="zh-CN" sz="2400" i="0" baseline="-25000">
                <a:ea typeface="楷体_GB2312" pitchFamily="49" charset="-122"/>
              </a:rPr>
              <a:t>3</a:t>
            </a:r>
            <a:r>
              <a:rPr lang="zh-CN" altLang="en-US" sz="2400" i="0">
                <a:ea typeface="楷体_GB2312" pitchFamily="49" charset="-122"/>
              </a:rPr>
              <a:t>已有合适的静态电流。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i="0">
                <a:ea typeface="楷体_GB2312" pitchFamily="49" charset="-122"/>
              </a:rPr>
              <a:t>D</a:t>
            </a:r>
            <a:r>
              <a:rPr lang="en-US" altLang="zh-CN" sz="2400" i="0" baseline="-20000">
                <a:ea typeface="楷体_GB2312" pitchFamily="49" charset="-122"/>
              </a:rPr>
              <a:t>1</a:t>
            </a:r>
            <a:r>
              <a:rPr lang="en-US" altLang="zh-CN" sz="2400" i="0">
                <a:ea typeface="楷体_GB2312" pitchFamily="49" charset="-122"/>
              </a:rPr>
              <a:t> </a:t>
            </a:r>
            <a:r>
              <a:rPr lang="zh-CN" altLang="en-US" sz="2400" i="0">
                <a:ea typeface="楷体_GB2312" pitchFamily="49" charset="-122"/>
              </a:rPr>
              <a:t>、</a:t>
            </a:r>
            <a:r>
              <a:rPr lang="en-US" altLang="zh-CN" sz="2400" i="0">
                <a:ea typeface="楷体_GB2312" pitchFamily="49" charset="-122"/>
              </a:rPr>
              <a:t>D</a:t>
            </a:r>
            <a:r>
              <a:rPr lang="en-US" altLang="zh-CN" sz="2400" i="0" baseline="-20000">
                <a:ea typeface="楷体_GB2312" pitchFamily="49" charset="-122"/>
              </a:rPr>
              <a:t>2</a:t>
            </a:r>
            <a:r>
              <a:rPr lang="zh-CN" altLang="en-US" sz="2400" i="0">
                <a:ea typeface="楷体_GB2312" pitchFamily="49" charset="-122"/>
              </a:rPr>
              <a:t>正向压降为</a:t>
            </a:r>
            <a:r>
              <a:rPr lang="en-US" altLang="zh-CN" sz="2400" i="0">
                <a:ea typeface="楷体_GB2312" pitchFamily="49" charset="-122"/>
              </a:rPr>
              <a:t>T</a:t>
            </a:r>
            <a:r>
              <a:rPr lang="en-US" altLang="zh-CN" sz="2400" i="0" baseline="-20000">
                <a:ea typeface="楷体_GB2312" pitchFamily="49" charset="-122"/>
              </a:rPr>
              <a:t>1</a:t>
            </a:r>
            <a:r>
              <a:rPr lang="en-US" altLang="zh-CN" sz="2400" i="0">
                <a:ea typeface="楷体_GB2312" pitchFamily="49" charset="-122"/>
              </a:rPr>
              <a:t> </a:t>
            </a:r>
            <a:r>
              <a:rPr lang="zh-CN" altLang="en-US" sz="2400" i="0">
                <a:ea typeface="楷体_GB2312" pitchFamily="49" charset="-122"/>
              </a:rPr>
              <a:t>、</a:t>
            </a:r>
            <a:r>
              <a:rPr lang="en-US" altLang="zh-CN" sz="2400" i="0">
                <a:ea typeface="楷体_GB2312" pitchFamily="49" charset="-122"/>
              </a:rPr>
              <a:t>T</a:t>
            </a:r>
            <a:r>
              <a:rPr lang="en-US" altLang="zh-CN" sz="2400" i="0" baseline="-20000">
                <a:ea typeface="楷体_GB2312" pitchFamily="49" charset="-122"/>
              </a:rPr>
              <a:t>2</a:t>
            </a:r>
            <a:r>
              <a:rPr lang="zh-CN" altLang="en-US" sz="2400" i="0">
                <a:ea typeface="楷体_GB2312" pitchFamily="49" charset="-122"/>
              </a:rPr>
              <a:t>提供一定的直流偏置，使之处于微导通状态</a:t>
            </a:r>
          </a:p>
        </p:txBody>
      </p:sp>
      <p:sp>
        <p:nvSpPr>
          <p:cNvPr id="63503" name="Rectangle 15"/>
          <p:cNvSpPr>
            <a:spLocks noChangeArrowheads="1"/>
          </p:cNvSpPr>
          <p:nvPr/>
        </p:nvSpPr>
        <p:spPr bwMode="auto">
          <a:xfrm>
            <a:off x="250825" y="4724400"/>
            <a:ext cx="51117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400" i="0">
                <a:solidFill>
                  <a:srgbClr val="800000"/>
                </a:solidFill>
                <a:ea typeface="楷体_GB2312" pitchFamily="49" charset="-122"/>
              </a:rPr>
              <a:t>静态时</a:t>
            </a:r>
            <a:r>
              <a:rPr lang="zh-CN" altLang="en-US" sz="2400" i="0">
                <a:ea typeface="楷体_GB2312" pitchFamily="49" charset="-122"/>
              </a:rPr>
              <a:t>，∵两管对称，</a:t>
            </a:r>
            <a:r>
              <a:rPr lang="en-US" altLang="zh-CN" sz="2400">
                <a:ea typeface="楷体_GB2312" pitchFamily="49" charset="-122"/>
              </a:rPr>
              <a:t>i</a:t>
            </a:r>
            <a:r>
              <a:rPr lang="en-US" altLang="zh-CN" sz="2400" baseline="-25000">
                <a:ea typeface="楷体_GB2312" pitchFamily="49" charset="-122"/>
              </a:rPr>
              <a:t>C1</a:t>
            </a:r>
            <a:r>
              <a:rPr lang="en-US" altLang="zh-CN" sz="2400" i="0">
                <a:ea typeface="楷体_GB2312" pitchFamily="49" charset="-122"/>
              </a:rPr>
              <a:t>= </a:t>
            </a:r>
            <a:r>
              <a:rPr lang="en-US" altLang="zh-CN" sz="2400">
                <a:ea typeface="楷体_GB2312" pitchFamily="49" charset="-122"/>
              </a:rPr>
              <a:t>i</a:t>
            </a:r>
            <a:r>
              <a:rPr lang="en-US" altLang="zh-CN" sz="2400" baseline="-25000">
                <a:ea typeface="楷体_GB2312" pitchFamily="49" charset="-122"/>
              </a:rPr>
              <a:t>C2</a:t>
            </a:r>
          </a:p>
          <a:p>
            <a:pPr eaLnBrk="1" hangingPunct="1">
              <a:buFontTx/>
              <a:buNone/>
            </a:pPr>
            <a:r>
              <a:rPr lang="en-US" altLang="zh-CN" sz="2400" i="0">
                <a:ea typeface="楷体_GB2312" pitchFamily="49" charset="-122"/>
              </a:rPr>
              <a:t>∴</a:t>
            </a:r>
            <a:r>
              <a:rPr lang="en-US" altLang="zh-CN" sz="2400">
                <a:ea typeface="楷体_GB2312" pitchFamily="49" charset="-122"/>
              </a:rPr>
              <a:t>i</a:t>
            </a:r>
            <a:r>
              <a:rPr lang="en-US" altLang="zh-CN" sz="2400" baseline="-25000">
                <a:ea typeface="楷体_GB2312" pitchFamily="49" charset="-122"/>
              </a:rPr>
              <a:t>L</a:t>
            </a:r>
            <a:r>
              <a:rPr lang="en-US" altLang="zh-CN" sz="2400" i="0">
                <a:ea typeface="楷体_GB2312" pitchFamily="49" charset="-122"/>
              </a:rPr>
              <a:t>= 0,  </a:t>
            </a:r>
            <a:r>
              <a:rPr lang="en-US" altLang="zh-CN" sz="2400">
                <a:ea typeface="楷体_GB2312" pitchFamily="49" charset="-122"/>
              </a:rPr>
              <a:t>v</a:t>
            </a:r>
            <a:r>
              <a:rPr lang="en-US" altLang="zh-CN" sz="2400" baseline="-25000">
                <a:ea typeface="楷体_GB2312" pitchFamily="49" charset="-122"/>
              </a:rPr>
              <a:t>o </a:t>
            </a:r>
            <a:r>
              <a:rPr lang="en-US" altLang="zh-CN" sz="2400" i="0">
                <a:ea typeface="楷体_GB2312" pitchFamily="49" charset="-122"/>
              </a:rPr>
              <a:t>= 0</a:t>
            </a:r>
            <a:r>
              <a:rPr lang="zh-CN" altLang="en-US" sz="2400" i="0">
                <a:ea typeface="楷体_GB2312" pitchFamily="49" charset="-122"/>
              </a:rPr>
              <a:t>；</a:t>
            </a:r>
          </a:p>
        </p:txBody>
      </p:sp>
      <p:grpSp>
        <p:nvGrpSpPr>
          <p:cNvPr id="22538" name="Group 20"/>
          <p:cNvGrpSpPr>
            <a:grpSpLocks/>
          </p:cNvGrpSpPr>
          <p:nvPr/>
        </p:nvGrpSpPr>
        <p:grpSpPr bwMode="auto">
          <a:xfrm>
            <a:off x="4716463" y="908050"/>
            <a:ext cx="4191000" cy="4303713"/>
            <a:chOff x="2971" y="572"/>
            <a:chExt cx="2640" cy="2711"/>
          </a:xfrm>
        </p:grpSpPr>
        <p:pic>
          <p:nvPicPr>
            <p:cNvPr id="22539" name="Picture 17" descr="未标题-2 拷贝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" y="572"/>
              <a:ext cx="2640" cy="27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40" name="Text Box 19"/>
            <p:cNvSpPr txBox="1">
              <a:spLocks noChangeArrowheads="1"/>
            </p:cNvSpPr>
            <p:nvPr/>
          </p:nvSpPr>
          <p:spPr bwMode="auto">
            <a:xfrm>
              <a:off x="3334" y="1616"/>
              <a:ext cx="27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ea typeface="楷体_GB2312" pitchFamily="49" charset="-122"/>
                </a:rPr>
                <a:t>v</a:t>
              </a:r>
              <a:r>
                <a:rPr lang="en-US" altLang="zh-CN" sz="2000" baseline="-25000">
                  <a:ea typeface="楷体_GB2312" pitchFamily="49" charset="-122"/>
                </a:rPr>
                <a:t>i</a:t>
              </a:r>
              <a:r>
                <a:rPr lang="en-US" altLang="zh-CN" sz="2000" baseline="30000">
                  <a:ea typeface="楷体_GB2312" pitchFamily="49" charset="-122"/>
                  <a:cs typeface="Times New Roman" pitchFamily="18" charset="0"/>
                </a:rPr>
                <a:t>'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3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3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35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4" grpId="0" autoUpdateAnimBg="0"/>
      <p:bldP spid="63495" grpId="0" autoUpdateAnimBg="0"/>
      <p:bldP spid="63501" grpId="0" autoUpdateAnimBg="0"/>
      <p:bldP spid="63503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611188" y="5300663"/>
            <a:ext cx="3733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T</a:t>
            </a:r>
            <a:r>
              <a:rPr lang="en-US" altLang="zh-CN" sz="2400" baseline="-25000">
                <a:solidFill>
                  <a:schemeClr val="tx2"/>
                </a:solidFill>
                <a:ea typeface="楷体_GB2312" pitchFamily="49" charset="-122"/>
              </a:rPr>
              <a:t>1</a:t>
            </a: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、</a:t>
            </a: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T</a:t>
            </a:r>
            <a:r>
              <a:rPr lang="en-US" altLang="zh-CN" sz="2400" baseline="-25000">
                <a:solidFill>
                  <a:schemeClr val="tx2"/>
                </a:solidFill>
                <a:ea typeface="楷体_GB2312" pitchFamily="49" charset="-122"/>
              </a:rPr>
              <a:t>2 </a:t>
            </a:r>
            <a:r>
              <a:rPr lang="zh-CN" altLang="en-US" sz="2400" i="0">
                <a:solidFill>
                  <a:schemeClr val="tx2"/>
                </a:solidFill>
                <a:ea typeface="楷体_GB2312" pitchFamily="49" charset="-122"/>
              </a:rPr>
              <a:t>在 </a:t>
            </a: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v</a:t>
            </a:r>
            <a:r>
              <a:rPr lang="en-US" altLang="zh-CN" sz="2400" baseline="-25000">
                <a:solidFill>
                  <a:schemeClr val="tx2"/>
                </a:solidFill>
                <a:ea typeface="楷体_GB2312" pitchFamily="49" charset="-122"/>
              </a:rPr>
              <a:t>i </a:t>
            </a:r>
            <a:r>
              <a:rPr lang="zh-CN" altLang="en-US" sz="2400" i="0">
                <a:solidFill>
                  <a:schemeClr val="tx2"/>
                </a:solidFill>
                <a:ea typeface="楷体_GB2312" pitchFamily="49" charset="-122"/>
              </a:rPr>
              <a:t>的一个周期内，每管导通角稍</a:t>
            </a:r>
            <a:r>
              <a:rPr lang="en-US" altLang="zh-CN" sz="2400" i="0">
                <a:solidFill>
                  <a:schemeClr val="tx2"/>
                </a:solidFill>
                <a:ea typeface="楷体_GB2312" pitchFamily="49" charset="-122"/>
                <a:cs typeface="Times New Roman" pitchFamily="18" charset="0"/>
              </a:rPr>
              <a:t>&gt;180°</a:t>
            </a:r>
            <a:endParaRPr lang="en-US" altLang="zh-CN" sz="2400" i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64517" name="AutoShape 5"/>
          <p:cNvSpPr>
            <a:spLocks noChangeArrowheads="1"/>
          </p:cNvSpPr>
          <p:nvPr/>
        </p:nvSpPr>
        <p:spPr bwMode="auto">
          <a:xfrm>
            <a:off x="4716463" y="5229225"/>
            <a:ext cx="3967162" cy="1090613"/>
          </a:xfrm>
          <a:prstGeom prst="roundRect">
            <a:avLst>
              <a:gd name="adj" fmla="val 11282"/>
            </a:avLst>
          </a:prstGeom>
          <a:solidFill>
            <a:srgbClr val="CCFFFF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i="0">
                <a:solidFill>
                  <a:srgbClr val="0000FF"/>
                </a:solidFill>
                <a:ea typeface="楷体_GB2312" pitchFamily="49" charset="-122"/>
              </a:rPr>
              <a:t>此电路的缺点：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i="0">
                <a:solidFill>
                  <a:srgbClr val="0000FF"/>
                </a:solidFill>
                <a:ea typeface="楷体_GB2312" pitchFamily="49" charset="-122"/>
              </a:rPr>
              <a:t>T</a:t>
            </a:r>
            <a:r>
              <a:rPr lang="en-US" altLang="zh-CN" sz="2400" i="0" baseline="-20000">
                <a:solidFill>
                  <a:srgbClr val="0000FF"/>
                </a:solidFill>
                <a:ea typeface="楷体_GB2312" pitchFamily="49" charset="-122"/>
              </a:rPr>
              <a:t>1</a:t>
            </a:r>
            <a:r>
              <a:rPr lang="zh-CN" altLang="en-US" sz="2400" i="0">
                <a:solidFill>
                  <a:srgbClr val="0000FF"/>
                </a:solidFill>
                <a:ea typeface="楷体_GB2312" pitchFamily="49" charset="-122"/>
              </a:rPr>
              <a:t>、 </a:t>
            </a:r>
            <a:r>
              <a:rPr lang="en-US" altLang="zh-CN" sz="2400" i="0">
                <a:solidFill>
                  <a:srgbClr val="0000FF"/>
                </a:solidFill>
                <a:ea typeface="楷体_GB2312" pitchFamily="49" charset="-122"/>
              </a:rPr>
              <a:t>T</a:t>
            </a:r>
            <a:r>
              <a:rPr lang="en-US" altLang="zh-CN" sz="2400" i="0" baseline="-20000">
                <a:solidFill>
                  <a:srgbClr val="0000FF"/>
                </a:solidFill>
                <a:ea typeface="楷体_GB2312" pitchFamily="49" charset="-122"/>
              </a:rPr>
              <a:t>2</a:t>
            </a:r>
            <a:r>
              <a:rPr lang="zh-CN" altLang="en-US" sz="2400" i="0">
                <a:solidFill>
                  <a:srgbClr val="0000FF"/>
                </a:solidFill>
                <a:ea typeface="楷体_GB2312" pitchFamily="49" charset="-122"/>
              </a:rPr>
              <a:t>的偏置电压固定。</a:t>
            </a:r>
          </a:p>
        </p:txBody>
      </p:sp>
      <p:pic>
        <p:nvPicPr>
          <p:cNvPr id="23556" name="Picture 6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7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24" name="Rectangle 12"/>
          <p:cNvSpPr>
            <a:spLocks noChangeArrowheads="1"/>
          </p:cNvSpPr>
          <p:nvPr/>
        </p:nvSpPr>
        <p:spPr bwMode="auto">
          <a:xfrm>
            <a:off x="250825" y="0"/>
            <a:ext cx="47164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i="0">
                <a:solidFill>
                  <a:srgbClr val="800000"/>
                </a:solidFill>
                <a:ea typeface="楷体_GB2312" pitchFamily="49" charset="-122"/>
              </a:rPr>
              <a:t>动态时</a:t>
            </a:r>
            <a:r>
              <a:rPr lang="zh-CN" altLang="en-US" sz="2400" i="0">
                <a:ea typeface="楷体_GB2312" pitchFamily="49" charset="-122"/>
              </a:rPr>
              <a:t>， ∵</a:t>
            </a:r>
            <a:r>
              <a:rPr lang="en-US" altLang="zh-CN" sz="2400" i="0">
                <a:ea typeface="楷体_GB2312" pitchFamily="49" charset="-122"/>
              </a:rPr>
              <a:t>D</a:t>
            </a:r>
            <a:r>
              <a:rPr lang="zh-CN" altLang="en-US" sz="2400" i="0">
                <a:ea typeface="楷体_GB2312" pitchFamily="49" charset="-122"/>
              </a:rPr>
              <a:t>的交流电阻很小，可认为</a:t>
            </a:r>
            <a:r>
              <a:rPr lang="en-US" altLang="zh-CN" sz="2400" i="0">
                <a:ea typeface="楷体_GB2312" pitchFamily="49" charset="-122"/>
              </a:rPr>
              <a:t>b</a:t>
            </a:r>
            <a:r>
              <a:rPr lang="en-US" altLang="zh-CN" sz="2400" i="0" baseline="-20000">
                <a:ea typeface="楷体_GB2312" pitchFamily="49" charset="-122"/>
              </a:rPr>
              <a:t>1</a:t>
            </a:r>
            <a:r>
              <a:rPr lang="zh-CN" altLang="en-US" sz="2400" i="0">
                <a:ea typeface="楷体_GB2312" pitchFamily="49" charset="-122"/>
              </a:rPr>
              <a:t>、</a:t>
            </a:r>
            <a:r>
              <a:rPr lang="en-US" altLang="zh-CN" sz="2400" i="0">
                <a:ea typeface="楷体_GB2312" pitchFamily="49" charset="-122"/>
              </a:rPr>
              <a:t>b</a:t>
            </a:r>
            <a:r>
              <a:rPr lang="en-US" altLang="zh-CN" sz="2400" i="0" baseline="-20000">
                <a:ea typeface="楷体_GB2312" pitchFamily="49" charset="-122"/>
              </a:rPr>
              <a:t>2</a:t>
            </a:r>
            <a:r>
              <a:rPr lang="zh-CN" altLang="en-US" sz="2400" i="0">
                <a:ea typeface="楷体_GB2312" pitchFamily="49" charset="-122"/>
              </a:rPr>
              <a:t>交流等电位。</a:t>
            </a:r>
          </a:p>
        </p:txBody>
      </p:sp>
      <p:pic>
        <p:nvPicPr>
          <p:cNvPr id="64525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908050"/>
            <a:ext cx="3406775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560" name="Group 14"/>
          <p:cNvGrpSpPr>
            <a:grpSpLocks/>
          </p:cNvGrpSpPr>
          <p:nvPr/>
        </p:nvGrpSpPr>
        <p:grpSpPr bwMode="auto">
          <a:xfrm>
            <a:off x="4746625" y="782638"/>
            <a:ext cx="4191000" cy="4303712"/>
            <a:chOff x="2971" y="572"/>
            <a:chExt cx="2640" cy="2711"/>
          </a:xfrm>
        </p:grpSpPr>
        <p:pic>
          <p:nvPicPr>
            <p:cNvPr id="23564" name="Picture 15" descr="未标题-2 拷贝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" y="572"/>
              <a:ext cx="2640" cy="27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65" name="Text Box 16"/>
            <p:cNvSpPr txBox="1">
              <a:spLocks noChangeArrowheads="1"/>
            </p:cNvSpPr>
            <p:nvPr/>
          </p:nvSpPr>
          <p:spPr bwMode="auto">
            <a:xfrm>
              <a:off x="3334" y="1616"/>
              <a:ext cx="27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ea typeface="楷体_GB2312" pitchFamily="49" charset="-122"/>
                </a:rPr>
                <a:t>v</a:t>
              </a:r>
              <a:r>
                <a:rPr lang="en-US" altLang="zh-CN" sz="2000" baseline="-25000">
                  <a:ea typeface="楷体_GB2312" pitchFamily="49" charset="-122"/>
                </a:rPr>
                <a:t>i</a:t>
              </a:r>
              <a:r>
                <a:rPr lang="en-US" altLang="zh-CN" sz="2000" baseline="30000">
                  <a:ea typeface="楷体_GB2312" pitchFamily="49" charset="-122"/>
                  <a:cs typeface="Times New Roman" pitchFamily="18" charset="0"/>
                </a:rPr>
                <a:t>'</a:t>
              </a:r>
            </a:p>
          </p:txBody>
        </p:sp>
      </p:grpSp>
      <p:sp>
        <p:nvSpPr>
          <p:cNvPr id="64529" name="Text Box 17"/>
          <p:cNvSpPr txBox="1">
            <a:spLocks noChangeArrowheads="1"/>
          </p:cNvSpPr>
          <p:nvPr/>
        </p:nvSpPr>
        <p:spPr bwMode="auto">
          <a:xfrm>
            <a:off x="1692275" y="6165850"/>
            <a:ext cx="172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i="0">
                <a:solidFill>
                  <a:srgbClr val="800000"/>
                </a:solidFill>
                <a:ea typeface="楷体_GB2312" pitchFamily="49" charset="-122"/>
              </a:rPr>
              <a:t>甲乙类</a:t>
            </a:r>
          </a:p>
        </p:txBody>
      </p:sp>
      <p:sp>
        <p:nvSpPr>
          <p:cNvPr id="64530" name="Text Box 18"/>
          <p:cNvSpPr txBox="1">
            <a:spLocks noChangeArrowheads="1"/>
          </p:cNvSpPr>
          <p:nvPr/>
        </p:nvSpPr>
        <p:spPr bwMode="auto">
          <a:xfrm>
            <a:off x="4859338" y="333375"/>
            <a:ext cx="4033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i="0">
                <a:solidFill>
                  <a:srgbClr val="0000FF"/>
                </a:solidFill>
                <a:ea typeface="楷体_GB2312" pitchFamily="49" charset="-122"/>
              </a:rPr>
              <a:t>各功率指标计算同乙类功放</a:t>
            </a:r>
          </a:p>
        </p:txBody>
      </p:sp>
      <p:sp>
        <p:nvSpPr>
          <p:cNvPr id="23563" name="AutoShape 19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4356100" y="3789363"/>
            <a:ext cx="720725" cy="431800"/>
          </a:xfrm>
          <a:prstGeom prst="actionButtonForwardNex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40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4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4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4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6" grpId="0" autoUpdateAnimBg="0"/>
      <p:bldP spid="64517" grpId="0" animBg="1" autoUpdateAnimBg="0"/>
      <p:bldP spid="64524" grpId="0" build="p" autoUpdateAnimBg="0"/>
      <p:bldP spid="64529" grpId="0"/>
      <p:bldP spid="6453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3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5546" name="Object 10"/>
          <p:cNvGraphicFramePr>
            <a:graphicFrameLocks noChangeAspect="1"/>
          </p:cNvGraphicFramePr>
          <p:nvPr/>
        </p:nvGraphicFramePr>
        <p:xfrm>
          <a:off x="611188" y="1628775"/>
          <a:ext cx="2852737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2" name="公式" r:id="rId6" imgW="1218671" imgH="431613" progId="Equation.3">
                  <p:embed/>
                </p:oleObj>
              </mc:Choice>
              <mc:Fallback>
                <p:oleObj name="公式" r:id="rId6" imgW="1218671" imgH="431613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628775"/>
                        <a:ext cx="2852737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7" name="Text Box 11"/>
          <p:cNvSpPr txBox="1">
            <a:spLocks noChangeArrowheads="1"/>
          </p:cNvSpPr>
          <p:nvPr/>
        </p:nvSpPr>
        <p:spPr bwMode="auto">
          <a:xfrm>
            <a:off x="539750" y="2924175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ea typeface="楷体_GB2312" pitchFamily="49" charset="-122"/>
              </a:rPr>
              <a:t>V</a:t>
            </a:r>
            <a:r>
              <a:rPr lang="en-US" altLang="zh-CN" sz="2400" i="0" baseline="-25000">
                <a:ea typeface="楷体_GB2312" pitchFamily="49" charset="-122"/>
              </a:rPr>
              <a:t>BE4</a:t>
            </a:r>
            <a:r>
              <a:rPr lang="zh-CN" altLang="en-US" sz="2400" i="0">
                <a:ea typeface="楷体_GB2312" pitchFamily="49" charset="-122"/>
              </a:rPr>
              <a:t>可认为是定值</a:t>
            </a:r>
          </a:p>
        </p:txBody>
      </p:sp>
      <p:sp>
        <p:nvSpPr>
          <p:cNvPr id="65548" name="Text Box 12"/>
          <p:cNvSpPr txBox="1">
            <a:spLocks noChangeArrowheads="1"/>
          </p:cNvSpPr>
          <p:nvPr/>
        </p:nvSpPr>
        <p:spPr bwMode="auto">
          <a:xfrm>
            <a:off x="468313" y="3716338"/>
            <a:ext cx="3962400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en-US" altLang="zh-CN" sz="2400">
                <a:ea typeface="楷体_GB2312" pitchFamily="49" charset="-122"/>
              </a:rPr>
              <a:t>         </a:t>
            </a:r>
            <a:r>
              <a:rPr lang="zh-CN" altLang="en-US" sz="2400" i="0">
                <a:ea typeface="楷体_GB2312" pitchFamily="49" charset="-122"/>
              </a:rPr>
              <a:t>调</a:t>
            </a:r>
            <a:r>
              <a:rPr lang="zh-CN" altLang="en-US" sz="2400">
                <a:ea typeface="楷体_GB2312" pitchFamily="49" charset="-122"/>
              </a:rPr>
              <a:t> </a:t>
            </a:r>
            <a:r>
              <a:rPr lang="en-US" altLang="zh-CN" sz="2400">
                <a:ea typeface="楷体_GB2312" pitchFamily="49" charset="-122"/>
              </a:rPr>
              <a:t>R</a:t>
            </a:r>
            <a:r>
              <a:rPr lang="en-US" altLang="zh-CN" sz="2400" i="0" baseline="-25000">
                <a:ea typeface="楷体_GB2312" pitchFamily="49" charset="-122"/>
              </a:rPr>
              <a:t>1</a:t>
            </a:r>
            <a:r>
              <a:rPr lang="zh-CN" altLang="en-US" sz="2400" i="0">
                <a:ea typeface="楷体_GB2312" pitchFamily="49" charset="-122"/>
              </a:rPr>
              <a:t>、</a:t>
            </a:r>
            <a:r>
              <a:rPr lang="en-US" altLang="zh-CN" sz="2400">
                <a:ea typeface="楷体_GB2312" pitchFamily="49" charset="-122"/>
              </a:rPr>
              <a:t>R</a:t>
            </a:r>
            <a:r>
              <a:rPr lang="en-US" altLang="zh-CN" sz="2400" i="0" baseline="-25000">
                <a:ea typeface="楷体_GB2312" pitchFamily="49" charset="-122"/>
              </a:rPr>
              <a:t>2</a:t>
            </a:r>
            <a:r>
              <a:rPr lang="zh-CN" altLang="en-US" sz="2400" i="0">
                <a:ea typeface="楷体_GB2312" pitchFamily="49" charset="-122"/>
              </a:rPr>
              <a:t>的比值，可调</a:t>
            </a:r>
            <a:r>
              <a:rPr lang="en-US" altLang="zh-CN" sz="2400">
                <a:ea typeface="楷体_GB2312" pitchFamily="49" charset="-122"/>
              </a:rPr>
              <a:t>V</a:t>
            </a:r>
            <a:r>
              <a:rPr lang="en-US" altLang="zh-CN" sz="2400" i="0" baseline="-25000">
                <a:ea typeface="楷体_GB2312" pitchFamily="49" charset="-122"/>
              </a:rPr>
              <a:t>CE4</a:t>
            </a:r>
            <a:endParaRPr lang="en-US" altLang="zh-CN" sz="2400" i="0">
              <a:ea typeface="楷体_GB2312" pitchFamily="49" charset="-122"/>
            </a:endParaRPr>
          </a:p>
        </p:txBody>
      </p:sp>
      <p:sp>
        <p:nvSpPr>
          <p:cNvPr id="65550" name="Rectangle 14"/>
          <p:cNvSpPr>
            <a:spLocks noChangeArrowheads="1"/>
          </p:cNvSpPr>
          <p:nvPr/>
        </p:nvSpPr>
        <p:spPr bwMode="auto">
          <a:xfrm>
            <a:off x="468313" y="333375"/>
            <a:ext cx="37338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i="0">
                <a:solidFill>
                  <a:srgbClr val="FF0000"/>
                </a:solidFill>
                <a:ea typeface="楷体_GB2312" pitchFamily="49" charset="-122"/>
              </a:rPr>
              <a:t>改进电路：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i="0">
                <a:solidFill>
                  <a:schemeClr val="accent2"/>
                </a:solidFill>
                <a:latin typeface="Monotype Corsiva" pitchFamily="66" charset="0"/>
                <a:ea typeface="楷体_GB2312" pitchFamily="49" charset="-122"/>
              </a:rPr>
              <a:t>v</a:t>
            </a:r>
            <a:r>
              <a:rPr lang="en-US" altLang="zh-CN" sz="2400" i="0" baseline="-20000">
                <a:solidFill>
                  <a:schemeClr val="accent2"/>
                </a:solidFill>
                <a:ea typeface="楷体_GB2312" pitchFamily="49" charset="-122"/>
              </a:rPr>
              <a:t>BE</a:t>
            </a:r>
            <a:r>
              <a:rPr lang="zh-CN" altLang="en-US" sz="2400" i="0">
                <a:ea typeface="楷体_GB2312" pitchFamily="49" charset="-122"/>
              </a:rPr>
              <a:t>扩大电路</a:t>
            </a:r>
          </a:p>
        </p:txBody>
      </p:sp>
      <p:sp>
        <p:nvSpPr>
          <p:cNvPr id="65552" name="Line 16"/>
          <p:cNvSpPr>
            <a:spLocks noChangeShapeType="1"/>
          </p:cNvSpPr>
          <p:nvPr/>
        </p:nvSpPr>
        <p:spPr bwMode="auto">
          <a:xfrm>
            <a:off x="1692275" y="4581525"/>
            <a:ext cx="7620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5553" name="Text Box 17"/>
          <p:cNvSpPr txBox="1">
            <a:spLocks noChangeArrowheads="1"/>
          </p:cNvSpPr>
          <p:nvPr/>
        </p:nvSpPr>
        <p:spPr bwMode="auto">
          <a:xfrm>
            <a:off x="611188" y="5013325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i="0">
                <a:ea typeface="楷体_GB2312" pitchFamily="49" charset="-122"/>
              </a:rPr>
              <a:t>调</a:t>
            </a:r>
            <a:r>
              <a:rPr lang="en-US" altLang="zh-CN" sz="2400">
                <a:ea typeface="楷体_GB2312" pitchFamily="49" charset="-122"/>
              </a:rPr>
              <a:t>T</a:t>
            </a:r>
            <a:r>
              <a:rPr lang="en-US" altLang="zh-CN" sz="2400" baseline="-25000">
                <a:ea typeface="楷体_GB2312" pitchFamily="49" charset="-122"/>
              </a:rPr>
              <a:t>1</a:t>
            </a:r>
            <a:r>
              <a:rPr lang="zh-CN" altLang="en-US" sz="2400">
                <a:ea typeface="楷体_GB2312" pitchFamily="49" charset="-122"/>
              </a:rPr>
              <a:t>、</a:t>
            </a:r>
            <a:r>
              <a:rPr lang="en-US" altLang="zh-CN" sz="2400">
                <a:ea typeface="楷体_GB2312" pitchFamily="49" charset="-122"/>
              </a:rPr>
              <a:t>T</a:t>
            </a:r>
            <a:r>
              <a:rPr lang="en-US" altLang="zh-CN" sz="2400" baseline="-25000">
                <a:ea typeface="楷体_GB2312" pitchFamily="49" charset="-122"/>
              </a:rPr>
              <a:t>2 </a:t>
            </a:r>
            <a:r>
              <a:rPr lang="zh-CN" altLang="en-US" sz="2400" i="0">
                <a:ea typeface="楷体_GB2312" pitchFamily="49" charset="-122"/>
              </a:rPr>
              <a:t>的直流偏置值</a:t>
            </a:r>
          </a:p>
        </p:txBody>
      </p:sp>
      <p:pic>
        <p:nvPicPr>
          <p:cNvPr id="24586" name="Picture 18" descr="未标题-2 拷贝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620713"/>
            <a:ext cx="4286250" cy="432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55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655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55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5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5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5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7" grpId="0" autoUpdateAnimBg="0"/>
      <p:bldP spid="65548" grpId="0" build="p" autoUpdateAnimBg="0"/>
      <p:bldP spid="65550" grpId="0" build="p" autoUpdateAnimBg="0"/>
      <p:bldP spid="65552" grpId="0" animBg="1"/>
      <p:bldP spid="65553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3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Line 7"/>
          <p:cNvSpPr>
            <a:spLocks noChangeShapeType="1"/>
          </p:cNvSpPr>
          <p:nvPr/>
        </p:nvSpPr>
        <p:spPr bwMode="auto">
          <a:xfrm>
            <a:off x="838200" y="533400"/>
            <a:ext cx="5257800" cy="0"/>
          </a:xfrm>
          <a:prstGeom prst="line">
            <a:avLst/>
          </a:prstGeom>
          <a:noFill/>
          <a:ln w="76200" cap="sq" cmpd="tri">
            <a:solidFill>
              <a:srgbClr val="FF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71" name="Text Box 11"/>
          <p:cNvSpPr txBox="1">
            <a:spLocks noChangeArrowheads="1"/>
          </p:cNvSpPr>
          <p:nvPr/>
        </p:nvSpPr>
        <p:spPr bwMode="auto">
          <a:xfrm>
            <a:off x="228600" y="2209800"/>
            <a:ext cx="342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i="0">
                <a:solidFill>
                  <a:srgbClr val="CC0000"/>
                </a:solidFill>
                <a:latin typeface="宋体" pitchFamily="2" charset="-122"/>
                <a:ea typeface="楷体_GB2312" pitchFamily="49" charset="-122"/>
              </a:rPr>
              <a:t>2.</a:t>
            </a:r>
            <a:r>
              <a:rPr lang="zh-CN" altLang="en-US" sz="2400" i="0">
                <a:solidFill>
                  <a:srgbClr val="CC0000"/>
                </a:solidFill>
                <a:latin typeface="宋体" pitchFamily="2" charset="-122"/>
                <a:ea typeface="楷体_GB2312" pitchFamily="49" charset="-122"/>
              </a:rPr>
              <a:t>动态时</a:t>
            </a:r>
            <a:r>
              <a:rPr lang="en-US" altLang="zh-CN" sz="2400" i="0">
                <a:solidFill>
                  <a:srgbClr val="CC0000"/>
                </a:solidFill>
                <a:latin typeface="宋体" pitchFamily="2" charset="-122"/>
                <a:ea typeface="楷体_GB2312" pitchFamily="49" charset="-122"/>
              </a:rPr>
              <a:t>,</a:t>
            </a:r>
          </a:p>
        </p:txBody>
      </p:sp>
      <p:sp>
        <p:nvSpPr>
          <p:cNvPr id="66576" name="Rectangle 16"/>
          <p:cNvSpPr>
            <a:spLocks noChangeArrowheads="1"/>
          </p:cNvSpPr>
          <p:nvPr/>
        </p:nvSpPr>
        <p:spPr bwMode="auto">
          <a:xfrm>
            <a:off x="0" y="2781300"/>
            <a:ext cx="45370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i="0">
                <a:solidFill>
                  <a:schemeClr val="accent2"/>
                </a:solidFill>
                <a:latin typeface="Monotype Corsiva" pitchFamily="66" charset="0"/>
                <a:ea typeface="楷体_GB2312" pitchFamily="49" charset="-122"/>
              </a:rPr>
              <a:t>V</a:t>
            </a:r>
            <a:r>
              <a:rPr lang="en-US" altLang="zh-CN" sz="2400" i="0" baseline="-20000">
                <a:solidFill>
                  <a:schemeClr val="accent2"/>
                </a:solidFill>
                <a:ea typeface="楷体_GB2312" pitchFamily="49" charset="-122"/>
              </a:rPr>
              <a:t>i </a:t>
            </a:r>
            <a:r>
              <a:rPr lang="zh-CN" altLang="en-US" sz="2400" i="0">
                <a:solidFill>
                  <a:schemeClr val="accent2"/>
                </a:solidFill>
                <a:ea typeface="楷体_GB2312" pitchFamily="49" charset="-122"/>
              </a:rPr>
              <a:t>负半周，</a:t>
            </a:r>
            <a:r>
              <a:rPr lang="zh-CN" altLang="en-US" sz="2400" i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en-US" altLang="zh-CN" sz="2400" i="0">
                <a:latin typeface="宋体" pitchFamily="2" charset="-122"/>
                <a:ea typeface="楷体_GB2312" pitchFamily="49" charset="-122"/>
              </a:rPr>
              <a:t>T</a:t>
            </a:r>
            <a:r>
              <a:rPr lang="en-US" altLang="zh-CN" sz="2400" i="0" baseline="-25000">
                <a:latin typeface="宋体" pitchFamily="2" charset="-122"/>
                <a:ea typeface="楷体_GB2312" pitchFamily="49" charset="-122"/>
              </a:rPr>
              <a:t>1</a:t>
            </a:r>
            <a:r>
              <a:rPr lang="zh-CN" altLang="en-US" sz="2400" i="0">
                <a:latin typeface="宋体" pitchFamily="2" charset="-122"/>
                <a:ea typeface="楷体_GB2312" pitchFamily="49" charset="-122"/>
              </a:rPr>
              <a:t>通，</a:t>
            </a:r>
            <a:r>
              <a:rPr lang="en-US" altLang="zh-CN" sz="2400" i="0">
                <a:latin typeface="宋体" pitchFamily="2" charset="-122"/>
                <a:ea typeface="楷体_GB2312" pitchFamily="49" charset="-122"/>
              </a:rPr>
              <a:t>T</a:t>
            </a:r>
            <a:r>
              <a:rPr lang="en-US" altLang="zh-CN" sz="2400" i="0" baseline="-25000">
                <a:latin typeface="宋体" pitchFamily="2" charset="-122"/>
                <a:ea typeface="楷体_GB2312" pitchFamily="49" charset="-122"/>
              </a:rPr>
              <a:t>2</a:t>
            </a:r>
            <a:r>
              <a:rPr lang="zh-CN" altLang="en-US" sz="2400" i="0">
                <a:latin typeface="宋体" pitchFamily="2" charset="-122"/>
                <a:ea typeface="楷体_GB2312" pitchFamily="49" charset="-122"/>
              </a:rPr>
              <a:t>止，</a:t>
            </a:r>
            <a:r>
              <a:rPr lang="en-US" altLang="zh-CN" sz="2400" i="0">
                <a:latin typeface="Monotype Corsiva" pitchFamily="66" charset="0"/>
                <a:ea typeface="楷体_GB2312" pitchFamily="49" charset="-122"/>
              </a:rPr>
              <a:t>i</a:t>
            </a:r>
            <a:r>
              <a:rPr lang="en-US" altLang="zh-CN" sz="2400" i="0" baseline="-20000">
                <a:latin typeface="宋体" pitchFamily="2" charset="-122"/>
                <a:ea typeface="楷体_GB2312" pitchFamily="49" charset="-122"/>
              </a:rPr>
              <a:t>c1</a:t>
            </a:r>
            <a:r>
              <a:rPr lang="zh-CN" altLang="en-US" sz="2400" i="0">
                <a:latin typeface="宋体" pitchFamily="2" charset="-122"/>
                <a:ea typeface="楷体_GB2312" pitchFamily="49" charset="-122"/>
              </a:rPr>
              <a:t>流过</a:t>
            </a:r>
            <a:r>
              <a:rPr lang="en-US" altLang="zh-CN" sz="2400" i="0">
                <a:latin typeface="宋体" pitchFamily="2" charset="-122"/>
                <a:ea typeface="楷体_GB2312" pitchFamily="49" charset="-122"/>
              </a:rPr>
              <a:t>R</a:t>
            </a:r>
            <a:r>
              <a:rPr lang="en-US" altLang="zh-CN" sz="2400" i="0" baseline="-25000">
                <a:latin typeface="宋体" pitchFamily="2" charset="-122"/>
                <a:ea typeface="楷体_GB2312" pitchFamily="49" charset="-122"/>
              </a:rPr>
              <a:t>L</a:t>
            </a:r>
            <a:r>
              <a:rPr lang="zh-CN" altLang="en-US" sz="2400" i="0">
                <a:latin typeface="宋体" pitchFamily="2" charset="-122"/>
                <a:ea typeface="楷体_GB2312" pitchFamily="49" charset="-122"/>
              </a:rPr>
              <a:t>，并向</a:t>
            </a:r>
            <a:r>
              <a:rPr lang="en-US" altLang="zh-CN" sz="2400" i="0">
                <a:ea typeface="楷体_GB2312" pitchFamily="49" charset="-122"/>
              </a:rPr>
              <a:t>C</a:t>
            </a:r>
            <a:r>
              <a:rPr lang="zh-CN" altLang="en-US" sz="2400" i="0">
                <a:solidFill>
                  <a:schemeClr val="accent2"/>
                </a:solidFill>
                <a:ea typeface="楷体_GB2312" pitchFamily="49" charset="-122"/>
              </a:rPr>
              <a:t>充电</a:t>
            </a:r>
            <a:r>
              <a:rPr lang="zh-CN" altLang="en-US" sz="2400" i="0">
                <a:ea typeface="楷体_GB2312" pitchFamily="49" charset="-122"/>
              </a:rPr>
              <a:t>； </a:t>
            </a:r>
          </a:p>
        </p:txBody>
      </p:sp>
      <p:sp>
        <p:nvSpPr>
          <p:cNvPr id="66577" name="Rectangle 17"/>
          <p:cNvSpPr>
            <a:spLocks noChangeArrowheads="1"/>
          </p:cNvSpPr>
          <p:nvPr/>
        </p:nvSpPr>
        <p:spPr bwMode="auto">
          <a:xfrm>
            <a:off x="107950" y="3789363"/>
            <a:ext cx="4826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i="0">
                <a:solidFill>
                  <a:schemeClr val="accent2"/>
                </a:solidFill>
                <a:latin typeface="Monotype Corsiva" pitchFamily="66" charset="0"/>
                <a:ea typeface="楷体_GB2312" pitchFamily="49" charset="-122"/>
              </a:rPr>
              <a:t>V</a:t>
            </a:r>
            <a:r>
              <a:rPr lang="en-US" altLang="zh-CN" sz="2400" i="0" baseline="-20000">
                <a:solidFill>
                  <a:schemeClr val="accent2"/>
                </a:solidFill>
                <a:ea typeface="楷体_GB2312" pitchFamily="49" charset="-122"/>
              </a:rPr>
              <a:t>i </a:t>
            </a:r>
            <a:r>
              <a:rPr lang="zh-CN" altLang="en-US" sz="2400" i="0">
                <a:solidFill>
                  <a:schemeClr val="accent2"/>
                </a:solidFill>
                <a:ea typeface="楷体_GB2312" pitchFamily="49" charset="-122"/>
              </a:rPr>
              <a:t>正半周，</a:t>
            </a:r>
            <a:r>
              <a:rPr lang="zh-CN" altLang="en-US" sz="2400" i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en-US" altLang="zh-CN" sz="2400" i="0">
                <a:latin typeface="宋体" pitchFamily="2" charset="-122"/>
                <a:ea typeface="楷体_GB2312" pitchFamily="49" charset="-122"/>
              </a:rPr>
              <a:t>T</a:t>
            </a:r>
            <a:r>
              <a:rPr lang="en-US" altLang="zh-CN" sz="2400" i="0" baseline="-25000">
                <a:latin typeface="宋体" pitchFamily="2" charset="-122"/>
                <a:ea typeface="楷体_GB2312" pitchFamily="49" charset="-122"/>
              </a:rPr>
              <a:t>2</a:t>
            </a:r>
            <a:r>
              <a:rPr lang="zh-CN" altLang="en-US" sz="2400" i="0">
                <a:latin typeface="宋体" pitchFamily="2" charset="-122"/>
                <a:ea typeface="楷体_GB2312" pitchFamily="49" charset="-122"/>
              </a:rPr>
              <a:t>通，</a:t>
            </a:r>
            <a:r>
              <a:rPr lang="en-US" altLang="zh-CN" sz="2400" i="0">
                <a:latin typeface="宋体" pitchFamily="2" charset="-122"/>
                <a:ea typeface="楷体_GB2312" pitchFamily="49" charset="-122"/>
              </a:rPr>
              <a:t>T</a:t>
            </a:r>
            <a:r>
              <a:rPr lang="en-US" altLang="zh-CN" sz="2400" i="0" baseline="-25000">
                <a:latin typeface="宋体" pitchFamily="2" charset="-122"/>
                <a:ea typeface="楷体_GB2312" pitchFamily="49" charset="-122"/>
              </a:rPr>
              <a:t>1</a:t>
            </a:r>
            <a:r>
              <a:rPr lang="zh-CN" altLang="en-US" sz="2400" i="0">
                <a:latin typeface="宋体" pitchFamily="2" charset="-122"/>
                <a:ea typeface="楷体_GB2312" pitchFamily="49" charset="-122"/>
              </a:rPr>
              <a:t>止， </a:t>
            </a:r>
            <a:r>
              <a:rPr lang="en-US" altLang="zh-CN" sz="2400" i="0">
                <a:ea typeface="楷体_GB2312" pitchFamily="49" charset="-122"/>
              </a:rPr>
              <a:t>V</a:t>
            </a:r>
            <a:r>
              <a:rPr lang="en-US" altLang="zh-CN" sz="2400" i="0" baseline="-20000">
                <a:ea typeface="楷体_GB2312" pitchFamily="49" charset="-122"/>
              </a:rPr>
              <a:t>C</a:t>
            </a:r>
            <a:r>
              <a:rPr lang="zh-CN" altLang="en-US" sz="2400" i="0">
                <a:latin typeface="宋体" pitchFamily="2" charset="-122"/>
                <a:ea typeface="楷体_GB2312" pitchFamily="49" charset="-122"/>
              </a:rPr>
              <a:t>经</a:t>
            </a:r>
            <a:r>
              <a:rPr lang="en-US" altLang="zh-CN" sz="2400" i="0">
                <a:latin typeface="宋体" pitchFamily="2" charset="-122"/>
                <a:ea typeface="楷体_GB2312" pitchFamily="49" charset="-122"/>
              </a:rPr>
              <a:t>T</a:t>
            </a:r>
            <a:r>
              <a:rPr lang="en-US" altLang="zh-CN" sz="2400" i="0" baseline="-25000">
                <a:latin typeface="宋体" pitchFamily="2" charset="-122"/>
                <a:ea typeface="楷体_GB2312" pitchFamily="49" charset="-122"/>
              </a:rPr>
              <a:t>2</a:t>
            </a:r>
            <a:r>
              <a:rPr lang="zh-CN" altLang="en-US" sz="2400" i="0">
                <a:latin typeface="宋体" pitchFamily="2" charset="-122"/>
                <a:ea typeface="楷体_GB2312" pitchFamily="49" charset="-122"/>
              </a:rPr>
              <a:t>、 </a:t>
            </a:r>
            <a:r>
              <a:rPr lang="en-US" altLang="zh-CN" sz="2400" i="0">
                <a:latin typeface="宋体" pitchFamily="2" charset="-122"/>
                <a:ea typeface="楷体_GB2312" pitchFamily="49" charset="-122"/>
              </a:rPr>
              <a:t>R</a:t>
            </a:r>
            <a:r>
              <a:rPr lang="en-US" altLang="zh-CN" sz="2400" i="0" baseline="-25000">
                <a:latin typeface="宋体" pitchFamily="2" charset="-122"/>
                <a:ea typeface="楷体_GB2312" pitchFamily="49" charset="-122"/>
              </a:rPr>
              <a:t>L</a:t>
            </a:r>
            <a:r>
              <a:rPr lang="zh-CN" altLang="en-US" sz="2400" i="0">
                <a:solidFill>
                  <a:schemeClr val="accent2"/>
                </a:solidFill>
                <a:latin typeface="宋体" pitchFamily="2" charset="-122"/>
                <a:ea typeface="楷体_GB2312" pitchFamily="49" charset="-122"/>
              </a:rPr>
              <a:t>放电</a:t>
            </a:r>
            <a:r>
              <a:rPr lang="zh-CN" altLang="en-US" sz="2400" i="0">
                <a:latin typeface="宋体" pitchFamily="2" charset="-122"/>
                <a:ea typeface="楷体_GB2312" pitchFamily="49" charset="-122"/>
              </a:rPr>
              <a:t>，</a:t>
            </a:r>
            <a:r>
              <a:rPr lang="en-US" altLang="zh-CN" sz="2400" i="0">
                <a:latin typeface="Monotype Corsiva" pitchFamily="66" charset="0"/>
                <a:ea typeface="楷体_GB2312" pitchFamily="49" charset="-122"/>
              </a:rPr>
              <a:t>i</a:t>
            </a:r>
            <a:r>
              <a:rPr lang="en-US" altLang="zh-CN" sz="2400" i="0" baseline="-20000">
                <a:latin typeface="宋体" pitchFamily="2" charset="-122"/>
                <a:ea typeface="楷体_GB2312" pitchFamily="49" charset="-122"/>
              </a:rPr>
              <a:t>c2</a:t>
            </a:r>
            <a:r>
              <a:rPr lang="zh-CN" altLang="en-US" sz="2400" i="0">
                <a:latin typeface="宋体" pitchFamily="2" charset="-122"/>
                <a:ea typeface="楷体_GB2312" pitchFamily="49" charset="-122"/>
              </a:rPr>
              <a:t>流过</a:t>
            </a:r>
            <a:r>
              <a:rPr lang="en-US" altLang="zh-CN" sz="2400" i="0">
                <a:latin typeface="宋体" pitchFamily="2" charset="-122"/>
                <a:ea typeface="楷体_GB2312" pitchFamily="49" charset="-122"/>
              </a:rPr>
              <a:t>R</a:t>
            </a:r>
            <a:r>
              <a:rPr lang="en-US" altLang="zh-CN" sz="2400" i="0" baseline="-25000">
                <a:latin typeface="宋体" pitchFamily="2" charset="-122"/>
                <a:ea typeface="楷体_GB2312" pitchFamily="49" charset="-122"/>
              </a:rPr>
              <a:t>L</a:t>
            </a:r>
            <a:r>
              <a:rPr lang="zh-CN" altLang="en-US" sz="2400" i="0">
                <a:ea typeface="楷体_GB2312" pitchFamily="49" charset="-122"/>
              </a:rPr>
              <a:t>。 </a:t>
            </a:r>
          </a:p>
        </p:txBody>
      </p:sp>
      <p:sp>
        <p:nvSpPr>
          <p:cNvPr id="25608" name="Rectangle 18"/>
          <p:cNvSpPr>
            <a:spLocks noChangeArrowheads="1"/>
          </p:cNvSpPr>
          <p:nvPr/>
        </p:nvSpPr>
        <p:spPr bwMode="auto">
          <a:xfrm>
            <a:off x="685800" y="0"/>
            <a:ext cx="5830888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i="0">
                <a:solidFill>
                  <a:srgbClr val="0000FF"/>
                </a:solidFill>
                <a:ea typeface="黑体" pitchFamily="49" charset="-122"/>
              </a:rPr>
              <a:t>9.4.2  </a:t>
            </a:r>
            <a:r>
              <a:rPr lang="zh-CN" altLang="en-US" sz="2800" i="0">
                <a:solidFill>
                  <a:srgbClr val="0000FF"/>
                </a:solidFill>
              </a:rPr>
              <a:t>甲乙类单电源互补对称电路</a:t>
            </a:r>
          </a:p>
        </p:txBody>
      </p:sp>
      <p:sp>
        <p:nvSpPr>
          <p:cNvPr id="66580" name="Text Box 20"/>
          <p:cNvSpPr txBox="1">
            <a:spLocks noChangeArrowheads="1"/>
          </p:cNvSpPr>
          <p:nvPr/>
        </p:nvSpPr>
        <p:spPr bwMode="auto">
          <a:xfrm>
            <a:off x="179388" y="4941888"/>
            <a:ext cx="45354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i="0">
                <a:solidFill>
                  <a:schemeClr val="tx2"/>
                </a:solidFill>
                <a:ea typeface="楷体_GB2312" pitchFamily="49" charset="-122"/>
              </a:rPr>
              <a:t>R</a:t>
            </a:r>
            <a:r>
              <a:rPr lang="en-US" altLang="zh-CN" sz="2400" i="0" baseline="-25000">
                <a:solidFill>
                  <a:schemeClr val="tx2"/>
                </a:solidFill>
                <a:ea typeface="楷体_GB2312" pitchFamily="49" charset="-122"/>
              </a:rPr>
              <a:t>L</a:t>
            </a:r>
            <a:r>
              <a:rPr lang="zh-CN" altLang="en-US" sz="2400" i="0">
                <a:solidFill>
                  <a:schemeClr val="tx2"/>
                </a:solidFill>
                <a:ea typeface="楷体_GB2312" pitchFamily="49" charset="-122"/>
              </a:rPr>
              <a:t>两端得</a:t>
            </a:r>
            <a:r>
              <a:rPr lang="zh-CN" altLang="en-US" sz="2400" i="0">
                <a:solidFill>
                  <a:schemeClr val="accent2"/>
                </a:solidFill>
                <a:ea typeface="楷体_GB2312" pitchFamily="49" charset="-122"/>
              </a:rPr>
              <a:t>完整的</a:t>
            </a:r>
            <a:r>
              <a:rPr lang="zh-CN" altLang="en-US" sz="2400" i="0">
                <a:solidFill>
                  <a:schemeClr val="tx2"/>
                </a:solidFill>
                <a:ea typeface="楷体_GB2312" pitchFamily="49" charset="-122"/>
              </a:rPr>
              <a:t>电流、电压波形，</a:t>
            </a:r>
            <a:r>
              <a:rPr lang="zh-CN" altLang="en-US" sz="2400" i="0">
                <a:solidFill>
                  <a:srgbClr val="0000FF"/>
                </a:solidFill>
                <a:ea typeface="楷体_GB2312" pitchFamily="49" charset="-122"/>
              </a:rPr>
              <a:t>电容</a:t>
            </a:r>
            <a:r>
              <a:rPr lang="en-US" altLang="zh-CN" sz="2400" i="0">
                <a:solidFill>
                  <a:srgbClr val="0000FF"/>
                </a:solidFill>
                <a:ea typeface="楷体_GB2312" pitchFamily="49" charset="-122"/>
              </a:rPr>
              <a:t>C</a:t>
            </a:r>
            <a:r>
              <a:rPr lang="zh-CN" altLang="en-US" sz="2400" i="0">
                <a:solidFill>
                  <a:srgbClr val="0000FF"/>
                </a:solidFill>
                <a:ea typeface="楷体_GB2312" pitchFamily="49" charset="-122"/>
              </a:rPr>
              <a:t>起  －</a:t>
            </a:r>
            <a:r>
              <a:rPr lang="en-US" altLang="zh-CN" sz="2400" i="0">
                <a:solidFill>
                  <a:srgbClr val="0000FF"/>
                </a:solidFill>
                <a:ea typeface="楷体_GB2312" pitchFamily="49" charset="-122"/>
              </a:rPr>
              <a:t>V</a:t>
            </a:r>
            <a:r>
              <a:rPr lang="en-US" altLang="zh-CN" sz="2400" i="0" baseline="-20000">
                <a:solidFill>
                  <a:srgbClr val="0000FF"/>
                </a:solidFill>
                <a:ea typeface="楷体_GB2312" pitchFamily="49" charset="-122"/>
              </a:rPr>
              <a:t>CC  </a:t>
            </a:r>
            <a:r>
              <a:rPr lang="zh-CN" altLang="en-US" sz="2400" i="0">
                <a:solidFill>
                  <a:srgbClr val="0000FF"/>
                </a:solidFill>
                <a:ea typeface="楷体_GB2312" pitchFamily="49" charset="-122"/>
              </a:rPr>
              <a:t>的作用。</a:t>
            </a:r>
            <a:endParaRPr lang="zh-CN" altLang="en-US" sz="2400" i="0">
              <a:solidFill>
                <a:srgbClr val="FF0000"/>
              </a:solidFill>
              <a:ea typeface="楷体_GB2312" pitchFamily="49" charset="-122"/>
            </a:endParaRPr>
          </a:p>
        </p:txBody>
      </p:sp>
      <p:pic>
        <p:nvPicPr>
          <p:cNvPr id="66584" name="Picture 24" descr="未标题-2 拷贝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275" y="836613"/>
            <a:ext cx="4276725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85" name="Rectangle 25"/>
          <p:cNvSpPr>
            <a:spLocks noChangeArrowheads="1"/>
          </p:cNvSpPr>
          <p:nvPr/>
        </p:nvSpPr>
        <p:spPr bwMode="auto">
          <a:xfrm>
            <a:off x="0" y="765175"/>
            <a:ext cx="4724400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69875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i="0">
                <a:solidFill>
                  <a:srgbClr val="CC0000"/>
                </a:solidFill>
                <a:ea typeface="楷体_GB2312" pitchFamily="49" charset="-122"/>
              </a:rPr>
              <a:t>1.</a:t>
            </a:r>
            <a:r>
              <a:rPr lang="zh-CN" altLang="en-US" sz="2400" i="0">
                <a:solidFill>
                  <a:srgbClr val="CC0000"/>
                </a:solidFill>
                <a:ea typeface="楷体_GB2312" pitchFamily="49" charset="-122"/>
              </a:rPr>
              <a:t>静态时</a:t>
            </a:r>
            <a:r>
              <a:rPr lang="zh-CN" altLang="en-US" sz="2400" i="0">
                <a:ea typeface="楷体_GB2312" pitchFamily="49" charset="-122"/>
              </a:rPr>
              <a:t>，偏置电路使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ea typeface="楷体_GB2312" pitchFamily="49" charset="-122"/>
              </a:rPr>
              <a:t>V</a:t>
            </a:r>
            <a:r>
              <a:rPr lang="en-US" altLang="zh-CN" sz="2400" i="0" baseline="-30000">
                <a:ea typeface="楷体_GB2312" pitchFamily="49" charset="-122"/>
              </a:rPr>
              <a:t>K</a:t>
            </a:r>
            <a:r>
              <a:rPr lang="zh-CN" altLang="en-US" sz="2400" i="0">
                <a:ea typeface="楷体_GB2312" pitchFamily="49" charset="-122"/>
              </a:rPr>
              <a:t>＝</a:t>
            </a:r>
            <a:r>
              <a:rPr lang="en-US" altLang="zh-CN" sz="2400">
                <a:ea typeface="楷体_GB2312" pitchFamily="49" charset="-122"/>
              </a:rPr>
              <a:t>V</a:t>
            </a:r>
            <a:r>
              <a:rPr lang="en-US" altLang="zh-CN" sz="2400" i="0" baseline="-30000">
                <a:ea typeface="楷体_GB2312" pitchFamily="49" charset="-122"/>
              </a:rPr>
              <a:t>C</a:t>
            </a:r>
            <a:r>
              <a:rPr lang="en-US" altLang="zh-CN" sz="2400" i="0">
                <a:ea typeface="楷体_GB2312" pitchFamily="49" charset="-122"/>
              </a:rPr>
              <a:t>≈</a:t>
            </a:r>
            <a:r>
              <a:rPr lang="en-US" altLang="zh-CN" sz="2400">
                <a:ea typeface="楷体_GB2312" pitchFamily="49" charset="-122"/>
              </a:rPr>
              <a:t>V</a:t>
            </a:r>
            <a:r>
              <a:rPr lang="en-US" altLang="zh-CN" sz="2400" i="0" baseline="-30000">
                <a:ea typeface="楷体_GB2312" pitchFamily="49" charset="-122"/>
              </a:rPr>
              <a:t>CC</a:t>
            </a:r>
            <a:r>
              <a:rPr lang="en-US" altLang="zh-CN" sz="2400" i="0">
                <a:ea typeface="楷体_GB2312" pitchFamily="49" charset="-122"/>
              </a:rPr>
              <a:t>/2</a:t>
            </a:r>
            <a:r>
              <a:rPr lang="zh-CN" altLang="en-US" sz="2400" i="0">
                <a:ea typeface="楷体_GB2312" pitchFamily="49" charset="-122"/>
              </a:rPr>
              <a:t>（电容</a:t>
            </a:r>
            <a:r>
              <a:rPr lang="en-US" altLang="zh-CN" sz="2400" i="0">
                <a:ea typeface="楷体_GB2312" pitchFamily="49" charset="-122"/>
              </a:rPr>
              <a:t>C</a:t>
            </a:r>
            <a:r>
              <a:rPr lang="zh-CN" altLang="en-US" sz="2400" i="0">
                <a:ea typeface="楷体_GB2312" pitchFamily="49" charset="-122"/>
              </a:rPr>
              <a:t>充电达到稳态）。</a:t>
            </a:r>
          </a:p>
        </p:txBody>
      </p:sp>
      <p:sp>
        <p:nvSpPr>
          <p:cNvPr id="25612" name="AutoShape 27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859338" y="5876925"/>
            <a:ext cx="1152525" cy="720725"/>
          </a:xfrm>
          <a:prstGeom prst="actionButtonBackPrevious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40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6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65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6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6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6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71" grpId="0" autoUpdateAnimBg="0"/>
      <p:bldP spid="66576" grpId="0" autoUpdateAnimBg="0"/>
      <p:bldP spid="66577" grpId="0" autoUpdateAnimBg="0"/>
      <p:bldP spid="66580" grpId="0" autoUpdateAnimBg="0"/>
      <p:bldP spid="66585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5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6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92" name="Text Box 8"/>
          <p:cNvSpPr txBox="1">
            <a:spLocks noChangeArrowheads="1"/>
          </p:cNvSpPr>
          <p:nvPr/>
        </p:nvSpPr>
        <p:spPr bwMode="auto">
          <a:xfrm>
            <a:off x="179388" y="404813"/>
            <a:ext cx="4648200" cy="169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 i="0">
                <a:solidFill>
                  <a:srgbClr val="FF0000"/>
                </a:solidFill>
                <a:ea typeface="楷体_GB2312" pitchFamily="49" charset="-122"/>
              </a:rPr>
              <a:t>3</a:t>
            </a:r>
            <a:r>
              <a:rPr lang="zh-CN" altLang="en-US" sz="2400" i="0">
                <a:solidFill>
                  <a:srgbClr val="FF0000"/>
                </a:solidFill>
                <a:ea typeface="楷体_GB2312" pitchFamily="49" charset="-122"/>
              </a:rPr>
              <a:t>、分析计算：</a:t>
            </a:r>
            <a:endParaRPr lang="zh-CN" altLang="en-US" sz="2400" i="0">
              <a:solidFill>
                <a:srgbClr val="0000FF"/>
              </a:solidFill>
              <a:ea typeface="楷体_GB2312" pitchFamily="49" charset="-122"/>
            </a:endParaRPr>
          </a:p>
          <a:p>
            <a:pPr eaLnBrk="1" hangingPunct="1">
              <a:buFontTx/>
              <a:buNone/>
            </a:pPr>
            <a:r>
              <a:rPr lang="zh-CN" altLang="en-US" sz="2400" i="0">
                <a:solidFill>
                  <a:schemeClr val="tx2"/>
                </a:solidFill>
                <a:ea typeface="楷体_GB2312" pitchFamily="49" charset="-122"/>
              </a:rPr>
              <a:t>此电路  </a:t>
            </a: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V</a:t>
            </a:r>
            <a:r>
              <a:rPr lang="en-US" altLang="zh-CN" sz="2400" baseline="-25000">
                <a:solidFill>
                  <a:schemeClr val="tx2"/>
                </a:solidFill>
                <a:ea typeface="楷体_GB2312" pitchFamily="49" charset="-122"/>
              </a:rPr>
              <a:t>om(max) </a:t>
            </a: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=</a:t>
            </a:r>
            <a:r>
              <a:rPr lang="en-US" altLang="zh-CN" sz="2400" i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V</a:t>
            </a:r>
            <a:r>
              <a:rPr lang="en-US" altLang="zh-CN" sz="2400" baseline="-20000">
                <a:solidFill>
                  <a:schemeClr val="tx2"/>
                </a:solidFill>
                <a:ea typeface="楷体_GB2312" pitchFamily="49" charset="-122"/>
              </a:rPr>
              <a:t>CC </a:t>
            </a: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/2</a:t>
            </a:r>
          </a:p>
          <a:p>
            <a:pPr eaLnBrk="1" hangingPunct="1">
              <a:buFontTx/>
              <a:buNone/>
            </a:pPr>
            <a:r>
              <a:rPr lang="en-US" altLang="zh-CN" sz="2400" i="0">
                <a:solidFill>
                  <a:schemeClr val="tx2"/>
                </a:solidFill>
                <a:ea typeface="楷体_GB2312" pitchFamily="49" charset="-122"/>
              </a:rPr>
              <a:t>∴</a:t>
            </a:r>
            <a:r>
              <a:rPr lang="zh-CN" altLang="en-US" sz="2400" i="0">
                <a:solidFill>
                  <a:schemeClr val="tx2"/>
                </a:solidFill>
                <a:ea typeface="楷体_GB2312" pitchFamily="49" charset="-122"/>
              </a:rPr>
              <a:t>在计算</a:t>
            </a: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P</a:t>
            </a:r>
            <a:r>
              <a:rPr lang="en-US" altLang="zh-CN" sz="2400" baseline="-25000">
                <a:solidFill>
                  <a:schemeClr val="tx2"/>
                </a:solidFill>
                <a:ea typeface="楷体_GB2312" pitchFamily="49" charset="-122"/>
              </a:rPr>
              <a:t>o</a:t>
            </a: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、</a:t>
            </a: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P</a:t>
            </a:r>
            <a:r>
              <a:rPr lang="en-US" altLang="zh-CN" sz="2400" baseline="-25000">
                <a:solidFill>
                  <a:schemeClr val="tx2"/>
                </a:solidFill>
                <a:ea typeface="楷体_GB2312" pitchFamily="49" charset="-122"/>
              </a:rPr>
              <a:t>T</a:t>
            </a: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、</a:t>
            </a: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P</a:t>
            </a:r>
            <a:r>
              <a:rPr lang="en-US" altLang="zh-CN" sz="2400" baseline="-25000">
                <a:solidFill>
                  <a:schemeClr val="tx2"/>
                </a:solidFill>
                <a:ea typeface="楷体_GB2312" pitchFamily="49" charset="-122"/>
              </a:rPr>
              <a:t>V</a:t>
            </a: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、</a:t>
            </a: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  <a:sym typeface="Symbol" pitchFamily="18" charset="2"/>
              </a:rPr>
              <a:t></a:t>
            </a:r>
            <a:r>
              <a:rPr lang="zh-CN" altLang="en-US" sz="2400" i="0">
                <a:solidFill>
                  <a:schemeClr val="tx2"/>
                </a:solidFill>
                <a:ea typeface="楷体_GB2312" pitchFamily="49" charset="-122"/>
                <a:sym typeface="Symbol" pitchFamily="18" charset="2"/>
              </a:rPr>
              <a:t>的最大值时，以 </a:t>
            </a: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V</a:t>
            </a:r>
            <a:r>
              <a:rPr lang="en-US" altLang="zh-CN" sz="2400" baseline="-20000">
                <a:solidFill>
                  <a:schemeClr val="tx2"/>
                </a:solidFill>
                <a:ea typeface="楷体_GB2312" pitchFamily="49" charset="-122"/>
              </a:rPr>
              <a:t>CC </a:t>
            </a: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/2 </a:t>
            </a:r>
            <a:r>
              <a:rPr lang="zh-CN" altLang="en-US" sz="2400" i="0">
                <a:solidFill>
                  <a:schemeClr val="tx2"/>
                </a:solidFill>
                <a:ea typeface="楷体_GB2312" pitchFamily="49" charset="-122"/>
              </a:rPr>
              <a:t>代 </a:t>
            </a: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V</a:t>
            </a:r>
            <a:r>
              <a:rPr lang="en-US" altLang="zh-CN" sz="2400" baseline="-20000">
                <a:solidFill>
                  <a:schemeClr val="tx2"/>
                </a:solidFill>
                <a:ea typeface="楷体_GB2312" pitchFamily="49" charset="-122"/>
              </a:rPr>
              <a:t>CC</a:t>
            </a:r>
            <a:endParaRPr lang="en-US" altLang="zh-CN" sz="2400">
              <a:solidFill>
                <a:srgbClr val="FF0000"/>
              </a:solidFill>
              <a:ea typeface="楷体_GB2312" pitchFamily="49" charset="-122"/>
            </a:endParaRPr>
          </a:p>
        </p:txBody>
      </p:sp>
      <p:pic>
        <p:nvPicPr>
          <p:cNvPr id="26629" name="Picture 11" descr="未标题-2 拷贝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275" y="836613"/>
            <a:ext cx="4276725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2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Line 2"/>
          <p:cNvSpPr>
            <a:spLocks noChangeShapeType="1"/>
          </p:cNvSpPr>
          <p:nvPr/>
        </p:nvSpPr>
        <p:spPr bwMode="auto">
          <a:xfrm>
            <a:off x="457200" y="2447925"/>
            <a:ext cx="8077200" cy="0"/>
          </a:xfrm>
          <a:prstGeom prst="line">
            <a:avLst/>
          </a:prstGeom>
          <a:noFill/>
          <a:ln w="76200" cap="sq" cmpd="tri">
            <a:solidFill>
              <a:srgbClr val="FF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1143000" y="1289050"/>
            <a:ext cx="6629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4400" i="0">
                <a:solidFill>
                  <a:srgbClr val="FF0000"/>
                </a:solidFill>
                <a:ea typeface="黑体" pitchFamily="49" charset="-122"/>
              </a:rPr>
              <a:t>9.5  </a:t>
            </a:r>
            <a:r>
              <a:rPr lang="zh-CN" altLang="en-US" sz="4400" i="0">
                <a:solidFill>
                  <a:srgbClr val="FF0000"/>
                </a:solidFill>
                <a:ea typeface="黑体" pitchFamily="49" charset="-122"/>
              </a:rPr>
              <a:t>集成功率放大器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1692275" y="3068638"/>
            <a:ext cx="561657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zh-CN" altLang="en-US" i="0">
                <a:solidFill>
                  <a:srgbClr val="000000"/>
                </a:solidFill>
                <a:ea typeface="楷体_GB2312" pitchFamily="49" charset="-122"/>
              </a:rPr>
              <a:t>不作要求，有兴趣同学自学</a:t>
            </a:r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6705600" y="63246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i="0">
                <a:solidFill>
                  <a:srgbClr val="FF0000"/>
                </a:solidFill>
              </a:rPr>
              <a:t>end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7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0" y="0"/>
            <a:ext cx="8820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kumimoji="0" lang="zh-CN" altLang="zh-CN" sz="1800" b="0" i="0">
              <a:latin typeface="Arial" charset="0"/>
            </a:endParaRPr>
          </a:p>
        </p:txBody>
      </p:sp>
      <p:sp>
        <p:nvSpPr>
          <p:cNvPr id="29699" name="Rectangle 4"/>
          <p:cNvSpPr>
            <a:spLocks noChangeArrowheads="1"/>
          </p:cNvSpPr>
          <p:nvPr/>
        </p:nvSpPr>
        <p:spPr bwMode="auto">
          <a:xfrm>
            <a:off x="0" y="2252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400">
              <a:ea typeface="楷体_GB2312" pitchFamily="49" charset="-122"/>
            </a:endParaRPr>
          </a:p>
        </p:txBody>
      </p:sp>
      <p:graphicFrame>
        <p:nvGraphicFramePr>
          <p:cNvPr id="29700" name="Object 5"/>
          <p:cNvGraphicFramePr>
            <a:graphicFrameLocks noChangeAspect="1"/>
          </p:cNvGraphicFramePr>
          <p:nvPr/>
        </p:nvGraphicFramePr>
        <p:xfrm>
          <a:off x="3852863" y="0"/>
          <a:ext cx="5291137" cy="368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9" r:id="rId3" imgW="3375881" imgH="2358090" progId="Visio.Drawing.6">
                  <p:embed/>
                </p:oleObj>
              </mc:Choice>
              <mc:Fallback>
                <p:oleObj r:id="rId3" imgW="3375881" imgH="2358090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2863" y="0"/>
                        <a:ext cx="5291137" cy="3681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1" name="Text Box 6"/>
          <p:cNvSpPr txBox="1">
            <a:spLocks noChangeArrowheads="1"/>
          </p:cNvSpPr>
          <p:nvPr/>
        </p:nvSpPr>
        <p:spPr bwMode="auto">
          <a:xfrm>
            <a:off x="0" y="1196975"/>
            <a:ext cx="3851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400" i="0">
                <a:latin typeface="Arial" charset="0"/>
              </a:rPr>
              <a:t>1</a:t>
            </a:r>
            <a:r>
              <a:rPr kumimoji="0" lang="zh-CN" altLang="en-US" sz="2400" i="0">
                <a:latin typeface="Arial" charset="0"/>
              </a:rPr>
              <a:t>、说明</a:t>
            </a:r>
            <a:r>
              <a:rPr kumimoji="0" lang="en-US" altLang="zh-CN" sz="2400" i="0">
                <a:latin typeface="Arial" charset="0"/>
              </a:rPr>
              <a:t>T</a:t>
            </a:r>
            <a:r>
              <a:rPr kumimoji="0" lang="en-US" altLang="zh-CN" sz="2400" i="0" baseline="-25000">
                <a:latin typeface="Arial" charset="0"/>
              </a:rPr>
              <a:t>1</a:t>
            </a:r>
            <a:r>
              <a:rPr kumimoji="0" lang="zh-CN" altLang="en-US" sz="2400" i="0">
                <a:latin typeface="Arial" charset="0"/>
              </a:rPr>
              <a:t>、</a:t>
            </a:r>
            <a:r>
              <a:rPr kumimoji="0" lang="en-US" altLang="zh-CN" sz="2400" i="0">
                <a:latin typeface="Arial" charset="0"/>
              </a:rPr>
              <a:t>T</a:t>
            </a:r>
            <a:r>
              <a:rPr kumimoji="0" lang="en-US" altLang="zh-CN" sz="2400" i="0" baseline="-25000">
                <a:latin typeface="Arial" charset="0"/>
              </a:rPr>
              <a:t>2</a:t>
            </a:r>
            <a:r>
              <a:rPr kumimoji="0" lang="zh-CN" altLang="en-US" sz="2400" i="0">
                <a:latin typeface="Arial" charset="0"/>
              </a:rPr>
              <a:t>组成什么电路？</a:t>
            </a:r>
            <a:r>
              <a:rPr kumimoji="0" lang="en-US" altLang="zh-CN" sz="2400" i="0">
                <a:latin typeface="Arial" charset="0"/>
              </a:rPr>
              <a:t>D</a:t>
            </a:r>
            <a:r>
              <a:rPr kumimoji="0" lang="en-US" altLang="zh-CN" sz="2400" i="0" baseline="-25000">
                <a:latin typeface="Arial" charset="0"/>
              </a:rPr>
              <a:t>1</a:t>
            </a:r>
            <a:r>
              <a:rPr kumimoji="0" lang="zh-CN" altLang="en-US" sz="2400" i="0">
                <a:latin typeface="Arial" charset="0"/>
              </a:rPr>
              <a:t>、</a:t>
            </a:r>
            <a:r>
              <a:rPr kumimoji="0" lang="en-US" altLang="zh-CN" sz="2400" i="0">
                <a:latin typeface="Arial" charset="0"/>
              </a:rPr>
              <a:t>D</a:t>
            </a:r>
            <a:r>
              <a:rPr kumimoji="0" lang="en-US" altLang="zh-CN" sz="2400" i="0" baseline="-25000">
                <a:latin typeface="Arial" charset="0"/>
              </a:rPr>
              <a:t>2</a:t>
            </a:r>
            <a:r>
              <a:rPr kumimoji="0" lang="zh-CN" altLang="en-US" sz="2400" i="0">
                <a:latin typeface="Arial" charset="0"/>
              </a:rPr>
              <a:t>的作用？</a:t>
            </a:r>
          </a:p>
        </p:txBody>
      </p:sp>
      <p:sp>
        <p:nvSpPr>
          <p:cNvPr id="29702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400">
              <a:ea typeface="楷体_GB2312" pitchFamily="49" charset="-122"/>
            </a:endParaRPr>
          </a:p>
        </p:txBody>
      </p:sp>
      <p:grpSp>
        <p:nvGrpSpPr>
          <p:cNvPr id="29703" name="Group 19"/>
          <p:cNvGrpSpPr>
            <a:grpSpLocks/>
          </p:cNvGrpSpPr>
          <p:nvPr/>
        </p:nvGrpSpPr>
        <p:grpSpPr bwMode="auto">
          <a:xfrm>
            <a:off x="0" y="2420938"/>
            <a:ext cx="5292725" cy="1004887"/>
            <a:chOff x="0" y="1979"/>
            <a:chExt cx="3334" cy="633"/>
          </a:xfrm>
        </p:grpSpPr>
        <p:sp>
          <p:nvSpPr>
            <p:cNvPr id="29707" name="Text Box 10"/>
            <p:cNvSpPr txBox="1">
              <a:spLocks noChangeArrowheads="1"/>
            </p:cNvSpPr>
            <p:nvPr/>
          </p:nvSpPr>
          <p:spPr bwMode="auto">
            <a:xfrm>
              <a:off x="0" y="1979"/>
              <a:ext cx="3334" cy="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0" lang="en-US" altLang="zh-CN" sz="2400" i="0">
                  <a:latin typeface="Arial" charset="0"/>
                </a:rPr>
                <a:t>2</a:t>
              </a:r>
              <a:r>
                <a:rPr kumimoji="0" lang="zh-CN" altLang="en-US" sz="2400" i="0">
                  <a:latin typeface="Arial" charset="0"/>
                </a:rPr>
                <a:t>、设</a:t>
              </a:r>
              <a:r>
                <a:rPr kumimoji="0" lang="en-US" altLang="zh-CN" sz="2400" i="0">
                  <a:latin typeface="Arial" charset="0"/>
                </a:rPr>
                <a:t>T</a:t>
              </a:r>
              <a:r>
                <a:rPr kumimoji="0" lang="en-US" altLang="zh-CN" sz="2400" i="0" baseline="-25000">
                  <a:latin typeface="Arial" charset="0"/>
                </a:rPr>
                <a:t>1</a:t>
              </a:r>
              <a:r>
                <a:rPr kumimoji="0" lang="zh-CN" altLang="en-US" sz="2400" i="0">
                  <a:latin typeface="Arial" charset="0"/>
                </a:rPr>
                <a:t>、</a:t>
              </a:r>
              <a:r>
                <a:rPr kumimoji="0" lang="en-US" altLang="zh-CN" sz="2400" i="0">
                  <a:latin typeface="Arial" charset="0"/>
                </a:rPr>
                <a:t>T</a:t>
              </a:r>
              <a:r>
                <a:rPr kumimoji="0" lang="en-US" altLang="zh-CN" sz="2400" i="0" baseline="-25000">
                  <a:latin typeface="Arial" charset="0"/>
                </a:rPr>
                <a:t>2</a:t>
              </a:r>
              <a:r>
                <a:rPr kumimoji="0" lang="zh-CN" altLang="en-US" sz="2400" i="0">
                  <a:latin typeface="Arial" charset="0"/>
                </a:rPr>
                <a:t>的饱和压降</a:t>
              </a:r>
              <a:r>
                <a:rPr kumimoji="0" lang="zh-CN" altLang="ja-JP" sz="2400" i="0">
                  <a:latin typeface="Arial" charset="0"/>
                </a:rPr>
                <a:t> </a:t>
              </a:r>
              <a:r>
                <a:rPr kumimoji="0" lang="zh-CN" altLang="en-US" sz="2400" i="0">
                  <a:latin typeface="Arial" charset="0"/>
                </a:rPr>
                <a:t> </a:t>
              </a:r>
              <a:r>
                <a:rPr kumimoji="0" lang="zh-CN" altLang="ja-JP" sz="2400" i="0">
                  <a:latin typeface="Arial" charset="0"/>
                </a:rPr>
                <a:t> </a:t>
              </a:r>
              <a:r>
                <a:rPr kumimoji="0" lang="zh-CN" altLang="en-US" sz="2400" i="0">
                  <a:latin typeface="Arial" charset="0"/>
                </a:rPr>
                <a:t> </a:t>
              </a:r>
              <a:r>
                <a:rPr kumimoji="0" lang="zh-CN" altLang="ja-JP" sz="2400" i="0">
                  <a:latin typeface="Arial" charset="0"/>
                </a:rPr>
                <a:t> </a:t>
              </a:r>
              <a:r>
                <a:rPr kumimoji="0" lang="zh-CN" altLang="en-US" sz="2400" i="0">
                  <a:latin typeface="Arial" charset="0"/>
                </a:rPr>
                <a:t> </a:t>
              </a:r>
              <a:r>
                <a:rPr kumimoji="0" lang="zh-CN" altLang="ja-JP" sz="2400" i="0">
                  <a:latin typeface="Arial" charset="0"/>
                </a:rPr>
                <a:t> </a:t>
              </a:r>
              <a:r>
                <a:rPr kumimoji="0" lang="zh-CN" altLang="en-US" sz="2400" i="0">
                  <a:latin typeface="Arial" charset="0"/>
                </a:rPr>
                <a:t> </a:t>
              </a:r>
              <a:r>
                <a:rPr kumimoji="0" lang="zh-CN" altLang="ja-JP" sz="2400" i="0">
                  <a:latin typeface="Arial" charset="0"/>
                </a:rPr>
                <a:t> </a:t>
              </a:r>
              <a:r>
                <a:rPr kumimoji="0" lang="zh-CN" altLang="en-US" sz="2400" i="0">
                  <a:latin typeface="Arial" charset="0"/>
                </a:rPr>
                <a:t> </a:t>
              </a:r>
              <a:r>
                <a:rPr kumimoji="0" lang="zh-CN" altLang="ja-JP" sz="2400" i="0">
                  <a:latin typeface="Arial" charset="0"/>
                </a:rPr>
                <a:t> </a:t>
              </a:r>
              <a:r>
                <a:rPr kumimoji="0" lang="zh-CN" altLang="en-US" sz="2400" i="0">
                  <a:latin typeface="Arial" charset="0"/>
                </a:rPr>
                <a:t> </a:t>
              </a:r>
              <a:r>
                <a:rPr kumimoji="0" lang="zh-CN" altLang="ja-JP" sz="2400" i="0">
                  <a:latin typeface="Arial" charset="0"/>
                </a:rPr>
                <a:t> </a:t>
              </a:r>
              <a:r>
                <a:rPr kumimoji="0" lang="zh-CN" altLang="en-US" sz="2400" i="0">
                  <a:latin typeface="Arial" charset="0"/>
                </a:rPr>
                <a:t> </a:t>
              </a:r>
              <a:r>
                <a:rPr kumimoji="0" lang="zh-CN" altLang="ja-JP" sz="2400" i="0">
                  <a:latin typeface="Arial" charset="0"/>
                </a:rPr>
                <a:t> </a:t>
              </a:r>
              <a:r>
                <a:rPr kumimoji="0" lang="zh-CN" altLang="en-US" sz="2400" i="0">
                  <a:latin typeface="Arial" charset="0"/>
                </a:rPr>
                <a:t>，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0" lang="zh-CN" altLang="en-US" sz="2400" i="0">
                  <a:latin typeface="Arial" charset="0"/>
                </a:rPr>
                <a:t>求电路的最大输出功率</a:t>
              </a:r>
              <a:r>
                <a:rPr kumimoji="0" lang="en-US" altLang="ja-JP" sz="2400" i="0">
                  <a:latin typeface="Arial" charset="0"/>
                </a:rPr>
                <a:t> </a:t>
              </a:r>
              <a:r>
                <a:rPr kumimoji="0" lang="en-US" altLang="zh-CN" sz="2400" i="0">
                  <a:latin typeface="Arial" charset="0"/>
                </a:rPr>
                <a:t>P</a:t>
              </a:r>
              <a:r>
                <a:rPr kumimoji="0" lang="en-US" altLang="zh-CN" sz="2400" i="0" baseline="-25000">
                  <a:latin typeface="Arial" charset="0"/>
                </a:rPr>
                <a:t>om</a:t>
              </a:r>
              <a:r>
                <a:rPr kumimoji="0" lang="en-US" altLang="zh-CN" sz="2400" i="0">
                  <a:latin typeface="Arial" charset="0"/>
                </a:rPr>
                <a:t> </a:t>
              </a:r>
              <a:r>
                <a:rPr kumimoji="0" lang="zh-CN" altLang="en-US" sz="2400" i="0">
                  <a:latin typeface="Arial" charset="0"/>
                </a:rPr>
                <a:t>。</a:t>
              </a:r>
            </a:p>
          </p:txBody>
        </p:sp>
        <p:graphicFrame>
          <p:nvGraphicFramePr>
            <p:cNvPr id="29708" name="Object 11"/>
            <p:cNvGraphicFramePr>
              <a:graphicFrameLocks noChangeAspect="1"/>
            </p:cNvGraphicFramePr>
            <p:nvPr/>
          </p:nvGraphicFramePr>
          <p:xfrm>
            <a:off x="2154" y="1979"/>
            <a:ext cx="771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40" name="公式" r:id="rId5" imgW="647419" imgH="253890" progId="Equation.3">
                    <p:embed/>
                  </p:oleObj>
                </mc:Choice>
                <mc:Fallback>
                  <p:oleObj name="公式" r:id="rId5" imgW="647419" imgH="25389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1979"/>
                          <a:ext cx="771" cy="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704" name="Text Box 16"/>
          <p:cNvSpPr txBox="1">
            <a:spLocks noChangeArrowheads="1"/>
          </p:cNvSpPr>
          <p:nvPr/>
        </p:nvSpPr>
        <p:spPr bwMode="auto">
          <a:xfrm>
            <a:off x="0" y="3860800"/>
            <a:ext cx="9144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400" i="0" dirty="0">
                <a:latin typeface="Arial" charset="0"/>
              </a:rPr>
              <a:t>3</a:t>
            </a:r>
            <a:r>
              <a:rPr kumimoji="0" lang="zh-CN" altLang="en-US" sz="2400" i="0" dirty="0">
                <a:latin typeface="Arial" charset="0"/>
              </a:rPr>
              <a:t>、用瞬时极性法判断引入的级间反馈的类型，说明它对放大电路的输入、输出电阻的影响。</a:t>
            </a:r>
          </a:p>
        </p:txBody>
      </p:sp>
      <p:sp>
        <p:nvSpPr>
          <p:cNvPr id="29705" name="Text Box 18"/>
          <p:cNvSpPr txBox="1">
            <a:spLocks noChangeArrowheads="1"/>
          </p:cNvSpPr>
          <p:nvPr/>
        </p:nvSpPr>
        <p:spPr bwMode="auto">
          <a:xfrm>
            <a:off x="827088" y="260350"/>
            <a:ext cx="19446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600" i="0">
                <a:solidFill>
                  <a:srgbClr val="FF0000"/>
                </a:solidFill>
                <a:ea typeface="楷体_GB2312" pitchFamily="49" charset="-122"/>
              </a:rPr>
              <a:t>习题</a:t>
            </a:r>
            <a:endParaRPr lang="en-US" altLang="zh-CN" sz="3600" i="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29706" name="Text Box 20"/>
          <p:cNvSpPr txBox="1">
            <a:spLocks noChangeArrowheads="1"/>
          </p:cNvSpPr>
          <p:nvPr/>
        </p:nvSpPr>
        <p:spPr bwMode="auto">
          <a:xfrm>
            <a:off x="0" y="5229225"/>
            <a:ext cx="8604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400" i="0" dirty="0">
                <a:latin typeface="Arial" charset="0"/>
              </a:rPr>
              <a:t>4</a:t>
            </a:r>
            <a:r>
              <a:rPr kumimoji="0" lang="zh-CN" altLang="en-US" sz="2400" i="0" dirty="0">
                <a:latin typeface="Arial" charset="0"/>
              </a:rPr>
              <a:t>、试估算当电路输出最大功率时的 输入电压的有效值</a:t>
            </a:r>
            <a:r>
              <a:rPr kumimoji="0" lang="en-US" altLang="zh-CN" sz="2400" i="0" dirty="0">
                <a:latin typeface="Arial" charset="0"/>
              </a:rPr>
              <a:t>V</a:t>
            </a:r>
            <a:r>
              <a:rPr kumimoji="0" lang="en-US" altLang="zh-CN" sz="2400" i="0" baseline="-25000" dirty="0">
                <a:latin typeface="Arial" charset="0"/>
              </a:rPr>
              <a:t>i</a:t>
            </a:r>
            <a:r>
              <a:rPr kumimoji="0" lang="zh-CN" altLang="en-US" sz="2400" i="0" dirty="0">
                <a:latin typeface="Arial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4" descr="未标题-2 拷贝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88913"/>
            <a:ext cx="5976938" cy="519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Text Box 5"/>
          <p:cNvSpPr txBox="1">
            <a:spLocks noChangeArrowheads="1"/>
          </p:cNvSpPr>
          <p:nvPr/>
        </p:nvSpPr>
        <p:spPr bwMode="auto">
          <a:xfrm>
            <a:off x="3635375" y="5516563"/>
            <a:ext cx="1368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i="0">
                <a:ea typeface="楷体_GB2312" pitchFamily="49" charset="-122"/>
              </a:rPr>
              <a:t>图</a:t>
            </a:r>
            <a:r>
              <a:rPr lang="en-US" altLang="zh-CN" sz="2400" i="0">
                <a:ea typeface="楷体_GB2312" pitchFamily="49" charset="-122"/>
              </a:rPr>
              <a:t>8.3.3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7142163" cy="533400"/>
          </a:xfrm>
        </p:spPr>
        <p:txBody>
          <a:bodyPr/>
          <a:lstStyle/>
          <a:p>
            <a:pPr algn="l">
              <a:lnSpc>
                <a:spcPct val="120000"/>
              </a:lnSpc>
            </a:pPr>
            <a:r>
              <a:rPr lang="zh-CN" altLang="en-US" sz="2800" b="1" dirty="0" smtClean="0">
                <a:solidFill>
                  <a:schemeClr val="tx1"/>
                </a:solidFill>
                <a:latin typeface="宋体" pitchFamily="2" charset="-122"/>
              </a:rPr>
              <a:t>乙类推挽电路</a:t>
            </a:r>
            <a:endParaRPr lang="zh-CN" altLang="en-US" sz="4000" dirty="0" smtClean="0">
              <a:solidFill>
                <a:schemeClr val="tx1"/>
              </a:solidFill>
              <a:latin typeface="宋体" pitchFamily="2" charset="-122"/>
            </a:endParaRPr>
          </a:p>
        </p:txBody>
      </p:sp>
      <p:graphicFrame>
        <p:nvGraphicFramePr>
          <p:cNvPr id="41987" name="Object 3"/>
          <p:cNvGraphicFramePr>
            <a:graphicFrameLocks noChangeAspect="1"/>
          </p:cNvGraphicFramePr>
          <p:nvPr/>
        </p:nvGraphicFramePr>
        <p:xfrm>
          <a:off x="762000" y="1524000"/>
          <a:ext cx="4648200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9" name="Photo Editor 照片" r:id="rId3" imgW="13780952" imgH="7152381" progId="MSPhotoEd.3">
                  <p:embed/>
                </p:oleObj>
              </mc:Choice>
              <mc:Fallback>
                <p:oleObj name="Photo Editor 照片" r:id="rId3" imgW="13780952" imgH="7152381" progId="MSPhotoEd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3160" b="-1118"/>
                      <a:stretch>
                        <a:fillRect/>
                      </a:stretch>
                    </p:blipFill>
                    <p:spPr bwMode="auto">
                      <a:xfrm>
                        <a:off x="762000" y="1524000"/>
                        <a:ext cx="4648200" cy="25146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0" name="Freeform 6"/>
          <p:cNvSpPr>
            <a:spLocks/>
          </p:cNvSpPr>
          <p:nvPr/>
        </p:nvSpPr>
        <p:spPr bwMode="auto">
          <a:xfrm>
            <a:off x="3276600" y="1714500"/>
            <a:ext cx="965200" cy="952500"/>
          </a:xfrm>
          <a:custGeom>
            <a:avLst/>
            <a:gdLst>
              <a:gd name="T0" fmla="*/ 2147483647 w 640"/>
              <a:gd name="T1" fmla="*/ 2147483647 h 600"/>
              <a:gd name="T2" fmla="*/ 2147483647 w 640"/>
              <a:gd name="T3" fmla="*/ 2147483647 h 600"/>
              <a:gd name="T4" fmla="*/ 2147483647 w 640"/>
              <a:gd name="T5" fmla="*/ 2147483647 h 600"/>
              <a:gd name="T6" fmla="*/ 2147483647 w 640"/>
              <a:gd name="T7" fmla="*/ 2147483647 h 600"/>
              <a:gd name="T8" fmla="*/ 2147483647 w 640"/>
              <a:gd name="T9" fmla="*/ 2147483647 h 600"/>
              <a:gd name="T10" fmla="*/ 2147483647 w 640"/>
              <a:gd name="T11" fmla="*/ 2147483647 h 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40" h="600">
                <a:moveTo>
                  <a:pt x="416" y="600"/>
                </a:moveTo>
                <a:cubicBezTo>
                  <a:pt x="476" y="596"/>
                  <a:pt x="536" y="592"/>
                  <a:pt x="560" y="504"/>
                </a:cubicBezTo>
                <a:cubicBezTo>
                  <a:pt x="584" y="416"/>
                  <a:pt x="640" y="144"/>
                  <a:pt x="560" y="72"/>
                </a:cubicBezTo>
                <a:cubicBezTo>
                  <a:pt x="480" y="0"/>
                  <a:pt x="160" y="0"/>
                  <a:pt x="80" y="72"/>
                </a:cubicBezTo>
                <a:cubicBezTo>
                  <a:pt x="0" y="144"/>
                  <a:pt x="56" y="416"/>
                  <a:pt x="80" y="504"/>
                </a:cubicBezTo>
                <a:cubicBezTo>
                  <a:pt x="104" y="592"/>
                  <a:pt x="200" y="584"/>
                  <a:pt x="224" y="600"/>
                </a:cubicBezTo>
              </a:path>
            </a:pathLst>
          </a:custGeom>
          <a:noFill/>
          <a:ln w="28575" cmpd="sng">
            <a:solidFill>
              <a:srgbClr val="FF33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91" name="Freeform 7"/>
          <p:cNvSpPr>
            <a:spLocks/>
          </p:cNvSpPr>
          <p:nvPr/>
        </p:nvSpPr>
        <p:spPr bwMode="auto">
          <a:xfrm>
            <a:off x="3276600" y="2895600"/>
            <a:ext cx="889000" cy="1041400"/>
          </a:xfrm>
          <a:custGeom>
            <a:avLst/>
            <a:gdLst>
              <a:gd name="T0" fmla="*/ 2147483647 w 584"/>
              <a:gd name="T1" fmla="*/ 0 h 656"/>
              <a:gd name="T2" fmla="*/ 2147483647 w 584"/>
              <a:gd name="T3" fmla="*/ 2147483647 h 656"/>
              <a:gd name="T4" fmla="*/ 2147483647 w 584"/>
              <a:gd name="T5" fmla="*/ 2147483647 h 656"/>
              <a:gd name="T6" fmla="*/ 2147483647 w 584"/>
              <a:gd name="T7" fmla="*/ 2147483647 h 656"/>
              <a:gd name="T8" fmla="*/ 2147483647 w 584"/>
              <a:gd name="T9" fmla="*/ 2147483647 h 656"/>
              <a:gd name="T10" fmla="*/ 2147483647 w 584"/>
              <a:gd name="T11" fmla="*/ 0 h 65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84" h="656">
                <a:moveTo>
                  <a:pt x="408" y="0"/>
                </a:moveTo>
                <a:cubicBezTo>
                  <a:pt x="472" y="0"/>
                  <a:pt x="536" y="0"/>
                  <a:pt x="552" y="96"/>
                </a:cubicBezTo>
                <a:cubicBezTo>
                  <a:pt x="568" y="192"/>
                  <a:pt x="584" y="496"/>
                  <a:pt x="504" y="576"/>
                </a:cubicBezTo>
                <a:cubicBezTo>
                  <a:pt x="424" y="656"/>
                  <a:pt x="144" y="656"/>
                  <a:pt x="72" y="576"/>
                </a:cubicBezTo>
                <a:cubicBezTo>
                  <a:pt x="0" y="496"/>
                  <a:pt x="48" y="192"/>
                  <a:pt x="72" y="96"/>
                </a:cubicBezTo>
                <a:cubicBezTo>
                  <a:pt x="96" y="0"/>
                  <a:pt x="192" y="16"/>
                  <a:pt x="216" y="0"/>
                </a:cubicBezTo>
              </a:path>
            </a:pathLst>
          </a:custGeom>
          <a:noFill/>
          <a:ln w="28575" cmpd="sng">
            <a:solidFill>
              <a:schemeClr val="accent2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1993" name="Group 9"/>
          <p:cNvGrpSpPr>
            <a:grpSpLocks/>
          </p:cNvGrpSpPr>
          <p:nvPr/>
        </p:nvGrpSpPr>
        <p:grpSpPr bwMode="auto">
          <a:xfrm>
            <a:off x="1905000" y="1752600"/>
            <a:ext cx="238125" cy="2030413"/>
            <a:chOff x="1248" y="1056"/>
            <a:chExt cx="150" cy="1279"/>
          </a:xfrm>
        </p:grpSpPr>
        <p:graphicFrame>
          <p:nvGraphicFramePr>
            <p:cNvPr id="27662" name="Object 10"/>
            <p:cNvGraphicFramePr>
              <a:graphicFrameLocks noChangeAspect="1"/>
            </p:cNvGraphicFramePr>
            <p:nvPr/>
          </p:nvGraphicFramePr>
          <p:xfrm>
            <a:off x="1248" y="1056"/>
            <a:ext cx="150" cy="1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40" name="公式" r:id="rId5" imgW="139700" imgH="139700" progId="Equation.3">
                    <p:embed/>
                  </p:oleObj>
                </mc:Choice>
                <mc:Fallback>
                  <p:oleObj name="公式" r:id="rId5" imgW="139700" imgH="1397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1056"/>
                          <a:ext cx="150" cy="149"/>
                        </a:xfrm>
                        <a:prstGeom prst="rect">
                          <a:avLst/>
                        </a:prstGeom>
                        <a:solidFill>
                          <a:srgbClr val="FFCC66"/>
                        </a:solidFill>
                        <a:ln w="9525">
                          <a:solidFill>
                            <a:srgbClr val="FF33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3" name="Object 11"/>
            <p:cNvGraphicFramePr>
              <a:graphicFrameLocks noChangeAspect="1"/>
            </p:cNvGraphicFramePr>
            <p:nvPr/>
          </p:nvGraphicFramePr>
          <p:xfrm>
            <a:off x="1248" y="2253"/>
            <a:ext cx="137" cy="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41" name="Equation" r:id="rId7" imgW="126670" imgH="76002" progId="Equation.3">
                    <p:embed/>
                  </p:oleObj>
                </mc:Choice>
                <mc:Fallback>
                  <p:oleObj name="Equation" r:id="rId7" imgW="126670" imgH="76002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2253"/>
                          <a:ext cx="137" cy="82"/>
                        </a:xfrm>
                        <a:prstGeom prst="rect">
                          <a:avLst/>
                        </a:prstGeom>
                        <a:solidFill>
                          <a:srgbClr val="FFCC66"/>
                        </a:solidFill>
                        <a:ln w="9525">
                          <a:solidFill>
                            <a:srgbClr val="FF33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996" name="Group 12"/>
          <p:cNvGrpSpPr>
            <a:grpSpLocks/>
          </p:cNvGrpSpPr>
          <p:nvPr/>
        </p:nvGrpSpPr>
        <p:grpSpPr bwMode="auto">
          <a:xfrm>
            <a:off x="2209800" y="1803400"/>
            <a:ext cx="228600" cy="2006600"/>
            <a:chOff x="1440" y="1088"/>
            <a:chExt cx="144" cy="1264"/>
          </a:xfrm>
        </p:grpSpPr>
        <p:graphicFrame>
          <p:nvGraphicFramePr>
            <p:cNvPr id="27660" name="Object 13"/>
            <p:cNvGraphicFramePr>
              <a:graphicFrameLocks noChangeAspect="1"/>
            </p:cNvGraphicFramePr>
            <p:nvPr/>
          </p:nvGraphicFramePr>
          <p:xfrm>
            <a:off x="1440" y="2208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42" name="公式" r:id="rId9" imgW="139700" imgH="139700" progId="Equation.3">
                    <p:embed/>
                  </p:oleObj>
                </mc:Choice>
                <mc:Fallback>
                  <p:oleObj name="公式" r:id="rId9" imgW="139700" imgH="1397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2208"/>
                          <a:ext cx="144" cy="144"/>
                        </a:xfrm>
                        <a:prstGeom prst="rect">
                          <a:avLst/>
                        </a:prstGeom>
                        <a:solidFill>
                          <a:srgbClr val="3399FF"/>
                        </a:solidFill>
                        <a:ln w="9525">
                          <a:solidFill>
                            <a:srgbClr val="FF33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1" name="Object 14"/>
            <p:cNvGraphicFramePr>
              <a:graphicFrameLocks noChangeAspect="1"/>
            </p:cNvGraphicFramePr>
            <p:nvPr/>
          </p:nvGraphicFramePr>
          <p:xfrm>
            <a:off x="1446" y="1088"/>
            <a:ext cx="131" cy="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43" name="Equation" r:id="rId10" imgW="126670" imgH="76002" progId="Equation.3">
                    <p:embed/>
                  </p:oleObj>
                </mc:Choice>
                <mc:Fallback>
                  <p:oleObj name="Equation" r:id="rId10" imgW="126670" imgH="76002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6" y="1088"/>
                          <a:ext cx="131" cy="79"/>
                        </a:xfrm>
                        <a:prstGeom prst="rect">
                          <a:avLst/>
                        </a:prstGeom>
                        <a:solidFill>
                          <a:srgbClr val="3399FF"/>
                        </a:solidFill>
                        <a:ln w="9525">
                          <a:solidFill>
                            <a:srgbClr val="FF33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999" name="Freeform 15"/>
          <p:cNvSpPr>
            <a:spLocks/>
          </p:cNvSpPr>
          <p:nvPr/>
        </p:nvSpPr>
        <p:spPr bwMode="auto">
          <a:xfrm>
            <a:off x="2286000" y="2209800"/>
            <a:ext cx="711200" cy="457200"/>
          </a:xfrm>
          <a:custGeom>
            <a:avLst/>
            <a:gdLst>
              <a:gd name="T0" fmla="*/ 0 w 448"/>
              <a:gd name="T1" fmla="*/ 0 h 288"/>
              <a:gd name="T2" fmla="*/ 2147483647 w 448"/>
              <a:gd name="T3" fmla="*/ 2147483647 h 288"/>
              <a:gd name="T4" fmla="*/ 2147483647 w 448"/>
              <a:gd name="T5" fmla="*/ 2147483647 h 288"/>
              <a:gd name="T6" fmla="*/ 0 w 448"/>
              <a:gd name="T7" fmla="*/ 2147483647 h 28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48" h="288">
                <a:moveTo>
                  <a:pt x="0" y="0"/>
                </a:moveTo>
                <a:cubicBezTo>
                  <a:pt x="160" y="4"/>
                  <a:pt x="320" y="8"/>
                  <a:pt x="384" y="48"/>
                </a:cubicBezTo>
                <a:cubicBezTo>
                  <a:pt x="448" y="88"/>
                  <a:pt x="448" y="200"/>
                  <a:pt x="384" y="240"/>
                </a:cubicBezTo>
                <a:cubicBezTo>
                  <a:pt x="320" y="280"/>
                  <a:pt x="64" y="280"/>
                  <a:pt x="0" y="288"/>
                </a:cubicBezTo>
              </a:path>
            </a:pathLst>
          </a:custGeom>
          <a:noFill/>
          <a:ln w="28575" cmpd="sng">
            <a:solidFill>
              <a:srgbClr val="FF33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00" name="Freeform 16"/>
          <p:cNvSpPr>
            <a:spLocks/>
          </p:cNvSpPr>
          <p:nvPr/>
        </p:nvSpPr>
        <p:spPr bwMode="auto">
          <a:xfrm>
            <a:off x="2247900" y="2990850"/>
            <a:ext cx="685800" cy="431800"/>
          </a:xfrm>
          <a:custGeom>
            <a:avLst/>
            <a:gdLst>
              <a:gd name="T0" fmla="*/ 0 w 392"/>
              <a:gd name="T1" fmla="*/ 2147483647 h 272"/>
              <a:gd name="T2" fmla="*/ 2147483647 w 392"/>
              <a:gd name="T3" fmla="*/ 2147483647 h 272"/>
              <a:gd name="T4" fmla="*/ 2147483647 w 392"/>
              <a:gd name="T5" fmla="*/ 2147483647 h 272"/>
              <a:gd name="T6" fmla="*/ 0 w 392"/>
              <a:gd name="T7" fmla="*/ 2147483647 h 2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92" h="272">
                <a:moveTo>
                  <a:pt x="0" y="272"/>
                </a:moveTo>
                <a:cubicBezTo>
                  <a:pt x="140" y="268"/>
                  <a:pt x="280" y="264"/>
                  <a:pt x="336" y="224"/>
                </a:cubicBezTo>
                <a:cubicBezTo>
                  <a:pt x="392" y="184"/>
                  <a:pt x="392" y="64"/>
                  <a:pt x="336" y="32"/>
                </a:cubicBezTo>
                <a:cubicBezTo>
                  <a:pt x="280" y="0"/>
                  <a:pt x="56" y="32"/>
                  <a:pt x="0" y="32"/>
                </a:cubicBezTo>
              </a:path>
            </a:pathLst>
          </a:custGeom>
          <a:noFill/>
          <a:ln w="28575" cmpd="sng">
            <a:solidFill>
              <a:schemeClr val="accent2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8" name="TextBox 1"/>
          <p:cNvSpPr txBox="1">
            <a:spLocks noChangeArrowheads="1"/>
          </p:cNvSpPr>
          <p:nvPr/>
        </p:nvSpPr>
        <p:spPr bwMode="auto">
          <a:xfrm>
            <a:off x="3995738" y="4652963"/>
            <a:ext cx="36718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400">
              <a:ea typeface="楷体_GB2312" pitchFamily="49" charset="-122"/>
            </a:endParaRPr>
          </a:p>
        </p:txBody>
      </p:sp>
      <p:sp>
        <p:nvSpPr>
          <p:cNvPr id="27659" name="TextBox 2"/>
          <p:cNvSpPr txBox="1">
            <a:spLocks noChangeArrowheads="1"/>
          </p:cNvSpPr>
          <p:nvPr/>
        </p:nvSpPr>
        <p:spPr bwMode="auto">
          <a:xfrm>
            <a:off x="1331913" y="4508500"/>
            <a:ext cx="55435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i="0">
                <a:ea typeface="楷体_GB2312" pitchFamily="49" charset="-122"/>
              </a:rPr>
              <a:t>变压器耦合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1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2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0" grpId="0" animBg="1"/>
      <p:bldP spid="41991" grpId="0" animBg="1"/>
      <p:bldP spid="41999" grpId="0" animBg="1"/>
      <p:bldP spid="4200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9"/>
          <p:cNvSpPr>
            <a:spLocks noChangeShapeType="1"/>
          </p:cNvSpPr>
          <p:nvPr/>
        </p:nvSpPr>
        <p:spPr bwMode="auto">
          <a:xfrm>
            <a:off x="990600" y="914400"/>
            <a:ext cx="6858000" cy="0"/>
          </a:xfrm>
          <a:prstGeom prst="line">
            <a:avLst/>
          </a:prstGeom>
          <a:noFill/>
          <a:ln w="76200" cap="sq" cmpd="tri">
            <a:solidFill>
              <a:srgbClr val="FF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" name="Text Box 10"/>
          <p:cNvSpPr txBox="1">
            <a:spLocks noChangeArrowheads="1"/>
          </p:cNvSpPr>
          <p:nvPr/>
        </p:nvSpPr>
        <p:spPr bwMode="auto">
          <a:xfrm>
            <a:off x="838200" y="228600"/>
            <a:ext cx="7239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i="0">
                <a:solidFill>
                  <a:srgbClr val="0000FF"/>
                </a:solidFill>
                <a:ea typeface="黑体" pitchFamily="49" charset="-122"/>
              </a:rPr>
              <a:t>9.1  </a:t>
            </a:r>
            <a:r>
              <a:rPr lang="zh-CN" altLang="en-US" i="0">
                <a:solidFill>
                  <a:srgbClr val="0000FF"/>
                </a:solidFill>
                <a:ea typeface="黑体" pitchFamily="49" charset="-122"/>
              </a:rPr>
              <a:t>功率放大电路的一般问题</a:t>
            </a:r>
          </a:p>
        </p:txBody>
      </p:sp>
      <p:pic>
        <p:nvPicPr>
          <p:cNvPr id="4100" name="Picture 99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100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01" name="Text Box 105"/>
          <p:cNvSpPr txBox="1">
            <a:spLocks noChangeArrowheads="1"/>
          </p:cNvSpPr>
          <p:nvPr/>
        </p:nvSpPr>
        <p:spPr bwMode="auto">
          <a:xfrm>
            <a:off x="0" y="1052513"/>
            <a:ext cx="5651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i="0">
                <a:solidFill>
                  <a:srgbClr val="CC0000"/>
                </a:solidFill>
                <a:ea typeface="黑体" pitchFamily="49" charset="-122"/>
              </a:rPr>
              <a:t>1.</a:t>
            </a:r>
            <a:r>
              <a:rPr lang="zh-CN" altLang="en-US" sz="2800" i="0">
                <a:solidFill>
                  <a:srgbClr val="CC0000"/>
                </a:solidFill>
                <a:ea typeface="黑体" pitchFamily="49" charset="-122"/>
              </a:rPr>
              <a:t>功率放大电路要解决的主要问题</a:t>
            </a:r>
          </a:p>
        </p:txBody>
      </p:sp>
      <p:sp>
        <p:nvSpPr>
          <p:cNvPr id="4103" name="Text Box 118"/>
          <p:cNvSpPr txBox="1">
            <a:spLocks noChangeArrowheads="1"/>
          </p:cNvSpPr>
          <p:nvPr/>
        </p:nvSpPr>
        <p:spPr bwMode="auto">
          <a:xfrm>
            <a:off x="685800" y="4419600"/>
            <a:ext cx="495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zh-CN" sz="2400" i="0"/>
          </a:p>
        </p:txBody>
      </p:sp>
      <p:sp>
        <p:nvSpPr>
          <p:cNvPr id="4215" name="Text Box 119"/>
          <p:cNvSpPr txBox="1">
            <a:spLocks noChangeArrowheads="1"/>
          </p:cNvSpPr>
          <p:nvPr/>
        </p:nvSpPr>
        <p:spPr bwMode="auto">
          <a:xfrm>
            <a:off x="179388" y="1700213"/>
            <a:ext cx="3886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2"/>
              </a:buClr>
              <a:buFont typeface="Monotype Sorts" pitchFamily="2" charset="2"/>
              <a:buChar char="F"/>
            </a:pPr>
            <a:r>
              <a:rPr lang="zh-CN" altLang="en-US" sz="2800" i="0">
                <a:solidFill>
                  <a:schemeClr val="accent2"/>
                </a:solidFill>
                <a:ea typeface="楷体_GB2312" pitchFamily="49" charset="-122"/>
              </a:rPr>
              <a:t>输出功率要尽可能大</a:t>
            </a:r>
          </a:p>
        </p:txBody>
      </p:sp>
      <p:sp>
        <p:nvSpPr>
          <p:cNvPr id="4216" name="Text Box 120"/>
          <p:cNvSpPr txBox="1">
            <a:spLocks noChangeArrowheads="1"/>
          </p:cNvSpPr>
          <p:nvPr/>
        </p:nvSpPr>
        <p:spPr bwMode="auto">
          <a:xfrm>
            <a:off x="539750" y="2276475"/>
            <a:ext cx="7489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i="0">
                <a:ea typeface="楷体_GB2312" pitchFamily="49" charset="-122"/>
              </a:rPr>
              <a:t>同时向负载提供大幅度的电压、电流信号。</a:t>
            </a:r>
          </a:p>
        </p:txBody>
      </p:sp>
      <p:sp>
        <p:nvSpPr>
          <p:cNvPr id="4217" name="Rectangle 121"/>
          <p:cNvSpPr>
            <a:spLocks noChangeArrowheads="1"/>
          </p:cNvSpPr>
          <p:nvPr/>
        </p:nvSpPr>
        <p:spPr bwMode="auto">
          <a:xfrm>
            <a:off x="250825" y="2924175"/>
            <a:ext cx="220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buClr>
                <a:srgbClr val="0000FF"/>
              </a:buClr>
              <a:buSzPct val="85000"/>
              <a:buFont typeface="Monotype Sorts" pitchFamily="2" charset="2"/>
              <a:buChar char="F"/>
            </a:pPr>
            <a:r>
              <a:rPr lang="en-US" altLang="zh-CN" sz="2800" i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zh-CN" altLang="en-US" sz="2800" i="0">
                <a:solidFill>
                  <a:schemeClr val="accent2"/>
                </a:solidFill>
                <a:ea typeface="楷体_GB2312" pitchFamily="49" charset="-122"/>
              </a:rPr>
              <a:t>效率要高</a:t>
            </a:r>
          </a:p>
        </p:txBody>
      </p:sp>
      <p:sp>
        <p:nvSpPr>
          <p:cNvPr id="4218" name="Text Box 122"/>
          <p:cNvSpPr txBox="1">
            <a:spLocks noChangeArrowheads="1"/>
          </p:cNvSpPr>
          <p:nvPr/>
        </p:nvSpPr>
        <p:spPr bwMode="auto">
          <a:xfrm>
            <a:off x="882650" y="3500438"/>
            <a:ext cx="701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i="0">
                <a:ea typeface="楷体_GB2312" pitchFamily="49" charset="-122"/>
              </a:rPr>
              <a:t>要求功放输出功率大→直流电源提供的功率也大</a:t>
            </a:r>
          </a:p>
        </p:txBody>
      </p:sp>
      <p:sp>
        <p:nvSpPr>
          <p:cNvPr id="4219" name="Text Box 123"/>
          <p:cNvSpPr txBox="1">
            <a:spLocks noChangeArrowheads="1"/>
          </p:cNvSpPr>
          <p:nvPr/>
        </p:nvSpPr>
        <p:spPr bwMode="auto">
          <a:xfrm>
            <a:off x="1042988" y="4221163"/>
            <a:ext cx="609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i="0">
                <a:ea typeface="楷体_GB2312" pitchFamily="49" charset="-122"/>
              </a:rPr>
              <a:t>直流电源功率  </a:t>
            </a:r>
            <a:r>
              <a:rPr lang="en-US" altLang="zh-CN" sz="2400" i="0">
                <a:ea typeface="楷体_GB2312" pitchFamily="49" charset="-122"/>
              </a:rPr>
              <a:t>=   </a:t>
            </a:r>
            <a:r>
              <a:rPr lang="zh-CN" altLang="en-US" sz="2400" i="0">
                <a:ea typeface="楷体_GB2312" pitchFamily="49" charset="-122"/>
              </a:rPr>
              <a:t>给</a:t>
            </a:r>
            <a:r>
              <a:rPr lang="en-US" altLang="zh-CN" sz="2400" i="0">
                <a:ea typeface="楷体_GB2312" pitchFamily="49" charset="-122"/>
              </a:rPr>
              <a:t>R</a:t>
            </a:r>
            <a:r>
              <a:rPr lang="en-US" altLang="zh-CN" sz="2400" i="0" baseline="-25000">
                <a:ea typeface="楷体_GB2312" pitchFamily="49" charset="-122"/>
              </a:rPr>
              <a:t>L</a:t>
            </a:r>
            <a:r>
              <a:rPr lang="zh-CN" altLang="en-US" sz="2400" i="0">
                <a:ea typeface="楷体_GB2312" pitchFamily="49" charset="-122"/>
              </a:rPr>
              <a:t>的输出功率  </a:t>
            </a:r>
            <a:r>
              <a:rPr lang="en-US" altLang="zh-CN" sz="2400" i="0">
                <a:ea typeface="楷体_GB2312" pitchFamily="49" charset="-122"/>
              </a:rPr>
              <a:t>+  </a:t>
            </a:r>
            <a:r>
              <a:rPr lang="zh-CN" altLang="en-US" sz="2400" i="0">
                <a:ea typeface="楷体_GB2312" pitchFamily="49" charset="-122"/>
              </a:rPr>
              <a:t>管耗</a:t>
            </a:r>
          </a:p>
        </p:txBody>
      </p:sp>
      <p:sp>
        <p:nvSpPr>
          <p:cNvPr id="4220" name="Text Box 124"/>
          <p:cNvSpPr txBox="1">
            <a:spLocks noChangeArrowheads="1"/>
          </p:cNvSpPr>
          <p:nvPr/>
        </p:nvSpPr>
        <p:spPr bwMode="auto">
          <a:xfrm>
            <a:off x="1619250" y="4724400"/>
            <a:ext cx="5429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i="0">
                <a:ea typeface="楷体_GB2312" pitchFamily="49" charset="-122"/>
              </a:rPr>
              <a:t>    P</a:t>
            </a:r>
            <a:r>
              <a:rPr lang="en-US" altLang="zh-CN" sz="2400" i="0" baseline="-25000">
                <a:ea typeface="楷体_GB2312" pitchFamily="49" charset="-122"/>
              </a:rPr>
              <a:t>V</a:t>
            </a:r>
            <a:r>
              <a:rPr lang="en-US" altLang="zh-CN" sz="2400" i="0">
                <a:ea typeface="楷体_GB2312" pitchFamily="49" charset="-122"/>
              </a:rPr>
              <a:t>          =                P</a:t>
            </a:r>
            <a:r>
              <a:rPr lang="en-US" altLang="zh-CN" sz="2400" i="0" baseline="-25000">
                <a:ea typeface="楷体_GB2312" pitchFamily="49" charset="-122"/>
              </a:rPr>
              <a:t>O </a:t>
            </a:r>
            <a:r>
              <a:rPr lang="en-US" altLang="zh-CN" sz="2400" i="0">
                <a:ea typeface="楷体_GB2312" pitchFamily="49" charset="-122"/>
              </a:rPr>
              <a:t>             +     P</a:t>
            </a:r>
            <a:r>
              <a:rPr lang="en-US" altLang="zh-CN" sz="2400" i="0" baseline="-25000">
                <a:ea typeface="楷体_GB2312" pitchFamily="49" charset="-122"/>
              </a:rPr>
              <a:t>T </a:t>
            </a:r>
          </a:p>
        </p:txBody>
      </p:sp>
      <p:grpSp>
        <p:nvGrpSpPr>
          <p:cNvPr id="4221" name="Group 125"/>
          <p:cNvGrpSpPr>
            <a:grpSpLocks/>
          </p:cNvGrpSpPr>
          <p:nvPr/>
        </p:nvGrpSpPr>
        <p:grpSpPr bwMode="auto">
          <a:xfrm>
            <a:off x="2411413" y="5445125"/>
            <a:ext cx="5208587" cy="914400"/>
            <a:chOff x="528" y="2064"/>
            <a:chExt cx="3840" cy="576"/>
          </a:xfrm>
        </p:grpSpPr>
        <p:sp>
          <p:nvSpPr>
            <p:cNvPr id="4111" name="Text Box 126"/>
            <p:cNvSpPr txBox="1">
              <a:spLocks noChangeArrowheads="1"/>
            </p:cNvSpPr>
            <p:nvPr/>
          </p:nvSpPr>
          <p:spPr bwMode="auto">
            <a:xfrm>
              <a:off x="528" y="2208"/>
              <a:ext cx="38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0">
                  <a:ea typeface="楷体_GB2312" pitchFamily="49" charset="-122"/>
                  <a:sym typeface="Symbol" pitchFamily="18" charset="2"/>
                </a:rPr>
                <a:t>=</a:t>
              </a:r>
              <a:endParaRPr lang="en-US" altLang="zh-CN" sz="2400" i="0">
                <a:ea typeface="楷体_GB2312" pitchFamily="49" charset="-122"/>
              </a:endParaRPr>
            </a:p>
          </p:txBody>
        </p:sp>
        <p:sp>
          <p:nvSpPr>
            <p:cNvPr id="4112" name="Text Box 127"/>
            <p:cNvSpPr txBox="1">
              <a:spLocks noChangeArrowheads="1"/>
            </p:cNvSpPr>
            <p:nvPr/>
          </p:nvSpPr>
          <p:spPr bwMode="auto">
            <a:xfrm>
              <a:off x="1008" y="2064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0">
                  <a:ea typeface="楷体_GB2312" pitchFamily="49" charset="-122"/>
                </a:rPr>
                <a:t>P</a:t>
              </a:r>
              <a:r>
                <a:rPr lang="en-US" altLang="zh-CN" sz="2400" i="0" baseline="-25000">
                  <a:ea typeface="楷体_GB2312" pitchFamily="49" charset="-122"/>
                </a:rPr>
                <a:t>O</a:t>
              </a:r>
            </a:p>
          </p:txBody>
        </p:sp>
        <p:sp>
          <p:nvSpPr>
            <p:cNvPr id="4113" name="Text Box 128"/>
            <p:cNvSpPr txBox="1">
              <a:spLocks noChangeArrowheads="1"/>
            </p:cNvSpPr>
            <p:nvPr/>
          </p:nvSpPr>
          <p:spPr bwMode="auto">
            <a:xfrm>
              <a:off x="1008" y="2352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0">
                  <a:ea typeface="楷体_GB2312" pitchFamily="49" charset="-122"/>
                </a:rPr>
                <a:t>P</a:t>
              </a:r>
              <a:r>
                <a:rPr lang="en-US" altLang="zh-CN" sz="2400" i="0" baseline="-25000">
                  <a:ea typeface="楷体_GB2312" pitchFamily="49" charset="-122"/>
                </a:rPr>
                <a:t>V</a:t>
              </a:r>
            </a:p>
          </p:txBody>
        </p:sp>
        <p:sp>
          <p:nvSpPr>
            <p:cNvPr id="4114" name="Line 129"/>
            <p:cNvSpPr>
              <a:spLocks noChangeShapeType="1"/>
            </p:cNvSpPr>
            <p:nvPr/>
          </p:nvSpPr>
          <p:spPr bwMode="auto">
            <a:xfrm>
              <a:off x="911" y="235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zoom dir="in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1" grpId="0" autoUpdateAnimBg="0"/>
      <p:bldP spid="4215" grpId="0" autoUpdateAnimBg="0"/>
      <p:bldP spid="4216" grpId="0" autoUpdateAnimBg="0"/>
      <p:bldP spid="4217" grpId="0"/>
      <p:bldP spid="4218" grpId="0" autoUpdateAnimBg="0"/>
      <p:bldP spid="4219" grpId="0" autoUpdateAnimBg="0"/>
      <p:bldP spid="4220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250825" y="4149725"/>
            <a:ext cx="414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i="0">
                <a:solidFill>
                  <a:srgbClr val="CC0000"/>
                </a:solidFill>
                <a:ea typeface="黑体" pitchFamily="49" charset="-122"/>
              </a:rPr>
              <a:t>2.  </a:t>
            </a:r>
            <a:r>
              <a:rPr lang="zh-CN" altLang="en-US" sz="2800" i="0">
                <a:solidFill>
                  <a:srgbClr val="CC0000"/>
                </a:solidFill>
                <a:ea typeface="黑体" pitchFamily="49" charset="-122"/>
              </a:rPr>
              <a:t>功放提高效率的途径</a:t>
            </a: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1116013" y="5949950"/>
            <a:ext cx="4679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buClr>
                <a:srgbClr val="0000FF"/>
              </a:buClr>
              <a:buSzPct val="85000"/>
              <a:buFont typeface="Monotype Sorts" pitchFamily="2" charset="2"/>
              <a:buChar char="F"/>
            </a:pPr>
            <a:r>
              <a:rPr lang="en-US" altLang="zh-CN" sz="2400" i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zh-CN" altLang="en-US" sz="2400" i="0">
                <a:solidFill>
                  <a:srgbClr val="000000"/>
                </a:solidFill>
                <a:ea typeface="楷体_GB2312" pitchFamily="49" charset="-122"/>
              </a:rPr>
              <a:t>减小静态电流。↘</a:t>
            </a:r>
            <a:r>
              <a:rPr lang="en-US" altLang="zh-CN" sz="2400" i="0">
                <a:solidFill>
                  <a:srgbClr val="000000"/>
                </a:solidFill>
                <a:ea typeface="楷体_GB2312" pitchFamily="49" charset="-122"/>
              </a:rPr>
              <a:t>Q</a:t>
            </a:r>
            <a:r>
              <a:rPr lang="zh-CN" altLang="en-US" sz="2400" i="0">
                <a:solidFill>
                  <a:srgbClr val="000000"/>
                </a:solidFill>
                <a:ea typeface="楷体_GB2312" pitchFamily="49" charset="-122"/>
              </a:rPr>
              <a:t>点</a:t>
            </a:r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250825" y="1196975"/>
            <a:ext cx="426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buClr>
                <a:srgbClr val="0000FF"/>
              </a:buClr>
              <a:buSzPct val="85000"/>
              <a:buFont typeface="Monotype Sorts" pitchFamily="2" charset="2"/>
              <a:buChar char="F"/>
            </a:pPr>
            <a:r>
              <a:rPr lang="en-US" altLang="zh-CN" sz="2800" i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zh-CN" altLang="en-US" sz="2800" i="0">
                <a:solidFill>
                  <a:schemeClr val="accent2"/>
                </a:solidFill>
                <a:ea typeface="楷体_GB2312" pitchFamily="49" charset="-122"/>
              </a:rPr>
              <a:t>管子的保护问题</a:t>
            </a:r>
          </a:p>
        </p:txBody>
      </p:sp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611188" y="1844675"/>
            <a:ext cx="769620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i="0" dirty="0">
                <a:ea typeface="楷体_GB2312" pitchFamily="49" charset="-122"/>
              </a:rPr>
              <a:t>功放电路中的晶体管要承受大的电压、电流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i="0" dirty="0">
                <a:ea typeface="楷体_GB2312" pitchFamily="49" charset="-122"/>
              </a:rPr>
              <a:t>有相当大的管耗，超过额定管耗就易烧毁。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i="0" dirty="0">
                <a:ea typeface="楷体_GB2312" pitchFamily="49" charset="-122"/>
              </a:rPr>
              <a:t>        ①选择额定管耗大的功率管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i="0" dirty="0">
                <a:ea typeface="楷体_GB2312" pitchFamily="49" charset="-122"/>
              </a:rPr>
              <a:t>        ② 注意散热        </a:t>
            </a:r>
          </a:p>
        </p:txBody>
      </p:sp>
      <p:pic>
        <p:nvPicPr>
          <p:cNvPr id="5126" name="Picture 11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12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23" name="Group 23"/>
          <p:cNvGrpSpPr>
            <a:grpSpLocks/>
          </p:cNvGrpSpPr>
          <p:nvPr/>
        </p:nvGrpSpPr>
        <p:grpSpPr bwMode="auto">
          <a:xfrm>
            <a:off x="990600" y="4814888"/>
            <a:ext cx="1752600" cy="914400"/>
            <a:chOff x="624" y="2352"/>
            <a:chExt cx="1104" cy="576"/>
          </a:xfrm>
        </p:grpSpPr>
        <p:sp>
          <p:nvSpPr>
            <p:cNvPr id="5137" name="Text Box 14"/>
            <p:cNvSpPr txBox="1">
              <a:spLocks noChangeArrowheads="1"/>
            </p:cNvSpPr>
            <p:nvPr/>
          </p:nvSpPr>
          <p:spPr bwMode="auto">
            <a:xfrm>
              <a:off x="624" y="2496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0">
                  <a:ea typeface="楷体_GB2312" pitchFamily="49" charset="-122"/>
                  <a:sym typeface="Symbol" pitchFamily="18" charset="2"/>
                </a:rPr>
                <a:t>=</a:t>
              </a:r>
              <a:endParaRPr lang="en-US" altLang="zh-CN" sz="2400" i="0">
                <a:ea typeface="楷体_GB2312" pitchFamily="49" charset="-122"/>
              </a:endParaRPr>
            </a:p>
          </p:txBody>
        </p:sp>
        <p:sp>
          <p:nvSpPr>
            <p:cNvPr id="5138" name="Text Box 15"/>
            <p:cNvSpPr txBox="1">
              <a:spLocks noChangeArrowheads="1"/>
            </p:cNvSpPr>
            <p:nvPr/>
          </p:nvSpPr>
          <p:spPr bwMode="auto">
            <a:xfrm>
              <a:off x="1104" y="2352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0">
                  <a:ea typeface="楷体_GB2312" pitchFamily="49" charset="-122"/>
                </a:rPr>
                <a:t>P</a:t>
              </a:r>
              <a:r>
                <a:rPr lang="en-US" altLang="zh-CN" sz="2400" i="0" baseline="-25000">
                  <a:ea typeface="楷体_GB2312" pitchFamily="49" charset="-122"/>
                </a:rPr>
                <a:t>O</a:t>
              </a:r>
            </a:p>
          </p:txBody>
        </p:sp>
        <p:sp>
          <p:nvSpPr>
            <p:cNvPr id="5139" name="Text Box 16"/>
            <p:cNvSpPr txBox="1">
              <a:spLocks noChangeArrowheads="1"/>
            </p:cNvSpPr>
            <p:nvPr/>
          </p:nvSpPr>
          <p:spPr bwMode="auto">
            <a:xfrm>
              <a:off x="1104" y="2640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0">
                  <a:ea typeface="楷体_GB2312" pitchFamily="49" charset="-122"/>
                </a:rPr>
                <a:t>P</a:t>
              </a:r>
              <a:r>
                <a:rPr lang="en-US" altLang="zh-CN" sz="2400" i="0" baseline="-25000">
                  <a:ea typeface="楷体_GB2312" pitchFamily="49" charset="-122"/>
                </a:rPr>
                <a:t>V</a:t>
              </a:r>
            </a:p>
          </p:txBody>
        </p:sp>
        <p:sp>
          <p:nvSpPr>
            <p:cNvPr id="5140" name="Line 17"/>
            <p:cNvSpPr>
              <a:spLocks noChangeShapeType="1"/>
            </p:cNvSpPr>
            <p:nvPr/>
          </p:nvSpPr>
          <p:spPr bwMode="auto">
            <a:xfrm>
              <a:off x="1007" y="2638"/>
              <a:ext cx="48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1224" name="Group 24"/>
          <p:cNvGrpSpPr>
            <a:grpSpLocks/>
          </p:cNvGrpSpPr>
          <p:nvPr/>
        </p:nvGrpSpPr>
        <p:grpSpPr bwMode="auto">
          <a:xfrm>
            <a:off x="2362200" y="4814888"/>
            <a:ext cx="1981200" cy="838200"/>
            <a:chOff x="1488" y="2352"/>
            <a:chExt cx="1248" cy="528"/>
          </a:xfrm>
        </p:grpSpPr>
        <p:grpSp>
          <p:nvGrpSpPr>
            <p:cNvPr id="5132" name="Group 21"/>
            <p:cNvGrpSpPr>
              <a:grpSpLocks/>
            </p:cNvGrpSpPr>
            <p:nvPr/>
          </p:nvGrpSpPr>
          <p:grpSpPr bwMode="auto">
            <a:xfrm>
              <a:off x="1728" y="2352"/>
              <a:ext cx="1008" cy="528"/>
              <a:chOff x="1776" y="2352"/>
              <a:chExt cx="1008" cy="528"/>
            </a:xfrm>
          </p:grpSpPr>
          <p:sp>
            <p:nvSpPr>
              <p:cNvPr id="5134" name="Text Box 18"/>
              <p:cNvSpPr txBox="1">
                <a:spLocks noChangeArrowheads="1"/>
              </p:cNvSpPr>
              <p:nvPr/>
            </p:nvSpPr>
            <p:spPr bwMode="auto">
              <a:xfrm>
                <a:off x="1776" y="2352"/>
                <a:ext cx="10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i="0">
                    <a:ea typeface="楷体_GB2312" pitchFamily="49" charset="-122"/>
                  </a:rPr>
                  <a:t>P</a:t>
                </a:r>
                <a:r>
                  <a:rPr lang="en-US" altLang="zh-CN" sz="2400" i="0" baseline="-25000">
                    <a:ea typeface="楷体_GB2312" pitchFamily="49" charset="-122"/>
                  </a:rPr>
                  <a:t>V</a:t>
                </a:r>
                <a:r>
                  <a:rPr lang="en-US" altLang="zh-CN" sz="2400" i="0">
                    <a:ea typeface="楷体_GB2312" pitchFamily="49" charset="-122"/>
                  </a:rPr>
                  <a:t> -P</a:t>
                </a:r>
                <a:r>
                  <a:rPr lang="en-US" altLang="zh-CN" sz="2400" i="0" baseline="-25000">
                    <a:ea typeface="楷体_GB2312" pitchFamily="49" charset="-122"/>
                  </a:rPr>
                  <a:t>T</a:t>
                </a:r>
              </a:p>
            </p:txBody>
          </p:sp>
          <p:sp>
            <p:nvSpPr>
              <p:cNvPr id="5135" name="Line 19"/>
              <p:cNvSpPr>
                <a:spLocks noChangeShapeType="1"/>
              </p:cNvSpPr>
              <p:nvPr/>
            </p:nvSpPr>
            <p:spPr bwMode="auto">
              <a:xfrm>
                <a:off x="1776" y="264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136" name="Text Box 20"/>
              <p:cNvSpPr txBox="1">
                <a:spLocks noChangeArrowheads="1"/>
              </p:cNvSpPr>
              <p:nvPr/>
            </p:nvSpPr>
            <p:spPr bwMode="auto">
              <a:xfrm>
                <a:off x="1920" y="2592"/>
                <a:ext cx="52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i="0">
                    <a:ea typeface="楷体_GB2312" pitchFamily="49" charset="-122"/>
                  </a:rPr>
                  <a:t>P</a:t>
                </a:r>
                <a:r>
                  <a:rPr lang="en-US" altLang="zh-CN" sz="2400" i="0" baseline="-25000">
                    <a:ea typeface="楷体_GB2312" pitchFamily="49" charset="-122"/>
                  </a:rPr>
                  <a:t>V</a:t>
                </a:r>
              </a:p>
            </p:txBody>
          </p:sp>
        </p:grpSp>
        <p:sp>
          <p:nvSpPr>
            <p:cNvPr id="5133" name="Text Box 22"/>
            <p:cNvSpPr txBox="1">
              <a:spLocks noChangeArrowheads="1"/>
            </p:cNvSpPr>
            <p:nvPr/>
          </p:nvSpPr>
          <p:spPr bwMode="auto">
            <a:xfrm>
              <a:off x="1488" y="249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0">
                  <a:ea typeface="楷体_GB2312" pitchFamily="49" charset="-122"/>
                </a:rPr>
                <a:t>=</a:t>
              </a:r>
            </a:p>
          </p:txBody>
        </p:sp>
      </p:grpSp>
      <p:sp>
        <p:nvSpPr>
          <p:cNvPr id="5130" name="Rectangle 26"/>
          <p:cNvSpPr>
            <a:spLocks noChangeArrowheads="1"/>
          </p:cNvSpPr>
          <p:nvPr/>
        </p:nvSpPr>
        <p:spPr bwMode="auto">
          <a:xfrm>
            <a:off x="250825" y="0"/>
            <a:ext cx="2843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buClr>
                <a:srgbClr val="0000FF"/>
              </a:buClr>
              <a:buSzPct val="85000"/>
              <a:buFont typeface="Monotype Sorts" pitchFamily="2" charset="2"/>
              <a:buChar char="F"/>
            </a:pPr>
            <a:r>
              <a:rPr lang="en-US" altLang="zh-CN" sz="2800" i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zh-CN" altLang="en-US" sz="2800" i="0">
                <a:solidFill>
                  <a:schemeClr val="accent2"/>
                </a:solidFill>
                <a:ea typeface="楷体_GB2312" pitchFamily="49" charset="-122"/>
              </a:rPr>
              <a:t>非线性失真小</a:t>
            </a:r>
          </a:p>
        </p:txBody>
      </p:sp>
      <p:sp>
        <p:nvSpPr>
          <p:cNvPr id="51227" name="Text Box 27"/>
          <p:cNvSpPr txBox="1">
            <a:spLocks noChangeArrowheads="1"/>
          </p:cNvSpPr>
          <p:nvPr/>
        </p:nvSpPr>
        <p:spPr bwMode="auto">
          <a:xfrm>
            <a:off x="684213" y="549275"/>
            <a:ext cx="6408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i="0">
                <a:ea typeface="楷体_GB2312" pitchFamily="49" charset="-122"/>
              </a:rPr>
              <a:t>与输出大功率、提高效率两点要求矛盾。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1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1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 autoUpdateAnimBg="0"/>
      <p:bldP spid="51203" grpId="0" autoUpdateAnimBg="0"/>
      <p:bldP spid="51205" grpId="0"/>
      <p:bldP spid="51206" grpId="0" build="p" autoUpdateAnimBg="0"/>
      <p:bldP spid="51227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250825" y="260350"/>
            <a:ext cx="7561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i="0">
                <a:ea typeface="楷体_GB2312" pitchFamily="49" charset="-122"/>
              </a:rPr>
              <a:t>电压放大电路中，在</a:t>
            </a:r>
            <a:r>
              <a:rPr lang="en-US" altLang="zh-CN" sz="2400" i="0">
                <a:ea typeface="楷体_GB2312" pitchFamily="49" charset="-122"/>
              </a:rPr>
              <a:t>v</a:t>
            </a:r>
            <a:r>
              <a:rPr lang="en-US" altLang="zh-CN" sz="2400" i="0" baseline="-25000">
                <a:ea typeface="楷体_GB2312" pitchFamily="49" charset="-122"/>
              </a:rPr>
              <a:t>i  </a:t>
            </a:r>
            <a:r>
              <a:rPr lang="zh-CN" altLang="en-US" sz="2400" i="0">
                <a:ea typeface="楷体_GB2312" pitchFamily="49" charset="-122"/>
              </a:rPr>
              <a:t>的</a:t>
            </a:r>
            <a:r>
              <a:rPr lang="zh-CN" altLang="en-US" sz="2400" i="0">
                <a:solidFill>
                  <a:schemeClr val="accent2"/>
                </a:solidFill>
                <a:ea typeface="楷体_GB2312" pitchFamily="49" charset="-122"/>
              </a:rPr>
              <a:t>整个</a:t>
            </a:r>
            <a:r>
              <a:rPr lang="zh-CN" altLang="en-US" sz="2400" i="0">
                <a:ea typeface="楷体_GB2312" pitchFamily="49" charset="-122"/>
              </a:rPr>
              <a:t>周期内，</a:t>
            </a:r>
            <a:r>
              <a:rPr lang="en-US" altLang="zh-CN" sz="2400" i="0">
                <a:ea typeface="楷体_GB2312" pitchFamily="49" charset="-122"/>
              </a:rPr>
              <a:t>i</a:t>
            </a:r>
            <a:r>
              <a:rPr lang="en-US" altLang="zh-CN" sz="2400" i="0" baseline="-25000">
                <a:ea typeface="楷体_GB2312" pitchFamily="49" charset="-122"/>
              </a:rPr>
              <a:t>C</a:t>
            </a:r>
            <a:r>
              <a:rPr lang="en-US" altLang="zh-CN" sz="2400" i="0">
                <a:ea typeface="楷体_GB2312" pitchFamily="49" charset="-122"/>
                <a:cs typeface="Times New Roman" pitchFamily="18" charset="0"/>
              </a:rPr>
              <a:t>&gt;0</a:t>
            </a:r>
            <a:endParaRPr lang="en-US" altLang="zh-CN" sz="2400" i="0">
              <a:ea typeface="楷体_GB2312" pitchFamily="49" charset="-122"/>
            </a:endParaRPr>
          </a:p>
        </p:txBody>
      </p:sp>
      <p:sp>
        <p:nvSpPr>
          <p:cNvPr id="52227" name="Line 3"/>
          <p:cNvSpPr>
            <a:spLocks noChangeShapeType="1"/>
          </p:cNvSpPr>
          <p:nvPr/>
        </p:nvSpPr>
        <p:spPr bwMode="auto">
          <a:xfrm>
            <a:off x="468313" y="1196975"/>
            <a:ext cx="762000" cy="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1187450" y="908050"/>
            <a:ext cx="2305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i="0">
                <a:solidFill>
                  <a:srgbClr val="FF0000"/>
                </a:solidFill>
                <a:ea typeface="楷体_GB2312" pitchFamily="49" charset="-122"/>
              </a:rPr>
              <a:t>甲类放大电路</a:t>
            </a:r>
          </a:p>
        </p:txBody>
      </p:sp>
      <p:sp>
        <p:nvSpPr>
          <p:cNvPr id="52232" name="Text Box 8"/>
          <p:cNvSpPr txBox="1">
            <a:spLocks noChangeArrowheads="1"/>
          </p:cNvSpPr>
          <p:nvPr/>
        </p:nvSpPr>
        <p:spPr bwMode="auto">
          <a:xfrm>
            <a:off x="395288" y="3068638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i="0">
                <a:solidFill>
                  <a:srgbClr val="CC0099"/>
                </a:solidFill>
                <a:ea typeface="楷体_GB2312" pitchFamily="49" charset="-122"/>
              </a:rPr>
              <a:t>为提高</a:t>
            </a:r>
            <a:r>
              <a:rPr lang="zh-CN" altLang="en-US" sz="2400" i="0">
                <a:solidFill>
                  <a:srgbClr val="CC0099"/>
                </a:solidFill>
                <a:ea typeface="楷体_GB2312" pitchFamily="49" charset="-122"/>
                <a:sym typeface="Symbol" pitchFamily="18" charset="2"/>
              </a:rPr>
              <a:t>，↘</a:t>
            </a:r>
            <a:r>
              <a:rPr lang="en-US" altLang="zh-CN" sz="2400" i="0">
                <a:solidFill>
                  <a:srgbClr val="CC0099"/>
                </a:solidFill>
                <a:ea typeface="楷体_GB2312" pitchFamily="49" charset="-122"/>
                <a:sym typeface="Symbol" pitchFamily="18" charset="2"/>
              </a:rPr>
              <a:t>Q</a:t>
            </a:r>
          </a:p>
        </p:txBody>
      </p:sp>
      <p:pic>
        <p:nvPicPr>
          <p:cNvPr id="6150" name="Picture 16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17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152" name="Group 83"/>
          <p:cNvGrpSpPr>
            <a:grpSpLocks/>
          </p:cNvGrpSpPr>
          <p:nvPr/>
        </p:nvGrpSpPr>
        <p:grpSpPr bwMode="auto">
          <a:xfrm>
            <a:off x="3492500" y="765175"/>
            <a:ext cx="5486400" cy="2743200"/>
            <a:chOff x="2160" y="672"/>
            <a:chExt cx="3456" cy="1728"/>
          </a:xfrm>
        </p:grpSpPr>
        <p:sp>
          <p:nvSpPr>
            <p:cNvPr id="6188" name="Rectangle 82"/>
            <p:cNvSpPr>
              <a:spLocks noChangeArrowheads="1"/>
            </p:cNvSpPr>
            <p:nvPr/>
          </p:nvSpPr>
          <p:spPr bwMode="auto">
            <a:xfrm>
              <a:off x="2160" y="672"/>
              <a:ext cx="3456" cy="17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grpSp>
          <p:nvGrpSpPr>
            <p:cNvPr id="6189" name="Group 50"/>
            <p:cNvGrpSpPr>
              <a:grpSpLocks/>
            </p:cNvGrpSpPr>
            <p:nvPr/>
          </p:nvGrpSpPr>
          <p:grpSpPr bwMode="auto">
            <a:xfrm>
              <a:off x="2208" y="816"/>
              <a:ext cx="3342" cy="1496"/>
              <a:chOff x="340" y="104"/>
              <a:chExt cx="3342" cy="1496"/>
            </a:xfrm>
          </p:grpSpPr>
          <p:sp>
            <p:nvSpPr>
              <p:cNvPr id="6190" name="Line 51"/>
              <p:cNvSpPr>
                <a:spLocks noChangeShapeType="1"/>
              </p:cNvSpPr>
              <p:nvPr/>
            </p:nvSpPr>
            <p:spPr bwMode="auto">
              <a:xfrm>
                <a:off x="521" y="1419"/>
                <a:ext cx="13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91" name="Line 52"/>
              <p:cNvSpPr>
                <a:spLocks noChangeShapeType="1"/>
              </p:cNvSpPr>
              <p:nvPr/>
            </p:nvSpPr>
            <p:spPr bwMode="auto">
              <a:xfrm flipV="1">
                <a:off x="521" y="149"/>
                <a:ext cx="0" cy="12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92" name="Line 53"/>
              <p:cNvSpPr>
                <a:spLocks noChangeShapeType="1"/>
              </p:cNvSpPr>
              <p:nvPr/>
            </p:nvSpPr>
            <p:spPr bwMode="auto">
              <a:xfrm>
                <a:off x="513" y="1328"/>
                <a:ext cx="29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93" name="Line 54"/>
              <p:cNvSpPr>
                <a:spLocks noChangeShapeType="1"/>
              </p:cNvSpPr>
              <p:nvPr/>
            </p:nvSpPr>
            <p:spPr bwMode="auto">
              <a:xfrm>
                <a:off x="522" y="965"/>
                <a:ext cx="29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94" name="Line 55"/>
              <p:cNvSpPr>
                <a:spLocks noChangeShapeType="1"/>
              </p:cNvSpPr>
              <p:nvPr/>
            </p:nvSpPr>
            <p:spPr bwMode="auto">
              <a:xfrm>
                <a:off x="512" y="603"/>
                <a:ext cx="29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6195" name="Group 56"/>
              <p:cNvGrpSpPr>
                <a:grpSpLocks/>
              </p:cNvGrpSpPr>
              <p:nvPr/>
            </p:nvGrpSpPr>
            <p:grpSpPr bwMode="auto">
              <a:xfrm>
                <a:off x="521" y="603"/>
                <a:ext cx="1270" cy="725"/>
                <a:chOff x="521" y="845"/>
                <a:chExt cx="1270" cy="725"/>
              </a:xfrm>
            </p:grpSpPr>
            <p:sp>
              <p:nvSpPr>
                <p:cNvPr id="6217" name="Freeform 57"/>
                <p:cNvSpPr>
                  <a:spLocks/>
                </p:cNvSpPr>
                <p:nvPr/>
              </p:nvSpPr>
              <p:spPr bwMode="auto">
                <a:xfrm>
                  <a:off x="521" y="845"/>
                  <a:ext cx="408" cy="370"/>
                </a:xfrm>
                <a:custGeom>
                  <a:avLst/>
                  <a:gdLst>
                    <a:gd name="T0" fmla="*/ 0 w 409"/>
                    <a:gd name="T1" fmla="*/ 370 h 370"/>
                    <a:gd name="T2" fmla="*/ 136 w 409"/>
                    <a:gd name="T3" fmla="*/ 98 h 370"/>
                    <a:gd name="T4" fmla="*/ 205 w 409"/>
                    <a:gd name="T5" fmla="*/ 8 h 370"/>
                    <a:gd name="T6" fmla="*/ 296 w 409"/>
                    <a:gd name="T7" fmla="*/ 144 h 370"/>
                    <a:gd name="T8" fmla="*/ 387 w 409"/>
                    <a:gd name="T9" fmla="*/ 370 h 3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09" h="370">
                      <a:moveTo>
                        <a:pt x="0" y="370"/>
                      </a:moveTo>
                      <a:cubicBezTo>
                        <a:pt x="49" y="264"/>
                        <a:pt x="98" y="158"/>
                        <a:pt x="136" y="98"/>
                      </a:cubicBezTo>
                      <a:cubicBezTo>
                        <a:pt x="174" y="38"/>
                        <a:pt x="197" y="0"/>
                        <a:pt x="227" y="8"/>
                      </a:cubicBezTo>
                      <a:cubicBezTo>
                        <a:pt x="257" y="16"/>
                        <a:pt x="288" y="84"/>
                        <a:pt x="318" y="144"/>
                      </a:cubicBezTo>
                      <a:cubicBezTo>
                        <a:pt x="348" y="204"/>
                        <a:pt x="394" y="332"/>
                        <a:pt x="409" y="370"/>
                      </a:cubicBezTo>
                    </a:path>
                  </a:pathLst>
                </a:custGeom>
                <a:noFill/>
                <a:ln w="317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18" name="Freeform 58"/>
                <p:cNvSpPr>
                  <a:spLocks/>
                </p:cNvSpPr>
                <p:nvPr/>
              </p:nvSpPr>
              <p:spPr bwMode="auto">
                <a:xfrm flipV="1">
                  <a:off x="929" y="1207"/>
                  <a:ext cx="409" cy="363"/>
                </a:xfrm>
                <a:custGeom>
                  <a:avLst/>
                  <a:gdLst>
                    <a:gd name="T0" fmla="*/ 0 w 409"/>
                    <a:gd name="T1" fmla="*/ 243 h 370"/>
                    <a:gd name="T2" fmla="*/ 136 w 409"/>
                    <a:gd name="T3" fmla="*/ 66 h 370"/>
                    <a:gd name="T4" fmla="*/ 227 w 409"/>
                    <a:gd name="T5" fmla="*/ 8 h 370"/>
                    <a:gd name="T6" fmla="*/ 318 w 409"/>
                    <a:gd name="T7" fmla="*/ 96 h 370"/>
                    <a:gd name="T8" fmla="*/ 409 w 409"/>
                    <a:gd name="T9" fmla="*/ 243 h 3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09" h="370">
                      <a:moveTo>
                        <a:pt x="0" y="370"/>
                      </a:moveTo>
                      <a:cubicBezTo>
                        <a:pt x="49" y="264"/>
                        <a:pt x="98" y="158"/>
                        <a:pt x="136" y="98"/>
                      </a:cubicBezTo>
                      <a:cubicBezTo>
                        <a:pt x="174" y="38"/>
                        <a:pt x="197" y="0"/>
                        <a:pt x="227" y="8"/>
                      </a:cubicBezTo>
                      <a:cubicBezTo>
                        <a:pt x="257" y="16"/>
                        <a:pt x="288" y="84"/>
                        <a:pt x="318" y="144"/>
                      </a:cubicBezTo>
                      <a:cubicBezTo>
                        <a:pt x="348" y="204"/>
                        <a:pt x="394" y="332"/>
                        <a:pt x="409" y="370"/>
                      </a:cubicBezTo>
                    </a:path>
                  </a:pathLst>
                </a:custGeom>
                <a:noFill/>
                <a:ln w="317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19" name="Freeform 59"/>
                <p:cNvSpPr>
                  <a:spLocks/>
                </p:cNvSpPr>
                <p:nvPr/>
              </p:nvSpPr>
              <p:spPr bwMode="auto">
                <a:xfrm>
                  <a:off x="1338" y="845"/>
                  <a:ext cx="408" cy="370"/>
                </a:xfrm>
                <a:custGeom>
                  <a:avLst/>
                  <a:gdLst>
                    <a:gd name="T0" fmla="*/ 0 w 409"/>
                    <a:gd name="T1" fmla="*/ 370 h 370"/>
                    <a:gd name="T2" fmla="*/ 136 w 409"/>
                    <a:gd name="T3" fmla="*/ 98 h 370"/>
                    <a:gd name="T4" fmla="*/ 205 w 409"/>
                    <a:gd name="T5" fmla="*/ 8 h 370"/>
                    <a:gd name="T6" fmla="*/ 296 w 409"/>
                    <a:gd name="T7" fmla="*/ 144 h 370"/>
                    <a:gd name="T8" fmla="*/ 387 w 409"/>
                    <a:gd name="T9" fmla="*/ 370 h 3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09" h="370">
                      <a:moveTo>
                        <a:pt x="0" y="370"/>
                      </a:moveTo>
                      <a:cubicBezTo>
                        <a:pt x="49" y="264"/>
                        <a:pt x="98" y="158"/>
                        <a:pt x="136" y="98"/>
                      </a:cubicBezTo>
                      <a:cubicBezTo>
                        <a:pt x="174" y="38"/>
                        <a:pt x="197" y="0"/>
                        <a:pt x="227" y="8"/>
                      </a:cubicBezTo>
                      <a:cubicBezTo>
                        <a:pt x="257" y="16"/>
                        <a:pt x="288" y="84"/>
                        <a:pt x="318" y="144"/>
                      </a:cubicBezTo>
                      <a:cubicBezTo>
                        <a:pt x="348" y="204"/>
                        <a:pt x="394" y="332"/>
                        <a:pt x="409" y="370"/>
                      </a:cubicBezTo>
                    </a:path>
                  </a:pathLst>
                </a:custGeom>
                <a:noFill/>
                <a:ln w="317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20" name="Line 60"/>
                <p:cNvSpPr>
                  <a:spLocks noChangeShapeType="1"/>
                </p:cNvSpPr>
                <p:nvPr/>
              </p:nvSpPr>
              <p:spPr bwMode="auto">
                <a:xfrm>
                  <a:off x="1746" y="1207"/>
                  <a:ext cx="45" cy="13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196" name="Line 61"/>
              <p:cNvSpPr>
                <a:spLocks noChangeShapeType="1"/>
              </p:cNvSpPr>
              <p:nvPr/>
            </p:nvSpPr>
            <p:spPr bwMode="auto">
              <a:xfrm flipV="1">
                <a:off x="2064" y="104"/>
                <a:ext cx="0" cy="13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97" name="Freeform 62"/>
              <p:cNvSpPr>
                <a:spLocks/>
              </p:cNvSpPr>
              <p:nvPr/>
            </p:nvSpPr>
            <p:spPr bwMode="auto">
              <a:xfrm>
                <a:off x="2056" y="1328"/>
                <a:ext cx="1142" cy="91"/>
              </a:xfrm>
              <a:custGeom>
                <a:avLst/>
                <a:gdLst>
                  <a:gd name="T0" fmla="*/ 8 w 1142"/>
                  <a:gd name="T1" fmla="*/ 91 h 91"/>
                  <a:gd name="T2" fmla="*/ 189 w 1142"/>
                  <a:gd name="T3" fmla="*/ 46 h 91"/>
                  <a:gd name="T4" fmla="*/ 1142 w 1142"/>
                  <a:gd name="T5" fmla="*/ 0 h 9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142" h="91">
                    <a:moveTo>
                      <a:pt x="8" y="91"/>
                    </a:moveTo>
                    <a:cubicBezTo>
                      <a:pt x="4" y="76"/>
                      <a:pt x="0" y="61"/>
                      <a:pt x="189" y="46"/>
                    </a:cubicBezTo>
                    <a:cubicBezTo>
                      <a:pt x="378" y="31"/>
                      <a:pt x="983" y="8"/>
                      <a:pt x="1142" y="0"/>
                    </a:cubicBezTo>
                  </a:path>
                </a:pathLst>
              </a:custGeom>
              <a:noFill/>
              <a:ln w="317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98" name="Freeform 63"/>
              <p:cNvSpPr>
                <a:spLocks/>
              </p:cNvSpPr>
              <p:nvPr/>
            </p:nvSpPr>
            <p:spPr bwMode="auto">
              <a:xfrm>
                <a:off x="2062" y="580"/>
                <a:ext cx="1179" cy="839"/>
              </a:xfrm>
              <a:custGeom>
                <a:avLst/>
                <a:gdLst>
                  <a:gd name="T0" fmla="*/ 0 w 1179"/>
                  <a:gd name="T1" fmla="*/ 839 h 839"/>
                  <a:gd name="T2" fmla="*/ 90 w 1179"/>
                  <a:gd name="T3" fmla="*/ 159 h 839"/>
                  <a:gd name="T4" fmla="*/ 408 w 1179"/>
                  <a:gd name="T5" fmla="*/ 23 h 839"/>
                  <a:gd name="T6" fmla="*/ 498 w 1179"/>
                  <a:gd name="T7" fmla="*/ 23 h 839"/>
                  <a:gd name="T8" fmla="*/ 1179 w 1179"/>
                  <a:gd name="T9" fmla="*/ 23 h 8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9" h="839">
                    <a:moveTo>
                      <a:pt x="0" y="839"/>
                    </a:moveTo>
                    <a:cubicBezTo>
                      <a:pt x="11" y="567"/>
                      <a:pt x="22" y="295"/>
                      <a:pt x="90" y="159"/>
                    </a:cubicBezTo>
                    <a:cubicBezTo>
                      <a:pt x="158" y="23"/>
                      <a:pt x="340" y="46"/>
                      <a:pt x="408" y="23"/>
                    </a:cubicBezTo>
                    <a:cubicBezTo>
                      <a:pt x="476" y="0"/>
                      <a:pt x="370" y="23"/>
                      <a:pt x="498" y="23"/>
                    </a:cubicBezTo>
                    <a:cubicBezTo>
                      <a:pt x="626" y="23"/>
                      <a:pt x="902" y="23"/>
                      <a:pt x="1179" y="23"/>
                    </a:cubicBezTo>
                  </a:path>
                </a:pathLst>
              </a:custGeom>
              <a:noFill/>
              <a:ln w="317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99" name="Line 64"/>
              <p:cNvSpPr>
                <a:spLocks noChangeShapeType="1"/>
              </p:cNvSpPr>
              <p:nvPr/>
            </p:nvSpPr>
            <p:spPr bwMode="auto">
              <a:xfrm>
                <a:off x="2064" y="1419"/>
                <a:ext cx="145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00" name="Freeform 65"/>
              <p:cNvSpPr>
                <a:spLocks/>
              </p:cNvSpPr>
              <p:nvPr/>
            </p:nvSpPr>
            <p:spPr bwMode="auto">
              <a:xfrm>
                <a:off x="2064" y="957"/>
                <a:ext cx="1179" cy="145"/>
              </a:xfrm>
              <a:custGeom>
                <a:avLst/>
                <a:gdLst>
                  <a:gd name="T0" fmla="*/ 0 w 1179"/>
                  <a:gd name="T1" fmla="*/ 145 h 145"/>
                  <a:gd name="T2" fmla="*/ 181 w 1179"/>
                  <a:gd name="T3" fmla="*/ 54 h 145"/>
                  <a:gd name="T4" fmla="*/ 635 w 1179"/>
                  <a:gd name="T5" fmla="*/ 8 h 145"/>
                  <a:gd name="T6" fmla="*/ 1179 w 1179"/>
                  <a:gd name="T7" fmla="*/ 8 h 14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179" h="145">
                    <a:moveTo>
                      <a:pt x="0" y="145"/>
                    </a:moveTo>
                    <a:cubicBezTo>
                      <a:pt x="37" y="111"/>
                      <a:pt x="75" y="77"/>
                      <a:pt x="181" y="54"/>
                    </a:cubicBezTo>
                    <a:cubicBezTo>
                      <a:pt x="287" y="31"/>
                      <a:pt x="469" y="16"/>
                      <a:pt x="635" y="8"/>
                    </a:cubicBezTo>
                    <a:cubicBezTo>
                      <a:pt x="801" y="0"/>
                      <a:pt x="990" y="4"/>
                      <a:pt x="1179" y="8"/>
                    </a:cubicBezTo>
                  </a:path>
                </a:pathLst>
              </a:custGeom>
              <a:noFill/>
              <a:ln w="317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01" name="Freeform 66"/>
              <p:cNvSpPr>
                <a:spLocks/>
              </p:cNvSpPr>
              <p:nvPr/>
            </p:nvSpPr>
            <p:spPr bwMode="auto">
              <a:xfrm>
                <a:off x="2064" y="1138"/>
                <a:ext cx="1179" cy="145"/>
              </a:xfrm>
              <a:custGeom>
                <a:avLst/>
                <a:gdLst>
                  <a:gd name="T0" fmla="*/ 0 w 1179"/>
                  <a:gd name="T1" fmla="*/ 145 h 145"/>
                  <a:gd name="T2" fmla="*/ 181 w 1179"/>
                  <a:gd name="T3" fmla="*/ 54 h 145"/>
                  <a:gd name="T4" fmla="*/ 635 w 1179"/>
                  <a:gd name="T5" fmla="*/ 8 h 145"/>
                  <a:gd name="T6" fmla="*/ 1179 w 1179"/>
                  <a:gd name="T7" fmla="*/ 8 h 14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179" h="145">
                    <a:moveTo>
                      <a:pt x="0" y="145"/>
                    </a:moveTo>
                    <a:cubicBezTo>
                      <a:pt x="37" y="111"/>
                      <a:pt x="75" y="77"/>
                      <a:pt x="181" y="54"/>
                    </a:cubicBezTo>
                    <a:cubicBezTo>
                      <a:pt x="287" y="31"/>
                      <a:pt x="469" y="16"/>
                      <a:pt x="635" y="8"/>
                    </a:cubicBezTo>
                    <a:cubicBezTo>
                      <a:pt x="801" y="0"/>
                      <a:pt x="990" y="4"/>
                      <a:pt x="1179" y="8"/>
                    </a:cubicBezTo>
                  </a:path>
                </a:pathLst>
              </a:custGeom>
              <a:noFill/>
              <a:ln w="317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02" name="Freeform 67"/>
              <p:cNvSpPr>
                <a:spLocks/>
              </p:cNvSpPr>
              <p:nvPr/>
            </p:nvSpPr>
            <p:spPr bwMode="auto">
              <a:xfrm>
                <a:off x="2109" y="775"/>
                <a:ext cx="1179" cy="145"/>
              </a:xfrm>
              <a:custGeom>
                <a:avLst/>
                <a:gdLst>
                  <a:gd name="T0" fmla="*/ 0 w 1179"/>
                  <a:gd name="T1" fmla="*/ 145 h 145"/>
                  <a:gd name="T2" fmla="*/ 181 w 1179"/>
                  <a:gd name="T3" fmla="*/ 54 h 145"/>
                  <a:gd name="T4" fmla="*/ 635 w 1179"/>
                  <a:gd name="T5" fmla="*/ 8 h 145"/>
                  <a:gd name="T6" fmla="*/ 1179 w 1179"/>
                  <a:gd name="T7" fmla="*/ 8 h 14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179" h="145">
                    <a:moveTo>
                      <a:pt x="0" y="145"/>
                    </a:moveTo>
                    <a:cubicBezTo>
                      <a:pt x="37" y="111"/>
                      <a:pt x="75" y="77"/>
                      <a:pt x="181" y="54"/>
                    </a:cubicBezTo>
                    <a:cubicBezTo>
                      <a:pt x="287" y="31"/>
                      <a:pt x="469" y="16"/>
                      <a:pt x="635" y="8"/>
                    </a:cubicBezTo>
                    <a:cubicBezTo>
                      <a:pt x="801" y="0"/>
                      <a:pt x="990" y="4"/>
                      <a:pt x="1179" y="8"/>
                    </a:cubicBezTo>
                  </a:path>
                </a:pathLst>
              </a:custGeom>
              <a:noFill/>
              <a:ln w="317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03" name="Line 68"/>
              <p:cNvSpPr>
                <a:spLocks noChangeShapeType="1"/>
              </p:cNvSpPr>
              <p:nvPr/>
            </p:nvSpPr>
            <p:spPr bwMode="auto">
              <a:xfrm flipH="1">
                <a:off x="2743" y="1283"/>
                <a:ext cx="0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04" name="Line 69"/>
              <p:cNvSpPr>
                <a:spLocks noChangeShapeType="1"/>
              </p:cNvSpPr>
              <p:nvPr/>
            </p:nvSpPr>
            <p:spPr bwMode="auto">
              <a:xfrm flipV="1">
                <a:off x="2744" y="965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05" name="Line 70"/>
              <p:cNvSpPr>
                <a:spLocks noChangeShapeType="1"/>
              </p:cNvSpPr>
              <p:nvPr/>
            </p:nvSpPr>
            <p:spPr bwMode="auto">
              <a:xfrm>
                <a:off x="2064" y="285"/>
                <a:ext cx="1179" cy="113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06" name="Text Box 71"/>
              <p:cNvSpPr txBox="1">
                <a:spLocks noChangeArrowheads="1"/>
              </p:cNvSpPr>
              <p:nvPr/>
            </p:nvSpPr>
            <p:spPr bwMode="auto">
              <a:xfrm>
                <a:off x="3152" y="1102"/>
                <a:ext cx="205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4000" i="0">
                    <a:latin typeface="Arial" charset="0"/>
                  </a:rPr>
                  <a:t>.</a:t>
                </a:r>
              </a:p>
            </p:txBody>
          </p:sp>
          <p:sp>
            <p:nvSpPr>
              <p:cNvPr id="6207" name="Text Box 72"/>
              <p:cNvSpPr txBox="1">
                <a:spLocks noChangeArrowheads="1"/>
              </p:cNvSpPr>
              <p:nvPr/>
            </p:nvSpPr>
            <p:spPr bwMode="auto">
              <a:xfrm>
                <a:off x="2675" y="648"/>
                <a:ext cx="205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4000" i="0">
                    <a:latin typeface="Arial" charset="0"/>
                  </a:rPr>
                  <a:t>.</a:t>
                </a:r>
              </a:p>
            </p:txBody>
          </p:sp>
          <p:sp>
            <p:nvSpPr>
              <p:cNvPr id="6208" name="Text Box 73"/>
              <p:cNvSpPr txBox="1">
                <a:spLocks noChangeArrowheads="1"/>
              </p:cNvSpPr>
              <p:nvPr/>
            </p:nvSpPr>
            <p:spPr bwMode="auto">
              <a:xfrm>
                <a:off x="2312" y="285"/>
                <a:ext cx="205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4000" i="0">
                    <a:latin typeface="Arial" charset="0"/>
                  </a:rPr>
                  <a:t>.</a:t>
                </a:r>
              </a:p>
            </p:txBody>
          </p:sp>
          <p:sp>
            <p:nvSpPr>
              <p:cNvPr id="6209" name="Text Box 74"/>
              <p:cNvSpPr txBox="1">
                <a:spLocks noChangeArrowheads="1"/>
              </p:cNvSpPr>
              <p:nvPr/>
            </p:nvSpPr>
            <p:spPr bwMode="auto">
              <a:xfrm>
                <a:off x="1504" y="1388"/>
                <a:ext cx="2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600" i="0">
                    <a:latin typeface="Arial" charset="0"/>
                  </a:rPr>
                  <a:t>ωt</a:t>
                </a:r>
              </a:p>
            </p:txBody>
          </p:sp>
          <p:sp>
            <p:nvSpPr>
              <p:cNvPr id="6210" name="Text Box 75"/>
              <p:cNvSpPr txBox="1">
                <a:spLocks noChangeArrowheads="1"/>
              </p:cNvSpPr>
              <p:nvPr/>
            </p:nvSpPr>
            <p:spPr bwMode="auto">
              <a:xfrm>
                <a:off x="340" y="104"/>
                <a:ext cx="21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600" i="0">
                    <a:latin typeface="Arial" charset="0"/>
                  </a:rPr>
                  <a:t>i</a:t>
                </a:r>
                <a:r>
                  <a:rPr kumimoji="0" lang="en-US" altLang="zh-CN" sz="1600" i="0" baseline="-25000">
                    <a:latin typeface="Arial" charset="0"/>
                  </a:rPr>
                  <a:t>C</a:t>
                </a:r>
              </a:p>
            </p:txBody>
          </p:sp>
          <p:sp>
            <p:nvSpPr>
              <p:cNvPr id="6211" name="Text Box 76"/>
              <p:cNvSpPr txBox="1">
                <a:spLocks noChangeArrowheads="1"/>
              </p:cNvSpPr>
              <p:nvPr/>
            </p:nvSpPr>
            <p:spPr bwMode="auto">
              <a:xfrm>
                <a:off x="340" y="1328"/>
                <a:ext cx="21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600" i="0">
                    <a:latin typeface="Arial" charset="0"/>
                  </a:rPr>
                  <a:t>O</a:t>
                </a:r>
              </a:p>
            </p:txBody>
          </p:sp>
          <p:sp>
            <p:nvSpPr>
              <p:cNvPr id="6212" name="Text Box 77"/>
              <p:cNvSpPr txBox="1">
                <a:spLocks noChangeArrowheads="1"/>
              </p:cNvSpPr>
              <p:nvPr/>
            </p:nvSpPr>
            <p:spPr bwMode="auto">
              <a:xfrm>
                <a:off x="1893" y="1328"/>
                <a:ext cx="21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600" i="0">
                    <a:latin typeface="Arial" charset="0"/>
                  </a:rPr>
                  <a:t>O</a:t>
                </a:r>
              </a:p>
            </p:txBody>
          </p:sp>
          <p:sp>
            <p:nvSpPr>
              <p:cNvPr id="6213" name="Text Box 78"/>
              <p:cNvSpPr txBox="1">
                <a:spLocks noChangeArrowheads="1"/>
              </p:cNvSpPr>
              <p:nvPr/>
            </p:nvSpPr>
            <p:spPr bwMode="auto">
              <a:xfrm>
                <a:off x="3372" y="1388"/>
                <a:ext cx="31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600" i="0">
                    <a:latin typeface="Arial" charset="0"/>
                  </a:rPr>
                  <a:t>v</a:t>
                </a:r>
                <a:r>
                  <a:rPr kumimoji="0" lang="en-US" altLang="zh-CN" sz="1600" i="0" baseline="-25000">
                    <a:latin typeface="Arial" charset="0"/>
                  </a:rPr>
                  <a:t>CE</a:t>
                </a:r>
              </a:p>
            </p:txBody>
          </p:sp>
          <p:sp>
            <p:nvSpPr>
              <p:cNvPr id="6214" name="Text Box 79"/>
              <p:cNvSpPr txBox="1">
                <a:spLocks noChangeArrowheads="1"/>
              </p:cNvSpPr>
              <p:nvPr/>
            </p:nvSpPr>
            <p:spPr bwMode="auto">
              <a:xfrm>
                <a:off x="2608" y="1101"/>
                <a:ext cx="27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600" i="0">
                    <a:latin typeface="Arial Narrow" pitchFamily="34" charset="0"/>
                  </a:rPr>
                  <a:t>I</a:t>
                </a:r>
                <a:r>
                  <a:rPr kumimoji="0" lang="en-US" altLang="zh-CN" sz="1600" i="0" baseline="-25000">
                    <a:latin typeface="Arial" charset="0"/>
                  </a:rPr>
                  <a:t>CQ</a:t>
                </a:r>
              </a:p>
            </p:txBody>
          </p:sp>
          <p:sp>
            <p:nvSpPr>
              <p:cNvPr id="6215" name="Text Box 80"/>
              <p:cNvSpPr txBox="1">
                <a:spLocks noChangeArrowheads="1"/>
              </p:cNvSpPr>
              <p:nvPr/>
            </p:nvSpPr>
            <p:spPr bwMode="auto">
              <a:xfrm>
                <a:off x="2699" y="753"/>
                <a:ext cx="21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600" i="0">
                    <a:latin typeface="Arial" charset="0"/>
                  </a:rPr>
                  <a:t>Q</a:t>
                </a:r>
              </a:p>
            </p:txBody>
          </p:sp>
          <p:sp>
            <p:nvSpPr>
              <p:cNvPr id="6216" name="Text Box 81"/>
              <p:cNvSpPr txBox="1">
                <a:spLocks noChangeArrowheads="1"/>
              </p:cNvSpPr>
              <p:nvPr/>
            </p:nvSpPr>
            <p:spPr bwMode="auto">
              <a:xfrm>
                <a:off x="3107" y="753"/>
                <a:ext cx="54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600" i="0">
                    <a:latin typeface="Arial" charset="0"/>
                  </a:rPr>
                  <a:t>i</a:t>
                </a:r>
                <a:r>
                  <a:rPr kumimoji="0" lang="en-US" altLang="zh-CN" sz="1600" i="0" baseline="-25000">
                    <a:latin typeface="Arial" charset="0"/>
                  </a:rPr>
                  <a:t>B</a:t>
                </a:r>
                <a:r>
                  <a:rPr kumimoji="0" lang="en-US" altLang="zh-CN" sz="1600" i="0">
                    <a:latin typeface="Arial" charset="0"/>
                  </a:rPr>
                  <a:t>=</a:t>
                </a:r>
                <a:r>
                  <a:rPr kumimoji="0" lang="zh-CN" altLang="en-US" sz="1600" i="0">
                    <a:latin typeface="Arial" charset="0"/>
                  </a:rPr>
                  <a:t>常数</a:t>
                </a:r>
              </a:p>
            </p:txBody>
          </p:sp>
        </p:grpSp>
      </p:grpSp>
      <p:sp>
        <p:nvSpPr>
          <p:cNvPr id="52365" name="Text Box 141"/>
          <p:cNvSpPr txBox="1">
            <a:spLocks noChangeArrowheads="1"/>
          </p:cNvSpPr>
          <p:nvPr/>
        </p:nvSpPr>
        <p:spPr bwMode="auto">
          <a:xfrm>
            <a:off x="144463" y="3744913"/>
            <a:ext cx="36576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i="0">
                <a:ea typeface="楷体_GB2312" pitchFamily="49" charset="-122"/>
              </a:rPr>
              <a:t>   </a:t>
            </a:r>
            <a:r>
              <a:rPr lang="zh-CN" altLang="en-US" sz="2000" i="0">
                <a:ea typeface="楷体_GB2312" pitchFamily="49" charset="-122"/>
              </a:rPr>
              <a:t>在</a:t>
            </a:r>
            <a:r>
              <a:rPr lang="en-US" altLang="zh-CN" sz="2000" i="0">
                <a:ea typeface="楷体_GB2312" pitchFamily="49" charset="-122"/>
              </a:rPr>
              <a:t>v</a:t>
            </a:r>
            <a:r>
              <a:rPr lang="en-US" altLang="zh-CN" sz="2000" i="0" baseline="-25000">
                <a:ea typeface="楷体_GB2312" pitchFamily="49" charset="-122"/>
              </a:rPr>
              <a:t>i  </a:t>
            </a:r>
            <a:r>
              <a:rPr lang="zh-CN" altLang="en-US" sz="2000" i="0">
                <a:ea typeface="楷体_GB2312" pitchFamily="49" charset="-122"/>
              </a:rPr>
              <a:t>的一个周期内，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i="0">
                <a:ea typeface="楷体_GB2312" pitchFamily="49" charset="-122"/>
              </a:rPr>
              <a:t>     </a:t>
            </a:r>
            <a:r>
              <a:rPr lang="en-US" altLang="zh-CN" sz="2000" i="0">
                <a:ea typeface="楷体_GB2312" pitchFamily="49" charset="-122"/>
              </a:rPr>
              <a:t>i</a:t>
            </a:r>
            <a:r>
              <a:rPr lang="en-US" altLang="zh-CN" sz="2000" i="0" baseline="-25000">
                <a:ea typeface="楷体_GB2312" pitchFamily="49" charset="-122"/>
              </a:rPr>
              <a:t>C</a:t>
            </a:r>
            <a:r>
              <a:rPr lang="en-US" altLang="zh-CN" sz="2000" i="0">
                <a:ea typeface="楷体_GB2312" pitchFamily="49" charset="-122"/>
                <a:cs typeface="Times New Roman" pitchFamily="18" charset="0"/>
              </a:rPr>
              <a:t>&gt;0</a:t>
            </a:r>
            <a:r>
              <a:rPr lang="zh-CN" altLang="en-US" sz="2000" i="0">
                <a:ea typeface="楷体_GB2312" pitchFamily="49" charset="-122"/>
              </a:rPr>
              <a:t>占</a:t>
            </a:r>
            <a:r>
              <a:rPr lang="zh-CN" altLang="en-US" sz="2000" i="0">
                <a:solidFill>
                  <a:srgbClr val="0000FF"/>
                </a:solidFill>
                <a:ea typeface="楷体_GB2312" pitchFamily="49" charset="-122"/>
              </a:rPr>
              <a:t>半个多</a:t>
            </a:r>
            <a:r>
              <a:rPr lang="zh-CN" altLang="en-US" sz="2000" i="0">
                <a:ea typeface="楷体_GB2312" pitchFamily="49" charset="-122"/>
              </a:rPr>
              <a:t>周期</a:t>
            </a:r>
          </a:p>
        </p:txBody>
      </p:sp>
      <p:sp>
        <p:nvSpPr>
          <p:cNvPr id="52366" name="Line 142"/>
          <p:cNvSpPr>
            <a:spLocks noChangeShapeType="1"/>
          </p:cNvSpPr>
          <p:nvPr/>
        </p:nvSpPr>
        <p:spPr bwMode="auto">
          <a:xfrm>
            <a:off x="179388" y="5373688"/>
            <a:ext cx="533400" cy="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367" name="Rectangle 143"/>
          <p:cNvSpPr>
            <a:spLocks noChangeArrowheads="1"/>
          </p:cNvSpPr>
          <p:nvPr/>
        </p:nvSpPr>
        <p:spPr bwMode="auto">
          <a:xfrm>
            <a:off x="684213" y="5084763"/>
            <a:ext cx="3233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i="0">
                <a:solidFill>
                  <a:srgbClr val="FF0000"/>
                </a:solidFill>
                <a:ea typeface="楷体_GB2312" pitchFamily="49" charset="-122"/>
              </a:rPr>
              <a:t>甲、乙类放大电路</a:t>
            </a:r>
          </a:p>
        </p:txBody>
      </p:sp>
      <p:grpSp>
        <p:nvGrpSpPr>
          <p:cNvPr id="52368" name="Group 144"/>
          <p:cNvGrpSpPr>
            <a:grpSpLocks/>
          </p:cNvGrpSpPr>
          <p:nvPr/>
        </p:nvGrpSpPr>
        <p:grpSpPr bwMode="auto">
          <a:xfrm>
            <a:off x="3492500" y="3644900"/>
            <a:ext cx="5486400" cy="2514600"/>
            <a:chOff x="2160" y="2352"/>
            <a:chExt cx="3456" cy="1584"/>
          </a:xfrm>
        </p:grpSpPr>
        <p:sp>
          <p:nvSpPr>
            <p:cNvPr id="6158" name="Rectangle 145"/>
            <p:cNvSpPr>
              <a:spLocks noChangeArrowheads="1"/>
            </p:cNvSpPr>
            <p:nvPr/>
          </p:nvSpPr>
          <p:spPr bwMode="auto">
            <a:xfrm>
              <a:off x="2160" y="2352"/>
              <a:ext cx="3456" cy="15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grpSp>
          <p:nvGrpSpPr>
            <p:cNvPr id="6159" name="Group 146"/>
            <p:cNvGrpSpPr>
              <a:grpSpLocks/>
            </p:cNvGrpSpPr>
            <p:nvPr/>
          </p:nvGrpSpPr>
          <p:grpSpPr bwMode="auto">
            <a:xfrm>
              <a:off x="2208" y="2448"/>
              <a:ext cx="3342" cy="1437"/>
              <a:chOff x="309" y="1434"/>
              <a:chExt cx="3342" cy="1437"/>
            </a:xfrm>
          </p:grpSpPr>
          <p:sp>
            <p:nvSpPr>
              <p:cNvPr id="6160" name="Line 147"/>
              <p:cNvSpPr>
                <a:spLocks noChangeShapeType="1"/>
              </p:cNvSpPr>
              <p:nvPr/>
            </p:nvSpPr>
            <p:spPr bwMode="auto">
              <a:xfrm>
                <a:off x="490" y="2690"/>
                <a:ext cx="13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61" name="Line 148"/>
              <p:cNvSpPr>
                <a:spLocks noChangeShapeType="1"/>
              </p:cNvSpPr>
              <p:nvPr/>
            </p:nvSpPr>
            <p:spPr bwMode="auto">
              <a:xfrm flipH="1" flipV="1">
                <a:off x="476" y="1480"/>
                <a:ext cx="14" cy="121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62" name="Line 149"/>
              <p:cNvSpPr>
                <a:spLocks noChangeShapeType="1"/>
              </p:cNvSpPr>
              <p:nvPr/>
            </p:nvSpPr>
            <p:spPr bwMode="auto">
              <a:xfrm>
                <a:off x="482" y="2432"/>
                <a:ext cx="29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63" name="Line 150"/>
              <p:cNvSpPr>
                <a:spLocks noChangeShapeType="1"/>
              </p:cNvSpPr>
              <p:nvPr/>
            </p:nvSpPr>
            <p:spPr bwMode="auto">
              <a:xfrm>
                <a:off x="481" y="1874"/>
                <a:ext cx="29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64" name="Line 151"/>
              <p:cNvSpPr>
                <a:spLocks noChangeShapeType="1"/>
              </p:cNvSpPr>
              <p:nvPr/>
            </p:nvSpPr>
            <p:spPr bwMode="auto">
              <a:xfrm flipH="1" flipV="1">
                <a:off x="2018" y="1434"/>
                <a:ext cx="15" cy="125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65" name="Freeform 152"/>
              <p:cNvSpPr>
                <a:spLocks/>
              </p:cNvSpPr>
              <p:nvPr/>
            </p:nvSpPr>
            <p:spPr bwMode="auto">
              <a:xfrm>
                <a:off x="2025" y="2599"/>
                <a:ext cx="1142" cy="91"/>
              </a:xfrm>
              <a:custGeom>
                <a:avLst/>
                <a:gdLst>
                  <a:gd name="T0" fmla="*/ 8 w 1142"/>
                  <a:gd name="T1" fmla="*/ 91 h 91"/>
                  <a:gd name="T2" fmla="*/ 189 w 1142"/>
                  <a:gd name="T3" fmla="*/ 46 h 91"/>
                  <a:gd name="T4" fmla="*/ 1142 w 1142"/>
                  <a:gd name="T5" fmla="*/ 0 h 9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142" h="91">
                    <a:moveTo>
                      <a:pt x="8" y="91"/>
                    </a:moveTo>
                    <a:cubicBezTo>
                      <a:pt x="4" y="76"/>
                      <a:pt x="0" y="61"/>
                      <a:pt x="189" y="46"/>
                    </a:cubicBezTo>
                    <a:cubicBezTo>
                      <a:pt x="378" y="31"/>
                      <a:pt x="983" y="8"/>
                      <a:pt x="1142" y="0"/>
                    </a:cubicBezTo>
                  </a:path>
                </a:pathLst>
              </a:custGeom>
              <a:noFill/>
              <a:ln w="317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66" name="Freeform 153"/>
              <p:cNvSpPr>
                <a:spLocks/>
              </p:cNvSpPr>
              <p:nvPr/>
            </p:nvSpPr>
            <p:spPr bwMode="auto">
              <a:xfrm>
                <a:off x="2031" y="1851"/>
                <a:ext cx="1179" cy="839"/>
              </a:xfrm>
              <a:custGeom>
                <a:avLst/>
                <a:gdLst>
                  <a:gd name="T0" fmla="*/ 0 w 1179"/>
                  <a:gd name="T1" fmla="*/ 839 h 839"/>
                  <a:gd name="T2" fmla="*/ 90 w 1179"/>
                  <a:gd name="T3" fmla="*/ 159 h 839"/>
                  <a:gd name="T4" fmla="*/ 408 w 1179"/>
                  <a:gd name="T5" fmla="*/ 23 h 839"/>
                  <a:gd name="T6" fmla="*/ 498 w 1179"/>
                  <a:gd name="T7" fmla="*/ 23 h 839"/>
                  <a:gd name="T8" fmla="*/ 1179 w 1179"/>
                  <a:gd name="T9" fmla="*/ 23 h 8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9" h="839">
                    <a:moveTo>
                      <a:pt x="0" y="839"/>
                    </a:moveTo>
                    <a:cubicBezTo>
                      <a:pt x="11" y="567"/>
                      <a:pt x="22" y="295"/>
                      <a:pt x="90" y="159"/>
                    </a:cubicBezTo>
                    <a:cubicBezTo>
                      <a:pt x="158" y="23"/>
                      <a:pt x="340" y="46"/>
                      <a:pt x="408" y="23"/>
                    </a:cubicBezTo>
                    <a:cubicBezTo>
                      <a:pt x="476" y="0"/>
                      <a:pt x="370" y="23"/>
                      <a:pt x="498" y="23"/>
                    </a:cubicBezTo>
                    <a:cubicBezTo>
                      <a:pt x="626" y="23"/>
                      <a:pt x="902" y="23"/>
                      <a:pt x="1179" y="23"/>
                    </a:cubicBezTo>
                  </a:path>
                </a:pathLst>
              </a:custGeom>
              <a:noFill/>
              <a:ln w="317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67" name="Line 154"/>
              <p:cNvSpPr>
                <a:spLocks noChangeShapeType="1"/>
              </p:cNvSpPr>
              <p:nvPr/>
            </p:nvSpPr>
            <p:spPr bwMode="auto">
              <a:xfrm>
                <a:off x="2033" y="2690"/>
                <a:ext cx="145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68" name="Freeform 155"/>
              <p:cNvSpPr>
                <a:spLocks/>
              </p:cNvSpPr>
              <p:nvPr/>
            </p:nvSpPr>
            <p:spPr bwMode="auto">
              <a:xfrm>
                <a:off x="2033" y="2228"/>
                <a:ext cx="1179" cy="145"/>
              </a:xfrm>
              <a:custGeom>
                <a:avLst/>
                <a:gdLst>
                  <a:gd name="T0" fmla="*/ 0 w 1179"/>
                  <a:gd name="T1" fmla="*/ 145 h 145"/>
                  <a:gd name="T2" fmla="*/ 181 w 1179"/>
                  <a:gd name="T3" fmla="*/ 54 h 145"/>
                  <a:gd name="T4" fmla="*/ 635 w 1179"/>
                  <a:gd name="T5" fmla="*/ 8 h 145"/>
                  <a:gd name="T6" fmla="*/ 1179 w 1179"/>
                  <a:gd name="T7" fmla="*/ 8 h 14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179" h="145">
                    <a:moveTo>
                      <a:pt x="0" y="145"/>
                    </a:moveTo>
                    <a:cubicBezTo>
                      <a:pt x="37" y="111"/>
                      <a:pt x="75" y="77"/>
                      <a:pt x="181" y="54"/>
                    </a:cubicBezTo>
                    <a:cubicBezTo>
                      <a:pt x="287" y="31"/>
                      <a:pt x="469" y="16"/>
                      <a:pt x="635" y="8"/>
                    </a:cubicBezTo>
                    <a:cubicBezTo>
                      <a:pt x="801" y="0"/>
                      <a:pt x="990" y="4"/>
                      <a:pt x="1179" y="8"/>
                    </a:cubicBezTo>
                  </a:path>
                </a:pathLst>
              </a:custGeom>
              <a:noFill/>
              <a:ln w="317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69" name="Freeform 156"/>
              <p:cNvSpPr>
                <a:spLocks/>
              </p:cNvSpPr>
              <p:nvPr/>
            </p:nvSpPr>
            <p:spPr bwMode="auto">
              <a:xfrm>
                <a:off x="2033" y="2409"/>
                <a:ext cx="1179" cy="145"/>
              </a:xfrm>
              <a:custGeom>
                <a:avLst/>
                <a:gdLst>
                  <a:gd name="T0" fmla="*/ 0 w 1179"/>
                  <a:gd name="T1" fmla="*/ 145 h 145"/>
                  <a:gd name="T2" fmla="*/ 181 w 1179"/>
                  <a:gd name="T3" fmla="*/ 54 h 145"/>
                  <a:gd name="T4" fmla="*/ 635 w 1179"/>
                  <a:gd name="T5" fmla="*/ 8 h 145"/>
                  <a:gd name="T6" fmla="*/ 1179 w 1179"/>
                  <a:gd name="T7" fmla="*/ 8 h 14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179" h="145">
                    <a:moveTo>
                      <a:pt x="0" y="145"/>
                    </a:moveTo>
                    <a:cubicBezTo>
                      <a:pt x="37" y="111"/>
                      <a:pt x="75" y="77"/>
                      <a:pt x="181" y="54"/>
                    </a:cubicBezTo>
                    <a:cubicBezTo>
                      <a:pt x="287" y="31"/>
                      <a:pt x="469" y="16"/>
                      <a:pt x="635" y="8"/>
                    </a:cubicBezTo>
                    <a:cubicBezTo>
                      <a:pt x="801" y="0"/>
                      <a:pt x="990" y="4"/>
                      <a:pt x="1179" y="8"/>
                    </a:cubicBezTo>
                  </a:path>
                </a:pathLst>
              </a:custGeom>
              <a:noFill/>
              <a:ln w="317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70" name="Freeform 157"/>
              <p:cNvSpPr>
                <a:spLocks/>
              </p:cNvSpPr>
              <p:nvPr/>
            </p:nvSpPr>
            <p:spPr bwMode="auto">
              <a:xfrm>
                <a:off x="2078" y="2046"/>
                <a:ext cx="1179" cy="145"/>
              </a:xfrm>
              <a:custGeom>
                <a:avLst/>
                <a:gdLst>
                  <a:gd name="T0" fmla="*/ 0 w 1179"/>
                  <a:gd name="T1" fmla="*/ 145 h 145"/>
                  <a:gd name="T2" fmla="*/ 181 w 1179"/>
                  <a:gd name="T3" fmla="*/ 54 h 145"/>
                  <a:gd name="T4" fmla="*/ 635 w 1179"/>
                  <a:gd name="T5" fmla="*/ 8 h 145"/>
                  <a:gd name="T6" fmla="*/ 1179 w 1179"/>
                  <a:gd name="T7" fmla="*/ 8 h 14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179" h="145">
                    <a:moveTo>
                      <a:pt x="0" y="145"/>
                    </a:moveTo>
                    <a:cubicBezTo>
                      <a:pt x="37" y="111"/>
                      <a:pt x="75" y="77"/>
                      <a:pt x="181" y="54"/>
                    </a:cubicBezTo>
                    <a:cubicBezTo>
                      <a:pt x="287" y="31"/>
                      <a:pt x="469" y="16"/>
                      <a:pt x="635" y="8"/>
                    </a:cubicBezTo>
                    <a:cubicBezTo>
                      <a:pt x="801" y="0"/>
                      <a:pt x="990" y="4"/>
                      <a:pt x="1179" y="8"/>
                    </a:cubicBezTo>
                  </a:path>
                </a:pathLst>
              </a:custGeom>
              <a:noFill/>
              <a:ln w="317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71" name="Line 158"/>
              <p:cNvSpPr>
                <a:spLocks noChangeShapeType="1"/>
              </p:cNvSpPr>
              <p:nvPr/>
            </p:nvSpPr>
            <p:spPr bwMode="auto">
              <a:xfrm flipH="1">
                <a:off x="2712" y="2554"/>
                <a:ext cx="0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72" name="Line 159"/>
              <p:cNvSpPr>
                <a:spLocks noChangeShapeType="1"/>
              </p:cNvSpPr>
              <p:nvPr/>
            </p:nvSpPr>
            <p:spPr bwMode="auto">
              <a:xfrm flipV="1">
                <a:off x="2713" y="2387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73" name="Line 160"/>
              <p:cNvSpPr>
                <a:spLocks noChangeShapeType="1"/>
              </p:cNvSpPr>
              <p:nvPr/>
            </p:nvSpPr>
            <p:spPr bwMode="auto">
              <a:xfrm>
                <a:off x="2033" y="1556"/>
                <a:ext cx="1179" cy="113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74" name="Text Box 161"/>
              <p:cNvSpPr txBox="1">
                <a:spLocks noChangeArrowheads="1"/>
              </p:cNvSpPr>
              <p:nvPr/>
            </p:nvSpPr>
            <p:spPr bwMode="auto">
              <a:xfrm>
                <a:off x="3121" y="2354"/>
                <a:ext cx="116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kumimoji="0" lang="zh-CN" altLang="zh-CN" sz="4000" i="0">
                  <a:latin typeface="Arial" charset="0"/>
                </a:endParaRPr>
              </a:p>
            </p:txBody>
          </p:sp>
          <p:sp>
            <p:nvSpPr>
              <p:cNvPr id="6175" name="Text Box 162"/>
              <p:cNvSpPr txBox="1">
                <a:spLocks noChangeArrowheads="1"/>
              </p:cNvSpPr>
              <p:nvPr/>
            </p:nvSpPr>
            <p:spPr bwMode="auto">
              <a:xfrm>
                <a:off x="2820" y="2081"/>
                <a:ext cx="205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4000" i="0">
                    <a:latin typeface="Arial" charset="0"/>
                  </a:rPr>
                  <a:t>.</a:t>
                </a:r>
              </a:p>
            </p:txBody>
          </p:sp>
          <p:sp>
            <p:nvSpPr>
              <p:cNvPr id="6176" name="Text Box 163"/>
              <p:cNvSpPr txBox="1">
                <a:spLocks noChangeArrowheads="1"/>
              </p:cNvSpPr>
              <p:nvPr/>
            </p:nvSpPr>
            <p:spPr bwMode="auto">
              <a:xfrm>
                <a:off x="2281" y="1556"/>
                <a:ext cx="205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4000" i="0">
                    <a:latin typeface="Arial" charset="0"/>
                  </a:rPr>
                  <a:t>.</a:t>
                </a:r>
              </a:p>
            </p:txBody>
          </p:sp>
          <p:sp>
            <p:nvSpPr>
              <p:cNvPr id="6177" name="Text Box 164"/>
              <p:cNvSpPr txBox="1">
                <a:spLocks noChangeArrowheads="1"/>
              </p:cNvSpPr>
              <p:nvPr/>
            </p:nvSpPr>
            <p:spPr bwMode="auto">
              <a:xfrm>
                <a:off x="1473" y="2659"/>
                <a:ext cx="2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600" i="0">
                    <a:latin typeface="Arial" charset="0"/>
                  </a:rPr>
                  <a:t>ωt</a:t>
                </a:r>
              </a:p>
            </p:txBody>
          </p:sp>
          <p:sp>
            <p:nvSpPr>
              <p:cNvPr id="6178" name="Text Box 165"/>
              <p:cNvSpPr txBox="1">
                <a:spLocks noChangeArrowheads="1"/>
              </p:cNvSpPr>
              <p:nvPr/>
            </p:nvSpPr>
            <p:spPr bwMode="auto">
              <a:xfrm>
                <a:off x="309" y="1449"/>
                <a:ext cx="21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600" i="0">
                    <a:latin typeface="Arial" charset="0"/>
                  </a:rPr>
                  <a:t>i</a:t>
                </a:r>
                <a:r>
                  <a:rPr kumimoji="0" lang="en-US" altLang="zh-CN" sz="1600" i="0" baseline="-25000">
                    <a:latin typeface="Arial" charset="0"/>
                  </a:rPr>
                  <a:t>C</a:t>
                </a:r>
              </a:p>
            </p:txBody>
          </p:sp>
          <p:sp>
            <p:nvSpPr>
              <p:cNvPr id="6179" name="Text Box 166"/>
              <p:cNvSpPr txBox="1">
                <a:spLocks noChangeArrowheads="1"/>
              </p:cNvSpPr>
              <p:nvPr/>
            </p:nvSpPr>
            <p:spPr bwMode="auto">
              <a:xfrm>
                <a:off x="309" y="2599"/>
                <a:ext cx="21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600" i="0">
                    <a:latin typeface="Arial" charset="0"/>
                  </a:rPr>
                  <a:t>O</a:t>
                </a:r>
              </a:p>
            </p:txBody>
          </p:sp>
          <p:sp>
            <p:nvSpPr>
              <p:cNvPr id="6180" name="Text Box 167"/>
              <p:cNvSpPr txBox="1">
                <a:spLocks noChangeArrowheads="1"/>
              </p:cNvSpPr>
              <p:nvPr/>
            </p:nvSpPr>
            <p:spPr bwMode="auto">
              <a:xfrm>
                <a:off x="1862" y="2599"/>
                <a:ext cx="21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600" i="0">
                    <a:latin typeface="Arial" charset="0"/>
                  </a:rPr>
                  <a:t>O</a:t>
                </a:r>
              </a:p>
            </p:txBody>
          </p:sp>
          <p:sp>
            <p:nvSpPr>
              <p:cNvPr id="6181" name="Text Box 168"/>
              <p:cNvSpPr txBox="1">
                <a:spLocks noChangeArrowheads="1"/>
              </p:cNvSpPr>
              <p:nvPr/>
            </p:nvSpPr>
            <p:spPr bwMode="auto">
              <a:xfrm>
                <a:off x="3341" y="2659"/>
                <a:ext cx="31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600" i="0">
                    <a:latin typeface="Arial" charset="0"/>
                  </a:rPr>
                  <a:t>v</a:t>
                </a:r>
                <a:r>
                  <a:rPr kumimoji="0" lang="en-US" altLang="zh-CN" sz="1600" i="0" baseline="-25000">
                    <a:latin typeface="Arial" charset="0"/>
                  </a:rPr>
                  <a:t>CE</a:t>
                </a:r>
              </a:p>
            </p:txBody>
          </p:sp>
          <p:sp>
            <p:nvSpPr>
              <p:cNvPr id="6182" name="Text Box 169"/>
              <p:cNvSpPr txBox="1">
                <a:spLocks noChangeArrowheads="1"/>
              </p:cNvSpPr>
              <p:nvPr/>
            </p:nvSpPr>
            <p:spPr bwMode="auto">
              <a:xfrm>
                <a:off x="2476" y="2372"/>
                <a:ext cx="27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600" i="0">
                    <a:latin typeface="Arial Narrow" pitchFamily="34" charset="0"/>
                  </a:rPr>
                  <a:t>I</a:t>
                </a:r>
                <a:r>
                  <a:rPr kumimoji="0" lang="en-US" altLang="zh-CN" sz="1600" i="0" baseline="-25000">
                    <a:latin typeface="Arial" charset="0"/>
                  </a:rPr>
                  <a:t>CQ</a:t>
                </a:r>
              </a:p>
            </p:txBody>
          </p:sp>
          <p:sp>
            <p:nvSpPr>
              <p:cNvPr id="6183" name="Text Box 170"/>
              <p:cNvSpPr txBox="1">
                <a:spLocks noChangeArrowheads="1"/>
              </p:cNvSpPr>
              <p:nvPr/>
            </p:nvSpPr>
            <p:spPr bwMode="auto">
              <a:xfrm>
                <a:off x="2855" y="2220"/>
                <a:ext cx="21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600" i="0">
                    <a:latin typeface="Arial" charset="0"/>
                  </a:rPr>
                  <a:t>Q</a:t>
                </a:r>
              </a:p>
            </p:txBody>
          </p:sp>
          <p:sp>
            <p:nvSpPr>
              <p:cNvPr id="6184" name="Text Box 171"/>
              <p:cNvSpPr txBox="1">
                <a:spLocks noChangeArrowheads="1"/>
              </p:cNvSpPr>
              <p:nvPr/>
            </p:nvSpPr>
            <p:spPr bwMode="auto">
              <a:xfrm>
                <a:off x="3021" y="2220"/>
                <a:ext cx="54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600" i="0">
                    <a:latin typeface="Arial" charset="0"/>
                  </a:rPr>
                  <a:t>i</a:t>
                </a:r>
                <a:r>
                  <a:rPr kumimoji="0" lang="en-US" altLang="zh-CN" sz="1600" i="0" baseline="-25000">
                    <a:latin typeface="Arial" charset="0"/>
                  </a:rPr>
                  <a:t>B</a:t>
                </a:r>
                <a:r>
                  <a:rPr kumimoji="0" lang="en-US" altLang="zh-CN" sz="1600" i="0">
                    <a:latin typeface="Arial" charset="0"/>
                  </a:rPr>
                  <a:t>=</a:t>
                </a:r>
                <a:r>
                  <a:rPr kumimoji="0" lang="zh-CN" altLang="en-US" sz="1600" i="0">
                    <a:latin typeface="Arial" charset="0"/>
                  </a:rPr>
                  <a:t>常数</a:t>
                </a:r>
              </a:p>
            </p:txBody>
          </p:sp>
          <p:sp>
            <p:nvSpPr>
              <p:cNvPr id="6185" name="Text Box 172"/>
              <p:cNvSpPr txBox="1">
                <a:spLocks noChangeArrowheads="1"/>
              </p:cNvSpPr>
              <p:nvPr/>
            </p:nvSpPr>
            <p:spPr bwMode="auto">
              <a:xfrm>
                <a:off x="1848" y="1434"/>
                <a:ext cx="21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600" i="0">
                    <a:latin typeface="Arial" charset="0"/>
                  </a:rPr>
                  <a:t>i</a:t>
                </a:r>
                <a:r>
                  <a:rPr kumimoji="0" lang="en-US" altLang="zh-CN" sz="1600" i="0" baseline="-25000">
                    <a:latin typeface="Arial" charset="0"/>
                  </a:rPr>
                  <a:t>C</a:t>
                </a:r>
              </a:p>
            </p:txBody>
          </p:sp>
          <p:sp>
            <p:nvSpPr>
              <p:cNvPr id="6186" name="Freeform 173"/>
              <p:cNvSpPr>
                <a:spLocks/>
              </p:cNvSpPr>
              <p:nvPr/>
            </p:nvSpPr>
            <p:spPr bwMode="auto">
              <a:xfrm>
                <a:off x="485" y="1794"/>
                <a:ext cx="499" cy="911"/>
              </a:xfrm>
              <a:custGeom>
                <a:avLst/>
                <a:gdLst>
                  <a:gd name="T0" fmla="*/ 0 w 499"/>
                  <a:gd name="T1" fmla="*/ 134 h 983"/>
                  <a:gd name="T2" fmla="*/ 91 w 499"/>
                  <a:gd name="T3" fmla="*/ 48 h 983"/>
                  <a:gd name="T4" fmla="*/ 227 w 499"/>
                  <a:gd name="T5" fmla="*/ 22 h 983"/>
                  <a:gd name="T6" fmla="*/ 499 w 499"/>
                  <a:gd name="T7" fmla="*/ 184 h 98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99" h="983">
                    <a:moveTo>
                      <a:pt x="0" y="710"/>
                    </a:moveTo>
                    <a:cubicBezTo>
                      <a:pt x="26" y="532"/>
                      <a:pt x="53" y="355"/>
                      <a:pt x="91" y="257"/>
                    </a:cubicBezTo>
                    <a:cubicBezTo>
                      <a:pt x="129" y="159"/>
                      <a:pt x="159" y="0"/>
                      <a:pt x="227" y="121"/>
                    </a:cubicBezTo>
                    <a:cubicBezTo>
                      <a:pt x="295" y="242"/>
                      <a:pt x="454" y="839"/>
                      <a:pt x="499" y="983"/>
                    </a:cubicBezTo>
                  </a:path>
                </a:pathLst>
              </a:custGeom>
              <a:noFill/>
              <a:ln w="317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87" name="Freeform 174"/>
              <p:cNvSpPr>
                <a:spLocks/>
              </p:cNvSpPr>
              <p:nvPr/>
            </p:nvSpPr>
            <p:spPr bwMode="auto">
              <a:xfrm flipH="1">
                <a:off x="1202" y="1797"/>
                <a:ext cx="499" cy="908"/>
              </a:xfrm>
              <a:custGeom>
                <a:avLst/>
                <a:gdLst>
                  <a:gd name="T0" fmla="*/ 0 w 499"/>
                  <a:gd name="T1" fmla="*/ 125 h 983"/>
                  <a:gd name="T2" fmla="*/ 91 w 499"/>
                  <a:gd name="T3" fmla="*/ 45 h 983"/>
                  <a:gd name="T4" fmla="*/ 227 w 499"/>
                  <a:gd name="T5" fmla="*/ 20 h 983"/>
                  <a:gd name="T6" fmla="*/ 499 w 499"/>
                  <a:gd name="T7" fmla="*/ 171 h 98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99" h="983">
                    <a:moveTo>
                      <a:pt x="0" y="710"/>
                    </a:moveTo>
                    <a:cubicBezTo>
                      <a:pt x="26" y="532"/>
                      <a:pt x="53" y="355"/>
                      <a:pt x="91" y="257"/>
                    </a:cubicBezTo>
                    <a:cubicBezTo>
                      <a:pt x="129" y="159"/>
                      <a:pt x="159" y="0"/>
                      <a:pt x="227" y="121"/>
                    </a:cubicBezTo>
                    <a:cubicBezTo>
                      <a:pt x="295" y="242"/>
                      <a:pt x="454" y="839"/>
                      <a:pt x="499" y="983"/>
                    </a:cubicBezTo>
                  </a:path>
                </a:pathLst>
              </a:custGeom>
              <a:noFill/>
              <a:ln w="317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52399" name="Text Box 175"/>
          <p:cNvSpPr txBox="1">
            <a:spLocks noChangeArrowheads="1"/>
          </p:cNvSpPr>
          <p:nvPr/>
        </p:nvSpPr>
        <p:spPr bwMode="auto">
          <a:xfrm>
            <a:off x="250825" y="1628775"/>
            <a:ext cx="365760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i="0">
                <a:ea typeface="楷体_GB2312" pitchFamily="49" charset="-122"/>
              </a:rPr>
              <a:t>     </a:t>
            </a:r>
            <a:r>
              <a:rPr lang="en-US" altLang="zh-CN" sz="2000">
                <a:ea typeface="楷体_GB2312" pitchFamily="49" charset="-122"/>
              </a:rPr>
              <a:t>I</a:t>
            </a:r>
            <a:r>
              <a:rPr lang="en-US" altLang="zh-CN" sz="2000" baseline="-25000">
                <a:ea typeface="楷体_GB2312" pitchFamily="49" charset="-122"/>
              </a:rPr>
              <a:t>CQ </a:t>
            </a:r>
            <a:r>
              <a:rPr lang="zh-CN" altLang="en-US" sz="2000" i="0">
                <a:ea typeface="楷体_GB2312" pitchFamily="49" charset="-122"/>
              </a:rPr>
              <a:t>大，静态管耗大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i="0">
                <a:ea typeface="楷体_GB2312" pitchFamily="49" charset="-122"/>
              </a:rPr>
              <a:t>     </a:t>
            </a:r>
            <a:r>
              <a:rPr lang="zh-CN" altLang="en-US" sz="2400" i="0">
                <a:solidFill>
                  <a:srgbClr val="CC0099"/>
                </a:solidFill>
                <a:ea typeface="楷体_GB2312" pitchFamily="49" charset="-122"/>
                <a:sym typeface="Symbol" pitchFamily="18" charset="2"/>
              </a:rPr>
              <a:t></a:t>
            </a:r>
            <a:r>
              <a:rPr lang="zh-CN" altLang="en-US" sz="2000" i="0">
                <a:ea typeface="楷体_GB2312" pitchFamily="49" charset="-122"/>
              </a:rPr>
              <a:t>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2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23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2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2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2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2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animBg="1"/>
      <p:bldP spid="52228" grpId="0" autoUpdateAnimBg="0"/>
      <p:bldP spid="52232" grpId="0" autoUpdateAnimBg="0"/>
      <p:bldP spid="52365" grpId="0" build="p" autoUpdateAnimBg="0"/>
      <p:bldP spid="52366" grpId="0" animBg="1"/>
      <p:bldP spid="52367" grpId="0" autoUpdateAnimBg="0"/>
      <p:bldP spid="52399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95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96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453" name="Text Box 133"/>
          <p:cNvSpPr txBox="1">
            <a:spLocks noChangeArrowheads="1"/>
          </p:cNvSpPr>
          <p:nvPr/>
        </p:nvSpPr>
        <p:spPr bwMode="auto">
          <a:xfrm>
            <a:off x="395288" y="2420938"/>
            <a:ext cx="7467600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i="0">
                <a:solidFill>
                  <a:srgbClr val="FF0000"/>
                </a:solidFill>
                <a:ea typeface="楷体_GB2312" pitchFamily="49" charset="-122"/>
              </a:rPr>
              <a:t>乙类、甲乙类</a:t>
            </a:r>
            <a:r>
              <a:rPr lang="zh-CN" altLang="en-US" sz="2400" i="0">
                <a:ea typeface="楷体_GB2312" pitchFamily="49" charset="-122"/>
              </a:rPr>
              <a:t>放大电路虽 </a:t>
            </a:r>
            <a:r>
              <a:rPr lang="zh-CN" altLang="en-US" sz="2400" i="0">
                <a:solidFill>
                  <a:srgbClr val="990033"/>
                </a:solidFill>
                <a:ea typeface="楷体_GB2312" pitchFamily="49" charset="-122"/>
              </a:rPr>
              <a:t>↘ 静态管耗， ↗ 效率</a:t>
            </a:r>
            <a:r>
              <a:rPr lang="zh-CN" altLang="en-US" sz="2400" i="0">
                <a:ea typeface="楷体_GB2312" pitchFamily="49" charset="-122"/>
              </a:rPr>
              <a:t>，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i="0">
                <a:ea typeface="楷体_GB2312" pitchFamily="49" charset="-122"/>
              </a:rPr>
              <a:t>但都出现了严重的</a:t>
            </a:r>
            <a:r>
              <a:rPr lang="zh-CN" altLang="en-US" sz="2400" i="0">
                <a:solidFill>
                  <a:srgbClr val="990033"/>
                </a:solidFill>
                <a:ea typeface="楷体_GB2312" pitchFamily="49" charset="-122"/>
              </a:rPr>
              <a:t>非线性失真</a:t>
            </a:r>
          </a:p>
        </p:txBody>
      </p:sp>
      <p:sp>
        <p:nvSpPr>
          <p:cNvPr id="56454" name="AutoShape 134"/>
          <p:cNvSpPr>
            <a:spLocks/>
          </p:cNvSpPr>
          <p:nvPr/>
        </p:nvSpPr>
        <p:spPr bwMode="auto">
          <a:xfrm>
            <a:off x="1331913" y="3789363"/>
            <a:ext cx="76200" cy="1295400"/>
          </a:xfrm>
          <a:prstGeom prst="leftBrace">
            <a:avLst>
              <a:gd name="adj1" fmla="val 1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400">
              <a:ea typeface="楷体_GB2312" pitchFamily="49" charset="-122"/>
            </a:endParaRPr>
          </a:p>
        </p:txBody>
      </p:sp>
      <p:sp>
        <p:nvSpPr>
          <p:cNvPr id="56455" name="Text Box 135"/>
          <p:cNvSpPr txBox="1">
            <a:spLocks noChangeArrowheads="1"/>
          </p:cNvSpPr>
          <p:nvPr/>
        </p:nvSpPr>
        <p:spPr bwMode="auto">
          <a:xfrm>
            <a:off x="1403350" y="3573463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i="0">
                <a:ea typeface="楷体_GB2312" pitchFamily="49" charset="-122"/>
              </a:rPr>
              <a:t>提高效率</a:t>
            </a:r>
            <a:r>
              <a:rPr lang="zh-CN" altLang="en-US" sz="2400" i="0">
                <a:ea typeface="楷体_GB2312" pitchFamily="49" charset="-122"/>
                <a:sym typeface="Symbol" pitchFamily="18" charset="2"/>
              </a:rPr>
              <a:t></a:t>
            </a:r>
          </a:p>
        </p:txBody>
      </p:sp>
      <p:sp>
        <p:nvSpPr>
          <p:cNvPr id="56456" name="Text Box 136"/>
          <p:cNvSpPr txBox="1">
            <a:spLocks noChangeArrowheads="1"/>
          </p:cNvSpPr>
          <p:nvPr/>
        </p:nvSpPr>
        <p:spPr bwMode="auto">
          <a:xfrm>
            <a:off x="1403350" y="4652963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i="0">
                <a:ea typeface="楷体_GB2312" pitchFamily="49" charset="-122"/>
              </a:rPr>
              <a:t>减小非线性失真</a:t>
            </a:r>
          </a:p>
        </p:txBody>
      </p:sp>
      <p:sp>
        <p:nvSpPr>
          <p:cNvPr id="56457" name="Text Box 137"/>
          <p:cNvSpPr txBox="1">
            <a:spLocks noChangeArrowheads="1"/>
          </p:cNvSpPr>
          <p:nvPr/>
        </p:nvSpPr>
        <p:spPr bwMode="auto">
          <a:xfrm>
            <a:off x="323850" y="4221163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i="0">
                <a:solidFill>
                  <a:srgbClr val="0000FF"/>
                </a:solidFill>
                <a:ea typeface="楷体_GB2312" pitchFamily="49" charset="-122"/>
              </a:rPr>
              <a:t>矛盾</a:t>
            </a:r>
          </a:p>
        </p:txBody>
      </p:sp>
      <p:sp>
        <p:nvSpPr>
          <p:cNvPr id="56458" name="Text Box 138"/>
          <p:cNvSpPr txBox="1">
            <a:spLocks noChangeArrowheads="1"/>
          </p:cNvSpPr>
          <p:nvPr/>
        </p:nvSpPr>
        <p:spPr bwMode="auto">
          <a:xfrm>
            <a:off x="3492500" y="3933825"/>
            <a:ext cx="5651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i="0">
                <a:ea typeface="楷体_GB2312" pitchFamily="49" charset="-122"/>
              </a:rPr>
              <a:t>为解决这一矛盾，须从</a:t>
            </a:r>
            <a:r>
              <a:rPr lang="zh-CN" altLang="en-US" sz="2400" i="0">
                <a:solidFill>
                  <a:srgbClr val="0000FF"/>
                </a:solidFill>
                <a:ea typeface="楷体_GB2312" pitchFamily="49" charset="-122"/>
              </a:rPr>
              <a:t>电路结构</a:t>
            </a:r>
            <a:r>
              <a:rPr lang="zh-CN" altLang="en-US" sz="2400" i="0">
                <a:ea typeface="楷体_GB2312" pitchFamily="49" charset="-122"/>
              </a:rPr>
              <a:t>着手。</a:t>
            </a:r>
          </a:p>
        </p:txBody>
      </p:sp>
      <p:grpSp>
        <p:nvGrpSpPr>
          <p:cNvPr id="56461" name="Group 141"/>
          <p:cNvGrpSpPr>
            <a:grpSpLocks/>
          </p:cNvGrpSpPr>
          <p:nvPr/>
        </p:nvGrpSpPr>
        <p:grpSpPr bwMode="auto">
          <a:xfrm>
            <a:off x="539750" y="5445125"/>
            <a:ext cx="8388350" cy="579438"/>
            <a:chOff x="385" y="3475"/>
            <a:chExt cx="5284" cy="365"/>
          </a:xfrm>
        </p:grpSpPr>
        <p:sp>
          <p:nvSpPr>
            <p:cNvPr id="7208" name="Text Box 139"/>
            <p:cNvSpPr txBox="1">
              <a:spLocks noChangeArrowheads="1"/>
            </p:cNvSpPr>
            <p:nvPr/>
          </p:nvSpPr>
          <p:spPr bwMode="auto">
            <a:xfrm>
              <a:off x="385" y="3475"/>
              <a:ext cx="52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i="0">
                  <a:solidFill>
                    <a:srgbClr val="0000FF"/>
                  </a:solidFill>
                  <a:ea typeface="黑体" pitchFamily="49" charset="-122"/>
                </a:rPr>
                <a:t>9.3  </a:t>
              </a:r>
              <a:r>
                <a:rPr lang="zh-CN" altLang="en-US" i="0">
                  <a:solidFill>
                    <a:srgbClr val="0000FF"/>
                  </a:solidFill>
                  <a:ea typeface="黑体" pitchFamily="49" charset="-122"/>
                </a:rPr>
                <a:t>乙类双电源互补对称功率放大电路</a:t>
              </a:r>
              <a:endParaRPr lang="zh-CN" altLang="en-US" sz="3600" i="0">
                <a:solidFill>
                  <a:srgbClr val="0000FF"/>
                </a:solidFill>
                <a:ea typeface="黑体" pitchFamily="49" charset="-122"/>
              </a:endParaRPr>
            </a:p>
          </p:txBody>
        </p:sp>
        <p:sp>
          <p:nvSpPr>
            <p:cNvPr id="7209" name="Line 140"/>
            <p:cNvSpPr>
              <a:spLocks noChangeShapeType="1"/>
            </p:cNvSpPr>
            <p:nvPr/>
          </p:nvSpPr>
          <p:spPr bwMode="auto">
            <a:xfrm>
              <a:off x="793" y="3838"/>
              <a:ext cx="4512" cy="0"/>
            </a:xfrm>
            <a:prstGeom prst="line">
              <a:avLst/>
            </a:prstGeom>
            <a:noFill/>
            <a:ln w="76200" cap="sq" cmpd="tri">
              <a:solidFill>
                <a:srgbClr val="FF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6462" name="Text Box 142"/>
          <p:cNvSpPr txBox="1">
            <a:spLocks noChangeArrowheads="1"/>
          </p:cNvSpPr>
          <p:nvPr/>
        </p:nvSpPr>
        <p:spPr bwMode="auto">
          <a:xfrm>
            <a:off x="179388" y="260350"/>
            <a:ext cx="33528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i="0">
                <a:ea typeface="楷体_GB2312" pitchFamily="49" charset="-122"/>
              </a:rPr>
              <a:t>v</a:t>
            </a:r>
            <a:r>
              <a:rPr lang="en-US" altLang="zh-CN" sz="2000" i="0" baseline="-25000">
                <a:ea typeface="楷体_GB2312" pitchFamily="49" charset="-122"/>
              </a:rPr>
              <a:t>i  </a:t>
            </a:r>
            <a:r>
              <a:rPr lang="zh-CN" altLang="en-US" sz="2000" i="0">
                <a:ea typeface="楷体_GB2312" pitchFamily="49" charset="-122"/>
              </a:rPr>
              <a:t>的一个周期内，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i="0">
                <a:ea typeface="楷体_GB2312" pitchFamily="49" charset="-122"/>
              </a:rPr>
              <a:t> </a:t>
            </a:r>
            <a:r>
              <a:rPr lang="en-US" altLang="zh-CN" sz="2000" i="0">
                <a:ea typeface="楷体_GB2312" pitchFamily="49" charset="-122"/>
              </a:rPr>
              <a:t>i</a:t>
            </a:r>
            <a:r>
              <a:rPr lang="en-US" altLang="zh-CN" sz="2000" i="0" baseline="-25000">
                <a:ea typeface="楷体_GB2312" pitchFamily="49" charset="-122"/>
              </a:rPr>
              <a:t>C</a:t>
            </a:r>
            <a:r>
              <a:rPr lang="en-US" altLang="zh-CN" sz="2000" i="0">
                <a:ea typeface="楷体_GB2312" pitchFamily="49" charset="-122"/>
                <a:cs typeface="Times New Roman" pitchFamily="18" charset="0"/>
              </a:rPr>
              <a:t>&gt;0</a:t>
            </a:r>
            <a:r>
              <a:rPr lang="zh-CN" altLang="en-US" sz="2000" i="0">
                <a:ea typeface="楷体_GB2312" pitchFamily="49" charset="-122"/>
              </a:rPr>
              <a:t>占</a:t>
            </a:r>
            <a:r>
              <a:rPr lang="zh-CN" altLang="en-US" sz="2000" i="0">
                <a:solidFill>
                  <a:srgbClr val="0000FF"/>
                </a:solidFill>
                <a:ea typeface="楷体_GB2312" pitchFamily="49" charset="-122"/>
              </a:rPr>
              <a:t>半个</a:t>
            </a:r>
            <a:r>
              <a:rPr lang="zh-CN" altLang="en-US" sz="2000" i="0">
                <a:ea typeface="楷体_GB2312" pitchFamily="49" charset="-122"/>
              </a:rPr>
              <a:t>周期</a:t>
            </a:r>
          </a:p>
        </p:txBody>
      </p:sp>
      <p:sp>
        <p:nvSpPr>
          <p:cNvPr id="56463" name="Line 143"/>
          <p:cNvSpPr>
            <a:spLocks noChangeShapeType="1"/>
          </p:cNvSpPr>
          <p:nvPr/>
        </p:nvSpPr>
        <p:spPr bwMode="auto">
          <a:xfrm>
            <a:off x="228600" y="1600200"/>
            <a:ext cx="609600" cy="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6464" name="Rectangle 144"/>
          <p:cNvSpPr>
            <a:spLocks noChangeArrowheads="1"/>
          </p:cNvSpPr>
          <p:nvPr/>
        </p:nvSpPr>
        <p:spPr bwMode="auto">
          <a:xfrm>
            <a:off x="914400" y="1371600"/>
            <a:ext cx="2433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i="0">
                <a:solidFill>
                  <a:srgbClr val="FF0000"/>
                </a:solidFill>
                <a:ea typeface="楷体_GB2312" pitchFamily="49" charset="-122"/>
              </a:rPr>
              <a:t>乙类放大电路</a:t>
            </a:r>
          </a:p>
        </p:txBody>
      </p:sp>
      <p:grpSp>
        <p:nvGrpSpPr>
          <p:cNvPr id="7182" name="Group 145"/>
          <p:cNvGrpSpPr>
            <a:grpSpLocks/>
          </p:cNvGrpSpPr>
          <p:nvPr/>
        </p:nvGrpSpPr>
        <p:grpSpPr bwMode="auto">
          <a:xfrm>
            <a:off x="3429000" y="0"/>
            <a:ext cx="5715000" cy="2514600"/>
            <a:chOff x="1440" y="1584"/>
            <a:chExt cx="3600" cy="1584"/>
          </a:xfrm>
        </p:grpSpPr>
        <p:sp>
          <p:nvSpPr>
            <p:cNvPr id="7183" name="Rectangle 146"/>
            <p:cNvSpPr>
              <a:spLocks noChangeArrowheads="1"/>
            </p:cNvSpPr>
            <p:nvPr/>
          </p:nvSpPr>
          <p:spPr bwMode="auto">
            <a:xfrm>
              <a:off x="1440" y="1584"/>
              <a:ext cx="3600" cy="15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grpSp>
          <p:nvGrpSpPr>
            <p:cNvPr id="7184" name="Group 147"/>
            <p:cNvGrpSpPr>
              <a:grpSpLocks/>
            </p:cNvGrpSpPr>
            <p:nvPr/>
          </p:nvGrpSpPr>
          <p:grpSpPr bwMode="auto">
            <a:xfrm>
              <a:off x="1536" y="1632"/>
              <a:ext cx="3342" cy="1467"/>
              <a:chOff x="340" y="2810"/>
              <a:chExt cx="3342" cy="1467"/>
            </a:xfrm>
          </p:grpSpPr>
          <p:sp>
            <p:nvSpPr>
              <p:cNvPr id="7185" name="Line 148"/>
              <p:cNvSpPr>
                <a:spLocks noChangeShapeType="1"/>
              </p:cNvSpPr>
              <p:nvPr/>
            </p:nvSpPr>
            <p:spPr bwMode="auto">
              <a:xfrm>
                <a:off x="521" y="4066"/>
                <a:ext cx="13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6" name="Line 149"/>
              <p:cNvSpPr>
                <a:spLocks noChangeShapeType="1"/>
              </p:cNvSpPr>
              <p:nvPr/>
            </p:nvSpPr>
            <p:spPr bwMode="auto">
              <a:xfrm flipH="1" flipV="1">
                <a:off x="507" y="2856"/>
                <a:ext cx="14" cy="121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7" name="Line 150"/>
              <p:cNvSpPr>
                <a:spLocks noChangeShapeType="1"/>
              </p:cNvSpPr>
              <p:nvPr/>
            </p:nvSpPr>
            <p:spPr bwMode="auto">
              <a:xfrm>
                <a:off x="512" y="3250"/>
                <a:ext cx="29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8" name="Line 151"/>
              <p:cNvSpPr>
                <a:spLocks noChangeShapeType="1"/>
              </p:cNvSpPr>
              <p:nvPr/>
            </p:nvSpPr>
            <p:spPr bwMode="auto">
              <a:xfrm flipH="1" flipV="1">
                <a:off x="2049" y="2810"/>
                <a:ext cx="15" cy="125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9" name="Freeform 152"/>
              <p:cNvSpPr>
                <a:spLocks/>
              </p:cNvSpPr>
              <p:nvPr/>
            </p:nvSpPr>
            <p:spPr bwMode="auto">
              <a:xfrm>
                <a:off x="2056" y="3975"/>
                <a:ext cx="1142" cy="91"/>
              </a:xfrm>
              <a:custGeom>
                <a:avLst/>
                <a:gdLst>
                  <a:gd name="T0" fmla="*/ 8 w 1142"/>
                  <a:gd name="T1" fmla="*/ 91 h 91"/>
                  <a:gd name="T2" fmla="*/ 189 w 1142"/>
                  <a:gd name="T3" fmla="*/ 46 h 91"/>
                  <a:gd name="T4" fmla="*/ 1142 w 1142"/>
                  <a:gd name="T5" fmla="*/ 0 h 9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142" h="91">
                    <a:moveTo>
                      <a:pt x="8" y="91"/>
                    </a:moveTo>
                    <a:cubicBezTo>
                      <a:pt x="4" y="76"/>
                      <a:pt x="0" y="61"/>
                      <a:pt x="189" y="46"/>
                    </a:cubicBezTo>
                    <a:cubicBezTo>
                      <a:pt x="378" y="31"/>
                      <a:pt x="983" y="8"/>
                      <a:pt x="1142" y="0"/>
                    </a:cubicBezTo>
                  </a:path>
                </a:pathLst>
              </a:custGeom>
              <a:noFill/>
              <a:ln w="317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90" name="Freeform 153"/>
              <p:cNvSpPr>
                <a:spLocks/>
              </p:cNvSpPr>
              <p:nvPr/>
            </p:nvSpPr>
            <p:spPr bwMode="auto">
              <a:xfrm>
                <a:off x="2062" y="3227"/>
                <a:ext cx="1179" cy="839"/>
              </a:xfrm>
              <a:custGeom>
                <a:avLst/>
                <a:gdLst>
                  <a:gd name="T0" fmla="*/ 0 w 1179"/>
                  <a:gd name="T1" fmla="*/ 839 h 839"/>
                  <a:gd name="T2" fmla="*/ 90 w 1179"/>
                  <a:gd name="T3" fmla="*/ 159 h 839"/>
                  <a:gd name="T4" fmla="*/ 408 w 1179"/>
                  <a:gd name="T5" fmla="*/ 23 h 839"/>
                  <a:gd name="T6" fmla="*/ 498 w 1179"/>
                  <a:gd name="T7" fmla="*/ 23 h 839"/>
                  <a:gd name="T8" fmla="*/ 1179 w 1179"/>
                  <a:gd name="T9" fmla="*/ 23 h 8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9" h="839">
                    <a:moveTo>
                      <a:pt x="0" y="839"/>
                    </a:moveTo>
                    <a:cubicBezTo>
                      <a:pt x="11" y="567"/>
                      <a:pt x="22" y="295"/>
                      <a:pt x="90" y="159"/>
                    </a:cubicBezTo>
                    <a:cubicBezTo>
                      <a:pt x="158" y="23"/>
                      <a:pt x="340" y="46"/>
                      <a:pt x="408" y="23"/>
                    </a:cubicBezTo>
                    <a:cubicBezTo>
                      <a:pt x="476" y="0"/>
                      <a:pt x="370" y="23"/>
                      <a:pt x="498" y="23"/>
                    </a:cubicBezTo>
                    <a:cubicBezTo>
                      <a:pt x="626" y="23"/>
                      <a:pt x="902" y="23"/>
                      <a:pt x="1179" y="23"/>
                    </a:cubicBezTo>
                  </a:path>
                </a:pathLst>
              </a:custGeom>
              <a:noFill/>
              <a:ln w="317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91" name="Line 154"/>
              <p:cNvSpPr>
                <a:spLocks noChangeShapeType="1"/>
              </p:cNvSpPr>
              <p:nvPr/>
            </p:nvSpPr>
            <p:spPr bwMode="auto">
              <a:xfrm>
                <a:off x="2064" y="4066"/>
                <a:ext cx="145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92" name="Freeform 155"/>
              <p:cNvSpPr>
                <a:spLocks/>
              </p:cNvSpPr>
              <p:nvPr/>
            </p:nvSpPr>
            <p:spPr bwMode="auto">
              <a:xfrm>
                <a:off x="2064" y="3604"/>
                <a:ext cx="1179" cy="145"/>
              </a:xfrm>
              <a:custGeom>
                <a:avLst/>
                <a:gdLst>
                  <a:gd name="T0" fmla="*/ 0 w 1179"/>
                  <a:gd name="T1" fmla="*/ 145 h 145"/>
                  <a:gd name="T2" fmla="*/ 181 w 1179"/>
                  <a:gd name="T3" fmla="*/ 54 h 145"/>
                  <a:gd name="T4" fmla="*/ 635 w 1179"/>
                  <a:gd name="T5" fmla="*/ 8 h 145"/>
                  <a:gd name="T6" fmla="*/ 1179 w 1179"/>
                  <a:gd name="T7" fmla="*/ 8 h 14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179" h="145">
                    <a:moveTo>
                      <a:pt x="0" y="145"/>
                    </a:moveTo>
                    <a:cubicBezTo>
                      <a:pt x="37" y="111"/>
                      <a:pt x="75" y="77"/>
                      <a:pt x="181" y="54"/>
                    </a:cubicBezTo>
                    <a:cubicBezTo>
                      <a:pt x="287" y="31"/>
                      <a:pt x="469" y="16"/>
                      <a:pt x="635" y="8"/>
                    </a:cubicBezTo>
                    <a:cubicBezTo>
                      <a:pt x="801" y="0"/>
                      <a:pt x="990" y="4"/>
                      <a:pt x="1179" y="8"/>
                    </a:cubicBezTo>
                  </a:path>
                </a:pathLst>
              </a:custGeom>
              <a:noFill/>
              <a:ln w="317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93" name="Freeform 156"/>
              <p:cNvSpPr>
                <a:spLocks/>
              </p:cNvSpPr>
              <p:nvPr/>
            </p:nvSpPr>
            <p:spPr bwMode="auto">
              <a:xfrm>
                <a:off x="2064" y="3785"/>
                <a:ext cx="1179" cy="145"/>
              </a:xfrm>
              <a:custGeom>
                <a:avLst/>
                <a:gdLst>
                  <a:gd name="T0" fmla="*/ 0 w 1179"/>
                  <a:gd name="T1" fmla="*/ 145 h 145"/>
                  <a:gd name="T2" fmla="*/ 181 w 1179"/>
                  <a:gd name="T3" fmla="*/ 54 h 145"/>
                  <a:gd name="T4" fmla="*/ 635 w 1179"/>
                  <a:gd name="T5" fmla="*/ 8 h 145"/>
                  <a:gd name="T6" fmla="*/ 1179 w 1179"/>
                  <a:gd name="T7" fmla="*/ 8 h 14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179" h="145">
                    <a:moveTo>
                      <a:pt x="0" y="145"/>
                    </a:moveTo>
                    <a:cubicBezTo>
                      <a:pt x="37" y="111"/>
                      <a:pt x="75" y="77"/>
                      <a:pt x="181" y="54"/>
                    </a:cubicBezTo>
                    <a:cubicBezTo>
                      <a:pt x="287" y="31"/>
                      <a:pt x="469" y="16"/>
                      <a:pt x="635" y="8"/>
                    </a:cubicBezTo>
                    <a:cubicBezTo>
                      <a:pt x="801" y="0"/>
                      <a:pt x="990" y="4"/>
                      <a:pt x="1179" y="8"/>
                    </a:cubicBezTo>
                  </a:path>
                </a:pathLst>
              </a:custGeom>
              <a:noFill/>
              <a:ln w="317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94" name="Freeform 157"/>
              <p:cNvSpPr>
                <a:spLocks/>
              </p:cNvSpPr>
              <p:nvPr/>
            </p:nvSpPr>
            <p:spPr bwMode="auto">
              <a:xfrm>
                <a:off x="2109" y="3422"/>
                <a:ext cx="1179" cy="145"/>
              </a:xfrm>
              <a:custGeom>
                <a:avLst/>
                <a:gdLst>
                  <a:gd name="T0" fmla="*/ 0 w 1179"/>
                  <a:gd name="T1" fmla="*/ 145 h 145"/>
                  <a:gd name="T2" fmla="*/ 181 w 1179"/>
                  <a:gd name="T3" fmla="*/ 54 h 145"/>
                  <a:gd name="T4" fmla="*/ 635 w 1179"/>
                  <a:gd name="T5" fmla="*/ 8 h 145"/>
                  <a:gd name="T6" fmla="*/ 1179 w 1179"/>
                  <a:gd name="T7" fmla="*/ 8 h 14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179" h="145">
                    <a:moveTo>
                      <a:pt x="0" y="145"/>
                    </a:moveTo>
                    <a:cubicBezTo>
                      <a:pt x="37" y="111"/>
                      <a:pt x="75" y="77"/>
                      <a:pt x="181" y="54"/>
                    </a:cubicBezTo>
                    <a:cubicBezTo>
                      <a:pt x="287" y="31"/>
                      <a:pt x="469" y="16"/>
                      <a:pt x="635" y="8"/>
                    </a:cubicBezTo>
                    <a:cubicBezTo>
                      <a:pt x="801" y="0"/>
                      <a:pt x="990" y="4"/>
                      <a:pt x="1179" y="8"/>
                    </a:cubicBezTo>
                  </a:path>
                </a:pathLst>
              </a:custGeom>
              <a:noFill/>
              <a:ln w="317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95" name="Line 158"/>
              <p:cNvSpPr>
                <a:spLocks noChangeShapeType="1"/>
              </p:cNvSpPr>
              <p:nvPr/>
            </p:nvSpPr>
            <p:spPr bwMode="auto">
              <a:xfrm>
                <a:off x="2064" y="2932"/>
                <a:ext cx="1179" cy="113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96" name="Text Box 159"/>
              <p:cNvSpPr txBox="1">
                <a:spLocks noChangeArrowheads="1"/>
              </p:cNvSpPr>
              <p:nvPr/>
            </p:nvSpPr>
            <p:spPr bwMode="auto">
              <a:xfrm>
                <a:off x="3152" y="3749"/>
                <a:ext cx="205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4000" i="0">
                    <a:latin typeface="Arial" charset="0"/>
                  </a:rPr>
                  <a:t>.</a:t>
                </a:r>
              </a:p>
            </p:txBody>
          </p:sp>
          <p:sp>
            <p:nvSpPr>
              <p:cNvPr id="7197" name="Text Box 160"/>
              <p:cNvSpPr txBox="1">
                <a:spLocks noChangeArrowheads="1"/>
              </p:cNvSpPr>
              <p:nvPr/>
            </p:nvSpPr>
            <p:spPr bwMode="auto">
              <a:xfrm>
                <a:off x="2312" y="2932"/>
                <a:ext cx="205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4000" i="0">
                    <a:latin typeface="Arial" charset="0"/>
                  </a:rPr>
                  <a:t>.</a:t>
                </a:r>
              </a:p>
            </p:txBody>
          </p:sp>
          <p:sp>
            <p:nvSpPr>
              <p:cNvPr id="7198" name="Text Box 161"/>
              <p:cNvSpPr txBox="1">
                <a:spLocks noChangeArrowheads="1"/>
              </p:cNvSpPr>
              <p:nvPr/>
            </p:nvSpPr>
            <p:spPr bwMode="auto">
              <a:xfrm>
                <a:off x="1504" y="4035"/>
                <a:ext cx="2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600" i="0">
                    <a:latin typeface="Arial" charset="0"/>
                  </a:rPr>
                  <a:t>ωt</a:t>
                </a:r>
              </a:p>
            </p:txBody>
          </p:sp>
          <p:sp>
            <p:nvSpPr>
              <p:cNvPr id="7199" name="Text Box 162"/>
              <p:cNvSpPr txBox="1">
                <a:spLocks noChangeArrowheads="1"/>
              </p:cNvSpPr>
              <p:nvPr/>
            </p:nvSpPr>
            <p:spPr bwMode="auto">
              <a:xfrm>
                <a:off x="340" y="2825"/>
                <a:ext cx="21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600" i="0">
                    <a:latin typeface="Arial" charset="0"/>
                  </a:rPr>
                  <a:t>i</a:t>
                </a:r>
                <a:r>
                  <a:rPr kumimoji="0" lang="en-US" altLang="zh-CN" sz="1600" i="0" baseline="-25000">
                    <a:latin typeface="Arial" charset="0"/>
                  </a:rPr>
                  <a:t>C</a:t>
                </a:r>
              </a:p>
            </p:txBody>
          </p:sp>
          <p:sp>
            <p:nvSpPr>
              <p:cNvPr id="7200" name="Text Box 163"/>
              <p:cNvSpPr txBox="1">
                <a:spLocks noChangeArrowheads="1"/>
              </p:cNvSpPr>
              <p:nvPr/>
            </p:nvSpPr>
            <p:spPr bwMode="auto">
              <a:xfrm>
                <a:off x="340" y="3975"/>
                <a:ext cx="21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600" i="0">
                    <a:latin typeface="Arial" charset="0"/>
                  </a:rPr>
                  <a:t>O</a:t>
                </a:r>
              </a:p>
            </p:txBody>
          </p:sp>
          <p:sp>
            <p:nvSpPr>
              <p:cNvPr id="7201" name="Text Box 164"/>
              <p:cNvSpPr txBox="1">
                <a:spLocks noChangeArrowheads="1"/>
              </p:cNvSpPr>
              <p:nvPr/>
            </p:nvSpPr>
            <p:spPr bwMode="auto">
              <a:xfrm>
                <a:off x="1893" y="3975"/>
                <a:ext cx="21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600" i="0">
                    <a:latin typeface="Arial" charset="0"/>
                  </a:rPr>
                  <a:t>O</a:t>
                </a:r>
              </a:p>
            </p:txBody>
          </p:sp>
          <p:sp>
            <p:nvSpPr>
              <p:cNvPr id="7202" name="Text Box 165"/>
              <p:cNvSpPr txBox="1">
                <a:spLocks noChangeArrowheads="1"/>
              </p:cNvSpPr>
              <p:nvPr/>
            </p:nvSpPr>
            <p:spPr bwMode="auto">
              <a:xfrm>
                <a:off x="3372" y="4035"/>
                <a:ext cx="31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600" i="0">
                    <a:latin typeface="Arial" charset="0"/>
                  </a:rPr>
                  <a:t>v</a:t>
                </a:r>
                <a:r>
                  <a:rPr kumimoji="0" lang="en-US" altLang="zh-CN" sz="1600" i="0" baseline="-25000">
                    <a:latin typeface="Arial" charset="0"/>
                  </a:rPr>
                  <a:t>CE</a:t>
                </a:r>
              </a:p>
            </p:txBody>
          </p:sp>
          <p:sp>
            <p:nvSpPr>
              <p:cNvPr id="7203" name="Text Box 166"/>
              <p:cNvSpPr txBox="1">
                <a:spLocks noChangeArrowheads="1"/>
              </p:cNvSpPr>
              <p:nvPr/>
            </p:nvSpPr>
            <p:spPr bwMode="auto">
              <a:xfrm>
                <a:off x="3061" y="3762"/>
                <a:ext cx="54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600" i="0">
                    <a:latin typeface="Arial" charset="0"/>
                  </a:rPr>
                  <a:t>i</a:t>
                </a:r>
                <a:r>
                  <a:rPr kumimoji="0" lang="en-US" altLang="zh-CN" sz="1600" i="0" baseline="-25000">
                    <a:latin typeface="Arial" charset="0"/>
                  </a:rPr>
                  <a:t>B</a:t>
                </a:r>
                <a:r>
                  <a:rPr kumimoji="0" lang="en-US" altLang="zh-CN" sz="1600" i="0">
                    <a:latin typeface="Arial" charset="0"/>
                  </a:rPr>
                  <a:t>=</a:t>
                </a:r>
                <a:r>
                  <a:rPr kumimoji="0" lang="zh-CN" altLang="en-US" sz="1600" i="0">
                    <a:latin typeface="Arial" charset="0"/>
                  </a:rPr>
                  <a:t>常数</a:t>
                </a:r>
              </a:p>
            </p:txBody>
          </p:sp>
          <p:sp>
            <p:nvSpPr>
              <p:cNvPr id="7204" name="Text Box 167"/>
              <p:cNvSpPr txBox="1">
                <a:spLocks noChangeArrowheads="1"/>
              </p:cNvSpPr>
              <p:nvPr/>
            </p:nvSpPr>
            <p:spPr bwMode="auto">
              <a:xfrm>
                <a:off x="1879" y="2810"/>
                <a:ext cx="21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600" i="0">
                    <a:latin typeface="Arial" charset="0"/>
                  </a:rPr>
                  <a:t>i</a:t>
                </a:r>
                <a:r>
                  <a:rPr kumimoji="0" lang="en-US" altLang="zh-CN" sz="1600" i="0" baseline="-25000">
                    <a:latin typeface="Arial" charset="0"/>
                  </a:rPr>
                  <a:t>C</a:t>
                </a:r>
              </a:p>
            </p:txBody>
          </p:sp>
          <p:sp>
            <p:nvSpPr>
              <p:cNvPr id="7205" name="Text Box 168"/>
              <p:cNvSpPr txBox="1">
                <a:spLocks noChangeArrowheads="1"/>
              </p:cNvSpPr>
              <p:nvPr/>
            </p:nvSpPr>
            <p:spPr bwMode="auto">
              <a:xfrm>
                <a:off x="3152" y="4065"/>
                <a:ext cx="21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600" i="0">
                    <a:latin typeface="Arial" charset="0"/>
                  </a:rPr>
                  <a:t>Q</a:t>
                </a:r>
              </a:p>
            </p:txBody>
          </p:sp>
          <p:sp>
            <p:nvSpPr>
              <p:cNvPr id="7206" name="Freeform 169"/>
              <p:cNvSpPr>
                <a:spLocks/>
              </p:cNvSpPr>
              <p:nvPr/>
            </p:nvSpPr>
            <p:spPr bwMode="auto">
              <a:xfrm>
                <a:off x="521" y="3219"/>
                <a:ext cx="363" cy="846"/>
              </a:xfrm>
              <a:custGeom>
                <a:avLst/>
                <a:gdLst>
                  <a:gd name="T0" fmla="*/ 0 w 363"/>
                  <a:gd name="T1" fmla="*/ 846 h 846"/>
                  <a:gd name="T2" fmla="*/ 46 w 363"/>
                  <a:gd name="T3" fmla="*/ 393 h 846"/>
                  <a:gd name="T4" fmla="*/ 182 w 363"/>
                  <a:gd name="T5" fmla="*/ 30 h 846"/>
                  <a:gd name="T6" fmla="*/ 318 w 363"/>
                  <a:gd name="T7" fmla="*/ 574 h 846"/>
                  <a:gd name="T8" fmla="*/ 363 w 363"/>
                  <a:gd name="T9" fmla="*/ 846 h 8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63" h="846">
                    <a:moveTo>
                      <a:pt x="0" y="846"/>
                    </a:moveTo>
                    <a:cubicBezTo>
                      <a:pt x="8" y="687"/>
                      <a:pt x="16" y="529"/>
                      <a:pt x="46" y="393"/>
                    </a:cubicBezTo>
                    <a:cubicBezTo>
                      <a:pt x="76" y="257"/>
                      <a:pt x="137" y="0"/>
                      <a:pt x="182" y="30"/>
                    </a:cubicBezTo>
                    <a:cubicBezTo>
                      <a:pt x="227" y="60"/>
                      <a:pt x="288" y="438"/>
                      <a:pt x="318" y="574"/>
                    </a:cubicBezTo>
                    <a:cubicBezTo>
                      <a:pt x="348" y="710"/>
                      <a:pt x="356" y="801"/>
                      <a:pt x="363" y="846"/>
                    </a:cubicBezTo>
                  </a:path>
                </a:pathLst>
              </a:custGeom>
              <a:noFill/>
              <a:ln w="317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07" name="Freeform 170"/>
              <p:cNvSpPr>
                <a:spLocks/>
              </p:cNvSpPr>
              <p:nvPr/>
            </p:nvSpPr>
            <p:spPr bwMode="auto">
              <a:xfrm>
                <a:off x="1292" y="3203"/>
                <a:ext cx="409" cy="862"/>
              </a:xfrm>
              <a:custGeom>
                <a:avLst/>
                <a:gdLst>
                  <a:gd name="T0" fmla="*/ 0 w 363"/>
                  <a:gd name="T1" fmla="*/ 1278 h 846"/>
                  <a:gd name="T2" fmla="*/ 632 w 363"/>
                  <a:gd name="T3" fmla="*/ 593 h 846"/>
                  <a:gd name="T4" fmla="*/ 2507 w 363"/>
                  <a:gd name="T5" fmla="*/ 52 h 846"/>
                  <a:gd name="T6" fmla="*/ 4389 w 363"/>
                  <a:gd name="T7" fmla="*/ 866 h 846"/>
                  <a:gd name="T8" fmla="*/ 5015 w 363"/>
                  <a:gd name="T9" fmla="*/ 1278 h 8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63" h="846">
                    <a:moveTo>
                      <a:pt x="0" y="846"/>
                    </a:moveTo>
                    <a:cubicBezTo>
                      <a:pt x="8" y="687"/>
                      <a:pt x="16" y="529"/>
                      <a:pt x="46" y="393"/>
                    </a:cubicBezTo>
                    <a:cubicBezTo>
                      <a:pt x="76" y="257"/>
                      <a:pt x="137" y="0"/>
                      <a:pt x="182" y="30"/>
                    </a:cubicBezTo>
                    <a:cubicBezTo>
                      <a:pt x="227" y="60"/>
                      <a:pt x="288" y="438"/>
                      <a:pt x="318" y="574"/>
                    </a:cubicBezTo>
                    <a:cubicBezTo>
                      <a:pt x="348" y="710"/>
                      <a:pt x="356" y="801"/>
                      <a:pt x="363" y="846"/>
                    </a:cubicBezTo>
                  </a:path>
                </a:pathLst>
              </a:custGeom>
              <a:noFill/>
              <a:ln w="317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64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64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6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6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6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64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64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64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6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6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8" dur="500"/>
                                        <p:tgtEl>
                                          <p:spTgt spid="56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6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6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6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6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53" grpId="0" build="p" autoUpdateAnimBg="0"/>
      <p:bldP spid="56454" grpId="0" animBg="1"/>
      <p:bldP spid="56455" grpId="0" autoUpdateAnimBg="0"/>
      <p:bldP spid="56456" grpId="0" autoUpdateAnimBg="0"/>
      <p:bldP spid="56457" grpId="0" autoUpdateAnimBg="0"/>
      <p:bldP spid="56458" grpId="0" autoUpdateAnimBg="0"/>
      <p:bldP spid="56462" grpId="0" build="p" autoUpdateAnimBg="0"/>
      <p:bldP spid="56463" grpId="0" animBg="1"/>
      <p:bldP spid="56464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8305800" y="381000"/>
          <a:ext cx="522288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2" name="剪辑" r:id="rId5" imgW="5767388" imgH="4106863" progId="MS_ClipArt_Gallery.2">
                  <p:embed/>
                </p:oleObj>
              </mc:Choice>
              <mc:Fallback>
                <p:oleObj name="剪辑" r:id="rId5" imgW="5767388" imgH="4106863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381000"/>
                        <a:ext cx="522288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66" name="Text Box 34"/>
          <p:cNvSpPr txBox="1">
            <a:spLocks noChangeArrowheads="1"/>
          </p:cNvSpPr>
          <p:nvPr/>
        </p:nvSpPr>
        <p:spPr bwMode="auto">
          <a:xfrm>
            <a:off x="179388" y="620713"/>
            <a:ext cx="2590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i="0">
                <a:solidFill>
                  <a:srgbClr val="CC0000"/>
                </a:solidFill>
                <a:ea typeface="黑体" pitchFamily="49" charset="-122"/>
              </a:rPr>
              <a:t>1.  </a:t>
            </a:r>
            <a:r>
              <a:rPr lang="zh-CN" altLang="en-US" sz="2800" i="0">
                <a:solidFill>
                  <a:srgbClr val="CC0000"/>
                </a:solidFill>
                <a:ea typeface="黑体" pitchFamily="49" charset="-122"/>
              </a:rPr>
              <a:t>电路组成</a:t>
            </a:r>
          </a:p>
        </p:txBody>
      </p:sp>
      <p:pic>
        <p:nvPicPr>
          <p:cNvPr id="8196" name="Picture 87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88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740" name="Text Box 308"/>
          <p:cNvSpPr txBox="1">
            <a:spLocks noChangeArrowheads="1"/>
          </p:cNvSpPr>
          <p:nvPr/>
        </p:nvSpPr>
        <p:spPr bwMode="auto">
          <a:xfrm>
            <a:off x="179388" y="2636838"/>
            <a:ext cx="482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i="0">
                <a:ea typeface="楷体_GB2312" pitchFamily="49" charset="-122"/>
              </a:rPr>
              <a:t>可看成两个射极跟随器的并联</a:t>
            </a:r>
          </a:p>
        </p:txBody>
      </p:sp>
      <p:grpSp>
        <p:nvGrpSpPr>
          <p:cNvPr id="8199" name="Group 314"/>
          <p:cNvGrpSpPr>
            <a:grpSpLocks/>
          </p:cNvGrpSpPr>
          <p:nvPr/>
        </p:nvGrpSpPr>
        <p:grpSpPr bwMode="auto">
          <a:xfrm>
            <a:off x="5364163" y="0"/>
            <a:ext cx="3581400" cy="3810000"/>
            <a:chOff x="3360" y="672"/>
            <a:chExt cx="2256" cy="2400"/>
          </a:xfrm>
        </p:grpSpPr>
        <p:sp>
          <p:nvSpPr>
            <p:cNvPr id="8202" name="Rectangle 315"/>
            <p:cNvSpPr>
              <a:spLocks noChangeArrowheads="1"/>
            </p:cNvSpPr>
            <p:nvPr/>
          </p:nvSpPr>
          <p:spPr bwMode="auto">
            <a:xfrm>
              <a:off x="3360" y="672"/>
              <a:ext cx="2256" cy="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grpSp>
          <p:nvGrpSpPr>
            <p:cNvPr id="8203" name="Group 316"/>
            <p:cNvGrpSpPr>
              <a:grpSpLocks/>
            </p:cNvGrpSpPr>
            <p:nvPr/>
          </p:nvGrpSpPr>
          <p:grpSpPr bwMode="auto">
            <a:xfrm>
              <a:off x="3600" y="768"/>
              <a:ext cx="1907" cy="2242"/>
              <a:chOff x="3744" y="768"/>
              <a:chExt cx="1907" cy="2242"/>
            </a:xfrm>
          </p:grpSpPr>
          <p:sp>
            <p:nvSpPr>
              <p:cNvPr id="8204" name="Oval 317"/>
              <p:cNvSpPr>
                <a:spLocks noChangeArrowheads="1"/>
              </p:cNvSpPr>
              <p:nvPr/>
            </p:nvSpPr>
            <p:spPr bwMode="auto">
              <a:xfrm>
                <a:off x="3796" y="1829"/>
                <a:ext cx="90" cy="90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ea typeface="楷体_GB2312" pitchFamily="49" charset="-122"/>
                </a:endParaRPr>
              </a:p>
            </p:txBody>
          </p:sp>
          <p:grpSp>
            <p:nvGrpSpPr>
              <p:cNvPr id="8205" name="Group 318"/>
              <p:cNvGrpSpPr>
                <a:grpSpLocks/>
              </p:cNvGrpSpPr>
              <p:nvPr/>
            </p:nvGrpSpPr>
            <p:grpSpPr bwMode="auto">
              <a:xfrm>
                <a:off x="3750" y="2473"/>
                <a:ext cx="181" cy="227"/>
                <a:chOff x="585" y="2568"/>
                <a:chExt cx="181" cy="227"/>
              </a:xfrm>
            </p:grpSpPr>
            <p:sp>
              <p:nvSpPr>
                <p:cNvPr id="8254" name="Line 319"/>
                <p:cNvSpPr>
                  <a:spLocks noChangeShapeType="1"/>
                </p:cNvSpPr>
                <p:nvPr/>
              </p:nvSpPr>
              <p:spPr bwMode="auto">
                <a:xfrm>
                  <a:off x="585" y="2795"/>
                  <a:ext cx="181" cy="0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55" name="Line 320"/>
                <p:cNvSpPr>
                  <a:spLocks noChangeShapeType="1"/>
                </p:cNvSpPr>
                <p:nvPr/>
              </p:nvSpPr>
              <p:spPr bwMode="auto">
                <a:xfrm>
                  <a:off x="676" y="2650"/>
                  <a:ext cx="0" cy="13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56" name="Oval 321"/>
                <p:cNvSpPr>
                  <a:spLocks noChangeArrowheads="1"/>
                </p:cNvSpPr>
                <p:nvPr/>
              </p:nvSpPr>
              <p:spPr bwMode="auto">
                <a:xfrm>
                  <a:off x="631" y="2568"/>
                  <a:ext cx="90" cy="90"/>
                </a:xfrm>
                <a:prstGeom prst="ellipse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zh-CN" altLang="en-US" sz="2400">
                    <a:ea typeface="楷体_GB2312" pitchFamily="49" charset="-122"/>
                  </a:endParaRPr>
                </a:p>
              </p:txBody>
            </p:sp>
          </p:grpSp>
          <p:sp>
            <p:nvSpPr>
              <p:cNvPr id="8206" name="Text Box 322"/>
              <p:cNvSpPr txBox="1">
                <a:spLocks noChangeArrowheads="1"/>
              </p:cNvSpPr>
              <p:nvPr/>
            </p:nvSpPr>
            <p:spPr bwMode="auto">
              <a:xfrm>
                <a:off x="3749" y="1870"/>
                <a:ext cx="20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 b="0" i="0">
                    <a:latin typeface="Arial" charset="0"/>
                  </a:rPr>
                  <a:t>+</a:t>
                </a:r>
              </a:p>
            </p:txBody>
          </p:sp>
          <p:sp>
            <p:nvSpPr>
              <p:cNvPr id="8207" name="Text Box 323"/>
              <p:cNvSpPr txBox="1">
                <a:spLocks noChangeArrowheads="1"/>
              </p:cNvSpPr>
              <p:nvPr/>
            </p:nvSpPr>
            <p:spPr bwMode="auto">
              <a:xfrm>
                <a:off x="3744" y="2230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 b="0" i="0">
                    <a:latin typeface="Arial" charset="0"/>
                  </a:rPr>
                  <a:t>_</a:t>
                </a:r>
              </a:p>
            </p:txBody>
          </p:sp>
          <p:sp>
            <p:nvSpPr>
              <p:cNvPr id="8208" name="Text Box 324"/>
              <p:cNvSpPr txBox="1">
                <a:spLocks noChangeArrowheads="1"/>
              </p:cNvSpPr>
              <p:nvPr/>
            </p:nvSpPr>
            <p:spPr bwMode="auto">
              <a:xfrm>
                <a:off x="3767" y="2106"/>
                <a:ext cx="22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Arial" charset="0"/>
                  </a:rPr>
                  <a:t>v</a:t>
                </a:r>
                <a:r>
                  <a:rPr kumimoji="0" lang="en-US" altLang="zh-CN" sz="1800" baseline="-25000">
                    <a:latin typeface="Arial" charset="0"/>
                  </a:rPr>
                  <a:t>i</a:t>
                </a:r>
              </a:p>
            </p:txBody>
          </p:sp>
          <p:sp>
            <p:nvSpPr>
              <p:cNvPr id="8209" name="Line 325"/>
              <p:cNvSpPr>
                <a:spLocks noChangeShapeType="1"/>
              </p:cNvSpPr>
              <p:nvPr/>
            </p:nvSpPr>
            <p:spPr bwMode="auto">
              <a:xfrm>
                <a:off x="4129" y="1430"/>
                <a:ext cx="0" cy="862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10" name="Line 326"/>
              <p:cNvSpPr>
                <a:spLocks noChangeShapeType="1"/>
              </p:cNvSpPr>
              <p:nvPr/>
            </p:nvSpPr>
            <p:spPr bwMode="auto">
              <a:xfrm>
                <a:off x="4129" y="1430"/>
                <a:ext cx="363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11" name="Line 327"/>
              <p:cNvSpPr>
                <a:spLocks noChangeShapeType="1"/>
              </p:cNvSpPr>
              <p:nvPr/>
            </p:nvSpPr>
            <p:spPr bwMode="auto">
              <a:xfrm>
                <a:off x="4491" y="1267"/>
                <a:ext cx="0" cy="317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12" name="Line 328"/>
              <p:cNvSpPr>
                <a:spLocks noChangeShapeType="1"/>
              </p:cNvSpPr>
              <p:nvPr/>
            </p:nvSpPr>
            <p:spPr bwMode="auto">
              <a:xfrm>
                <a:off x="4492" y="2110"/>
                <a:ext cx="0" cy="317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13" name="Line 329"/>
              <p:cNvSpPr>
                <a:spLocks noChangeShapeType="1"/>
              </p:cNvSpPr>
              <p:nvPr/>
            </p:nvSpPr>
            <p:spPr bwMode="auto">
              <a:xfrm>
                <a:off x="4674" y="912"/>
                <a:ext cx="0" cy="31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14" name="Line 330"/>
              <p:cNvSpPr>
                <a:spLocks noChangeShapeType="1"/>
              </p:cNvSpPr>
              <p:nvPr/>
            </p:nvSpPr>
            <p:spPr bwMode="auto">
              <a:xfrm flipH="1">
                <a:off x="4501" y="1221"/>
                <a:ext cx="172" cy="13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15" name="Line 331"/>
              <p:cNvSpPr>
                <a:spLocks noChangeShapeType="1"/>
              </p:cNvSpPr>
              <p:nvPr/>
            </p:nvSpPr>
            <p:spPr bwMode="auto">
              <a:xfrm>
                <a:off x="4673" y="2446"/>
                <a:ext cx="0" cy="31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16" name="Line 332"/>
              <p:cNvSpPr>
                <a:spLocks noChangeShapeType="1"/>
              </p:cNvSpPr>
              <p:nvPr/>
            </p:nvSpPr>
            <p:spPr bwMode="auto">
              <a:xfrm flipH="1" flipV="1">
                <a:off x="4492" y="2328"/>
                <a:ext cx="181" cy="11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17" name="Oval 333"/>
              <p:cNvSpPr>
                <a:spLocks noChangeArrowheads="1"/>
              </p:cNvSpPr>
              <p:nvPr/>
            </p:nvSpPr>
            <p:spPr bwMode="auto">
              <a:xfrm>
                <a:off x="4637" y="1874"/>
                <a:ext cx="46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ea typeface="楷体_GB2312" pitchFamily="49" charset="-122"/>
                </a:endParaRPr>
              </a:p>
            </p:txBody>
          </p:sp>
          <p:sp>
            <p:nvSpPr>
              <p:cNvPr id="8218" name="Line 334"/>
              <p:cNvSpPr>
                <a:spLocks noChangeShapeType="1"/>
              </p:cNvSpPr>
              <p:nvPr/>
            </p:nvSpPr>
            <p:spPr bwMode="auto">
              <a:xfrm>
                <a:off x="4492" y="1493"/>
                <a:ext cx="181" cy="9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19" name="Line 335"/>
              <p:cNvSpPr>
                <a:spLocks noChangeShapeType="1"/>
              </p:cNvSpPr>
              <p:nvPr/>
            </p:nvSpPr>
            <p:spPr bwMode="auto">
              <a:xfrm>
                <a:off x="4665" y="1581"/>
                <a:ext cx="0" cy="544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20" name="Line 336"/>
              <p:cNvSpPr>
                <a:spLocks noChangeShapeType="1"/>
              </p:cNvSpPr>
              <p:nvPr/>
            </p:nvSpPr>
            <p:spPr bwMode="auto">
              <a:xfrm rot="10800000" flipV="1">
                <a:off x="4492" y="2128"/>
                <a:ext cx="181" cy="9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21" name="Line 337"/>
              <p:cNvSpPr>
                <a:spLocks noChangeShapeType="1"/>
              </p:cNvSpPr>
              <p:nvPr/>
            </p:nvSpPr>
            <p:spPr bwMode="auto">
              <a:xfrm>
                <a:off x="4656" y="1897"/>
                <a:ext cx="768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22" name="Line 338"/>
              <p:cNvSpPr>
                <a:spLocks noChangeShapeType="1"/>
              </p:cNvSpPr>
              <p:nvPr/>
            </p:nvSpPr>
            <p:spPr bwMode="auto">
              <a:xfrm>
                <a:off x="5087" y="1895"/>
                <a:ext cx="0" cy="226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23" name="Line 339"/>
              <p:cNvSpPr>
                <a:spLocks noChangeShapeType="1"/>
              </p:cNvSpPr>
              <p:nvPr/>
            </p:nvSpPr>
            <p:spPr bwMode="auto">
              <a:xfrm>
                <a:off x="5088" y="2400"/>
                <a:ext cx="0" cy="31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24" name="Line 340"/>
              <p:cNvSpPr>
                <a:spLocks noChangeShapeType="1"/>
              </p:cNvSpPr>
              <p:nvPr/>
            </p:nvSpPr>
            <p:spPr bwMode="auto">
              <a:xfrm>
                <a:off x="4992" y="2713"/>
                <a:ext cx="181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25" name="Rectangle 341"/>
              <p:cNvSpPr>
                <a:spLocks noChangeArrowheads="1"/>
              </p:cNvSpPr>
              <p:nvPr/>
            </p:nvSpPr>
            <p:spPr bwMode="auto">
              <a:xfrm>
                <a:off x="5040" y="2112"/>
                <a:ext cx="91" cy="273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ea typeface="楷体_GB2312" pitchFamily="49" charset="-122"/>
                </a:endParaRPr>
              </a:p>
            </p:txBody>
          </p:sp>
          <p:sp>
            <p:nvSpPr>
              <p:cNvPr id="8226" name="Line 342"/>
              <p:cNvSpPr>
                <a:spLocks noChangeShapeType="1"/>
              </p:cNvSpPr>
              <p:nvPr/>
            </p:nvSpPr>
            <p:spPr bwMode="auto">
              <a:xfrm>
                <a:off x="5184" y="2064"/>
                <a:ext cx="0" cy="40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27" name="Oval 343"/>
              <p:cNvSpPr>
                <a:spLocks noChangeArrowheads="1"/>
              </p:cNvSpPr>
              <p:nvPr/>
            </p:nvSpPr>
            <p:spPr bwMode="auto">
              <a:xfrm>
                <a:off x="5053" y="1874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ea typeface="楷体_GB2312" pitchFamily="49" charset="-122"/>
                </a:endParaRPr>
              </a:p>
            </p:txBody>
          </p:sp>
          <p:grpSp>
            <p:nvGrpSpPr>
              <p:cNvPr id="8228" name="Group 344"/>
              <p:cNvGrpSpPr>
                <a:grpSpLocks/>
              </p:cNvGrpSpPr>
              <p:nvPr/>
            </p:nvGrpSpPr>
            <p:grpSpPr bwMode="auto">
              <a:xfrm>
                <a:off x="5376" y="2496"/>
                <a:ext cx="145" cy="199"/>
                <a:chOff x="2236" y="2605"/>
                <a:chExt cx="145" cy="199"/>
              </a:xfrm>
            </p:grpSpPr>
            <p:sp>
              <p:nvSpPr>
                <p:cNvPr id="8251" name="Line 345"/>
                <p:cNvSpPr>
                  <a:spLocks noChangeShapeType="1"/>
                </p:cNvSpPr>
                <p:nvPr/>
              </p:nvSpPr>
              <p:spPr bwMode="auto">
                <a:xfrm>
                  <a:off x="2318" y="2668"/>
                  <a:ext cx="0" cy="13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52" name="Line 346"/>
                <p:cNvSpPr>
                  <a:spLocks noChangeShapeType="1"/>
                </p:cNvSpPr>
                <p:nvPr/>
              </p:nvSpPr>
              <p:spPr bwMode="auto">
                <a:xfrm>
                  <a:off x="2236" y="2795"/>
                  <a:ext cx="145" cy="0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53" name="Oval 347"/>
                <p:cNvSpPr>
                  <a:spLocks noChangeArrowheads="1"/>
                </p:cNvSpPr>
                <p:nvPr/>
              </p:nvSpPr>
              <p:spPr bwMode="auto">
                <a:xfrm>
                  <a:off x="2273" y="2605"/>
                  <a:ext cx="90" cy="90"/>
                </a:xfrm>
                <a:prstGeom prst="ellipse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zh-CN" altLang="en-US" sz="2400">
                    <a:ea typeface="楷体_GB2312" pitchFamily="49" charset="-122"/>
                  </a:endParaRPr>
                </a:p>
              </p:txBody>
            </p:sp>
          </p:grpSp>
          <p:sp>
            <p:nvSpPr>
              <p:cNvPr id="8229" name="Oval 348"/>
              <p:cNvSpPr>
                <a:spLocks noChangeArrowheads="1"/>
              </p:cNvSpPr>
              <p:nvPr/>
            </p:nvSpPr>
            <p:spPr bwMode="auto">
              <a:xfrm>
                <a:off x="5424" y="1872"/>
                <a:ext cx="90" cy="90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ea typeface="楷体_GB2312" pitchFamily="49" charset="-122"/>
                </a:endParaRPr>
              </a:p>
            </p:txBody>
          </p:sp>
          <p:sp>
            <p:nvSpPr>
              <p:cNvPr id="8230" name="Oval 349"/>
              <p:cNvSpPr>
                <a:spLocks noChangeArrowheads="1"/>
              </p:cNvSpPr>
              <p:nvPr/>
            </p:nvSpPr>
            <p:spPr bwMode="auto">
              <a:xfrm>
                <a:off x="4620" y="2763"/>
                <a:ext cx="90" cy="90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ea typeface="楷体_GB2312" pitchFamily="49" charset="-122"/>
                </a:endParaRPr>
              </a:p>
            </p:txBody>
          </p:sp>
          <p:sp>
            <p:nvSpPr>
              <p:cNvPr id="8231" name="Oval 350"/>
              <p:cNvSpPr>
                <a:spLocks noChangeArrowheads="1"/>
              </p:cNvSpPr>
              <p:nvPr/>
            </p:nvSpPr>
            <p:spPr bwMode="auto">
              <a:xfrm>
                <a:off x="4629" y="857"/>
                <a:ext cx="90" cy="90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ea typeface="楷体_GB2312" pitchFamily="49" charset="-122"/>
                </a:endParaRPr>
              </a:p>
            </p:txBody>
          </p:sp>
          <p:sp>
            <p:nvSpPr>
              <p:cNvPr id="8232" name="Line 351"/>
              <p:cNvSpPr>
                <a:spLocks noChangeShapeType="1"/>
              </p:cNvSpPr>
              <p:nvPr/>
            </p:nvSpPr>
            <p:spPr bwMode="auto">
              <a:xfrm>
                <a:off x="4129" y="2292"/>
                <a:ext cx="363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33" name="Line 352"/>
              <p:cNvSpPr>
                <a:spLocks noChangeShapeType="1"/>
              </p:cNvSpPr>
              <p:nvPr/>
            </p:nvSpPr>
            <p:spPr bwMode="auto">
              <a:xfrm>
                <a:off x="4555" y="2437"/>
                <a:ext cx="0" cy="40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34" name="Line 353"/>
              <p:cNvSpPr>
                <a:spLocks noChangeShapeType="1"/>
              </p:cNvSpPr>
              <p:nvPr/>
            </p:nvSpPr>
            <p:spPr bwMode="auto">
              <a:xfrm>
                <a:off x="4555" y="858"/>
                <a:ext cx="0" cy="40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35" name="Text Box 354"/>
              <p:cNvSpPr txBox="1">
                <a:spLocks noChangeArrowheads="1"/>
              </p:cNvSpPr>
              <p:nvPr/>
            </p:nvSpPr>
            <p:spPr bwMode="auto">
              <a:xfrm>
                <a:off x="5424" y="1872"/>
                <a:ext cx="20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 b="0" i="0">
                    <a:latin typeface="Arial" charset="0"/>
                  </a:rPr>
                  <a:t>+</a:t>
                </a:r>
              </a:p>
            </p:txBody>
          </p:sp>
          <p:sp>
            <p:nvSpPr>
              <p:cNvPr id="8236" name="Text Box 355"/>
              <p:cNvSpPr txBox="1">
                <a:spLocks noChangeArrowheads="1"/>
              </p:cNvSpPr>
              <p:nvPr/>
            </p:nvSpPr>
            <p:spPr bwMode="auto">
              <a:xfrm>
                <a:off x="5424" y="2304"/>
                <a:ext cx="22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 b="0" i="0">
                    <a:latin typeface="Arial" charset="0"/>
                  </a:rPr>
                  <a:t>_</a:t>
                </a:r>
              </a:p>
            </p:txBody>
          </p:sp>
          <p:sp>
            <p:nvSpPr>
              <p:cNvPr id="8237" name="Text Box 356"/>
              <p:cNvSpPr txBox="1">
                <a:spLocks noChangeArrowheads="1"/>
              </p:cNvSpPr>
              <p:nvPr/>
            </p:nvSpPr>
            <p:spPr bwMode="auto">
              <a:xfrm>
                <a:off x="4272" y="816"/>
                <a:ext cx="26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Arial" charset="0"/>
                  </a:rPr>
                  <a:t>i</a:t>
                </a:r>
                <a:r>
                  <a:rPr kumimoji="0" lang="en-US" altLang="zh-CN" sz="1800" baseline="-25000">
                    <a:latin typeface="Arial" charset="0"/>
                  </a:rPr>
                  <a:t>c1</a:t>
                </a:r>
              </a:p>
            </p:txBody>
          </p:sp>
          <p:grpSp>
            <p:nvGrpSpPr>
              <p:cNvPr id="8238" name="Group 357"/>
              <p:cNvGrpSpPr>
                <a:grpSpLocks/>
              </p:cNvGrpSpPr>
              <p:nvPr/>
            </p:nvGrpSpPr>
            <p:grpSpPr bwMode="auto">
              <a:xfrm>
                <a:off x="4656" y="2688"/>
                <a:ext cx="455" cy="322"/>
                <a:chOff x="4704" y="2623"/>
                <a:chExt cx="455" cy="322"/>
              </a:xfrm>
            </p:grpSpPr>
            <p:sp>
              <p:nvSpPr>
                <p:cNvPr id="8249" name="Text Box 358"/>
                <p:cNvSpPr txBox="1">
                  <a:spLocks noChangeArrowheads="1"/>
                </p:cNvSpPr>
                <p:nvPr/>
              </p:nvSpPr>
              <p:spPr bwMode="auto">
                <a:xfrm>
                  <a:off x="4704" y="2623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CN" sz="1800">
                      <a:latin typeface="Arial" charset="0"/>
                    </a:rPr>
                    <a:t>_</a:t>
                  </a:r>
                </a:p>
              </p:txBody>
            </p:sp>
            <p:sp>
              <p:nvSpPr>
                <p:cNvPr id="8250" name="Text Box 359"/>
                <p:cNvSpPr txBox="1">
                  <a:spLocks noChangeArrowheads="1"/>
                </p:cNvSpPr>
                <p:nvPr/>
              </p:nvSpPr>
              <p:spPr bwMode="auto">
                <a:xfrm>
                  <a:off x="4809" y="2714"/>
                  <a:ext cx="350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CN" sz="1800">
                      <a:latin typeface="Arial" charset="0"/>
                    </a:rPr>
                    <a:t>V</a:t>
                  </a:r>
                  <a:r>
                    <a:rPr kumimoji="0" lang="en-US" altLang="zh-CN" sz="1800" baseline="-25000">
                      <a:latin typeface="Arial" charset="0"/>
                    </a:rPr>
                    <a:t>CC</a:t>
                  </a:r>
                </a:p>
              </p:txBody>
            </p:sp>
          </p:grpSp>
          <p:grpSp>
            <p:nvGrpSpPr>
              <p:cNvPr id="8239" name="Group 360"/>
              <p:cNvGrpSpPr>
                <a:grpSpLocks/>
              </p:cNvGrpSpPr>
              <p:nvPr/>
            </p:nvGrpSpPr>
            <p:grpSpPr bwMode="auto">
              <a:xfrm>
                <a:off x="4656" y="768"/>
                <a:ext cx="431" cy="231"/>
                <a:chOff x="4719" y="768"/>
                <a:chExt cx="431" cy="231"/>
              </a:xfrm>
            </p:grpSpPr>
            <p:sp>
              <p:nvSpPr>
                <p:cNvPr id="8247" name="Text Box 361"/>
                <p:cNvSpPr txBox="1">
                  <a:spLocks noChangeArrowheads="1"/>
                </p:cNvSpPr>
                <p:nvPr/>
              </p:nvSpPr>
              <p:spPr bwMode="auto">
                <a:xfrm>
                  <a:off x="4719" y="768"/>
                  <a:ext cx="200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CN" sz="1800">
                      <a:latin typeface="Arial" charset="0"/>
                    </a:rPr>
                    <a:t>+</a:t>
                  </a:r>
                </a:p>
              </p:txBody>
            </p:sp>
            <p:sp>
              <p:nvSpPr>
                <p:cNvPr id="8248" name="Text Box 362"/>
                <p:cNvSpPr txBox="1">
                  <a:spLocks noChangeArrowheads="1"/>
                </p:cNvSpPr>
                <p:nvPr/>
              </p:nvSpPr>
              <p:spPr bwMode="auto">
                <a:xfrm>
                  <a:off x="4800" y="768"/>
                  <a:ext cx="350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CN" sz="1800">
                      <a:latin typeface="Arial" charset="0"/>
                    </a:rPr>
                    <a:t>V</a:t>
                  </a:r>
                  <a:r>
                    <a:rPr kumimoji="0" lang="en-US" altLang="zh-CN" sz="1800" baseline="-25000">
                      <a:latin typeface="Arial" charset="0"/>
                    </a:rPr>
                    <a:t>CC</a:t>
                  </a:r>
                </a:p>
              </p:txBody>
            </p:sp>
          </p:grpSp>
          <p:sp>
            <p:nvSpPr>
              <p:cNvPr id="8240" name="Text Box 363"/>
              <p:cNvSpPr txBox="1">
                <a:spLocks noChangeArrowheads="1"/>
              </p:cNvSpPr>
              <p:nvPr/>
            </p:nvSpPr>
            <p:spPr bwMode="auto">
              <a:xfrm>
                <a:off x="4583" y="1308"/>
                <a:ext cx="25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Arial" charset="0"/>
                  </a:rPr>
                  <a:t>T</a:t>
                </a:r>
                <a:r>
                  <a:rPr kumimoji="0" lang="en-US" altLang="zh-CN" sz="1800" baseline="-25000">
                    <a:latin typeface="Arial" charset="0"/>
                  </a:rPr>
                  <a:t>1</a:t>
                </a:r>
              </a:p>
            </p:txBody>
          </p:sp>
          <p:sp>
            <p:nvSpPr>
              <p:cNvPr id="8241" name="Text Box 364"/>
              <p:cNvSpPr txBox="1">
                <a:spLocks noChangeArrowheads="1"/>
              </p:cNvSpPr>
              <p:nvPr/>
            </p:nvSpPr>
            <p:spPr bwMode="auto">
              <a:xfrm>
                <a:off x="4583" y="2174"/>
                <a:ext cx="25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Arial" charset="0"/>
                  </a:rPr>
                  <a:t>T</a:t>
                </a:r>
                <a:r>
                  <a:rPr kumimoji="0" lang="en-US" altLang="zh-CN" sz="1800" baseline="-25000">
                    <a:latin typeface="Arial" charset="0"/>
                  </a:rPr>
                  <a:t>2</a:t>
                </a:r>
              </a:p>
            </p:txBody>
          </p:sp>
          <p:sp>
            <p:nvSpPr>
              <p:cNvPr id="8242" name="Text Box 365"/>
              <p:cNvSpPr txBox="1">
                <a:spLocks noChangeArrowheads="1"/>
              </p:cNvSpPr>
              <p:nvPr/>
            </p:nvSpPr>
            <p:spPr bwMode="auto">
              <a:xfrm>
                <a:off x="4848" y="2400"/>
                <a:ext cx="27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Arial" charset="0"/>
                  </a:rPr>
                  <a:t>R</a:t>
                </a:r>
                <a:r>
                  <a:rPr kumimoji="0" lang="en-US" altLang="zh-CN" sz="1800" baseline="-25000">
                    <a:latin typeface="Arial" charset="0"/>
                  </a:rPr>
                  <a:t>L</a:t>
                </a:r>
              </a:p>
            </p:txBody>
          </p:sp>
          <p:sp>
            <p:nvSpPr>
              <p:cNvPr id="8243" name="Text Box 366"/>
              <p:cNvSpPr txBox="1">
                <a:spLocks noChangeArrowheads="1"/>
              </p:cNvSpPr>
              <p:nvPr/>
            </p:nvSpPr>
            <p:spPr bwMode="auto">
              <a:xfrm>
                <a:off x="5376" y="2112"/>
                <a:ext cx="2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Arial" charset="0"/>
                  </a:rPr>
                  <a:t>v</a:t>
                </a:r>
                <a:r>
                  <a:rPr kumimoji="0" lang="en-US" altLang="zh-CN" sz="1800" baseline="-25000">
                    <a:latin typeface="Arial" charset="0"/>
                  </a:rPr>
                  <a:t>o</a:t>
                </a:r>
              </a:p>
            </p:txBody>
          </p:sp>
          <p:sp>
            <p:nvSpPr>
              <p:cNvPr id="8244" name="Text Box 367"/>
              <p:cNvSpPr txBox="1">
                <a:spLocks noChangeArrowheads="1"/>
              </p:cNvSpPr>
              <p:nvPr/>
            </p:nvSpPr>
            <p:spPr bwMode="auto">
              <a:xfrm>
                <a:off x="4334" y="2446"/>
                <a:ext cx="26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Arial" charset="0"/>
                  </a:rPr>
                  <a:t>i</a:t>
                </a:r>
                <a:r>
                  <a:rPr kumimoji="0" lang="en-US" altLang="zh-CN" sz="1800" baseline="-25000">
                    <a:latin typeface="Arial" charset="0"/>
                  </a:rPr>
                  <a:t>c2</a:t>
                </a:r>
              </a:p>
            </p:txBody>
          </p:sp>
          <p:sp>
            <p:nvSpPr>
              <p:cNvPr id="8245" name="Text Box 368"/>
              <p:cNvSpPr txBox="1">
                <a:spLocks noChangeArrowheads="1"/>
              </p:cNvSpPr>
              <p:nvPr/>
            </p:nvSpPr>
            <p:spPr bwMode="auto">
              <a:xfrm>
                <a:off x="5184" y="2112"/>
                <a:ext cx="21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Arial" charset="0"/>
                  </a:rPr>
                  <a:t>i</a:t>
                </a:r>
                <a:r>
                  <a:rPr kumimoji="0" lang="en-US" altLang="zh-CN" sz="1800" baseline="-25000">
                    <a:latin typeface="Arial" charset="0"/>
                  </a:rPr>
                  <a:t>L</a:t>
                </a:r>
              </a:p>
            </p:txBody>
          </p:sp>
          <p:sp>
            <p:nvSpPr>
              <p:cNvPr id="8246" name="Line 369"/>
              <p:cNvSpPr>
                <a:spLocks noChangeShapeType="1"/>
              </p:cNvSpPr>
              <p:nvPr/>
            </p:nvSpPr>
            <p:spPr bwMode="auto">
              <a:xfrm>
                <a:off x="3884" y="1875"/>
                <a:ext cx="227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8200" name="Rectangle 370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0" y="0"/>
            <a:ext cx="3203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i="0">
                <a:solidFill>
                  <a:srgbClr val="000066"/>
                </a:solidFill>
                <a:ea typeface="黑体" pitchFamily="49" charset="-122"/>
              </a:rPr>
              <a:t>9.3.1  </a:t>
            </a:r>
            <a:r>
              <a:rPr lang="zh-CN" altLang="en-US" i="0">
                <a:solidFill>
                  <a:srgbClr val="000066"/>
                </a:solidFill>
                <a:ea typeface="黑体" pitchFamily="49" charset="-122"/>
              </a:rPr>
              <a:t>电路组成</a:t>
            </a:r>
          </a:p>
        </p:txBody>
      </p:sp>
      <p:sp>
        <p:nvSpPr>
          <p:cNvPr id="64" name="Text Box 310"/>
          <p:cNvSpPr txBox="1">
            <a:spLocks noChangeArrowheads="1"/>
          </p:cNvSpPr>
          <p:nvPr/>
        </p:nvSpPr>
        <p:spPr bwMode="auto">
          <a:xfrm>
            <a:off x="1106488" y="4008438"/>
            <a:ext cx="2971800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（</a:t>
            </a:r>
            <a:r>
              <a:rPr lang="zh-CN" altLang="en-US" sz="2400" i="0">
                <a:solidFill>
                  <a:schemeClr val="tx2"/>
                </a:solidFill>
                <a:ea typeface="楷体_GB2312" pitchFamily="49" charset="-122"/>
              </a:rPr>
              <a:t>并联射极输出器）又称</a:t>
            </a:r>
            <a:r>
              <a:rPr lang="en-US" altLang="zh-CN" sz="2400" i="0">
                <a:solidFill>
                  <a:srgbClr val="0000FF"/>
                </a:solidFill>
                <a:ea typeface="楷体_GB2312" pitchFamily="49" charset="-122"/>
              </a:rPr>
              <a:t>OCL</a:t>
            </a:r>
            <a:r>
              <a:rPr lang="zh-CN" altLang="en-US" sz="2400" i="0">
                <a:solidFill>
                  <a:srgbClr val="0000FF"/>
                </a:solidFill>
                <a:ea typeface="楷体_GB2312" pitchFamily="49" charset="-122"/>
              </a:rPr>
              <a:t>电路</a:t>
            </a:r>
            <a:r>
              <a:rPr lang="zh-CN" altLang="en-US" sz="2400" i="0">
                <a:solidFill>
                  <a:schemeClr val="tx2"/>
                </a:solidFill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66" grpId="0" autoUpdateAnimBg="0"/>
      <p:bldP spid="18740" grpId="0" autoUpdateAnimBg="0"/>
      <p:bldP spid="64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0" y="0"/>
            <a:ext cx="2590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i="0">
                <a:solidFill>
                  <a:srgbClr val="CC0000"/>
                </a:solidFill>
                <a:ea typeface="黑体" pitchFamily="49" charset="-122"/>
              </a:rPr>
              <a:t>2.  </a:t>
            </a:r>
            <a:r>
              <a:rPr lang="zh-CN" altLang="en-US" sz="2800" i="0">
                <a:solidFill>
                  <a:srgbClr val="CC0000"/>
                </a:solidFill>
                <a:ea typeface="黑体" pitchFamily="49" charset="-122"/>
              </a:rPr>
              <a:t>工作原理</a:t>
            </a: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0" y="2060575"/>
            <a:ext cx="5724525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zh-CN" sz="2400" i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zh-CN" altLang="en-US" sz="2400" i="0">
                <a:solidFill>
                  <a:srgbClr val="000000"/>
                </a:solidFill>
                <a:ea typeface="楷体_GB2312" pitchFamily="49" charset="-122"/>
              </a:rPr>
              <a:t>两个三极管在信号的正、负半周轮流导通，使</a:t>
            </a:r>
            <a:r>
              <a:rPr lang="zh-CN" altLang="en-US" sz="2400" i="0">
                <a:ea typeface="楷体_GB2312" pitchFamily="49" charset="-122"/>
              </a:rPr>
              <a:t>负载得到一个完整的波形。</a:t>
            </a:r>
            <a:endParaRPr lang="zh-CN" altLang="en-US" sz="2400" i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107950" y="3357563"/>
            <a:ext cx="460851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ea typeface="楷体_GB2312" pitchFamily="49" charset="-122"/>
              </a:rPr>
              <a:t>v</a:t>
            </a:r>
            <a:r>
              <a:rPr lang="en-US" altLang="zh-CN" sz="2400" baseline="-25000">
                <a:ea typeface="楷体_GB2312" pitchFamily="49" charset="-122"/>
              </a:rPr>
              <a:t>i </a:t>
            </a:r>
            <a:r>
              <a:rPr lang="en-US" altLang="zh-CN" sz="2400" i="0">
                <a:ea typeface="楷体_GB2312" pitchFamily="49" charset="-122"/>
              </a:rPr>
              <a:t>= 0 , T</a:t>
            </a:r>
            <a:r>
              <a:rPr lang="en-US" altLang="zh-CN" sz="2400" i="0" baseline="-25000">
                <a:ea typeface="楷体_GB2312" pitchFamily="49" charset="-122"/>
              </a:rPr>
              <a:t>1</a:t>
            </a:r>
            <a:r>
              <a:rPr lang="zh-CN" altLang="en-US" sz="2400" i="0">
                <a:ea typeface="楷体_GB2312" pitchFamily="49" charset="-122"/>
              </a:rPr>
              <a:t>、</a:t>
            </a:r>
            <a:r>
              <a:rPr lang="en-US" altLang="zh-CN" sz="2400" i="0">
                <a:ea typeface="楷体_GB2312" pitchFamily="49" charset="-122"/>
              </a:rPr>
              <a:t>T</a:t>
            </a:r>
            <a:r>
              <a:rPr lang="en-US" altLang="zh-CN" sz="2400" i="0" baseline="-25000">
                <a:ea typeface="楷体_GB2312" pitchFamily="49" charset="-122"/>
              </a:rPr>
              <a:t>2</a:t>
            </a:r>
            <a:r>
              <a:rPr lang="zh-CN" altLang="en-US" sz="2400" i="0">
                <a:ea typeface="楷体_GB2312" pitchFamily="49" charset="-122"/>
              </a:rPr>
              <a:t>都截止</a:t>
            </a:r>
            <a:r>
              <a:rPr lang="en-US" altLang="zh-CN" sz="2400" i="0">
                <a:ea typeface="楷体_GB2312" pitchFamily="49" charset="-122"/>
              </a:rPr>
              <a:t>,</a:t>
            </a:r>
            <a:r>
              <a:rPr lang="zh-CN" altLang="en-US" sz="2400" i="0">
                <a:ea typeface="楷体_GB2312" pitchFamily="49" charset="-122"/>
              </a:rPr>
              <a:t>管子的静态电流为</a:t>
            </a:r>
            <a:r>
              <a:rPr lang="en-US" altLang="zh-CN" sz="2400" i="0">
                <a:ea typeface="楷体_GB2312" pitchFamily="49" charset="-122"/>
              </a:rPr>
              <a:t>0</a:t>
            </a:r>
            <a:r>
              <a:rPr lang="zh-CN" altLang="en-US" sz="2400" i="0">
                <a:ea typeface="楷体_GB2312" pitchFamily="49" charset="-122"/>
              </a:rPr>
              <a:t>，两个管子都工作在乙类状态</a:t>
            </a:r>
          </a:p>
        </p:txBody>
      </p:sp>
      <p:sp>
        <p:nvSpPr>
          <p:cNvPr id="54280" name="Line 8"/>
          <p:cNvSpPr>
            <a:spLocks noChangeShapeType="1"/>
          </p:cNvSpPr>
          <p:nvPr/>
        </p:nvSpPr>
        <p:spPr bwMode="auto">
          <a:xfrm>
            <a:off x="1187450" y="4941888"/>
            <a:ext cx="762000" cy="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4281" name="Text Box 9"/>
          <p:cNvSpPr txBox="1">
            <a:spLocks noChangeArrowheads="1"/>
          </p:cNvSpPr>
          <p:nvPr/>
        </p:nvSpPr>
        <p:spPr bwMode="auto">
          <a:xfrm>
            <a:off x="1979613" y="4724400"/>
            <a:ext cx="935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i="0">
                <a:solidFill>
                  <a:srgbClr val="CC0099"/>
                </a:solidFill>
                <a:ea typeface="楷体_GB2312" pitchFamily="49" charset="-122"/>
                <a:sym typeface="Symbol" pitchFamily="18" charset="2"/>
              </a:rPr>
              <a:t></a:t>
            </a:r>
            <a:r>
              <a:rPr lang="zh-CN" altLang="en-US" sz="2400" i="0">
                <a:solidFill>
                  <a:srgbClr val="CC0099"/>
                </a:solidFill>
                <a:ea typeface="楷体_GB2312" pitchFamily="49" charset="-122"/>
                <a:sym typeface="Symbol" pitchFamily="18" charset="2"/>
              </a:rPr>
              <a:t>高</a:t>
            </a:r>
          </a:p>
        </p:txBody>
      </p:sp>
      <p:sp>
        <p:nvSpPr>
          <p:cNvPr id="9223" name="Text Box 13"/>
          <p:cNvSpPr txBox="1">
            <a:spLocks noChangeArrowheads="1"/>
          </p:cNvSpPr>
          <p:nvPr/>
        </p:nvSpPr>
        <p:spPr bwMode="auto">
          <a:xfrm>
            <a:off x="2895600" y="22098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zh-CN" sz="2400" i="0"/>
          </a:p>
        </p:txBody>
      </p:sp>
      <p:pic>
        <p:nvPicPr>
          <p:cNvPr id="9224" name="Picture 15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5" name="Picture 16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89" name="Text Box 17"/>
          <p:cNvSpPr txBox="1">
            <a:spLocks noChangeArrowheads="1"/>
          </p:cNvSpPr>
          <p:nvPr/>
        </p:nvSpPr>
        <p:spPr bwMode="auto">
          <a:xfrm>
            <a:off x="0" y="5516563"/>
            <a:ext cx="694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i="0">
                <a:ea typeface="楷体_GB2312" pitchFamily="49" charset="-122"/>
              </a:rPr>
              <a:t>从而解决了</a:t>
            </a:r>
            <a:r>
              <a:rPr lang="zh-CN" altLang="en-US" sz="2400" i="0">
                <a:solidFill>
                  <a:srgbClr val="CC0099"/>
                </a:solidFill>
                <a:ea typeface="楷体_GB2312" pitchFamily="49" charset="-122"/>
                <a:sym typeface="Symbol" pitchFamily="18" charset="2"/>
              </a:rPr>
              <a:t>高</a:t>
            </a:r>
            <a:r>
              <a:rPr lang="zh-CN" altLang="en-US" sz="2400" i="0">
                <a:solidFill>
                  <a:schemeClr val="tx2"/>
                </a:solidFill>
                <a:ea typeface="楷体_GB2312" pitchFamily="49" charset="-122"/>
                <a:sym typeface="Symbol" pitchFamily="18" charset="2"/>
              </a:rPr>
              <a:t>和输出波形</a:t>
            </a:r>
            <a:r>
              <a:rPr lang="zh-CN" altLang="en-US" sz="2400" i="0">
                <a:solidFill>
                  <a:srgbClr val="CC0099"/>
                </a:solidFill>
                <a:ea typeface="楷体_GB2312" pitchFamily="49" charset="-122"/>
                <a:sym typeface="Symbol" pitchFamily="18" charset="2"/>
              </a:rPr>
              <a:t>非线性失真</a:t>
            </a:r>
            <a:r>
              <a:rPr lang="zh-CN" altLang="en-US" sz="2400" i="0">
                <a:solidFill>
                  <a:schemeClr val="tx2"/>
                </a:solidFill>
                <a:ea typeface="楷体_GB2312" pitchFamily="49" charset="-122"/>
                <a:sym typeface="Symbol" pitchFamily="18" charset="2"/>
              </a:rPr>
              <a:t>之间的矛盾</a:t>
            </a:r>
            <a:endParaRPr lang="zh-CN" altLang="en-US" sz="2400" i="0">
              <a:ea typeface="楷体_GB2312" pitchFamily="49" charset="-122"/>
            </a:endParaRPr>
          </a:p>
        </p:txBody>
      </p:sp>
      <p:sp>
        <p:nvSpPr>
          <p:cNvPr id="54290" name="Text Box 18"/>
          <p:cNvSpPr txBox="1">
            <a:spLocks noChangeArrowheads="1"/>
          </p:cNvSpPr>
          <p:nvPr/>
        </p:nvSpPr>
        <p:spPr bwMode="auto">
          <a:xfrm>
            <a:off x="228600" y="533400"/>
            <a:ext cx="525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ea typeface="楷体_GB2312" pitchFamily="49" charset="-122"/>
              </a:rPr>
              <a:t>v</a:t>
            </a:r>
            <a:r>
              <a:rPr lang="en-US" altLang="zh-CN" sz="2400" baseline="-25000">
                <a:ea typeface="楷体_GB2312" pitchFamily="49" charset="-122"/>
              </a:rPr>
              <a:t>i </a:t>
            </a:r>
            <a:r>
              <a:rPr lang="en-US" altLang="zh-CN" sz="2400" i="0">
                <a:ea typeface="楷体_GB2312" pitchFamily="49" charset="-122"/>
              </a:rPr>
              <a:t>&gt; 0 , T</a:t>
            </a:r>
            <a:r>
              <a:rPr lang="en-US" altLang="zh-CN" sz="2400" i="0" baseline="-25000">
                <a:ea typeface="楷体_GB2312" pitchFamily="49" charset="-122"/>
              </a:rPr>
              <a:t>1</a:t>
            </a:r>
            <a:r>
              <a:rPr lang="zh-CN" altLang="en-US" sz="2400" i="0">
                <a:ea typeface="楷体_GB2312" pitchFamily="49" charset="-122"/>
              </a:rPr>
              <a:t>导通， </a:t>
            </a:r>
            <a:r>
              <a:rPr lang="en-US" altLang="zh-CN" sz="2400" i="0">
                <a:ea typeface="楷体_GB2312" pitchFamily="49" charset="-122"/>
              </a:rPr>
              <a:t>T</a:t>
            </a:r>
            <a:r>
              <a:rPr lang="en-US" altLang="zh-CN" sz="2400" i="0" baseline="-25000">
                <a:ea typeface="楷体_GB2312" pitchFamily="49" charset="-122"/>
              </a:rPr>
              <a:t>2</a:t>
            </a:r>
            <a:r>
              <a:rPr lang="zh-CN" altLang="en-US" sz="2400" i="0">
                <a:ea typeface="楷体_GB2312" pitchFamily="49" charset="-122"/>
              </a:rPr>
              <a:t>截止</a:t>
            </a:r>
            <a:r>
              <a:rPr lang="en-US" altLang="zh-CN" sz="2400" i="0">
                <a:ea typeface="楷体_GB2312" pitchFamily="49" charset="-122"/>
              </a:rPr>
              <a:t>,  </a:t>
            </a:r>
            <a:r>
              <a:rPr lang="en-US" altLang="zh-CN" sz="2400">
                <a:ea typeface="楷体_GB2312" pitchFamily="49" charset="-122"/>
              </a:rPr>
              <a:t>v</a:t>
            </a:r>
            <a:r>
              <a:rPr lang="en-US" altLang="zh-CN" sz="2400" baseline="-25000">
                <a:ea typeface="楷体_GB2312" pitchFamily="49" charset="-122"/>
              </a:rPr>
              <a:t>o </a:t>
            </a:r>
            <a:r>
              <a:rPr lang="en-US" altLang="zh-CN" sz="2400" i="0">
                <a:ea typeface="楷体_GB2312" pitchFamily="49" charset="-122"/>
              </a:rPr>
              <a:t>= </a:t>
            </a:r>
            <a:r>
              <a:rPr lang="en-US" altLang="zh-CN" sz="2400">
                <a:ea typeface="楷体_GB2312" pitchFamily="49" charset="-122"/>
              </a:rPr>
              <a:t>v</a:t>
            </a:r>
            <a:r>
              <a:rPr lang="en-US" altLang="zh-CN" sz="2400" baseline="-25000">
                <a:ea typeface="楷体_GB2312" pitchFamily="49" charset="-122"/>
              </a:rPr>
              <a:t>i </a:t>
            </a:r>
            <a:r>
              <a:rPr lang="en-US" altLang="zh-CN" sz="2400" i="0">
                <a:ea typeface="楷体_GB2312" pitchFamily="49" charset="-122"/>
              </a:rPr>
              <a:t>(+), </a:t>
            </a:r>
          </a:p>
        </p:txBody>
      </p:sp>
      <p:sp>
        <p:nvSpPr>
          <p:cNvPr id="54291" name="Text Box 19"/>
          <p:cNvSpPr txBox="1">
            <a:spLocks noChangeArrowheads="1"/>
          </p:cNvSpPr>
          <p:nvPr/>
        </p:nvSpPr>
        <p:spPr bwMode="auto">
          <a:xfrm>
            <a:off x="250825" y="1341438"/>
            <a:ext cx="5113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ea typeface="楷体_GB2312" pitchFamily="49" charset="-122"/>
              </a:rPr>
              <a:t>v</a:t>
            </a:r>
            <a:r>
              <a:rPr lang="en-US" altLang="zh-CN" sz="2400" baseline="-25000">
                <a:ea typeface="楷体_GB2312" pitchFamily="49" charset="-122"/>
              </a:rPr>
              <a:t>i </a:t>
            </a:r>
            <a:r>
              <a:rPr lang="en-US" altLang="zh-CN" sz="2400" i="0">
                <a:ea typeface="楷体_GB2312" pitchFamily="49" charset="-122"/>
              </a:rPr>
              <a:t>&lt; 0 , T</a:t>
            </a:r>
            <a:r>
              <a:rPr lang="en-US" altLang="zh-CN" sz="2400" i="0" baseline="-25000">
                <a:ea typeface="楷体_GB2312" pitchFamily="49" charset="-122"/>
              </a:rPr>
              <a:t>2</a:t>
            </a:r>
            <a:r>
              <a:rPr lang="zh-CN" altLang="en-US" sz="2400" i="0">
                <a:ea typeface="楷体_GB2312" pitchFamily="49" charset="-122"/>
              </a:rPr>
              <a:t>导通， </a:t>
            </a:r>
            <a:r>
              <a:rPr lang="en-US" altLang="zh-CN" sz="2400" i="0">
                <a:ea typeface="楷体_GB2312" pitchFamily="49" charset="-122"/>
              </a:rPr>
              <a:t>T</a:t>
            </a:r>
            <a:r>
              <a:rPr lang="en-US" altLang="zh-CN" sz="2400" i="0" baseline="-25000">
                <a:ea typeface="楷体_GB2312" pitchFamily="49" charset="-122"/>
              </a:rPr>
              <a:t>1</a:t>
            </a:r>
            <a:r>
              <a:rPr lang="zh-CN" altLang="en-US" sz="2400" i="0">
                <a:ea typeface="楷体_GB2312" pitchFamily="49" charset="-122"/>
              </a:rPr>
              <a:t>截止</a:t>
            </a:r>
            <a:r>
              <a:rPr lang="en-US" altLang="zh-CN" sz="2400" i="0">
                <a:ea typeface="楷体_GB2312" pitchFamily="49" charset="-122"/>
              </a:rPr>
              <a:t>,  </a:t>
            </a:r>
            <a:r>
              <a:rPr lang="en-US" altLang="zh-CN" sz="2400">
                <a:ea typeface="楷体_GB2312" pitchFamily="49" charset="-122"/>
              </a:rPr>
              <a:t>v</a:t>
            </a:r>
            <a:r>
              <a:rPr lang="en-US" altLang="zh-CN" sz="2400" baseline="-25000">
                <a:ea typeface="楷体_GB2312" pitchFamily="49" charset="-122"/>
              </a:rPr>
              <a:t>o </a:t>
            </a:r>
            <a:r>
              <a:rPr lang="en-US" altLang="zh-CN" sz="2400" i="0">
                <a:ea typeface="楷体_GB2312" pitchFamily="49" charset="-122"/>
              </a:rPr>
              <a:t>= </a:t>
            </a:r>
            <a:r>
              <a:rPr lang="en-US" altLang="zh-CN" sz="2400">
                <a:ea typeface="楷体_GB2312" pitchFamily="49" charset="-122"/>
              </a:rPr>
              <a:t>v</a:t>
            </a:r>
            <a:r>
              <a:rPr lang="en-US" altLang="zh-CN" sz="2400" baseline="-25000">
                <a:ea typeface="楷体_GB2312" pitchFamily="49" charset="-122"/>
              </a:rPr>
              <a:t>i </a:t>
            </a:r>
            <a:r>
              <a:rPr lang="en-US" altLang="zh-CN" sz="2400" i="0">
                <a:ea typeface="楷体_GB2312" pitchFamily="49" charset="-122"/>
              </a:rPr>
              <a:t>(-), </a:t>
            </a:r>
          </a:p>
        </p:txBody>
      </p:sp>
      <p:grpSp>
        <p:nvGrpSpPr>
          <p:cNvPr id="9229" name="Group 20"/>
          <p:cNvGrpSpPr>
            <a:grpSpLocks/>
          </p:cNvGrpSpPr>
          <p:nvPr/>
        </p:nvGrpSpPr>
        <p:grpSpPr bwMode="auto">
          <a:xfrm>
            <a:off x="5562600" y="0"/>
            <a:ext cx="3581400" cy="3810000"/>
            <a:chOff x="3360" y="672"/>
            <a:chExt cx="2256" cy="2400"/>
          </a:xfrm>
        </p:grpSpPr>
        <p:sp>
          <p:nvSpPr>
            <p:cNvPr id="9233" name="Rectangle 21"/>
            <p:cNvSpPr>
              <a:spLocks noChangeArrowheads="1"/>
            </p:cNvSpPr>
            <p:nvPr/>
          </p:nvSpPr>
          <p:spPr bwMode="auto">
            <a:xfrm>
              <a:off x="3360" y="672"/>
              <a:ext cx="2256" cy="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grpSp>
          <p:nvGrpSpPr>
            <p:cNvPr id="9234" name="Group 22"/>
            <p:cNvGrpSpPr>
              <a:grpSpLocks/>
            </p:cNvGrpSpPr>
            <p:nvPr/>
          </p:nvGrpSpPr>
          <p:grpSpPr bwMode="auto">
            <a:xfrm>
              <a:off x="3600" y="768"/>
              <a:ext cx="1907" cy="2242"/>
              <a:chOff x="3744" y="768"/>
              <a:chExt cx="1907" cy="2242"/>
            </a:xfrm>
          </p:grpSpPr>
          <p:sp>
            <p:nvSpPr>
              <p:cNvPr id="9235" name="Oval 23"/>
              <p:cNvSpPr>
                <a:spLocks noChangeArrowheads="1"/>
              </p:cNvSpPr>
              <p:nvPr/>
            </p:nvSpPr>
            <p:spPr bwMode="auto">
              <a:xfrm>
                <a:off x="3796" y="1829"/>
                <a:ext cx="90" cy="90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ea typeface="楷体_GB2312" pitchFamily="49" charset="-122"/>
                </a:endParaRPr>
              </a:p>
            </p:txBody>
          </p:sp>
          <p:grpSp>
            <p:nvGrpSpPr>
              <p:cNvPr id="9236" name="Group 24"/>
              <p:cNvGrpSpPr>
                <a:grpSpLocks/>
              </p:cNvGrpSpPr>
              <p:nvPr/>
            </p:nvGrpSpPr>
            <p:grpSpPr bwMode="auto">
              <a:xfrm>
                <a:off x="3750" y="2473"/>
                <a:ext cx="181" cy="227"/>
                <a:chOff x="585" y="2568"/>
                <a:chExt cx="181" cy="227"/>
              </a:xfrm>
            </p:grpSpPr>
            <p:sp>
              <p:nvSpPr>
                <p:cNvPr id="9285" name="Line 25"/>
                <p:cNvSpPr>
                  <a:spLocks noChangeShapeType="1"/>
                </p:cNvSpPr>
                <p:nvPr/>
              </p:nvSpPr>
              <p:spPr bwMode="auto">
                <a:xfrm>
                  <a:off x="585" y="2795"/>
                  <a:ext cx="181" cy="0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86" name="Line 26"/>
                <p:cNvSpPr>
                  <a:spLocks noChangeShapeType="1"/>
                </p:cNvSpPr>
                <p:nvPr/>
              </p:nvSpPr>
              <p:spPr bwMode="auto">
                <a:xfrm>
                  <a:off x="676" y="2650"/>
                  <a:ext cx="0" cy="13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87" name="Oval 27"/>
                <p:cNvSpPr>
                  <a:spLocks noChangeArrowheads="1"/>
                </p:cNvSpPr>
                <p:nvPr/>
              </p:nvSpPr>
              <p:spPr bwMode="auto">
                <a:xfrm>
                  <a:off x="631" y="2568"/>
                  <a:ext cx="90" cy="90"/>
                </a:xfrm>
                <a:prstGeom prst="ellipse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zh-CN" altLang="en-US" sz="2400">
                    <a:ea typeface="楷体_GB2312" pitchFamily="49" charset="-122"/>
                  </a:endParaRPr>
                </a:p>
              </p:txBody>
            </p:sp>
          </p:grpSp>
          <p:sp>
            <p:nvSpPr>
              <p:cNvPr id="9237" name="Text Box 28"/>
              <p:cNvSpPr txBox="1">
                <a:spLocks noChangeArrowheads="1"/>
              </p:cNvSpPr>
              <p:nvPr/>
            </p:nvSpPr>
            <p:spPr bwMode="auto">
              <a:xfrm>
                <a:off x="3749" y="1870"/>
                <a:ext cx="20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 b="0" i="0">
                    <a:latin typeface="Arial" charset="0"/>
                  </a:rPr>
                  <a:t>+</a:t>
                </a:r>
              </a:p>
            </p:txBody>
          </p:sp>
          <p:sp>
            <p:nvSpPr>
              <p:cNvPr id="9238" name="Text Box 29"/>
              <p:cNvSpPr txBox="1">
                <a:spLocks noChangeArrowheads="1"/>
              </p:cNvSpPr>
              <p:nvPr/>
            </p:nvSpPr>
            <p:spPr bwMode="auto">
              <a:xfrm>
                <a:off x="3744" y="2230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 b="0" i="0">
                    <a:latin typeface="Arial" charset="0"/>
                  </a:rPr>
                  <a:t>_</a:t>
                </a:r>
              </a:p>
            </p:txBody>
          </p:sp>
          <p:sp>
            <p:nvSpPr>
              <p:cNvPr id="9239" name="Text Box 30"/>
              <p:cNvSpPr txBox="1">
                <a:spLocks noChangeArrowheads="1"/>
              </p:cNvSpPr>
              <p:nvPr/>
            </p:nvSpPr>
            <p:spPr bwMode="auto">
              <a:xfrm>
                <a:off x="3767" y="2106"/>
                <a:ext cx="22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Arial" charset="0"/>
                  </a:rPr>
                  <a:t>v</a:t>
                </a:r>
                <a:r>
                  <a:rPr kumimoji="0" lang="en-US" altLang="zh-CN" sz="1800" baseline="-25000">
                    <a:latin typeface="Arial" charset="0"/>
                  </a:rPr>
                  <a:t>i</a:t>
                </a:r>
              </a:p>
            </p:txBody>
          </p:sp>
          <p:sp>
            <p:nvSpPr>
              <p:cNvPr id="9240" name="Line 31"/>
              <p:cNvSpPr>
                <a:spLocks noChangeShapeType="1"/>
              </p:cNvSpPr>
              <p:nvPr/>
            </p:nvSpPr>
            <p:spPr bwMode="auto">
              <a:xfrm>
                <a:off x="4129" y="1430"/>
                <a:ext cx="0" cy="862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41" name="Line 32"/>
              <p:cNvSpPr>
                <a:spLocks noChangeShapeType="1"/>
              </p:cNvSpPr>
              <p:nvPr/>
            </p:nvSpPr>
            <p:spPr bwMode="auto">
              <a:xfrm>
                <a:off x="4129" y="1430"/>
                <a:ext cx="363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42" name="Line 33"/>
              <p:cNvSpPr>
                <a:spLocks noChangeShapeType="1"/>
              </p:cNvSpPr>
              <p:nvPr/>
            </p:nvSpPr>
            <p:spPr bwMode="auto">
              <a:xfrm>
                <a:off x="4491" y="1267"/>
                <a:ext cx="0" cy="317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43" name="Line 34"/>
              <p:cNvSpPr>
                <a:spLocks noChangeShapeType="1"/>
              </p:cNvSpPr>
              <p:nvPr/>
            </p:nvSpPr>
            <p:spPr bwMode="auto">
              <a:xfrm>
                <a:off x="4492" y="2110"/>
                <a:ext cx="0" cy="317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44" name="Line 35"/>
              <p:cNvSpPr>
                <a:spLocks noChangeShapeType="1"/>
              </p:cNvSpPr>
              <p:nvPr/>
            </p:nvSpPr>
            <p:spPr bwMode="auto">
              <a:xfrm>
                <a:off x="4674" y="912"/>
                <a:ext cx="0" cy="31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45" name="Line 36"/>
              <p:cNvSpPr>
                <a:spLocks noChangeShapeType="1"/>
              </p:cNvSpPr>
              <p:nvPr/>
            </p:nvSpPr>
            <p:spPr bwMode="auto">
              <a:xfrm flipH="1">
                <a:off x="4501" y="1221"/>
                <a:ext cx="172" cy="13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46" name="Line 37"/>
              <p:cNvSpPr>
                <a:spLocks noChangeShapeType="1"/>
              </p:cNvSpPr>
              <p:nvPr/>
            </p:nvSpPr>
            <p:spPr bwMode="auto">
              <a:xfrm>
                <a:off x="4673" y="2446"/>
                <a:ext cx="0" cy="31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47" name="Line 38"/>
              <p:cNvSpPr>
                <a:spLocks noChangeShapeType="1"/>
              </p:cNvSpPr>
              <p:nvPr/>
            </p:nvSpPr>
            <p:spPr bwMode="auto">
              <a:xfrm flipH="1" flipV="1">
                <a:off x="4492" y="2328"/>
                <a:ext cx="181" cy="11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48" name="Oval 39"/>
              <p:cNvSpPr>
                <a:spLocks noChangeArrowheads="1"/>
              </p:cNvSpPr>
              <p:nvPr/>
            </p:nvSpPr>
            <p:spPr bwMode="auto">
              <a:xfrm>
                <a:off x="4637" y="1874"/>
                <a:ext cx="46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ea typeface="楷体_GB2312" pitchFamily="49" charset="-122"/>
                </a:endParaRPr>
              </a:p>
            </p:txBody>
          </p:sp>
          <p:sp>
            <p:nvSpPr>
              <p:cNvPr id="9249" name="Line 40"/>
              <p:cNvSpPr>
                <a:spLocks noChangeShapeType="1"/>
              </p:cNvSpPr>
              <p:nvPr/>
            </p:nvSpPr>
            <p:spPr bwMode="auto">
              <a:xfrm>
                <a:off x="4492" y="1493"/>
                <a:ext cx="181" cy="9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50" name="Line 41"/>
              <p:cNvSpPr>
                <a:spLocks noChangeShapeType="1"/>
              </p:cNvSpPr>
              <p:nvPr/>
            </p:nvSpPr>
            <p:spPr bwMode="auto">
              <a:xfrm>
                <a:off x="4665" y="1581"/>
                <a:ext cx="0" cy="544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51" name="Line 42"/>
              <p:cNvSpPr>
                <a:spLocks noChangeShapeType="1"/>
              </p:cNvSpPr>
              <p:nvPr/>
            </p:nvSpPr>
            <p:spPr bwMode="auto">
              <a:xfrm rot="10800000" flipV="1">
                <a:off x="4492" y="2128"/>
                <a:ext cx="181" cy="9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52" name="Line 43"/>
              <p:cNvSpPr>
                <a:spLocks noChangeShapeType="1"/>
              </p:cNvSpPr>
              <p:nvPr/>
            </p:nvSpPr>
            <p:spPr bwMode="auto">
              <a:xfrm>
                <a:off x="4656" y="1897"/>
                <a:ext cx="768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53" name="Line 44"/>
              <p:cNvSpPr>
                <a:spLocks noChangeShapeType="1"/>
              </p:cNvSpPr>
              <p:nvPr/>
            </p:nvSpPr>
            <p:spPr bwMode="auto">
              <a:xfrm>
                <a:off x="5087" y="1895"/>
                <a:ext cx="0" cy="226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54" name="Line 45"/>
              <p:cNvSpPr>
                <a:spLocks noChangeShapeType="1"/>
              </p:cNvSpPr>
              <p:nvPr/>
            </p:nvSpPr>
            <p:spPr bwMode="auto">
              <a:xfrm>
                <a:off x="5088" y="2400"/>
                <a:ext cx="0" cy="31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55" name="Line 46"/>
              <p:cNvSpPr>
                <a:spLocks noChangeShapeType="1"/>
              </p:cNvSpPr>
              <p:nvPr/>
            </p:nvSpPr>
            <p:spPr bwMode="auto">
              <a:xfrm>
                <a:off x="4992" y="2713"/>
                <a:ext cx="181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56" name="Rectangle 47"/>
              <p:cNvSpPr>
                <a:spLocks noChangeArrowheads="1"/>
              </p:cNvSpPr>
              <p:nvPr/>
            </p:nvSpPr>
            <p:spPr bwMode="auto">
              <a:xfrm>
                <a:off x="5040" y="2112"/>
                <a:ext cx="91" cy="273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ea typeface="楷体_GB2312" pitchFamily="49" charset="-122"/>
                </a:endParaRPr>
              </a:p>
            </p:txBody>
          </p:sp>
          <p:sp>
            <p:nvSpPr>
              <p:cNvPr id="9257" name="Line 48"/>
              <p:cNvSpPr>
                <a:spLocks noChangeShapeType="1"/>
              </p:cNvSpPr>
              <p:nvPr/>
            </p:nvSpPr>
            <p:spPr bwMode="auto">
              <a:xfrm>
                <a:off x="5184" y="2064"/>
                <a:ext cx="0" cy="40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58" name="Oval 49"/>
              <p:cNvSpPr>
                <a:spLocks noChangeArrowheads="1"/>
              </p:cNvSpPr>
              <p:nvPr/>
            </p:nvSpPr>
            <p:spPr bwMode="auto">
              <a:xfrm>
                <a:off x="5053" y="1874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ea typeface="楷体_GB2312" pitchFamily="49" charset="-122"/>
                </a:endParaRPr>
              </a:p>
            </p:txBody>
          </p:sp>
          <p:grpSp>
            <p:nvGrpSpPr>
              <p:cNvPr id="9259" name="Group 50"/>
              <p:cNvGrpSpPr>
                <a:grpSpLocks/>
              </p:cNvGrpSpPr>
              <p:nvPr/>
            </p:nvGrpSpPr>
            <p:grpSpPr bwMode="auto">
              <a:xfrm>
                <a:off x="5376" y="2496"/>
                <a:ext cx="145" cy="199"/>
                <a:chOff x="2236" y="2605"/>
                <a:chExt cx="145" cy="199"/>
              </a:xfrm>
            </p:grpSpPr>
            <p:sp>
              <p:nvSpPr>
                <p:cNvPr id="9282" name="Line 51"/>
                <p:cNvSpPr>
                  <a:spLocks noChangeShapeType="1"/>
                </p:cNvSpPr>
                <p:nvPr/>
              </p:nvSpPr>
              <p:spPr bwMode="auto">
                <a:xfrm>
                  <a:off x="2318" y="2668"/>
                  <a:ext cx="0" cy="13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83" name="Line 52"/>
                <p:cNvSpPr>
                  <a:spLocks noChangeShapeType="1"/>
                </p:cNvSpPr>
                <p:nvPr/>
              </p:nvSpPr>
              <p:spPr bwMode="auto">
                <a:xfrm>
                  <a:off x="2236" y="2795"/>
                  <a:ext cx="145" cy="0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84" name="Oval 53"/>
                <p:cNvSpPr>
                  <a:spLocks noChangeArrowheads="1"/>
                </p:cNvSpPr>
                <p:nvPr/>
              </p:nvSpPr>
              <p:spPr bwMode="auto">
                <a:xfrm>
                  <a:off x="2273" y="2605"/>
                  <a:ext cx="90" cy="90"/>
                </a:xfrm>
                <a:prstGeom prst="ellipse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zh-CN" altLang="en-US" sz="2400">
                    <a:ea typeface="楷体_GB2312" pitchFamily="49" charset="-122"/>
                  </a:endParaRPr>
                </a:p>
              </p:txBody>
            </p:sp>
          </p:grpSp>
          <p:sp>
            <p:nvSpPr>
              <p:cNvPr id="9260" name="Oval 54"/>
              <p:cNvSpPr>
                <a:spLocks noChangeArrowheads="1"/>
              </p:cNvSpPr>
              <p:nvPr/>
            </p:nvSpPr>
            <p:spPr bwMode="auto">
              <a:xfrm>
                <a:off x="5424" y="1872"/>
                <a:ext cx="90" cy="90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ea typeface="楷体_GB2312" pitchFamily="49" charset="-122"/>
                </a:endParaRPr>
              </a:p>
            </p:txBody>
          </p:sp>
          <p:sp>
            <p:nvSpPr>
              <p:cNvPr id="9261" name="Oval 55"/>
              <p:cNvSpPr>
                <a:spLocks noChangeArrowheads="1"/>
              </p:cNvSpPr>
              <p:nvPr/>
            </p:nvSpPr>
            <p:spPr bwMode="auto">
              <a:xfrm>
                <a:off x="4620" y="2763"/>
                <a:ext cx="90" cy="90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ea typeface="楷体_GB2312" pitchFamily="49" charset="-122"/>
                </a:endParaRPr>
              </a:p>
            </p:txBody>
          </p:sp>
          <p:sp>
            <p:nvSpPr>
              <p:cNvPr id="9262" name="Oval 56"/>
              <p:cNvSpPr>
                <a:spLocks noChangeArrowheads="1"/>
              </p:cNvSpPr>
              <p:nvPr/>
            </p:nvSpPr>
            <p:spPr bwMode="auto">
              <a:xfrm>
                <a:off x="4629" y="857"/>
                <a:ext cx="90" cy="90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ea typeface="楷体_GB2312" pitchFamily="49" charset="-122"/>
                </a:endParaRPr>
              </a:p>
            </p:txBody>
          </p:sp>
          <p:sp>
            <p:nvSpPr>
              <p:cNvPr id="9263" name="Line 57"/>
              <p:cNvSpPr>
                <a:spLocks noChangeShapeType="1"/>
              </p:cNvSpPr>
              <p:nvPr/>
            </p:nvSpPr>
            <p:spPr bwMode="auto">
              <a:xfrm>
                <a:off x="4129" y="2292"/>
                <a:ext cx="363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64" name="Line 58"/>
              <p:cNvSpPr>
                <a:spLocks noChangeShapeType="1"/>
              </p:cNvSpPr>
              <p:nvPr/>
            </p:nvSpPr>
            <p:spPr bwMode="auto">
              <a:xfrm>
                <a:off x="4555" y="2437"/>
                <a:ext cx="0" cy="40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65" name="Line 59"/>
              <p:cNvSpPr>
                <a:spLocks noChangeShapeType="1"/>
              </p:cNvSpPr>
              <p:nvPr/>
            </p:nvSpPr>
            <p:spPr bwMode="auto">
              <a:xfrm>
                <a:off x="4555" y="858"/>
                <a:ext cx="0" cy="40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66" name="Text Box 60"/>
              <p:cNvSpPr txBox="1">
                <a:spLocks noChangeArrowheads="1"/>
              </p:cNvSpPr>
              <p:nvPr/>
            </p:nvSpPr>
            <p:spPr bwMode="auto">
              <a:xfrm>
                <a:off x="5424" y="1872"/>
                <a:ext cx="20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 b="0" i="0">
                    <a:latin typeface="Arial" charset="0"/>
                  </a:rPr>
                  <a:t>+</a:t>
                </a:r>
              </a:p>
            </p:txBody>
          </p:sp>
          <p:sp>
            <p:nvSpPr>
              <p:cNvPr id="9267" name="Text Box 61"/>
              <p:cNvSpPr txBox="1">
                <a:spLocks noChangeArrowheads="1"/>
              </p:cNvSpPr>
              <p:nvPr/>
            </p:nvSpPr>
            <p:spPr bwMode="auto">
              <a:xfrm>
                <a:off x="5424" y="2304"/>
                <a:ext cx="22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 b="0" i="0">
                    <a:latin typeface="Arial" charset="0"/>
                  </a:rPr>
                  <a:t>_</a:t>
                </a:r>
              </a:p>
            </p:txBody>
          </p:sp>
          <p:sp>
            <p:nvSpPr>
              <p:cNvPr id="9268" name="Text Box 62"/>
              <p:cNvSpPr txBox="1">
                <a:spLocks noChangeArrowheads="1"/>
              </p:cNvSpPr>
              <p:nvPr/>
            </p:nvSpPr>
            <p:spPr bwMode="auto">
              <a:xfrm>
                <a:off x="4272" y="816"/>
                <a:ext cx="26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Arial" charset="0"/>
                  </a:rPr>
                  <a:t>i</a:t>
                </a:r>
                <a:r>
                  <a:rPr kumimoji="0" lang="en-US" altLang="zh-CN" sz="1800" baseline="-25000">
                    <a:latin typeface="Arial" charset="0"/>
                  </a:rPr>
                  <a:t>c1</a:t>
                </a:r>
              </a:p>
            </p:txBody>
          </p:sp>
          <p:grpSp>
            <p:nvGrpSpPr>
              <p:cNvPr id="9269" name="Group 63"/>
              <p:cNvGrpSpPr>
                <a:grpSpLocks/>
              </p:cNvGrpSpPr>
              <p:nvPr/>
            </p:nvGrpSpPr>
            <p:grpSpPr bwMode="auto">
              <a:xfrm>
                <a:off x="4656" y="2688"/>
                <a:ext cx="455" cy="322"/>
                <a:chOff x="4704" y="2623"/>
                <a:chExt cx="455" cy="322"/>
              </a:xfrm>
            </p:grpSpPr>
            <p:sp>
              <p:nvSpPr>
                <p:cNvPr id="9280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4704" y="2623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CN" sz="1800">
                      <a:latin typeface="Arial" charset="0"/>
                    </a:rPr>
                    <a:t>_</a:t>
                  </a:r>
                </a:p>
              </p:txBody>
            </p:sp>
            <p:sp>
              <p:nvSpPr>
                <p:cNvPr id="9281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4809" y="2714"/>
                  <a:ext cx="350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CN" sz="1800">
                      <a:latin typeface="Arial" charset="0"/>
                    </a:rPr>
                    <a:t>V</a:t>
                  </a:r>
                  <a:r>
                    <a:rPr kumimoji="0" lang="en-US" altLang="zh-CN" sz="1800" baseline="-25000">
                      <a:latin typeface="Arial" charset="0"/>
                    </a:rPr>
                    <a:t>CC</a:t>
                  </a:r>
                </a:p>
              </p:txBody>
            </p:sp>
          </p:grpSp>
          <p:grpSp>
            <p:nvGrpSpPr>
              <p:cNvPr id="9270" name="Group 66"/>
              <p:cNvGrpSpPr>
                <a:grpSpLocks/>
              </p:cNvGrpSpPr>
              <p:nvPr/>
            </p:nvGrpSpPr>
            <p:grpSpPr bwMode="auto">
              <a:xfrm>
                <a:off x="4656" y="768"/>
                <a:ext cx="431" cy="231"/>
                <a:chOff x="4719" y="768"/>
                <a:chExt cx="431" cy="231"/>
              </a:xfrm>
            </p:grpSpPr>
            <p:sp>
              <p:nvSpPr>
                <p:cNvPr id="9278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4719" y="768"/>
                  <a:ext cx="200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CN" sz="1800">
                      <a:latin typeface="Arial" charset="0"/>
                    </a:rPr>
                    <a:t>+</a:t>
                  </a:r>
                </a:p>
              </p:txBody>
            </p:sp>
            <p:sp>
              <p:nvSpPr>
                <p:cNvPr id="9279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4800" y="768"/>
                  <a:ext cx="350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CN" sz="1800">
                      <a:latin typeface="Arial" charset="0"/>
                    </a:rPr>
                    <a:t>V</a:t>
                  </a:r>
                  <a:r>
                    <a:rPr kumimoji="0" lang="en-US" altLang="zh-CN" sz="1800" baseline="-25000">
                      <a:latin typeface="Arial" charset="0"/>
                    </a:rPr>
                    <a:t>CC</a:t>
                  </a:r>
                </a:p>
              </p:txBody>
            </p:sp>
          </p:grpSp>
          <p:sp>
            <p:nvSpPr>
              <p:cNvPr id="9271" name="Text Box 69"/>
              <p:cNvSpPr txBox="1">
                <a:spLocks noChangeArrowheads="1"/>
              </p:cNvSpPr>
              <p:nvPr/>
            </p:nvSpPr>
            <p:spPr bwMode="auto">
              <a:xfrm>
                <a:off x="4583" y="1308"/>
                <a:ext cx="25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Arial" charset="0"/>
                  </a:rPr>
                  <a:t>T</a:t>
                </a:r>
                <a:r>
                  <a:rPr kumimoji="0" lang="en-US" altLang="zh-CN" sz="1800" baseline="-25000">
                    <a:latin typeface="Arial" charset="0"/>
                  </a:rPr>
                  <a:t>1</a:t>
                </a:r>
              </a:p>
            </p:txBody>
          </p:sp>
          <p:sp>
            <p:nvSpPr>
              <p:cNvPr id="9272" name="Text Box 70"/>
              <p:cNvSpPr txBox="1">
                <a:spLocks noChangeArrowheads="1"/>
              </p:cNvSpPr>
              <p:nvPr/>
            </p:nvSpPr>
            <p:spPr bwMode="auto">
              <a:xfrm>
                <a:off x="4583" y="2174"/>
                <a:ext cx="25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Arial" charset="0"/>
                  </a:rPr>
                  <a:t>T</a:t>
                </a:r>
                <a:r>
                  <a:rPr kumimoji="0" lang="en-US" altLang="zh-CN" sz="1800" baseline="-25000">
                    <a:latin typeface="Arial" charset="0"/>
                  </a:rPr>
                  <a:t>2</a:t>
                </a:r>
              </a:p>
            </p:txBody>
          </p:sp>
          <p:sp>
            <p:nvSpPr>
              <p:cNvPr id="9273" name="Text Box 71"/>
              <p:cNvSpPr txBox="1">
                <a:spLocks noChangeArrowheads="1"/>
              </p:cNvSpPr>
              <p:nvPr/>
            </p:nvSpPr>
            <p:spPr bwMode="auto">
              <a:xfrm>
                <a:off x="4848" y="2400"/>
                <a:ext cx="27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Arial" charset="0"/>
                  </a:rPr>
                  <a:t>R</a:t>
                </a:r>
                <a:r>
                  <a:rPr kumimoji="0" lang="en-US" altLang="zh-CN" sz="1800" baseline="-25000">
                    <a:latin typeface="Arial" charset="0"/>
                  </a:rPr>
                  <a:t>L</a:t>
                </a:r>
              </a:p>
            </p:txBody>
          </p:sp>
          <p:sp>
            <p:nvSpPr>
              <p:cNvPr id="9274" name="Text Box 72"/>
              <p:cNvSpPr txBox="1">
                <a:spLocks noChangeArrowheads="1"/>
              </p:cNvSpPr>
              <p:nvPr/>
            </p:nvSpPr>
            <p:spPr bwMode="auto">
              <a:xfrm>
                <a:off x="5376" y="2112"/>
                <a:ext cx="2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Arial" charset="0"/>
                  </a:rPr>
                  <a:t>v</a:t>
                </a:r>
                <a:r>
                  <a:rPr kumimoji="0" lang="en-US" altLang="zh-CN" sz="1800" baseline="-25000">
                    <a:latin typeface="Arial" charset="0"/>
                  </a:rPr>
                  <a:t>o</a:t>
                </a:r>
              </a:p>
            </p:txBody>
          </p:sp>
          <p:sp>
            <p:nvSpPr>
              <p:cNvPr id="9275" name="Text Box 73"/>
              <p:cNvSpPr txBox="1">
                <a:spLocks noChangeArrowheads="1"/>
              </p:cNvSpPr>
              <p:nvPr/>
            </p:nvSpPr>
            <p:spPr bwMode="auto">
              <a:xfrm>
                <a:off x="4334" y="2446"/>
                <a:ext cx="26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Arial" charset="0"/>
                  </a:rPr>
                  <a:t>i</a:t>
                </a:r>
                <a:r>
                  <a:rPr kumimoji="0" lang="en-US" altLang="zh-CN" sz="1800" baseline="-25000">
                    <a:latin typeface="Arial" charset="0"/>
                  </a:rPr>
                  <a:t>c2</a:t>
                </a:r>
              </a:p>
            </p:txBody>
          </p:sp>
          <p:sp>
            <p:nvSpPr>
              <p:cNvPr id="9276" name="Text Box 74"/>
              <p:cNvSpPr txBox="1">
                <a:spLocks noChangeArrowheads="1"/>
              </p:cNvSpPr>
              <p:nvPr/>
            </p:nvSpPr>
            <p:spPr bwMode="auto">
              <a:xfrm>
                <a:off x="5184" y="2112"/>
                <a:ext cx="21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Arial" charset="0"/>
                  </a:rPr>
                  <a:t>i</a:t>
                </a:r>
                <a:r>
                  <a:rPr kumimoji="0" lang="en-US" altLang="zh-CN" sz="1800" baseline="-25000">
                    <a:latin typeface="Arial" charset="0"/>
                  </a:rPr>
                  <a:t>L</a:t>
                </a:r>
              </a:p>
            </p:txBody>
          </p:sp>
          <p:sp>
            <p:nvSpPr>
              <p:cNvPr id="9277" name="Line 75"/>
              <p:cNvSpPr>
                <a:spLocks noChangeShapeType="1"/>
              </p:cNvSpPr>
              <p:nvPr/>
            </p:nvSpPr>
            <p:spPr bwMode="auto">
              <a:xfrm>
                <a:off x="3884" y="1875"/>
                <a:ext cx="227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54348" name="Freeform 76"/>
          <p:cNvSpPr>
            <a:spLocks/>
          </p:cNvSpPr>
          <p:nvPr/>
        </p:nvSpPr>
        <p:spPr bwMode="auto">
          <a:xfrm>
            <a:off x="7605713" y="638175"/>
            <a:ext cx="835025" cy="2424113"/>
          </a:xfrm>
          <a:custGeom>
            <a:avLst/>
            <a:gdLst>
              <a:gd name="T0" fmla="*/ 0 w 526"/>
              <a:gd name="T1" fmla="*/ 0 h 1527"/>
              <a:gd name="T2" fmla="*/ 2147483647 w 526"/>
              <a:gd name="T3" fmla="*/ 2147483647 h 1527"/>
              <a:gd name="T4" fmla="*/ 2147483647 w 526"/>
              <a:gd name="T5" fmla="*/ 2147483647 h 1527"/>
              <a:gd name="T6" fmla="*/ 2147483647 w 526"/>
              <a:gd name="T7" fmla="*/ 2147483647 h 1527"/>
              <a:gd name="T8" fmla="*/ 2147483647 w 526"/>
              <a:gd name="T9" fmla="*/ 2147483647 h 1527"/>
              <a:gd name="T10" fmla="*/ 2147483647 w 526"/>
              <a:gd name="T11" fmla="*/ 2147483647 h 1527"/>
              <a:gd name="T12" fmla="*/ 2147483647 w 526"/>
              <a:gd name="T13" fmla="*/ 2147483647 h 1527"/>
              <a:gd name="T14" fmla="*/ 2147483647 w 526"/>
              <a:gd name="T15" fmla="*/ 2147483647 h 1527"/>
              <a:gd name="T16" fmla="*/ 2147483647 w 526"/>
              <a:gd name="T17" fmla="*/ 2147483647 h 1527"/>
              <a:gd name="T18" fmla="*/ 2147483647 w 526"/>
              <a:gd name="T19" fmla="*/ 2147483647 h 1527"/>
              <a:gd name="T20" fmla="*/ 2147483647 w 526"/>
              <a:gd name="T21" fmla="*/ 2147483647 h 152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526" h="1527">
                <a:moveTo>
                  <a:pt x="0" y="0"/>
                </a:moveTo>
                <a:cubicBezTo>
                  <a:pt x="3" y="165"/>
                  <a:pt x="4" y="329"/>
                  <a:pt x="9" y="494"/>
                </a:cubicBezTo>
                <a:cubicBezTo>
                  <a:pt x="15" y="665"/>
                  <a:pt x="105" y="657"/>
                  <a:pt x="247" y="668"/>
                </a:cubicBezTo>
                <a:cubicBezTo>
                  <a:pt x="262" y="671"/>
                  <a:pt x="277" y="673"/>
                  <a:pt x="292" y="677"/>
                </a:cubicBezTo>
                <a:cubicBezTo>
                  <a:pt x="311" y="682"/>
                  <a:pt x="347" y="695"/>
                  <a:pt x="347" y="695"/>
                </a:cubicBezTo>
                <a:cubicBezTo>
                  <a:pt x="361" y="709"/>
                  <a:pt x="379" y="718"/>
                  <a:pt x="393" y="732"/>
                </a:cubicBezTo>
                <a:cubicBezTo>
                  <a:pt x="401" y="740"/>
                  <a:pt x="404" y="751"/>
                  <a:pt x="411" y="759"/>
                </a:cubicBezTo>
                <a:cubicBezTo>
                  <a:pt x="417" y="766"/>
                  <a:pt x="424" y="771"/>
                  <a:pt x="430" y="777"/>
                </a:cubicBezTo>
                <a:cubicBezTo>
                  <a:pt x="445" y="823"/>
                  <a:pt x="460" y="869"/>
                  <a:pt x="475" y="915"/>
                </a:cubicBezTo>
                <a:cubicBezTo>
                  <a:pt x="494" y="974"/>
                  <a:pt x="483" y="1038"/>
                  <a:pt x="503" y="1097"/>
                </a:cubicBezTo>
                <a:cubicBezTo>
                  <a:pt x="526" y="1239"/>
                  <a:pt x="521" y="1384"/>
                  <a:pt x="521" y="1527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olid"/>
            <a:round/>
            <a:headEnd type="none" w="med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4350" name="Freeform 78"/>
          <p:cNvSpPr>
            <a:spLocks/>
          </p:cNvSpPr>
          <p:nvPr/>
        </p:nvSpPr>
        <p:spPr bwMode="auto">
          <a:xfrm>
            <a:off x="7546975" y="2017713"/>
            <a:ext cx="425450" cy="1117600"/>
          </a:xfrm>
          <a:custGeom>
            <a:avLst/>
            <a:gdLst>
              <a:gd name="T0" fmla="*/ 2147483647 w 268"/>
              <a:gd name="T1" fmla="*/ 2147483647 h 704"/>
              <a:gd name="T2" fmla="*/ 2147483647 w 268"/>
              <a:gd name="T3" fmla="*/ 2147483647 h 704"/>
              <a:gd name="T4" fmla="*/ 2147483647 w 268"/>
              <a:gd name="T5" fmla="*/ 2147483647 h 704"/>
              <a:gd name="T6" fmla="*/ 2147483647 w 268"/>
              <a:gd name="T7" fmla="*/ 0 h 704"/>
              <a:gd name="T8" fmla="*/ 2147483647 w 268"/>
              <a:gd name="T9" fmla="*/ 2147483647 h 704"/>
              <a:gd name="T10" fmla="*/ 2147483647 w 268"/>
              <a:gd name="T11" fmla="*/ 2147483647 h 704"/>
              <a:gd name="T12" fmla="*/ 2147483647 w 268"/>
              <a:gd name="T13" fmla="*/ 2147483647 h 704"/>
              <a:gd name="T14" fmla="*/ 0 w 268"/>
              <a:gd name="T15" fmla="*/ 2147483647 h 70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68" h="704">
                <a:moveTo>
                  <a:pt x="238" y="704"/>
                </a:moveTo>
                <a:cubicBezTo>
                  <a:pt x="249" y="480"/>
                  <a:pt x="268" y="408"/>
                  <a:pt x="247" y="228"/>
                </a:cubicBezTo>
                <a:cubicBezTo>
                  <a:pt x="243" y="190"/>
                  <a:pt x="218" y="69"/>
                  <a:pt x="192" y="36"/>
                </a:cubicBezTo>
                <a:cubicBezTo>
                  <a:pt x="174" y="12"/>
                  <a:pt x="110" y="0"/>
                  <a:pt x="110" y="0"/>
                </a:cubicBezTo>
                <a:cubicBezTo>
                  <a:pt x="92" y="4"/>
                  <a:pt x="50" y="6"/>
                  <a:pt x="37" y="27"/>
                </a:cubicBezTo>
                <a:cubicBezTo>
                  <a:pt x="27" y="43"/>
                  <a:pt x="25" y="64"/>
                  <a:pt x="19" y="82"/>
                </a:cubicBezTo>
                <a:cubicBezTo>
                  <a:pt x="16" y="91"/>
                  <a:pt x="9" y="110"/>
                  <a:pt x="9" y="110"/>
                </a:cubicBezTo>
                <a:cubicBezTo>
                  <a:pt x="6" y="305"/>
                  <a:pt x="0" y="695"/>
                  <a:pt x="0" y="695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olid"/>
            <a:round/>
            <a:headEnd type="none" w="med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pic>
        <p:nvPicPr>
          <p:cNvPr id="54354" name="Picture 8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3789363"/>
            <a:ext cx="347662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5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autoUpdateAnimBg="0"/>
      <p:bldP spid="54279" grpId="0" autoUpdateAnimBg="0"/>
      <p:bldP spid="54280" grpId="0" animBg="1"/>
      <p:bldP spid="54281" grpId="0" autoUpdateAnimBg="0"/>
      <p:bldP spid="54289" grpId="0" autoUpdateAnimBg="0"/>
      <p:bldP spid="54290" grpId="0" build="p" autoUpdateAnimBg="0"/>
      <p:bldP spid="54291" grpId="0" build="p" autoUpdateAnimBg="0"/>
      <p:bldP spid="54348" grpId="0" animBg="1"/>
      <p:bldP spid="5435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137"/>
          <p:cNvGrpSpPr>
            <a:grpSpLocks/>
          </p:cNvGrpSpPr>
          <p:nvPr/>
        </p:nvGrpSpPr>
        <p:grpSpPr bwMode="auto">
          <a:xfrm>
            <a:off x="5562600" y="0"/>
            <a:ext cx="3581400" cy="3810000"/>
            <a:chOff x="3360" y="672"/>
            <a:chExt cx="2256" cy="2400"/>
          </a:xfrm>
        </p:grpSpPr>
        <p:sp>
          <p:nvSpPr>
            <p:cNvPr id="10269" name="Rectangle 138"/>
            <p:cNvSpPr>
              <a:spLocks noChangeArrowheads="1"/>
            </p:cNvSpPr>
            <p:nvPr/>
          </p:nvSpPr>
          <p:spPr bwMode="auto">
            <a:xfrm>
              <a:off x="3360" y="672"/>
              <a:ext cx="2256" cy="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grpSp>
          <p:nvGrpSpPr>
            <p:cNvPr id="10270" name="Group 139"/>
            <p:cNvGrpSpPr>
              <a:grpSpLocks/>
            </p:cNvGrpSpPr>
            <p:nvPr/>
          </p:nvGrpSpPr>
          <p:grpSpPr bwMode="auto">
            <a:xfrm>
              <a:off x="3600" y="768"/>
              <a:ext cx="1907" cy="2242"/>
              <a:chOff x="3744" y="768"/>
              <a:chExt cx="1907" cy="2242"/>
            </a:xfrm>
          </p:grpSpPr>
          <p:sp>
            <p:nvSpPr>
              <p:cNvPr id="10271" name="Oval 140"/>
              <p:cNvSpPr>
                <a:spLocks noChangeArrowheads="1"/>
              </p:cNvSpPr>
              <p:nvPr/>
            </p:nvSpPr>
            <p:spPr bwMode="auto">
              <a:xfrm>
                <a:off x="3796" y="1829"/>
                <a:ext cx="90" cy="90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ea typeface="楷体_GB2312" pitchFamily="49" charset="-122"/>
                </a:endParaRPr>
              </a:p>
            </p:txBody>
          </p:sp>
          <p:grpSp>
            <p:nvGrpSpPr>
              <p:cNvPr id="10272" name="Group 141"/>
              <p:cNvGrpSpPr>
                <a:grpSpLocks/>
              </p:cNvGrpSpPr>
              <p:nvPr/>
            </p:nvGrpSpPr>
            <p:grpSpPr bwMode="auto">
              <a:xfrm>
                <a:off x="3750" y="2473"/>
                <a:ext cx="181" cy="227"/>
                <a:chOff x="585" y="2568"/>
                <a:chExt cx="181" cy="227"/>
              </a:xfrm>
            </p:grpSpPr>
            <p:sp>
              <p:nvSpPr>
                <p:cNvPr id="10321" name="Line 142"/>
                <p:cNvSpPr>
                  <a:spLocks noChangeShapeType="1"/>
                </p:cNvSpPr>
                <p:nvPr/>
              </p:nvSpPr>
              <p:spPr bwMode="auto">
                <a:xfrm>
                  <a:off x="585" y="2795"/>
                  <a:ext cx="181" cy="0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22" name="Line 143"/>
                <p:cNvSpPr>
                  <a:spLocks noChangeShapeType="1"/>
                </p:cNvSpPr>
                <p:nvPr/>
              </p:nvSpPr>
              <p:spPr bwMode="auto">
                <a:xfrm>
                  <a:off x="676" y="2650"/>
                  <a:ext cx="0" cy="13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23" name="Oval 144"/>
                <p:cNvSpPr>
                  <a:spLocks noChangeArrowheads="1"/>
                </p:cNvSpPr>
                <p:nvPr/>
              </p:nvSpPr>
              <p:spPr bwMode="auto">
                <a:xfrm>
                  <a:off x="631" y="2568"/>
                  <a:ext cx="90" cy="90"/>
                </a:xfrm>
                <a:prstGeom prst="ellipse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zh-CN" altLang="en-US" sz="2400">
                    <a:ea typeface="楷体_GB2312" pitchFamily="49" charset="-122"/>
                  </a:endParaRPr>
                </a:p>
              </p:txBody>
            </p:sp>
          </p:grpSp>
          <p:sp>
            <p:nvSpPr>
              <p:cNvPr id="10273" name="Text Box 145"/>
              <p:cNvSpPr txBox="1">
                <a:spLocks noChangeArrowheads="1"/>
              </p:cNvSpPr>
              <p:nvPr/>
            </p:nvSpPr>
            <p:spPr bwMode="auto">
              <a:xfrm>
                <a:off x="3749" y="1870"/>
                <a:ext cx="20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 b="0" i="0">
                    <a:latin typeface="Arial" charset="0"/>
                  </a:rPr>
                  <a:t>+</a:t>
                </a:r>
              </a:p>
            </p:txBody>
          </p:sp>
          <p:sp>
            <p:nvSpPr>
              <p:cNvPr id="10274" name="Text Box 146"/>
              <p:cNvSpPr txBox="1">
                <a:spLocks noChangeArrowheads="1"/>
              </p:cNvSpPr>
              <p:nvPr/>
            </p:nvSpPr>
            <p:spPr bwMode="auto">
              <a:xfrm>
                <a:off x="3744" y="2230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 b="0" i="0">
                    <a:latin typeface="Arial" charset="0"/>
                  </a:rPr>
                  <a:t>_</a:t>
                </a:r>
              </a:p>
            </p:txBody>
          </p:sp>
          <p:sp>
            <p:nvSpPr>
              <p:cNvPr id="10275" name="Text Box 147"/>
              <p:cNvSpPr txBox="1">
                <a:spLocks noChangeArrowheads="1"/>
              </p:cNvSpPr>
              <p:nvPr/>
            </p:nvSpPr>
            <p:spPr bwMode="auto">
              <a:xfrm>
                <a:off x="3767" y="2106"/>
                <a:ext cx="22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Arial" charset="0"/>
                  </a:rPr>
                  <a:t>v</a:t>
                </a:r>
                <a:r>
                  <a:rPr kumimoji="0" lang="en-US" altLang="zh-CN" sz="1800" baseline="-25000">
                    <a:latin typeface="Arial" charset="0"/>
                  </a:rPr>
                  <a:t>i</a:t>
                </a:r>
              </a:p>
            </p:txBody>
          </p:sp>
          <p:sp>
            <p:nvSpPr>
              <p:cNvPr id="10276" name="Line 148"/>
              <p:cNvSpPr>
                <a:spLocks noChangeShapeType="1"/>
              </p:cNvSpPr>
              <p:nvPr/>
            </p:nvSpPr>
            <p:spPr bwMode="auto">
              <a:xfrm>
                <a:off x="4129" y="1430"/>
                <a:ext cx="0" cy="862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77" name="Line 149"/>
              <p:cNvSpPr>
                <a:spLocks noChangeShapeType="1"/>
              </p:cNvSpPr>
              <p:nvPr/>
            </p:nvSpPr>
            <p:spPr bwMode="auto">
              <a:xfrm>
                <a:off x="4129" y="1430"/>
                <a:ext cx="363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78" name="Line 150"/>
              <p:cNvSpPr>
                <a:spLocks noChangeShapeType="1"/>
              </p:cNvSpPr>
              <p:nvPr/>
            </p:nvSpPr>
            <p:spPr bwMode="auto">
              <a:xfrm>
                <a:off x="4491" y="1267"/>
                <a:ext cx="0" cy="317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79" name="Line 151"/>
              <p:cNvSpPr>
                <a:spLocks noChangeShapeType="1"/>
              </p:cNvSpPr>
              <p:nvPr/>
            </p:nvSpPr>
            <p:spPr bwMode="auto">
              <a:xfrm>
                <a:off x="4492" y="2110"/>
                <a:ext cx="0" cy="317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80" name="Line 152"/>
              <p:cNvSpPr>
                <a:spLocks noChangeShapeType="1"/>
              </p:cNvSpPr>
              <p:nvPr/>
            </p:nvSpPr>
            <p:spPr bwMode="auto">
              <a:xfrm>
                <a:off x="4674" y="912"/>
                <a:ext cx="0" cy="31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81" name="Line 153"/>
              <p:cNvSpPr>
                <a:spLocks noChangeShapeType="1"/>
              </p:cNvSpPr>
              <p:nvPr/>
            </p:nvSpPr>
            <p:spPr bwMode="auto">
              <a:xfrm flipH="1">
                <a:off x="4501" y="1221"/>
                <a:ext cx="172" cy="13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82" name="Line 154"/>
              <p:cNvSpPr>
                <a:spLocks noChangeShapeType="1"/>
              </p:cNvSpPr>
              <p:nvPr/>
            </p:nvSpPr>
            <p:spPr bwMode="auto">
              <a:xfrm>
                <a:off x="4673" y="2446"/>
                <a:ext cx="0" cy="31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83" name="Line 155"/>
              <p:cNvSpPr>
                <a:spLocks noChangeShapeType="1"/>
              </p:cNvSpPr>
              <p:nvPr/>
            </p:nvSpPr>
            <p:spPr bwMode="auto">
              <a:xfrm flipH="1" flipV="1">
                <a:off x="4492" y="2328"/>
                <a:ext cx="181" cy="11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84" name="Oval 156"/>
              <p:cNvSpPr>
                <a:spLocks noChangeArrowheads="1"/>
              </p:cNvSpPr>
              <p:nvPr/>
            </p:nvSpPr>
            <p:spPr bwMode="auto">
              <a:xfrm>
                <a:off x="4637" y="1874"/>
                <a:ext cx="46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ea typeface="楷体_GB2312" pitchFamily="49" charset="-122"/>
                </a:endParaRPr>
              </a:p>
            </p:txBody>
          </p:sp>
          <p:sp>
            <p:nvSpPr>
              <p:cNvPr id="10285" name="Line 157"/>
              <p:cNvSpPr>
                <a:spLocks noChangeShapeType="1"/>
              </p:cNvSpPr>
              <p:nvPr/>
            </p:nvSpPr>
            <p:spPr bwMode="auto">
              <a:xfrm>
                <a:off x="4492" y="1493"/>
                <a:ext cx="181" cy="9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86" name="Line 158"/>
              <p:cNvSpPr>
                <a:spLocks noChangeShapeType="1"/>
              </p:cNvSpPr>
              <p:nvPr/>
            </p:nvSpPr>
            <p:spPr bwMode="auto">
              <a:xfrm>
                <a:off x="4665" y="1581"/>
                <a:ext cx="0" cy="544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87" name="Line 159"/>
              <p:cNvSpPr>
                <a:spLocks noChangeShapeType="1"/>
              </p:cNvSpPr>
              <p:nvPr/>
            </p:nvSpPr>
            <p:spPr bwMode="auto">
              <a:xfrm rot="10800000" flipV="1">
                <a:off x="4492" y="2128"/>
                <a:ext cx="181" cy="9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88" name="Line 160"/>
              <p:cNvSpPr>
                <a:spLocks noChangeShapeType="1"/>
              </p:cNvSpPr>
              <p:nvPr/>
            </p:nvSpPr>
            <p:spPr bwMode="auto">
              <a:xfrm>
                <a:off x="4656" y="1897"/>
                <a:ext cx="768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89" name="Line 161"/>
              <p:cNvSpPr>
                <a:spLocks noChangeShapeType="1"/>
              </p:cNvSpPr>
              <p:nvPr/>
            </p:nvSpPr>
            <p:spPr bwMode="auto">
              <a:xfrm>
                <a:off x="5087" y="1895"/>
                <a:ext cx="0" cy="226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90" name="Line 162"/>
              <p:cNvSpPr>
                <a:spLocks noChangeShapeType="1"/>
              </p:cNvSpPr>
              <p:nvPr/>
            </p:nvSpPr>
            <p:spPr bwMode="auto">
              <a:xfrm>
                <a:off x="5088" y="2400"/>
                <a:ext cx="0" cy="31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91" name="Line 163"/>
              <p:cNvSpPr>
                <a:spLocks noChangeShapeType="1"/>
              </p:cNvSpPr>
              <p:nvPr/>
            </p:nvSpPr>
            <p:spPr bwMode="auto">
              <a:xfrm>
                <a:off x="4992" y="2713"/>
                <a:ext cx="181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92" name="Rectangle 164"/>
              <p:cNvSpPr>
                <a:spLocks noChangeArrowheads="1"/>
              </p:cNvSpPr>
              <p:nvPr/>
            </p:nvSpPr>
            <p:spPr bwMode="auto">
              <a:xfrm>
                <a:off x="5040" y="2112"/>
                <a:ext cx="91" cy="273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ea typeface="楷体_GB2312" pitchFamily="49" charset="-122"/>
                </a:endParaRPr>
              </a:p>
            </p:txBody>
          </p:sp>
          <p:sp>
            <p:nvSpPr>
              <p:cNvPr id="10293" name="Line 165"/>
              <p:cNvSpPr>
                <a:spLocks noChangeShapeType="1"/>
              </p:cNvSpPr>
              <p:nvPr/>
            </p:nvSpPr>
            <p:spPr bwMode="auto">
              <a:xfrm>
                <a:off x="5184" y="2064"/>
                <a:ext cx="0" cy="40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94" name="Oval 166"/>
              <p:cNvSpPr>
                <a:spLocks noChangeArrowheads="1"/>
              </p:cNvSpPr>
              <p:nvPr/>
            </p:nvSpPr>
            <p:spPr bwMode="auto">
              <a:xfrm>
                <a:off x="5053" y="1874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ea typeface="楷体_GB2312" pitchFamily="49" charset="-122"/>
                </a:endParaRPr>
              </a:p>
            </p:txBody>
          </p:sp>
          <p:grpSp>
            <p:nvGrpSpPr>
              <p:cNvPr id="10295" name="Group 167"/>
              <p:cNvGrpSpPr>
                <a:grpSpLocks/>
              </p:cNvGrpSpPr>
              <p:nvPr/>
            </p:nvGrpSpPr>
            <p:grpSpPr bwMode="auto">
              <a:xfrm>
                <a:off x="5376" y="2496"/>
                <a:ext cx="145" cy="199"/>
                <a:chOff x="2236" y="2605"/>
                <a:chExt cx="145" cy="199"/>
              </a:xfrm>
            </p:grpSpPr>
            <p:sp>
              <p:nvSpPr>
                <p:cNvPr id="10318" name="Line 168"/>
                <p:cNvSpPr>
                  <a:spLocks noChangeShapeType="1"/>
                </p:cNvSpPr>
                <p:nvPr/>
              </p:nvSpPr>
              <p:spPr bwMode="auto">
                <a:xfrm>
                  <a:off x="2318" y="2668"/>
                  <a:ext cx="0" cy="13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19" name="Line 169"/>
                <p:cNvSpPr>
                  <a:spLocks noChangeShapeType="1"/>
                </p:cNvSpPr>
                <p:nvPr/>
              </p:nvSpPr>
              <p:spPr bwMode="auto">
                <a:xfrm>
                  <a:off x="2236" y="2795"/>
                  <a:ext cx="145" cy="0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20" name="Oval 170"/>
                <p:cNvSpPr>
                  <a:spLocks noChangeArrowheads="1"/>
                </p:cNvSpPr>
                <p:nvPr/>
              </p:nvSpPr>
              <p:spPr bwMode="auto">
                <a:xfrm>
                  <a:off x="2273" y="2605"/>
                  <a:ext cx="90" cy="90"/>
                </a:xfrm>
                <a:prstGeom prst="ellipse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zh-CN" altLang="en-US" sz="2400">
                    <a:ea typeface="楷体_GB2312" pitchFamily="49" charset="-122"/>
                  </a:endParaRPr>
                </a:p>
              </p:txBody>
            </p:sp>
          </p:grpSp>
          <p:sp>
            <p:nvSpPr>
              <p:cNvPr id="10296" name="Oval 171"/>
              <p:cNvSpPr>
                <a:spLocks noChangeArrowheads="1"/>
              </p:cNvSpPr>
              <p:nvPr/>
            </p:nvSpPr>
            <p:spPr bwMode="auto">
              <a:xfrm>
                <a:off x="5424" y="1872"/>
                <a:ext cx="90" cy="90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ea typeface="楷体_GB2312" pitchFamily="49" charset="-122"/>
                </a:endParaRPr>
              </a:p>
            </p:txBody>
          </p:sp>
          <p:sp>
            <p:nvSpPr>
              <p:cNvPr id="10297" name="Oval 172"/>
              <p:cNvSpPr>
                <a:spLocks noChangeArrowheads="1"/>
              </p:cNvSpPr>
              <p:nvPr/>
            </p:nvSpPr>
            <p:spPr bwMode="auto">
              <a:xfrm>
                <a:off x="4620" y="2763"/>
                <a:ext cx="90" cy="90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ea typeface="楷体_GB2312" pitchFamily="49" charset="-122"/>
                </a:endParaRPr>
              </a:p>
            </p:txBody>
          </p:sp>
          <p:sp>
            <p:nvSpPr>
              <p:cNvPr id="10298" name="Oval 173"/>
              <p:cNvSpPr>
                <a:spLocks noChangeArrowheads="1"/>
              </p:cNvSpPr>
              <p:nvPr/>
            </p:nvSpPr>
            <p:spPr bwMode="auto">
              <a:xfrm>
                <a:off x="4629" y="857"/>
                <a:ext cx="90" cy="90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ea typeface="楷体_GB2312" pitchFamily="49" charset="-122"/>
                </a:endParaRPr>
              </a:p>
            </p:txBody>
          </p:sp>
          <p:sp>
            <p:nvSpPr>
              <p:cNvPr id="10299" name="Line 174"/>
              <p:cNvSpPr>
                <a:spLocks noChangeShapeType="1"/>
              </p:cNvSpPr>
              <p:nvPr/>
            </p:nvSpPr>
            <p:spPr bwMode="auto">
              <a:xfrm>
                <a:off x="4129" y="2292"/>
                <a:ext cx="363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00" name="Line 175"/>
              <p:cNvSpPr>
                <a:spLocks noChangeShapeType="1"/>
              </p:cNvSpPr>
              <p:nvPr/>
            </p:nvSpPr>
            <p:spPr bwMode="auto">
              <a:xfrm>
                <a:off x="4555" y="2437"/>
                <a:ext cx="0" cy="40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01" name="Line 176"/>
              <p:cNvSpPr>
                <a:spLocks noChangeShapeType="1"/>
              </p:cNvSpPr>
              <p:nvPr/>
            </p:nvSpPr>
            <p:spPr bwMode="auto">
              <a:xfrm>
                <a:off x="4555" y="858"/>
                <a:ext cx="0" cy="40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02" name="Text Box 177"/>
              <p:cNvSpPr txBox="1">
                <a:spLocks noChangeArrowheads="1"/>
              </p:cNvSpPr>
              <p:nvPr/>
            </p:nvSpPr>
            <p:spPr bwMode="auto">
              <a:xfrm>
                <a:off x="5424" y="1872"/>
                <a:ext cx="20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 b="0" i="0">
                    <a:latin typeface="Arial" charset="0"/>
                  </a:rPr>
                  <a:t>+</a:t>
                </a:r>
              </a:p>
            </p:txBody>
          </p:sp>
          <p:sp>
            <p:nvSpPr>
              <p:cNvPr id="10303" name="Text Box 178"/>
              <p:cNvSpPr txBox="1">
                <a:spLocks noChangeArrowheads="1"/>
              </p:cNvSpPr>
              <p:nvPr/>
            </p:nvSpPr>
            <p:spPr bwMode="auto">
              <a:xfrm>
                <a:off x="5424" y="2304"/>
                <a:ext cx="22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 b="0" i="0">
                    <a:latin typeface="Arial" charset="0"/>
                  </a:rPr>
                  <a:t>_</a:t>
                </a:r>
              </a:p>
            </p:txBody>
          </p:sp>
          <p:sp>
            <p:nvSpPr>
              <p:cNvPr id="10304" name="Text Box 179"/>
              <p:cNvSpPr txBox="1">
                <a:spLocks noChangeArrowheads="1"/>
              </p:cNvSpPr>
              <p:nvPr/>
            </p:nvSpPr>
            <p:spPr bwMode="auto">
              <a:xfrm>
                <a:off x="4272" y="816"/>
                <a:ext cx="26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Arial" charset="0"/>
                  </a:rPr>
                  <a:t>i</a:t>
                </a:r>
                <a:r>
                  <a:rPr kumimoji="0" lang="en-US" altLang="zh-CN" sz="1800" baseline="-25000">
                    <a:latin typeface="Arial" charset="0"/>
                  </a:rPr>
                  <a:t>c1</a:t>
                </a:r>
              </a:p>
            </p:txBody>
          </p:sp>
          <p:grpSp>
            <p:nvGrpSpPr>
              <p:cNvPr id="10305" name="Group 180"/>
              <p:cNvGrpSpPr>
                <a:grpSpLocks/>
              </p:cNvGrpSpPr>
              <p:nvPr/>
            </p:nvGrpSpPr>
            <p:grpSpPr bwMode="auto">
              <a:xfrm>
                <a:off x="4656" y="2688"/>
                <a:ext cx="455" cy="322"/>
                <a:chOff x="4704" y="2623"/>
                <a:chExt cx="455" cy="322"/>
              </a:xfrm>
            </p:grpSpPr>
            <p:sp>
              <p:nvSpPr>
                <p:cNvPr id="10316" name="Text Box 181"/>
                <p:cNvSpPr txBox="1">
                  <a:spLocks noChangeArrowheads="1"/>
                </p:cNvSpPr>
                <p:nvPr/>
              </p:nvSpPr>
              <p:spPr bwMode="auto">
                <a:xfrm>
                  <a:off x="4704" y="2623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CN" sz="1800">
                      <a:latin typeface="Arial" charset="0"/>
                    </a:rPr>
                    <a:t>_</a:t>
                  </a:r>
                </a:p>
              </p:txBody>
            </p:sp>
            <p:sp>
              <p:nvSpPr>
                <p:cNvPr id="10317" name="Text Box 182"/>
                <p:cNvSpPr txBox="1">
                  <a:spLocks noChangeArrowheads="1"/>
                </p:cNvSpPr>
                <p:nvPr/>
              </p:nvSpPr>
              <p:spPr bwMode="auto">
                <a:xfrm>
                  <a:off x="4809" y="2714"/>
                  <a:ext cx="350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CN" sz="1800">
                      <a:latin typeface="Arial" charset="0"/>
                    </a:rPr>
                    <a:t>V</a:t>
                  </a:r>
                  <a:r>
                    <a:rPr kumimoji="0" lang="en-US" altLang="zh-CN" sz="1800" baseline="-25000">
                      <a:latin typeface="Arial" charset="0"/>
                    </a:rPr>
                    <a:t>CC</a:t>
                  </a:r>
                </a:p>
              </p:txBody>
            </p:sp>
          </p:grpSp>
          <p:grpSp>
            <p:nvGrpSpPr>
              <p:cNvPr id="10306" name="Group 183"/>
              <p:cNvGrpSpPr>
                <a:grpSpLocks/>
              </p:cNvGrpSpPr>
              <p:nvPr/>
            </p:nvGrpSpPr>
            <p:grpSpPr bwMode="auto">
              <a:xfrm>
                <a:off x="4656" y="768"/>
                <a:ext cx="431" cy="231"/>
                <a:chOff x="4719" y="768"/>
                <a:chExt cx="431" cy="231"/>
              </a:xfrm>
            </p:grpSpPr>
            <p:sp>
              <p:nvSpPr>
                <p:cNvPr id="10314" name="Text Box 184"/>
                <p:cNvSpPr txBox="1">
                  <a:spLocks noChangeArrowheads="1"/>
                </p:cNvSpPr>
                <p:nvPr/>
              </p:nvSpPr>
              <p:spPr bwMode="auto">
                <a:xfrm>
                  <a:off x="4719" y="768"/>
                  <a:ext cx="200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CN" sz="1800">
                      <a:latin typeface="Arial" charset="0"/>
                    </a:rPr>
                    <a:t>+</a:t>
                  </a:r>
                </a:p>
              </p:txBody>
            </p:sp>
            <p:sp>
              <p:nvSpPr>
                <p:cNvPr id="10315" name="Text Box 185"/>
                <p:cNvSpPr txBox="1">
                  <a:spLocks noChangeArrowheads="1"/>
                </p:cNvSpPr>
                <p:nvPr/>
              </p:nvSpPr>
              <p:spPr bwMode="auto">
                <a:xfrm>
                  <a:off x="4800" y="768"/>
                  <a:ext cx="350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CN" sz="1800">
                      <a:latin typeface="Arial" charset="0"/>
                    </a:rPr>
                    <a:t>V</a:t>
                  </a:r>
                  <a:r>
                    <a:rPr kumimoji="0" lang="en-US" altLang="zh-CN" sz="1800" baseline="-25000">
                      <a:latin typeface="Arial" charset="0"/>
                    </a:rPr>
                    <a:t>CC</a:t>
                  </a:r>
                </a:p>
              </p:txBody>
            </p:sp>
          </p:grpSp>
          <p:sp>
            <p:nvSpPr>
              <p:cNvPr id="10307" name="Text Box 186"/>
              <p:cNvSpPr txBox="1">
                <a:spLocks noChangeArrowheads="1"/>
              </p:cNvSpPr>
              <p:nvPr/>
            </p:nvSpPr>
            <p:spPr bwMode="auto">
              <a:xfrm>
                <a:off x="4583" y="1308"/>
                <a:ext cx="25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Arial" charset="0"/>
                  </a:rPr>
                  <a:t>T</a:t>
                </a:r>
                <a:r>
                  <a:rPr kumimoji="0" lang="en-US" altLang="zh-CN" sz="1800" baseline="-25000">
                    <a:latin typeface="Arial" charset="0"/>
                  </a:rPr>
                  <a:t>1</a:t>
                </a:r>
              </a:p>
            </p:txBody>
          </p:sp>
          <p:sp>
            <p:nvSpPr>
              <p:cNvPr id="10308" name="Text Box 187"/>
              <p:cNvSpPr txBox="1">
                <a:spLocks noChangeArrowheads="1"/>
              </p:cNvSpPr>
              <p:nvPr/>
            </p:nvSpPr>
            <p:spPr bwMode="auto">
              <a:xfrm>
                <a:off x="4583" y="2174"/>
                <a:ext cx="25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Arial" charset="0"/>
                  </a:rPr>
                  <a:t>T</a:t>
                </a:r>
                <a:r>
                  <a:rPr kumimoji="0" lang="en-US" altLang="zh-CN" sz="1800" baseline="-25000">
                    <a:latin typeface="Arial" charset="0"/>
                  </a:rPr>
                  <a:t>2</a:t>
                </a:r>
              </a:p>
            </p:txBody>
          </p:sp>
          <p:sp>
            <p:nvSpPr>
              <p:cNvPr id="10309" name="Text Box 188"/>
              <p:cNvSpPr txBox="1">
                <a:spLocks noChangeArrowheads="1"/>
              </p:cNvSpPr>
              <p:nvPr/>
            </p:nvSpPr>
            <p:spPr bwMode="auto">
              <a:xfrm>
                <a:off x="4848" y="2400"/>
                <a:ext cx="27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Arial" charset="0"/>
                  </a:rPr>
                  <a:t>R</a:t>
                </a:r>
                <a:r>
                  <a:rPr kumimoji="0" lang="en-US" altLang="zh-CN" sz="1800" baseline="-25000">
                    <a:latin typeface="Arial" charset="0"/>
                  </a:rPr>
                  <a:t>L</a:t>
                </a:r>
              </a:p>
            </p:txBody>
          </p:sp>
          <p:sp>
            <p:nvSpPr>
              <p:cNvPr id="10310" name="Text Box 189"/>
              <p:cNvSpPr txBox="1">
                <a:spLocks noChangeArrowheads="1"/>
              </p:cNvSpPr>
              <p:nvPr/>
            </p:nvSpPr>
            <p:spPr bwMode="auto">
              <a:xfrm>
                <a:off x="5376" y="2112"/>
                <a:ext cx="2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Arial" charset="0"/>
                  </a:rPr>
                  <a:t>v</a:t>
                </a:r>
                <a:r>
                  <a:rPr kumimoji="0" lang="en-US" altLang="zh-CN" sz="1800" baseline="-25000">
                    <a:latin typeface="Arial" charset="0"/>
                  </a:rPr>
                  <a:t>o</a:t>
                </a:r>
              </a:p>
            </p:txBody>
          </p:sp>
          <p:sp>
            <p:nvSpPr>
              <p:cNvPr id="10311" name="Text Box 190"/>
              <p:cNvSpPr txBox="1">
                <a:spLocks noChangeArrowheads="1"/>
              </p:cNvSpPr>
              <p:nvPr/>
            </p:nvSpPr>
            <p:spPr bwMode="auto">
              <a:xfrm>
                <a:off x="4334" y="2446"/>
                <a:ext cx="26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Arial" charset="0"/>
                  </a:rPr>
                  <a:t>i</a:t>
                </a:r>
                <a:r>
                  <a:rPr kumimoji="0" lang="en-US" altLang="zh-CN" sz="1800" baseline="-25000">
                    <a:latin typeface="Arial" charset="0"/>
                  </a:rPr>
                  <a:t>c2</a:t>
                </a:r>
              </a:p>
            </p:txBody>
          </p:sp>
          <p:sp>
            <p:nvSpPr>
              <p:cNvPr id="10312" name="Text Box 191"/>
              <p:cNvSpPr txBox="1">
                <a:spLocks noChangeArrowheads="1"/>
              </p:cNvSpPr>
              <p:nvPr/>
            </p:nvSpPr>
            <p:spPr bwMode="auto">
              <a:xfrm>
                <a:off x="5184" y="2112"/>
                <a:ext cx="21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Arial" charset="0"/>
                  </a:rPr>
                  <a:t>i</a:t>
                </a:r>
                <a:r>
                  <a:rPr kumimoji="0" lang="en-US" altLang="zh-CN" sz="1800" baseline="-25000">
                    <a:latin typeface="Arial" charset="0"/>
                  </a:rPr>
                  <a:t>L</a:t>
                </a:r>
              </a:p>
            </p:txBody>
          </p:sp>
          <p:sp>
            <p:nvSpPr>
              <p:cNvPr id="10313" name="Line 192"/>
              <p:cNvSpPr>
                <a:spLocks noChangeShapeType="1"/>
              </p:cNvSpPr>
              <p:nvPr/>
            </p:nvSpPr>
            <p:spPr bwMode="auto">
              <a:xfrm>
                <a:off x="3884" y="1875"/>
                <a:ext cx="227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71876" name="Group 196"/>
          <p:cNvGrpSpPr>
            <a:grpSpLocks/>
          </p:cNvGrpSpPr>
          <p:nvPr/>
        </p:nvGrpSpPr>
        <p:grpSpPr bwMode="auto">
          <a:xfrm>
            <a:off x="0" y="1412875"/>
            <a:ext cx="6019800" cy="5445125"/>
            <a:chOff x="0" y="890"/>
            <a:chExt cx="3792" cy="3430"/>
          </a:xfrm>
        </p:grpSpPr>
        <p:graphicFrame>
          <p:nvGraphicFramePr>
            <p:cNvPr id="10266" name="Object 2"/>
            <p:cNvGraphicFramePr>
              <a:graphicFrameLocks noChangeAspect="1"/>
            </p:cNvGraphicFramePr>
            <p:nvPr/>
          </p:nvGraphicFramePr>
          <p:xfrm>
            <a:off x="0" y="939"/>
            <a:ext cx="3792" cy="3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39" name="Photo Editor 照片" r:id="rId3" imgW="19580952" imgH="17457143" progId="MSPhotoEd.3">
                    <p:embed/>
                  </p:oleObj>
                </mc:Choice>
                <mc:Fallback>
                  <p:oleObj name="Photo Editor 照片" r:id="rId3" imgW="19580952" imgH="17457143" progId="MSPhotoEd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939"/>
                          <a:ext cx="3792" cy="33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67" name="Text Box 193"/>
            <p:cNvSpPr txBox="1">
              <a:spLocks noChangeArrowheads="1"/>
            </p:cNvSpPr>
            <p:nvPr/>
          </p:nvSpPr>
          <p:spPr bwMode="auto">
            <a:xfrm>
              <a:off x="1565" y="890"/>
              <a:ext cx="4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i="0">
                  <a:solidFill>
                    <a:srgbClr val="0000FF"/>
                  </a:solidFill>
                </a:rPr>
                <a:t>Q</a:t>
              </a:r>
              <a:r>
                <a:rPr lang="en-US" altLang="zh-CN" sz="2000" i="0">
                  <a:solidFill>
                    <a:srgbClr val="0000FF"/>
                  </a:solidFill>
                  <a:cs typeface="Times New Roman" pitchFamily="18" charset="0"/>
                </a:rPr>
                <a:t>'</a:t>
              </a:r>
            </a:p>
          </p:txBody>
        </p:sp>
        <p:sp>
          <p:nvSpPr>
            <p:cNvPr id="10268" name="Text Box 194"/>
            <p:cNvSpPr txBox="1">
              <a:spLocks noChangeArrowheads="1"/>
            </p:cNvSpPr>
            <p:nvPr/>
          </p:nvSpPr>
          <p:spPr bwMode="auto">
            <a:xfrm>
              <a:off x="3152" y="3022"/>
              <a:ext cx="4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i="0">
                  <a:solidFill>
                    <a:srgbClr val="0000FF"/>
                  </a:solidFill>
                </a:rPr>
                <a:t>Q</a:t>
              </a:r>
              <a:r>
                <a:rPr lang="en-US" altLang="zh-CN" sz="2000" i="0">
                  <a:solidFill>
                    <a:srgbClr val="0000FF"/>
                  </a:solidFill>
                  <a:cs typeface="Times New Roman" pitchFamily="18" charset="0"/>
                </a:rPr>
                <a:t>"</a:t>
              </a:r>
            </a:p>
          </p:txBody>
        </p:sp>
      </p:grp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250825" y="765175"/>
            <a:ext cx="5486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i="0">
                <a:ea typeface="楷体_GB2312" pitchFamily="49" charset="-122"/>
              </a:rPr>
              <a:t>功率放大器在大信号下工作，不适合用小信号模型法分析</a:t>
            </a:r>
          </a:p>
        </p:txBody>
      </p:sp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6096000" y="3733800"/>
            <a:ext cx="28194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i="0">
                <a:ea typeface="楷体_GB2312" pitchFamily="49" charset="-122"/>
              </a:rPr>
              <a:t>可知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V</a:t>
            </a:r>
            <a:r>
              <a:rPr lang="en-US" altLang="zh-CN" sz="2400" baseline="-25000"/>
              <a:t>om max</a:t>
            </a:r>
            <a:r>
              <a:rPr lang="en-US" altLang="zh-CN" sz="2400" i="0" baseline="-25000"/>
              <a:t> </a:t>
            </a:r>
            <a:r>
              <a:rPr lang="en-US" altLang="zh-CN" sz="2400" i="0"/>
              <a:t>= </a:t>
            </a:r>
            <a:r>
              <a:rPr lang="en-US" altLang="zh-CN" sz="2400"/>
              <a:t>V</a:t>
            </a:r>
            <a:r>
              <a:rPr lang="en-US" altLang="zh-CN" sz="2400" baseline="-25000"/>
              <a:t>CC  </a:t>
            </a:r>
            <a:r>
              <a:rPr lang="en-US" altLang="zh-CN" sz="2400"/>
              <a:t>- V</a:t>
            </a:r>
            <a:r>
              <a:rPr lang="en-US" altLang="zh-CN" sz="2400" baseline="-25000"/>
              <a:t>CES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             </a:t>
            </a:r>
            <a:r>
              <a:rPr lang="en-US" altLang="zh-CN" sz="2400">
                <a:sym typeface="Symbol" pitchFamily="18" charset="2"/>
              </a:rPr>
              <a:t></a:t>
            </a:r>
            <a:r>
              <a:rPr lang="en-US" altLang="zh-CN" sz="2400" baseline="-25000">
                <a:sym typeface="Symbol" pitchFamily="18" charset="2"/>
              </a:rPr>
              <a:t> </a:t>
            </a:r>
            <a:r>
              <a:rPr lang="en-US" altLang="zh-CN" sz="2400"/>
              <a:t>V</a:t>
            </a:r>
            <a:r>
              <a:rPr lang="en-US" altLang="zh-CN" sz="2400" baseline="-25000"/>
              <a:t>CC</a:t>
            </a:r>
          </a:p>
        </p:txBody>
      </p:sp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6172200" y="5410200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I</a:t>
            </a:r>
            <a:r>
              <a:rPr lang="en-US" altLang="zh-CN" sz="2400" baseline="-25000"/>
              <a:t>Lm max</a:t>
            </a:r>
            <a:r>
              <a:rPr lang="en-US" altLang="zh-CN" sz="2400" i="0" baseline="-25000"/>
              <a:t> </a:t>
            </a:r>
            <a:r>
              <a:rPr lang="en-US" altLang="zh-CN" sz="2400">
                <a:sym typeface="Symbol" pitchFamily="18" charset="2"/>
              </a:rPr>
              <a:t></a:t>
            </a:r>
            <a:r>
              <a:rPr lang="en-US" altLang="zh-CN" sz="2400" baseline="-25000">
                <a:sym typeface="Symbol" pitchFamily="18" charset="2"/>
              </a:rPr>
              <a:t> </a:t>
            </a:r>
            <a:r>
              <a:rPr lang="en-US" altLang="zh-CN" sz="2400"/>
              <a:t>V</a:t>
            </a:r>
            <a:r>
              <a:rPr lang="en-US" altLang="zh-CN" sz="2400" baseline="-25000"/>
              <a:t>CC   </a:t>
            </a:r>
            <a:r>
              <a:rPr lang="en-US" altLang="zh-CN" sz="2400"/>
              <a:t>/ R</a:t>
            </a:r>
            <a:r>
              <a:rPr lang="en-US" altLang="zh-CN" sz="2400" baseline="-25000"/>
              <a:t>L</a:t>
            </a:r>
          </a:p>
        </p:txBody>
      </p:sp>
      <p:sp>
        <p:nvSpPr>
          <p:cNvPr id="71687" name="Text Box 7"/>
          <p:cNvSpPr txBox="1">
            <a:spLocks noChangeArrowheads="1"/>
          </p:cNvSpPr>
          <p:nvPr/>
        </p:nvSpPr>
        <p:spPr bwMode="auto">
          <a:xfrm>
            <a:off x="3563938" y="188913"/>
            <a:ext cx="2590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i="0">
                <a:ea typeface="楷体_GB2312" pitchFamily="49" charset="-122"/>
              </a:rPr>
              <a:t>用图解法分析</a:t>
            </a:r>
            <a:endParaRPr lang="zh-CN" altLang="en-US" sz="2400" i="0">
              <a:ea typeface="楷体_GB2312" pitchFamily="49" charset="-122"/>
            </a:endParaRPr>
          </a:p>
        </p:txBody>
      </p:sp>
      <p:pic>
        <p:nvPicPr>
          <p:cNvPr id="10248" name="Picture 64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9" name="Picture 65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50" name="Rectangle 79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533400" y="106363"/>
            <a:ext cx="3810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i="0">
                <a:solidFill>
                  <a:srgbClr val="000066"/>
                </a:solidFill>
                <a:ea typeface="黑体" pitchFamily="49" charset="-122"/>
              </a:rPr>
              <a:t>9.3.2  </a:t>
            </a:r>
            <a:r>
              <a:rPr lang="zh-CN" altLang="en-US" i="0">
                <a:solidFill>
                  <a:srgbClr val="000066"/>
                </a:solidFill>
                <a:ea typeface="黑体" pitchFamily="49" charset="-122"/>
              </a:rPr>
              <a:t>分析计算</a:t>
            </a:r>
          </a:p>
        </p:txBody>
      </p:sp>
      <p:sp>
        <p:nvSpPr>
          <p:cNvPr id="10251" name="Line 80"/>
          <p:cNvSpPr>
            <a:spLocks noChangeShapeType="1"/>
          </p:cNvSpPr>
          <p:nvPr/>
        </p:nvSpPr>
        <p:spPr bwMode="auto">
          <a:xfrm>
            <a:off x="533400" y="762000"/>
            <a:ext cx="3505200" cy="0"/>
          </a:xfrm>
          <a:prstGeom prst="line">
            <a:avLst/>
          </a:prstGeom>
          <a:noFill/>
          <a:ln w="88900" cap="sq" cmpd="tri">
            <a:solidFill>
              <a:srgbClr val="FF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1881" name="Group 201"/>
          <p:cNvGrpSpPr>
            <a:grpSpLocks/>
          </p:cNvGrpSpPr>
          <p:nvPr/>
        </p:nvGrpSpPr>
        <p:grpSpPr bwMode="auto">
          <a:xfrm>
            <a:off x="2124075" y="5229225"/>
            <a:ext cx="4392613" cy="1628775"/>
            <a:chOff x="1383" y="3294"/>
            <a:chExt cx="2767" cy="1026"/>
          </a:xfrm>
        </p:grpSpPr>
        <p:sp>
          <p:nvSpPr>
            <p:cNvPr id="10262" name="Line 66"/>
            <p:cNvSpPr>
              <a:spLocks noChangeShapeType="1"/>
            </p:cNvSpPr>
            <p:nvPr/>
          </p:nvSpPr>
          <p:spPr bwMode="auto">
            <a:xfrm>
              <a:off x="1609" y="3475"/>
              <a:ext cx="0" cy="845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263" name="Text Box 67"/>
            <p:cNvSpPr txBox="1">
              <a:spLocks noChangeArrowheads="1"/>
            </p:cNvSpPr>
            <p:nvPr/>
          </p:nvSpPr>
          <p:spPr bwMode="auto">
            <a:xfrm>
              <a:off x="1383" y="3974"/>
              <a:ext cx="3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ja-JP" sz="2000" i="0">
                  <a:solidFill>
                    <a:srgbClr val="0000FF"/>
                  </a:solidFill>
                </a:rPr>
                <a:t>t</a:t>
              </a:r>
              <a:endParaRPr lang="en-US" altLang="zh-CN" sz="2000" i="0">
                <a:solidFill>
                  <a:srgbClr val="0000FF"/>
                </a:solidFill>
              </a:endParaRPr>
            </a:p>
          </p:txBody>
        </p:sp>
        <p:sp>
          <p:nvSpPr>
            <p:cNvPr id="10264" name="Line 72"/>
            <p:cNvSpPr>
              <a:spLocks noChangeShapeType="1"/>
            </p:cNvSpPr>
            <p:nvPr/>
          </p:nvSpPr>
          <p:spPr bwMode="auto">
            <a:xfrm>
              <a:off x="1429" y="3497"/>
              <a:ext cx="2177" cy="0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265" name="Text Box 197"/>
            <p:cNvSpPr txBox="1">
              <a:spLocks noChangeArrowheads="1"/>
            </p:cNvSpPr>
            <p:nvPr/>
          </p:nvSpPr>
          <p:spPr bwMode="auto">
            <a:xfrm>
              <a:off x="3515" y="3294"/>
              <a:ext cx="63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</a:rPr>
                <a:t>v</a:t>
              </a:r>
              <a:r>
                <a:rPr lang="en-US" altLang="zh-CN" sz="2400" baseline="-25000">
                  <a:solidFill>
                    <a:srgbClr val="0000FF"/>
                  </a:solidFill>
                </a:rPr>
                <a:t>CE1</a:t>
              </a:r>
            </a:p>
          </p:txBody>
        </p:sp>
      </p:grpSp>
      <p:grpSp>
        <p:nvGrpSpPr>
          <p:cNvPr id="71758" name="Group 78"/>
          <p:cNvGrpSpPr>
            <a:grpSpLocks/>
          </p:cNvGrpSpPr>
          <p:nvPr/>
        </p:nvGrpSpPr>
        <p:grpSpPr bwMode="auto">
          <a:xfrm>
            <a:off x="2195513" y="5516563"/>
            <a:ext cx="1800225" cy="1341437"/>
            <a:chOff x="1383" y="3475"/>
            <a:chExt cx="1134" cy="845"/>
          </a:xfrm>
        </p:grpSpPr>
        <p:sp>
          <p:nvSpPr>
            <p:cNvPr id="10260" name="Line 76"/>
            <p:cNvSpPr>
              <a:spLocks noChangeShapeType="1"/>
            </p:cNvSpPr>
            <p:nvPr/>
          </p:nvSpPr>
          <p:spPr bwMode="auto">
            <a:xfrm>
              <a:off x="2517" y="3475"/>
              <a:ext cx="0" cy="845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261" name="Line 77"/>
            <p:cNvSpPr>
              <a:spLocks noChangeShapeType="1"/>
            </p:cNvSpPr>
            <p:nvPr/>
          </p:nvSpPr>
          <p:spPr bwMode="auto">
            <a:xfrm flipH="1">
              <a:off x="1383" y="3497"/>
              <a:ext cx="1134" cy="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1880" name="Group 200"/>
          <p:cNvGrpSpPr>
            <a:grpSpLocks/>
          </p:cNvGrpSpPr>
          <p:nvPr/>
        </p:nvGrpSpPr>
        <p:grpSpPr bwMode="auto">
          <a:xfrm>
            <a:off x="1763713" y="5084763"/>
            <a:ext cx="4175125" cy="1952625"/>
            <a:chOff x="1111" y="3203"/>
            <a:chExt cx="2630" cy="1230"/>
          </a:xfrm>
        </p:grpSpPr>
        <p:grpSp>
          <p:nvGrpSpPr>
            <p:cNvPr id="10255" name="Group 71"/>
            <p:cNvGrpSpPr>
              <a:grpSpLocks/>
            </p:cNvGrpSpPr>
            <p:nvPr/>
          </p:nvGrpSpPr>
          <p:grpSpPr bwMode="auto">
            <a:xfrm>
              <a:off x="3424" y="3475"/>
              <a:ext cx="317" cy="958"/>
              <a:chOff x="3424" y="2115"/>
              <a:chExt cx="317" cy="2644"/>
            </a:xfrm>
          </p:grpSpPr>
          <p:sp>
            <p:nvSpPr>
              <p:cNvPr id="10258" name="Line 68"/>
              <p:cNvSpPr>
                <a:spLocks noChangeShapeType="1"/>
              </p:cNvSpPr>
              <p:nvPr/>
            </p:nvSpPr>
            <p:spPr bwMode="auto">
              <a:xfrm>
                <a:off x="3470" y="2115"/>
                <a:ext cx="0" cy="2205"/>
              </a:xfrm>
              <a:prstGeom prst="line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259" name="Text Box 69"/>
              <p:cNvSpPr txBox="1">
                <a:spLocks noChangeArrowheads="1"/>
              </p:cNvSpPr>
              <p:nvPr/>
            </p:nvSpPr>
            <p:spPr bwMode="auto">
              <a:xfrm>
                <a:off x="3424" y="4069"/>
                <a:ext cx="317" cy="6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ja-JP" sz="2000" i="0">
                    <a:solidFill>
                      <a:srgbClr val="FF0000"/>
                    </a:solidFill>
                  </a:rPr>
                  <a:t>t</a:t>
                </a:r>
                <a:endParaRPr lang="en-US" altLang="zh-CN" sz="2000" i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0256" name="Line 74"/>
            <p:cNvSpPr>
              <a:spLocks noChangeShapeType="1"/>
            </p:cNvSpPr>
            <p:nvPr/>
          </p:nvSpPr>
          <p:spPr bwMode="auto">
            <a:xfrm flipH="1">
              <a:off x="1383" y="3475"/>
              <a:ext cx="2087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257" name="Text Box 199"/>
            <p:cNvSpPr txBox="1">
              <a:spLocks noChangeArrowheads="1"/>
            </p:cNvSpPr>
            <p:nvPr/>
          </p:nvSpPr>
          <p:spPr bwMode="auto">
            <a:xfrm>
              <a:off x="1111" y="3203"/>
              <a:ext cx="6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</a:rPr>
                <a:t>v</a:t>
              </a:r>
              <a:r>
                <a:rPr lang="en-US" altLang="zh-CN" sz="2400" baseline="-25000">
                  <a:solidFill>
                    <a:srgbClr val="0000FF"/>
                  </a:solidFill>
                </a:rPr>
                <a:t>EC2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1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1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1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1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16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16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autoUpdateAnimBg="0"/>
      <p:bldP spid="71685" grpId="0" build="p" autoUpdateAnimBg="0"/>
      <p:bldP spid="71686" grpId="0" autoUpdateAnimBg="0"/>
      <p:bldP spid="71687" grpId="0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9477</TotalTime>
  <Words>1530</Words>
  <Application>Microsoft Office PowerPoint</Application>
  <PresentationFormat>全屏显示(4:3)</PresentationFormat>
  <Paragraphs>403</Paragraphs>
  <Slides>28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28</vt:i4>
      </vt:variant>
    </vt:vector>
  </HeadingPairs>
  <TitlesOfParts>
    <vt:vector size="46" baseType="lpstr">
      <vt:lpstr>Monotype Sorts</vt:lpstr>
      <vt:lpstr>等线</vt:lpstr>
      <vt:lpstr>黑体</vt:lpstr>
      <vt:lpstr>楷体_GB2312</vt:lpstr>
      <vt:lpstr>宋体</vt:lpstr>
      <vt:lpstr>Arial</vt:lpstr>
      <vt:lpstr>Arial Narrow</vt:lpstr>
      <vt:lpstr>Monotype Corsiva</vt:lpstr>
      <vt:lpstr>Symbol</vt:lpstr>
      <vt:lpstr>Times New Roman</vt:lpstr>
      <vt:lpstr>Wingdings</vt:lpstr>
      <vt:lpstr>默认设计模板</vt:lpstr>
      <vt:lpstr>剪辑</vt:lpstr>
      <vt:lpstr>Photo Editor 照片</vt:lpstr>
      <vt:lpstr>公式</vt:lpstr>
      <vt:lpstr>Microsoft 公式 3.0</vt:lpstr>
      <vt:lpstr>Equation</vt:lpstr>
      <vt:lpstr>Microsoft Visio 2000/2002 Drawing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乙类推挽电路</vt:lpstr>
    </vt:vector>
  </TitlesOfParts>
  <Company>- BMTD 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zhanglin</dc:creator>
  <cp:lastModifiedBy>CXi</cp:lastModifiedBy>
  <cp:revision>969</cp:revision>
  <dcterms:created xsi:type="dcterms:W3CDTF">2000-03-01T12:06:14Z</dcterms:created>
  <dcterms:modified xsi:type="dcterms:W3CDTF">2020-02-07T09:37:43Z</dcterms:modified>
</cp:coreProperties>
</file>