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av" ContentType="audio/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94" r:id="rId2"/>
    <p:sldId id="258" r:id="rId3"/>
    <p:sldId id="283" r:id="rId4"/>
    <p:sldId id="296" r:id="rId5"/>
    <p:sldId id="322" r:id="rId6"/>
    <p:sldId id="284" r:id="rId7"/>
    <p:sldId id="285" r:id="rId8"/>
    <p:sldId id="319" r:id="rId9"/>
    <p:sldId id="339" r:id="rId10"/>
    <p:sldId id="337" r:id="rId11"/>
    <p:sldId id="338" r:id="rId12"/>
    <p:sldId id="325" r:id="rId13"/>
    <p:sldId id="282" r:id="rId14"/>
    <p:sldId id="286" r:id="rId15"/>
    <p:sldId id="331" r:id="rId16"/>
    <p:sldId id="298" r:id="rId17"/>
    <p:sldId id="288" r:id="rId18"/>
    <p:sldId id="332" r:id="rId19"/>
    <p:sldId id="307" r:id="rId20"/>
    <p:sldId id="314" r:id="rId21"/>
    <p:sldId id="335" r:id="rId22"/>
    <p:sldId id="316" r:id="rId23"/>
    <p:sldId id="330" r:id="rId24"/>
    <p:sldId id="313" r:id="rId25"/>
    <p:sldId id="320" r:id="rId26"/>
    <p:sldId id="327" r:id="rId27"/>
    <p:sldId id="326" r:id="rId28"/>
    <p:sldId id="329" r:id="rId29"/>
    <p:sldId id="333" r:id="rId3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50000"/>
      </a:spcBef>
      <a:spcAft>
        <a:spcPct val="0"/>
      </a:spcAft>
      <a:defRPr kumimoji="1" sz="2400" b="1" kern="1200">
        <a:solidFill>
          <a:schemeClr val="tx2"/>
        </a:solidFill>
        <a:latin typeface="Times New Roman" pitchFamily="18" charset="0"/>
        <a:ea typeface="楷体_GB2312" pitchFamily="49" charset="-122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kumimoji="1" sz="2400" b="1" kern="1200">
        <a:solidFill>
          <a:schemeClr val="tx2"/>
        </a:solidFill>
        <a:latin typeface="Times New Roman" pitchFamily="18" charset="0"/>
        <a:ea typeface="楷体_GB2312" pitchFamily="49" charset="-122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kumimoji="1" sz="2400" b="1" kern="1200">
        <a:solidFill>
          <a:schemeClr val="tx2"/>
        </a:solidFill>
        <a:latin typeface="Times New Roman" pitchFamily="18" charset="0"/>
        <a:ea typeface="楷体_GB2312" pitchFamily="49" charset="-122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kumimoji="1" sz="2400" b="1" kern="1200">
        <a:solidFill>
          <a:schemeClr val="tx2"/>
        </a:solidFill>
        <a:latin typeface="Times New Roman" pitchFamily="18" charset="0"/>
        <a:ea typeface="楷体_GB2312" pitchFamily="49" charset="-122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kumimoji="1" sz="2400" b="1" kern="1200">
        <a:solidFill>
          <a:schemeClr val="tx2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chemeClr val="tx2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chemeClr val="tx2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chemeClr val="tx2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chemeClr val="tx2"/>
        </a:solidFill>
        <a:latin typeface="Times New Roman" pitchFamily="18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A50021"/>
    <a:srgbClr val="66FFFF"/>
    <a:srgbClr val="FFEBCB"/>
    <a:srgbClr val="FFEFCB"/>
    <a:srgbClr val="FFEFD1"/>
    <a:srgbClr val="FFE8D1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34587" autoAdjust="0"/>
    <p:restoredTop sz="86417" autoAdjust="0"/>
  </p:normalViewPr>
  <p:slideViewPr>
    <p:cSldViewPr snapToGrid="0">
      <p:cViewPr varScale="1">
        <p:scale>
          <a:sx n="67" d="100"/>
          <a:sy n="67" d="100"/>
        </p:scale>
        <p:origin x="57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7782"/>
    </p:cViewPr>
  </p:sorterViewPr>
  <p:notesViewPr>
    <p:cSldViewPr snapToGrid="0">
      <p:cViewPr>
        <p:scale>
          <a:sx n="100" d="100"/>
          <a:sy n="100" d="100"/>
        </p:scale>
        <p:origin x="-108" y="153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image" Target="../media/image35.png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png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47.wmf"/><Relationship Id="rId1" Type="http://schemas.openxmlformats.org/officeDocument/2006/relationships/image" Target="../media/image46.png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png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png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png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image" Target="../media/image6.wmf"/><Relationship Id="rId7" Type="http://schemas.openxmlformats.org/officeDocument/2006/relationships/image" Target="../media/image10.wmf"/><Relationship Id="rId12" Type="http://schemas.openxmlformats.org/officeDocument/2006/relationships/image" Target="../media/image15.wmf"/><Relationship Id="rId2" Type="http://schemas.openxmlformats.org/officeDocument/2006/relationships/image" Target="../media/image5.emf"/><Relationship Id="rId1" Type="http://schemas.openxmlformats.org/officeDocument/2006/relationships/image" Target="../media/image4.wmf"/><Relationship Id="rId6" Type="http://schemas.openxmlformats.org/officeDocument/2006/relationships/image" Target="../media/image9.wmf"/><Relationship Id="rId11" Type="http://schemas.openxmlformats.org/officeDocument/2006/relationships/image" Target="../media/image14.wmf"/><Relationship Id="rId5" Type="http://schemas.openxmlformats.org/officeDocument/2006/relationships/image" Target="../media/image8.wmf"/><Relationship Id="rId10" Type="http://schemas.openxmlformats.org/officeDocument/2006/relationships/image" Target="../media/image13.wmf"/><Relationship Id="rId4" Type="http://schemas.openxmlformats.org/officeDocument/2006/relationships/image" Target="../media/image7.wmf"/><Relationship Id="rId9" Type="http://schemas.openxmlformats.org/officeDocument/2006/relationships/image" Target="../media/image12.w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image" Target="../media/image51.png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wmf"/><Relationship Id="rId2" Type="http://schemas.openxmlformats.org/officeDocument/2006/relationships/image" Target="../media/image54.wmf"/><Relationship Id="rId1" Type="http://schemas.openxmlformats.org/officeDocument/2006/relationships/image" Target="../media/image53.png"/><Relationship Id="rId4" Type="http://schemas.openxmlformats.org/officeDocument/2006/relationships/image" Target="../media/image56.png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5" Type="http://schemas.openxmlformats.org/officeDocument/2006/relationships/image" Target="../media/image21.wmf"/><Relationship Id="rId4" Type="http://schemas.openxmlformats.org/officeDocument/2006/relationships/image" Target="../media/image20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png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9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="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fld id="{AF0030D9-205A-4943-9DFA-BBAE86A2443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6608367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A679FA25-563C-4FE9-A524-92CDE578CCB4}" type="slidenum">
              <a:rPr lang="en-US" altLang="zh-CN" smtClean="0"/>
              <a:pPr eaLnBrk="1" hangingPunct="1">
                <a:spcBef>
                  <a:spcPct val="0"/>
                </a:spcBef>
              </a:pPr>
              <a:t>2</a:t>
            </a:fld>
            <a:endParaRPr lang="en-US" altLang="zh-CN" smtClean="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smtClean="0"/>
              <a:t>1. </a:t>
            </a:r>
            <a:r>
              <a:rPr lang="zh-CN" altLang="en-US" smtClean="0"/>
              <a:t>从物理意义上解释低通电路</a:t>
            </a:r>
          </a:p>
          <a:p>
            <a:pPr eaLnBrk="1" hangingPunct="1"/>
            <a:r>
              <a:rPr lang="en-US" altLang="zh-CN" smtClean="0"/>
              <a:t>2. </a:t>
            </a:r>
            <a:r>
              <a:rPr lang="zh-CN" altLang="en-US" smtClean="0"/>
              <a:t>稳态分析方法</a:t>
            </a:r>
          </a:p>
          <a:p>
            <a:pPr eaLnBrk="1" hangingPunct="1"/>
            <a:r>
              <a:rPr lang="en-US" altLang="zh-CN" smtClean="0"/>
              <a:t>3. </a:t>
            </a:r>
            <a:r>
              <a:rPr lang="zh-CN" altLang="en-US" smtClean="0"/>
              <a:t>增益与传递函数</a:t>
            </a:r>
          </a:p>
          <a:p>
            <a:pPr eaLnBrk="1" hangingPunct="1"/>
            <a:r>
              <a:rPr lang="en-US" altLang="zh-CN" smtClean="0"/>
              <a:t>4. </a:t>
            </a:r>
            <a:r>
              <a:rPr lang="zh-CN" altLang="en-US" smtClean="0"/>
              <a:t>复数的模与相角</a:t>
            </a:r>
          </a:p>
          <a:p>
            <a:pPr eaLnBrk="1" hangingPunct="1"/>
            <a:endParaRPr lang="en-US" altLang="zh-CN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36488CE1-BFD5-436D-80CF-C2F9F8EBEAEB}" type="slidenum">
              <a:rPr lang="en-US" altLang="zh-CN" smtClean="0"/>
              <a:pPr eaLnBrk="1" hangingPunct="1">
                <a:spcBef>
                  <a:spcPct val="0"/>
                </a:spcBef>
              </a:pPr>
              <a:t>13</a:t>
            </a:fld>
            <a:endParaRPr lang="en-US" altLang="zh-CN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83AFE5-13B2-481C-ADAF-59D06CDFB7D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68652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18FD42-7B76-42DB-A4D6-8EA72C07E88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34999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999AB1-C41C-40AD-A48F-05A7806D343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14825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19BBB9-42FD-4EB6-9459-6AF95ED4B72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97615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C70F3E-8DB9-4E88-B125-380B3A2101C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92390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FA731A-04A0-4720-B284-4E6285B3F62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2722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BFC5AB-93E8-4D00-B993-2DAFF002960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81279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68BCCA-06A9-435A-A726-679254C030B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65673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B41B03-C647-4ACC-ACB3-4C43A65C07B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92366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5C626E-936E-4EE3-95B5-0D1B98D004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08962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529370-28D5-4989-BBD4-6A77DBE4EC9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2298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CC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 b="0">
                <a:solidFill>
                  <a:schemeClr val="tx1"/>
                </a:solidFill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400" b="0">
                <a:solidFill>
                  <a:schemeClr val="tx1"/>
                </a:solidFill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 b="0">
                <a:solidFill>
                  <a:schemeClr val="tx1"/>
                </a:solidFill>
                <a:ea typeface="+mn-ea"/>
              </a:defRPr>
            </a:lvl1pPr>
          </a:lstStyle>
          <a:p>
            <a:pPr>
              <a:defRPr/>
            </a:pPr>
            <a:fld id="{D5E0E16C-5A79-4841-89EB-AEE5705C771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2.xml"/><Relationship Id="rId3" Type="http://schemas.openxmlformats.org/officeDocument/2006/relationships/audio" Target="../media/audio1.wav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7" Type="http://schemas.openxmlformats.org/officeDocument/2006/relationships/image" Target="../media/image34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oleObject" Target="../embeddings/oleObject28.bin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6.png"/><Relationship Id="rId5" Type="http://schemas.openxmlformats.org/officeDocument/2006/relationships/oleObject" Target="../embeddings/oleObject29.bin"/><Relationship Id="rId4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38.wmf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2.png"/><Relationship Id="rId12" Type="http://schemas.openxmlformats.org/officeDocument/2006/relationships/oleObject" Target="../embeddings/oleObject3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audio" Target="../media/audio3.wav"/><Relationship Id="rId11" Type="http://schemas.openxmlformats.org/officeDocument/2006/relationships/image" Target="../media/image37.wmf"/><Relationship Id="rId5" Type="http://schemas.openxmlformats.org/officeDocument/2006/relationships/audio" Target="../media/audio1.wav"/><Relationship Id="rId10" Type="http://schemas.openxmlformats.org/officeDocument/2006/relationships/oleObject" Target="../embeddings/oleObject30.bin"/><Relationship Id="rId4" Type="http://schemas.openxmlformats.org/officeDocument/2006/relationships/audio" Target="../media/audio2.wav"/><Relationship Id="rId9" Type="http://schemas.openxmlformats.org/officeDocument/2006/relationships/image" Target="../media/image29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video" Target="file:///D:\Eie_A\&#27169;&#25311;&#30005;&#23376;&#25216;&#26415;&#22522;&#30784;\09\Avi\A09307.AVI" TargetMode="External"/><Relationship Id="rId6" Type="http://schemas.openxmlformats.org/officeDocument/2006/relationships/image" Target="../media/image2.png"/><Relationship Id="rId5" Type="http://schemas.openxmlformats.org/officeDocument/2006/relationships/image" Target="../media/image39.png"/><Relationship Id="rId4" Type="http://schemas.openxmlformats.org/officeDocument/2006/relationships/audio" Target="../media/audio1.wav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slideLayout" Target="../slideLayouts/slideLayout7.xml"/><Relationship Id="rId1" Type="http://schemas.openxmlformats.org/officeDocument/2006/relationships/video" Target="file:///D:\Eie_A\&#27169;&#25311;&#30005;&#23376;&#25216;&#26415;&#22522;&#30784;\09\Avi\A09307.AVI" TargetMode="Externa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3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3.png"/><Relationship Id="rId2" Type="http://schemas.openxmlformats.org/officeDocument/2006/relationships/video" Target="file:///D:\Eie_A\&#27169;&#25311;&#30005;&#23376;&#25216;&#26415;&#22522;&#30784;\09\Avi\A09307.AVI" TargetMode="Externa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.png"/><Relationship Id="rId5" Type="http://schemas.openxmlformats.org/officeDocument/2006/relationships/image" Target="../media/image40.wmf"/><Relationship Id="rId4" Type="http://schemas.openxmlformats.org/officeDocument/2006/relationships/oleObject" Target="../embeddings/oleObject32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video" Target="file:///D:\Eie_A\&#27169;&#25311;&#30005;&#23376;&#25216;&#26415;&#22522;&#30784;\09\Avi\A09308.AVI" TargetMode="External"/><Relationship Id="rId6" Type="http://schemas.openxmlformats.org/officeDocument/2006/relationships/image" Target="../media/image2.png"/><Relationship Id="rId5" Type="http://schemas.openxmlformats.org/officeDocument/2006/relationships/image" Target="../media/image41.png"/><Relationship Id="rId4" Type="http://schemas.openxmlformats.org/officeDocument/2006/relationships/audio" Target="../media/audio1.wav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3.bin"/><Relationship Id="rId13" Type="http://schemas.openxmlformats.org/officeDocument/2006/relationships/image" Target="../media/image44.wmf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3.png"/><Relationship Id="rId12" Type="http://schemas.openxmlformats.org/officeDocument/2006/relationships/oleObject" Target="../embeddings/oleObject35.bin"/><Relationship Id="rId2" Type="http://schemas.openxmlformats.org/officeDocument/2006/relationships/video" Target="file:///D:\Eie_A\&#27169;&#25311;&#30005;&#23376;&#25216;&#26415;&#22522;&#30784;\09\Avi\A09308.AVI" TargetMode="Externa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2.png"/><Relationship Id="rId11" Type="http://schemas.openxmlformats.org/officeDocument/2006/relationships/image" Target="../media/image43.wmf"/><Relationship Id="rId5" Type="http://schemas.openxmlformats.org/officeDocument/2006/relationships/image" Target="../media/image41.png"/><Relationship Id="rId10" Type="http://schemas.openxmlformats.org/officeDocument/2006/relationships/oleObject" Target="../embeddings/oleObject34.bin"/><Relationship Id="rId4" Type="http://schemas.openxmlformats.org/officeDocument/2006/relationships/audio" Target="../media/audio2.wav"/><Relationship Id="rId9" Type="http://schemas.openxmlformats.org/officeDocument/2006/relationships/image" Target="../media/image42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3.png"/><Relationship Id="rId2" Type="http://schemas.openxmlformats.org/officeDocument/2006/relationships/video" Target="file:///D:\Eie_A\&#27169;&#25311;&#30005;&#23376;&#25216;&#26415;&#22522;&#30784;\09\Avi\A09308.AVI" TargetMode="Externa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2.png"/><Relationship Id="rId5" Type="http://schemas.openxmlformats.org/officeDocument/2006/relationships/image" Target="../media/image45.emf"/><Relationship Id="rId4" Type="http://schemas.openxmlformats.org/officeDocument/2006/relationships/oleObject" Target="../embeddings/oleObject36.bin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.emf"/><Relationship Id="rId18" Type="http://schemas.openxmlformats.org/officeDocument/2006/relationships/oleObject" Target="../embeddings/oleObject6.bin"/><Relationship Id="rId26" Type="http://schemas.openxmlformats.org/officeDocument/2006/relationships/oleObject" Target="../embeddings/oleObject10.bin"/><Relationship Id="rId3" Type="http://schemas.openxmlformats.org/officeDocument/2006/relationships/notesSlide" Target="../notesSlides/notesSlide1.xml"/><Relationship Id="rId21" Type="http://schemas.openxmlformats.org/officeDocument/2006/relationships/image" Target="../media/image9.wmf"/><Relationship Id="rId7" Type="http://schemas.openxmlformats.org/officeDocument/2006/relationships/image" Target="../media/image2.png"/><Relationship Id="rId12" Type="http://schemas.openxmlformats.org/officeDocument/2006/relationships/oleObject" Target="../embeddings/oleObject3.bin"/><Relationship Id="rId17" Type="http://schemas.openxmlformats.org/officeDocument/2006/relationships/image" Target="../media/image7.wmf"/><Relationship Id="rId25" Type="http://schemas.openxmlformats.org/officeDocument/2006/relationships/image" Target="../media/image11.wmf"/><Relationship Id="rId33" Type="http://schemas.openxmlformats.org/officeDocument/2006/relationships/image" Target="../media/image15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5.bin"/><Relationship Id="rId20" Type="http://schemas.openxmlformats.org/officeDocument/2006/relationships/oleObject" Target="../embeddings/oleObject7.bin"/><Relationship Id="rId29" Type="http://schemas.openxmlformats.org/officeDocument/2006/relationships/image" Target="../media/image13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16.jpeg"/><Relationship Id="rId11" Type="http://schemas.openxmlformats.org/officeDocument/2006/relationships/image" Target="../media/image4.wmf"/><Relationship Id="rId24" Type="http://schemas.openxmlformats.org/officeDocument/2006/relationships/oleObject" Target="../embeddings/oleObject9.bin"/><Relationship Id="rId32" Type="http://schemas.openxmlformats.org/officeDocument/2006/relationships/oleObject" Target="../embeddings/oleObject13.bin"/><Relationship Id="rId5" Type="http://schemas.openxmlformats.org/officeDocument/2006/relationships/audio" Target="../media/audio1.wav"/><Relationship Id="rId15" Type="http://schemas.openxmlformats.org/officeDocument/2006/relationships/image" Target="../media/image6.wmf"/><Relationship Id="rId23" Type="http://schemas.openxmlformats.org/officeDocument/2006/relationships/image" Target="../media/image10.wmf"/><Relationship Id="rId28" Type="http://schemas.openxmlformats.org/officeDocument/2006/relationships/oleObject" Target="../embeddings/oleObject11.bin"/><Relationship Id="rId10" Type="http://schemas.openxmlformats.org/officeDocument/2006/relationships/oleObject" Target="../embeddings/oleObject2.bin"/><Relationship Id="rId19" Type="http://schemas.openxmlformats.org/officeDocument/2006/relationships/image" Target="../media/image8.wmf"/><Relationship Id="rId31" Type="http://schemas.openxmlformats.org/officeDocument/2006/relationships/image" Target="../media/image14.wmf"/><Relationship Id="rId4" Type="http://schemas.openxmlformats.org/officeDocument/2006/relationships/audio" Target="../media/audio2.wav"/><Relationship Id="rId9" Type="http://schemas.openxmlformats.org/officeDocument/2006/relationships/slide" Target="slide2.xml"/><Relationship Id="rId14" Type="http://schemas.openxmlformats.org/officeDocument/2006/relationships/oleObject" Target="../embeddings/oleObject4.bin"/><Relationship Id="rId22" Type="http://schemas.openxmlformats.org/officeDocument/2006/relationships/oleObject" Target="../embeddings/oleObject8.bin"/><Relationship Id="rId27" Type="http://schemas.openxmlformats.org/officeDocument/2006/relationships/image" Target="../media/image12.wmf"/><Relationship Id="rId30" Type="http://schemas.openxmlformats.org/officeDocument/2006/relationships/oleObject" Target="../embeddings/oleObject12.bin"/><Relationship Id="rId8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46.png"/><Relationship Id="rId5" Type="http://schemas.openxmlformats.org/officeDocument/2006/relationships/oleObject" Target="../embeddings/oleObject37.bin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47.wmf"/><Relationship Id="rId5" Type="http://schemas.openxmlformats.org/officeDocument/2006/relationships/oleObject" Target="../embeddings/oleObject39.bin"/><Relationship Id="rId4" Type="http://schemas.openxmlformats.org/officeDocument/2006/relationships/image" Target="../media/image4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4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4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50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oleObject" Target="../embeddings/oleObject43.bin"/><Relationship Id="rId7" Type="http://schemas.openxmlformats.org/officeDocument/2006/relationships/oleObject" Target="../embeddings/oleObject4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51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/><Relationship Id="rId3" Type="http://schemas.openxmlformats.org/officeDocument/2006/relationships/oleObject" Target="../embeddings/oleObject45.bin"/><Relationship Id="rId7" Type="http://schemas.openxmlformats.org/officeDocument/2006/relationships/oleObject" Target="../embeddings/oleObject4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54.wmf"/><Relationship Id="rId5" Type="http://schemas.openxmlformats.org/officeDocument/2006/relationships/oleObject" Target="../embeddings/oleObject46.bin"/><Relationship Id="rId10" Type="http://schemas.openxmlformats.org/officeDocument/2006/relationships/image" Target="../media/image56.png"/><Relationship Id="rId4" Type="http://schemas.openxmlformats.org/officeDocument/2006/relationships/image" Target="../media/image53.png"/><Relationship Id="rId9" Type="http://schemas.openxmlformats.org/officeDocument/2006/relationships/oleObject" Target="../embeddings/oleObject48.bin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13" Type="http://schemas.openxmlformats.org/officeDocument/2006/relationships/image" Target="../media/image20.emf"/><Relationship Id="rId3" Type="http://schemas.openxmlformats.org/officeDocument/2006/relationships/audio" Target="../media/audio2.wav"/><Relationship Id="rId7" Type="http://schemas.openxmlformats.org/officeDocument/2006/relationships/image" Target="../media/image17.wmf"/><Relationship Id="rId12" Type="http://schemas.openxmlformats.org/officeDocument/2006/relationships/oleObject" Target="../embeddings/oleObject1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6.jpeg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4.bin"/><Relationship Id="rId11" Type="http://schemas.openxmlformats.org/officeDocument/2006/relationships/image" Target="../media/image19.emf"/><Relationship Id="rId5" Type="http://schemas.openxmlformats.org/officeDocument/2006/relationships/image" Target="../media/image3.png"/><Relationship Id="rId15" Type="http://schemas.openxmlformats.org/officeDocument/2006/relationships/image" Target="../media/image21.wmf"/><Relationship Id="rId10" Type="http://schemas.openxmlformats.org/officeDocument/2006/relationships/oleObject" Target="../embeddings/oleObject16.bin"/><Relationship Id="rId4" Type="http://schemas.openxmlformats.org/officeDocument/2006/relationships/image" Target="../media/image2.png"/><Relationship Id="rId9" Type="http://schemas.openxmlformats.org/officeDocument/2006/relationships/image" Target="../media/image18.wmf"/><Relationship Id="rId14" Type="http://schemas.openxmlformats.org/officeDocument/2006/relationships/oleObject" Target="../embeddings/oleObject18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3" Type="http://schemas.openxmlformats.org/officeDocument/2006/relationships/image" Target="../media/image2.png"/><Relationship Id="rId7" Type="http://schemas.openxmlformats.org/officeDocument/2006/relationships/image" Target="../media/image1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9.bin"/><Relationship Id="rId5" Type="http://schemas.openxmlformats.org/officeDocument/2006/relationships/image" Target="../media/image22.jpeg"/><Relationship Id="rId4" Type="http://schemas.openxmlformats.org/officeDocument/2006/relationships/image" Target="../media/image3.png"/><Relationship Id="rId9" Type="http://schemas.openxmlformats.org/officeDocument/2006/relationships/image" Target="../media/image18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2.png"/><Relationship Id="rId2" Type="http://schemas.openxmlformats.org/officeDocument/2006/relationships/video" Target="file:///D:\Eie_A\&#27169;&#25311;&#30005;&#23376;&#25216;&#26415;&#22522;&#30784;\09\Avi\A09306.AVI" TargetMode="Externa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6.png"/><Relationship Id="rId11" Type="http://schemas.openxmlformats.org/officeDocument/2006/relationships/image" Target="../media/image25.wmf"/><Relationship Id="rId5" Type="http://schemas.openxmlformats.org/officeDocument/2006/relationships/audio" Target="../media/audio1.wav"/><Relationship Id="rId10" Type="http://schemas.openxmlformats.org/officeDocument/2006/relationships/oleObject" Target="../embeddings/oleObject23.bin"/><Relationship Id="rId4" Type="http://schemas.openxmlformats.org/officeDocument/2006/relationships/audio" Target="../media/audio2.wav"/><Relationship Id="rId9" Type="http://schemas.openxmlformats.org/officeDocument/2006/relationships/slide" Target="slide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3" Type="http://schemas.openxmlformats.org/officeDocument/2006/relationships/audio" Target="../media/audio2.wav"/><Relationship Id="rId7" Type="http://schemas.openxmlformats.org/officeDocument/2006/relationships/image" Target="../media/image3.png"/><Relationship Id="rId12" Type="http://schemas.openxmlformats.org/officeDocument/2006/relationships/image" Target="../media/image2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.png"/><Relationship Id="rId11" Type="http://schemas.openxmlformats.org/officeDocument/2006/relationships/oleObject" Target="../embeddings/oleObject25.bin"/><Relationship Id="rId5" Type="http://schemas.openxmlformats.org/officeDocument/2006/relationships/audio" Target="../media/audio3.wav"/><Relationship Id="rId10" Type="http://schemas.openxmlformats.org/officeDocument/2006/relationships/image" Target="../media/image27.wmf"/><Relationship Id="rId4" Type="http://schemas.openxmlformats.org/officeDocument/2006/relationships/audio" Target="../media/audio1.wav"/><Relationship Id="rId9" Type="http://schemas.openxmlformats.org/officeDocument/2006/relationships/oleObject" Target="../embeddings/oleObject24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CN" sz="4000" b="1" dirty="0" smtClean="0">
                <a:solidFill>
                  <a:srgbClr val="FF3300"/>
                </a:solidFill>
                <a:ea typeface="楷体_GB2312" pitchFamily="49" charset="-122"/>
              </a:rPr>
              <a:t>10.7</a:t>
            </a:r>
            <a:r>
              <a:rPr lang="en-US" altLang="zh-CN" b="1" dirty="0" smtClean="0">
                <a:solidFill>
                  <a:srgbClr val="FF3300"/>
                </a:solidFill>
                <a:ea typeface="楷体_GB2312" pitchFamily="49" charset="-122"/>
              </a:rPr>
              <a:t>  </a:t>
            </a:r>
            <a:r>
              <a:rPr lang="en-US" altLang="zh-CN" b="1" i="1" dirty="0" smtClean="0">
                <a:solidFill>
                  <a:srgbClr val="FF3300"/>
                </a:solidFill>
                <a:ea typeface="楷体_GB2312" pitchFamily="49" charset="-122"/>
              </a:rPr>
              <a:t>LC</a:t>
            </a:r>
            <a:r>
              <a:rPr lang="zh-CN" altLang="en-US" sz="4000" b="1" dirty="0" smtClean="0">
                <a:solidFill>
                  <a:srgbClr val="FF3300"/>
                </a:solidFill>
                <a:ea typeface="楷体_GB2312" pitchFamily="49" charset="-122"/>
              </a:rPr>
              <a:t>正弦波振荡电路</a:t>
            </a:r>
          </a:p>
        </p:txBody>
      </p:sp>
      <p:sp>
        <p:nvSpPr>
          <p:cNvPr id="77847" name="Text Box 23"/>
          <p:cNvSpPr txBox="1">
            <a:spLocks noChangeArrowheads="1"/>
          </p:cNvSpPr>
          <p:nvPr/>
        </p:nvSpPr>
        <p:spPr bwMode="auto">
          <a:xfrm>
            <a:off x="622300" y="2513013"/>
            <a:ext cx="7210425" cy="1004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ea typeface="楷体_GB2312" pitchFamily="49" charset="-122"/>
              </a:rPr>
              <a:t>LC</a:t>
            </a:r>
            <a:r>
              <a:rPr lang="zh-CN" altLang="en-US" sz="2400">
                <a:ea typeface="楷体_GB2312" pitchFamily="49" charset="-122"/>
              </a:rPr>
              <a:t>振荡电路用于产生频率在</a:t>
            </a:r>
            <a:r>
              <a:rPr lang="en-US" altLang="zh-CN" sz="2400">
                <a:solidFill>
                  <a:schemeClr val="accent2"/>
                </a:solidFill>
                <a:ea typeface="楷体_GB2312" pitchFamily="49" charset="-122"/>
              </a:rPr>
              <a:t>1MHz</a:t>
            </a:r>
            <a:r>
              <a:rPr lang="zh-CN" altLang="en-US" sz="2400">
                <a:solidFill>
                  <a:schemeClr val="accent2"/>
                </a:solidFill>
                <a:ea typeface="楷体_GB2312" pitchFamily="49" charset="-122"/>
              </a:rPr>
              <a:t>以上</a:t>
            </a:r>
            <a:r>
              <a:rPr lang="zh-CN" altLang="en-US" sz="2400">
                <a:ea typeface="楷体_GB2312" pitchFamily="49" charset="-122"/>
              </a:rPr>
              <a:t>的高频信号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>
                <a:ea typeface="楷体_GB2312" pitchFamily="49" charset="-122"/>
              </a:rPr>
              <a:t>放大电路一般为分立元件电路，有时采用共基组态</a:t>
            </a:r>
          </a:p>
        </p:txBody>
      </p:sp>
      <p:sp>
        <p:nvSpPr>
          <p:cNvPr id="77849" name="Text Box 25"/>
          <p:cNvSpPr txBox="1">
            <a:spLocks noChangeArrowheads="1"/>
          </p:cNvSpPr>
          <p:nvPr/>
        </p:nvSpPr>
        <p:spPr bwMode="auto">
          <a:xfrm>
            <a:off x="725488" y="3927475"/>
            <a:ext cx="7239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>
                <a:ea typeface="楷体_GB2312" pitchFamily="49" charset="-122"/>
              </a:rPr>
              <a:t>对振荡的</a:t>
            </a:r>
            <a:r>
              <a:rPr lang="zh-CN" altLang="en-US" sz="2400">
                <a:solidFill>
                  <a:schemeClr val="accent2"/>
                </a:solidFill>
                <a:ea typeface="楷体_GB2312" pitchFamily="49" charset="-122"/>
              </a:rPr>
              <a:t>相位平衡条件</a:t>
            </a:r>
            <a:r>
              <a:rPr lang="zh-CN" altLang="en-US" sz="2400">
                <a:ea typeface="楷体_GB2312" pitchFamily="49" charset="-122"/>
              </a:rPr>
              <a:t>做具体分析（</a:t>
            </a:r>
            <a:r>
              <a:rPr lang="zh-CN" altLang="en-US" sz="2400">
                <a:solidFill>
                  <a:srgbClr val="FF3300"/>
                </a:solidFill>
                <a:ea typeface="楷体_GB2312" pitchFamily="49" charset="-122"/>
              </a:rPr>
              <a:t>正反馈</a:t>
            </a:r>
            <a:r>
              <a:rPr lang="zh-CN" altLang="en-US" sz="2400">
                <a:ea typeface="楷体_GB2312" pitchFamily="49" charset="-122"/>
              </a:rPr>
              <a:t>），</a:t>
            </a:r>
          </a:p>
        </p:txBody>
      </p:sp>
      <p:sp>
        <p:nvSpPr>
          <p:cNvPr id="77850" name="Text Box 26"/>
          <p:cNvSpPr txBox="1">
            <a:spLocks noChangeArrowheads="1"/>
          </p:cNvSpPr>
          <p:nvPr/>
        </p:nvSpPr>
        <p:spPr bwMode="auto">
          <a:xfrm>
            <a:off x="731838" y="5095875"/>
            <a:ext cx="4143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>
                <a:solidFill>
                  <a:schemeClr val="accent2"/>
                </a:solidFill>
                <a:ea typeface="楷体_GB2312" pitchFamily="49" charset="-122"/>
              </a:rPr>
              <a:t>定性分析</a:t>
            </a:r>
            <a:r>
              <a:rPr lang="zh-CN" altLang="en-US" sz="2400">
                <a:ea typeface="楷体_GB2312" pitchFamily="49" charset="-122"/>
              </a:rPr>
              <a:t>其幅值平衡条件。</a:t>
            </a:r>
          </a:p>
        </p:txBody>
      </p:sp>
      <p:sp>
        <p:nvSpPr>
          <p:cNvPr id="77851" name="Text Box 27"/>
          <p:cNvSpPr txBox="1">
            <a:spLocks noChangeArrowheads="1"/>
          </p:cNvSpPr>
          <p:nvPr/>
        </p:nvSpPr>
        <p:spPr bwMode="auto">
          <a:xfrm>
            <a:off x="841375" y="4492625"/>
            <a:ext cx="981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>
                <a:ea typeface="楷体_GB2312" pitchFamily="49" charset="-122"/>
              </a:rPr>
              <a:t>判断</a:t>
            </a:r>
          </a:p>
        </p:txBody>
      </p:sp>
      <p:graphicFrame>
        <p:nvGraphicFramePr>
          <p:cNvPr id="77852" name="Object 28"/>
          <p:cNvGraphicFramePr>
            <a:graphicFrameLocks noChangeAspect="1"/>
          </p:cNvGraphicFramePr>
          <p:nvPr/>
        </p:nvGraphicFramePr>
        <p:xfrm>
          <a:off x="1927225" y="4533900"/>
          <a:ext cx="2176463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2" name="Microsoft 公式 3.0" r:id="rId4" imgW="752359" imgH="85605" progId="Equation.3">
                  <p:embed/>
                </p:oleObj>
              </mc:Choice>
              <mc:Fallback>
                <p:oleObj name="Microsoft 公式 3.0" r:id="rId4" imgW="752359" imgH="85605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7225" y="4533900"/>
                        <a:ext cx="2176463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53" name="Text Box 29"/>
          <p:cNvSpPr txBox="1">
            <a:spLocks noChangeArrowheads="1"/>
          </p:cNvSpPr>
          <p:nvPr/>
        </p:nvSpPr>
        <p:spPr bwMode="auto">
          <a:xfrm>
            <a:off x="1244600" y="950913"/>
            <a:ext cx="5307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>
                <a:solidFill>
                  <a:schemeClr val="accent2"/>
                </a:solidFill>
                <a:ea typeface="楷体_GB2312" pitchFamily="49" charset="-122"/>
              </a:rPr>
              <a:t>与</a:t>
            </a:r>
            <a:r>
              <a:rPr lang="en-US" altLang="zh-CN" sz="2400">
                <a:solidFill>
                  <a:schemeClr val="accent2"/>
                </a:solidFill>
                <a:ea typeface="楷体_GB2312" pitchFamily="49" charset="-122"/>
              </a:rPr>
              <a:t>RC</a:t>
            </a:r>
            <a:r>
              <a:rPr lang="zh-CN" altLang="en-US" sz="2400">
                <a:solidFill>
                  <a:schemeClr val="accent2"/>
                </a:solidFill>
                <a:ea typeface="楷体_GB2312" pitchFamily="49" charset="-122"/>
              </a:rPr>
              <a:t>振荡电路组成、原理基本相同。</a:t>
            </a:r>
          </a:p>
        </p:txBody>
      </p:sp>
      <p:grpSp>
        <p:nvGrpSpPr>
          <p:cNvPr id="77864" name="Group 40"/>
          <p:cNvGrpSpPr>
            <a:grpSpLocks/>
          </p:cNvGrpSpPr>
          <p:nvPr/>
        </p:nvGrpSpPr>
        <p:grpSpPr bwMode="auto">
          <a:xfrm>
            <a:off x="1284288" y="1487488"/>
            <a:ext cx="5746750" cy="915987"/>
            <a:chOff x="809" y="937"/>
            <a:chExt cx="3620" cy="577"/>
          </a:xfrm>
        </p:grpSpPr>
        <p:sp>
          <p:nvSpPr>
            <p:cNvPr id="2066" name="Text Box 30"/>
            <p:cNvSpPr txBox="1">
              <a:spLocks noChangeArrowheads="1"/>
            </p:cNvSpPr>
            <p:nvPr/>
          </p:nvSpPr>
          <p:spPr bwMode="auto">
            <a:xfrm>
              <a:off x="832" y="937"/>
              <a:ext cx="359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solidFill>
                    <a:schemeClr val="accent2"/>
                  </a:solidFill>
                  <a:ea typeface="楷体_GB2312" pitchFamily="49" charset="-122"/>
                </a:rPr>
                <a:t>RC</a:t>
              </a:r>
              <a:r>
                <a:rPr lang="zh-CN" altLang="en-US" sz="2400">
                  <a:solidFill>
                    <a:schemeClr val="accent2"/>
                  </a:solidFill>
                  <a:ea typeface="楷体_GB2312" pitchFamily="49" charset="-122"/>
                </a:rPr>
                <a:t>振荡电路选频网络：</a:t>
              </a:r>
              <a:r>
                <a:rPr lang="en-US" altLang="zh-CN" sz="2400">
                  <a:solidFill>
                    <a:schemeClr val="accent2"/>
                  </a:solidFill>
                  <a:ea typeface="楷体_GB2312" pitchFamily="49" charset="-122"/>
                </a:rPr>
                <a:t>RC</a:t>
              </a:r>
              <a:r>
                <a:rPr lang="zh-CN" altLang="en-US" sz="2400">
                  <a:solidFill>
                    <a:schemeClr val="accent2"/>
                  </a:solidFill>
                  <a:ea typeface="楷体_GB2312" pitchFamily="49" charset="-122"/>
                </a:rPr>
                <a:t>串并联电路</a:t>
              </a:r>
            </a:p>
          </p:txBody>
        </p:sp>
        <p:sp>
          <p:nvSpPr>
            <p:cNvPr id="2067" name="Text Box 31"/>
            <p:cNvSpPr txBox="1">
              <a:spLocks noChangeArrowheads="1"/>
            </p:cNvSpPr>
            <p:nvPr/>
          </p:nvSpPr>
          <p:spPr bwMode="auto">
            <a:xfrm>
              <a:off x="809" y="1226"/>
              <a:ext cx="330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solidFill>
                    <a:schemeClr val="accent2"/>
                  </a:solidFill>
                  <a:ea typeface="楷体_GB2312" pitchFamily="49" charset="-122"/>
                </a:rPr>
                <a:t>LC</a:t>
              </a:r>
              <a:r>
                <a:rPr lang="zh-CN" altLang="en-US" sz="2400">
                  <a:solidFill>
                    <a:schemeClr val="accent2"/>
                  </a:solidFill>
                  <a:ea typeface="楷体_GB2312" pitchFamily="49" charset="-122"/>
                </a:rPr>
                <a:t>振荡电路选频网络： </a:t>
              </a:r>
              <a:r>
                <a:rPr lang="en-US" altLang="zh-CN" sz="2400">
                  <a:solidFill>
                    <a:schemeClr val="accent2"/>
                  </a:solidFill>
                  <a:ea typeface="楷体_GB2312" pitchFamily="49" charset="-122"/>
                </a:rPr>
                <a:t>LC</a:t>
              </a:r>
              <a:r>
                <a:rPr lang="zh-CN" altLang="en-US" sz="2400">
                  <a:solidFill>
                    <a:schemeClr val="accent2"/>
                  </a:solidFill>
                  <a:ea typeface="楷体_GB2312" pitchFamily="49" charset="-122"/>
                </a:rPr>
                <a:t>并联电路</a:t>
              </a:r>
            </a:p>
          </p:txBody>
        </p:sp>
      </p:grpSp>
      <p:sp>
        <p:nvSpPr>
          <p:cNvPr id="77856" name="Text Box 32"/>
          <p:cNvSpPr txBox="1">
            <a:spLocks noChangeArrowheads="1"/>
          </p:cNvSpPr>
          <p:nvPr/>
        </p:nvSpPr>
        <p:spPr bwMode="auto">
          <a:xfrm>
            <a:off x="796925" y="1500188"/>
            <a:ext cx="442913" cy="8223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>
                <a:solidFill>
                  <a:schemeClr val="accent2"/>
                </a:solidFill>
                <a:ea typeface="楷体_GB2312" pitchFamily="49" charset="-122"/>
              </a:rPr>
              <a:t>不同</a:t>
            </a:r>
          </a:p>
        </p:txBody>
      </p:sp>
      <p:sp>
        <p:nvSpPr>
          <p:cNvPr id="77857" name="Text Box 33"/>
          <p:cNvSpPr txBox="1">
            <a:spLocks noChangeArrowheads="1"/>
          </p:cNvSpPr>
          <p:nvPr/>
        </p:nvSpPr>
        <p:spPr bwMode="auto">
          <a:xfrm>
            <a:off x="384175" y="3571875"/>
            <a:ext cx="822325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>
                <a:solidFill>
                  <a:schemeClr val="accent2"/>
                </a:solidFill>
                <a:ea typeface="楷体_GB2312" pitchFamily="49" charset="-122"/>
              </a:rPr>
              <a:t>要求</a:t>
            </a:r>
          </a:p>
        </p:txBody>
      </p:sp>
      <p:sp>
        <p:nvSpPr>
          <p:cNvPr id="77858" name="Rectangle 34"/>
          <p:cNvSpPr>
            <a:spLocks noChangeArrowheads="1"/>
          </p:cNvSpPr>
          <p:nvPr/>
        </p:nvSpPr>
        <p:spPr bwMode="auto">
          <a:xfrm>
            <a:off x="7273925" y="64008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solidFill>
                  <a:srgbClr val="990033"/>
                </a:solidFill>
                <a:ea typeface="楷体_GB2312" pitchFamily="49" charset="-122"/>
              </a:rPr>
              <a:t>*</a:t>
            </a:r>
          </a:p>
        </p:txBody>
      </p:sp>
      <p:pic>
        <p:nvPicPr>
          <p:cNvPr id="2061" name="Picture 35" descr="0066">
            <a:hlinkClick r:id="" action="ppaction://hlinkshowjump?jump=nextslide" highlightClick="1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419850"/>
            <a:ext cx="7143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2" name="Picture 36" descr="0063">
            <a:hlinkClick r:id="" action="ppaction://hlinkshowjump?jump=previousslide" highlightClick="1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6400800"/>
            <a:ext cx="714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7863" name="Group 39"/>
          <p:cNvGrpSpPr>
            <a:grpSpLocks/>
          </p:cNvGrpSpPr>
          <p:nvPr/>
        </p:nvGrpSpPr>
        <p:grpSpPr bwMode="auto">
          <a:xfrm>
            <a:off x="1303338" y="5719763"/>
            <a:ext cx="5180012" cy="579437"/>
            <a:chOff x="821" y="3603"/>
            <a:chExt cx="3263" cy="365"/>
          </a:xfrm>
        </p:grpSpPr>
        <p:sp>
          <p:nvSpPr>
            <p:cNvPr id="2064" name="Rectangle 37">
              <a:hlinkClick r:id="rId8" action="ppaction://hlinksldjump"/>
            </p:cNvPr>
            <p:cNvSpPr>
              <a:spLocks noChangeArrowheads="1"/>
            </p:cNvSpPr>
            <p:nvPr/>
          </p:nvSpPr>
          <p:spPr bwMode="auto">
            <a:xfrm>
              <a:off x="868" y="3603"/>
              <a:ext cx="321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>
                  <a:solidFill>
                    <a:srgbClr val="000066"/>
                  </a:solidFill>
                  <a:ea typeface="楷体_GB2312" pitchFamily="49" charset="-122"/>
                </a:rPr>
                <a:t>10.7.1  </a:t>
              </a:r>
              <a:r>
                <a:rPr lang="en-US" altLang="zh-CN" i="1">
                  <a:solidFill>
                    <a:srgbClr val="000066"/>
                  </a:solidFill>
                  <a:ea typeface="楷体_GB2312" pitchFamily="49" charset="-122"/>
                </a:rPr>
                <a:t>LC</a:t>
              </a:r>
              <a:r>
                <a:rPr lang="zh-CN" altLang="en-US">
                  <a:solidFill>
                    <a:srgbClr val="000066"/>
                  </a:solidFill>
                  <a:ea typeface="楷体_GB2312" pitchFamily="49" charset="-122"/>
                </a:rPr>
                <a:t>选频放大电路</a:t>
              </a:r>
            </a:p>
          </p:txBody>
        </p:sp>
        <p:sp>
          <p:nvSpPr>
            <p:cNvPr id="2065" name="Line 38"/>
            <p:cNvSpPr>
              <a:spLocks noChangeShapeType="1"/>
            </p:cNvSpPr>
            <p:nvPr/>
          </p:nvSpPr>
          <p:spPr bwMode="auto">
            <a:xfrm>
              <a:off x="821" y="3957"/>
              <a:ext cx="2928" cy="0"/>
            </a:xfrm>
            <a:prstGeom prst="line">
              <a:avLst/>
            </a:prstGeom>
            <a:noFill/>
            <a:ln w="88900" cap="sq" cmpd="tri">
              <a:solidFill>
                <a:srgbClr val="FF00FF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7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7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7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7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7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7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1" dur="500"/>
                                        <p:tgtEl>
                                          <p:spTgt spid="7785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77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77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78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78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47" grpId="0" autoUpdateAnimBg="0"/>
      <p:bldP spid="77849" grpId="0" autoUpdateAnimBg="0"/>
      <p:bldP spid="77850" grpId="0" autoUpdateAnimBg="0"/>
      <p:bldP spid="77851" grpId="0" autoUpdateAnimBg="0"/>
      <p:bldP spid="77853" grpId="0" autoUpdateAnimBg="0"/>
      <p:bldP spid="77856" grpId="0" animBg="1" autoUpdateAnimBg="0"/>
      <p:bldP spid="77857" grpId="0" animBg="1" autoUpdateAnimBg="0"/>
      <p:bldP spid="77858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 descr="0066">
            <a:hlinkClick r:id="" action="ppaction://hlinkshowjump?jump=nextslide" highlightClick="1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625" y="6062663"/>
            <a:ext cx="7143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47" name="Picture 3" descr="0063">
            <a:hlinkClick r:id="" action="ppaction://hlinkshowjump?jump=previousslide" highlightClick="1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2875" y="6029325"/>
            <a:ext cx="714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48" name="Picture 4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74700"/>
            <a:ext cx="9144000" cy="3519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9" name="TextBox 4"/>
          <p:cNvSpPr txBox="1">
            <a:spLocks noChangeArrowheads="1"/>
          </p:cNvSpPr>
          <p:nvPr/>
        </p:nvSpPr>
        <p:spPr bwMode="auto">
          <a:xfrm>
            <a:off x="438150" y="715963"/>
            <a:ext cx="1020763" cy="4603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ea typeface="楷体_GB2312" pitchFamily="49" charset="-122"/>
              </a:rPr>
              <a:t>10.6.1</a:t>
            </a:r>
            <a:endParaRPr lang="zh-CN" altLang="en-US" sz="2400"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65420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770" name="Group 10"/>
          <p:cNvGrpSpPr>
            <a:grpSpLocks/>
          </p:cNvGrpSpPr>
          <p:nvPr/>
        </p:nvGrpSpPr>
        <p:grpSpPr bwMode="auto">
          <a:xfrm>
            <a:off x="1470025" y="1514475"/>
            <a:ext cx="5786438" cy="3803650"/>
            <a:chOff x="1071" y="1934"/>
            <a:chExt cx="3653" cy="2386"/>
          </a:xfrm>
        </p:grpSpPr>
        <p:graphicFrame>
          <p:nvGraphicFramePr>
            <p:cNvPr id="32775" name="Object 3"/>
            <p:cNvGraphicFramePr>
              <a:graphicFrameLocks noChangeAspect="1"/>
            </p:cNvGraphicFramePr>
            <p:nvPr/>
          </p:nvGraphicFramePr>
          <p:xfrm>
            <a:off x="1071" y="1934"/>
            <a:ext cx="3653" cy="23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656" name="Image" r:id="rId3" imgW="3250286" imgH="2262857" progId="Photoshop.Image.7">
                    <p:embed/>
                  </p:oleObj>
                </mc:Choice>
                <mc:Fallback>
                  <p:oleObj name="Image" r:id="rId3" imgW="3250286" imgH="2262857" progId="Photoshop.Image.7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71" y="1934"/>
                          <a:ext cx="3653" cy="23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0116" name="Text Box 4"/>
            <p:cNvSpPr txBox="1">
              <a:spLocks noChangeArrowheads="1"/>
            </p:cNvSpPr>
            <p:nvPr/>
          </p:nvSpPr>
          <p:spPr bwMode="auto">
            <a:xfrm>
              <a:off x="2533" y="2622"/>
              <a:ext cx="517" cy="3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3200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+</a:t>
              </a:r>
            </a:p>
          </p:txBody>
        </p:sp>
        <p:sp>
          <p:nvSpPr>
            <p:cNvPr id="90117" name="Text Box 5"/>
            <p:cNvSpPr txBox="1">
              <a:spLocks noChangeArrowheads="1"/>
            </p:cNvSpPr>
            <p:nvPr/>
          </p:nvSpPr>
          <p:spPr bwMode="auto">
            <a:xfrm>
              <a:off x="3473" y="2301"/>
              <a:ext cx="517" cy="3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3200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+</a:t>
              </a:r>
            </a:p>
          </p:txBody>
        </p:sp>
        <p:sp>
          <p:nvSpPr>
            <p:cNvPr id="90118" name="Text Box 6"/>
            <p:cNvSpPr txBox="1">
              <a:spLocks noChangeArrowheads="1"/>
            </p:cNvSpPr>
            <p:nvPr/>
          </p:nvSpPr>
          <p:spPr bwMode="auto">
            <a:xfrm>
              <a:off x="2193" y="2639"/>
              <a:ext cx="497" cy="3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3200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+</a:t>
              </a:r>
            </a:p>
          </p:txBody>
        </p:sp>
        <p:sp>
          <p:nvSpPr>
            <p:cNvPr id="90119" name="Text Box 7"/>
            <p:cNvSpPr txBox="1">
              <a:spLocks noChangeArrowheads="1"/>
            </p:cNvSpPr>
            <p:nvPr/>
          </p:nvSpPr>
          <p:spPr bwMode="auto">
            <a:xfrm>
              <a:off x="2897" y="2332"/>
              <a:ext cx="517" cy="3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3200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-</a:t>
              </a:r>
            </a:p>
          </p:txBody>
        </p:sp>
        <p:sp>
          <p:nvSpPr>
            <p:cNvPr id="90120" name="Text Box 8"/>
            <p:cNvSpPr txBox="1">
              <a:spLocks noChangeArrowheads="1"/>
            </p:cNvSpPr>
            <p:nvPr/>
          </p:nvSpPr>
          <p:spPr bwMode="auto">
            <a:xfrm>
              <a:off x="3165" y="2589"/>
              <a:ext cx="517" cy="3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3200">
                  <a:solidFill>
                    <a:srgbClr val="FF33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</a:rPr>
                <a:t>-</a:t>
              </a:r>
            </a:p>
          </p:txBody>
        </p:sp>
        <p:sp>
          <p:nvSpPr>
            <p:cNvPr id="90121" name="Text Box 9"/>
            <p:cNvSpPr txBox="1">
              <a:spLocks noChangeArrowheads="1"/>
            </p:cNvSpPr>
            <p:nvPr/>
          </p:nvSpPr>
          <p:spPr bwMode="auto">
            <a:xfrm>
              <a:off x="2413" y="2701"/>
              <a:ext cx="387" cy="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320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宋体" pitchFamily="2" charset="-122"/>
                  <a:sym typeface="Symbol" pitchFamily="18" charset="2"/>
                </a:rPr>
                <a:t></a:t>
              </a:r>
              <a:endParaRPr lang="en-US" altLang="zh-CN" sz="32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endParaRPr>
            </a:p>
          </p:txBody>
        </p:sp>
      </p:grpSp>
      <p:pic>
        <p:nvPicPr>
          <p:cNvPr id="32771" name="Picture 32" descr="0066">
            <a:hlinkClick r:id="" action="ppaction://hlinkshowjump?jump=nextslide" highlightClick="1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625" y="6062663"/>
            <a:ext cx="7143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2" name="Picture 33" descr="0063">
            <a:hlinkClick r:id="" action="ppaction://hlinkshowjump?jump=previousslide" highlightClick="1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2875" y="6029325"/>
            <a:ext cx="714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3" name="Picture 3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248775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4" name="TextBox 12"/>
          <p:cNvSpPr txBox="1">
            <a:spLocks noChangeArrowheads="1"/>
          </p:cNvSpPr>
          <p:nvPr/>
        </p:nvSpPr>
        <p:spPr bwMode="auto">
          <a:xfrm>
            <a:off x="261938" y="117475"/>
            <a:ext cx="1022350" cy="4603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ea typeface="楷体_GB2312" pitchFamily="49" charset="-122"/>
              </a:rPr>
              <a:t>10.6.2</a:t>
            </a:r>
            <a:endParaRPr lang="zh-CN" altLang="en-US" sz="2400"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83992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78" name="Group 2"/>
          <p:cNvGrpSpPr>
            <a:grpSpLocks/>
          </p:cNvGrpSpPr>
          <p:nvPr/>
        </p:nvGrpSpPr>
        <p:grpSpPr bwMode="auto">
          <a:xfrm>
            <a:off x="1849438" y="0"/>
            <a:ext cx="7294562" cy="6858000"/>
            <a:chOff x="1165" y="0"/>
            <a:chExt cx="4595" cy="4320"/>
          </a:xfrm>
        </p:grpSpPr>
        <p:graphicFrame>
          <p:nvGraphicFramePr>
            <p:cNvPr id="24611" name="Object 3"/>
            <p:cNvGraphicFramePr>
              <a:graphicFrameLocks noChangeAspect="1"/>
            </p:cNvGraphicFramePr>
            <p:nvPr/>
          </p:nvGraphicFramePr>
          <p:xfrm>
            <a:off x="1165" y="0"/>
            <a:ext cx="4595" cy="20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43" name="Image" r:id="rId3" imgW="4338837" imgH="2107429" progId="Photoshop.Image.7">
                    <p:embed/>
                  </p:oleObj>
                </mc:Choice>
                <mc:Fallback>
                  <p:oleObj name="Image" r:id="rId3" imgW="4338837" imgH="2107429" progId="Photoshop.Image.7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65" y="0"/>
                          <a:ext cx="4595" cy="2068"/>
                        </a:xfrm>
                        <a:prstGeom prst="rect">
                          <a:avLst/>
                        </a:prstGeom>
                        <a:noFill/>
                        <a:ln w="28575">
                          <a:solidFill>
                            <a:srgbClr val="FF0000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612" name="Object 4"/>
            <p:cNvGraphicFramePr>
              <a:graphicFrameLocks noChangeAspect="1"/>
            </p:cNvGraphicFramePr>
            <p:nvPr/>
          </p:nvGraphicFramePr>
          <p:xfrm>
            <a:off x="1165" y="2063"/>
            <a:ext cx="4595" cy="22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44" name="Image" r:id="rId5" imgW="4869190" imgH="2395429" progId="Photoshop.Image.7">
                    <p:embed/>
                  </p:oleObj>
                </mc:Choice>
                <mc:Fallback>
                  <p:oleObj name="Image" r:id="rId5" imgW="4869190" imgH="2395429" progId="Photoshop.Image.7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65" y="2063"/>
                          <a:ext cx="4595" cy="22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613" name="Line 5"/>
            <p:cNvSpPr>
              <a:spLocks noChangeShapeType="1"/>
            </p:cNvSpPr>
            <p:nvPr/>
          </p:nvSpPr>
          <p:spPr bwMode="auto">
            <a:xfrm>
              <a:off x="5366" y="672"/>
              <a:ext cx="10" cy="24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4614" name="Line 6"/>
            <p:cNvSpPr>
              <a:spLocks noChangeShapeType="1"/>
            </p:cNvSpPr>
            <p:nvPr/>
          </p:nvSpPr>
          <p:spPr bwMode="auto">
            <a:xfrm>
              <a:off x="5290" y="922"/>
              <a:ext cx="144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34151" name="Text Box 7"/>
          <p:cNvSpPr txBox="1">
            <a:spLocks noChangeArrowheads="1"/>
          </p:cNvSpPr>
          <p:nvPr/>
        </p:nvSpPr>
        <p:spPr bwMode="auto">
          <a:xfrm>
            <a:off x="7435850" y="1524000"/>
            <a:ext cx="5937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+</a:t>
            </a:r>
          </a:p>
        </p:txBody>
      </p:sp>
      <p:sp>
        <p:nvSpPr>
          <p:cNvPr id="134152" name="Text Box 8"/>
          <p:cNvSpPr txBox="1">
            <a:spLocks noChangeArrowheads="1"/>
          </p:cNvSpPr>
          <p:nvPr/>
        </p:nvSpPr>
        <p:spPr bwMode="auto">
          <a:xfrm>
            <a:off x="7421563" y="960438"/>
            <a:ext cx="5937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+</a:t>
            </a:r>
          </a:p>
        </p:txBody>
      </p:sp>
      <p:sp>
        <p:nvSpPr>
          <p:cNvPr id="134153" name="Text Box 9"/>
          <p:cNvSpPr txBox="1">
            <a:spLocks noChangeArrowheads="1"/>
          </p:cNvSpPr>
          <p:nvPr/>
        </p:nvSpPr>
        <p:spPr bwMode="auto">
          <a:xfrm>
            <a:off x="7924800" y="258763"/>
            <a:ext cx="5937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+</a:t>
            </a:r>
          </a:p>
        </p:txBody>
      </p:sp>
      <p:grpSp>
        <p:nvGrpSpPr>
          <p:cNvPr id="134154" name="Group 10"/>
          <p:cNvGrpSpPr>
            <a:grpSpLocks/>
          </p:cNvGrpSpPr>
          <p:nvPr/>
        </p:nvGrpSpPr>
        <p:grpSpPr bwMode="auto">
          <a:xfrm>
            <a:off x="7772400" y="2209800"/>
            <a:ext cx="1020763" cy="685800"/>
            <a:chOff x="4896" y="1392"/>
            <a:chExt cx="643" cy="432"/>
          </a:xfrm>
        </p:grpSpPr>
        <p:sp>
          <p:nvSpPr>
            <p:cNvPr id="24608" name="Line 11"/>
            <p:cNvSpPr>
              <a:spLocks noChangeShapeType="1"/>
            </p:cNvSpPr>
            <p:nvPr/>
          </p:nvSpPr>
          <p:spPr bwMode="auto">
            <a:xfrm>
              <a:off x="4896" y="1594"/>
              <a:ext cx="154" cy="23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4609" name="Line 12"/>
            <p:cNvSpPr>
              <a:spLocks noChangeShapeType="1"/>
            </p:cNvSpPr>
            <p:nvPr/>
          </p:nvSpPr>
          <p:spPr bwMode="auto">
            <a:xfrm flipV="1">
              <a:off x="5050" y="1392"/>
              <a:ext cx="451" cy="42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4610" name="Line 13"/>
            <p:cNvSpPr>
              <a:spLocks noChangeShapeType="1"/>
            </p:cNvSpPr>
            <p:nvPr/>
          </p:nvSpPr>
          <p:spPr bwMode="auto">
            <a:xfrm>
              <a:off x="5482" y="1402"/>
              <a:ext cx="57" cy="3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34158" name="Group 14"/>
          <p:cNvGrpSpPr>
            <a:grpSpLocks/>
          </p:cNvGrpSpPr>
          <p:nvPr/>
        </p:nvGrpSpPr>
        <p:grpSpPr bwMode="auto">
          <a:xfrm>
            <a:off x="5121275" y="2119313"/>
            <a:ext cx="533400" cy="685800"/>
            <a:chOff x="1363" y="1603"/>
            <a:chExt cx="336" cy="432"/>
          </a:xfrm>
        </p:grpSpPr>
        <p:sp>
          <p:nvSpPr>
            <p:cNvPr id="24606" name="Line 15"/>
            <p:cNvSpPr>
              <a:spLocks noChangeShapeType="1"/>
            </p:cNvSpPr>
            <p:nvPr/>
          </p:nvSpPr>
          <p:spPr bwMode="auto">
            <a:xfrm flipH="1">
              <a:off x="1411" y="1603"/>
              <a:ext cx="240" cy="432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4607" name="Line 16"/>
            <p:cNvSpPr>
              <a:spLocks noChangeShapeType="1"/>
            </p:cNvSpPr>
            <p:nvPr/>
          </p:nvSpPr>
          <p:spPr bwMode="auto">
            <a:xfrm>
              <a:off x="1363" y="1622"/>
              <a:ext cx="336" cy="375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34161" name="Text Box 17"/>
          <p:cNvSpPr txBox="1">
            <a:spLocks noChangeArrowheads="1"/>
          </p:cNvSpPr>
          <p:nvPr/>
        </p:nvSpPr>
        <p:spPr bwMode="auto">
          <a:xfrm>
            <a:off x="3627438" y="4252913"/>
            <a:ext cx="5937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+</a:t>
            </a:r>
          </a:p>
        </p:txBody>
      </p:sp>
      <p:sp>
        <p:nvSpPr>
          <p:cNvPr id="134162" name="Text Box 18"/>
          <p:cNvSpPr txBox="1">
            <a:spLocks noChangeArrowheads="1"/>
          </p:cNvSpPr>
          <p:nvPr/>
        </p:nvSpPr>
        <p:spPr bwMode="auto">
          <a:xfrm>
            <a:off x="3717925" y="3703638"/>
            <a:ext cx="5937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+</a:t>
            </a:r>
          </a:p>
        </p:txBody>
      </p:sp>
      <p:sp>
        <p:nvSpPr>
          <p:cNvPr id="134163" name="Text Box 19"/>
          <p:cNvSpPr txBox="1">
            <a:spLocks noChangeArrowheads="1"/>
          </p:cNvSpPr>
          <p:nvPr/>
        </p:nvSpPr>
        <p:spPr bwMode="auto">
          <a:xfrm>
            <a:off x="3840163" y="4541838"/>
            <a:ext cx="5937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-</a:t>
            </a:r>
          </a:p>
        </p:txBody>
      </p:sp>
      <p:grpSp>
        <p:nvGrpSpPr>
          <p:cNvPr id="134164" name="Group 20"/>
          <p:cNvGrpSpPr>
            <a:grpSpLocks/>
          </p:cNvGrpSpPr>
          <p:nvPr/>
        </p:nvGrpSpPr>
        <p:grpSpPr bwMode="auto">
          <a:xfrm>
            <a:off x="4238625" y="5624513"/>
            <a:ext cx="533400" cy="685800"/>
            <a:chOff x="1363" y="1603"/>
            <a:chExt cx="336" cy="432"/>
          </a:xfrm>
        </p:grpSpPr>
        <p:sp>
          <p:nvSpPr>
            <p:cNvPr id="24604" name="Line 21"/>
            <p:cNvSpPr>
              <a:spLocks noChangeShapeType="1"/>
            </p:cNvSpPr>
            <p:nvPr/>
          </p:nvSpPr>
          <p:spPr bwMode="auto">
            <a:xfrm flipH="1">
              <a:off x="1411" y="1603"/>
              <a:ext cx="240" cy="432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4605" name="Line 22"/>
            <p:cNvSpPr>
              <a:spLocks noChangeShapeType="1"/>
            </p:cNvSpPr>
            <p:nvPr/>
          </p:nvSpPr>
          <p:spPr bwMode="auto">
            <a:xfrm>
              <a:off x="1363" y="1622"/>
              <a:ext cx="336" cy="375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34167" name="Text Box 23"/>
          <p:cNvSpPr txBox="1">
            <a:spLocks noChangeArrowheads="1"/>
          </p:cNvSpPr>
          <p:nvPr/>
        </p:nvSpPr>
        <p:spPr bwMode="auto">
          <a:xfrm>
            <a:off x="7299325" y="4191000"/>
            <a:ext cx="5937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+</a:t>
            </a:r>
          </a:p>
        </p:txBody>
      </p:sp>
      <p:sp>
        <p:nvSpPr>
          <p:cNvPr id="134168" name="Text Box 24"/>
          <p:cNvSpPr txBox="1">
            <a:spLocks noChangeArrowheads="1"/>
          </p:cNvSpPr>
          <p:nvPr/>
        </p:nvSpPr>
        <p:spPr bwMode="auto">
          <a:xfrm>
            <a:off x="7740650" y="3886200"/>
            <a:ext cx="5937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-</a:t>
            </a:r>
          </a:p>
        </p:txBody>
      </p:sp>
      <p:sp>
        <p:nvSpPr>
          <p:cNvPr id="134169" name="Text Box 25"/>
          <p:cNvSpPr txBox="1">
            <a:spLocks noChangeArrowheads="1"/>
          </p:cNvSpPr>
          <p:nvPr/>
        </p:nvSpPr>
        <p:spPr bwMode="auto">
          <a:xfrm>
            <a:off x="7040563" y="4421188"/>
            <a:ext cx="5937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+</a:t>
            </a:r>
          </a:p>
        </p:txBody>
      </p:sp>
      <p:grpSp>
        <p:nvGrpSpPr>
          <p:cNvPr id="134170" name="Group 26"/>
          <p:cNvGrpSpPr>
            <a:grpSpLocks/>
          </p:cNvGrpSpPr>
          <p:nvPr/>
        </p:nvGrpSpPr>
        <p:grpSpPr bwMode="auto">
          <a:xfrm>
            <a:off x="7756525" y="5837238"/>
            <a:ext cx="1020763" cy="685800"/>
            <a:chOff x="4896" y="1392"/>
            <a:chExt cx="643" cy="432"/>
          </a:xfrm>
        </p:grpSpPr>
        <p:sp>
          <p:nvSpPr>
            <p:cNvPr id="24601" name="Line 27"/>
            <p:cNvSpPr>
              <a:spLocks noChangeShapeType="1"/>
            </p:cNvSpPr>
            <p:nvPr/>
          </p:nvSpPr>
          <p:spPr bwMode="auto">
            <a:xfrm>
              <a:off x="4896" y="1594"/>
              <a:ext cx="154" cy="23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4602" name="Line 28"/>
            <p:cNvSpPr>
              <a:spLocks noChangeShapeType="1"/>
            </p:cNvSpPr>
            <p:nvPr/>
          </p:nvSpPr>
          <p:spPr bwMode="auto">
            <a:xfrm flipV="1">
              <a:off x="5050" y="1392"/>
              <a:ext cx="451" cy="42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4603" name="Line 29"/>
            <p:cNvSpPr>
              <a:spLocks noChangeShapeType="1"/>
            </p:cNvSpPr>
            <p:nvPr/>
          </p:nvSpPr>
          <p:spPr bwMode="auto">
            <a:xfrm>
              <a:off x="5482" y="1402"/>
              <a:ext cx="57" cy="3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34174" name="Text Box 30"/>
          <p:cNvSpPr txBox="1">
            <a:spLocks noChangeArrowheads="1"/>
          </p:cNvSpPr>
          <p:nvPr/>
        </p:nvSpPr>
        <p:spPr bwMode="auto">
          <a:xfrm>
            <a:off x="0" y="0"/>
            <a:ext cx="2484438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dirty="0">
                <a:solidFill>
                  <a:schemeClr val="accent2"/>
                </a:solidFill>
                <a:ea typeface="楷体_GB2312" pitchFamily="49" charset="-122"/>
              </a:rPr>
              <a:t>10.7.1 </a:t>
            </a:r>
            <a:r>
              <a:rPr lang="zh-CN" altLang="en-US" sz="2800" dirty="0">
                <a:solidFill>
                  <a:schemeClr val="accent2"/>
                </a:solidFill>
                <a:ea typeface="楷体_GB2312" pitchFamily="49" charset="-122"/>
              </a:rPr>
              <a:t>判断能否振荡</a:t>
            </a:r>
          </a:p>
        </p:txBody>
      </p:sp>
      <p:sp>
        <p:nvSpPr>
          <p:cNvPr id="134175" name="Text Box 31"/>
          <p:cNvSpPr txBox="1">
            <a:spLocks noChangeArrowheads="1"/>
          </p:cNvSpPr>
          <p:nvPr/>
        </p:nvSpPr>
        <p:spPr bwMode="auto">
          <a:xfrm>
            <a:off x="3459163" y="1036638"/>
            <a:ext cx="5937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+</a:t>
            </a:r>
          </a:p>
        </p:txBody>
      </p:sp>
      <p:sp>
        <p:nvSpPr>
          <p:cNvPr id="134176" name="Text Box 32"/>
          <p:cNvSpPr txBox="1">
            <a:spLocks noChangeArrowheads="1"/>
          </p:cNvSpPr>
          <p:nvPr/>
        </p:nvSpPr>
        <p:spPr bwMode="auto">
          <a:xfrm>
            <a:off x="4114800" y="944563"/>
            <a:ext cx="5937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-</a:t>
            </a:r>
          </a:p>
        </p:txBody>
      </p:sp>
      <p:sp>
        <p:nvSpPr>
          <p:cNvPr id="134177" name="Text Box 33"/>
          <p:cNvSpPr txBox="1">
            <a:spLocks noChangeArrowheads="1"/>
          </p:cNvSpPr>
          <p:nvPr/>
        </p:nvSpPr>
        <p:spPr bwMode="auto">
          <a:xfrm>
            <a:off x="4814888" y="0"/>
            <a:ext cx="5937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-</a:t>
            </a:r>
          </a:p>
        </p:txBody>
      </p:sp>
      <p:sp>
        <p:nvSpPr>
          <p:cNvPr id="134178" name="Text Box 34"/>
          <p:cNvSpPr txBox="1">
            <a:spLocks noChangeArrowheads="1"/>
          </p:cNvSpPr>
          <p:nvPr/>
        </p:nvSpPr>
        <p:spPr bwMode="auto">
          <a:xfrm>
            <a:off x="2635250" y="1417638"/>
            <a:ext cx="5937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-</a:t>
            </a:r>
          </a:p>
        </p:txBody>
      </p:sp>
      <p:pic>
        <p:nvPicPr>
          <p:cNvPr id="24597" name="Picture 35" descr="0066">
            <a:hlinkClick r:id="" action="ppaction://hlinkshowjump?jump=nextslide" highlightClick="1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625" y="6477000"/>
            <a:ext cx="7143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98" name="Picture 36" descr="0063">
            <a:hlinkClick r:id="" action="ppaction://hlinkshowjump?jump=previousslide" highlightClick="1"/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2875" y="6443663"/>
            <a:ext cx="714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4181" name="Rectangle 37"/>
          <p:cNvSpPr>
            <a:spLocks noChangeArrowheads="1"/>
          </p:cNvSpPr>
          <p:nvPr/>
        </p:nvSpPr>
        <p:spPr bwMode="auto">
          <a:xfrm>
            <a:off x="7302500" y="64008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solidFill>
                  <a:srgbClr val="990033"/>
                </a:solidFill>
                <a:ea typeface="楷体_GB2312" pitchFamily="49" charset="-122"/>
              </a:rPr>
              <a:t>*</a:t>
            </a:r>
          </a:p>
        </p:txBody>
      </p:sp>
      <p:sp>
        <p:nvSpPr>
          <p:cNvPr id="134182" name="Text Box 38"/>
          <p:cNvSpPr txBox="1">
            <a:spLocks noChangeArrowheads="1"/>
          </p:cNvSpPr>
          <p:nvPr/>
        </p:nvSpPr>
        <p:spPr bwMode="auto">
          <a:xfrm>
            <a:off x="0" y="1341438"/>
            <a:ext cx="1944688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000">
                <a:ea typeface="楷体_GB2312" pitchFamily="49" charset="-122"/>
              </a:rPr>
              <a:t>重点体会反馈耦合电容的作用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4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4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34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34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134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34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34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34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151" grpId="0" autoUpdateAnimBg="0"/>
      <p:bldP spid="134152" grpId="0" autoUpdateAnimBg="0"/>
      <p:bldP spid="134153" grpId="0" autoUpdateAnimBg="0"/>
      <p:bldP spid="134161" grpId="0" autoUpdateAnimBg="0"/>
      <p:bldP spid="134162" grpId="0" autoUpdateAnimBg="0"/>
      <p:bldP spid="134163" grpId="0" autoUpdateAnimBg="0"/>
      <p:bldP spid="134167" grpId="0" autoUpdateAnimBg="0"/>
      <p:bldP spid="134168" grpId="0" autoUpdateAnimBg="0"/>
      <p:bldP spid="134169" grpId="0" autoUpdateAnimBg="0"/>
      <p:bldP spid="134174" grpId="0" autoUpdateAnimBg="0"/>
      <p:bldP spid="134175" grpId="0" autoUpdateAnimBg="0"/>
      <p:bldP spid="134176" grpId="0" autoUpdateAnimBg="0"/>
      <p:bldP spid="134177" grpId="0" autoUpdateAnimBg="0"/>
      <p:bldP spid="134178" grpId="0" autoUpdateAnimBg="0"/>
      <p:bldP spid="134181" grpId="0" autoUpdateAnimBg="0"/>
      <p:bldP spid="13418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Line 32"/>
          <p:cNvSpPr>
            <a:spLocks noChangeShapeType="1"/>
          </p:cNvSpPr>
          <p:nvPr/>
        </p:nvSpPr>
        <p:spPr bwMode="auto">
          <a:xfrm>
            <a:off x="541338" y="685800"/>
            <a:ext cx="4137025" cy="0"/>
          </a:xfrm>
          <a:prstGeom prst="line">
            <a:avLst/>
          </a:prstGeom>
          <a:noFill/>
          <a:ln w="76200" cap="sq" cmpd="tri">
            <a:solidFill>
              <a:srgbClr val="FF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212" name="Rectangle 36"/>
          <p:cNvSpPr>
            <a:spLocks noChangeArrowheads="1"/>
          </p:cNvSpPr>
          <p:nvPr/>
        </p:nvSpPr>
        <p:spPr bwMode="auto">
          <a:xfrm>
            <a:off x="0" y="4776788"/>
            <a:ext cx="6116638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6200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811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fontAlgn="t" hangingPunct="1">
              <a:lnSpc>
                <a:spcPct val="110000"/>
              </a:lnSpc>
              <a:buClr>
                <a:srgbClr val="FF3300"/>
              </a:buClr>
              <a:buFont typeface="Marlett" pitchFamily="2" charset="2"/>
              <a:buNone/>
            </a:pPr>
            <a:r>
              <a:rPr lang="zh-CN" altLang="en-US" sz="2400">
                <a:solidFill>
                  <a:srgbClr val="FF0000"/>
                </a:solidFill>
                <a:ea typeface="楷体_GB2312" pitchFamily="49" charset="-122"/>
              </a:rPr>
              <a:t>三点式</a:t>
            </a:r>
            <a:r>
              <a:rPr lang="en-US" altLang="zh-CN" sz="2400" i="1">
                <a:solidFill>
                  <a:srgbClr val="FF0000"/>
                </a:solidFill>
                <a:ea typeface="楷体_GB2312" pitchFamily="49" charset="-122"/>
              </a:rPr>
              <a:t>LC</a:t>
            </a:r>
            <a:r>
              <a:rPr lang="zh-CN" altLang="en-US" sz="2400">
                <a:solidFill>
                  <a:srgbClr val="FF0000"/>
                </a:solidFill>
                <a:ea typeface="楷体_GB2312" pitchFamily="49" charset="-122"/>
              </a:rPr>
              <a:t>振荡电路</a:t>
            </a:r>
            <a:r>
              <a:rPr lang="zh-CN" altLang="en-US" sz="2400">
                <a:solidFill>
                  <a:srgbClr val="000000"/>
                </a:solidFill>
                <a:ea typeface="楷体_GB2312" pitchFamily="49" charset="-122"/>
              </a:rPr>
              <a:t>由</a:t>
            </a:r>
            <a:r>
              <a:rPr lang="en-US" altLang="zh-CN" sz="2400" i="1">
                <a:ea typeface="楷体_GB2312" pitchFamily="49" charset="-122"/>
              </a:rPr>
              <a:t>LC</a:t>
            </a:r>
            <a:r>
              <a:rPr lang="zh-CN" altLang="en-US" sz="2400">
                <a:ea typeface="楷体_GB2312" pitchFamily="49" charset="-122"/>
              </a:rPr>
              <a:t>并联谐振电路构成选频网络，有三个点分别与基本放大器的同相输入端、反相输入端、输出端相连。</a:t>
            </a:r>
          </a:p>
        </p:txBody>
      </p:sp>
      <p:sp>
        <p:nvSpPr>
          <p:cNvPr id="50245" name="Rectangle 69"/>
          <p:cNvSpPr>
            <a:spLocks noChangeArrowheads="1"/>
          </p:cNvSpPr>
          <p:nvPr/>
        </p:nvSpPr>
        <p:spPr bwMode="auto">
          <a:xfrm>
            <a:off x="460375" y="2846388"/>
            <a:ext cx="5335588" cy="96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6200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811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ea typeface="楷体_GB2312" pitchFamily="49" charset="-122"/>
              </a:rPr>
              <a:t>A. </a:t>
            </a:r>
            <a:r>
              <a:rPr lang="zh-CN" altLang="en-US" sz="2400">
                <a:solidFill>
                  <a:srgbClr val="000000"/>
                </a:solidFill>
                <a:ea typeface="楷体_GB2312" pitchFamily="49" charset="-122"/>
              </a:rPr>
              <a:t>若中间点交流接地，则首端与尾端</a:t>
            </a: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ea typeface="楷体_GB2312" pitchFamily="49" charset="-122"/>
              </a:rPr>
              <a:t>     相位相反。</a:t>
            </a:r>
          </a:p>
        </p:txBody>
      </p:sp>
      <p:pic>
        <p:nvPicPr>
          <p:cNvPr id="10245" name="Picture 96" descr="0066">
            <a:hlinkClick r:id="" action="ppaction://hlinkshowjump?jump=nextslide" highlightClick="1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419850"/>
            <a:ext cx="7143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6" name="Picture 97" descr="0063">
            <a:hlinkClick r:id="" action="ppaction://hlinkshowjump?jump=previousslide" highlightClick="1"/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6400800"/>
            <a:ext cx="714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282" name="Rectangle 106"/>
          <p:cNvSpPr>
            <a:spLocks noChangeArrowheads="1"/>
          </p:cNvSpPr>
          <p:nvPr/>
        </p:nvSpPr>
        <p:spPr bwMode="auto">
          <a:xfrm>
            <a:off x="458788" y="760413"/>
            <a:ext cx="3838575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6200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811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10000"/>
              </a:lnSpc>
              <a:buFontTx/>
              <a:buNone/>
            </a:pPr>
            <a:r>
              <a:rPr lang="en-US" altLang="zh-CN" sz="2400">
                <a:solidFill>
                  <a:schemeClr val="accent2"/>
                </a:solidFill>
                <a:ea typeface="楷体_GB2312" pitchFamily="49" charset="-122"/>
              </a:rPr>
              <a:t>1. </a:t>
            </a:r>
            <a:r>
              <a:rPr lang="zh-CN" altLang="en-US" sz="2400">
                <a:solidFill>
                  <a:schemeClr val="accent2"/>
                </a:solidFill>
                <a:ea typeface="楷体_GB2312" pitchFamily="49" charset="-122"/>
              </a:rPr>
              <a:t>三点式</a:t>
            </a:r>
            <a:r>
              <a:rPr lang="en-US" altLang="zh-CN" sz="2400" i="1">
                <a:solidFill>
                  <a:schemeClr val="accent2"/>
                </a:solidFill>
                <a:ea typeface="楷体_GB2312" pitchFamily="49" charset="-122"/>
              </a:rPr>
              <a:t>LC</a:t>
            </a:r>
            <a:r>
              <a:rPr lang="zh-CN" altLang="en-US" sz="2400">
                <a:solidFill>
                  <a:schemeClr val="accent2"/>
                </a:solidFill>
                <a:ea typeface="楷体_GB2312" pitchFamily="49" charset="-122"/>
              </a:rPr>
              <a:t>并联谐振电路</a:t>
            </a:r>
          </a:p>
        </p:txBody>
      </p:sp>
      <p:grpSp>
        <p:nvGrpSpPr>
          <p:cNvPr id="50286" name="Group 110"/>
          <p:cNvGrpSpPr>
            <a:grpSpLocks/>
          </p:cNvGrpSpPr>
          <p:nvPr/>
        </p:nvGrpSpPr>
        <p:grpSpPr bwMode="auto">
          <a:xfrm>
            <a:off x="6122988" y="658813"/>
            <a:ext cx="2662237" cy="2274887"/>
            <a:chOff x="3287" y="656"/>
            <a:chExt cx="1677" cy="1433"/>
          </a:xfrm>
        </p:grpSpPr>
        <p:sp>
          <p:nvSpPr>
            <p:cNvPr id="10258" name="AutoShape 101" descr="羊皮纸"/>
            <p:cNvSpPr>
              <a:spLocks noChangeArrowheads="1"/>
            </p:cNvSpPr>
            <p:nvPr/>
          </p:nvSpPr>
          <p:spPr bwMode="auto">
            <a:xfrm>
              <a:off x="3287" y="656"/>
              <a:ext cx="1677" cy="1433"/>
            </a:xfrm>
            <a:prstGeom prst="roundRect">
              <a:avLst>
                <a:gd name="adj" fmla="val 16667"/>
              </a:avLst>
            </a:prstGeom>
            <a:blipFill dpi="0" rotWithShape="0">
              <a:blip r:embed="rId9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en-US" sz="2400">
                <a:solidFill>
                  <a:schemeClr val="tx2"/>
                </a:solidFill>
                <a:ea typeface="楷体_GB2312" pitchFamily="49" charset="-122"/>
              </a:endParaRPr>
            </a:p>
          </p:txBody>
        </p:sp>
        <p:graphicFrame>
          <p:nvGraphicFramePr>
            <p:cNvPr id="10259" name="Object 103"/>
            <p:cNvGraphicFramePr>
              <a:graphicFrameLocks noChangeAspect="1"/>
            </p:cNvGraphicFramePr>
            <p:nvPr/>
          </p:nvGraphicFramePr>
          <p:xfrm>
            <a:off x="3377" y="719"/>
            <a:ext cx="1467" cy="10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89" name="图片" r:id="rId10" imgW="1552575" imgH="1123950" progId="Word.Picture.8">
                    <p:embed/>
                  </p:oleObj>
                </mc:Choice>
                <mc:Fallback>
                  <p:oleObj name="图片" r:id="rId10" imgW="1552575" imgH="1123950" progId="Word.Picture.8">
                    <p:embed/>
                    <p:pic>
                      <p:nvPicPr>
                        <p:cNvPr id="0" name="Object 10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77" y="719"/>
                          <a:ext cx="1467" cy="10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60" name="Rectangle 109"/>
            <p:cNvSpPr>
              <a:spLocks noChangeArrowheads="1"/>
            </p:cNvSpPr>
            <p:nvPr/>
          </p:nvSpPr>
          <p:spPr bwMode="auto">
            <a:xfrm>
              <a:off x="3731" y="1776"/>
              <a:ext cx="1105" cy="2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6200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811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ea typeface="楷体_GB2312" pitchFamily="49" charset="-122"/>
                </a:rPr>
                <a:t>电感三点式</a:t>
              </a:r>
            </a:p>
          </p:txBody>
        </p:sp>
      </p:grpSp>
      <p:sp>
        <p:nvSpPr>
          <p:cNvPr id="50288" name="Rectangle 112"/>
          <p:cNvSpPr>
            <a:spLocks noChangeArrowheads="1"/>
          </p:cNvSpPr>
          <p:nvPr/>
        </p:nvSpPr>
        <p:spPr bwMode="auto">
          <a:xfrm>
            <a:off x="388938" y="1284288"/>
            <a:ext cx="5357812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6200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811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fontAlgn="t" hangingPunct="1">
              <a:lnSpc>
                <a:spcPct val="110000"/>
              </a:lnSpc>
              <a:buClr>
                <a:srgbClr val="FF3300"/>
              </a:buClr>
              <a:buFont typeface="Marlett" pitchFamily="2" charset="2"/>
              <a:buNone/>
            </a:pPr>
            <a:r>
              <a:rPr lang="en-US" altLang="zh-CN" sz="2400">
                <a:solidFill>
                  <a:srgbClr val="990033"/>
                </a:solidFill>
                <a:ea typeface="楷体_GB2312" pitchFamily="49" charset="-122"/>
              </a:rPr>
              <a:t>        L</a:t>
            </a:r>
            <a:r>
              <a:rPr lang="zh-CN" altLang="en-US" sz="2400">
                <a:solidFill>
                  <a:srgbClr val="990033"/>
                </a:solidFill>
                <a:ea typeface="楷体_GB2312" pitchFamily="49" charset="-122"/>
              </a:rPr>
              <a:t>、</a:t>
            </a:r>
            <a:r>
              <a:rPr lang="en-US" altLang="zh-CN" sz="2400">
                <a:solidFill>
                  <a:srgbClr val="990033"/>
                </a:solidFill>
                <a:ea typeface="楷体_GB2312" pitchFamily="49" charset="-122"/>
              </a:rPr>
              <a:t>C</a:t>
            </a:r>
            <a:r>
              <a:rPr lang="zh-CN" altLang="en-US" sz="2400">
                <a:solidFill>
                  <a:srgbClr val="990033"/>
                </a:solidFill>
                <a:ea typeface="楷体_GB2312" pitchFamily="49" charset="-122"/>
              </a:rPr>
              <a:t>中间端的瞬时电位一定在首、尾端电位之间。</a:t>
            </a:r>
            <a:endParaRPr lang="zh-CN" altLang="en-US" sz="2400">
              <a:solidFill>
                <a:schemeClr val="tx2"/>
              </a:solidFill>
              <a:ea typeface="楷体_GB2312" pitchFamily="49" charset="-122"/>
            </a:endParaRPr>
          </a:p>
        </p:txBody>
      </p:sp>
      <p:sp>
        <p:nvSpPr>
          <p:cNvPr id="50289" name="Rectangle 113"/>
          <p:cNvSpPr>
            <a:spLocks noChangeArrowheads="1"/>
          </p:cNvSpPr>
          <p:nvPr/>
        </p:nvSpPr>
        <p:spPr bwMode="auto">
          <a:xfrm>
            <a:off x="325438" y="2300288"/>
            <a:ext cx="2460625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6200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811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fontAlgn="t" hangingPunct="1">
              <a:lnSpc>
                <a:spcPct val="110000"/>
              </a:lnSpc>
              <a:buClr>
                <a:srgbClr val="FF3300"/>
              </a:buClr>
              <a:buFont typeface="Marlett" pitchFamily="2" charset="2"/>
              <a:buNone/>
            </a:pPr>
            <a:r>
              <a:rPr lang="zh-CN" altLang="en-US" sz="2400">
                <a:solidFill>
                  <a:schemeClr val="accent2"/>
                </a:solidFill>
                <a:ea typeface="楷体_GB2312" pitchFamily="49" charset="-122"/>
              </a:rPr>
              <a:t>三点的相位关系</a:t>
            </a:r>
          </a:p>
        </p:txBody>
      </p:sp>
      <p:sp>
        <p:nvSpPr>
          <p:cNvPr id="50290" name="Rectangle 114"/>
          <p:cNvSpPr>
            <a:spLocks noChangeArrowheads="1"/>
          </p:cNvSpPr>
          <p:nvPr/>
        </p:nvSpPr>
        <p:spPr bwMode="auto">
          <a:xfrm>
            <a:off x="522288" y="3808413"/>
            <a:ext cx="5372100" cy="96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6200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811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ea typeface="楷体_GB2312" pitchFamily="49" charset="-122"/>
              </a:rPr>
              <a:t>B. </a:t>
            </a:r>
            <a:r>
              <a:rPr lang="zh-CN" altLang="en-US" sz="2400">
                <a:solidFill>
                  <a:srgbClr val="000000"/>
                </a:solidFill>
                <a:ea typeface="楷体_GB2312" pitchFamily="49" charset="-122"/>
              </a:rPr>
              <a:t>若首端或尾端交流接地，则其它两</a:t>
            </a:r>
          </a:p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000000"/>
                </a:solidFill>
                <a:ea typeface="楷体_GB2312" pitchFamily="49" charset="-122"/>
              </a:rPr>
              <a:t>     端相位相同。</a:t>
            </a:r>
            <a:endParaRPr lang="zh-CN" altLang="en-US" sz="2400">
              <a:solidFill>
                <a:srgbClr val="990033"/>
              </a:solidFill>
              <a:ea typeface="楷体_GB2312" pitchFamily="49" charset="-122"/>
            </a:endParaRPr>
          </a:p>
        </p:txBody>
      </p:sp>
      <p:sp>
        <p:nvSpPr>
          <p:cNvPr id="50291" name="Rectangle 115"/>
          <p:cNvSpPr>
            <a:spLocks noChangeArrowheads="1"/>
          </p:cNvSpPr>
          <p:nvPr/>
        </p:nvSpPr>
        <p:spPr bwMode="auto">
          <a:xfrm>
            <a:off x="7212013" y="617378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solidFill>
                  <a:srgbClr val="990033"/>
                </a:solidFill>
                <a:ea typeface="楷体_GB2312" pitchFamily="49" charset="-122"/>
              </a:rPr>
              <a:t>*</a:t>
            </a:r>
          </a:p>
        </p:txBody>
      </p:sp>
      <p:sp>
        <p:nvSpPr>
          <p:cNvPr id="10253" name="Rectangle 125"/>
          <p:cNvSpPr>
            <a:spLocks noGrp="1" noChangeArrowheads="1"/>
          </p:cNvSpPr>
          <p:nvPr>
            <p:ph type="title" idx="4294967295"/>
          </p:nvPr>
        </p:nvSpPr>
        <p:spPr>
          <a:xfrm>
            <a:off x="412750" y="157163"/>
            <a:ext cx="4979988" cy="579437"/>
          </a:xfrm>
        </p:spPr>
        <p:txBody>
          <a:bodyPr/>
          <a:lstStyle/>
          <a:p>
            <a:pPr algn="l" eaLnBrk="1" hangingPunct="1"/>
            <a:r>
              <a:rPr lang="en-US" altLang="zh-CN" sz="3200" b="1" dirty="0" smtClean="0">
                <a:solidFill>
                  <a:srgbClr val="FF0000"/>
                </a:solidFill>
                <a:ea typeface="楷体_GB2312" pitchFamily="49" charset="-122"/>
              </a:rPr>
              <a:t>10.7.3 </a:t>
            </a:r>
            <a:r>
              <a:rPr lang="zh-CN" altLang="en-US" sz="3200" b="1" dirty="0" smtClean="0">
                <a:solidFill>
                  <a:srgbClr val="FF0000"/>
                </a:solidFill>
                <a:ea typeface="楷体_GB2312" pitchFamily="49" charset="-122"/>
              </a:rPr>
              <a:t>三点式</a:t>
            </a:r>
            <a:r>
              <a:rPr lang="en-US" altLang="zh-CN" sz="3200" b="1" i="1" dirty="0" smtClean="0">
                <a:solidFill>
                  <a:srgbClr val="FF0000"/>
                </a:solidFill>
                <a:ea typeface="楷体_GB2312" pitchFamily="49" charset="-122"/>
              </a:rPr>
              <a:t>LC</a:t>
            </a:r>
            <a:r>
              <a:rPr lang="zh-CN" altLang="en-US" sz="3200" b="1" dirty="0" smtClean="0">
                <a:solidFill>
                  <a:srgbClr val="FF0000"/>
                </a:solidFill>
                <a:ea typeface="楷体_GB2312" pitchFamily="49" charset="-122"/>
              </a:rPr>
              <a:t>振荡电路</a:t>
            </a:r>
          </a:p>
        </p:txBody>
      </p:sp>
      <p:grpSp>
        <p:nvGrpSpPr>
          <p:cNvPr id="50334" name="Group 158"/>
          <p:cNvGrpSpPr>
            <a:grpSpLocks/>
          </p:cNvGrpSpPr>
          <p:nvPr/>
        </p:nvGrpSpPr>
        <p:grpSpPr bwMode="auto">
          <a:xfrm>
            <a:off x="6116638" y="3408363"/>
            <a:ext cx="2662237" cy="2346325"/>
            <a:chOff x="3309" y="2267"/>
            <a:chExt cx="1677" cy="1478"/>
          </a:xfrm>
        </p:grpSpPr>
        <p:sp>
          <p:nvSpPr>
            <p:cNvPr id="10255" name="AutoShape 159" descr="羊皮纸"/>
            <p:cNvSpPr>
              <a:spLocks noChangeArrowheads="1"/>
            </p:cNvSpPr>
            <p:nvPr/>
          </p:nvSpPr>
          <p:spPr bwMode="auto">
            <a:xfrm>
              <a:off x="3309" y="2267"/>
              <a:ext cx="1677" cy="1478"/>
            </a:xfrm>
            <a:prstGeom prst="roundRect">
              <a:avLst>
                <a:gd name="adj" fmla="val 16667"/>
              </a:avLst>
            </a:prstGeom>
            <a:blipFill dpi="0" rotWithShape="0">
              <a:blip r:embed="rId9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en-US" sz="2400">
                <a:solidFill>
                  <a:schemeClr val="tx2"/>
                </a:solidFill>
                <a:ea typeface="楷体_GB2312" pitchFamily="49" charset="-122"/>
              </a:endParaRPr>
            </a:p>
          </p:txBody>
        </p:sp>
        <p:graphicFrame>
          <p:nvGraphicFramePr>
            <p:cNvPr id="10256" name="Object 160"/>
            <p:cNvGraphicFramePr>
              <a:graphicFrameLocks noChangeAspect="1"/>
            </p:cNvGraphicFramePr>
            <p:nvPr/>
          </p:nvGraphicFramePr>
          <p:xfrm>
            <a:off x="3387" y="2339"/>
            <a:ext cx="1413" cy="10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90" name="图片" r:id="rId12" imgW="1495425" imgH="1123950" progId="Word.Picture.8">
                    <p:embed/>
                  </p:oleObj>
                </mc:Choice>
                <mc:Fallback>
                  <p:oleObj name="图片" r:id="rId12" imgW="1495425" imgH="1123950" progId="Word.Picture.8">
                    <p:embed/>
                    <p:pic>
                      <p:nvPicPr>
                        <p:cNvPr id="0" name="Object 1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87" y="2339"/>
                          <a:ext cx="1413" cy="10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57" name="Rectangle 161"/>
            <p:cNvSpPr>
              <a:spLocks noChangeArrowheads="1"/>
            </p:cNvSpPr>
            <p:nvPr/>
          </p:nvSpPr>
          <p:spPr bwMode="auto">
            <a:xfrm>
              <a:off x="3765" y="3444"/>
              <a:ext cx="1105" cy="2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6200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811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1800">
                  <a:ea typeface="楷体_GB2312" pitchFamily="49" charset="-122"/>
                </a:rPr>
                <a:t>电容三点式</a:t>
              </a:r>
            </a:p>
          </p:txBody>
        </p:sp>
      </p:grpSp>
    </p:spTree>
  </p:cSld>
  <p:clrMapOvr>
    <a:masterClrMapping/>
  </p:clrMapOvr>
  <p:transition>
    <p:wipe dir="r"/>
    <p:sndAc>
      <p:stSnd>
        <p:snd r:embed="rId4" name="PROJCTOR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028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5028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5033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5028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028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024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029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02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0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0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212" grpId="0" autoUpdateAnimBg="0"/>
      <p:bldP spid="50245" grpId="0" autoUpdateAnimBg="0"/>
      <p:bldP spid="50282" grpId="0" autoUpdateAnimBg="0"/>
      <p:bldP spid="50288" grpId="0" autoUpdateAnimBg="0"/>
      <p:bldP spid="50289" grpId="0" autoUpdateAnimBg="0"/>
      <p:bldP spid="50290" grpId="0" autoUpdateAnimBg="0"/>
      <p:bldP spid="50291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739" name="Group 107"/>
          <p:cNvGrpSpPr>
            <a:grpSpLocks/>
          </p:cNvGrpSpPr>
          <p:nvPr/>
        </p:nvGrpSpPr>
        <p:grpSpPr bwMode="auto">
          <a:xfrm>
            <a:off x="3863975" y="0"/>
            <a:ext cx="5280025" cy="3703638"/>
            <a:chOff x="2434" y="0"/>
            <a:chExt cx="3326" cy="2333"/>
          </a:xfrm>
        </p:grpSpPr>
        <p:pic>
          <p:nvPicPr>
            <p:cNvPr id="11277" name="A09307.AVI">
              <a:hlinkClick r:id="" action="ppaction://media"/>
            </p:cNvPr>
            <p:cNvPicPr>
              <a:picLocks noRot="1" noChangeAspect="1" noChangeArrowheads="1"/>
            </p:cNvPicPr>
            <p:nvPr>
              <a:videoFile r:link="rId1"/>
            </p:nvPr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34" y="0"/>
              <a:ext cx="3326" cy="23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78" name="Text Box 106"/>
            <p:cNvSpPr txBox="1">
              <a:spLocks noChangeArrowheads="1"/>
            </p:cNvSpPr>
            <p:nvPr/>
          </p:nvSpPr>
          <p:spPr bwMode="auto">
            <a:xfrm>
              <a:off x="3094" y="2041"/>
              <a:ext cx="644" cy="2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1800">
                  <a:solidFill>
                    <a:schemeClr val="tx2"/>
                  </a:solidFill>
                  <a:ea typeface="楷体_GB2312" pitchFamily="49" charset="-122"/>
                </a:rPr>
                <a:t>图</a:t>
              </a:r>
              <a:r>
                <a:rPr lang="en-US" altLang="zh-CN" sz="1800">
                  <a:solidFill>
                    <a:schemeClr val="tx2"/>
                  </a:solidFill>
                  <a:ea typeface="楷体_GB2312" pitchFamily="49" charset="-122"/>
                </a:rPr>
                <a:t>10.7.7</a:t>
              </a:r>
            </a:p>
          </p:txBody>
        </p:sp>
      </p:grpSp>
      <p:pic>
        <p:nvPicPr>
          <p:cNvPr id="11267" name="Picture 68" descr="0066">
            <a:hlinkClick r:id="" action="ppaction://hlinkshowjump?jump=nextslide" highlightClick="1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419850"/>
            <a:ext cx="7143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8" name="Picture 69" descr="0063">
            <a:hlinkClick r:id="" action="ppaction://hlinkshowjump?jump=previousslide" highlightClick="1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6400800"/>
            <a:ext cx="714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706" name="Rectangle 74"/>
          <p:cNvSpPr>
            <a:spLocks noChangeArrowheads="1"/>
          </p:cNvSpPr>
          <p:nvPr/>
        </p:nvSpPr>
        <p:spPr bwMode="auto">
          <a:xfrm>
            <a:off x="0" y="0"/>
            <a:ext cx="362585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6200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811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10000"/>
              </a:lnSpc>
              <a:buFontTx/>
              <a:buNone/>
            </a:pPr>
            <a:r>
              <a:rPr lang="en-US" altLang="zh-CN" sz="2400">
                <a:solidFill>
                  <a:schemeClr val="accent2"/>
                </a:solidFill>
                <a:ea typeface="楷体_GB2312" pitchFamily="49" charset="-122"/>
              </a:rPr>
              <a:t>2. </a:t>
            </a:r>
            <a:r>
              <a:rPr lang="zh-CN" altLang="en-US" sz="2400">
                <a:solidFill>
                  <a:schemeClr val="accent2"/>
                </a:solidFill>
                <a:ea typeface="楷体_GB2312" pitchFamily="49" charset="-122"/>
              </a:rPr>
              <a:t>电感三点式振荡电路</a:t>
            </a:r>
          </a:p>
        </p:txBody>
      </p:sp>
      <p:sp>
        <p:nvSpPr>
          <p:cNvPr id="69709" name="Rectangle 77"/>
          <p:cNvSpPr>
            <a:spLocks noChangeArrowheads="1"/>
          </p:cNvSpPr>
          <p:nvPr/>
        </p:nvSpPr>
        <p:spPr bwMode="auto">
          <a:xfrm>
            <a:off x="290513" y="5003800"/>
            <a:ext cx="427355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solidFill>
                  <a:schemeClr val="tx2"/>
                </a:solidFill>
                <a:ea typeface="楷体_GB2312" pitchFamily="49" charset="-122"/>
              </a:rPr>
              <a:t>LC</a:t>
            </a:r>
            <a:r>
              <a:rPr lang="zh-CN" altLang="en-US" sz="2400">
                <a:solidFill>
                  <a:schemeClr val="tx2"/>
                </a:solidFill>
                <a:ea typeface="楷体_GB2312" pitchFamily="49" charset="-122"/>
              </a:rPr>
              <a:t>并联电路中</a:t>
            </a:r>
            <a:r>
              <a:rPr lang="en-US" altLang="zh-CN" sz="2400">
                <a:solidFill>
                  <a:schemeClr val="tx2"/>
                </a:solidFill>
                <a:ea typeface="楷体_GB2312" pitchFamily="49" charset="-122"/>
              </a:rPr>
              <a:t>L</a:t>
            </a:r>
            <a:r>
              <a:rPr lang="zh-CN" altLang="en-US" sz="2400">
                <a:solidFill>
                  <a:schemeClr val="tx2"/>
                </a:solidFill>
                <a:ea typeface="楷体_GB2312" pitchFamily="49" charset="-122"/>
              </a:rPr>
              <a:t>的三点分别与放大电路的同相输入端、反相输入端和输出端相连；</a:t>
            </a:r>
          </a:p>
        </p:txBody>
      </p:sp>
      <p:sp>
        <p:nvSpPr>
          <p:cNvPr id="69714" name="Rectangle 82"/>
          <p:cNvSpPr>
            <a:spLocks noChangeArrowheads="1"/>
          </p:cNvSpPr>
          <p:nvPr/>
        </p:nvSpPr>
        <p:spPr bwMode="auto">
          <a:xfrm>
            <a:off x="0" y="3683000"/>
            <a:ext cx="8212138" cy="10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solidFill>
                  <a:schemeClr val="tx2"/>
                </a:solidFill>
                <a:ea typeface="楷体_GB2312" pitchFamily="49" charset="-122"/>
              </a:rPr>
              <a:t>   </a:t>
            </a:r>
            <a:r>
              <a:rPr lang="zh-CN" altLang="en-US" sz="2400">
                <a:solidFill>
                  <a:schemeClr val="tx2"/>
                </a:solidFill>
                <a:ea typeface="楷体_GB2312" pitchFamily="49" charset="-122"/>
              </a:rPr>
              <a:t>输出电压作用于电感线圈</a:t>
            </a:r>
            <a:r>
              <a:rPr lang="en-US" altLang="zh-CN" sz="2400">
                <a:solidFill>
                  <a:schemeClr val="tx2"/>
                </a:solidFill>
                <a:ea typeface="楷体_GB2312" pitchFamily="49" charset="-122"/>
              </a:rPr>
              <a:t>L</a:t>
            </a:r>
            <a:r>
              <a:rPr lang="en-US" altLang="zh-CN" sz="2400" baseline="-25000">
                <a:solidFill>
                  <a:schemeClr val="tx2"/>
                </a:solidFill>
                <a:ea typeface="楷体_GB2312" pitchFamily="49" charset="-122"/>
              </a:rPr>
              <a:t>1</a:t>
            </a:r>
            <a:r>
              <a:rPr lang="zh-CN" altLang="en-US" sz="2400">
                <a:solidFill>
                  <a:schemeClr val="tx2"/>
                </a:solidFill>
                <a:ea typeface="楷体_GB2312" pitchFamily="49" charset="-122"/>
              </a:rPr>
              <a:t>的两端，经自感变压器耦合，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>
                <a:solidFill>
                  <a:schemeClr val="tx2"/>
                </a:solidFill>
                <a:ea typeface="楷体_GB2312" pitchFamily="49" charset="-122"/>
              </a:rPr>
              <a:t>    反馈电压取自电感线圈</a:t>
            </a:r>
            <a:r>
              <a:rPr lang="en-US" altLang="zh-CN" sz="2400">
                <a:solidFill>
                  <a:schemeClr val="tx2"/>
                </a:solidFill>
                <a:ea typeface="楷体_GB2312" pitchFamily="49" charset="-122"/>
              </a:rPr>
              <a:t>L</a:t>
            </a:r>
            <a:r>
              <a:rPr lang="en-US" altLang="zh-CN" sz="2400" baseline="-20000">
                <a:solidFill>
                  <a:schemeClr val="tx2"/>
                </a:solidFill>
                <a:ea typeface="楷体_GB2312" pitchFamily="49" charset="-122"/>
              </a:rPr>
              <a:t>2</a:t>
            </a:r>
            <a:r>
              <a:rPr lang="zh-CN" altLang="en-US" sz="2400">
                <a:solidFill>
                  <a:schemeClr val="tx2"/>
                </a:solidFill>
                <a:ea typeface="楷体_GB2312" pitchFamily="49" charset="-122"/>
              </a:rPr>
              <a:t>的两端</a:t>
            </a:r>
          </a:p>
        </p:txBody>
      </p:sp>
      <p:sp>
        <p:nvSpPr>
          <p:cNvPr id="69715" name="Rectangle 83"/>
          <p:cNvSpPr>
            <a:spLocks noChangeArrowheads="1"/>
          </p:cNvSpPr>
          <p:nvPr/>
        </p:nvSpPr>
        <p:spPr bwMode="auto">
          <a:xfrm>
            <a:off x="5384800" y="5133975"/>
            <a:ext cx="3124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>
                <a:solidFill>
                  <a:srgbClr val="FF0000"/>
                </a:solidFill>
                <a:ea typeface="楷体_GB2312" pitchFamily="49" charset="-122"/>
              </a:rPr>
              <a:t>故称电感三点式～</a:t>
            </a:r>
          </a:p>
        </p:txBody>
      </p:sp>
      <p:sp>
        <p:nvSpPr>
          <p:cNvPr id="69716" name="Rectangle 84"/>
          <p:cNvSpPr>
            <a:spLocks noChangeArrowheads="1"/>
          </p:cNvSpPr>
          <p:nvPr/>
        </p:nvSpPr>
        <p:spPr bwMode="auto">
          <a:xfrm>
            <a:off x="0" y="701675"/>
            <a:ext cx="2547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solidFill>
                  <a:schemeClr val="tx2"/>
                </a:solidFill>
                <a:ea typeface="楷体_GB2312" pitchFamily="49" charset="-122"/>
              </a:rPr>
              <a:t>(1)</a:t>
            </a:r>
            <a:r>
              <a:rPr lang="zh-CN" altLang="en-US" sz="2400">
                <a:solidFill>
                  <a:schemeClr val="tx2"/>
                </a:solidFill>
                <a:ea typeface="楷体_GB2312" pitchFamily="49" charset="-122"/>
              </a:rPr>
              <a:t>电路组成</a:t>
            </a:r>
          </a:p>
        </p:txBody>
      </p:sp>
      <p:sp>
        <p:nvSpPr>
          <p:cNvPr id="69725" name="Text Box 93"/>
          <p:cNvSpPr txBox="1">
            <a:spLocks noChangeArrowheads="1"/>
          </p:cNvSpPr>
          <p:nvPr/>
        </p:nvSpPr>
        <p:spPr bwMode="auto">
          <a:xfrm>
            <a:off x="227013" y="1517650"/>
            <a:ext cx="26749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solidFill>
                  <a:schemeClr val="accent2"/>
                </a:solidFill>
                <a:ea typeface="楷体_GB2312" pitchFamily="49" charset="-122"/>
              </a:rPr>
              <a:t>T</a:t>
            </a:r>
            <a:r>
              <a:rPr lang="zh-CN" altLang="en-US" sz="2400">
                <a:solidFill>
                  <a:schemeClr val="accent2"/>
                </a:solidFill>
                <a:ea typeface="楷体_GB2312" pitchFamily="49" charset="-122"/>
              </a:rPr>
              <a:t>组成共射电路</a:t>
            </a:r>
          </a:p>
        </p:txBody>
      </p:sp>
      <p:sp>
        <p:nvSpPr>
          <p:cNvPr id="69726" name="Text Box 94"/>
          <p:cNvSpPr txBox="1">
            <a:spLocks noChangeArrowheads="1"/>
          </p:cNvSpPr>
          <p:nvPr/>
        </p:nvSpPr>
        <p:spPr bwMode="auto">
          <a:xfrm>
            <a:off x="42863" y="2463800"/>
            <a:ext cx="3821112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dirty="0">
                <a:solidFill>
                  <a:schemeClr val="tx2"/>
                </a:solidFill>
                <a:ea typeface="楷体_GB2312" pitchFamily="49" charset="-122"/>
              </a:rPr>
              <a:t>LC</a:t>
            </a:r>
            <a:r>
              <a:rPr lang="zh-CN" altLang="en-US" sz="2400" dirty="0">
                <a:solidFill>
                  <a:schemeClr val="tx2"/>
                </a:solidFill>
                <a:ea typeface="楷体_GB2312" pitchFamily="49" charset="-122"/>
              </a:rPr>
              <a:t>并联电路</a:t>
            </a:r>
            <a:r>
              <a:rPr lang="en-US" altLang="zh-CN" sz="2400" dirty="0">
                <a:solidFill>
                  <a:schemeClr val="tx2"/>
                </a:solidFill>
                <a:ea typeface="楷体_GB2312" pitchFamily="49" charset="-122"/>
              </a:rPr>
              <a:t>——</a:t>
            </a:r>
            <a:r>
              <a:rPr lang="zh-CN" altLang="en-US" sz="2400" dirty="0">
                <a:solidFill>
                  <a:schemeClr val="tx2"/>
                </a:solidFill>
                <a:ea typeface="楷体_GB2312" pitchFamily="49" charset="-122"/>
              </a:rPr>
              <a:t>选频网络</a:t>
            </a:r>
          </a:p>
        </p:txBody>
      </p:sp>
      <p:sp>
        <p:nvSpPr>
          <p:cNvPr id="69737" name="Rectangle 105"/>
          <p:cNvSpPr>
            <a:spLocks noChangeArrowheads="1"/>
          </p:cNvSpPr>
          <p:nvPr/>
        </p:nvSpPr>
        <p:spPr bwMode="auto">
          <a:xfrm>
            <a:off x="7212013" y="617378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solidFill>
                  <a:srgbClr val="990033"/>
                </a:solidFill>
                <a:ea typeface="楷体_GB2312" pitchFamily="49" charset="-122"/>
              </a:rPr>
              <a:t>*</a:t>
            </a:r>
          </a:p>
        </p:txBody>
      </p:sp>
      <p:grpSp>
        <p:nvGrpSpPr>
          <p:cNvPr id="15" name="Group 68"/>
          <p:cNvGrpSpPr>
            <a:grpSpLocks/>
          </p:cNvGrpSpPr>
          <p:nvPr/>
        </p:nvGrpSpPr>
        <p:grpSpPr bwMode="auto">
          <a:xfrm>
            <a:off x="7452807" y="1219200"/>
            <a:ext cx="506412" cy="600075"/>
            <a:chOff x="2713" y="3472"/>
            <a:chExt cx="319" cy="378"/>
          </a:xfrm>
        </p:grpSpPr>
        <p:sp>
          <p:nvSpPr>
            <p:cNvPr id="16" name="Rectangle 69"/>
            <p:cNvSpPr>
              <a:spLocks noChangeArrowheads="1"/>
            </p:cNvSpPr>
            <p:nvPr/>
          </p:nvSpPr>
          <p:spPr bwMode="auto">
            <a:xfrm>
              <a:off x="2713" y="3562"/>
              <a:ext cx="31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dirty="0">
                  <a:solidFill>
                    <a:srgbClr val="FF0000"/>
                  </a:solidFill>
                  <a:ea typeface="楷体_GB2312" pitchFamily="49" charset="-122"/>
                </a:rPr>
                <a:t>V</a:t>
              </a:r>
              <a:r>
                <a:rPr lang="en-US" altLang="zh-CN" sz="2400" baseline="-20000" dirty="0">
                  <a:solidFill>
                    <a:srgbClr val="FF0000"/>
                  </a:solidFill>
                  <a:ea typeface="楷体_GB2312" pitchFamily="49" charset="-122"/>
                </a:rPr>
                <a:t>o</a:t>
              </a:r>
            </a:p>
          </p:txBody>
        </p:sp>
        <p:sp>
          <p:nvSpPr>
            <p:cNvPr id="17" name="Rectangle 70"/>
            <p:cNvSpPr>
              <a:spLocks noChangeArrowheads="1"/>
            </p:cNvSpPr>
            <p:nvPr/>
          </p:nvSpPr>
          <p:spPr bwMode="auto">
            <a:xfrm>
              <a:off x="2749" y="3472"/>
              <a:ext cx="16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dirty="0">
                  <a:solidFill>
                    <a:srgbClr val="FF0000"/>
                  </a:solidFill>
                  <a:ea typeface="楷体_GB2312" pitchFamily="49" charset="-122"/>
                </a:rPr>
                <a:t>·</a:t>
              </a:r>
            </a:p>
          </p:txBody>
        </p:sp>
      </p:grpSp>
      <p:grpSp>
        <p:nvGrpSpPr>
          <p:cNvPr id="18" name="Group 71"/>
          <p:cNvGrpSpPr>
            <a:grpSpLocks/>
          </p:cNvGrpSpPr>
          <p:nvPr/>
        </p:nvGrpSpPr>
        <p:grpSpPr bwMode="auto">
          <a:xfrm>
            <a:off x="7350904" y="1690586"/>
            <a:ext cx="528637" cy="660400"/>
            <a:chOff x="2583" y="3434"/>
            <a:chExt cx="333" cy="416"/>
          </a:xfrm>
        </p:grpSpPr>
        <p:sp>
          <p:nvSpPr>
            <p:cNvPr id="19" name="Rectangle 72"/>
            <p:cNvSpPr>
              <a:spLocks noChangeArrowheads="1"/>
            </p:cNvSpPr>
            <p:nvPr/>
          </p:nvSpPr>
          <p:spPr bwMode="auto">
            <a:xfrm>
              <a:off x="2583" y="3562"/>
              <a:ext cx="3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dirty="0">
                  <a:solidFill>
                    <a:srgbClr val="FF0000"/>
                  </a:solidFill>
                  <a:ea typeface="楷体_GB2312" pitchFamily="49" charset="-122"/>
                </a:rPr>
                <a:t>V</a:t>
              </a:r>
              <a:r>
                <a:rPr lang="en-US" altLang="zh-CN" sz="2400" baseline="-20000" dirty="0">
                  <a:solidFill>
                    <a:srgbClr val="FF0000"/>
                  </a:solidFill>
                  <a:ea typeface="楷体_GB2312" pitchFamily="49" charset="-122"/>
                </a:rPr>
                <a:t>F</a:t>
              </a:r>
            </a:p>
          </p:txBody>
        </p:sp>
        <p:sp>
          <p:nvSpPr>
            <p:cNvPr id="20" name="Rectangle 73"/>
            <p:cNvSpPr>
              <a:spLocks noChangeArrowheads="1"/>
            </p:cNvSpPr>
            <p:nvPr/>
          </p:nvSpPr>
          <p:spPr bwMode="auto">
            <a:xfrm>
              <a:off x="2631" y="3434"/>
              <a:ext cx="16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dirty="0">
                  <a:solidFill>
                    <a:srgbClr val="FF0000"/>
                  </a:solidFill>
                  <a:ea typeface="楷体_GB2312" pitchFamily="49" charset="-122"/>
                </a:rPr>
                <a:t>·</a:t>
              </a:r>
            </a:p>
          </p:txBody>
        </p:sp>
      </p:grpSp>
      <p:sp>
        <p:nvSpPr>
          <p:cNvPr id="21" name="Line 74"/>
          <p:cNvSpPr>
            <a:spLocks noChangeShapeType="1"/>
          </p:cNvSpPr>
          <p:nvPr/>
        </p:nvSpPr>
        <p:spPr bwMode="auto">
          <a:xfrm>
            <a:off x="7879541" y="1381918"/>
            <a:ext cx="0" cy="417513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2" name="Line 76"/>
          <p:cNvSpPr>
            <a:spLocks noChangeShapeType="1"/>
          </p:cNvSpPr>
          <p:nvPr/>
        </p:nvSpPr>
        <p:spPr bwMode="auto">
          <a:xfrm flipV="1">
            <a:off x="7879541" y="1974850"/>
            <a:ext cx="0" cy="319088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>
    <p:wipe dir="r"/>
    <p:sndAc>
      <p:stSnd>
        <p:snd r:embed="rId3" name="PROJCTOR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970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9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9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9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9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697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697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0" dur="500"/>
                                        <p:tgtEl>
                                          <p:spTgt spid="697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5" dur="500"/>
                                        <p:tgtEl>
                                          <p:spTgt spid="69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697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697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706" grpId="0" autoUpdateAnimBg="0"/>
      <p:bldP spid="69709" grpId="0" build="p" autoUpdateAnimBg="0"/>
      <p:bldP spid="69714" grpId="0" build="p" autoUpdateAnimBg="0"/>
      <p:bldP spid="69715" grpId="0" autoUpdateAnimBg="0"/>
      <p:bldP spid="69716" grpId="0" autoUpdateAnimBg="0"/>
      <p:bldP spid="69725" grpId="0" autoUpdateAnimBg="0"/>
      <p:bldP spid="69726" grpId="0" autoUpdateAnimBg="0"/>
      <p:bldP spid="69737" grpId="0" autoUpdateAnimBg="0"/>
      <p:bldP spid="21" grpId="0" animBg="1"/>
      <p:bldP spid="2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0" name="Group 2"/>
          <p:cNvGrpSpPr>
            <a:grpSpLocks/>
          </p:cNvGrpSpPr>
          <p:nvPr/>
        </p:nvGrpSpPr>
        <p:grpSpPr bwMode="auto">
          <a:xfrm>
            <a:off x="3863975" y="0"/>
            <a:ext cx="5280025" cy="3703638"/>
            <a:chOff x="2434" y="0"/>
            <a:chExt cx="3326" cy="2333"/>
          </a:xfrm>
        </p:grpSpPr>
        <p:pic>
          <p:nvPicPr>
            <p:cNvPr id="12306" name="A09307.AVI">
              <a:hlinkClick r:id="" action="ppaction://media"/>
            </p:cNvPr>
            <p:cNvPicPr>
              <a:picLocks noRot="1" noChangeAspect="1" noChangeArrowheads="1"/>
            </p:cNvPicPr>
            <p:nvPr>
              <a:videoFile r:link="rId1"/>
            </p:nvPr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34" y="0"/>
              <a:ext cx="3326" cy="23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307" name="Text Box 4"/>
            <p:cNvSpPr txBox="1">
              <a:spLocks noChangeArrowheads="1"/>
            </p:cNvSpPr>
            <p:nvPr/>
          </p:nvSpPr>
          <p:spPr bwMode="auto">
            <a:xfrm>
              <a:off x="3094" y="2041"/>
              <a:ext cx="638" cy="2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1800">
                  <a:solidFill>
                    <a:schemeClr val="tx2"/>
                  </a:solidFill>
                  <a:ea typeface="楷体_GB2312" pitchFamily="49" charset="-122"/>
                </a:rPr>
                <a:t>图</a:t>
              </a:r>
              <a:r>
                <a:rPr lang="en-US" altLang="zh-CN" sz="1800">
                  <a:solidFill>
                    <a:schemeClr val="tx2"/>
                  </a:solidFill>
                  <a:ea typeface="楷体_GB2312" pitchFamily="49" charset="-122"/>
                </a:rPr>
                <a:t>10.7.7</a:t>
              </a:r>
            </a:p>
          </p:txBody>
        </p:sp>
      </p:grpSp>
      <p:pic>
        <p:nvPicPr>
          <p:cNvPr id="12291" name="Picture 5" descr="0066">
            <a:hlinkClick r:id="" action="ppaction://hlinkshowjump?jump=nextslide" highlightClick="1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419850"/>
            <a:ext cx="7143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2" name="Picture 6" descr="0063">
            <a:hlinkClick r:id="" action="ppaction://hlinkshowjump?jump=previousslide" highlightClick="1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6400800"/>
            <a:ext cx="714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3" name="Rectangle 7"/>
          <p:cNvSpPr>
            <a:spLocks noChangeArrowheads="1"/>
          </p:cNvSpPr>
          <p:nvPr/>
        </p:nvSpPr>
        <p:spPr bwMode="auto">
          <a:xfrm>
            <a:off x="0" y="0"/>
            <a:ext cx="362585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6200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811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10000"/>
              </a:lnSpc>
              <a:buFontTx/>
              <a:buNone/>
            </a:pPr>
            <a:r>
              <a:rPr lang="en-US" altLang="zh-CN" sz="2400">
                <a:solidFill>
                  <a:schemeClr val="accent2"/>
                </a:solidFill>
                <a:ea typeface="楷体_GB2312" pitchFamily="49" charset="-122"/>
              </a:rPr>
              <a:t>2. </a:t>
            </a:r>
            <a:r>
              <a:rPr lang="zh-CN" altLang="en-US" sz="2400">
                <a:solidFill>
                  <a:schemeClr val="accent2"/>
                </a:solidFill>
                <a:ea typeface="楷体_GB2312" pitchFamily="49" charset="-122"/>
              </a:rPr>
              <a:t>电感三点式振荡电路</a:t>
            </a:r>
          </a:p>
        </p:txBody>
      </p:sp>
      <p:sp>
        <p:nvSpPr>
          <p:cNvPr id="140300" name="Rectangle 12"/>
          <p:cNvSpPr>
            <a:spLocks noChangeArrowheads="1"/>
          </p:cNvSpPr>
          <p:nvPr/>
        </p:nvSpPr>
        <p:spPr bwMode="auto">
          <a:xfrm>
            <a:off x="550863" y="1025525"/>
            <a:ext cx="27368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solidFill>
                  <a:schemeClr val="tx2"/>
                </a:solidFill>
                <a:ea typeface="楷体_GB2312" pitchFamily="49" charset="-122"/>
              </a:rPr>
              <a:t>(2)</a:t>
            </a:r>
            <a:r>
              <a:rPr lang="zh-CN" altLang="en-US" sz="2400">
                <a:solidFill>
                  <a:schemeClr val="tx2"/>
                </a:solidFill>
                <a:ea typeface="楷体_GB2312" pitchFamily="49" charset="-122"/>
              </a:rPr>
              <a:t>能否振荡？</a:t>
            </a:r>
          </a:p>
        </p:txBody>
      </p:sp>
      <p:sp>
        <p:nvSpPr>
          <p:cNvPr id="140301" name="Rectangle 13"/>
          <p:cNvSpPr>
            <a:spLocks noChangeArrowheads="1"/>
          </p:cNvSpPr>
          <p:nvPr/>
        </p:nvSpPr>
        <p:spPr bwMode="auto">
          <a:xfrm>
            <a:off x="201613" y="2565400"/>
            <a:ext cx="3275012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solidFill>
                  <a:schemeClr val="tx2"/>
                </a:solidFill>
                <a:ea typeface="楷体_GB2312" pitchFamily="49" charset="-122"/>
              </a:rPr>
              <a:t>——</a:t>
            </a:r>
            <a:r>
              <a:rPr lang="zh-CN" altLang="en-US" sz="2400">
                <a:solidFill>
                  <a:schemeClr val="tx2"/>
                </a:solidFill>
                <a:ea typeface="楷体_GB2312" pitchFamily="49" charset="-122"/>
              </a:rPr>
              <a:t>用瞬时极性法判断</a:t>
            </a:r>
            <a:endParaRPr lang="en-US" altLang="zh-CN" sz="2400">
              <a:solidFill>
                <a:schemeClr val="tx2"/>
              </a:solidFill>
              <a:ea typeface="楷体_GB2312" pitchFamily="49" charset="-122"/>
            </a:endParaRPr>
          </a:p>
        </p:txBody>
      </p:sp>
      <p:sp>
        <p:nvSpPr>
          <p:cNvPr id="140302" name="Rectangle 14"/>
          <p:cNvSpPr>
            <a:spLocks noChangeArrowheads="1"/>
          </p:cNvSpPr>
          <p:nvPr/>
        </p:nvSpPr>
        <p:spPr bwMode="auto">
          <a:xfrm>
            <a:off x="517525" y="3995738"/>
            <a:ext cx="548640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sz="2400">
                <a:solidFill>
                  <a:schemeClr val="tx2"/>
                </a:solidFill>
                <a:ea typeface="楷体_GB2312" pitchFamily="49" charset="-122"/>
              </a:rPr>
              <a:t>适当增加</a:t>
            </a:r>
            <a:r>
              <a:rPr lang="en-US" altLang="zh-CN" sz="2400">
                <a:solidFill>
                  <a:schemeClr val="tx2"/>
                </a:solidFill>
                <a:ea typeface="楷体_GB2312" pitchFamily="49" charset="-122"/>
              </a:rPr>
              <a:t>N</a:t>
            </a:r>
            <a:r>
              <a:rPr lang="en-US" altLang="zh-CN" sz="2400" baseline="-20000">
                <a:solidFill>
                  <a:schemeClr val="tx2"/>
                </a:solidFill>
                <a:ea typeface="楷体_GB2312" pitchFamily="49" charset="-122"/>
              </a:rPr>
              <a:t>2</a:t>
            </a:r>
            <a:r>
              <a:rPr lang="en-US" altLang="zh-CN" sz="2400">
                <a:solidFill>
                  <a:schemeClr val="tx2"/>
                </a:solidFill>
                <a:ea typeface="楷体_GB2312" pitchFamily="49" charset="-122"/>
              </a:rPr>
              <a:t>/N</a:t>
            </a:r>
            <a:r>
              <a:rPr lang="en-US" altLang="zh-CN" sz="2400" baseline="-20000">
                <a:solidFill>
                  <a:schemeClr val="tx2"/>
                </a:solidFill>
                <a:ea typeface="楷体_GB2312" pitchFamily="49" charset="-122"/>
              </a:rPr>
              <a:t>1</a:t>
            </a:r>
            <a:r>
              <a:rPr lang="zh-CN" altLang="en-US" sz="2400">
                <a:solidFill>
                  <a:schemeClr val="tx2"/>
                </a:solidFill>
                <a:ea typeface="楷体_GB2312" pitchFamily="49" charset="-122"/>
              </a:rPr>
              <a:t>，有利于起振。</a:t>
            </a:r>
          </a:p>
        </p:txBody>
      </p:sp>
      <p:sp>
        <p:nvSpPr>
          <p:cNvPr id="140305" name="Text Box 17"/>
          <p:cNvSpPr txBox="1">
            <a:spLocks noChangeArrowheads="1"/>
          </p:cNvSpPr>
          <p:nvPr/>
        </p:nvSpPr>
        <p:spPr bwMode="auto">
          <a:xfrm>
            <a:off x="4148138" y="1228725"/>
            <a:ext cx="3952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+</a:t>
            </a:r>
          </a:p>
        </p:txBody>
      </p:sp>
      <p:sp>
        <p:nvSpPr>
          <p:cNvPr id="140306" name="Text Box 18"/>
          <p:cNvSpPr txBox="1">
            <a:spLocks noChangeArrowheads="1"/>
          </p:cNvSpPr>
          <p:nvPr/>
        </p:nvSpPr>
        <p:spPr bwMode="auto">
          <a:xfrm>
            <a:off x="5840413" y="569913"/>
            <a:ext cx="7096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-</a:t>
            </a:r>
          </a:p>
        </p:txBody>
      </p:sp>
      <p:sp>
        <p:nvSpPr>
          <p:cNvPr id="140307" name="Text Box 19"/>
          <p:cNvSpPr txBox="1">
            <a:spLocks noChangeArrowheads="1"/>
          </p:cNvSpPr>
          <p:nvPr/>
        </p:nvSpPr>
        <p:spPr bwMode="auto">
          <a:xfrm>
            <a:off x="5173663" y="1181100"/>
            <a:ext cx="3952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+</a:t>
            </a:r>
          </a:p>
        </p:txBody>
      </p:sp>
      <p:sp>
        <p:nvSpPr>
          <p:cNvPr id="140308" name="Text Box 20"/>
          <p:cNvSpPr txBox="1">
            <a:spLocks noChangeArrowheads="1"/>
          </p:cNvSpPr>
          <p:nvPr/>
        </p:nvSpPr>
        <p:spPr bwMode="auto">
          <a:xfrm>
            <a:off x="7689850" y="1108075"/>
            <a:ext cx="709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-</a:t>
            </a:r>
          </a:p>
        </p:txBody>
      </p:sp>
      <p:sp>
        <p:nvSpPr>
          <p:cNvPr id="140309" name="Text Box 21"/>
          <p:cNvSpPr txBox="1">
            <a:spLocks noChangeArrowheads="1"/>
          </p:cNvSpPr>
          <p:nvPr/>
        </p:nvSpPr>
        <p:spPr bwMode="auto">
          <a:xfrm>
            <a:off x="7754938" y="2379663"/>
            <a:ext cx="3952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+</a:t>
            </a:r>
          </a:p>
        </p:txBody>
      </p:sp>
      <p:grpSp>
        <p:nvGrpSpPr>
          <p:cNvPr id="140310" name="Group 22"/>
          <p:cNvGrpSpPr>
            <a:grpSpLocks/>
          </p:cNvGrpSpPr>
          <p:nvPr/>
        </p:nvGrpSpPr>
        <p:grpSpPr bwMode="auto">
          <a:xfrm>
            <a:off x="4237038" y="2173288"/>
            <a:ext cx="414337" cy="366712"/>
            <a:chOff x="349" y="1780"/>
            <a:chExt cx="261" cy="231"/>
          </a:xfrm>
        </p:grpSpPr>
        <p:sp>
          <p:nvSpPr>
            <p:cNvPr id="12304" name="Rectangle 23"/>
            <p:cNvSpPr>
              <a:spLocks noChangeArrowheads="1"/>
            </p:cNvSpPr>
            <p:nvPr/>
          </p:nvSpPr>
          <p:spPr bwMode="auto">
            <a:xfrm>
              <a:off x="349" y="1780"/>
              <a:ext cx="26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1800">
                  <a:solidFill>
                    <a:srgbClr val="FF0000"/>
                  </a:solidFill>
                  <a:ea typeface="楷体_GB2312" pitchFamily="49" charset="-122"/>
                </a:rPr>
                <a:t>＋</a:t>
              </a:r>
            </a:p>
          </p:txBody>
        </p:sp>
        <p:sp>
          <p:nvSpPr>
            <p:cNvPr id="12305" name="Oval 24"/>
            <p:cNvSpPr>
              <a:spLocks noChangeArrowheads="1"/>
            </p:cNvSpPr>
            <p:nvPr/>
          </p:nvSpPr>
          <p:spPr bwMode="auto">
            <a:xfrm>
              <a:off x="410" y="1805"/>
              <a:ext cx="144" cy="178"/>
            </a:xfrm>
            <a:prstGeom prst="ellips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en-US" sz="2400">
                <a:solidFill>
                  <a:schemeClr val="tx2"/>
                </a:solidFill>
                <a:ea typeface="楷体_GB2312" pitchFamily="49" charset="-122"/>
              </a:endParaRPr>
            </a:p>
          </p:txBody>
        </p:sp>
      </p:grpSp>
      <p:sp>
        <p:nvSpPr>
          <p:cNvPr id="140313" name="Rectangle 25"/>
          <p:cNvSpPr>
            <a:spLocks noChangeArrowheads="1"/>
          </p:cNvSpPr>
          <p:nvPr/>
        </p:nvSpPr>
        <p:spPr bwMode="auto">
          <a:xfrm>
            <a:off x="7212013" y="617378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solidFill>
                  <a:srgbClr val="990033"/>
                </a:solidFill>
                <a:ea typeface="楷体_GB2312" pitchFamily="49" charset="-122"/>
              </a:rPr>
              <a:t>*</a:t>
            </a:r>
          </a:p>
        </p:txBody>
      </p:sp>
    </p:spTree>
  </p:cSld>
  <p:clrMapOvr>
    <a:masterClrMapping/>
  </p:clrMapOvr>
  <p:transition>
    <p:wipe dir="r"/>
    <p:sndAc>
      <p:stSnd>
        <p:snd r:embed="rId3" name="PROJCTOR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0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0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403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403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403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300" grpId="0" autoUpdateAnimBg="0"/>
      <p:bldP spid="140301" grpId="0" autoUpdateAnimBg="0"/>
      <p:bldP spid="140302" grpId="0" build="p" autoUpdateAnimBg="0"/>
      <p:bldP spid="140305" grpId="0" autoUpdateAnimBg="0"/>
      <p:bldP spid="140306" grpId="0" autoUpdateAnimBg="0"/>
      <p:bldP spid="140307" grpId="0" autoUpdateAnimBg="0"/>
      <p:bldP spid="140308" grpId="0" autoUpdateAnimBg="0"/>
      <p:bldP spid="140309" grpId="0" autoUpdateAnimBg="0"/>
      <p:bldP spid="140313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52" name="Rectangle 8"/>
          <p:cNvSpPr>
            <a:spLocks noChangeArrowheads="1"/>
          </p:cNvSpPr>
          <p:nvPr/>
        </p:nvSpPr>
        <p:spPr bwMode="auto">
          <a:xfrm>
            <a:off x="212725" y="4011613"/>
            <a:ext cx="8223250" cy="177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30000"/>
              </a:spcBef>
              <a:buFontTx/>
              <a:buNone/>
            </a:pPr>
            <a:r>
              <a:rPr lang="zh-CN" altLang="en-US" sz="2400">
                <a:solidFill>
                  <a:schemeClr val="accent2"/>
                </a:solidFill>
                <a:ea typeface="楷体_GB2312" pitchFamily="49" charset="-122"/>
              </a:rPr>
              <a:t>电感三点式电路的特点：</a:t>
            </a:r>
          </a:p>
          <a:p>
            <a:pPr eaLnBrk="1" hangingPunct="1">
              <a:spcBef>
                <a:spcPct val="30000"/>
              </a:spcBef>
              <a:buFontTx/>
              <a:buNone/>
            </a:pPr>
            <a:r>
              <a:rPr lang="zh-CN" altLang="en-US" sz="2400">
                <a:solidFill>
                  <a:schemeClr val="tx2"/>
                </a:solidFill>
                <a:ea typeface="楷体_GB2312" pitchFamily="49" charset="-122"/>
              </a:rPr>
              <a:t>①通过改变电容</a:t>
            </a:r>
            <a:r>
              <a:rPr lang="en-US" altLang="zh-CN" sz="2400">
                <a:solidFill>
                  <a:schemeClr val="tx2"/>
                </a:solidFill>
                <a:ea typeface="楷体_GB2312" pitchFamily="49" charset="-122"/>
              </a:rPr>
              <a:t>C,</a:t>
            </a:r>
            <a:r>
              <a:rPr lang="zh-CN" altLang="en-US" sz="2400">
                <a:solidFill>
                  <a:schemeClr val="tx2"/>
                </a:solidFill>
                <a:ea typeface="楷体_GB2312" pitchFamily="49" charset="-122"/>
              </a:rPr>
              <a:t>选频范围较宽。</a:t>
            </a:r>
          </a:p>
          <a:p>
            <a:pPr eaLnBrk="1" hangingPunct="1">
              <a:spcBef>
                <a:spcPct val="30000"/>
              </a:spcBef>
              <a:buFontTx/>
              <a:buNone/>
            </a:pPr>
            <a:r>
              <a:rPr lang="zh-CN" altLang="en-US" sz="2400">
                <a:solidFill>
                  <a:schemeClr val="tx2"/>
                </a:solidFill>
                <a:ea typeface="楷体_GB2312" pitchFamily="49" charset="-122"/>
              </a:rPr>
              <a:t>②反馈电压取自电感两端，易把输出中的高次谐波量反馈回输入端，因而对高次谐波敏感，使输出波形不理想。</a:t>
            </a:r>
          </a:p>
        </p:txBody>
      </p:sp>
      <p:sp>
        <p:nvSpPr>
          <p:cNvPr id="13315" name="Rectangle 13"/>
          <p:cNvSpPr>
            <a:spLocks noGrp="1" noChangeArrowheads="1"/>
          </p:cNvSpPr>
          <p:nvPr>
            <p:ph type="title"/>
          </p:nvPr>
        </p:nvSpPr>
        <p:spPr>
          <a:xfrm>
            <a:off x="457200" y="230188"/>
            <a:ext cx="2233613" cy="438150"/>
          </a:xfrm>
        </p:spPr>
        <p:txBody>
          <a:bodyPr/>
          <a:lstStyle/>
          <a:p>
            <a:pPr algn="l" eaLnBrk="1" hangingPunct="1"/>
            <a:r>
              <a:rPr lang="en-US" altLang="zh-CN" sz="2400" b="1" dirty="0" smtClean="0">
                <a:ea typeface="楷体_GB2312" pitchFamily="49" charset="-122"/>
              </a:rPr>
              <a:t>(3)</a:t>
            </a:r>
            <a:r>
              <a:rPr lang="zh-CN" altLang="en-US" sz="2400" b="1" dirty="0" smtClean="0">
                <a:ea typeface="楷体_GB2312" pitchFamily="49" charset="-122"/>
              </a:rPr>
              <a:t>振荡频率</a:t>
            </a:r>
          </a:p>
        </p:txBody>
      </p:sp>
      <p:sp>
        <p:nvSpPr>
          <p:cNvPr id="82960" name="Rectangle 16"/>
          <p:cNvSpPr>
            <a:spLocks noChangeArrowheads="1"/>
          </p:cNvSpPr>
          <p:nvPr/>
        </p:nvSpPr>
        <p:spPr bwMode="auto">
          <a:xfrm>
            <a:off x="398463" y="852488"/>
            <a:ext cx="3546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>
                <a:solidFill>
                  <a:schemeClr val="tx2"/>
                </a:solidFill>
                <a:ea typeface="楷体_GB2312" pitchFamily="49" charset="-122"/>
              </a:rPr>
              <a:t>考虑</a:t>
            </a:r>
            <a:r>
              <a:rPr lang="en-US" altLang="zh-CN" sz="2400">
                <a:solidFill>
                  <a:schemeClr val="tx2"/>
                </a:solidFill>
                <a:ea typeface="楷体_GB2312" pitchFamily="49" charset="-122"/>
              </a:rPr>
              <a:t>L</a:t>
            </a:r>
            <a:r>
              <a:rPr lang="en-US" altLang="zh-CN" sz="2400" baseline="-20000">
                <a:solidFill>
                  <a:schemeClr val="tx2"/>
                </a:solidFill>
                <a:ea typeface="楷体_GB2312" pitchFamily="49" charset="-122"/>
              </a:rPr>
              <a:t>1</a:t>
            </a:r>
            <a:r>
              <a:rPr lang="zh-CN" altLang="en-US" sz="2400">
                <a:solidFill>
                  <a:schemeClr val="tx2"/>
                </a:solidFill>
                <a:ea typeface="楷体_GB2312" pitchFamily="49" charset="-122"/>
              </a:rPr>
              <a:t>、 </a:t>
            </a:r>
            <a:r>
              <a:rPr lang="en-US" altLang="zh-CN" sz="2400">
                <a:solidFill>
                  <a:schemeClr val="tx2"/>
                </a:solidFill>
                <a:ea typeface="楷体_GB2312" pitchFamily="49" charset="-122"/>
              </a:rPr>
              <a:t>L</a:t>
            </a:r>
            <a:r>
              <a:rPr lang="en-US" altLang="zh-CN" sz="2400" baseline="-20000">
                <a:solidFill>
                  <a:schemeClr val="tx2"/>
                </a:solidFill>
                <a:ea typeface="楷体_GB2312" pitchFamily="49" charset="-122"/>
              </a:rPr>
              <a:t>2</a:t>
            </a:r>
            <a:r>
              <a:rPr lang="zh-CN" altLang="en-US" sz="2400">
                <a:solidFill>
                  <a:schemeClr val="tx2"/>
                </a:solidFill>
                <a:ea typeface="楷体_GB2312" pitchFamily="49" charset="-122"/>
              </a:rPr>
              <a:t>间的互感</a:t>
            </a:r>
          </a:p>
        </p:txBody>
      </p:sp>
      <p:graphicFrame>
        <p:nvGraphicFramePr>
          <p:cNvPr id="82962" name="Object 18"/>
          <p:cNvGraphicFramePr>
            <a:graphicFrameLocks noChangeAspect="1"/>
          </p:cNvGraphicFramePr>
          <p:nvPr/>
        </p:nvGraphicFramePr>
        <p:xfrm>
          <a:off x="300038" y="1597025"/>
          <a:ext cx="34036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8" name="Equation" r:id="rId4" imgW="1727200" imgH="431800" progId="Equation.3">
                  <p:embed/>
                </p:oleObj>
              </mc:Choice>
              <mc:Fallback>
                <p:oleObj name="Equation" r:id="rId4" imgW="1727200" imgH="4318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038" y="1597025"/>
                        <a:ext cx="34036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318" name="Picture 21" descr="0066">
            <a:hlinkClick r:id="" action="ppaction://hlinkshowjump?jump=nextslide" highlightClick="1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419850"/>
            <a:ext cx="7143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9" name="Picture 22" descr="0063">
            <a:hlinkClick r:id="" action="ppaction://hlinkshowjump?jump=previousslide" highlightClick="1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6400800"/>
            <a:ext cx="714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967" name="Rectangle 23"/>
          <p:cNvSpPr>
            <a:spLocks noChangeArrowheads="1"/>
          </p:cNvSpPr>
          <p:nvPr/>
        </p:nvSpPr>
        <p:spPr bwMode="auto">
          <a:xfrm>
            <a:off x="7246938" y="628491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solidFill>
                  <a:srgbClr val="990033"/>
                </a:solidFill>
                <a:ea typeface="楷体_GB2312" pitchFamily="49" charset="-122"/>
              </a:rPr>
              <a:t>*</a:t>
            </a:r>
          </a:p>
        </p:txBody>
      </p:sp>
      <p:grpSp>
        <p:nvGrpSpPr>
          <p:cNvPr id="13321" name="Group 2"/>
          <p:cNvGrpSpPr>
            <a:grpSpLocks/>
          </p:cNvGrpSpPr>
          <p:nvPr/>
        </p:nvGrpSpPr>
        <p:grpSpPr bwMode="auto">
          <a:xfrm>
            <a:off x="3863975" y="0"/>
            <a:ext cx="5280025" cy="3703638"/>
            <a:chOff x="2434" y="0"/>
            <a:chExt cx="3326" cy="2333"/>
          </a:xfrm>
        </p:grpSpPr>
        <p:pic>
          <p:nvPicPr>
            <p:cNvPr id="13322" name="A09307.AVI">
              <a:hlinkClick r:id="" action="ppaction://media"/>
            </p:cNvPr>
            <p:cNvPicPr>
              <a:picLocks noRot="1" noChangeAspect="1" noChangeArrowheads="1"/>
            </p:cNvPicPr>
            <p:nvPr>
              <a:videoFile r:link="rId2"/>
            </p:nvPr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34" y="0"/>
              <a:ext cx="3326" cy="23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323" name="Text Box 4"/>
            <p:cNvSpPr txBox="1">
              <a:spLocks noChangeArrowheads="1"/>
            </p:cNvSpPr>
            <p:nvPr/>
          </p:nvSpPr>
          <p:spPr bwMode="auto">
            <a:xfrm>
              <a:off x="3094" y="2041"/>
              <a:ext cx="638" cy="2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1800">
                  <a:solidFill>
                    <a:schemeClr val="tx2"/>
                  </a:solidFill>
                  <a:ea typeface="楷体_GB2312" pitchFamily="49" charset="-122"/>
                </a:rPr>
                <a:t>图</a:t>
              </a:r>
              <a:r>
                <a:rPr lang="en-US" altLang="zh-CN" sz="1800">
                  <a:solidFill>
                    <a:schemeClr val="tx2"/>
                  </a:solidFill>
                  <a:ea typeface="楷体_GB2312" pitchFamily="49" charset="-122"/>
                </a:rPr>
                <a:t>10.7.7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2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2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29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29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29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29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29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52" grpId="0" build="p" autoUpdateAnimBg="0"/>
      <p:bldP spid="82960" grpId="0" autoUpdateAnimBg="0"/>
      <p:bldP spid="82967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58" name="Group 78"/>
          <p:cNvGrpSpPr>
            <a:grpSpLocks/>
          </p:cNvGrpSpPr>
          <p:nvPr/>
        </p:nvGrpSpPr>
        <p:grpSpPr bwMode="auto">
          <a:xfrm>
            <a:off x="3821113" y="0"/>
            <a:ext cx="5322887" cy="4200525"/>
            <a:chOff x="2407" y="0"/>
            <a:chExt cx="3353" cy="2646"/>
          </a:xfrm>
        </p:grpSpPr>
        <p:pic>
          <p:nvPicPr>
            <p:cNvPr id="14349" name="A09308.AVI">
              <a:hlinkClick r:id="" action="ppaction://media"/>
            </p:cNvPr>
            <p:cNvPicPr>
              <a:picLocks noRot="1" noChangeAspect="1" noChangeArrowheads="1"/>
            </p:cNvPicPr>
            <p:nvPr>
              <a:videoFile r:link="rId1"/>
            </p:nvPr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7" y="0"/>
              <a:ext cx="3353" cy="26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350" name="Text Box 77"/>
            <p:cNvSpPr txBox="1">
              <a:spLocks noChangeArrowheads="1"/>
            </p:cNvSpPr>
            <p:nvPr/>
          </p:nvSpPr>
          <p:spPr bwMode="auto">
            <a:xfrm>
              <a:off x="3174" y="2292"/>
              <a:ext cx="650" cy="2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1800">
                  <a:solidFill>
                    <a:schemeClr val="tx2"/>
                  </a:solidFill>
                  <a:ea typeface="楷体_GB2312" pitchFamily="49" charset="-122"/>
                </a:rPr>
                <a:t>图</a:t>
              </a:r>
              <a:r>
                <a:rPr lang="en-US" altLang="zh-CN" sz="1800">
                  <a:solidFill>
                    <a:schemeClr val="tx2"/>
                  </a:solidFill>
                  <a:ea typeface="楷体_GB2312" pitchFamily="49" charset="-122"/>
                </a:rPr>
                <a:t>10.7.8</a:t>
              </a:r>
            </a:p>
          </p:txBody>
        </p:sp>
      </p:grpSp>
      <p:pic>
        <p:nvPicPr>
          <p:cNvPr id="14339" name="Picture 3" descr="0066">
            <a:hlinkClick r:id="" action="ppaction://hlinkshowjump?jump=nextslide" highlightClick="1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419850"/>
            <a:ext cx="7143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0" name="Picture 4" descr="0063">
            <a:hlinkClick r:id="" action="ppaction://hlinkshowjump?jump=previousslide" highlightClick="1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6400800"/>
            <a:ext cx="714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688" name="Rectangle 8"/>
          <p:cNvSpPr>
            <a:spLocks noChangeArrowheads="1"/>
          </p:cNvSpPr>
          <p:nvPr/>
        </p:nvSpPr>
        <p:spPr bwMode="auto">
          <a:xfrm>
            <a:off x="0" y="0"/>
            <a:ext cx="362585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6200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811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buFontTx/>
              <a:buNone/>
            </a:pPr>
            <a:r>
              <a:rPr lang="en-US" altLang="zh-CN" sz="2400">
                <a:solidFill>
                  <a:schemeClr val="accent2"/>
                </a:solidFill>
                <a:ea typeface="楷体_GB2312" pitchFamily="49" charset="-122"/>
              </a:rPr>
              <a:t>3. </a:t>
            </a:r>
            <a:r>
              <a:rPr lang="zh-CN" altLang="en-US" sz="2400">
                <a:solidFill>
                  <a:schemeClr val="accent2"/>
                </a:solidFill>
                <a:ea typeface="楷体_GB2312" pitchFamily="49" charset="-122"/>
              </a:rPr>
              <a:t>电容三点式振荡电路</a:t>
            </a:r>
          </a:p>
        </p:txBody>
      </p:sp>
      <p:sp>
        <p:nvSpPr>
          <p:cNvPr id="71692" name="Rectangle 12"/>
          <p:cNvSpPr>
            <a:spLocks noChangeArrowheads="1"/>
          </p:cNvSpPr>
          <p:nvPr/>
        </p:nvSpPr>
        <p:spPr bwMode="auto">
          <a:xfrm>
            <a:off x="125413" y="804863"/>
            <a:ext cx="2563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solidFill>
                  <a:schemeClr val="tx2"/>
                </a:solidFill>
                <a:ea typeface="楷体_GB2312" pitchFamily="49" charset="-122"/>
              </a:rPr>
              <a:t>(1)</a:t>
            </a:r>
            <a:r>
              <a:rPr lang="zh-CN" altLang="en-US" sz="2400">
                <a:solidFill>
                  <a:schemeClr val="tx2"/>
                </a:solidFill>
                <a:ea typeface="楷体_GB2312" pitchFamily="49" charset="-122"/>
              </a:rPr>
              <a:t>电路组成</a:t>
            </a:r>
          </a:p>
        </p:txBody>
      </p:sp>
      <p:sp>
        <p:nvSpPr>
          <p:cNvPr id="71701" name="Rectangle 21"/>
          <p:cNvSpPr>
            <a:spLocks noChangeArrowheads="1"/>
          </p:cNvSpPr>
          <p:nvPr/>
        </p:nvSpPr>
        <p:spPr bwMode="auto">
          <a:xfrm>
            <a:off x="7127875" y="64008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solidFill>
                  <a:srgbClr val="990033"/>
                </a:solidFill>
                <a:ea typeface="楷体_GB2312" pitchFamily="49" charset="-122"/>
              </a:rPr>
              <a:t>*</a:t>
            </a:r>
          </a:p>
        </p:txBody>
      </p:sp>
      <p:sp>
        <p:nvSpPr>
          <p:cNvPr id="71715" name="Rectangle 35"/>
          <p:cNvSpPr>
            <a:spLocks noChangeArrowheads="1"/>
          </p:cNvSpPr>
          <p:nvPr/>
        </p:nvSpPr>
        <p:spPr bwMode="auto">
          <a:xfrm>
            <a:off x="196850" y="1631950"/>
            <a:ext cx="30305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>
                <a:solidFill>
                  <a:srgbClr val="FF0000"/>
                </a:solidFill>
                <a:ea typeface="楷体_GB2312" pitchFamily="49" charset="-122"/>
              </a:rPr>
              <a:t>T</a:t>
            </a:r>
            <a:r>
              <a:rPr lang="zh-CN" altLang="en-US" sz="2000">
                <a:solidFill>
                  <a:srgbClr val="FF0000"/>
                </a:solidFill>
                <a:ea typeface="楷体_GB2312" pitchFamily="49" charset="-122"/>
              </a:rPr>
              <a:t>：</a:t>
            </a:r>
            <a:r>
              <a:rPr lang="zh-CN" altLang="en-US" sz="2000">
                <a:ea typeface="楷体_GB2312" pitchFamily="49" charset="-122"/>
              </a:rPr>
              <a:t>共射放大电路</a:t>
            </a:r>
          </a:p>
        </p:txBody>
      </p:sp>
      <p:sp>
        <p:nvSpPr>
          <p:cNvPr id="71716" name="Rectangle 36"/>
          <p:cNvSpPr>
            <a:spLocks noChangeArrowheads="1"/>
          </p:cNvSpPr>
          <p:nvPr/>
        </p:nvSpPr>
        <p:spPr bwMode="auto">
          <a:xfrm>
            <a:off x="150813" y="2320925"/>
            <a:ext cx="33083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>
                <a:solidFill>
                  <a:srgbClr val="FF0000"/>
                </a:solidFill>
                <a:ea typeface="楷体_GB2312" pitchFamily="49" charset="-122"/>
              </a:rPr>
              <a:t>C</a:t>
            </a:r>
            <a:r>
              <a:rPr lang="en-US" altLang="zh-CN" sz="2000" baseline="-20000">
                <a:solidFill>
                  <a:srgbClr val="FF0000"/>
                </a:solidFill>
                <a:ea typeface="楷体_GB2312" pitchFamily="49" charset="-122"/>
              </a:rPr>
              <a:t>1</a:t>
            </a:r>
            <a:r>
              <a:rPr lang="zh-CN" altLang="en-US" sz="2000">
                <a:solidFill>
                  <a:srgbClr val="FF0000"/>
                </a:solidFill>
                <a:ea typeface="楷体_GB2312" pitchFamily="49" charset="-122"/>
              </a:rPr>
              <a:t>、</a:t>
            </a:r>
            <a:r>
              <a:rPr lang="en-US" altLang="zh-CN" sz="2000">
                <a:solidFill>
                  <a:srgbClr val="FF0000"/>
                </a:solidFill>
                <a:ea typeface="楷体_GB2312" pitchFamily="49" charset="-122"/>
              </a:rPr>
              <a:t>C</a:t>
            </a:r>
            <a:r>
              <a:rPr lang="en-US" altLang="zh-CN" sz="2000" baseline="-20000">
                <a:solidFill>
                  <a:srgbClr val="FF0000"/>
                </a:solidFill>
                <a:ea typeface="楷体_GB2312" pitchFamily="49" charset="-122"/>
              </a:rPr>
              <a:t>2</a:t>
            </a:r>
            <a:r>
              <a:rPr lang="en-US" altLang="zh-CN" sz="2000">
                <a:solidFill>
                  <a:srgbClr val="FF0000"/>
                </a:solidFill>
                <a:ea typeface="楷体_GB2312" pitchFamily="49" charset="-122"/>
              </a:rPr>
              <a:t> </a:t>
            </a:r>
            <a:r>
              <a:rPr lang="zh-CN" altLang="en-US" sz="2000">
                <a:solidFill>
                  <a:srgbClr val="FF0000"/>
                </a:solidFill>
                <a:ea typeface="楷体_GB2312" pitchFamily="49" charset="-122"/>
              </a:rPr>
              <a:t>、</a:t>
            </a:r>
            <a:r>
              <a:rPr lang="en-US" altLang="zh-CN" sz="2000">
                <a:solidFill>
                  <a:srgbClr val="FF0000"/>
                </a:solidFill>
                <a:ea typeface="楷体_GB2312" pitchFamily="49" charset="-122"/>
              </a:rPr>
              <a:t>L</a:t>
            </a:r>
            <a:r>
              <a:rPr lang="zh-CN" altLang="en-US" sz="2000">
                <a:solidFill>
                  <a:schemeClr val="tx2"/>
                </a:solidFill>
                <a:ea typeface="楷体_GB2312" pitchFamily="49" charset="-122"/>
              </a:rPr>
              <a:t>并联电路：选频网络</a:t>
            </a:r>
          </a:p>
        </p:txBody>
      </p:sp>
      <p:sp>
        <p:nvSpPr>
          <p:cNvPr id="71752" name="Text Box 72"/>
          <p:cNvSpPr txBox="1">
            <a:spLocks noChangeArrowheads="1"/>
          </p:cNvSpPr>
          <p:nvPr/>
        </p:nvSpPr>
        <p:spPr bwMode="auto">
          <a:xfrm>
            <a:off x="641350" y="4738688"/>
            <a:ext cx="4214813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>
                <a:solidFill>
                  <a:schemeClr val="tx2"/>
                </a:solidFill>
                <a:ea typeface="楷体_GB2312" pitchFamily="49" charset="-122"/>
              </a:rPr>
              <a:t>LC</a:t>
            </a:r>
            <a:r>
              <a:rPr lang="zh-CN" altLang="en-US" sz="2000">
                <a:solidFill>
                  <a:schemeClr val="tx2"/>
                </a:solidFill>
                <a:ea typeface="楷体_GB2312" pitchFamily="49" charset="-122"/>
              </a:rPr>
              <a:t>并联电路中</a:t>
            </a:r>
            <a:r>
              <a:rPr lang="en-US" altLang="zh-CN" sz="2000">
                <a:solidFill>
                  <a:schemeClr val="tx2"/>
                </a:solidFill>
                <a:ea typeface="楷体_GB2312" pitchFamily="49" charset="-122"/>
              </a:rPr>
              <a:t>C</a:t>
            </a:r>
            <a:r>
              <a:rPr lang="zh-CN" altLang="en-US" sz="2000">
                <a:solidFill>
                  <a:schemeClr val="tx2"/>
                </a:solidFill>
                <a:ea typeface="楷体_GB2312" pitchFamily="49" charset="-122"/>
              </a:rPr>
              <a:t>的三点分别与放大电路的同相输入端、反相输入端和输出端相连；</a:t>
            </a:r>
          </a:p>
        </p:txBody>
      </p:sp>
      <p:sp>
        <p:nvSpPr>
          <p:cNvPr id="71753" name="Rectangle 73"/>
          <p:cNvSpPr>
            <a:spLocks noChangeArrowheads="1"/>
          </p:cNvSpPr>
          <p:nvPr/>
        </p:nvSpPr>
        <p:spPr bwMode="auto">
          <a:xfrm>
            <a:off x="5603875" y="5434013"/>
            <a:ext cx="28940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000">
                <a:solidFill>
                  <a:srgbClr val="FF0000"/>
                </a:solidFill>
                <a:ea typeface="楷体_GB2312" pitchFamily="49" charset="-122"/>
              </a:rPr>
              <a:t>故称电容三点式～</a:t>
            </a:r>
          </a:p>
        </p:txBody>
      </p:sp>
      <p:sp>
        <p:nvSpPr>
          <p:cNvPr id="71754" name="Rectangle 74"/>
          <p:cNvSpPr>
            <a:spLocks noChangeArrowheads="1"/>
          </p:cNvSpPr>
          <p:nvPr/>
        </p:nvSpPr>
        <p:spPr bwMode="auto">
          <a:xfrm>
            <a:off x="0" y="3359150"/>
            <a:ext cx="4459288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>
                <a:solidFill>
                  <a:schemeClr val="tx2"/>
                </a:solidFill>
                <a:ea typeface="楷体_GB2312" pitchFamily="49" charset="-122"/>
              </a:rPr>
              <a:t>   </a:t>
            </a:r>
            <a:r>
              <a:rPr lang="zh-CN" altLang="en-US" sz="2000">
                <a:solidFill>
                  <a:schemeClr val="tx2"/>
                </a:solidFill>
                <a:ea typeface="楷体_GB2312" pitchFamily="49" charset="-122"/>
              </a:rPr>
              <a:t>输出电压作用于的</a:t>
            </a:r>
            <a:r>
              <a:rPr lang="en-US" altLang="zh-CN" sz="2000">
                <a:solidFill>
                  <a:schemeClr val="tx2"/>
                </a:solidFill>
                <a:ea typeface="楷体_GB2312" pitchFamily="49" charset="-122"/>
              </a:rPr>
              <a:t>C</a:t>
            </a:r>
            <a:r>
              <a:rPr lang="en-US" altLang="zh-CN" sz="2000" baseline="-20000">
                <a:solidFill>
                  <a:schemeClr val="tx2"/>
                </a:solidFill>
                <a:ea typeface="楷体_GB2312" pitchFamily="49" charset="-122"/>
              </a:rPr>
              <a:t>1</a:t>
            </a:r>
            <a:r>
              <a:rPr lang="zh-CN" altLang="en-US" sz="2000">
                <a:solidFill>
                  <a:schemeClr val="tx2"/>
                </a:solidFill>
                <a:ea typeface="楷体_GB2312" pitchFamily="49" charset="-122"/>
              </a:rPr>
              <a:t>两端，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000">
                <a:solidFill>
                  <a:schemeClr val="tx2"/>
                </a:solidFill>
                <a:ea typeface="楷体_GB2312" pitchFamily="49" charset="-122"/>
              </a:rPr>
              <a:t>    反馈电压取自</a:t>
            </a:r>
            <a:r>
              <a:rPr lang="en-US" altLang="zh-CN" sz="2000">
                <a:solidFill>
                  <a:schemeClr val="tx2"/>
                </a:solidFill>
                <a:ea typeface="楷体_GB2312" pitchFamily="49" charset="-122"/>
              </a:rPr>
              <a:t>C</a:t>
            </a:r>
            <a:r>
              <a:rPr lang="en-US" altLang="zh-CN" sz="2000" baseline="-20000">
                <a:solidFill>
                  <a:schemeClr val="tx2"/>
                </a:solidFill>
                <a:ea typeface="楷体_GB2312" pitchFamily="49" charset="-122"/>
              </a:rPr>
              <a:t>2</a:t>
            </a:r>
            <a:r>
              <a:rPr lang="zh-CN" altLang="en-US" sz="2000">
                <a:solidFill>
                  <a:schemeClr val="tx2"/>
                </a:solidFill>
                <a:ea typeface="楷体_GB2312" pitchFamily="49" charset="-122"/>
              </a:rPr>
              <a:t>的两端</a:t>
            </a:r>
          </a:p>
        </p:txBody>
      </p:sp>
      <p:grpSp>
        <p:nvGrpSpPr>
          <p:cNvPr id="15" name="Group 68"/>
          <p:cNvGrpSpPr>
            <a:grpSpLocks/>
          </p:cNvGrpSpPr>
          <p:nvPr/>
        </p:nvGrpSpPr>
        <p:grpSpPr bwMode="auto">
          <a:xfrm>
            <a:off x="7595430" y="1560517"/>
            <a:ext cx="506412" cy="585788"/>
            <a:chOff x="2713" y="3472"/>
            <a:chExt cx="319" cy="369"/>
          </a:xfrm>
        </p:grpSpPr>
        <p:sp>
          <p:nvSpPr>
            <p:cNvPr id="16" name="Rectangle 69"/>
            <p:cNvSpPr>
              <a:spLocks noChangeArrowheads="1"/>
            </p:cNvSpPr>
            <p:nvPr/>
          </p:nvSpPr>
          <p:spPr bwMode="auto">
            <a:xfrm>
              <a:off x="2713" y="3553"/>
              <a:ext cx="31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dirty="0">
                  <a:solidFill>
                    <a:srgbClr val="FF0000"/>
                  </a:solidFill>
                  <a:ea typeface="楷体_GB2312" pitchFamily="49" charset="-122"/>
                </a:rPr>
                <a:t>V</a:t>
              </a:r>
              <a:r>
                <a:rPr lang="en-US" altLang="zh-CN" sz="2400" baseline="-20000" dirty="0">
                  <a:solidFill>
                    <a:srgbClr val="FF0000"/>
                  </a:solidFill>
                  <a:ea typeface="楷体_GB2312" pitchFamily="49" charset="-122"/>
                </a:rPr>
                <a:t>o</a:t>
              </a:r>
            </a:p>
          </p:txBody>
        </p:sp>
        <p:sp>
          <p:nvSpPr>
            <p:cNvPr id="17" name="Rectangle 70"/>
            <p:cNvSpPr>
              <a:spLocks noChangeArrowheads="1"/>
            </p:cNvSpPr>
            <p:nvPr/>
          </p:nvSpPr>
          <p:spPr bwMode="auto">
            <a:xfrm>
              <a:off x="2749" y="3472"/>
              <a:ext cx="16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dirty="0">
                  <a:solidFill>
                    <a:srgbClr val="FF0000"/>
                  </a:solidFill>
                  <a:ea typeface="楷体_GB2312" pitchFamily="49" charset="-122"/>
                </a:rPr>
                <a:t>·</a:t>
              </a:r>
            </a:p>
          </p:txBody>
        </p:sp>
      </p:grpSp>
      <p:sp>
        <p:nvSpPr>
          <p:cNvPr id="18" name="Line 74"/>
          <p:cNvSpPr>
            <a:spLocks noChangeShapeType="1"/>
          </p:cNvSpPr>
          <p:nvPr/>
        </p:nvSpPr>
        <p:spPr bwMode="auto">
          <a:xfrm>
            <a:off x="7595430" y="1689386"/>
            <a:ext cx="0" cy="417513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19" name="Group 71"/>
          <p:cNvGrpSpPr>
            <a:grpSpLocks/>
          </p:cNvGrpSpPr>
          <p:nvPr/>
        </p:nvGrpSpPr>
        <p:grpSpPr bwMode="auto">
          <a:xfrm>
            <a:off x="7595430" y="2199835"/>
            <a:ext cx="528637" cy="660400"/>
            <a:chOff x="2583" y="3434"/>
            <a:chExt cx="333" cy="416"/>
          </a:xfrm>
        </p:grpSpPr>
        <p:sp>
          <p:nvSpPr>
            <p:cNvPr id="20" name="Rectangle 72"/>
            <p:cNvSpPr>
              <a:spLocks noChangeArrowheads="1"/>
            </p:cNvSpPr>
            <p:nvPr/>
          </p:nvSpPr>
          <p:spPr bwMode="auto">
            <a:xfrm>
              <a:off x="2583" y="3562"/>
              <a:ext cx="3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dirty="0">
                  <a:solidFill>
                    <a:srgbClr val="FF0000"/>
                  </a:solidFill>
                  <a:ea typeface="楷体_GB2312" pitchFamily="49" charset="-122"/>
                </a:rPr>
                <a:t>V</a:t>
              </a:r>
              <a:r>
                <a:rPr lang="en-US" altLang="zh-CN" sz="2400" baseline="-20000" dirty="0">
                  <a:solidFill>
                    <a:srgbClr val="FF0000"/>
                  </a:solidFill>
                  <a:ea typeface="楷体_GB2312" pitchFamily="49" charset="-122"/>
                </a:rPr>
                <a:t>F</a:t>
              </a:r>
            </a:p>
          </p:txBody>
        </p:sp>
        <p:sp>
          <p:nvSpPr>
            <p:cNvPr id="21" name="Rectangle 73"/>
            <p:cNvSpPr>
              <a:spLocks noChangeArrowheads="1"/>
            </p:cNvSpPr>
            <p:nvPr/>
          </p:nvSpPr>
          <p:spPr bwMode="auto">
            <a:xfrm>
              <a:off x="2631" y="3434"/>
              <a:ext cx="16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dirty="0">
                  <a:solidFill>
                    <a:srgbClr val="FF0000"/>
                  </a:solidFill>
                  <a:ea typeface="楷体_GB2312" pitchFamily="49" charset="-122"/>
                </a:rPr>
                <a:t>·</a:t>
              </a:r>
            </a:p>
          </p:txBody>
        </p:sp>
      </p:grpSp>
      <p:sp>
        <p:nvSpPr>
          <p:cNvPr id="22" name="Line 76"/>
          <p:cNvSpPr>
            <a:spLocks noChangeShapeType="1"/>
          </p:cNvSpPr>
          <p:nvPr/>
        </p:nvSpPr>
        <p:spPr bwMode="auto">
          <a:xfrm flipV="1">
            <a:off x="7585839" y="2418978"/>
            <a:ext cx="0" cy="319088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>
    <p:wipe dir="r"/>
    <p:sndAc>
      <p:stSnd>
        <p:snd r:embed="rId3" name="PROJCTOR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68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1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1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71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71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717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717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71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5" dur="500"/>
                                        <p:tgtEl>
                                          <p:spTgt spid="71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717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717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8" grpId="0" autoUpdateAnimBg="0"/>
      <p:bldP spid="71692" grpId="0" autoUpdateAnimBg="0"/>
      <p:bldP spid="71701" grpId="0" autoUpdateAnimBg="0"/>
      <p:bldP spid="71715" grpId="0" autoUpdateAnimBg="0"/>
      <p:bldP spid="71716" grpId="0" autoUpdateAnimBg="0"/>
      <p:bldP spid="71752" grpId="0" autoUpdateAnimBg="0"/>
      <p:bldP spid="71753" grpId="0" autoUpdateAnimBg="0"/>
      <p:bldP spid="71754" grpId="0" build="p" autoUpdateAnimBg="0"/>
      <p:bldP spid="18" grpId="0" animBg="1"/>
      <p:bldP spid="2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2" name="Group 2"/>
          <p:cNvGrpSpPr>
            <a:grpSpLocks/>
          </p:cNvGrpSpPr>
          <p:nvPr/>
        </p:nvGrpSpPr>
        <p:grpSpPr bwMode="auto">
          <a:xfrm>
            <a:off x="3821113" y="0"/>
            <a:ext cx="5322887" cy="4200525"/>
            <a:chOff x="2407" y="0"/>
            <a:chExt cx="3353" cy="2646"/>
          </a:xfrm>
        </p:grpSpPr>
        <p:pic>
          <p:nvPicPr>
            <p:cNvPr id="15403" name="A09308.AVI">
              <a:hlinkClick r:id="" action="ppaction://media"/>
            </p:cNvPr>
            <p:cNvPicPr>
              <a:picLocks noRot="1" noChangeAspect="1" noChangeArrowheads="1"/>
            </p:cNvPicPr>
            <p:nvPr>
              <a:videoFile r:link="rId2"/>
            </p:nvPr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7" y="0"/>
              <a:ext cx="3353" cy="26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404" name="Text Box 4"/>
            <p:cNvSpPr txBox="1">
              <a:spLocks noChangeArrowheads="1"/>
            </p:cNvSpPr>
            <p:nvPr/>
          </p:nvSpPr>
          <p:spPr bwMode="auto">
            <a:xfrm>
              <a:off x="3174" y="2292"/>
              <a:ext cx="639" cy="2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1800">
                  <a:solidFill>
                    <a:schemeClr val="tx2"/>
                  </a:solidFill>
                  <a:ea typeface="楷体_GB2312" pitchFamily="49" charset="-122"/>
                </a:rPr>
                <a:t>图</a:t>
              </a:r>
              <a:r>
                <a:rPr lang="en-US" altLang="zh-CN" sz="1800">
                  <a:solidFill>
                    <a:schemeClr val="tx2"/>
                  </a:solidFill>
                  <a:ea typeface="楷体_GB2312" pitchFamily="49" charset="-122"/>
                </a:rPr>
                <a:t>10.7.8</a:t>
              </a:r>
            </a:p>
          </p:txBody>
        </p:sp>
      </p:grpSp>
      <p:pic>
        <p:nvPicPr>
          <p:cNvPr id="15363" name="Picture 5" descr="0066">
            <a:hlinkClick r:id="" action="ppaction://hlinkshowjump?jump=nextslide" highlightClick="1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419850"/>
            <a:ext cx="7143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4" name="Picture 6" descr="0063">
            <a:hlinkClick r:id="" action="ppaction://hlinkshowjump?jump=previousslide" highlightClick="1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6400800"/>
            <a:ext cx="714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5" name="Rectangle 7"/>
          <p:cNvSpPr>
            <a:spLocks noChangeArrowheads="1"/>
          </p:cNvSpPr>
          <p:nvPr/>
        </p:nvSpPr>
        <p:spPr bwMode="auto">
          <a:xfrm>
            <a:off x="0" y="0"/>
            <a:ext cx="362585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6200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811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buFontTx/>
              <a:buNone/>
            </a:pPr>
            <a:r>
              <a:rPr lang="en-US" altLang="zh-CN" sz="2400">
                <a:solidFill>
                  <a:schemeClr val="accent2"/>
                </a:solidFill>
                <a:ea typeface="楷体_GB2312" pitchFamily="49" charset="-122"/>
              </a:rPr>
              <a:t>3. </a:t>
            </a:r>
            <a:r>
              <a:rPr lang="zh-CN" altLang="en-US" sz="2400">
                <a:solidFill>
                  <a:schemeClr val="accent2"/>
                </a:solidFill>
                <a:ea typeface="楷体_GB2312" pitchFamily="49" charset="-122"/>
              </a:rPr>
              <a:t>电容三点式振荡电路</a:t>
            </a:r>
          </a:p>
        </p:txBody>
      </p:sp>
      <p:sp>
        <p:nvSpPr>
          <p:cNvPr id="141321" name="Rectangle 9"/>
          <p:cNvSpPr>
            <a:spLocks noChangeArrowheads="1"/>
          </p:cNvSpPr>
          <p:nvPr/>
        </p:nvSpPr>
        <p:spPr bwMode="auto">
          <a:xfrm>
            <a:off x="0" y="1003300"/>
            <a:ext cx="29225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solidFill>
                  <a:schemeClr val="tx2"/>
                </a:solidFill>
                <a:ea typeface="楷体_GB2312" pitchFamily="49" charset="-122"/>
              </a:rPr>
              <a:t>(2)</a:t>
            </a:r>
            <a:r>
              <a:rPr lang="zh-CN" altLang="en-US" sz="2400">
                <a:solidFill>
                  <a:schemeClr val="tx2"/>
                </a:solidFill>
                <a:ea typeface="楷体_GB2312" pitchFamily="49" charset="-122"/>
              </a:rPr>
              <a:t>能否振荡？</a:t>
            </a:r>
          </a:p>
        </p:txBody>
      </p:sp>
      <p:sp>
        <p:nvSpPr>
          <p:cNvPr id="141322" name="Rectangle 10"/>
          <p:cNvSpPr>
            <a:spLocks noChangeArrowheads="1"/>
          </p:cNvSpPr>
          <p:nvPr/>
        </p:nvSpPr>
        <p:spPr bwMode="auto">
          <a:xfrm>
            <a:off x="7127875" y="64008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solidFill>
                  <a:srgbClr val="990033"/>
                </a:solidFill>
                <a:ea typeface="楷体_GB2312" pitchFamily="49" charset="-122"/>
              </a:rPr>
              <a:t>*</a:t>
            </a:r>
          </a:p>
        </p:txBody>
      </p:sp>
      <p:sp>
        <p:nvSpPr>
          <p:cNvPr id="141323" name="Rectangle 11"/>
          <p:cNvSpPr>
            <a:spLocks noChangeArrowheads="1"/>
          </p:cNvSpPr>
          <p:nvPr/>
        </p:nvSpPr>
        <p:spPr bwMode="auto">
          <a:xfrm>
            <a:off x="5102225" y="1358900"/>
            <a:ext cx="4397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000">
                <a:solidFill>
                  <a:srgbClr val="FF0000"/>
                </a:solidFill>
                <a:ea typeface="楷体_GB2312" pitchFamily="49" charset="-122"/>
              </a:rPr>
              <a:t>＋</a:t>
            </a:r>
          </a:p>
        </p:txBody>
      </p:sp>
      <p:sp>
        <p:nvSpPr>
          <p:cNvPr id="141324" name="Rectangle 12"/>
          <p:cNvSpPr>
            <a:spLocks noChangeArrowheads="1"/>
          </p:cNvSpPr>
          <p:nvPr/>
        </p:nvSpPr>
        <p:spPr bwMode="auto">
          <a:xfrm>
            <a:off x="5857875" y="815975"/>
            <a:ext cx="3889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1600">
                <a:solidFill>
                  <a:srgbClr val="FF0000"/>
                </a:solidFill>
                <a:ea typeface="楷体_GB2312" pitchFamily="49" charset="-122"/>
              </a:rPr>
              <a:t>－</a:t>
            </a:r>
          </a:p>
        </p:txBody>
      </p:sp>
      <p:sp>
        <p:nvSpPr>
          <p:cNvPr id="141325" name="Rectangle 13"/>
          <p:cNvSpPr>
            <a:spLocks noChangeArrowheads="1"/>
          </p:cNvSpPr>
          <p:nvPr/>
        </p:nvSpPr>
        <p:spPr bwMode="auto">
          <a:xfrm>
            <a:off x="7308850" y="1185863"/>
            <a:ext cx="4143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1800">
                <a:solidFill>
                  <a:srgbClr val="FF0000"/>
                </a:solidFill>
                <a:ea typeface="楷体_GB2312" pitchFamily="49" charset="-122"/>
              </a:rPr>
              <a:t>－</a:t>
            </a:r>
          </a:p>
        </p:txBody>
      </p:sp>
      <p:sp>
        <p:nvSpPr>
          <p:cNvPr id="141326" name="Rectangle 14"/>
          <p:cNvSpPr>
            <a:spLocks noChangeArrowheads="1"/>
          </p:cNvSpPr>
          <p:nvPr/>
        </p:nvSpPr>
        <p:spPr bwMode="auto">
          <a:xfrm>
            <a:off x="7378700" y="2963863"/>
            <a:ext cx="4397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000">
                <a:solidFill>
                  <a:srgbClr val="FF0000"/>
                </a:solidFill>
                <a:ea typeface="楷体_GB2312" pitchFamily="49" charset="-122"/>
              </a:rPr>
              <a:t>＋</a:t>
            </a:r>
          </a:p>
        </p:txBody>
      </p:sp>
      <p:grpSp>
        <p:nvGrpSpPr>
          <p:cNvPr id="141327" name="Group 15"/>
          <p:cNvGrpSpPr>
            <a:grpSpLocks/>
          </p:cNvGrpSpPr>
          <p:nvPr/>
        </p:nvGrpSpPr>
        <p:grpSpPr bwMode="auto">
          <a:xfrm>
            <a:off x="7143750" y="2338388"/>
            <a:ext cx="819150" cy="674687"/>
            <a:chOff x="4500" y="1473"/>
            <a:chExt cx="516" cy="425"/>
          </a:xfrm>
        </p:grpSpPr>
        <p:sp>
          <p:nvSpPr>
            <p:cNvPr id="15401" name="Rectangle 16"/>
            <p:cNvSpPr>
              <a:spLocks noChangeArrowheads="1"/>
            </p:cNvSpPr>
            <p:nvPr/>
          </p:nvSpPr>
          <p:spPr bwMode="auto">
            <a:xfrm>
              <a:off x="4706" y="1519"/>
              <a:ext cx="31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>
                  <a:solidFill>
                    <a:srgbClr val="FF0000"/>
                  </a:solidFill>
                  <a:ea typeface="楷体_GB2312" pitchFamily="49" charset="-122"/>
                </a:rPr>
                <a:t>V</a:t>
              </a:r>
              <a:r>
                <a:rPr lang="en-US" altLang="zh-CN" sz="2400" baseline="-20000">
                  <a:solidFill>
                    <a:srgbClr val="FF0000"/>
                  </a:solidFill>
                  <a:ea typeface="楷体_GB2312" pitchFamily="49" charset="-122"/>
                </a:rPr>
                <a:t>F</a:t>
              </a:r>
            </a:p>
          </p:txBody>
        </p:sp>
        <p:sp>
          <p:nvSpPr>
            <p:cNvPr id="15402" name="Line 17"/>
            <p:cNvSpPr>
              <a:spLocks noChangeShapeType="1"/>
            </p:cNvSpPr>
            <p:nvPr/>
          </p:nvSpPr>
          <p:spPr bwMode="auto">
            <a:xfrm flipV="1">
              <a:off x="4500" y="1473"/>
              <a:ext cx="0" cy="425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41330" name="Group 18"/>
          <p:cNvGrpSpPr>
            <a:grpSpLocks/>
          </p:cNvGrpSpPr>
          <p:nvPr/>
        </p:nvGrpSpPr>
        <p:grpSpPr bwMode="auto">
          <a:xfrm>
            <a:off x="4629150" y="1287463"/>
            <a:ext cx="439738" cy="396875"/>
            <a:chOff x="1847" y="1279"/>
            <a:chExt cx="277" cy="250"/>
          </a:xfrm>
        </p:grpSpPr>
        <p:sp>
          <p:nvSpPr>
            <p:cNvPr id="15399" name="Rectangle 19"/>
            <p:cNvSpPr>
              <a:spLocks noChangeArrowheads="1"/>
            </p:cNvSpPr>
            <p:nvPr/>
          </p:nvSpPr>
          <p:spPr bwMode="auto">
            <a:xfrm>
              <a:off x="1847" y="1279"/>
              <a:ext cx="27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000">
                  <a:solidFill>
                    <a:srgbClr val="FF0000"/>
                  </a:solidFill>
                  <a:ea typeface="楷体_GB2312" pitchFamily="49" charset="-122"/>
                </a:rPr>
                <a:t>＋</a:t>
              </a:r>
            </a:p>
          </p:txBody>
        </p:sp>
        <p:sp>
          <p:nvSpPr>
            <p:cNvPr id="15400" name="Oval 20"/>
            <p:cNvSpPr>
              <a:spLocks noChangeArrowheads="1"/>
            </p:cNvSpPr>
            <p:nvPr/>
          </p:nvSpPr>
          <p:spPr bwMode="auto">
            <a:xfrm>
              <a:off x="1903" y="1327"/>
              <a:ext cx="163" cy="163"/>
            </a:xfrm>
            <a:prstGeom prst="ellips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en-US" sz="2400">
                <a:solidFill>
                  <a:schemeClr val="tx2"/>
                </a:solidFill>
                <a:ea typeface="楷体_GB2312" pitchFamily="49" charset="-122"/>
              </a:endParaRPr>
            </a:p>
          </p:txBody>
        </p:sp>
      </p:grpSp>
      <p:sp>
        <p:nvSpPr>
          <p:cNvPr id="141333" name="Rectangle 21"/>
          <p:cNvSpPr>
            <a:spLocks noChangeArrowheads="1"/>
          </p:cNvSpPr>
          <p:nvPr/>
        </p:nvSpPr>
        <p:spPr bwMode="auto">
          <a:xfrm>
            <a:off x="481013" y="1625600"/>
            <a:ext cx="2279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>
                <a:solidFill>
                  <a:srgbClr val="FF0000"/>
                </a:solidFill>
                <a:ea typeface="楷体_GB2312" pitchFamily="49" charset="-122"/>
              </a:rPr>
              <a:t>正反馈！</a:t>
            </a:r>
          </a:p>
        </p:txBody>
      </p:sp>
      <p:graphicFrame>
        <p:nvGraphicFramePr>
          <p:cNvPr id="141336" name="Object 24"/>
          <p:cNvGraphicFramePr>
            <a:graphicFrameLocks noChangeAspect="1"/>
          </p:cNvGraphicFramePr>
          <p:nvPr/>
        </p:nvGraphicFramePr>
        <p:xfrm>
          <a:off x="1230313" y="2841625"/>
          <a:ext cx="1243012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47" name="Microsoft 公式 3.0" r:id="rId8" imgW="444114" imgH="164957" progId="Equation.3">
                  <p:embed/>
                </p:oleObj>
              </mc:Choice>
              <mc:Fallback>
                <p:oleObj name="Microsoft 公式 3.0" r:id="rId8" imgW="444114" imgH="164957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0313" y="2841625"/>
                        <a:ext cx="1243012" cy="461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1337" name="Object 25"/>
          <p:cNvGraphicFramePr>
            <a:graphicFrameLocks noChangeAspect="1"/>
          </p:cNvGraphicFramePr>
          <p:nvPr/>
        </p:nvGraphicFramePr>
        <p:xfrm>
          <a:off x="1220788" y="4113213"/>
          <a:ext cx="1196975" cy="49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48" name="Microsoft 公式 3.0" r:id="rId10" imgW="431425" imgH="177646" progId="Equation.3">
                  <p:embed/>
                </p:oleObj>
              </mc:Choice>
              <mc:Fallback>
                <p:oleObj name="Microsoft 公式 3.0" r:id="rId10" imgW="431425" imgH="177646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0788" y="4113213"/>
                        <a:ext cx="1196975" cy="493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1338" name="Group 26"/>
          <p:cNvGrpSpPr>
            <a:grpSpLocks/>
          </p:cNvGrpSpPr>
          <p:nvPr/>
        </p:nvGrpSpPr>
        <p:grpSpPr bwMode="auto">
          <a:xfrm>
            <a:off x="179388" y="2192338"/>
            <a:ext cx="2068512" cy="619125"/>
            <a:chOff x="567" y="2217"/>
            <a:chExt cx="1303" cy="390"/>
          </a:xfrm>
        </p:grpSpPr>
        <p:sp>
          <p:nvSpPr>
            <p:cNvPr id="15396" name="Rectangle 27"/>
            <p:cNvSpPr>
              <a:spLocks noChangeArrowheads="1"/>
            </p:cNvSpPr>
            <p:nvPr/>
          </p:nvSpPr>
          <p:spPr bwMode="auto">
            <a:xfrm>
              <a:off x="567" y="2319"/>
              <a:ext cx="130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solidFill>
                    <a:srgbClr val="FF0000"/>
                  </a:solidFill>
                  <a:ea typeface="楷体_GB2312" pitchFamily="49" charset="-122"/>
                </a:rPr>
                <a:t>Vo</a:t>
              </a:r>
              <a:r>
                <a:rPr lang="zh-CN" altLang="en-US" sz="2400">
                  <a:solidFill>
                    <a:srgbClr val="FF0000"/>
                  </a:solidFill>
                  <a:ea typeface="楷体_GB2312" pitchFamily="49" charset="-122"/>
                </a:rPr>
                <a:t>与</a:t>
              </a:r>
              <a:r>
                <a:rPr lang="en-US" altLang="zh-CN" sz="2400">
                  <a:solidFill>
                    <a:srgbClr val="FF0000"/>
                  </a:solidFill>
                  <a:ea typeface="楷体_GB2312" pitchFamily="49" charset="-122"/>
                </a:rPr>
                <a:t>Vi</a:t>
              </a:r>
              <a:r>
                <a:rPr lang="zh-CN" altLang="en-US" sz="2400">
                  <a:solidFill>
                    <a:srgbClr val="FF0000"/>
                  </a:solidFill>
                  <a:ea typeface="楷体_GB2312" pitchFamily="49" charset="-122"/>
                </a:rPr>
                <a:t>反相</a:t>
              </a:r>
            </a:p>
          </p:txBody>
        </p:sp>
        <p:sp>
          <p:nvSpPr>
            <p:cNvPr id="15397" name="Rectangle 28"/>
            <p:cNvSpPr>
              <a:spLocks noChangeArrowheads="1"/>
            </p:cNvSpPr>
            <p:nvPr/>
          </p:nvSpPr>
          <p:spPr bwMode="auto">
            <a:xfrm>
              <a:off x="615" y="2217"/>
              <a:ext cx="16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solidFill>
                    <a:srgbClr val="FF0000"/>
                  </a:solidFill>
                  <a:ea typeface="楷体_GB2312" pitchFamily="49" charset="-122"/>
                </a:rPr>
                <a:t>·</a:t>
              </a:r>
            </a:p>
          </p:txBody>
        </p:sp>
        <p:sp>
          <p:nvSpPr>
            <p:cNvPr id="15398" name="Rectangle 29"/>
            <p:cNvSpPr>
              <a:spLocks noChangeArrowheads="1"/>
            </p:cNvSpPr>
            <p:nvPr/>
          </p:nvSpPr>
          <p:spPr bwMode="auto">
            <a:xfrm>
              <a:off x="1062" y="2222"/>
              <a:ext cx="16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solidFill>
                    <a:srgbClr val="FF0000"/>
                  </a:solidFill>
                  <a:ea typeface="楷体_GB2312" pitchFamily="49" charset="-122"/>
                </a:rPr>
                <a:t>·</a:t>
              </a:r>
            </a:p>
          </p:txBody>
        </p:sp>
      </p:grpSp>
      <p:grpSp>
        <p:nvGrpSpPr>
          <p:cNvPr id="141342" name="Group 30"/>
          <p:cNvGrpSpPr>
            <a:grpSpLocks/>
          </p:cNvGrpSpPr>
          <p:nvPr/>
        </p:nvGrpSpPr>
        <p:grpSpPr bwMode="auto">
          <a:xfrm>
            <a:off x="260350" y="3424238"/>
            <a:ext cx="2068513" cy="652462"/>
            <a:chOff x="533" y="2955"/>
            <a:chExt cx="1303" cy="411"/>
          </a:xfrm>
        </p:grpSpPr>
        <p:sp>
          <p:nvSpPr>
            <p:cNvPr id="15393" name="Rectangle 31"/>
            <p:cNvSpPr>
              <a:spLocks noChangeArrowheads="1"/>
            </p:cNvSpPr>
            <p:nvPr/>
          </p:nvSpPr>
          <p:spPr bwMode="auto">
            <a:xfrm>
              <a:off x="533" y="3078"/>
              <a:ext cx="130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solidFill>
                    <a:srgbClr val="FF0000"/>
                  </a:solidFill>
                  <a:ea typeface="楷体_GB2312" pitchFamily="49" charset="-122"/>
                </a:rPr>
                <a:t>V</a:t>
              </a:r>
              <a:r>
                <a:rPr lang="en-US" altLang="zh-CN" sz="2400" baseline="-20000">
                  <a:solidFill>
                    <a:srgbClr val="FF0000"/>
                  </a:solidFill>
                  <a:ea typeface="楷体_GB2312" pitchFamily="49" charset="-122"/>
                </a:rPr>
                <a:t>F</a:t>
              </a:r>
              <a:r>
                <a:rPr lang="zh-CN" altLang="en-US" sz="2400">
                  <a:solidFill>
                    <a:srgbClr val="FF0000"/>
                  </a:solidFill>
                  <a:ea typeface="楷体_GB2312" pitchFamily="49" charset="-122"/>
                </a:rPr>
                <a:t>与</a:t>
              </a:r>
              <a:r>
                <a:rPr lang="en-US" altLang="zh-CN" sz="2400">
                  <a:solidFill>
                    <a:srgbClr val="FF0000"/>
                  </a:solidFill>
                  <a:ea typeface="楷体_GB2312" pitchFamily="49" charset="-122"/>
                </a:rPr>
                <a:t>Vo</a:t>
              </a:r>
              <a:r>
                <a:rPr lang="zh-CN" altLang="en-US" sz="2400">
                  <a:solidFill>
                    <a:srgbClr val="FF0000"/>
                  </a:solidFill>
                  <a:ea typeface="楷体_GB2312" pitchFamily="49" charset="-122"/>
                </a:rPr>
                <a:t>反相</a:t>
              </a:r>
            </a:p>
          </p:txBody>
        </p:sp>
        <p:sp>
          <p:nvSpPr>
            <p:cNvPr id="15394" name="Rectangle 32"/>
            <p:cNvSpPr>
              <a:spLocks noChangeArrowheads="1"/>
            </p:cNvSpPr>
            <p:nvPr/>
          </p:nvSpPr>
          <p:spPr bwMode="auto">
            <a:xfrm>
              <a:off x="581" y="2976"/>
              <a:ext cx="16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solidFill>
                    <a:srgbClr val="FF0000"/>
                  </a:solidFill>
                  <a:ea typeface="楷体_GB2312" pitchFamily="49" charset="-122"/>
                </a:rPr>
                <a:t>·</a:t>
              </a:r>
            </a:p>
          </p:txBody>
        </p:sp>
        <p:sp>
          <p:nvSpPr>
            <p:cNvPr id="15395" name="Rectangle 33"/>
            <p:cNvSpPr>
              <a:spLocks noChangeArrowheads="1"/>
            </p:cNvSpPr>
            <p:nvPr/>
          </p:nvSpPr>
          <p:spPr bwMode="auto">
            <a:xfrm>
              <a:off x="1002" y="2955"/>
              <a:ext cx="16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solidFill>
                    <a:srgbClr val="FF0000"/>
                  </a:solidFill>
                  <a:ea typeface="楷体_GB2312" pitchFamily="49" charset="-122"/>
                </a:rPr>
                <a:t>·</a:t>
              </a:r>
            </a:p>
          </p:txBody>
        </p:sp>
      </p:grpSp>
      <p:sp>
        <p:nvSpPr>
          <p:cNvPr id="141346" name="Rectangle 34"/>
          <p:cNvSpPr>
            <a:spLocks noChangeArrowheads="1"/>
          </p:cNvSpPr>
          <p:nvPr/>
        </p:nvSpPr>
        <p:spPr bwMode="auto">
          <a:xfrm>
            <a:off x="425450" y="4770438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>
                <a:solidFill>
                  <a:srgbClr val="FF0000"/>
                </a:solidFill>
                <a:ea typeface="楷体_GB2312" pitchFamily="49" charset="-122"/>
              </a:rPr>
              <a:t>则</a:t>
            </a:r>
          </a:p>
        </p:txBody>
      </p:sp>
      <p:graphicFrame>
        <p:nvGraphicFramePr>
          <p:cNvPr id="141347" name="Object 35"/>
          <p:cNvGraphicFramePr>
            <a:graphicFrameLocks noChangeAspect="1"/>
          </p:cNvGraphicFramePr>
          <p:nvPr/>
        </p:nvGraphicFramePr>
        <p:xfrm>
          <a:off x="1049338" y="4760913"/>
          <a:ext cx="219710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49" name="Microsoft 公式 3.0" r:id="rId12" imgW="774364" imgH="190417" progId="Equation.3">
                  <p:embed/>
                </p:oleObj>
              </mc:Choice>
              <mc:Fallback>
                <p:oleObj name="Microsoft 公式 3.0" r:id="rId12" imgW="774364" imgH="190417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9338" y="4760913"/>
                        <a:ext cx="2197100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1348" name="Rectangle 36"/>
          <p:cNvSpPr>
            <a:spLocks noChangeArrowheads="1"/>
          </p:cNvSpPr>
          <p:nvPr/>
        </p:nvSpPr>
        <p:spPr bwMode="auto">
          <a:xfrm>
            <a:off x="3279775" y="4783138"/>
            <a:ext cx="34575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solidFill>
                  <a:schemeClr val="accent2"/>
                </a:solidFill>
                <a:ea typeface="楷体_GB2312" pitchFamily="49" charset="-122"/>
              </a:rPr>
              <a:t>——</a:t>
            </a:r>
            <a:r>
              <a:rPr lang="zh-CN" altLang="en-US" sz="2400">
                <a:solidFill>
                  <a:schemeClr val="accent2"/>
                </a:solidFill>
                <a:ea typeface="楷体_GB2312" pitchFamily="49" charset="-122"/>
              </a:rPr>
              <a:t>满足相平条件</a:t>
            </a:r>
          </a:p>
        </p:txBody>
      </p:sp>
      <p:grpSp>
        <p:nvGrpSpPr>
          <p:cNvPr id="141349" name="Group 37"/>
          <p:cNvGrpSpPr>
            <a:grpSpLocks/>
          </p:cNvGrpSpPr>
          <p:nvPr/>
        </p:nvGrpSpPr>
        <p:grpSpPr bwMode="auto">
          <a:xfrm>
            <a:off x="6424613" y="1276350"/>
            <a:ext cx="557212" cy="1481138"/>
            <a:chOff x="4218" y="3275"/>
            <a:chExt cx="351" cy="933"/>
          </a:xfrm>
        </p:grpSpPr>
        <p:sp>
          <p:nvSpPr>
            <p:cNvPr id="15389" name="Line 38"/>
            <p:cNvSpPr>
              <a:spLocks noChangeShapeType="1"/>
            </p:cNvSpPr>
            <p:nvPr/>
          </p:nvSpPr>
          <p:spPr bwMode="auto">
            <a:xfrm>
              <a:off x="4358" y="3275"/>
              <a:ext cx="0" cy="313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5390" name="Line 39"/>
            <p:cNvSpPr>
              <a:spLocks noChangeShapeType="1"/>
            </p:cNvSpPr>
            <p:nvPr/>
          </p:nvSpPr>
          <p:spPr bwMode="auto">
            <a:xfrm>
              <a:off x="4358" y="3883"/>
              <a:ext cx="0" cy="325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5391" name="Rectangle 40"/>
            <p:cNvSpPr>
              <a:spLocks noChangeArrowheads="1"/>
            </p:cNvSpPr>
            <p:nvPr/>
          </p:nvSpPr>
          <p:spPr bwMode="auto">
            <a:xfrm>
              <a:off x="4218" y="3641"/>
              <a:ext cx="35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solidFill>
                    <a:srgbClr val="FF0000"/>
                  </a:solidFill>
                  <a:ea typeface="楷体_GB2312" pitchFamily="49" charset="-122"/>
                </a:rPr>
                <a:t>Vo</a:t>
              </a:r>
            </a:p>
          </p:txBody>
        </p:sp>
        <p:sp>
          <p:nvSpPr>
            <p:cNvPr id="15392" name="Rectangle 41"/>
            <p:cNvSpPr>
              <a:spLocks noChangeArrowheads="1"/>
            </p:cNvSpPr>
            <p:nvPr/>
          </p:nvSpPr>
          <p:spPr bwMode="auto">
            <a:xfrm>
              <a:off x="4270" y="3489"/>
              <a:ext cx="16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solidFill>
                    <a:srgbClr val="FF0000"/>
                  </a:solidFill>
                  <a:ea typeface="楷体_GB2312" pitchFamily="49" charset="-122"/>
                </a:rPr>
                <a:t>·</a:t>
              </a:r>
            </a:p>
          </p:txBody>
        </p:sp>
      </p:grpSp>
      <p:grpSp>
        <p:nvGrpSpPr>
          <p:cNvPr id="141354" name="Group 42"/>
          <p:cNvGrpSpPr>
            <a:grpSpLocks/>
          </p:cNvGrpSpPr>
          <p:nvPr/>
        </p:nvGrpSpPr>
        <p:grpSpPr bwMode="auto">
          <a:xfrm>
            <a:off x="5153025" y="1798638"/>
            <a:ext cx="488950" cy="1014412"/>
            <a:chOff x="3129" y="1751"/>
            <a:chExt cx="308" cy="639"/>
          </a:xfrm>
        </p:grpSpPr>
        <p:sp>
          <p:nvSpPr>
            <p:cNvPr id="15385" name="Line 43"/>
            <p:cNvSpPr>
              <a:spLocks noChangeShapeType="1"/>
            </p:cNvSpPr>
            <p:nvPr/>
          </p:nvSpPr>
          <p:spPr bwMode="auto">
            <a:xfrm>
              <a:off x="3269" y="1751"/>
              <a:ext cx="0" cy="188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5386" name="Line 44"/>
            <p:cNvSpPr>
              <a:spLocks noChangeShapeType="1"/>
            </p:cNvSpPr>
            <p:nvPr/>
          </p:nvSpPr>
          <p:spPr bwMode="auto">
            <a:xfrm>
              <a:off x="3269" y="2165"/>
              <a:ext cx="0" cy="225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5387" name="Rectangle 45"/>
            <p:cNvSpPr>
              <a:spLocks noChangeArrowheads="1"/>
            </p:cNvSpPr>
            <p:nvPr/>
          </p:nvSpPr>
          <p:spPr bwMode="auto">
            <a:xfrm>
              <a:off x="3129" y="1940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solidFill>
                    <a:srgbClr val="FF0000"/>
                  </a:solidFill>
                  <a:ea typeface="楷体_GB2312" pitchFamily="49" charset="-122"/>
                </a:rPr>
                <a:t>Vi</a:t>
              </a:r>
            </a:p>
          </p:txBody>
        </p:sp>
        <p:sp>
          <p:nvSpPr>
            <p:cNvPr id="15388" name="Rectangle 46"/>
            <p:cNvSpPr>
              <a:spLocks noChangeArrowheads="1"/>
            </p:cNvSpPr>
            <p:nvPr/>
          </p:nvSpPr>
          <p:spPr bwMode="auto">
            <a:xfrm>
              <a:off x="3181" y="1853"/>
              <a:ext cx="16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solidFill>
                    <a:srgbClr val="FF0000"/>
                  </a:solidFill>
                  <a:ea typeface="楷体_GB2312" pitchFamily="49" charset="-122"/>
                </a:rPr>
                <a:t>·</a:t>
              </a:r>
            </a:p>
          </p:txBody>
        </p:sp>
      </p:grpSp>
      <p:sp>
        <p:nvSpPr>
          <p:cNvPr id="141362" name="Text Box 50"/>
          <p:cNvSpPr txBox="1">
            <a:spLocks noChangeArrowheads="1"/>
          </p:cNvSpPr>
          <p:nvPr/>
        </p:nvSpPr>
        <p:spPr bwMode="auto">
          <a:xfrm>
            <a:off x="1400175" y="5429250"/>
            <a:ext cx="4846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zh-CN" altLang="en-US" sz="2400">
                <a:solidFill>
                  <a:schemeClr val="tx2"/>
                </a:solidFill>
                <a:ea typeface="楷体_GB2312" pitchFamily="49" charset="-122"/>
              </a:rPr>
              <a:t>适当增加</a:t>
            </a:r>
            <a:r>
              <a:rPr lang="en-US" altLang="zh-CN" sz="2400">
                <a:solidFill>
                  <a:schemeClr val="tx2"/>
                </a:solidFill>
                <a:ea typeface="楷体_GB2312" pitchFamily="49" charset="-122"/>
              </a:rPr>
              <a:t>C</a:t>
            </a:r>
            <a:r>
              <a:rPr lang="en-US" altLang="zh-CN" sz="2400" baseline="-20000">
                <a:solidFill>
                  <a:schemeClr val="tx2"/>
                </a:solidFill>
                <a:ea typeface="楷体_GB2312" pitchFamily="49" charset="-122"/>
              </a:rPr>
              <a:t>1</a:t>
            </a:r>
            <a:r>
              <a:rPr lang="en-US" altLang="zh-CN" sz="2400">
                <a:solidFill>
                  <a:schemeClr val="tx2"/>
                </a:solidFill>
                <a:ea typeface="楷体_GB2312" pitchFamily="49" charset="-122"/>
              </a:rPr>
              <a:t>/C</a:t>
            </a:r>
            <a:r>
              <a:rPr lang="en-US" altLang="zh-CN" sz="2400" baseline="-20000">
                <a:solidFill>
                  <a:schemeClr val="tx2"/>
                </a:solidFill>
                <a:ea typeface="楷体_GB2312" pitchFamily="49" charset="-122"/>
              </a:rPr>
              <a:t>2</a:t>
            </a:r>
            <a:r>
              <a:rPr lang="zh-CN" altLang="en-US" sz="2400">
                <a:solidFill>
                  <a:schemeClr val="tx2"/>
                </a:solidFill>
                <a:ea typeface="楷体_GB2312" pitchFamily="49" charset="-122"/>
              </a:rPr>
              <a:t>值，有利于起振。</a:t>
            </a:r>
            <a:endParaRPr lang="zh-CN" altLang="en-US" sz="2400">
              <a:solidFill>
                <a:schemeClr val="accent2"/>
              </a:solidFill>
              <a:ea typeface="楷体_GB2312" pitchFamily="49" charset="-122"/>
            </a:endParaRPr>
          </a:p>
        </p:txBody>
      </p:sp>
    </p:spTree>
  </p:cSld>
  <p:clrMapOvr>
    <a:masterClrMapping/>
  </p:clrMapOvr>
  <p:transition>
    <p:wipe dir="r"/>
    <p:sndAc>
      <p:stSnd>
        <p:snd r:embed="rId4" name="PROJCTOR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1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41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41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41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41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141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41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0" dur="500"/>
                                        <p:tgtEl>
                                          <p:spTgt spid="141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41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141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41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413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413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21" grpId="0" autoUpdateAnimBg="0"/>
      <p:bldP spid="141322" grpId="0" autoUpdateAnimBg="0"/>
      <p:bldP spid="141323" grpId="0" autoUpdateAnimBg="0"/>
      <p:bldP spid="141324" grpId="0" autoUpdateAnimBg="0"/>
      <p:bldP spid="141325" grpId="0" autoUpdateAnimBg="0"/>
      <p:bldP spid="141326" grpId="0" autoUpdateAnimBg="0"/>
      <p:bldP spid="141333" grpId="0" autoUpdateAnimBg="0"/>
      <p:bldP spid="141346" grpId="0" autoUpdateAnimBg="0"/>
      <p:bldP spid="141348" grpId="0" autoUpdateAnimBg="0"/>
      <p:bldP spid="14136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82563"/>
            <a:ext cx="2019300" cy="466725"/>
          </a:xfrm>
        </p:spPr>
        <p:txBody>
          <a:bodyPr/>
          <a:lstStyle/>
          <a:p>
            <a:pPr algn="l" eaLnBrk="1" hangingPunct="1"/>
            <a:r>
              <a:rPr lang="en-US" altLang="zh-CN" sz="2400" b="1" dirty="0" smtClean="0">
                <a:ea typeface="楷体_GB2312" pitchFamily="49" charset="-122"/>
              </a:rPr>
              <a:t>(3)</a:t>
            </a:r>
            <a:r>
              <a:rPr lang="zh-CN" altLang="en-US" sz="2400" b="1" dirty="0" smtClean="0">
                <a:ea typeface="楷体_GB2312" pitchFamily="49" charset="-122"/>
              </a:rPr>
              <a:t>振荡频率</a:t>
            </a:r>
          </a:p>
        </p:txBody>
      </p:sp>
      <p:sp>
        <p:nvSpPr>
          <p:cNvPr id="95236" name="Rectangle 4"/>
          <p:cNvSpPr>
            <a:spLocks noChangeArrowheads="1"/>
          </p:cNvSpPr>
          <p:nvPr/>
        </p:nvSpPr>
        <p:spPr bwMode="auto">
          <a:xfrm>
            <a:off x="390525" y="4408488"/>
            <a:ext cx="8524875" cy="126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10000"/>
              </a:spcBef>
              <a:buFontTx/>
              <a:buNone/>
            </a:pPr>
            <a:r>
              <a:rPr lang="zh-CN" altLang="en-US" sz="2400">
                <a:solidFill>
                  <a:srgbClr val="0000FF"/>
                </a:solidFill>
                <a:ea typeface="楷体_GB2312" pitchFamily="49" charset="-122"/>
              </a:rPr>
              <a:t>电容三点式电路的特点：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zh-CN" altLang="en-US" sz="2400">
                <a:solidFill>
                  <a:schemeClr val="tx2"/>
                </a:solidFill>
              </a:rPr>
              <a:t>① </a:t>
            </a:r>
            <a:r>
              <a:rPr lang="zh-CN" altLang="en-US" sz="2400">
                <a:solidFill>
                  <a:schemeClr val="tx2"/>
                </a:solidFill>
                <a:ea typeface="楷体_GB2312" pitchFamily="49" charset="-122"/>
              </a:rPr>
              <a:t>调节频率时，必须</a:t>
            </a:r>
            <a:r>
              <a:rPr lang="en-US" altLang="zh-CN" sz="2400">
                <a:solidFill>
                  <a:schemeClr val="tx2"/>
                </a:solidFill>
                <a:ea typeface="楷体_GB2312" pitchFamily="49" charset="-122"/>
              </a:rPr>
              <a:t>C</a:t>
            </a:r>
            <a:r>
              <a:rPr lang="en-US" altLang="zh-CN" sz="2400" baseline="-25000">
                <a:solidFill>
                  <a:schemeClr val="tx2"/>
                </a:solidFill>
                <a:ea typeface="楷体_GB2312" pitchFamily="49" charset="-122"/>
              </a:rPr>
              <a:t>1</a:t>
            </a:r>
            <a:r>
              <a:rPr lang="zh-CN" altLang="en-US" sz="2400">
                <a:solidFill>
                  <a:schemeClr val="tx2"/>
                </a:solidFill>
                <a:ea typeface="楷体_GB2312" pitchFamily="49" charset="-122"/>
              </a:rPr>
              <a:t>、 </a:t>
            </a:r>
            <a:r>
              <a:rPr lang="en-US" altLang="zh-CN" sz="2400">
                <a:solidFill>
                  <a:schemeClr val="tx2"/>
                </a:solidFill>
                <a:ea typeface="楷体_GB2312" pitchFamily="49" charset="-122"/>
              </a:rPr>
              <a:t>C</a:t>
            </a:r>
            <a:r>
              <a:rPr lang="en-US" altLang="zh-CN" sz="2400" baseline="-25000">
                <a:solidFill>
                  <a:schemeClr val="tx2"/>
                </a:solidFill>
                <a:ea typeface="楷体_GB2312" pitchFamily="49" charset="-122"/>
              </a:rPr>
              <a:t>2</a:t>
            </a:r>
            <a:r>
              <a:rPr lang="zh-CN" altLang="en-US" sz="2400">
                <a:solidFill>
                  <a:schemeClr val="tx2"/>
                </a:solidFill>
                <a:ea typeface="楷体_GB2312" pitchFamily="49" charset="-122"/>
              </a:rPr>
              <a:t>一起调，否则影响起振。 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zh-CN" altLang="en-US" sz="2400">
                <a:solidFill>
                  <a:schemeClr val="tx2"/>
                </a:solidFill>
              </a:rPr>
              <a:t>②</a:t>
            </a:r>
            <a:r>
              <a:rPr lang="zh-CN" altLang="en-US" sz="2400">
                <a:solidFill>
                  <a:schemeClr val="tx2"/>
                </a:solidFill>
                <a:ea typeface="楷体_GB2312" pitchFamily="49" charset="-122"/>
              </a:rPr>
              <a:t>反馈电压取自电容两端，对高次谐波阻抗小，输出波形好；</a:t>
            </a:r>
          </a:p>
        </p:txBody>
      </p:sp>
      <p:graphicFrame>
        <p:nvGraphicFramePr>
          <p:cNvPr id="95238" name="Object 6"/>
          <p:cNvGraphicFramePr>
            <a:graphicFrameLocks noChangeAspect="1"/>
          </p:cNvGraphicFramePr>
          <p:nvPr/>
        </p:nvGraphicFramePr>
        <p:xfrm>
          <a:off x="509588" y="1682750"/>
          <a:ext cx="2686050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9" name="Equation" r:id="rId4" imgW="1257165" imgH="495287" progId="Equation.3">
                  <p:embed/>
                </p:oleObj>
              </mc:Choice>
              <mc:Fallback>
                <p:oleObj name="Equation" r:id="rId4" imgW="1257165" imgH="495287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588" y="1682750"/>
                        <a:ext cx="2686050" cy="1193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389" name="Picture 14" descr="0066">
            <a:hlinkClick r:id="" action="ppaction://hlinkshowjump?jump=nextslide" highlightClick="1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419850"/>
            <a:ext cx="7143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0" name="Picture 15" descr="0063">
            <a:hlinkClick r:id="" action="ppaction://hlinkshowjump?jump=previousslide" highlightClick="1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6400800"/>
            <a:ext cx="714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5250" name="Rectangle 18"/>
          <p:cNvSpPr>
            <a:spLocks noChangeArrowheads="1"/>
          </p:cNvSpPr>
          <p:nvPr/>
        </p:nvSpPr>
        <p:spPr bwMode="auto">
          <a:xfrm>
            <a:off x="7319963" y="64008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solidFill>
                  <a:srgbClr val="990033"/>
                </a:solidFill>
                <a:ea typeface="楷体_GB2312" pitchFamily="49" charset="-122"/>
              </a:rPr>
              <a:t>*</a:t>
            </a:r>
          </a:p>
        </p:txBody>
      </p:sp>
      <p:grpSp>
        <p:nvGrpSpPr>
          <p:cNvPr id="16392" name="Group 19"/>
          <p:cNvGrpSpPr>
            <a:grpSpLocks/>
          </p:cNvGrpSpPr>
          <p:nvPr/>
        </p:nvGrpSpPr>
        <p:grpSpPr bwMode="auto">
          <a:xfrm>
            <a:off x="3821113" y="0"/>
            <a:ext cx="5322887" cy="4200525"/>
            <a:chOff x="2407" y="0"/>
            <a:chExt cx="3353" cy="2646"/>
          </a:xfrm>
        </p:grpSpPr>
        <p:pic>
          <p:nvPicPr>
            <p:cNvPr id="16413" name="A09308.AVI">
              <a:hlinkClick r:id="" action="ppaction://media"/>
            </p:cNvPr>
            <p:cNvPicPr>
              <a:picLocks noRot="1" noChangeAspect="1" noChangeArrowheads="1"/>
            </p:cNvPicPr>
            <p:nvPr>
              <a:videoFile r:link="rId2"/>
            </p:nvPr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7" y="0"/>
              <a:ext cx="3353" cy="26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414" name="Text Box 21"/>
            <p:cNvSpPr txBox="1">
              <a:spLocks noChangeArrowheads="1"/>
            </p:cNvSpPr>
            <p:nvPr/>
          </p:nvSpPr>
          <p:spPr bwMode="auto">
            <a:xfrm>
              <a:off x="3174" y="2292"/>
              <a:ext cx="639" cy="2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1800">
                  <a:solidFill>
                    <a:schemeClr val="tx2"/>
                  </a:solidFill>
                  <a:ea typeface="楷体_GB2312" pitchFamily="49" charset="-122"/>
                </a:rPr>
                <a:t>图</a:t>
              </a:r>
              <a:r>
                <a:rPr lang="en-US" altLang="zh-CN" sz="1800">
                  <a:solidFill>
                    <a:schemeClr val="tx2"/>
                  </a:solidFill>
                  <a:ea typeface="楷体_GB2312" pitchFamily="49" charset="-122"/>
                </a:rPr>
                <a:t>10.7.8</a:t>
              </a:r>
            </a:p>
          </p:txBody>
        </p:sp>
      </p:grpSp>
      <p:sp>
        <p:nvSpPr>
          <p:cNvPr id="16393" name="Rectangle 22"/>
          <p:cNvSpPr>
            <a:spLocks noChangeArrowheads="1"/>
          </p:cNvSpPr>
          <p:nvPr/>
        </p:nvSpPr>
        <p:spPr bwMode="auto">
          <a:xfrm>
            <a:off x="5102225" y="1358900"/>
            <a:ext cx="4397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000">
                <a:solidFill>
                  <a:srgbClr val="FF0000"/>
                </a:solidFill>
                <a:ea typeface="楷体_GB2312" pitchFamily="49" charset="-122"/>
              </a:rPr>
              <a:t>＋</a:t>
            </a:r>
          </a:p>
        </p:txBody>
      </p:sp>
      <p:sp>
        <p:nvSpPr>
          <p:cNvPr id="16394" name="Rectangle 23"/>
          <p:cNvSpPr>
            <a:spLocks noChangeArrowheads="1"/>
          </p:cNvSpPr>
          <p:nvPr/>
        </p:nvSpPr>
        <p:spPr bwMode="auto">
          <a:xfrm>
            <a:off x="5857875" y="815975"/>
            <a:ext cx="3889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1600">
                <a:solidFill>
                  <a:srgbClr val="FF0000"/>
                </a:solidFill>
                <a:ea typeface="楷体_GB2312" pitchFamily="49" charset="-122"/>
              </a:rPr>
              <a:t>－</a:t>
            </a:r>
          </a:p>
        </p:txBody>
      </p:sp>
      <p:sp>
        <p:nvSpPr>
          <p:cNvPr id="16395" name="Rectangle 24"/>
          <p:cNvSpPr>
            <a:spLocks noChangeArrowheads="1"/>
          </p:cNvSpPr>
          <p:nvPr/>
        </p:nvSpPr>
        <p:spPr bwMode="auto">
          <a:xfrm>
            <a:off x="7308850" y="1185863"/>
            <a:ext cx="4143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1800">
                <a:solidFill>
                  <a:srgbClr val="FF0000"/>
                </a:solidFill>
                <a:ea typeface="楷体_GB2312" pitchFamily="49" charset="-122"/>
              </a:rPr>
              <a:t>－</a:t>
            </a:r>
          </a:p>
        </p:txBody>
      </p:sp>
      <p:sp>
        <p:nvSpPr>
          <p:cNvPr id="16396" name="Rectangle 25"/>
          <p:cNvSpPr>
            <a:spLocks noChangeArrowheads="1"/>
          </p:cNvSpPr>
          <p:nvPr/>
        </p:nvSpPr>
        <p:spPr bwMode="auto">
          <a:xfrm>
            <a:off x="7378700" y="2963863"/>
            <a:ext cx="4397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000">
                <a:solidFill>
                  <a:srgbClr val="FF0000"/>
                </a:solidFill>
                <a:ea typeface="楷体_GB2312" pitchFamily="49" charset="-122"/>
              </a:rPr>
              <a:t>＋</a:t>
            </a:r>
          </a:p>
        </p:txBody>
      </p:sp>
      <p:grpSp>
        <p:nvGrpSpPr>
          <p:cNvPr id="16397" name="Group 26"/>
          <p:cNvGrpSpPr>
            <a:grpSpLocks/>
          </p:cNvGrpSpPr>
          <p:nvPr/>
        </p:nvGrpSpPr>
        <p:grpSpPr bwMode="auto">
          <a:xfrm>
            <a:off x="7143750" y="2338388"/>
            <a:ext cx="819150" cy="674687"/>
            <a:chOff x="4500" y="1473"/>
            <a:chExt cx="516" cy="425"/>
          </a:xfrm>
        </p:grpSpPr>
        <p:sp>
          <p:nvSpPr>
            <p:cNvPr id="16411" name="Rectangle 27"/>
            <p:cNvSpPr>
              <a:spLocks noChangeArrowheads="1"/>
            </p:cNvSpPr>
            <p:nvPr/>
          </p:nvSpPr>
          <p:spPr bwMode="auto">
            <a:xfrm>
              <a:off x="4706" y="1519"/>
              <a:ext cx="31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>
                  <a:solidFill>
                    <a:srgbClr val="FF0000"/>
                  </a:solidFill>
                  <a:ea typeface="楷体_GB2312" pitchFamily="49" charset="-122"/>
                </a:rPr>
                <a:t>V</a:t>
              </a:r>
              <a:r>
                <a:rPr lang="en-US" altLang="zh-CN" sz="2400" baseline="-20000">
                  <a:solidFill>
                    <a:srgbClr val="FF0000"/>
                  </a:solidFill>
                  <a:ea typeface="楷体_GB2312" pitchFamily="49" charset="-122"/>
                </a:rPr>
                <a:t>F</a:t>
              </a:r>
            </a:p>
          </p:txBody>
        </p:sp>
        <p:sp>
          <p:nvSpPr>
            <p:cNvPr id="16412" name="Line 28"/>
            <p:cNvSpPr>
              <a:spLocks noChangeShapeType="1"/>
            </p:cNvSpPr>
            <p:nvPr/>
          </p:nvSpPr>
          <p:spPr bwMode="auto">
            <a:xfrm flipV="1">
              <a:off x="4500" y="1473"/>
              <a:ext cx="0" cy="425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6398" name="Group 29"/>
          <p:cNvGrpSpPr>
            <a:grpSpLocks/>
          </p:cNvGrpSpPr>
          <p:nvPr/>
        </p:nvGrpSpPr>
        <p:grpSpPr bwMode="auto">
          <a:xfrm>
            <a:off x="4629150" y="1287463"/>
            <a:ext cx="439738" cy="396875"/>
            <a:chOff x="1847" y="1279"/>
            <a:chExt cx="277" cy="250"/>
          </a:xfrm>
        </p:grpSpPr>
        <p:sp>
          <p:nvSpPr>
            <p:cNvPr id="16409" name="Rectangle 30"/>
            <p:cNvSpPr>
              <a:spLocks noChangeArrowheads="1"/>
            </p:cNvSpPr>
            <p:nvPr/>
          </p:nvSpPr>
          <p:spPr bwMode="auto">
            <a:xfrm>
              <a:off x="1847" y="1279"/>
              <a:ext cx="27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000">
                  <a:solidFill>
                    <a:srgbClr val="FF0000"/>
                  </a:solidFill>
                  <a:ea typeface="楷体_GB2312" pitchFamily="49" charset="-122"/>
                </a:rPr>
                <a:t>＋</a:t>
              </a:r>
            </a:p>
          </p:txBody>
        </p:sp>
        <p:sp>
          <p:nvSpPr>
            <p:cNvPr id="16410" name="Oval 31"/>
            <p:cNvSpPr>
              <a:spLocks noChangeArrowheads="1"/>
            </p:cNvSpPr>
            <p:nvPr/>
          </p:nvSpPr>
          <p:spPr bwMode="auto">
            <a:xfrm>
              <a:off x="1903" y="1327"/>
              <a:ext cx="163" cy="163"/>
            </a:xfrm>
            <a:prstGeom prst="ellips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en-US" sz="2400">
                <a:solidFill>
                  <a:schemeClr val="tx2"/>
                </a:solidFill>
                <a:ea typeface="楷体_GB2312" pitchFamily="49" charset="-122"/>
              </a:endParaRPr>
            </a:p>
          </p:txBody>
        </p:sp>
      </p:grpSp>
      <p:grpSp>
        <p:nvGrpSpPr>
          <p:cNvPr id="16399" name="Group 32"/>
          <p:cNvGrpSpPr>
            <a:grpSpLocks/>
          </p:cNvGrpSpPr>
          <p:nvPr/>
        </p:nvGrpSpPr>
        <p:grpSpPr bwMode="auto">
          <a:xfrm>
            <a:off x="6424613" y="1276350"/>
            <a:ext cx="557212" cy="1481138"/>
            <a:chOff x="4218" y="3275"/>
            <a:chExt cx="351" cy="933"/>
          </a:xfrm>
        </p:grpSpPr>
        <p:sp>
          <p:nvSpPr>
            <p:cNvPr id="16405" name="Line 33"/>
            <p:cNvSpPr>
              <a:spLocks noChangeShapeType="1"/>
            </p:cNvSpPr>
            <p:nvPr/>
          </p:nvSpPr>
          <p:spPr bwMode="auto">
            <a:xfrm>
              <a:off x="4358" y="3275"/>
              <a:ext cx="0" cy="313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406" name="Line 34"/>
            <p:cNvSpPr>
              <a:spLocks noChangeShapeType="1"/>
            </p:cNvSpPr>
            <p:nvPr/>
          </p:nvSpPr>
          <p:spPr bwMode="auto">
            <a:xfrm>
              <a:off x="4358" y="3883"/>
              <a:ext cx="0" cy="325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407" name="Rectangle 35"/>
            <p:cNvSpPr>
              <a:spLocks noChangeArrowheads="1"/>
            </p:cNvSpPr>
            <p:nvPr/>
          </p:nvSpPr>
          <p:spPr bwMode="auto">
            <a:xfrm>
              <a:off x="4218" y="3641"/>
              <a:ext cx="35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solidFill>
                    <a:srgbClr val="FF0000"/>
                  </a:solidFill>
                  <a:ea typeface="楷体_GB2312" pitchFamily="49" charset="-122"/>
                </a:rPr>
                <a:t>Vo</a:t>
              </a:r>
            </a:p>
          </p:txBody>
        </p:sp>
        <p:sp>
          <p:nvSpPr>
            <p:cNvPr id="16408" name="Rectangle 36"/>
            <p:cNvSpPr>
              <a:spLocks noChangeArrowheads="1"/>
            </p:cNvSpPr>
            <p:nvPr/>
          </p:nvSpPr>
          <p:spPr bwMode="auto">
            <a:xfrm>
              <a:off x="4270" y="3489"/>
              <a:ext cx="16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solidFill>
                    <a:srgbClr val="FF0000"/>
                  </a:solidFill>
                  <a:ea typeface="楷体_GB2312" pitchFamily="49" charset="-122"/>
                </a:rPr>
                <a:t>·</a:t>
              </a:r>
            </a:p>
          </p:txBody>
        </p:sp>
      </p:grpSp>
      <p:grpSp>
        <p:nvGrpSpPr>
          <p:cNvPr id="16400" name="Group 37"/>
          <p:cNvGrpSpPr>
            <a:grpSpLocks/>
          </p:cNvGrpSpPr>
          <p:nvPr/>
        </p:nvGrpSpPr>
        <p:grpSpPr bwMode="auto">
          <a:xfrm>
            <a:off x="5153025" y="1798638"/>
            <a:ext cx="488950" cy="1014412"/>
            <a:chOff x="3129" y="1751"/>
            <a:chExt cx="308" cy="639"/>
          </a:xfrm>
        </p:grpSpPr>
        <p:sp>
          <p:nvSpPr>
            <p:cNvPr id="16401" name="Line 38"/>
            <p:cNvSpPr>
              <a:spLocks noChangeShapeType="1"/>
            </p:cNvSpPr>
            <p:nvPr/>
          </p:nvSpPr>
          <p:spPr bwMode="auto">
            <a:xfrm>
              <a:off x="3269" y="1751"/>
              <a:ext cx="0" cy="188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402" name="Line 39"/>
            <p:cNvSpPr>
              <a:spLocks noChangeShapeType="1"/>
            </p:cNvSpPr>
            <p:nvPr/>
          </p:nvSpPr>
          <p:spPr bwMode="auto">
            <a:xfrm>
              <a:off x="3269" y="2165"/>
              <a:ext cx="0" cy="225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6403" name="Rectangle 40"/>
            <p:cNvSpPr>
              <a:spLocks noChangeArrowheads="1"/>
            </p:cNvSpPr>
            <p:nvPr/>
          </p:nvSpPr>
          <p:spPr bwMode="auto">
            <a:xfrm>
              <a:off x="3129" y="1940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solidFill>
                    <a:srgbClr val="FF0000"/>
                  </a:solidFill>
                  <a:ea typeface="楷体_GB2312" pitchFamily="49" charset="-122"/>
                </a:rPr>
                <a:t>Vi</a:t>
              </a:r>
            </a:p>
          </p:txBody>
        </p:sp>
        <p:sp>
          <p:nvSpPr>
            <p:cNvPr id="16404" name="Rectangle 41"/>
            <p:cNvSpPr>
              <a:spLocks noChangeArrowheads="1"/>
            </p:cNvSpPr>
            <p:nvPr/>
          </p:nvSpPr>
          <p:spPr bwMode="auto">
            <a:xfrm>
              <a:off x="3181" y="1853"/>
              <a:ext cx="16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solidFill>
                    <a:srgbClr val="FF0000"/>
                  </a:solidFill>
                  <a:ea typeface="楷体_GB2312" pitchFamily="49" charset="-122"/>
                </a:rPr>
                <a:t>·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5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52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52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52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52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5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6" grpId="0" build="p" autoUpdateAnimBg="0"/>
      <p:bldP spid="95250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42" name="Picture 246" descr="未标题-2 拷贝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0"/>
            <a:ext cx="2971800" cy="257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99" descr="0066">
            <a:hlinkClick r:id="" action="ppaction://hlinkshowjump?jump=nextslide" highlightClick="1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419850"/>
            <a:ext cx="7143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100" descr="0063">
            <a:hlinkClick r:id="" action="ppaction://hlinkshowjump?jump=previousslide" highlightClick="1"/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6400800"/>
            <a:ext cx="714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7" name="Rectangle 185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0" y="0"/>
            <a:ext cx="4741863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rgbClr val="FF0000"/>
                </a:solidFill>
                <a:ea typeface="楷体_GB2312" pitchFamily="49" charset="-122"/>
              </a:rPr>
              <a:t>1.  </a:t>
            </a:r>
            <a:r>
              <a:rPr lang="en-US" altLang="zh-CN" sz="2800" i="1">
                <a:solidFill>
                  <a:srgbClr val="FF0000"/>
                </a:solidFill>
                <a:ea typeface="楷体_GB2312" pitchFamily="49" charset="-122"/>
              </a:rPr>
              <a:t>LC</a:t>
            </a:r>
            <a:r>
              <a:rPr lang="zh-CN" altLang="en-US" sz="2800">
                <a:solidFill>
                  <a:srgbClr val="FF0000"/>
                </a:solidFill>
                <a:ea typeface="楷体_GB2312" pitchFamily="49" charset="-122"/>
              </a:rPr>
              <a:t>并联谐振回路选频特性</a:t>
            </a:r>
            <a:endParaRPr lang="zh-CN" altLang="en-US" sz="2800" b="0">
              <a:solidFill>
                <a:srgbClr val="FF0000"/>
              </a:solidFill>
              <a:ea typeface="楷体_GB2312" pitchFamily="49" charset="-122"/>
            </a:endParaRPr>
          </a:p>
        </p:txBody>
      </p:sp>
      <p:graphicFrame>
        <p:nvGraphicFramePr>
          <p:cNvPr id="4283" name="Object 187"/>
          <p:cNvGraphicFramePr>
            <a:graphicFrameLocks noChangeAspect="1"/>
          </p:cNvGraphicFramePr>
          <p:nvPr/>
        </p:nvGraphicFramePr>
        <p:xfrm>
          <a:off x="314325" y="727075"/>
          <a:ext cx="2430463" cy="1530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6" name="Microsoft 公式 3.0" r:id="rId10" imgW="1206500" imgH="762000" progId="Equation.3">
                  <p:embed/>
                </p:oleObj>
              </mc:Choice>
              <mc:Fallback>
                <p:oleObj name="Microsoft 公式 3.0" r:id="rId10" imgW="1206500" imgH="762000" progId="Equation.3">
                  <p:embed/>
                  <p:pic>
                    <p:nvPicPr>
                      <p:cNvPr id="0" name="Object 1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325" y="727075"/>
                        <a:ext cx="2430463" cy="1530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87" name="Object 191"/>
          <p:cNvGraphicFramePr>
            <a:graphicFrameLocks noChangeAspect="1"/>
          </p:cNvGraphicFramePr>
          <p:nvPr/>
        </p:nvGraphicFramePr>
        <p:xfrm>
          <a:off x="2771775" y="927100"/>
          <a:ext cx="2393950" cy="1401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7" name="公式" r:id="rId12" imgW="1028655" imgH="561828" progId="Equation.3">
                  <p:embed/>
                </p:oleObj>
              </mc:Choice>
              <mc:Fallback>
                <p:oleObj name="公式" r:id="rId12" imgW="1028655" imgH="561828" progId="Equation.3">
                  <p:embed/>
                  <p:pic>
                    <p:nvPicPr>
                      <p:cNvPr id="0" name="Object 1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927100"/>
                        <a:ext cx="2393950" cy="1401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302" name="Group 206"/>
          <p:cNvGrpSpPr>
            <a:grpSpLocks/>
          </p:cNvGrpSpPr>
          <p:nvPr/>
        </p:nvGrpSpPr>
        <p:grpSpPr bwMode="auto">
          <a:xfrm>
            <a:off x="2574925" y="503238"/>
            <a:ext cx="2867025" cy="444500"/>
            <a:chOff x="1920" y="788"/>
            <a:chExt cx="1806" cy="280"/>
          </a:xfrm>
        </p:grpSpPr>
        <p:grpSp>
          <p:nvGrpSpPr>
            <p:cNvPr id="3114" name="Group 205"/>
            <p:cNvGrpSpPr>
              <a:grpSpLocks/>
            </p:cNvGrpSpPr>
            <p:nvPr/>
          </p:nvGrpSpPr>
          <p:grpSpPr bwMode="auto">
            <a:xfrm>
              <a:off x="1920" y="788"/>
              <a:ext cx="1362" cy="280"/>
              <a:chOff x="397" y="1522"/>
              <a:chExt cx="1362" cy="280"/>
            </a:xfrm>
          </p:grpSpPr>
          <p:sp>
            <p:nvSpPr>
              <p:cNvPr id="3116" name="Rectangle 189"/>
              <p:cNvSpPr>
                <a:spLocks noChangeArrowheads="1"/>
              </p:cNvSpPr>
              <p:nvPr/>
            </p:nvSpPr>
            <p:spPr bwMode="auto">
              <a:xfrm>
                <a:off x="397" y="1522"/>
                <a:ext cx="828" cy="2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6200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811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just" eaLnBrk="1" hangingPunct="1">
                  <a:lnSpc>
                    <a:spcPct val="110000"/>
                  </a:lnSpc>
                  <a:buFontTx/>
                  <a:buNone/>
                </a:pPr>
                <a:r>
                  <a:rPr lang="zh-CN" altLang="en-US" sz="2000">
                    <a:solidFill>
                      <a:srgbClr val="000000"/>
                    </a:solidFill>
                    <a:ea typeface="楷体_GB2312" pitchFamily="49" charset="-122"/>
                  </a:rPr>
                  <a:t>一般有</a:t>
                </a:r>
              </a:p>
            </p:txBody>
          </p:sp>
          <p:graphicFrame>
            <p:nvGraphicFramePr>
              <p:cNvPr id="3117" name="Object 190"/>
              <p:cNvGraphicFramePr>
                <a:graphicFrameLocks noChangeAspect="1"/>
              </p:cNvGraphicFramePr>
              <p:nvPr/>
            </p:nvGraphicFramePr>
            <p:xfrm>
              <a:off x="1068" y="1596"/>
              <a:ext cx="691" cy="20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88" name="公式" r:id="rId14" imgW="545626" imgH="164957" progId="Equation.3">
                      <p:embed/>
                    </p:oleObj>
                  </mc:Choice>
                  <mc:Fallback>
                    <p:oleObj name="公式" r:id="rId14" imgW="545626" imgH="164957" progId="Equation.3">
                      <p:embed/>
                      <p:pic>
                        <p:nvPicPr>
                          <p:cNvPr id="0" name="Object 19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68" y="1596"/>
                            <a:ext cx="691" cy="20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3115" name="Rectangle 192"/>
            <p:cNvSpPr>
              <a:spLocks noChangeArrowheads="1"/>
            </p:cNvSpPr>
            <p:nvPr/>
          </p:nvSpPr>
          <p:spPr bwMode="auto">
            <a:xfrm>
              <a:off x="3242" y="788"/>
              <a:ext cx="484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6200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811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eaLnBrk="1" hangingPunct="1">
                <a:lnSpc>
                  <a:spcPct val="110000"/>
                </a:lnSpc>
                <a:buFontTx/>
                <a:buNone/>
              </a:pPr>
              <a:r>
                <a:rPr lang="zh-CN" altLang="en-US" sz="2000">
                  <a:solidFill>
                    <a:srgbClr val="000000"/>
                  </a:solidFill>
                  <a:ea typeface="楷体_GB2312" pitchFamily="49" charset="-122"/>
                </a:rPr>
                <a:t>则</a:t>
              </a:r>
            </a:p>
          </p:txBody>
        </p:sp>
      </p:grpSp>
      <p:graphicFrame>
        <p:nvGraphicFramePr>
          <p:cNvPr id="4291" name="Object 195"/>
          <p:cNvGraphicFramePr>
            <a:graphicFrameLocks noChangeAspect="1"/>
          </p:cNvGraphicFramePr>
          <p:nvPr/>
        </p:nvGraphicFramePr>
        <p:xfrm>
          <a:off x="3590925" y="4576763"/>
          <a:ext cx="893763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9" name="公式" r:id="rId16" imgW="444307" imgH="431613" progId="Equation.3">
                  <p:embed/>
                </p:oleObj>
              </mc:Choice>
              <mc:Fallback>
                <p:oleObj name="公式" r:id="rId16" imgW="444307" imgH="431613" progId="Equation.3">
                  <p:embed/>
                  <p:pic>
                    <p:nvPicPr>
                      <p:cNvPr id="0" name="Object 1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0925" y="4576763"/>
                        <a:ext cx="893763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307" name="Group 211"/>
          <p:cNvGrpSpPr>
            <a:grpSpLocks/>
          </p:cNvGrpSpPr>
          <p:nvPr/>
        </p:nvGrpSpPr>
        <p:grpSpPr bwMode="auto">
          <a:xfrm>
            <a:off x="0" y="2241550"/>
            <a:ext cx="3244850" cy="787400"/>
            <a:chOff x="298" y="2205"/>
            <a:chExt cx="1972" cy="496"/>
          </a:xfrm>
        </p:grpSpPr>
        <p:sp>
          <p:nvSpPr>
            <p:cNvPr id="3112" name="Rectangle 194"/>
            <p:cNvSpPr>
              <a:spLocks noChangeArrowheads="1"/>
            </p:cNvSpPr>
            <p:nvPr/>
          </p:nvSpPr>
          <p:spPr bwMode="auto">
            <a:xfrm>
              <a:off x="298" y="2287"/>
              <a:ext cx="1972" cy="3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6200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811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eaLnBrk="1" hangingPunct="1">
                <a:lnSpc>
                  <a:spcPct val="110000"/>
                </a:lnSpc>
                <a:buFontTx/>
                <a:buNone/>
              </a:pPr>
              <a:r>
                <a:rPr lang="zh-CN" altLang="en-US" sz="2000">
                  <a:solidFill>
                    <a:srgbClr val="000000"/>
                  </a:solidFill>
                  <a:ea typeface="楷体_GB2312" pitchFamily="49" charset="-122"/>
                </a:rPr>
                <a:t>当 </a:t>
              </a:r>
              <a:r>
                <a:rPr lang="zh-CN" altLang="en-US" sz="2400">
                  <a:solidFill>
                    <a:srgbClr val="000000"/>
                  </a:solidFill>
                  <a:ea typeface="楷体_GB2312" pitchFamily="49" charset="-122"/>
                </a:rPr>
                <a:t>                          </a:t>
              </a:r>
              <a:r>
                <a:rPr lang="zh-CN" altLang="en-US" sz="2000">
                  <a:solidFill>
                    <a:srgbClr val="000000"/>
                  </a:solidFill>
                  <a:ea typeface="楷体_GB2312" pitchFamily="49" charset="-122"/>
                </a:rPr>
                <a:t>时</a:t>
              </a:r>
              <a:r>
                <a:rPr lang="zh-CN" altLang="en-US" sz="2400">
                  <a:solidFill>
                    <a:srgbClr val="000000"/>
                  </a:solidFill>
                  <a:ea typeface="楷体_GB2312" pitchFamily="49" charset="-122"/>
                </a:rPr>
                <a:t>，</a:t>
              </a:r>
            </a:p>
          </p:txBody>
        </p:sp>
        <p:graphicFrame>
          <p:nvGraphicFramePr>
            <p:cNvPr id="3113" name="Object 193"/>
            <p:cNvGraphicFramePr>
              <a:graphicFrameLocks noChangeAspect="1"/>
            </p:cNvGraphicFramePr>
            <p:nvPr/>
          </p:nvGraphicFramePr>
          <p:xfrm>
            <a:off x="620" y="2205"/>
            <a:ext cx="1161" cy="4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90" name="公式" r:id="rId18" imgW="914400" imgH="393700" progId="Equation.3">
                    <p:embed/>
                  </p:oleObj>
                </mc:Choice>
                <mc:Fallback>
                  <p:oleObj name="公式" r:id="rId18" imgW="914400" imgH="393700" progId="Equation.3">
                    <p:embed/>
                    <p:pic>
                      <p:nvPicPr>
                        <p:cNvPr id="0" name="Object 19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0" y="2205"/>
                          <a:ext cx="1161" cy="4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292" name="Rectangle 196"/>
          <p:cNvSpPr>
            <a:spLocks noChangeArrowheads="1"/>
          </p:cNvSpPr>
          <p:nvPr/>
        </p:nvSpPr>
        <p:spPr bwMode="auto">
          <a:xfrm>
            <a:off x="3995738" y="3127375"/>
            <a:ext cx="2344737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6200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811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10000"/>
              </a:lnSpc>
              <a:buFontTx/>
              <a:buNone/>
            </a:pPr>
            <a:r>
              <a:rPr lang="zh-CN" altLang="en-US" sz="2000">
                <a:solidFill>
                  <a:srgbClr val="A50021"/>
                </a:solidFill>
                <a:ea typeface="楷体_GB2312" pitchFamily="49" charset="-122"/>
              </a:rPr>
              <a:t>并联谐振阻抗</a:t>
            </a:r>
          </a:p>
        </p:txBody>
      </p:sp>
      <p:sp>
        <p:nvSpPr>
          <p:cNvPr id="4297" name="Rectangle 201"/>
          <p:cNvSpPr>
            <a:spLocks noChangeArrowheads="1"/>
          </p:cNvSpPr>
          <p:nvPr/>
        </p:nvSpPr>
        <p:spPr bwMode="auto">
          <a:xfrm>
            <a:off x="2892425" y="2446338"/>
            <a:ext cx="3679825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6200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811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10000"/>
              </a:lnSpc>
              <a:buFontTx/>
              <a:buNone/>
            </a:pPr>
            <a:r>
              <a:rPr lang="zh-CN" altLang="en-US" sz="2000">
                <a:solidFill>
                  <a:srgbClr val="000000"/>
                </a:solidFill>
                <a:ea typeface="楷体_GB2312" pitchFamily="49" charset="-122"/>
              </a:rPr>
              <a:t>阻抗最大，且为纯阻性</a:t>
            </a:r>
          </a:p>
        </p:txBody>
      </p:sp>
      <p:graphicFrame>
        <p:nvGraphicFramePr>
          <p:cNvPr id="4299" name="Object 203"/>
          <p:cNvGraphicFramePr>
            <a:graphicFrameLocks noChangeAspect="1"/>
          </p:cNvGraphicFramePr>
          <p:nvPr/>
        </p:nvGraphicFramePr>
        <p:xfrm>
          <a:off x="1587500" y="3786188"/>
          <a:ext cx="1023938" cy="700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1" name="公式" r:id="rId20" imgW="571252" imgH="393529" progId="Equation.3">
                  <p:embed/>
                </p:oleObj>
              </mc:Choice>
              <mc:Fallback>
                <p:oleObj name="公式" r:id="rId20" imgW="571252" imgH="393529" progId="Equation.3">
                  <p:embed/>
                  <p:pic>
                    <p:nvPicPr>
                      <p:cNvPr id="0" name="Object 2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500" y="3786188"/>
                        <a:ext cx="1023938" cy="700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0" name="Rectangle 204"/>
          <p:cNvSpPr>
            <a:spLocks noChangeArrowheads="1"/>
          </p:cNvSpPr>
          <p:nvPr/>
        </p:nvSpPr>
        <p:spPr bwMode="auto">
          <a:xfrm>
            <a:off x="0" y="3932238"/>
            <a:ext cx="2197100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6200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811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10000"/>
              </a:lnSpc>
              <a:buFontTx/>
              <a:buNone/>
            </a:pPr>
            <a:r>
              <a:rPr lang="zh-CN" altLang="en-US" sz="2000">
                <a:solidFill>
                  <a:srgbClr val="000000"/>
                </a:solidFill>
                <a:ea typeface="楷体_GB2312" pitchFamily="49" charset="-122"/>
              </a:rPr>
              <a:t>令</a:t>
            </a:r>
            <a:r>
              <a:rPr lang="zh-CN" altLang="en-US" sz="2000">
                <a:solidFill>
                  <a:srgbClr val="990033"/>
                </a:solidFill>
                <a:ea typeface="楷体_GB2312" pitchFamily="49" charset="-122"/>
              </a:rPr>
              <a:t>品质因数</a:t>
            </a:r>
          </a:p>
        </p:txBody>
      </p:sp>
      <p:sp>
        <p:nvSpPr>
          <p:cNvPr id="4303" name="Rectangle 207"/>
          <p:cNvSpPr>
            <a:spLocks noChangeArrowheads="1"/>
          </p:cNvSpPr>
          <p:nvPr/>
        </p:nvSpPr>
        <p:spPr bwMode="auto">
          <a:xfrm>
            <a:off x="0" y="5430838"/>
            <a:ext cx="2738438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6200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811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10000"/>
              </a:lnSpc>
              <a:buFontTx/>
              <a:buNone/>
            </a:pPr>
            <a:r>
              <a:rPr lang="zh-CN" altLang="en-US" sz="2000">
                <a:solidFill>
                  <a:srgbClr val="000000"/>
                </a:solidFill>
                <a:ea typeface="楷体_GB2312" pitchFamily="49" charset="-122"/>
              </a:rPr>
              <a:t>由上式并联谐振时有</a:t>
            </a:r>
          </a:p>
        </p:txBody>
      </p:sp>
      <p:graphicFrame>
        <p:nvGraphicFramePr>
          <p:cNvPr id="4315" name="Object 219"/>
          <p:cNvGraphicFramePr>
            <a:graphicFrameLocks noChangeAspect="1"/>
          </p:cNvGraphicFramePr>
          <p:nvPr/>
        </p:nvGraphicFramePr>
        <p:xfrm>
          <a:off x="1254125" y="5861050"/>
          <a:ext cx="2179638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2" name="Microsoft 公式 3.0" r:id="rId22" imgW="1028254" imgH="266584" progId="Equation.3">
                  <p:embed/>
                </p:oleObj>
              </mc:Choice>
              <mc:Fallback>
                <p:oleObj name="Microsoft 公式 3.0" r:id="rId22" imgW="1028254" imgH="266584" progId="Equation.3">
                  <p:embed/>
                  <p:pic>
                    <p:nvPicPr>
                      <p:cNvPr id="0" name="Object 2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4125" y="5861050"/>
                        <a:ext cx="2179638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322" name="Group 226"/>
          <p:cNvGrpSpPr>
            <a:grpSpLocks/>
          </p:cNvGrpSpPr>
          <p:nvPr/>
        </p:nvGrpSpPr>
        <p:grpSpPr bwMode="auto">
          <a:xfrm>
            <a:off x="2198688" y="2879725"/>
            <a:ext cx="1608137" cy="854075"/>
            <a:chOff x="473" y="2536"/>
            <a:chExt cx="1013" cy="538"/>
          </a:xfrm>
        </p:grpSpPr>
        <p:sp>
          <p:nvSpPr>
            <p:cNvPr id="3108" name="Text Box 222"/>
            <p:cNvSpPr txBox="1">
              <a:spLocks noChangeArrowheads="1"/>
            </p:cNvSpPr>
            <p:nvPr/>
          </p:nvSpPr>
          <p:spPr bwMode="auto">
            <a:xfrm>
              <a:off x="473" y="2656"/>
              <a:ext cx="49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i="1">
                  <a:solidFill>
                    <a:schemeClr val="accent2"/>
                  </a:solidFill>
                  <a:ea typeface="楷体_GB2312" pitchFamily="49" charset="-122"/>
                </a:rPr>
                <a:t>Z</a:t>
              </a:r>
              <a:r>
                <a:rPr lang="en-US" altLang="zh-CN" sz="2400" i="1" baseline="-25000">
                  <a:solidFill>
                    <a:schemeClr val="accent2"/>
                  </a:solidFill>
                  <a:ea typeface="楷体_GB2312" pitchFamily="49" charset="-122"/>
                </a:rPr>
                <a:t>0</a:t>
              </a:r>
              <a:r>
                <a:rPr lang="en-US" altLang="zh-CN" sz="2400">
                  <a:solidFill>
                    <a:schemeClr val="accent2"/>
                  </a:solidFill>
                  <a:ea typeface="楷体_GB2312" pitchFamily="49" charset="-122"/>
                </a:rPr>
                <a:t>=</a:t>
              </a:r>
            </a:p>
          </p:txBody>
        </p:sp>
        <p:sp>
          <p:nvSpPr>
            <p:cNvPr id="3109" name="Text Box 223"/>
            <p:cNvSpPr txBox="1">
              <a:spLocks noChangeArrowheads="1"/>
            </p:cNvSpPr>
            <p:nvPr/>
          </p:nvSpPr>
          <p:spPr bwMode="auto">
            <a:xfrm>
              <a:off x="937" y="2536"/>
              <a:ext cx="2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i="1">
                  <a:solidFill>
                    <a:schemeClr val="accent2"/>
                  </a:solidFill>
                  <a:ea typeface="楷体_GB2312" pitchFamily="49" charset="-122"/>
                </a:rPr>
                <a:t>L</a:t>
              </a:r>
            </a:p>
          </p:txBody>
        </p:sp>
        <p:sp>
          <p:nvSpPr>
            <p:cNvPr id="3110" name="Text Box 224"/>
            <p:cNvSpPr txBox="1">
              <a:spLocks noChangeArrowheads="1"/>
            </p:cNvSpPr>
            <p:nvPr/>
          </p:nvSpPr>
          <p:spPr bwMode="auto">
            <a:xfrm>
              <a:off x="842" y="2786"/>
              <a:ext cx="6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i="1">
                  <a:solidFill>
                    <a:schemeClr val="accent2"/>
                  </a:solidFill>
                  <a:ea typeface="楷体_GB2312" pitchFamily="49" charset="-122"/>
                </a:rPr>
                <a:t>RC</a:t>
              </a:r>
            </a:p>
          </p:txBody>
        </p:sp>
        <p:sp>
          <p:nvSpPr>
            <p:cNvPr id="3111" name="Line 225"/>
            <p:cNvSpPr>
              <a:spLocks noChangeShapeType="1"/>
            </p:cNvSpPr>
            <p:nvPr/>
          </p:nvSpPr>
          <p:spPr bwMode="auto">
            <a:xfrm>
              <a:off x="894" y="2811"/>
              <a:ext cx="310" cy="0"/>
            </a:xfrm>
            <a:prstGeom prst="line">
              <a:avLst/>
            </a:prstGeom>
            <a:noFill/>
            <a:ln w="222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4294" name="Rectangle 198"/>
          <p:cNvSpPr>
            <a:spLocks noChangeArrowheads="1"/>
          </p:cNvSpPr>
          <p:nvPr/>
        </p:nvSpPr>
        <p:spPr bwMode="auto">
          <a:xfrm>
            <a:off x="5695950" y="2439988"/>
            <a:ext cx="2305050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6200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811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10000"/>
              </a:lnSpc>
              <a:buFontTx/>
              <a:buNone/>
            </a:pPr>
            <a:r>
              <a:rPr lang="zh-CN" altLang="en-US" sz="2000">
                <a:solidFill>
                  <a:srgbClr val="A50021"/>
                </a:solidFill>
                <a:ea typeface="楷体_GB2312" pitchFamily="49" charset="-122"/>
              </a:rPr>
              <a:t>并联谐振角频率</a:t>
            </a:r>
          </a:p>
        </p:txBody>
      </p:sp>
      <p:sp>
        <p:nvSpPr>
          <p:cNvPr id="4325" name="Text Box 229"/>
          <p:cNvSpPr txBox="1">
            <a:spLocks noChangeArrowheads="1"/>
          </p:cNvSpPr>
          <p:nvPr/>
        </p:nvSpPr>
        <p:spPr bwMode="auto">
          <a:xfrm>
            <a:off x="4616450" y="5264150"/>
            <a:ext cx="1651000" cy="11874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>
                <a:solidFill>
                  <a:schemeClr val="accent2"/>
                </a:solidFill>
                <a:ea typeface="楷体_GB2312" pitchFamily="49" charset="-122"/>
              </a:rPr>
              <a:t>回路电流远大于输入电流</a:t>
            </a:r>
          </a:p>
        </p:txBody>
      </p:sp>
      <p:grpSp>
        <p:nvGrpSpPr>
          <p:cNvPr id="4346" name="Group 250"/>
          <p:cNvGrpSpPr>
            <a:grpSpLocks/>
          </p:cNvGrpSpPr>
          <p:nvPr/>
        </p:nvGrpSpPr>
        <p:grpSpPr bwMode="auto">
          <a:xfrm>
            <a:off x="2424113" y="3587750"/>
            <a:ext cx="4029075" cy="1117600"/>
            <a:chOff x="1527" y="2260"/>
            <a:chExt cx="2538" cy="704"/>
          </a:xfrm>
        </p:grpSpPr>
        <p:grpSp>
          <p:nvGrpSpPr>
            <p:cNvPr id="3104" name="Group 233"/>
            <p:cNvGrpSpPr>
              <a:grpSpLocks/>
            </p:cNvGrpSpPr>
            <p:nvPr/>
          </p:nvGrpSpPr>
          <p:grpSpPr bwMode="auto">
            <a:xfrm>
              <a:off x="3159" y="2448"/>
              <a:ext cx="906" cy="516"/>
              <a:chOff x="3397" y="2584"/>
              <a:chExt cx="906" cy="516"/>
            </a:xfrm>
          </p:grpSpPr>
          <p:sp>
            <p:nvSpPr>
              <p:cNvPr id="3106" name="Rectangle 230"/>
              <p:cNvSpPr>
                <a:spLocks noChangeArrowheads="1"/>
              </p:cNvSpPr>
              <p:nvPr/>
            </p:nvSpPr>
            <p:spPr bwMode="auto">
              <a:xfrm>
                <a:off x="3397" y="2584"/>
                <a:ext cx="906" cy="51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22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zh-CN" altLang="en-US" sz="2400">
                  <a:solidFill>
                    <a:schemeClr val="tx2"/>
                  </a:solidFill>
                  <a:ea typeface="楷体_GB2312" pitchFamily="49" charset="-122"/>
                </a:endParaRPr>
              </a:p>
            </p:txBody>
          </p:sp>
          <p:graphicFrame>
            <p:nvGraphicFramePr>
              <p:cNvPr id="3107" name="Object 197"/>
              <p:cNvGraphicFramePr>
                <a:graphicFrameLocks noChangeAspect="1"/>
              </p:cNvGraphicFramePr>
              <p:nvPr/>
            </p:nvGraphicFramePr>
            <p:xfrm>
              <a:off x="3412" y="2602"/>
              <a:ext cx="853" cy="49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93" name="公式" r:id="rId24" imgW="672808" imgH="393529" progId="Equation.3">
                      <p:embed/>
                    </p:oleObj>
                  </mc:Choice>
                  <mc:Fallback>
                    <p:oleObj name="公式" r:id="rId24" imgW="672808" imgH="393529" progId="Equation.3">
                      <p:embed/>
                      <p:pic>
                        <p:nvPicPr>
                          <p:cNvPr id="0" name="Object 19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12" y="2602"/>
                            <a:ext cx="853" cy="49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3105" name="Freeform 234"/>
            <p:cNvSpPr>
              <a:spLocks/>
            </p:cNvSpPr>
            <p:nvPr/>
          </p:nvSpPr>
          <p:spPr bwMode="auto">
            <a:xfrm>
              <a:off x="1527" y="2260"/>
              <a:ext cx="1692" cy="361"/>
            </a:xfrm>
            <a:custGeom>
              <a:avLst/>
              <a:gdLst>
                <a:gd name="T0" fmla="*/ 72755 w 1202"/>
                <a:gd name="T1" fmla="*/ 44549 h 233"/>
                <a:gd name="T2" fmla="*/ 20978 w 1202"/>
                <a:gd name="T3" fmla="*/ 2465 h 233"/>
                <a:gd name="T4" fmla="*/ 0 w 1202"/>
                <a:gd name="T5" fmla="*/ 29988 h 23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202" h="233">
                  <a:moveTo>
                    <a:pt x="1202" y="233"/>
                  </a:moveTo>
                  <a:cubicBezTo>
                    <a:pt x="874" y="129"/>
                    <a:pt x="547" y="26"/>
                    <a:pt x="347" y="13"/>
                  </a:cubicBezTo>
                  <a:cubicBezTo>
                    <a:pt x="147" y="0"/>
                    <a:pt x="58" y="133"/>
                    <a:pt x="0" y="157"/>
                  </a:cubicBezTo>
                </a:path>
              </a:pathLst>
            </a:custGeom>
            <a:noFill/>
            <a:ln w="22225" cap="flat" cmpd="sng">
              <a:solidFill>
                <a:srgbClr val="FF33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4339" name="Group 243"/>
          <p:cNvGrpSpPr>
            <a:grpSpLocks/>
          </p:cNvGrpSpPr>
          <p:nvPr/>
        </p:nvGrpSpPr>
        <p:grpSpPr bwMode="auto">
          <a:xfrm>
            <a:off x="1519238" y="4264025"/>
            <a:ext cx="2098675" cy="685800"/>
            <a:chOff x="957" y="2686"/>
            <a:chExt cx="1322" cy="432"/>
          </a:xfrm>
        </p:grpSpPr>
        <p:sp>
          <p:nvSpPr>
            <p:cNvPr id="3100" name="Line 236"/>
            <p:cNvSpPr>
              <a:spLocks noChangeShapeType="1"/>
            </p:cNvSpPr>
            <p:nvPr/>
          </p:nvSpPr>
          <p:spPr bwMode="auto">
            <a:xfrm>
              <a:off x="957" y="2744"/>
              <a:ext cx="161" cy="9"/>
            </a:xfrm>
            <a:prstGeom prst="line">
              <a:avLst/>
            </a:prstGeom>
            <a:noFill/>
            <a:ln w="2222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101" name="Line 237"/>
            <p:cNvSpPr>
              <a:spLocks noChangeShapeType="1"/>
            </p:cNvSpPr>
            <p:nvPr/>
          </p:nvSpPr>
          <p:spPr bwMode="auto">
            <a:xfrm>
              <a:off x="1762" y="2855"/>
              <a:ext cx="517" cy="0"/>
            </a:xfrm>
            <a:prstGeom prst="line">
              <a:avLst/>
            </a:prstGeom>
            <a:noFill/>
            <a:ln w="2222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102" name="Line 238"/>
            <p:cNvSpPr>
              <a:spLocks noChangeShapeType="1"/>
            </p:cNvSpPr>
            <p:nvPr/>
          </p:nvSpPr>
          <p:spPr bwMode="auto">
            <a:xfrm>
              <a:off x="1084" y="2686"/>
              <a:ext cx="508" cy="432"/>
            </a:xfrm>
            <a:prstGeom prst="line">
              <a:avLst/>
            </a:prstGeom>
            <a:noFill/>
            <a:ln w="22225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103" name="Line 239"/>
            <p:cNvSpPr>
              <a:spLocks noChangeShapeType="1"/>
            </p:cNvSpPr>
            <p:nvPr/>
          </p:nvSpPr>
          <p:spPr bwMode="auto">
            <a:xfrm flipH="1">
              <a:off x="1676" y="2864"/>
              <a:ext cx="407" cy="229"/>
            </a:xfrm>
            <a:prstGeom prst="line">
              <a:avLst/>
            </a:prstGeom>
            <a:noFill/>
            <a:ln w="22225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4341" name="Rectangle 245"/>
          <p:cNvSpPr>
            <a:spLocks noChangeArrowheads="1"/>
          </p:cNvSpPr>
          <p:nvPr/>
        </p:nvSpPr>
        <p:spPr bwMode="auto">
          <a:xfrm>
            <a:off x="7273925" y="64008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solidFill>
                  <a:srgbClr val="990033"/>
                </a:solidFill>
                <a:ea typeface="楷体_GB2312" pitchFamily="49" charset="-122"/>
              </a:rPr>
              <a:t>*</a:t>
            </a:r>
          </a:p>
        </p:txBody>
      </p:sp>
      <p:graphicFrame>
        <p:nvGraphicFramePr>
          <p:cNvPr id="4344" name="Object 248"/>
          <p:cNvGraphicFramePr>
            <a:graphicFrameLocks noChangeAspect="1"/>
          </p:cNvGraphicFramePr>
          <p:nvPr/>
        </p:nvGraphicFramePr>
        <p:xfrm>
          <a:off x="3690938" y="3711575"/>
          <a:ext cx="1012825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4" name="公式" r:id="rId26" imgW="558558" imgH="444307" progId="Equation.3">
                  <p:embed/>
                </p:oleObj>
              </mc:Choice>
              <mc:Fallback>
                <p:oleObj name="公式" r:id="rId26" imgW="558558" imgH="444307" progId="Equation.3">
                  <p:embed/>
                  <p:pic>
                    <p:nvPicPr>
                      <p:cNvPr id="0" name="Object 2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0938" y="3711575"/>
                        <a:ext cx="1012825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45" name="Object 249"/>
          <p:cNvGraphicFramePr>
            <a:graphicFrameLocks noChangeAspect="1"/>
          </p:cNvGraphicFramePr>
          <p:nvPr/>
        </p:nvGraphicFramePr>
        <p:xfrm>
          <a:off x="2676525" y="3751263"/>
          <a:ext cx="974725" cy="766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5" name="公式" r:id="rId28" imgW="545863" imgH="431613" progId="Equation.3">
                  <p:embed/>
                </p:oleObj>
              </mc:Choice>
              <mc:Fallback>
                <p:oleObj name="公式" r:id="rId28" imgW="545863" imgH="431613" progId="Equation.3">
                  <p:embed/>
                  <p:pic>
                    <p:nvPicPr>
                      <p:cNvPr id="0" name="Object 2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6525" y="3751263"/>
                        <a:ext cx="974725" cy="766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47" name="Object 251"/>
          <p:cNvGraphicFramePr>
            <a:graphicFrameLocks noChangeAspect="1"/>
          </p:cNvGraphicFramePr>
          <p:nvPr/>
        </p:nvGraphicFramePr>
        <p:xfrm>
          <a:off x="1362075" y="4586288"/>
          <a:ext cx="1201738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6" name="公式" r:id="rId30" imgW="596641" imgH="393529" progId="Equation.3">
                  <p:embed/>
                </p:oleObj>
              </mc:Choice>
              <mc:Fallback>
                <p:oleObj name="公式" r:id="rId30" imgW="596641" imgH="393529" progId="Equation.3">
                  <p:embed/>
                  <p:pic>
                    <p:nvPicPr>
                      <p:cNvPr id="0" name="Object 2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2075" y="4586288"/>
                        <a:ext cx="1201738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48" name="Object 252"/>
          <p:cNvGraphicFramePr>
            <a:graphicFrameLocks noChangeAspect="1"/>
          </p:cNvGraphicFramePr>
          <p:nvPr/>
        </p:nvGraphicFramePr>
        <p:xfrm>
          <a:off x="2487613" y="4783138"/>
          <a:ext cx="10477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7" name="公式" r:id="rId32" imgW="520700" imgH="228600" progId="Equation.3">
                  <p:embed/>
                </p:oleObj>
              </mc:Choice>
              <mc:Fallback>
                <p:oleObj name="公式" r:id="rId32" imgW="520700" imgH="228600" progId="Equation.3">
                  <p:embed/>
                  <p:pic>
                    <p:nvPicPr>
                      <p:cNvPr id="0" name="Object 2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7613" y="4783138"/>
                        <a:ext cx="104775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49" name="Text Box 253"/>
          <p:cNvSpPr txBox="1">
            <a:spLocks noChangeArrowheads="1"/>
          </p:cNvSpPr>
          <p:nvPr/>
        </p:nvSpPr>
        <p:spPr bwMode="auto">
          <a:xfrm>
            <a:off x="474663" y="3113088"/>
            <a:ext cx="20843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000">
                <a:solidFill>
                  <a:schemeClr val="tx2"/>
                </a:solidFill>
                <a:ea typeface="楷体_GB2312" pitchFamily="49" charset="-122"/>
              </a:rPr>
              <a:t>最大阻抗</a:t>
            </a:r>
          </a:p>
        </p:txBody>
      </p:sp>
    </p:spTree>
  </p:cSld>
  <p:clrMapOvr>
    <a:masterClrMapping/>
  </p:clrMapOvr>
  <p:transition>
    <p:zoom dir="in"/>
    <p:sndAc>
      <p:stSnd>
        <p:snd r:embed="rId4" name="PROJCTOR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428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430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428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430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429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4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29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2" dur="500"/>
                                        <p:tgtEl>
                                          <p:spTgt spid="429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30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4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2" dur="500"/>
                                        <p:tgtEl>
                                          <p:spTgt spid="434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92" dur="500"/>
                                        <p:tgtEl>
                                          <p:spTgt spid="434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97" dur="500"/>
                                        <p:tgtEl>
                                          <p:spTgt spid="429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430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4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4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43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43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92" grpId="0" autoUpdateAnimBg="0"/>
      <p:bldP spid="4297" grpId="0" autoUpdateAnimBg="0"/>
      <p:bldP spid="4300" grpId="0" autoUpdateAnimBg="0"/>
      <p:bldP spid="4303" grpId="0" autoUpdateAnimBg="0"/>
      <p:bldP spid="4294" grpId="0" autoUpdateAnimBg="0"/>
      <p:bldP spid="4325" grpId="0" animBg="1" autoUpdateAnimBg="0"/>
      <p:bldP spid="4341" grpId="0" autoUpdateAnimBg="0"/>
      <p:bldP spid="434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4789488" cy="544513"/>
          </a:xfrm>
        </p:spPr>
        <p:txBody>
          <a:bodyPr/>
          <a:lstStyle/>
          <a:p>
            <a:pPr algn="l" eaLnBrk="1" hangingPunct="1"/>
            <a:r>
              <a:rPr lang="zh-CN" altLang="zh-CN" sz="2800" b="1" dirty="0" smtClean="0">
                <a:solidFill>
                  <a:schemeClr val="accent2"/>
                </a:solidFill>
                <a:ea typeface="楷体_GB2312" pitchFamily="49" charset="-122"/>
              </a:rPr>
              <a:t>电容三点式振荡电路的改进</a:t>
            </a:r>
            <a:endParaRPr lang="zh-CN" altLang="en-US" sz="2800" b="1" dirty="0" smtClean="0">
              <a:solidFill>
                <a:schemeClr val="accent2"/>
              </a:solidFill>
              <a:ea typeface="楷体_GB2312" pitchFamily="49" charset="-122"/>
            </a:endParaRPr>
          </a:p>
        </p:txBody>
      </p:sp>
      <p:sp>
        <p:nvSpPr>
          <p:cNvPr id="18435" name="Rectangle 4"/>
          <p:cNvSpPr>
            <a:spLocks noChangeArrowheads="1"/>
          </p:cNvSpPr>
          <p:nvPr/>
        </p:nvSpPr>
        <p:spPr bwMode="auto">
          <a:xfrm>
            <a:off x="458788" y="139700"/>
            <a:ext cx="7772400" cy="46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zh-CN" sz="2800">
              <a:solidFill>
                <a:schemeClr val="accent2"/>
              </a:solidFill>
              <a:ea typeface="楷体_GB2312" pitchFamily="49" charset="-122"/>
            </a:endParaRPr>
          </a:p>
        </p:txBody>
      </p:sp>
      <p:pic>
        <p:nvPicPr>
          <p:cNvPr id="18436" name="Picture 21" descr="0066">
            <a:hlinkClick r:id="" action="ppaction://hlinkshowjump?jump=nextslide" highlightClick="1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419850"/>
            <a:ext cx="7143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7" name="Picture 22" descr="0063">
            <a:hlinkClick r:id="" action="ppaction://hlinkshowjump?jump=previousslide" highlightClick="1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6400800"/>
            <a:ext cx="714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450" name="Text Box 26"/>
          <p:cNvSpPr txBox="1">
            <a:spLocks noChangeArrowheads="1"/>
          </p:cNvSpPr>
          <p:nvPr/>
        </p:nvSpPr>
        <p:spPr bwMode="auto">
          <a:xfrm>
            <a:off x="531813" y="1003300"/>
            <a:ext cx="1979612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i="1">
                <a:ea typeface="楷体_GB2312" pitchFamily="49" charset="-122"/>
              </a:rPr>
              <a:t>C</a:t>
            </a:r>
            <a:r>
              <a:rPr lang="en-US" altLang="zh-CN" sz="2400" i="1" baseline="-25000">
                <a:ea typeface="楷体_GB2312" pitchFamily="49" charset="-122"/>
              </a:rPr>
              <a:t>i </a:t>
            </a:r>
            <a:r>
              <a:rPr lang="zh-CN" altLang="en-US" sz="2400">
                <a:ea typeface="楷体_GB2312" pitchFamily="49" charset="-122"/>
              </a:rPr>
              <a:t>与</a:t>
            </a:r>
            <a:r>
              <a:rPr lang="en-US" altLang="zh-CN" sz="2400" i="1">
                <a:ea typeface="楷体_GB2312" pitchFamily="49" charset="-122"/>
              </a:rPr>
              <a:t>C</a:t>
            </a:r>
            <a:r>
              <a:rPr lang="en-US" altLang="zh-CN" sz="2400" i="1" baseline="-25000">
                <a:ea typeface="楷体_GB2312" pitchFamily="49" charset="-122"/>
              </a:rPr>
              <a:t>2</a:t>
            </a:r>
            <a:r>
              <a:rPr lang="zh-CN" altLang="en-US" sz="2400">
                <a:ea typeface="楷体_GB2312" pitchFamily="49" charset="-122"/>
              </a:rPr>
              <a:t>并联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i="1">
                <a:ea typeface="楷体_GB2312" pitchFamily="49" charset="-122"/>
              </a:rPr>
              <a:t>C</a:t>
            </a:r>
            <a:r>
              <a:rPr lang="en-US" altLang="zh-CN" sz="2400" i="1" baseline="-25000">
                <a:ea typeface="楷体_GB2312" pitchFamily="49" charset="-122"/>
              </a:rPr>
              <a:t>o</a:t>
            </a:r>
            <a:r>
              <a:rPr lang="zh-CN" altLang="en-US" sz="2400">
                <a:ea typeface="楷体_GB2312" pitchFamily="49" charset="-122"/>
              </a:rPr>
              <a:t>与</a:t>
            </a:r>
            <a:r>
              <a:rPr lang="en-US" altLang="zh-CN" sz="2400" i="1">
                <a:ea typeface="楷体_GB2312" pitchFamily="49" charset="-122"/>
              </a:rPr>
              <a:t>C</a:t>
            </a:r>
            <a:r>
              <a:rPr lang="en-US" altLang="zh-CN" sz="2400" i="1" baseline="-25000">
                <a:ea typeface="楷体_GB2312" pitchFamily="49" charset="-122"/>
              </a:rPr>
              <a:t>1</a:t>
            </a:r>
            <a:r>
              <a:rPr lang="zh-CN" altLang="en-US" sz="2400">
                <a:ea typeface="楷体_GB2312" pitchFamily="49" charset="-122"/>
              </a:rPr>
              <a:t>并联</a:t>
            </a:r>
          </a:p>
        </p:txBody>
      </p:sp>
      <p:sp>
        <p:nvSpPr>
          <p:cNvPr id="103452" name="Text Box 28"/>
          <p:cNvSpPr txBox="1">
            <a:spLocks noChangeArrowheads="1"/>
          </p:cNvSpPr>
          <p:nvPr/>
        </p:nvSpPr>
        <p:spPr bwMode="auto">
          <a:xfrm>
            <a:off x="419100" y="4878388"/>
            <a:ext cx="4968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i="1">
                <a:ea typeface="楷体_GB2312" pitchFamily="49" charset="-122"/>
              </a:rPr>
              <a:t>C</a:t>
            </a:r>
            <a:r>
              <a:rPr lang="en-US" altLang="zh-CN" sz="2400" i="1" baseline="-25000">
                <a:ea typeface="楷体_GB2312" pitchFamily="49" charset="-122"/>
              </a:rPr>
              <a:t>i</a:t>
            </a:r>
            <a:r>
              <a:rPr lang="zh-CN" altLang="en-US" sz="2400">
                <a:ea typeface="楷体_GB2312" pitchFamily="49" charset="-122"/>
              </a:rPr>
              <a:t>、</a:t>
            </a:r>
            <a:r>
              <a:rPr lang="en-US" altLang="zh-CN" sz="2400" i="1">
                <a:ea typeface="楷体_GB2312" pitchFamily="49" charset="-122"/>
              </a:rPr>
              <a:t>C</a:t>
            </a:r>
            <a:r>
              <a:rPr lang="en-US" altLang="zh-CN" sz="2400" i="1" baseline="-25000">
                <a:ea typeface="楷体_GB2312" pitchFamily="49" charset="-122"/>
              </a:rPr>
              <a:t>o </a:t>
            </a:r>
            <a:r>
              <a:rPr lang="zh-CN" altLang="en-US" sz="2400">
                <a:ea typeface="楷体_GB2312" pitchFamily="49" charset="-122"/>
              </a:rPr>
              <a:t>随温度变化会影响 </a:t>
            </a:r>
            <a:r>
              <a:rPr lang="en-US" altLang="zh-CN" sz="2400" i="1">
                <a:ea typeface="楷体_GB2312" pitchFamily="49" charset="-122"/>
              </a:rPr>
              <a:t>f</a:t>
            </a:r>
            <a:r>
              <a:rPr lang="en-US" altLang="zh-CN" sz="2400" i="1" baseline="-25000">
                <a:ea typeface="楷体_GB2312" pitchFamily="49" charset="-122"/>
              </a:rPr>
              <a:t>0</a:t>
            </a:r>
            <a:r>
              <a:rPr lang="en-US" altLang="zh-CN" sz="2400" i="1">
                <a:ea typeface="楷体_GB2312" pitchFamily="49" charset="-122"/>
              </a:rPr>
              <a:t> </a:t>
            </a:r>
            <a:r>
              <a:rPr lang="zh-CN" altLang="en-US" sz="2400">
                <a:ea typeface="楷体_GB2312" pitchFamily="49" charset="-122"/>
              </a:rPr>
              <a:t>值</a:t>
            </a:r>
          </a:p>
        </p:txBody>
      </p:sp>
      <p:sp>
        <p:nvSpPr>
          <p:cNvPr id="103453" name="Rectangle 29"/>
          <p:cNvSpPr>
            <a:spLocks noChangeArrowheads="1"/>
          </p:cNvSpPr>
          <p:nvPr/>
        </p:nvSpPr>
        <p:spPr bwMode="auto">
          <a:xfrm>
            <a:off x="7267575" y="64008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solidFill>
                  <a:srgbClr val="990033"/>
                </a:solidFill>
                <a:ea typeface="楷体_GB2312" pitchFamily="49" charset="-122"/>
              </a:rPr>
              <a:t>*</a:t>
            </a:r>
          </a:p>
        </p:txBody>
      </p:sp>
      <p:grpSp>
        <p:nvGrpSpPr>
          <p:cNvPr id="18441" name="Group 37"/>
          <p:cNvGrpSpPr>
            <a:grpSpLocks/>
          </p:cNvGrpSpPr>
          <p:nvPr/>
        </p:nvGrpSpPr>
        <p:grpSpPr bwMode="auto">
          <a:xfrm>
            <a:off x="4087813" y="614363"/>
            <a:ext cx="5056187" cy="3984625"/>
            <a:chOff x="2575" y="387"/>
            <a:chExt cx="3185" cy="2510"/>
          </a:xfrm>
        </p:grpSpPr>
        <p:grpSp>
          <p:nvGrpSpPr>
            <p:cNvPr id="18445" name="Group 5"/>
            <p:cNvGrpSpPr>
              <a:grpSpLocks/>
            </p:cNvGrpSpPr>
            <p:nvPr/>
          </p:nvGrpSpPr>
          <p:grpSpPr bwMode="auto">
            <a:xfrm>
              <a:off x="2575" y="387"/>
              <a:ext cx="3185" cy="2510"/>
              <a:chOff x="2374" y="435"/>
              <a:chExt cx="3185" cy="2510"/>
            </a:xfrm>
          </p:grpSpPr>
          <p:sp>
            <p:nvSpPr>
              <p:cNvPr id="18448" name="Rectangle 6"/>
              <p:cNvSpPr>
                <a:spLocks noChangeArrowheads="1"/>
              </p:cNvSpPr>
              <p:nvPr/>
            </p:nvSpPr>
            <p:spPr bwMode="auto">
              <a:xfrm>
                <a:off x="2374" y="435"/>
                <a:ext cx="3185" cy="251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endParaRPr lang="zh-CN" altLang="en-US" sz="2400">
                  <a:solidFill>
                    <a:schemeClr val="tx2"/>
                  </a:solidFill>
                  <a:ea typeface="楷体_GB2312" pitchFamily="49" charset="-122"/>
                </a:endParaRPr>
              </a:p>
            </p:txBody>
          </p:sp>
          <p:graphicFrame>
            <p:nvGraphicFramePr>
              <p:cNvPr id="18449" name="Object 7"/>
              <p:cNvGraphicFramePr>
                <a:graphicFrameLocks noChangeAspect="1"/>
              </p:cNvGraphicFramePr>
              <p:nvPr/>
            </p:nvGraphicFramePr>
            <p:xfrm>
              <a:off x="2570" y="582"/>
              <a:ext cx="2941" cy="218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8464" name="Photo Editor 照片" r:id="rId5" imgW="12780952" imgH="9488224" progId="MSPhotoEd.3">
                      <p:embed/>
                    </p:oleObj>
                  </mc:Choice>
                  <mc:Fallback>
                    <p:oleObj name="Photo Editor 照片" r:id="rId5" imgW="12780952" imgH="9488224" progId="MSPhotoEd.3">
                      <p:embed/>
                      <p:pic>
                        <p:nvPicPr>
                          <p:cNvPr id="0" name="Object 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570" y="582"/>
                            <a:ext cx="2941" cy="218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8446" name="Rectangle 35"/>
            <p:cNvSpPr>
              <a:spLocks noChangeArrowheads="1"/>
            </p:cNvSpPr>
            <p:nvPr/>
          </p:nvSpPr>
          <p:spPr bwMode="auto">
            <a:xfrm>
              <a:off x="5313" y="2394"/>
              <a:ext cx="435" cy="1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en-US" sz="2400">
                <a:solidFill>
                  <a:schemeClr val="tx2"/>
                </a:solidFill>
                <a:ea typeface="楷体_GB2312" pitchFamily="49" charset="-122"/>
              </a:endParaRPr>
            </a:p>
          </p:txBody>
        </p:sp>
        <p:sp>
          <p:nvSpPr>
            <p:cNvPr id="18447" name="Line 36"/>
            <p:cNvSpPr>
              <a:spLocks noChangeShapeType="1"/>
            </p:cNvSpPr>
            <p:nvPr/>
          </p:nvSpPr>
          <p:spPr bwMode="auto">
            <a:xfrm>
              <a:off x="5483" y="2372"/>
              <a:ext cx="0" cy="237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03462" name="Text Box 38"/>
          <p:cNvSpPr txBox="1">
            <a:spLocks noChangeArrowheads="1"/>
          </p:cNvSpPr>
          <p:nvPr/>
        </p:nvSpPr>
        <p:spPr bwMode="auto">
          <a:xfrm>
            <a:off x="663575" y="5527675"/>
            <a:ext cx="36274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>
                <a:ea typeface="楷体_GB2312" pitchFamily="49" charset="-122"/>
              </a:rPr>
              <a:t>高频时工作频率不稳定</a:t>
            </a:r>
          </a:p>
        </p:txBody>
      </p:sp>
      <p:sp>
        <p:nvSpPr>
          <p:cNvPr id="103463" name="Text Box 39"/>
          <p:cNvSpPr txBox="1">
            <a:spLocks noChangeArrowheads="1"/>
          </p:cNvSpPr>
          <p:nvPr/>
        </p:nvSpPr>
        <p:spPr bwMode="auto">
          <a:xfrm>
            <a:off x="195263" y="2551113"/>
            <a:ext cx="3646487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>
                <a:ea typeface="楷体_GB2312" pitchFamily="49" charset="-122"/>
              </a:rPr>
              <a:t>工作频率不高时对 </a:t>
            </a:r>
            <a:r>
              <a:rPr lang="en-US" altLang="zh-CN" sz="2400" i="1">
                <a:ea typeface="楷体_GB2312" pitchFamily="49" charset="-122"/>
              </a:rPr>
              <a:t>f</a:t>
            </a:r>
            <a:r>
              <a:rPr lang="en-US" altLang="zh-CN" sz="2400" i="1" baseline="-25000">
                <a:ea typeface="楷体_GB2312" pitchFamily="49" charset="-122"/>
              </a:rPr>
              <a:t>0 </a:t>
            </a:r>
            <a:r>
              <a:rPr lang="zh-CN" altLang="en-US" sz="2400">
                <a:ea typeface="楷体_GB2312" pitchFamily="49" charset="-122"/>
              </a:rPr>
              <a:t>影响不大</a:t>
            </a:r>
          </a:p>
        </p:txBody>
      </p:sp>
      <p:sp>
        <p:nvSpPr>
          <p:cNvPr id="103464" name="Text Box 40"/>
          <p:cNvSpPr txBox="1">
            <a:spLocks noChangeArrowheads="1"/>
          </p:cNvSpPr>
          <p:nvPr/>
        </p:nvSpPr>
        <p:spPr bwMode="auto">
          <a:xfrm>
            <a:off x="292100" y="3554413"/>
            <a:ext cx="364648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>
                <a:ea typeface="楷体_GB2312" pitchFamily="49" charset="-122"/>
              </a:rPr>
              <a:t>工作频率很高时</a:t>
            </a:r>
            <a:r>
              <a:rPr lang="en-US" altLang="zh-CN" sz="2400" i="1">
                <a:ea typeface="楷体_GB2312" pitchFamily="49" charset="-122"/>
              </a:rPr>
              <a:t>C</a:t>
            </a:r>
            <a:r>
              <a:rPr lang="en-US" altLang="zh-CN" sz="2400" i="1" baseline="-25000">
                <a:ea typeface="楷体_GB2312" pitchFamily="49" charset="-122"/>
              </a:rPr>
              <a:t>1</a:t>
            </a:r>
            <a:r>
              <a:rPr lang="zh-CN" altLang="en-US" sz="2400">
                <a:ea typeface="楷体_GB2312" pitchFamily="49" charset="-122"/>
              </a:rPr>
              <a:t>、</a:t>
            </a:r>
            <a:r>
              <a:rPr lang="en-US" altLang="zh-CN" sz="2400" i="1">
                <a:ea typeface="楷体_GB2312" pitchFamily="49" charset="-122"/>
              </a:rPr>
              <a:t>C</a:t>
            </a:r>
            <a:r>
              <a:rPr lang="en-US" altLang="zh-CN" sz="2400" i="1" baseline="-25000">
                <a:ea typeface="楷体_GB2312" pitchFamily="49" charset="-122"/>
              </a:rPr>
              <a:t>2</a:t>
            </a:r>
            <a:r>
              <a:rPr lang="zh-CN" altLang="en-US" sz="2400">
                <a:ea typeface="楷体_GB2312" pitchFamily="49" charset="-122"/>
              </a:rPr>
              <a:t>会调的很小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3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3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3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3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3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34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34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50" grpId="0" autoUpdateAnimBg="0"/>
      <p:bldP spid="103452" grpId="0" autoUpdateAnimBg="0"/>
      <p:bldP spid="103453" grpId="0" autoUpdateAnimBg="0"/>
      <p:bldP spid="103462" grpId="0" autoUpdateAnimBg="0"/>
      <p:bldP spid="103463" grpId="0" autoUpdateAnimBg="0"/>
      <p:bldP spid="103464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58" name="Group 4"/>
          <p:cNvGrpSpPr>
            <a:grpSpLocks/>
          </p:cNvGrpSpPr>
          <p:nvPr/>
        </p:nvGrpSpPr>
        <p:grpSpPr bwMode="auto">
          <a:xfrm>
            <a:off x="4087813" y="614363"/>
            <a:ext cx="5056187" cy="3984625"/>
            <a:chOff x="2374" y="435"/>
            <a:chExt cx="3185" cy="2510"/>
          </a:xfrm>
        </p:grpSpPr>
        <p:sp>
          <p:nvSpPr>
            <p:cNvPr id="19465" name="Rectangle 5"/>
            <p:cNvSpPr>
              <a:spLocks noChangeArrowheads="1"/>
            </p:cNvSpPr>
            <p:nvPr/>
          </p:nvSpPr>
          <p:spPr bwMode="auto">
            <a:xfrm>
              <a:off x="2374" y="435"/>
              <a:ext cx="3185" cy="25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en-US" sz="2400">
                <a:solidFill>
                  <a:schemeClr val="tx2"/>
                </a:solidFill>
                <a:ea typeface="楷体_GB2312" pitchFamily="49" charset="-122"/>
              </a:endParaRPr>
            </a:p>
          </p:txBody>
        </p:sp>
        <p:graphicFrame>
          <p:nvGraphicFramePr>
            <p:cNvPr id="19466" name="Object 6"/>
            <p:cNvGraphicFramePr>
              <a:graphicFrameLocks noChangeAspect="1"/>
            </p:cNvGraphicFramePr>
            <p:nvPr/>
          </p:nvGraphicFramePr>
          <p:xfrm>
            <a:off x="2570" y="582"/>
            <a:ext cx="2941" cy="21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95" name="Photo Editor 照片" r:id="rId3" imgW="12780952" imgH="9488224" progId="MSPhotoEd.3">
                    <p:embed/>
                  </p:oleObj>
                </mc:Choice>
                <mc:Fallback>
                  <p:oleObj name="Photo Editor 照片" r:id="rId3" imgW="12780952" imgH="9488224" progId="MSPhotoEd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70" y="582"/>
                          <a:ext cx="2941" cy="21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44391" name="Rectangle 7"/>
          <p:cNvSpPr>
            <a:spLocks noChangeArrowheads="1"/>
          </p:cNvSpPr>
          <p:nvPr/>
        </p:nvSpPr>
        <p:spPr bwMode="auto">
          <a:xfrm>
            <a:off x="280988" y="704850"/>
            <a:ext cx="3436937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>
                <a:solidFill>
                  <a:srgbClr val="0000FF"/>
                </a:solidFill>
                <a:ea typeface="楷体_GB2312" pitchFamily="49" charset="-122"/>
              </a:rPr>
              <a:t>在</a:t>
            </a:r>
            <a:r>
              <a:rPr lang="en-US" altLang="zh-CN" sz="2400">
                <a:solidFill>
                  <a:srgbClr val="0000FF"/>
                </a:solidFill>
                <a:ea typeface="楷体_GB2312" pitchFamily="49" charset="-122"/>
              </a:rPr>
              <a:t>LC</a:t>
            </a:r>
            <a:r>
              <a:rPr lang="zh-CN" altLang="en-US" sz="2400">
                <a:solidFill>
                  <a:srgbClr val="0000FF"/>
                </a:solidFill>
                <a:ea typeface="楷体_GB2312" pitchFamily="49" charset="-122"/>
              </a:rPr>
              <a:t>并联谐振回路中加一小电容</a:t>
            </a:r>
            <a:r>
              <a:rPr lang="en-US" altLang="zh-CN" sz="2400">
                <a:solidFill>
                  <a:srgbClr val="0000FF"/>
                </a:solidFill>
                <a:ea typeface="楷体_GB2312" pitchFamily="49" charset="-122"/>
              </a:rPr>
              <a:t>C</a:t>
            </a:r>
          </a:p>
        </p:txBody>
      </p:sp>
      <p:sp>
        <p:nvSpPr>
          <p:cNvPr id="144392" name="Rectangle 8"/>
          <p:cNvSpPr>
            <a:spLocks noChangeArrowheads="1"/>
          </p:cNvSpPr>
          <p:nvPr/>
        </p:nvSpPr>
        <p:spPr bwMode="auto">
          <a:xfrm>
            <a:off x="433388" y="1766888"/>
            <a:ext cx="26082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ea typeface="楷体_GB2312" pitchFamily="49" charset="-122"/>
              </a:rPr>
              <a:t>C</a:t>
            </a:r>
            <a:r>
              <a:rPr lang="en-US" altLang="zh-CN" sz="2400" baseline="-20000">
                <a:solidFill>
                  <a:srgbClr val="0000FF"/>
                </a:solidFill>
                <a:ea typeface="楷体_GB2312" pitchFamily="49" charset="-122"/>
              </a:rPr>
              <a:t>1</a:t>
            </a:r>
            <a:r>
              <a:rPr lang="zh-CN" altLang="en-US" sz="2400">
                <a:solidFill>
                  <a:srgbClr val="0000FF"/>
                </a:solidFill>
                <a:ea typeface="楷体_GB2312" pitchFamily="49" charset="-122"/>
              </a:rPr>
              <a:t>、 </a:t>
            </a:r>
            <a:r>
              <a:rPr lang="en-US" altLang="zh-CN" sz="2400">
                <a:solidFill>
                  <a:srgbClr val="0000FF"/>
                </a:solidFill>
                <a:ea typeface="楷体_GB2312" pitchFamily="49" charset="-122"/>
              </a:rPr>
              <a:t>C</a:t>
            </a:r>
            <a:r>
              <a:rPr lang="en-US" altLang="zh-CN" sz="2400" baseline="-20000">
                <a:solidFill>
                  <a:srgbClr val="0000FF"/>
                </a:solidFill>
                <a:ea typeface="楷体_GB2312" pitchFamily="49" charset="-122"/>
              </a:rPr>
              <a:t>1</a:t>
            </a:r>
            <a:r>
              <a:rPr lang="en-US" altLang="zh-CN" sz="2400">
                <a:solidFill>
                  <a:srgbClr val="0000FF"/>
                </a:solidFill>
                <a:ea typeface="楷体_GB2312" pitchFamily="49" charset="-122"/>
              </a:rPr>
              <a:t> &gt;&gt; C</a:t>
            </a:r>
            <a:endParaRPr lang="en-US" altLang="zh-CN" sz="2400" baseline="-20000">
              <a:solidFill>
                <a:srgbClr val="0000FF"/>
              </a:solidFill>
              <a:ea typeface="楷体_GB2312" pitchFamily="49" charset="-122"/>
            </a:endParaRPr>
          </a:p>
        </p:txBody>
      </p:sp>
      <p:graphicFrame>
        <p:nvGraphicFramePr>
          <p:cNvPr id="144393" name="Object 9"/>
          <p:cNvGraphicFramePr>
            <a:graphicFrameLocks noChangeAspect="1"/>
          </p:cNvGraphicFramePr>
          <p:nvPr/>
        </p:nvGraphicFramePr>
        <p:xfrm>
          <a:off x="762000" y="2995613"/>
          <a:ext cx="2176463" cy="992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6" name="Microsoft 公式 3.0" r:id="rId5" imgW="863225" imgH="393529" progId="Equation.3">
                  <p:embed/>
                </p:oleObj>
              </mc:Choice>
              <mc:Fallback>
                <p:oleObj name="Microsoft 公式 3.0" r:id="rId5" imgW="863225" imgH="393529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995613"/>
                        <a:ext cx="2176463" cy="992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4394" name="Rectangle 10"/>
          <p:cNvSpPr>
            <a:spLocks noChangeArrowheads="1"/>
          </p:cNvSpPr>
          <p:nvPr/>
        </p:nvSpPr>
        <p:spPr bwMode="auto">
          <a:xfrm>
            <a:off x="717550" y="4745038"/>
            <a:ext cx="66595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>
                <a:solidFill>
                  <a:srgbClr val="0000FF"/>
                </a:solidFill>
                <a:ea typeface="楷体_GB2312" pitchFamily="49" charset="-122"/>
              </a:rPr>
              <a:t>频率调节方便，不影响起振；频率稳定。</a:t>
            </a:r>
          </a:p>
        </p:txBody>
      </p:sp>
      <p:sp>
        <p:nvSpPr>
          <p:cNvPr id="144395" name="Line 11"/>
          <p:cNvSpPr>
            <a:spLocks noChangeShapeType="1"/>
          </p:cNvSpPr>
          <p:nvPr/>
        </p:nvSpPr>
        <p:spPr bwMode="auto">
          <a:xfrm flipV="1">
            <a:off x="2484438" y="3582988"/>
            <a:ext cx="317500" cy="3175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44396" name="Line 12"/>
          <p:cNvSpPr>
            <a:spLocks noChangeShapeType="1"/>
          </p:cNvSpPr>
          <p:nvPr/>
        </p:nvSpPr>
        <p:spPr bwMode="auto">
          <a:xfrm flipV="1">
            <a:off x="830263" y="3332163"/>
            <a:ext cx="317500" cy="3175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4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44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4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44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391" grpId="0" autoUpdateAnimBg="0"/>
      <p:bldP spid="144392" grpId="0" autoUpdateAnimBg="0"/>
      <p:bldP spid="144394" grpId="0" autoUpdateAnimBg="0"/>
      <p:bldP spid="144395" grpId="0" animBg="1"/>
      <p:bldP spid="14439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4"/>
          <p:cNvSpPr>
            <a:spLocks noChangeArrowheads="1"/>
          </p:cNvSpPr>
          <p:nvPr/>
        </p:nvSpPr>
        <p:spPr bwMode="auto">
          <a:xfrm>
            <a:off x="381000" y="274638"/>
            <a:ext cx="7772400" cy="606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zh-CN" sz="2800">
              <a:solidFill>
                <a:schemeClr val="tx2"/>
              </a:solidFill>
              <a:ea typeface="楷体_GB2312" pitchFamily="49" charset="-122"/>
            </a:endParaRPr>
          </a:p>
        </p:txBody>
      </p:sp>
      <p:grpSp>
        <p:nvGrpSpPr>
          <p:cNvPr id="105498" name="Group 26"/>
          <p:cNvGrpSpPr>
            <a:grpSpLocks/>
          </p:cNvGrpSpPr>
          <p:nvPr/>
        </p:nvGrpSpPr>
        <p:grpSpPr bwMode="auto">
          <a:xfrm>
            <a:off x="1954213" y="1555750"/>
            <a:ext cx="5753100" cy="4362450"/>
            <a:chOff x="1025" y="1465"/>
            <a:chExt cx="3624" cy="2748"/>
          </a:xfrm>
        </p:grpSpPr>
        <p:sp>
          <p:nvSpPr>
            <p:cNvPr id="20494" name="Rectangle 5"/>
            <p:cNvSpPr>
              <a:spLocks noChangeArrowheads="1"/>
            </p:cNvSpPr>
            <p:nvPr/>
          </p:nvSpPr>
          <p:spPr bwMode="auto">
            <a:xfrm>
              <a:off x="1025" y="1465"/>
              <a:ext cx="3624" cy="27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en-US" sz="2400">
                <a:solidFill>
                  <a:schemeClr val="tx2"/>
                </a:solidFill>
                <a:ea typeface="楷体_GB2312" pitchFamily="49" charset="-122"/>
              </a:endParaRPr>
            </a:p>
          </p:txBody>
        </p:sp>
        <p:graphicFrame>
          <p:nvGraphicFramePr>
            <p:cNvPr id="20495" name="Object 6"/>
            <p:cNvGraphicFramePr>
              <a:graphicFrameLocks noChangeAspect="1"/>
            </p:cNvGraphicFramePr>
            <p:nvPr/>
          </p:nvGraphicFramePr>
          <p:xfrm>
            <a:off x="1362" y="1544"/>
            <a:ext cx="2928" cy="25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10" name="Photo Editor 照片" r:id="rId3" imgW="11390476" imgH="9821646" progId="MSPhotoEd.3">
                    <p:embed/>
                  </p:oleObj>
                </mc:Choice>
                <mc:Fallback>
                  <p:oleObj name="Photo Editor 照片" r:id="rId3" imgW="11390476" imgH="9821646" progId="MSPhotoEd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62" y="1544"/>
                          <a:ext cx="2928" cy="25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20484" name="Picture 7" descr="0066">
            <a:hlinkClick r:id="" action="ppaction://hlinkshowjump?jump=nextslide" highlightClick="1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625" y="6477000"/>
            <a:ext cx="7143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5" name="Picture 8" descr="0063">
            <a:hlinkClick r:id="" action="ppaction://hlinkshowjump?jump=previousslide" highlightClick="1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3825" y="6457950"/>
            <a:ext cx="714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5483" name="Rectangle 11"/>
          <p:cNvSpPr>
            <a:spLocks noChangeArrowheads="1"/>
          </p:cNvSpPr>
          <p:nvPr/>
        </p:nvSpPr>
        <p:spPr bwMode="auto">
          <a:xfrm>
            <a:off x="4808538" y="4270375"/>
            <a:ext cx="4143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1800">
                <a:solidFill>
                  <a:srgbClr val="FF0000"/>
                </a:solidFill>
                <a:ea typeface="楷体_GB2312" pitchFamily="49" charset="-122"/>
              </a:rPr>
              <a:t>＋</a:t>
            </a:r>
          </a:p>
        </p:txBody>
      </p:sp>
      <p:sp>
        <p:nvSpPr>
          <p:cNvPr id="105484" name="Rectangle 12"/>
          <p:cNvSpPr>
            <a:spLocks noChangeArrowheads="1"/>
          </p:cNvSpPr>
          <p:nvPr/>
        </p:nvSpPr>
        <p:spPr bwMode="auto">
          <a:xfrm>
            <a:off x="4873625" y="3103563"/>
            <a:ext cx="4143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1800">
                <a:solidFill>
                  <a:srgbClr val="FF0000"/>
                </a:solidFill>
                <a:ea typeface="楷体_GB2312" pitchFamily="49" charset="-122"/>
              </a:rPr>
              <a:t>＋</a:t>
            </a:r>
          </a:p>
        </p:txBody>
      </p:sp>
      <p:sp>
        <p:nvSpPr>
          <p:cNvPr id="105487" name="Rectangle 15"/>
          <p:cNvSpPr>
            <a:spLocks noChangeArrowheads="1"/>
          </p:cNvSpPr>
          <p:nvPr/>
        </p:nvSpPr>
        <p:spPr bwMode="auto">
          <a:xfrm>
            <a:off x="5762625" y="2178050"/>
            <a:ext cx="4143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1800">
                <a:solidFill>
                  <a:srgbClr val="FF0000"/>
                </a:solidFill>
                <a:ea typeface="楷体_GB2312" pitchFamily="49" charset="-122"/>
              </a:rPr>
              <a:t>＋</a:t>
            </a:r>
          </a:p>
        </p:txBody>
      </p:sp>
      <p:grpSp>
        <p:nvGrpSpPr>
          <p:cNvPr id="105492" name="Group 20"/>
          <p:cNvGrpSpPr>
            <a:grpSpLocks/>
          </p:cNvGrpSpPr>
          <p:nvPr/>
        </p:nvGrpSpPr>
        <p:grpSpPr bwMode="auto">
          <a:xfrm>
            <a:off x="5218113" y="4129088"/>
            <a:ext cx="414337" cy="366712"/>
            <a:chOff x="4938" y="2932"/>
            <a:chExt cx="261" cy="231"/>
          </a:xfrm>
        </p:grpSpPr>
        <p:sp>
          <p:nvSpPr>
            <p:cNvPr id="20492" name="Rectangle 18"/>
            <p:cNvSpPr>
              <a:spLocks noChangeArrowheads="1"/>
            </p:cNvSpPr>
            <p:nvPr/>
          </p:nvSpPr>
          <p:spPr bwMode="auto">
            <a:xfrm>
              <a:off x="4938" y="2932"/>
              <a:ext cx="26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1800">
                  <a:solidFill>
                    <a:srgbClr val="FF0000"/>
                  </a:solidFill>
                  <a:ea typeface="楷体_GB2312" pitchFamily="49" charset="-122"/>
                </a:rPr>
                <a:t>＋</a:t>
              </a:r>
            </a:p>
          </p:txBody>
        </p:sp>
        <p:sp>
          <p:nvSpPr>
            <p:cNvPr id="20493" name="Oval 19"/>
            <p:cNvSpPr>
              <a:spLocks noChangeArrowheads="1"/>
            </p:cNvSpPr>
            <p:nvPr/>
          </p:nvSpPr>
          <p:spPr bwMode="auto">
            <a:xfrm>
              <a:off x="4973" y="2957"/>
              <a:ext cx="189" cy="177"/>
            </a:xfrm>
            <a:prstGeom prst="ellips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en-US" sz="2400">
                <a:solidFill>
                  <a:schemeClr val="tx2"/>
                </a:solidFill>
                <a:ea typeface="楷体_GB2312" pitchFamily="49" charset="-122"/>
              </a:endParaRPr>
            </a:p>
          </p:txBody>
        </p:sp>
      </p:grpSp>
      <p:sp>
        <p:nvSpPr>
          <p:cNvPr id="20490" name="Rectangle 22"/>
          <p:cNvSpPr>
            <a:spLocks noChangeArrowheads="1"/>
          </p:cNvSpPr>
          <p:nvPr/>
        </p:nvSpPr>
        <p:spPr bwMode="auto">
          <a:xfrm>
            <a:off x="649288" y="649288"/>
            <a:ext cx="6861175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dirty="0" err="1">
                <a:solidFill>
                  <a:schemeClr val="accent2"/>
                </a:solidFill>
                <a:ea typeface="楷体_GB2312" pitchFamily="49" charset="-122"/>
              </a:rPr>
              <a:t>f</a:t>
            </a:r>
            <a:r>
              <a:rPr lang="en-US" altLang="zh-CN" sz="2400" baseline="-20000" dirty="0" err="1">
                <a:solidFill>
                  <a:schemeClr val="accent2"/>
                </a:solidFill>
                <a:ea typeface="楷体_GB2312" pitchFamily="49" charset="-122"/>
              </a:rPr>
              <a:t>o</a:t>
            </a:r>
            <a:r>
              <a:rPr lang="zh-CN" altLang="en-US" sz="2400" dirty="0">
                <a:solidFill>
                  <a:schemeClr val="accent2"/>
                </a:solidFill>
                <a:ea typeface="楷体_GB2312" pitchFamily="49" charset="-122"/>
              </a:rPr>
              <a:t>高于</a:t>
            </a:r>
            <a:r>
              <a:rPr lang="en-US" altLang="zh-CN" sz="2400" dirty="0">
                <a:solidFill>
                  <a:schemeClr val="accent2"/>
                </a:solidFill>
                <a:ea typeface="楷体_GB2312" pitchFamily="49" charset="-122"/>
              </a:rPr>
              <a:t>100MH</a:t>
            </a:r>
            <a:r>
              <a:rPr lang="en-US" altLang="zh-CN" sz="2400" baseline="-20000" dirty="0">
                <a:solidFill>
                  <a:schemeClr val="accent2"/>
                </a:solidFill>
                <a:ea typeface="楷体_GB2312" pitchFamily="49" charset="-122"/>
              </a:rPr>
              <a:t>Z</a:t>
            </a:r>
            <a:r>
              <a:rPr lang="zh-CN" altLang="en-US" sz="2400" dirty="0">
                <a:solidFill>
                  <a:schemeClr val="accent2"/>
                </a:solidFill>
                <a:ea typeface="楷体_GB2312" pitchFamily="49" charset="-122"/>
              </a:rPr>
              <a:t>时，基本放大电路须</a:t>
            </a:r>
            <a:r>
              <a:rPr lang="zh-CN" altLang="en-US" sz="2400" dirty="0">
                <a:solidFill>
                  <a:srgbClr val="FF0000"/>
                </a:solidFill>
                <a:ea typeface="楷体_GB2312" pitchFamily="49" charset="-122"/>
              </a:rPr>
              <a:t>采用共基电路。</a:t>
            </a:r>
          </a:p>
        </p:txBody>
      </p:sp>
      <p:sp>
        <p:nvSpPr>
          <p:cNvPr id="105499" name="Rectangle 27"/>
          <p:cNvSpPr>
            <a:spLocks noChangeArrowheads="1"/>
          </p:cNvSpPr>
          <p:nvPr/>
        </p:nvSpPr>
        <p:spPr bwMode="auto">
          <a:xfrm>
            <a:off x="7267575" y="64008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solidFill>
                  <a:srgbClr val="990033"/>
                </a:solidFill>
                <a:ea typeface="楷体_GB2312" pitchFamily="49" charset="-122"/>
              </a:rPr>
              <a:t>*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5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54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54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83" grpId="0" autoUpdateAnimBg="0"/>
      <p:bldP spid="105484" grpId="0" autoUpdateAnimBg="0"/>
      <p:bldP spid="105487" grpId="0" autoUpdateAnimBg="0"/>
      <p:bldP spid="105499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9" name="Rectangle 5"/>
          <p:cNvSpPr>
            <a:spLocks noChangeArrowheads="1"/>
          </p:cNvSpPr>
          <p:nvPr/>
        </p:nvSpPr>
        <p:spPr bwMode="auto">
          <a:xfrm>
            <a:off x="409575" y="881063"/>
            <a:ext cx="7219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 dirty="0">
                <a:solidFill>
                  <a:srgbClr val="FF3300"/>
                </a:solidFill>
                <a:ea typeface="楷体_GB2312" pitchFamily="49" charset="-122"/>
              </a:rPr>
              <a:t>※</a:t>
            </a:r>
            <a:r>
              <a:rPr lang="zh-CN" altLang="en-US" sz="2400" dirty="0">
                <a:solidFill>
                  <a:srgbClr val="990033"/>
                </a:solidFill>
                <a:ea typeface="楷体_GB2312" pitchFamily="49" charset="-122"/>
              </a:rPr>
              <a:t>归纳：</a:t>
            </a:r>
            <a:r>
              <a:rPr lang="zh-CN" altLang="en-US" sz="2400" dirty="0">
                <a:solidFill>
                  <a:schemeClr val="accent2"/>
                </a:solidFill>
                <a:ea typeface="楷体_GB2312" pitchFamily="49" charset="-122"/>
              </a:rPr>
              <a:t>三点式振荡电路相平条件的一般判别方法</a:t>
            </a:r>
          </a:p>
        </p:txBody>
      </p:sp>
      <p:sp>
        <p:nvSpPr>
          <p:cNvPr id="139270" name="Rectangle 6"/>
          <p:cNvSpPr>
            <a:spLocks noChangeArrowheads="1"/>
          </p:cNvSpPr>
          <p:nvPr/>
        </p:nvSpPr>
        <p:spPr bwMode="auto">
          <a:xfrm>
            <a:off x="487363" y="2147888"/>
            <a:ext cx="7913687" cy="931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30000"/>
              </a:spcBef>
            </a:pPr>
            <a:r>
              <a:rPr lang="zh-CN" altLang="en-US" sz="2400">
                <a:ea typeface="楷体_GB2312" pitchFamily="49" charset="-122"/>
              </a:rPr>
              <a:t>与同相输入端相连的抽头两边是同性电抗，</a:t>
            </a:r>
          </a:p>
          <a:p>
            <a:pPr eaLnBrk="1" hangingPunct="1">
              <a:spcBef>
                <a:spcPct val="30000"/>
              </a:spcBef>
              <a:buFontTx/>
              <a:buNone/>
            </a:pPr>
            <a:r>
              <a:rPr lang="zh-CN" altLang="en-US" sz="2400">
                <a:ea typeface="楷体_GB2312" pitchFamily="49" charset="-122"/>
              </a:rPr>
              <a:t> 另一个是异性电抗的三点式电路满足相平条件。</a:t>
            </a:r>
          </a:p>
        </p:txBody>
      </p:sp>
      <p:sp>
        <p:nvSpPr>
          <p:cNvPr id="139271" name="Rectangle 7"/>
          <p:cNvSpPr>
            <a:spLocks noChangeArrowheads="1"/>
          </p:cNvSpPr>
          <p:nvPr/>
        </p:nvSpPr>
        <p:spPr bwMode="auto">
          <a:xfrm>
            <a:off x="766763" y="3670300"/>
            <a:ext cx="2962275" cy="1662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10000"/>
              </a:spcBef>
              <a:buFontTx/>
              <a:buNone/>
            </a:pPr>
            <a:r>
              <a:rPr lang="zh-CN" altLang="en-US" sz="2400">
                <a:solidFill>
                  <a:srgbClr val="FF0000"/>
                </a:solidFill>
                <a:ea typeface="楷体_GB2312" pitchFamily="49" charset="-122"/>
              </a:rPr>
              <a:t>对于</a:t>
            </a:r>
            <a:r>
              <a:rPr lang="en-US" altLang="zh-CN" sz="2400">
                <a:solidFill>
                  <a:srgbClr val="FF0000"/>
                </a:solidFill>
                <a:ea typeface="楷体_GB2312" pitchFamily="49" charset="-122"/>
              </a:rPr>
              <a:t>BJT</a:t>
            </a:r>
            <a:r>
              <a:rPr lang="zh-CN" altLang="en-US" sz="2400">
                <a:solidFill>
                  <a:srgbClr val="FF0000"/>
                </a:solidFill>
                <a:ea typeface="楷体_GB2312" pitchFamily="49" charset="-122"/>
              </a:rPr>
              <a:t>：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zh-CN" altLang="en-US" sz="2400">
                <a:solidFill>
                  <a:schemeClr val="tx2"/>
                </a:solidFill>
                <a:ea typeface="楷体_GB2312" pitchFamily="49" charset="-122"/>
              </a:rPr>
              <a:t>若</a:t>
            </a:r>
            <a:r>
              <a:rPr lang="en-US" altLang="zh-CN" sz="2400">
                <a:solidFill>
                  <a:schemeClr val="tx2"/>
                </a:solidFill>
                <a:ea typeface="楷体_GB2312" pitchFamily="49" charset="-122"/>
              </a:rPr>
              <a:t>c</a:t>
            </a:r>
            <a:r>
              <a:rPr lang="zh-CN" altLang="en-US" sz="2400">
                <a:solidFill>
                  <a:schemeClr val="tx2"/>
                </a:solidFill>
                <a:ea typeface="楷体_GB2312" pitchFamily="49" charset="-122"/>
              </a:rPr>
              <a:t>极为输出端；</a:t>
            </a:r>
            <a:endParaRPr lang="zh-CN" altLang="en-US" sz="2400">
              <a:solidFill>
                <a:srgbClr val="FF0000"/>
              </a:solidFill>
              <a:ea typeface="楷体_GB2312" pitchFamily="49" charset="-122"/>
            </a:endParaRP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CN" sz="2400">
                <a:solidFill>
                  <a:schemeClr val="tx2"/>
                </a:solidFill>
                <a:ea typeface="楷体_GB2312" pitchFamily="49" charset="-122"/>
              </a:rPr>
              <a:t>e</a:t>
            </a:r>
            <a:r>
              <a:rPr lang="zh-CN" altLang="en-US" sz="2400">
                <a:solidFill>
                  <a:schemeClr val="tx2"/>
                </a:solidFill>
                <a:ea typeface="楷体_GB2312" pitchFamily="49" charset="-122"/>
              </a:rPr>
              <a:t>极为同相输入端；</a:t>
            </a:r>
            <a:endParaRPr lang="zh-CN" altLang="en-US" sz="2400">
              <a:solidFill>
                <a:srgbClr val="FF0000"/>
              </a:solidFill>
              <a:ea typeface="楷体_GB2312" pitchFamily="49" charset="-122"/>
            </a:endParaRP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CN" sz="2400">
                <a:solidFill>
                  <a:schemeClr val="tx2"/>
                </a:solidFill>
                <a:ea typeface="楷体_GB2312" pitchFamily="49" charset="-122"/>
              </a:rPr>
              <a:t>b</a:t>
            </a:r>
            <a:r>
              <a:rPr lang="zh-CN" altLang="en-US" sz="2400">
                <a:solidFill>
                  <a:schemeClr val="tx2"/>
                </a:solidFill>
                <a:ea typeface="楷体_GB2312" pitchFamily="49" charset="-122"/>
              </a:rPr>
              <a:t>极为反相输入端。</a:t>
            </a:r>
          </a:p>
        </p:txBody>
      </p:sp>
      <p:sp>
        <p:nvSpPr>
          <p:cNvPr id="139272" name="Rectangle 8"/>
          <p:cNvSpPr>
            <a:spLocks noChangeArrowheads="1"/>
          </p:cNvSpPr>
          <p:nvPr/>
        </p:nvSpPr>
        <p:spPr bwMode="auto">
          <a:xfrm>
            <a:off x="4635500" y="3636963"/>
            <a:ext cx="3343275" cy="1662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10000"/>
              </a:spcBef>
              <a:buFontTx/>
              <a:buNone/>
            </a:pPr>
            <a:r>
              <a:rPr lang="zh-CN" altLang="en-US" sz="2400">
                <a:solidFill>
                  <a:srgbClr val="FF0000"/>
                </a:solidFill>
                <a:ea typeface="楷体_GB2312" pitchFamily="49" charset="-122"/>
              </a:rPr>
              <a:t>对于</a:t>
            </a:r>
            <a:r>
              <a:rPr lang="en-US" altLang="zh-CN" sz="2400">
                <a:solidFill>
                  <a:srgbClr val="FF0000"/>
                </a:solidFill>
                <a:ea typeface="楷体_GB2312" pitchFamily="49" charset="-122"/>
              </a:rPr>
              <a:t>FET</a:t>
            </a:r>
            <a:r>
              <a:rPr lang="zh-CN" altLang="en-US" sz="2400">
                <a:solidFill>
                  <a:srgbClr val="FF0000"/>
                </a:solidFill>
                <a:ea typeface="楷体_GB2312" pitchFamily="49" charset="-122"/>
              </a:rPr>
              <a:t>：</a:t>
            </a: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zh-CN" altLang="en-US" sz="2400">
                <a:solidFill>
                  <a:schemeClr val="tx2"/>
                </a:solidFill>
                <a:ea typeface="楷体_GB2312" pitchFamily="49" charset="-122"/>
              </a:rPr>
              <a:t>若</a:t>
            </a:r>
            <a:r>
              <a:rPr lang="en-US" altLang="zh-CN" sz="2400">
                <a:solidFill>
                  <a:schemeClr val="tx2"/>
                </a:solidFill>
                <a:ea typeface="楷体_GB2312" pitchFamily="49" charset="-122"/>
              </a:rPr>
              <a:t>d</a:t>
            </a:r>
            <a:r>
              <a:rPr lang="zh-CN" altLang="en-US" sz="2400">
                <a:solidFill>
                  <a:schemeClr val="tx2"/>
                </a:solidFill>
                <a:ea typeface="楷体_GB2312" pitchFamily="49" charset="-122"/>
              </a:rPr>
              <a:t>极为输出端；</a:t>
            </a:r>
            <a:endParaRPr lang="zh-CN" altLang="en-US" sz="2400">
              <a:solidFill>
                <a:srgbClr val="FF0000"/>
              </a:solidFill>
              <a:ea typeface="楷体_GB2312" pitchFamily="49" charset="-122"/>
            </a:endParaRP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CN" sz="2400">
                <a:solidFill>
                  <a:schemeClr val="tx2"/>
                </a:solidFill>
                <a:ea typeface="楷体_GB2312" pitchFamily="49" charset="-122"/>
              </a:rPr>
              <a:t>s</a:t>
            </a:r>
            <a:r>
              <a:rPr lang="zh-CN" altLang="en-US" sz="2400">
                <a:solidFill>
                  <a:schemeClr val="tx2"/>
                </a:solidFill>
                <a:ea typeface="楷体_GB2312" pitchFamily="49" charset="-122"/>
              </a:rPr>
              <a:t>极为同相输入端；</a:t>
            </a:r>
            <a:endParaRPr lang="zh-CN" altLang="en-US" sz="2400">
              <a:solidFill>
                <a:srgbClr val="FF0000"/>
              </a:solidFill>
              <a:ea typeface="楷体_GB2312" pitchFamily="49" charset="-122"/>
            </a:endParaRPr>
          </a:p>
          <a:p>
            <a:pPr eaLnBrk="1" hangingPunct="1">
              <a:spcBef>
                <a:spcPct val="10000"/>
              </a:spcBef>
              <a:buFontTx/>
              <a:buNone/>
            </a:pPr>
            <a:r>
              <a:rPr lang="en-US" altLang="zh-CN" sz="2400">
                <a:solidFill>
                  <a:schemeClr val="tx2"/>
                </a:solidFill>
                <a:ea typeface="楷体_GB2312" pitchFamily="49" charset="-122"/>
              </a:rPr>
              <a:t>g</a:t>
            </a:r>
            <a:r>
              <a:rPr lang="zh-CN" altLang="en-US" sz="2400">
                <a:solidFill>
                  <a:schemeClr val="tx2"/>
                </a:solidFill>
                <a:ea typeface="楷体_GB2312" pitchFamily="49" charset="-122"/>
              </a:rPr>
              <a:t>极为反相输入端。</a:t>
            </a:r>
          </a:p>
        </p:txBody>
      </p:sp>
      <p:sp>
        <p:nvSpPr>
          <p:cNvPr id="139273" name="Line 9"/>
          <p:cNvSpPr>
            <a:spLocks noChangeShapeType="1"/>
          </p:cNvSpPr>
          <p:nvPr/>
        </p:nvSpPr>
        <p:spPr bwMode="auto">
          <a:xfrm>
            <a:off x="571500" y="1397000"/>
            <a:ext cx="6777038" cy="0"/>
          </a:xfrm>
          <a:prstGeom prst="line">
            <a:avLst/>
          </a:prstGeom>
          <a:noFill/>
          <a:ln w="57150" cmpd="thinThick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pic>
        <p:nvPicPr>
          <p:cNvPr id="21511" name="Picture 10" descr="0066">
            <a:hlinkClick r:id="" action="ppaction://hlinkshowjump?jump=nextslide" highlightClick="1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419850"/>
            <a:ext cx="7143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2" name="Picture 11" descr="0063">
            <a:hlinkClick r:id="" action="ppaction://hlinkshowjump?jump=previousslide" highlightClick="1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6400800"/>
            <a:ext cx="714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9276" name="Rectangle 12"/>
          <p:cNvSpPr>
            <a:spLocks noChangeArrowheads="1"/>
          </p:cNvSpPr>
          <p:nvPr/>
        </p:nvSpPr>
        <p:spPr bwMode="auto">
          <a:xfrm>
            <a:off x="7319963" y="64008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solidFill>
                  <a:srgbClr val="990033"/>
                </a:solidFill>
                <a:ea typeface="楷体_GB2312" pitchFamily="49" charset="-122"/>
              </a:rPr>
              <a:t>*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9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392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1392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392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392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392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392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392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392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392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1392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392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39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69" grpId="0" autoUpdateAnimBg="0"/>
      <p:bldP spid="139270" grpId="0" build="p" autoUpdateAnimBg="0"/>
      <p:bldP spid="139271" grpId="0" build="p" autoUpdateAnimBg="0"/>
      <p:bldP spid="139272" grpId="0" build="p" autoUpdateAnimBg="0"/>
      <p:bldP spid="139273" grpId="0" animBg="1"/>
      <p:bldP spid="139276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371600" cy="563563"/>
          </a:xfrm>
        </p:spPr>
        <p:txBody>
          <a:bodyPr/>
          <a:lstStyle/>
          <a:p>
            <a:pPr algn="l" eaLnBrk="1" hangingPunct="1"/>
            <a:r>
              <a:rPr lang="zh-CN" altLang="en-US" sz="2800" b="1" dirty="0" smtClean="0">
                <a:solidFill>
                  <a:schemeClr val="accent2"/>
                </a:solidFill>
                <a:ea typeface="楷体_GB2312" pitchFamily="49" charset="-122"/>
              </a:rPr>
              <a:t>举例</a:t>
            </a:r>
            <a:r>
              <a:rPr lang="en-US" altLang="zh-CN" sz="2800" b="1" dirty="0" smtClean="0">
                <a:solidFill>
                  <a:schemeClr val="accent2"/>
                </a:solidFill>
                <a:ea typeface="楷体_GB2312" pitchFamily="49" charset="-122"/>
              </a:rPr>
              <a:t>:</a:t>
            </a:r>
          </a:p>
        </p:txBody>
      </p:sp>
      <p:sp>
        <p:nvSpPr>
          <p:cNvPr id="22531" name="Rectangle 5"/>
          <p:cNvSpPr>
            <a:spLocks noChangeArrowheads="1"/>
          </p:cNvSpPr>
          <p:nvPr/>
        </p:nvSpPr>
        <p:spPr bwMode="auto">
          <a:xfrm>
            <a:off x="685800" y="644525"/>
            <a:ext cx="7772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zh-CN" b="0">
              <a:solidFill>
                <a:schemeClr val="tx2"/>
              </a:solidFill>
              <a:ea typeface="楷体_GB2312" pitchFamily="49" charset="-122"/>
            </a:endParaRPr>
          </a:p>
        </p:txBody>
      </p:sp>
      <p:sp>
        <p:nvSpPr>
          <p:cNvPr id="22532" name="Rectangle 6"/>
          <p:cNvSpPr>
            <a:spLocks noChangeArrowheads="1"/>
          </p:cNvSpPr>
          <p:nvPr/>
        </p:nvSpPr>
        <p:spPr bwMode="auto">
          <a:xfrm>
            <a:off x="4375150" y="0"/>
            <a:ext cx="4768850" cy="40449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en-US" sz="2400">
              <a:solidFill>
                <a:schemeClr val="tx2"/>
              </a:solidFill>
              <a:ea typeface="楷体_GB2312" pitchFamily="49" charset="-122"/>
            </a:endParaRPr>
          </a:p>
        </p:txBody>
      </p:sp>
      <p:graphicFrame>
        <p:nvGraphicFramePr>
          <p:cNvPr id="22533" name="Object 7"/>
          <p:cNvGraphicFramePr>
            <a:graphicFrameLocks noGrp="1" noChangeAspect="1"/>
          </p:cNvGraphicFramePr>
          <p:nvPr>
            <p:ph type="body" idx="1"/>
          </p:nvPr>
        </p:nvGraphicFramePr>
        <p:xfrm>
          <a:off x="4572000" y="147638"/>
          <a:ext cx="4449763" cy="3781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2" name="Photo Editor 照片" r:id="rId3" imgW="10533333" imgH="8952381" progId="MSPhotoEd.3">
                  <p:embed/>
                </p:oleObj>
              </mc:Choice>
              <mc:Fallback>
                <p:oleObj name="Photo Editor 照片" r:id="rId3" imgW="10533333" imgH="8952381" progId="MSPhotoEd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147638"/>
                        <a:ext cx="4449763" cy="3781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2534" name="Picture 12" descr="0066">
            <a:hlinkClick r:id="" action="ppaction://hlinkshowjump?jump=nextslide" highlightClick="1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419850"/>
            <a:ext cx="7143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5" name="Picture 13" descr="0063">
            <a:hlinkClick r:id="" action="ppaction://hlinkshowjump?jump=previousslide" highlightClick="1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6400800"/>
            <a:ext cx="714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14" name="Rectangle 14"/>
          <p:cNvSpPr>
            <a:spLocks noChangeArrowheads="1"/>
          </p:cNvSpPr>
          <p:nvPr/>
        </p:nvSpPr>
        <p:spPr bwMode="auto">
          <a:xfrm>
            <a:off x="0" y="2143125"/>
            <a:ext cx="5867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solidFill>
                  <a:schemeClr val="tx2"/>
                </a:solidFill>
                <a:ea typeface="楷体_GB2312" pitchFamily="49" charset="-122"/>
              </a:rPr>
              <a:t>C</a:t>
            </a:r>
            <a:r>
              <a:rPr lang="en-US" altLang="zh-CN" sz="2400" baseline="-20000">
                <a:solidFill>
                  <a:schemeClr val="tx2"/>
                </a:solidFill>
                <a:ea typeface="楷体_GB2312" pitchFamily="49" charset="-122"/>
              </a:rPr>
              <a:t>1</a:t>
            </a:r>
            <a:r>
              <a:rPr lang="zh-CN" altLang="en-US" sz="2400">
                <a:solidFill>
                  <a:schemeClr val="tx2"/>
                </a:solidFill>
                <a:ea typeface="楷体_GB2312" pitchFamily="49" charset="-122"/>
              </a:rPr>
              <a:t>、 </a:t>
            </a:r>
            <a:r>
              <a:rPr lang="en-US" altLang="zh-CN" sz="2400">
                <a:solidFill>
                  <a:schemeClr val="tx2"/>
                </a:solidFill>
                <a:ea typeface="楷体_GB2312" pitchFamily="49" charset="-122"/>
              </a:rPr>
              <a:t>C</a:t>
            </a:r>
            <a:r>
              <a:rPr lang="en-US" altLang="zh-CN" sz="2400" baseline="-20000">
                <a:solidFill>
                  <a:schemeClr val="tx2"/>
                </a:solidFill>
                <a:ea typeface="楷体_GB2312" pitchFamily="49" charset="-122"/>
              </a:rPr>
              <a:t>2</a:t>
            </a:r>
            <a:r>
              <a:rPr lang="zh-CN" altLang="en-US" sz="2400">
                <a:solidFill>
                  <a:schemeClr val="tx2"/>
                </a:solidFill>
                <a:ea typeface="楷体_GB2312" pitchFamily="49" charset="-122"/>
              </a:rPr>
              <a:t>、</a:t>
            </a:r>
            <a:r>
              <a:rPr lang="en-US" altLang="zh-CN" sz="2400">
                <a:solidFill>
                  <a:schemeClr val="tx2"/>
                </a:solidFill>
                <a:ea typeface="楷体_GB2312" pitchFamily="49" charset="-122"/>
              </a:rPr>
              <a:t>L</a:t>
            </a:r>
            <a:r>
              <a:rPr lang="zh-CN" altLang="en-US" sz="2400">
                <a:solidFill>
                  <a:schemeClr val="tx2"/>
                </a:solidFill>
                <a:ea typeface="楷体_GB2312" pitchFamily="49" charset="-122"/>
              </a:rPr>
              <a:t>组成电容三点式电路</a:t>
            </a:r>
          </a:p>
        </p:txBody>
      </p:sp>
      <p:sp>
        <p:nvSpPr>
          <p:cNvPr id="102415" name="Rectangle 15"/>
          <p:cNvSpPr>
            <a:spLocks noChangeArrowheads="1"/>
          </p:cNvSpPr>
          <p:nvPr/>
        </p:nvSpPr>
        <p:spPr bwMode="auto">
          <a:xfrm>
            <a:off x="306388" y="2805113"/>
            <a:ext cx="37369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solidFill>
                  <a:srgbClr val="FF0000"/>
                </a:solidFill>
                <a:ea typeface="楷体_GB2312" pitchFamily="49" charset="-122"/>
              </a:rPr>
              <a:t>——</a:t>
            </a:r>
            <a:r>
              <a:rPr lang="zh-CN" altLang="en-US" sz="2400">
                <a:solidFill>
                  <a:srgbClr val="FF0000"/>
                </a:solidFill>
                <a:ea typeface="楷体_GB2312" pitchFamily="49" charset="-122"/>
              </a:rPr>
              <a:t>满足相平条件！</a:t>
            </a:r>
          </a:p>
        </p:txBody>
      </p:sp>
      <p:sp>
        <p:nvSpPr>
          <p:cNvPr id="102416" name="Rectangle 16"/>
          <p:cNvSpPr>
            <a:spLocks noChangeArrowheads="1"/>
          </p:cNvSpPr>
          <p:nvPr/>
        </p:nvSpPr>
        <p:spPr bwMode="auto">
          <a:xfrm>
            <a:off x="166688" y="1450975"/>
            <a:ext cx="49990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solidFill>
                  <a:schemeClr val="accent2"/>
                </a:solidFill>
                <a:ea typeface="楷体_GB2312" pitchFamily="49" charset="-122"/>
              </a:rPr>
              <a:t>C</a:t>
            </a:r>
            <a:r>
              <a:rPr lang="en-US" altLang="zh-CN" sz="2400" baseline="-20000">
                <a:solidFill>
                  <a:schemeClr val="accent2"/>
                </a:solidFill>
                <a:ea typeface="楷体_GB2312" pitchFamily="49" charset="-122"/>
              </a:rPr>
              <a:t>e</a:t>
            </a:r>
            <a:r>
              <a:rPr lang="zh-CN" altLang="en-US" sz="2400">
                <a:solidFill>
                  <a:schemeClr val="accent2"/>
                </a:solidFill>
                <a:ea typeface="楷体_GB2312" pitchFamily="49" charset="-122"/>
              </a:rPr>
              <a:t>、</a:t>
            </a:r>
            <a:r>
              <a:rPr lang="en-US" altLang="zh-CN" sz="2400">
                <a:solidFill>
                  <a:schemeClr val="accent2"/>
                </a:solidFill>
                <a:ea typeface="楷体_GB2312" pitchFamily="49" charset="-122"/>
              </a:rPr>
              <a:t>C</a:t>
            </a:r>
            <a:r>
              <a:rPr lang="zh-CN" altLang="en-US" sz="2400">
                <a:solidFill>
                  <a:schemeClr val="accent2"/>
                </a:solidFill>
                <a:ea typeface="楷体_GB2312" pitchFamily="49" charset="-122"/>
              </a:rPr>
              <a:t>交流短路</a:t>
            </a:r>
          </a:p>
        </p:txBody>
      </p:sp>
      <p:sp>
        <p:nvSpPr>
          <p:cNvPr id="102417" name="Rectangle 17"/>
          <p:cNvSpPr>
            <a:spLocks noChangeArrowheads="1"/>
          </p:cNvSpPr>
          <p:nvPr/>
        </p:nvSpPr>
        <p:spPr bwMode="auto">
          <a:xfrm>
            <a:off x="7267575" y="64008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solidFill>
                  <a:srgbClr val="990033"/>
                </a:solidFill>
                <a:ea typeface="楷体_GB2312" pitchFamily="49" charset="-122"/>
              </a:rPr>
              <a:t>*</a:t>
            </a:r>
          </a:p>
        </p:txBody>
      </p:sp>
      <p:sp>
        <p:nvSpPr>
          <p:cNvPr id="102418" name="Text Box 18"/>
          <p:cNvSpPr txBox="1">
            <a:spLocks noChangeArrowheads="1"/>
          </p:cNvSpPr>
          <p:nvPr/>
        </p:nvSpPr>
        <p:spPr bwMode="auto">
          <a:xfrm>
            <a:off x="5078413" y="1595438"/>
            <a:ext cx="5064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+</a:t>
            </a:r>
          </a:p>
        </p:txBody>
      </p:sp>
      <p:sp>
        <p:nvSpPr>
          <p:cNvPr id="102419" name="Text Box 19"/>
          <p:cNvSpPr txBox="1">
            <a:spLocks noChangeArrowheads="1"/>
          </p:cNvSpPr>
          <p:nvPr/>
        </p:nvSpPr>
        <p:spPr bwMode="auto">
          <a:xfrm>
            <a:off x="7440613" y="925513"/>
            <a:ext cx="7096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-</a:t>
            </a:r>
          </a:p>
        </p:txBody>
      </p:sp>
      <p:sp>
        <p:nvSpPr>
          <p:cNvPr id="102420" name="Text Box 20"/>
          <p:cNvSpPr txBox="1">
            <a:spLocks noChangeArrowheads="1"/>
          </p:cNvSpPr>
          <p:nvPr/>
        </p:nvSpPr>
        <p:spPr bwMode="auto">
          <a:xfrm>
            <a:off x="6267450" y="1597025"/>
            <a:ext cx="5064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+</a:t>
            </a:r>
          </a:p>
        </p:txBody>
      </p:sp>
      <p:grpSp>
        <p:nvGrpSpPr>
          <p:cNvPr id="102422" name="Group 22"/>
          <p:cNvGrpSpPr>
            <a:grpSpLocks/>
          </p:cNvGrpSpPr>
          <p:nvPr/>
        </p:nvGrpSpPr>
        <p:grpSpPr bwMode="auto">
          <a:xfrm>
            <a:off x="4732338" y="2143125"/>
            <a:ext cx="439737" cy="396875"/>
            <a:chOff x="1847" y="1279"/>
            <a:chExt cx="277" cy="250"/>
          </a:xfrm>
        </p:grpSpPr>
        <p:sp>
          <p:nvSpPr>
            <p:cNvPr id="22546" name="Rectangle 23"/>
            <p:cNvSpPr>
              <a:spLocks noChangeArrowheads="1"/>
            </p:cNvSpPr>
            <p:nvPr/>
          </p:nvSpPr>
          <p:spPr bwMode="auto">
            <a:xfrm>
              <a:off x="1847" y="1279"/>
              <a:ext cx="27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000">
                  <a:solidFill>
                    <a:srgbClr val="FF0000"/>
                  </a:solidFill>
                  <a:ea typeface="楷体_GB2312" pitchFamily="49" charset="-122"/>
                </a:rPr>
                <a:t>＋</a:t>
              </a:r>
            </a:p>
          </p:txBody>
        </p:sp>
        <p:sp>
          <p:nvSpPr>
            <p:cNvPr id="22547" name="Oval 24"/>
            <p:cNvSpPr>
              <a:spLocks noChangeArrowheads="1"/>
            </p:cNvSpPr>
            <p:nvPr/>
          </p:nvSpPr>
          <p:spPr bwMode="auto">
            <a:xfrm>
              <a:off x="1903" y="1327"/>
              <a:ext cx="163" cy="163"/>
            </a:xfrm>
            <a:prstGeom prst="ellips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en-US" sz="2400">
                <a:solidFill>
                  <a:schemeClr val="tx2"/>
                </a:solidFill>
                <a:ea typeface="楷体_GB2312" pitchFamily="49" charset="-122"/>
              </a:endParaRPr>
            </a:p>
          </p:txBody>
        </p:sp>
      </p:grpSp>
      <p:sp>
        <p:nvSpPr>
          <p:cNvPr id="102430" name="Text Box 30"/>
          <p:cNvSpPr txBox="1">
            <a:spLocks noChangeArrowheads="1"/>
          </p:cNvSpPr>
          <p:nvPr/>
        </p:nvSpPr>
        <p:spPr bwMode="auto">
          <a:xfrm>
            <a:off x="195263" y="4297363"/>
            <a:ext cx="7250112" cy="1004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dirty="0">
                <a:solidFill>
                  <a:schemeClr val="accent2"/>
                </a:solidFill>
                <a:ea typeface="楷体_GB2312" pitchFamily="49" charset="-122"/>
              </a:rPr>
              <a:t>或与</a:t>
            </a:r>
            <a:r>
              <a:rPr lang="en-US" altLang="zh-CN" sz="2400" dirty="0">
                <a:solidFill>
                  <a:schemeClr val="accent2"/>
                </a:solidFill>
                <a:ea typeface="楷体_GB2312" pitchFamily="49" charset="-122"/>
              </a:rPr>
              <a:t>T</a:t>
            </a:r>
            <a:r>
              <a:rPr lang="zh-CN" altLang="en-US" sz="2400" dirty="0">
                <a:solidFill>
                  <a:schemeClr val="accent2"/>
                </a:solidFill>
                <a:ea typeface="楷体_GB2312" pitchFamily="49" charset="-122"/>
              </a:rPr>
              <a:t>的同相输入端</a:t>
            </a:r>
            <a:r>
              <a:rPr lang="en-US" altLang="zh-CN" sz="2400" dirty="0">
                <a:solidFill>
                  <a:schemeClr val="accent2"/>
                </a:solidFill>
                <a:ea typeface="楷体_GB2312" pitchFamily="49" charset="-122"/>
              </a:rPr>
              <a:t>e</a:t>
            </a:r>
            <a:r>
              <a:rPr lang="zh-CN" altLang="en-US" sz="2400" dirty="0">
                <a:solidFill>
                  <a:schemeClr val="accent2"/>
                </a:solidFill>
                <a:ea typeface="楷体_GB2312" pitchFamily="49" charset="-122"/>
              </a:rPr>
              <a:t>相连的抽头两边是同性电抗</a:t>
            </a:r>
            <a:r>
              <a:rPr lang="en-US" altLang="zh-CN" sz="2400" dirty="0">
                <a:solidFill>
                  <a:schemeClr val="accent2"/>
                </a:solidFill>
                <a:ea typeface="楷体_GB2312" pitchFamily="49" charset="-122"/>
              </a:rPr>
              <a:t>C,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dirty="0">
                <a:solidFill>
                  <a:schemeClr val="accent2"/>
                </a:solidFill>
                <a:ea typeface="楷体_GB2312" pitchFamily="49" charset="-122"/>
              </a:rPr>
              <a:t>另一个是异性电抗</a:t>
            </a:r>
            <a:r>
              <a:rPr lang="en-US" altLang="zh-CN" sz="2400" dirty="0">
                <a:solidFill>
                  <a:schemeClr val="accent2"/>
                </a:solidFill>
                <a:ea typeface="楷体_GB2312" pitchFamily="49" charset="-122"/>
              </a:rPr>
              <a:t>L</a:t>
            </a:r>
            <a:r>
              <a:rPr lang="zh-CN" altLang="en-US" sz="2400" dirty="0">
                <a:solidFill>
                  <a:schemeClr val="accent2"/>
                </a:solidFill>
                <a:ea typeface="楷体_GB2312" pitchFamily="49" charset="-122"/>
              </a:rPr>
              <a:t>。</a:t>
            </a:r>
          </a:p>
        </p:txBody>
      </p:sp>
      <p:sp>
        <p:nvSpPr>
          <p:cNvPr id="102431" name="Rectangle 31"/>
          <p:cNvSpPr>
            <a:spLocks noChangeArrowheads="1"/>
          </p:cNvSpPr>
          <p:nvPr/>
        </p:nvSpPr>
        <p:spPr bwMode="auto">
          <a:xfrm>
            <a:off x="1176338" y="331788"/>
            <a:ext cx="4056062" cy="563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chemeClr val="accent2"/>
                </a:solidFill>
                <a:ea typeface="楷体_GB2312" pitchFamily="49" charset="-122"/>
              </a:rPr>
              <a:t>电容三点式振荡电路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02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24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24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02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024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024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14" grpId="0" autoUpdateAnimBg="0"/>
      <p:bldP spid="102415" grpId="0" autoUpdateAnimBg="0"/>
      <p:bldP spid="102416" grpId="0" autoUpdateAnimBg="0"/>
      <p:bldP spid="102417" grpId="0" autoUpdateAnimBg="0"/>
      <p:bldP spid="102418" grpId="0" autoUpdateAnimBg="0"/>
      <p:bldP spid="102419" grpId="0" autoUpdateAnimBg="0"/>
      <p:bldP spid="102420" grpId="0" autoUpdateAnimBg="0"/>
      <p:bldP spid="102430" grpId="0" build="p" autoUpdateAnimBg="0"/>
      <p:bldP spid="10243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54" name="Group 37"/>
          <p:cNvGrpSpPr>
            <a:grpSpLocks/>
          </p:cNvGrpSpPr>
          <p:nvPr/>
        </p:nvGrpSpPr>
        <p:grpSpPr bwMode="auto">
          <a:xfrm>
            <a:off x="1604963" y="1176338"/>
            <a:ext cx="5853112" cy="5394325"/>
            <a:chOff x="1011" y="741"/>
            <a:chExt cx="3687" cy="3398"/>
          </a:xfrm>
        </p:grpSpPr>
        <p:graphicFrame>
          <p:nvGraphicFramePr>
            <p:cNvPr id="23581" name="Object 5"/>
            <p:cNvGraphicFramePr>
              <a:graphicFrameLocks noChangeAspect="1"/>
            </p:cNvGraphicFramePr>
            <p:nvPr/>
          </p:nvGraphicFramePr>
          <p:xfrm>
            <a:off x="1011" y="741"/>
            <a:ext cx="3687" cy="33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600" name="Photo Editor 照片" r:id="rId3" imgW="21209524" imgH="19552381" progId="MSPhotoEd.3">
                    <p:embed/>
                  </p:oleObj>
                </mc:Choice>
                <mc:Fallback>
                  <p:oleObj name="Photo Editor 照片" r:id="rId3" imgW="21209524" imgH="19552381" progId="MSPhotoEd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11" y="741"/>
                          <a:ext cx="3687" cy="33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582" name="Line 32"/>
            <p:cNvSpPr>
              <a:spLocks noChangeShapeType="1"/>
            </p:cNvSpPr>
            <p:nvPr/>
          </p:nvSpPr>
          <p:spPr bwMode="auto">
            <a:xfrm>
              <a:off x="4440" y="1292"/>
              <a:ext cx="179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3583" name="Line 34"/>
            <p:cNvSpPr>
              <a:spLocks noChangeShapeType="1"/>
            </p:cNvSpPr>
            <p:nvPr/>
          </p:nvSpPr>
          <p:spPr bwMode="auto">
            <a:xfrm>
              <a:off x="4440" y="1331"/>
              <a:ext cx="185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3584" name="Line 35"/>
            <p:cNvSpPr>
              <a:spLocks noChangeShapeType="1"/>
            </p:cNvSpPr>
            <p:nvPr/>
          </p:nvSpPr>
          <p:spPr bwMode="auto">
            <a:xfrm>
              <a:off x="1126" y="3575"/>
              <a:ext cx="179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3585" name="Line 36"/>
            <p:cNvSpPr>
              <a:spLocks noChangeShapeType="1"/>
            </p:cNvSpPr>
            <p:nvPr/>
          </p:nvSpPr>
          <p:spPr bwMode="auto">
            <a:xfrm>
              <a:off x="1126" y="3614"/>
              <a:ext cx="185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-196850" y="0"/>
            <a:ext cx="9621838" cy="931863"/>
          </a:xfrm>
        </p:spPr>
        <p:txBody>
          <a:bodyPr/>
          <a:lstStyle/>
          <a:p>
            <a:pPr algn="l" eaLnBrk="1" hangingPunct="1"/>
            <a:r>
              <a:rPr lang="en-US" altLang="zh-CN" sz="2800" b="1" dirty="0" smtClean="0">
                <a:solidFill>
                  <a:schemeClr val="accent2"/>
                </a:solidFill>
                <a:ea typeface="楷体_GB2312" pitchFamily="49" charset="-122"/>
              </a:rPr>
              <a:t> </a:t>
            </a:r>
            <a:r>
              <a:rPr lang="zh-CN" altLang="en-US" sz="2800" b="1" dirty="0" smtClean="0">
                <a:solidFill>
                  <a:schemeClr val="accent2"/>
                </a:solidFill>
                <a:ea typeface="楷体_GB2312" pitchFamily="49" charset="-122"/>
              </a:rPr>
              <a:t>分别判断下图所示各电路是否满足正弦波振荡的相平条件。 </a:t>
            </a:r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685800" y="242888"/>
            <a:ext cx="7772400" cy="879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zh-CN" sz="2800">
              <a:solidFill>
                <a:schemeClr val="accent2"/>
              </a:solidFill>
              <a:ea typeface="楷体_GB2312" pitchFamily="49" charset="-122"/>
            </a:endParaRPr>
          </a:p>
        </p:txBody>
      </p:sp>
      <p:sp>
        <p:nvSpPr>
          <p:cNvPr id="109574" name="Rectangle 6"/>
          <p:cNvSpPr>
            <a:spLocks noChangeArrowheads="1"/>
          </p:cNvSpPr>
          <p:nvPr/>
        </p:nvSpPr>
        <p:spPr bwMode="auto">
          <a:xfrm>
            <a:off x="2454275" y="4935538"/>
            <a:ext cx="4143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1800">
                <a:solidFill>
                  <a:srgbClr val="FF0000"/>
                </a:solidFill>
                <a:ea typeface="楷体_GB2312" pitchFamily="49" charset="-122"/>
              </a:rPr>
              <a:t>＋</a:t>
            </a:r>
          </a:p>
        </p:txBody>
      </p:sp>
      <p:sp>
        <p:nvSpPr>
          <p:cNvPr id="109575" name="Rectangle 7"/>
          <p:cNvSpPr>
            <a:spLocks noChangeArrowheads="1"/>
          </p:cNvSpPr>
          <p:nvPr/>
        </p:nvSpPr>
        <p:spPr bwMode="auto">
          <a:xfrm>
            <a:off x="3116263" y="4622800"/>
            <a:ext cx="3889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1600">
                <a:solidFill>
                  <a:srgbClr val="FF0000"/>
                </a:solidFill>
                <a:ea typeface="楷体_GB2312" pitchFamily="49" charset="-122"/>
              </a:rPr>
              <a:t>－</a:t>
            </a:r>
          </a:p>
        </p:txBody>
      </p:sp>
      <p:sp>
        <p:nvSpPr>
          <p:cNvPr id="109576" name="Rectangle 8"/>
          <p:cNvSpPr>
            <a:spLocks noChangeArrowheads="1"/>
          </p:cNvSpPr>
          <p:nvPr/>
        </p:nvSpPr>
        <p:spPr bwMode="auto">
          <a:xfrm>
            <a:off x="3795713" y="3925888"/>
            <a:ext cx="3889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1600">
                <a:solidFill>
                  <a:srgbClr val="FF0000"/>
                </a:solidFill>
                <a:ea typeface="楷体_GB2312" pitchFamily="49" charset="-122"/>
              </a:rPr>
              <a:t>－</a:t>
            </a:r>
          </a:p>
        </p:txBody>
      </p:sp>
      <p:grpSp>
        <p:nvGrpSpPr>
          <p:cNvPr id="109579" name="Group 11"/>
          <p:cNvGrpSpPr>
            <a:grpSpLocks/>
          </p:cNvGrpSpPr>
          <p:nvPr/>
        </p:nvGrpSpPr>
        <p:grpSpPr bwMode="auto">
          <a:xfrm>
            <a:off x="3862388" y="3925888"/>
            <a:ext cx="469900" cy="608012"/>
            <a:chOff x="4736" y="2351"/>
            <a:chExt cx="296" cy="383"/>
          </a:xfrm>
        </p:grpSpPr>
        <p:sp>
          <p:nvSpPr>
            <p:cNvPr id="23579" name="Rectangle 9"/>
            <p:cNvSpPr>
              <a:spLocks noChangeArrowheads="1"/>
            </p:cNvSpPr>
            <p:nvPr/>
          </p:nvSpPr>
          <p:spPr bwMode="auto">
            <a:xfrm>
              <a:off x="4736" y="2484"/>
              <a:ext cx="2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>
                  <a:solidFill>
                    <a:srgbClr val="FF0000"/>
                  </a:solidFill>
                  <a:ea typeface="楷体_GB2312" pitchFamily="49" charset="-122"/>
                </a:rPr>
                <a:t>V</a:t>
              </a:r>
              <a:r>
                <a:rPr lang="en-US" altLang="zh-CN" sz="2000" baseline="-20000">
                  <a:solidFill>
                    <a:srgbClr val="FF0000"/>
                  </a:solidFill>
                  <a:ea typeface="楷体_GB2312" pitchFamily="49" charset="-122"/>
                </a:rPr>
                <a:t>F</a:t>
              </a:r>
            </a:p>
          </p:txBody>
        </p:sp>
        <p:sp>
          <p:nvSpPr>
            <p:cNvPr id="23580" name="Rectangle 10"/>
            <p:cNvSpPr>
              <a:spLocks noChangeArrowheads="1"/>
            </p:cNvSpPr>
            <p:nvPr/>
          </p:nvSpPr>
          <p:spPr bwMode="auto">
            <a:xfrm>
              <a:off x="4788" y="2351"/>
              <a:ext cx="16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solidFill>
                    <a:srgbClr val="FF0000"/>
                  </a:solidFill>
                  <a:ea typeface="楷体_GB2312" pitchFamily="49" charset="-122"/>
                </a:rPr>
                <a:t>·</a:t>
              </a:r>
            </a:p>
          </p:txBody>
        </p:sp>
      </p:grpSp>
      <p:grpSp>
        <p:nvGrpSpPr>
          <p:cNvPr id="109582" name="Group 14"/>
          <p:cNvGrpSpPr>
            <a:grpSpLocks/>
          </p:cNvGrpSpPr>
          <p:nvPr/>
        </p:nvGrpSpPr>
        <p:grpSpPr bwMode="auto">
          <a:xfrm>
            <a:off x="1984375" y="5003800"/>
            <a:ext cx="388938" cy="336550"/>
            <a:chOff x="685" y="3063"/>
            <a:chExt cx="245" cy="237"/>
          </a:xfrm>
        </p:grpSpPr>
        <p:sp>
          <p:nvSpPr>
            <p:cNvPr id="23577" name="Rectangle 12"/>
            <p:cNvSpPr>
              <a:spLocks noChangeArrowheads="1"/>
            </p:cNvSpPr>
            <p:nvPr/>
          </p:nvSpPr>
          <p:spPr bwMode="auto">
            <a:xfrm>
              <a:off x="685" y="3063"/>
              <a:ext cx="245" cy="2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1600">
                  <a:solidFill>
                    <a:srgbClr val="FF0000"/>
                  </a:solidFill>
                  <a:ea typeface="楷体_GB2312" pitchFamily="49" charset="-122"/>
                </a:rPr>
                <a:t>－</a:t>
              </a:r>
            </a:p>
          </p:txBody>
        </p:sp>
        <p:sp>
          <p:nvSpPr>
            <p:cNvPr id="23578" name="Oval 13"/>
            <p:cNvSpPr>
              <a:spLocks noChangeArrowheads="1"/>
            </p:cNvSpPr>
            <p:nvPr/>
          </p:nvSpPr>
          <p:spPr bwMode="auto">
            <a:xfrm>
              <a:off x="720" y="3079"/>
              <a:ext cx="155" cy="178"/>
            </a:xfrm>
            <a:prstGeom prst="ellips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en-US" sz="2400">
                <a:solidFill>
                  <a:schemeClr val="tx2"/>
                </a:solidFill>
                <a:ea typeface="楷体_GB2312" pitchFamily="49" charset="-122"/>
              </a:endParaRPr>
            </a:p>
          </p:txBody>
        </p:sp>
      </p:grpSp>
      <p:sp>
        <p:nvSpPr>
          <p:cNvPr id="109583" name="Rectangle 15"/>
          <p:cNvSpPr>
            <a:spLocks noChangeArrowheads="1"/>
          </p:cNvSpPr>
          <p:nvPr/>
        </p:nvSpPr>
        <p:spPr bwMode="auto">
          <a:xfrm>
            <a:off x="238125" y="5595938"/>
            <a:ext cx="1287463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buFontTx/>
              <a:buNone/>
            </a:pPr>
            <a:r>
              <a:rPr lang="zh-CN" altLang="en-US" sz="2000">
                <a:solidFill>
                  <a:srgbClr val="FF0000"/>
                </a:solidFill>
                <a:ea typeface="楷体_GB2312" pitchFamily="49" charset="-122"/>
              </a:rPr>
              <a:t>不满足</a:t>
            </a:r>
          </a:p>
          <a:p>
            <a:pPr algn="ctr" eaLnBrk="1" hangingPunct="1">
              <a:buFontTx/>
              <a:buNone/>
            </a:pPr>
            <a:r>
              <a:rPr lang="zh-CN" altLang="en-US" sz="2000">
                <a:solidFill>
                  <a:srgbClr val="FF0000"/>
                </a:solidFill>
                <a:ea typeface="楷体_GB2312" pitchFamily="49" charset="-122"/>
              </a:rPr>
              <a:t>相平条件</a:t>
            </a:r>
          </a:p>
        </p:txBody>
      </p:sp>
      <p:sp>
        <p:nvSpPr>
          <p:cNvPr id="109584" name="Rectangle 16"/>
          <p:cNvSpPr>
            <a:spLocks noChangeArrowheads="1"/>
          </p:cNvSpPr>
          <p:nvPr/>
        </p:nvSpPr>
        <p:spPr bwMode="auto">
          <a:xfrm>
            <a:off x="0" y="2200275"/>
            <a:ext cx="16732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2000">
                <a:solidFill>
                  <a:schemeClr val="tx2"/>
                </a:solidFill>
                <a:ea typeface="楷体_GB2312" pitchFamily="49" charset="-122"/>
              </a:rPr>
              <a:t>电容三点式</a:t>
            </a:r>
          </a:p>
        </p:txBody>
      </p:sp>
      <p:sp>
        <p:nvSpPr>
          <p:cNvPr id="109585" name="Rectangle 17"/>
          <p:cNvSpPr>
            <a:spLocks noChangeArrowheads="1"/>
          </p:cNvSpPr>
          <p:nvPr/>
        </p:nvSpPr>
        <p:spPr bwMode="auto">
          <a:xfrm>
            <a:off x="230188" y="2597150"/>
            <a:ext cx="126682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buFontTx/>
              <a:buNone/>
            </a:pPr>
            <a:r>
              <a:rPr lang="zh-CN" altLang="en-US" sz="2000">
                <a:solidFill>
                  <a:srgbClr val="FF0000"/>
                </a:solidFill>
                <a:ea typeface="楷体_GB2312" pitchFamily="49" charset="-122"/>
              </a:rPr>
              <a:t>满足</a:t>
            </a:r>
          </a:p>
          <a:p>
            <a:pPr algn="ctr" eaLnBrk="1" hangingPunct="1">
              <a:buFontTx/>
              <a:buNone/>
            </a:pPr>
            <a:r>
              <a:rPr lang="zh-CN" altLang="en-US" sz="2000">
                <a:solidFill>
                  <a:srgbClr val="FF0000"/>
                </a:solidFill>
                <a:ea typeface="楷体_GB2312" pitchFamily="49" charset="-122"/>
              </a:rPr>
              <a:t>相平条件</a:t>
            </a:r>
          </a:p>
        </p:txBody>
      </p:sp>
      <p:sp>
        <p:nvSpPr>
          <p:cNvPr id="109586" name="Rectangle 18"/>
          <p:cNvSpPr>
            <a:spLocks noChangeArrowheads="1"/>
          </p:cNvSpPr>
          <p:nvPr/>
        </p:nvSpPr>
        <p:spPr bwMode="auto">
          <a:xfrm>
            <a:off x="7400925" y="1984375"/>
            <a:ext cx="16732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2000">
                <a:solidFill>
                  <a:schemeClr val="tx2"/>
                </a:solidFill>
                <a:ea typeface="楷体_GB2312" pitchFamily="49" charset="-122"/>
              </a:rPr>
              <a:t>电感三点式</a:t>
            </a:r>
          </a:p>
        </p:txBody>
      </p:sp>
      <p:sp>
        <p:nvSpPr>
          <p:cNvPr id="109587" name="Rectangle 19"/>
          <p:cNvSpPr>
            <a:spLocks noChangeArrowheads="1"/>
          </p:cNvSpPr>
          <p:nvPr/>
        </p:nvSpPr>
        <p:spPr bwMode="auto">
          <a:xfrm>
            <a:off x="7573963" y="2414588"/>
            <a:ext cx="126682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buFontTx/>
              <a:buNone/>
            </a:pPr>
            <a:r>
              <a:rPr lang="zh-CN" altLang="en-US" sz="2000">
                <a:solidFill>
                  <a:srgbClr val="FF0000"/>
                </a:solidFill>
                <a:ea typeface="楷体_GB2312" pitchFamily="49" charset="-122"/>
              </a:rPr>
              <a:t>满足</a:t>
            </a:r>
          </a:p>
          <a:p>
            <a:pPr algn="ctr" eaLnBrk="1" hangingPunct="1">
              <a:buFontTx/>
              <a:buNone/>
            </a:pPr>
            <a:r>
              <a:rPr lang="zh-CN" altLang="en-US" sz="2000">
                <a:solidFill>
                  <a:srgbClr val="FF0000"/>
                </a:solidFill>
                <a:ea typeface="楷体_GB2312" pitchFamily="49" charset="-122"/>
              </a:rPr>
              <a:t>相平条件</a:t>
            </a:r>
          </a:p>
        </p:txBody>
      </p:sp>
      <p:sp>
        <p:nvSpPr>
          <p:cNvPr id="109588" name="Rectangle 20"/>
          <p:cNvSpPr>
            <a:spLocks noChangeArrowheads="1"/>
          </p:cNvSpPr>
          <p:nvPr/>
        </p:nvSpPr>
        <p:spPr bwMode="auto">
          <a:xfrm>
            <a:off x="7332663" y="4714875"/>
            <a:ext cx="18113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2000">
                <a:solidFill>
                  <a:schemeClr val="tx2"/>
                </a:solidFill>
                <a:ea typeface="楷体_GB2312" pitchFamily="49" charset="-122"/>
              </a:rPr>
              <a:t>电容三点式</a:t>
            </a:r>
          </a:p>
        </p:txBody>
      </p:sp>
      <p:sp>
        <p:nvSpPr>
          <p:cNvPr id="109589" name="Rectangle 21"/>
          <p:cNvSpPr>
            <a:spLocks noChangeArrowheads="1"/>
          </p:cNvSpPr>
          <p:nvPr/>
        </p:nvSpPr>
        <p:spPr bwMode="auto">
          <a:xfrm>
            <a:off x="7551738" y="5251450"/>
            <a:ext cx="13716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buFontTx/>
              <a:buNone/>
            </a:pPr>
            <a:r>
              <a:rPr lang="zh-CN" altLang="en-US" sz="2000">
                <a:solidFill>
                  <a:srgbClr val="FF0000"/>
                </a:solidFill>
                <a:ea typeface="楷体_GB2312" pitchFamily="49" charset="-122"/>
              </a:rPr>
              <a:t>满足</a:t>
            </a:r>
          </a:p>
          <a:p>
            <a:pPr algn="ctr" eaLnBrk="1" hangingPunct="1">
              <a:buFontTx/>
              <a:buNone/>
            </a:pPr>
            <a:r>
              <a:rPr lang="zh-CN" altLang="en-US" sz="2000">
                <a:solidFill>
                  <a:srgbClr val="FF0000"/>
                </a:solidFill>
                <a:ea typeface="楷体_GB2312" pitchFamily="49" charset="-122"/>
              </a:rPr>
              <a:t>相平条件</a:t>
            </a:r>
          </a:p>
        </p:txBody>
      </p:sp>
      <p:sp>
        <p:nvSpPr>
          <p:cNvPr id="109590" name="Rectangle 22"/>
          <p:cNvSpPr>
            <a:spLocks noChangeArrowheads="1"/>
          </p:cNvSpPr>
          <p:nvPr/>
        </p:nvSpPr>
        <p:spPr bwMode="auto">
          <a:xfrm>
            <a:off x="34925" y="1779588"/>
            <a:ext cx="22621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>
                <a:solidFill>
                  <a:schemeClr val="accent2"/>
                </a:solidFill>
                <a:ea typeface="楷体_GB2312" pitchFamily="49" charset="-122"/>
              </a:rPr>
              <a:t>T</a:t>
            </a:r>
            <a:r>
              <a:rPr lang="zh-CN" altLang="en-US" sz="2000">
                <a:solidFill>
                  <a:schemeClr val="accent2"/>
                </a:solidFill>
                <a:ea typeface="楷体_GB2312" pitchFamily="49" charset="-122"/>
              </a:rPr>
              <a:t>：共射接法</a:t>
            </a:r>
          </a:p>
        </p:txBody>
      </p:sp>
      <p:sp>
        <p:nvSpPr>
          <p:cNvPr id="109591" name="Rectangle 23"/>
          <p:cNvSpPr>
            <a:spLocks noChangeArrowheads="1"/>
          </p:cNvSpPr>
          <p:nvPr/>
        </p:nvSpPr>
        <p:spPr bwMode="auto">
          <a:xfrm>
            <a:off x="7442200" y="1476375"/>
            <a:ext cx="20399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>
                <a:solidFill>
                  <a:schemeClr val="accent2"/>
                </a:solidFill>
                <a:ea typeface="楷体_GB2312" pitchFamily="49" charset="-122"/>
              </a:rPr>
              <a:t>T</a:t>
            </a:r>
            <a:r>
              <a:rPr lang="zh-CN" altLang="en-US" sz="2000">
                <a:solidFill>
                  <a:schemeClr val="accent2"/>
                </a:solidFill>
                <a:ea typeface="楷体_GB2312" pitchFamily="49" charset="-122"/>
              </a:rPr>
              <a:t>：共基接法</a:t>
            </a:r>
          </a:p>
        </p:txBody>
      </p:sp>
      <p:sp>
        <p:nvSpPr>
          <p:cNvPr id="109592" name="Rectangle 24"/>
          <p:cNvSpPr>
            <a:spLocks noChangeArrowheads="1"/>
          </p:cNvSpPr>
          <p:nvPr/>
        </p:nvSpPr>
        <p:spPr bwMode="auto">
          <a:xfrm>
            <a:off x="0" y="4427538"/>
            <a:ext cx="25733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>
                <a:solidFill>
                  <a:schemeClr val="accent2"/>
                </a:solidFill>
                <a:ea typeface="楷体_GB2312" pitchFamily="49" charset="-122"/>
              </a:rPr>
              <a:t>T</a:t>
            </a:r>
            <a:r>
              <a:rPr lang="zh-CN" altLang="en-US" sz="2000">
                <a:solidFill>
                  <a:schemeClr val="accent2"/>
                </a:solidFill>
                <a:ea typeface="楷体_GB2312" pitchFamily="49" charset="-122"/>
              </a:rPr>
              <a:t>：共射接法</a:t>
            </a:r>
          </a:p>
        </p:txBody>
      </p:sp>
      <p:sp>
        <p:nvSpPr>
          <p:cNvPr id="109593" name="Rectangle 25"/>
          <p:cNvSpPr>
            <a:spLocks noChangeArrowheads="1"/>
          </p:cNvSpPr>
          <p:nvPr/>
        </p:nvSpPr>
        <p:spPr bwMode="auto">
          <a:xfrm>
            <a:off x="0" y="4849813"/>
            <a:ext cx="1673225" cy="731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10000"/>
              </a:spcBef>
              <a:buFontTx/>
              <a:buNone/>
            </a:pPr>
            <a:r>
              <a:rPr lang="zh-CN" altLang="en-US" sz="2000">
                <a:solidFill>
                  <a:schemeClr val="tx2"/>
                </a:solidFill>
                <a:ea typeface="楷体_GB2312" pitchFamily="49" charset="-122"/>
              </a:rPr>
              <a:t>变压器</a:t>
            </a:r>
          </a:p>
          <a:p>
            <a:pPr algn="ctr" eaLnBrk="1" hangingPunct="1">
              <a:spcBef>
                <a:spcPct val="10000"/>
              </a:spcBef>
              <a:buFontTx/>
              <a:buNone/>
            </a:pPr>
            <a:r>
              <a:rPr lang="zh-CN" altLang="en-US" sz="2000">
                <a:solidFill>
                  <a:schemeClr val="tx2"/>
                </a:solidFill>
                <a:ea typeface="楷体_GB2312" pitchFamily="49" charset="-122"/>
              </a:rPr>
              <a:t>反馈式</a:t>
            </a:r>
          </a:p>
        </p:txBody>
      </p:sp>
      <p:sp>
        <p:nvSpPr>
          <p:cNvPr id="109594" name="Rectangle 26"/>
          <p:cNvSpPr>
            <a:spLocks noChangeArrowheads="1"/>
          </p:cNvSpPr>
          <p:nvPr/>
        </p:nvSpPr>
        <p:spPr bwMode="auto">
          <a:xfrm>
            <a:off x="7477125" y="4248150"/>
            <a:ext cx="2146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>
                <a:solidFill>
                  <a:schemeClr val="accent2"/>
                </a:solidFill>
                <a:ea typeface="楷体_GB2312" pitchFamily="49" charset="-122"/>
              </a:rPr>
              <a:t>T</a:t>
            </a:r>
            <a:r>
              <a:rPr lang="zh-CN" altLang="en-US" sz="2000">
                <a:solidFill>
                  <a:schemeClr val="accent2"/>
                </a:solidFill>
                <a:ea typeface="楷体_GB2312" pitchFamily="49" charset="-122"/>
              </a:rPr>
              <a:t>：共基接法</a:t>
            </a:r>
          </a:p>
        </p:txBody>
      </p:sp>
      <p:pic>
        <p:nvPicPr>
          <p:cNvPr id="23574" name="Picture 27" descr="0066">
            <a:hlinkClick r:id="" action="ppaction://hlinkshowjump?jump=nextslide" highlightClick="1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419850"/>
            <a:ext cx="7143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75" name="Picture 28" descr="0063">
            <a:hlinkClick r:id="" action="ppaction://hlinkshowjump?jump=previousslide" highlightClick="1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6400800"/>
            <a:ext cx="714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9597" name="Rectangle 29"/>
          <p:cNvSpPr>
            <a:spLocks noChangeArrowheads="1"/>
          </p:cNvSpPr>
          <p:nvPr/>
        </p:nvSpPr>
        <p:spPr bwMode="auto">
          <a:xfrm>
            <a:off x="7302500" y="64008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solidFill>
                  <a:srgbClr val="990033"/>
                </a:solidFill>
                <a:ea typeface="楷体_GB2312" pitchFamily="49" charset="-122"/>
              </a:rPr>
              <a:t>*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9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09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9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9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09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09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9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109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09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109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7" dur="500"/>
                                        <p:tgtEl>
                                          <p:spTgt spid="109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109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095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095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74" grpId="0" autoUpdateAnimBg="0"/>
      <p:bldP spid="109575" grpId="0" autoUpdateAnimBg="0"/>
      <p:bldP spid="109576" grpId="0" autoUpdateAnimBg="0"/>
      <p:bldP spid="109583" grpId="0" autoUpdateAnimBg="0"/>
      <p:bldP spid="109584" grpId="0" autoUpdateAnimBg="0"/>
      <p:bldP spid="109585" grpId="0" autoUpdateAnimBg="0"/>
      <p:bldP spid="109586" grpId="0" autoUpdateAnimBg="0"/>
      <p:bldP spid="109587" grpId="0" autoUpdateAnimBg="0"/>
      <p:bldP spid="109588" grpId="0" autoUpdateAnimBg="0"/>
      <p:bldP spid="109589" grpId="0" autoUpdateAnimBg="0"/>
      <p:bldP spid="109590" grpId="0" autoUpdateAnimBg="0"/>
      <p:bldP spid="109591" grpId="0" autoUpdateAnimBg="0"/>
      <p:bldP spid="109592" grpId="0" autoUpdateAnimBg="0"/>
      <p:bldP spid="109593" grpId="0" autoUpdateAnimBg="0"/>
      <p:bldP spid="109594" grpId="0" autoUpdateAnimBg="0"/>
      <p:bldP spid="109597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602" name="Object 3"/>
          <p:cNvGraphicFramePr>
            <a:graphicFrameLocks noChangeAspect="1"/>
          </p:cNvGraphicFramePr>
          <p:nvPr/>
        </p:nvGraphicFramePr>
        <p:xfrm>
          <a:off x="609600" y="1389063"/>
          <a:ext cx="7802563" cy="546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50" name="Image" r:id="rId3" imgW="4357125" imgH="3364999" progId="Photoshop.Image.7">
                  <p:embed/>
                </p:oleObj>
              </mc:Choice>
              <mc:Fallback>
                <p:oleObj name="Image" r:id="rId3" imgW="4357125" imgH="3364999" progId="Photoshop.Image.7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389063"/>
                        <a:ext cx="7802563" cy="5468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6196" name="Group 4"/>
          <p:cNvGrpSpPr>
            <a:grpSpLocks/>
          </p:cNvGrpSpPr>
          <p:nvPr/>
        </p:nvGrpSpPr>
        <p:grpSpPr bwMode="auto">
          <a:xfrm>
            <a:off x="1189038" y="3063875"/>
            <a:ext cx="533400" cy="685800"/>
            <a:chOff x="1363" y="1603"/>
            <a:chExt cx="336" cy="432"/>
          </a:xfrm>
        </p:grpSpPr>
        <p:sp>
          <p:nvSpPr>
            <p:cNvPr id="25620" name="Line 5"/>
            <p:cNvSpPr>
              <a:spLocks noChangeShapeType="1"/>
            </p:cNvSpPr>
            <p:nvPr/>
          </p:nvSpPr>
          <p:spPr bwMode="auto">
            <a:xfrm flipH="1">
              <a:off x="1411" y="1603"/>
              <a:ext cx="240" cy="432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5621" name="Line 6"/>
            <p:cNvSpPr>
              <a:spLocks noChangeShapeType="1"/>
            </p:cNvSpPr>
            <p:nvPr/>
          </p:nvSpPr>
          <p:spPr bwMode="auto">
            <a:xfrm>
              <a:off x="1363" y="1622"/>
              <a:ext cx="336" cy="375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36199" name="Text Box 7"/>
          <p:cNvSpPr txBox="1">
            <a:spLocks noChangeArrowheads="1"/>
          </p:cNvSpPr>
          <p:nvPr/>
        </p:nvSpPr>
        <p:spPr bwMode="auto">
          <a:xfrm>
            <a:off x="2025650" y="1463675"/>
            <a:ext cx="5937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+</a:t>
            </a:r>
          </a:p>
        </p:txBody>
      </p:sp>
      <p:sp>
        <p:nvSpPr>
          <p:cNvPr id="136200" name="Text Box 8"/>
          <p:cNvSpPr txBox="1">
            <a:spLocks noChangeArrowheads="1"/>
          </p:cNvSpPr>
          <p:nvPr/>
        </p:nvSpPr>
        <p:spPr bwMode="auto">
          <a:xfrm>
            <a:off x="4065588" y="1539875"/>
            <a:ext cx="5937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-</a:t>
            </a:r>
          </a:p>
        </p:txBody>
      </p:sp>
      <p:sp>
        <p:nvSpPr>
          <p:cNvPr id="136201" name="Text Box 9"/>
          <p:cNvSpPr txBox="1">
            <a:spLocks noChangeArrowheads="1"/>
          </p:cNvSpPr>
          <p:nvPr/>
        </p:nvSpPr>
        <p:spPr bwMode="auto">
          <a:xfrm>
            <a:off x="2936875" y="2590800"/>
            <a:ext cx="5937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-</a:t>
            </a:r>
          </a:p>
        </p:txBody>
      </p:sp>
      <p:grpSp>
        <p:nvGrpSpPr>
          <p:cNvPr id="136205" name="Group 13"/>
          <p:cNvGrpSpPr>
            <a:grpSpLocks/>
          </p:cNvGrpSpPr>
          <p:nvPr/>
        </p:nvGrpSpPr>
        <p:grpSpPr bwMode="auto">
          <a:xfrm>
            <a:off x="2301875" y="5745163"/>
            <a:ext cx="533400" cy="685800"/>
            <a:chOff x="1363" y="1603"/>
            <a:chExt cx="336" cy="432"/>
          </a:xfrm>
        </p:grpSpPr>
        <p:sp>
          <p:nvSpPr>
            <p:cNvPr id="25618" name="Line 14"/>
            <p:cNvSpPr>
              <a:spLocks noChangeShapeType="1"/>
            </p:cNvSpPr>
            <p:nvPr/>
          </p:nvSpPr>
          <p:spPr bwMode="auto">
            <a:xfrm flipH="1">
              <a:off x="1411" y="1603"/>
              <a:ext cx="240" cy="432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5619" name="Line 15"/>
            <p:cNvSpPr>
              <a:spLocks noChangeShapeType="1"/>
            </p:cNvSpPr>
            <p:nvPr/>
          </p:nvSpPr>
          <p:spPr bwMode="auto">
            <a:xfrm>
              <a:off x="1363" y="1622"/>
              <a:ext cx="336" cy="375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36208" name="Text Box 16"/>
          <p:cNvSpPr txBox="1">
            <a:spLocks noChangeArrowheads="1"/>
          </p:cNvSpPr>
          <p:nvPr/>
        </p:nvSpPr>
        <p:spPr bwMode="auto">
          <a:xfrm>
            <a:off x="5181600" y="3825875"/>
            <a:ext cx="60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itchFamily="2" charset="-122"/>
              </a:rPr>
              <a:t>L</a:t>
            </a:r>
          </a:p>
        </p:txBody>
      </p:sp>
      <p:grpSp>
        <p:nvGrpSpPr>
          <p:cNvPr id="136209" name="Group 17"/>
          <p:cNvGrpSpPr>
            <a:grpSpLocks/>
          </p:cNvGrpSpPr>
          <p:nvPr/>
        </p:nvGrpSpPr>
        <p:grpSpPr bwMode="auto">
          <a:xfrm>
            <a:off x="6369050" y="5135563"/>
            <a:ext cx="1020763" cy="685800"/>
            <a:chOff x="4896" y="1392"/>
            <a:chExt cx="643" cy="432"/>
          </a:xfrm>
        </p:grpSpPr>
        <p:sp>
          <p:nvSpPr>
            <p:cNvPr id="25615" name="Line 18"/>
            <p:cNvSpPr>
              <a:spLocks noChangeShapeType="1"/>
            </p:cNvSpPr>
            <p:nvPr/>
          </p:nvSpPr>
          <p:spPr bwMode="auto">
            <a:xfrm>
              <a:off x="4896" y="1594"/>
              <a:ext cx="154" cy="23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5616" name="Line 19"/>
            <p:cNvSpPr>
              <a:spLocks noChangeShapeType="1"/>
            </p:cNvSpPr>
            <p:nvPr/>
          </p:nvSpPr>
          <p:spPr bwMode="auto">
            <a:xfrm flipV="1">
              <a:off x="5050" y="1392"/>
              <a:ext cx="451" cy="42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5617" name="Line 20"/>
            <p:cNvSpPr>
              <a:spLocks noChangeShapeType="1"/>
            </p:cNvSpPr>
            <p:nvPr/>
          </p:nvSpPr>
          <p:spPr bwMode="auto">
            <a:xfrm>
              <a:off x="5482" y="1402"/>
              <a:ext cx="57" cy="3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pic>
        <p:nvPicPr>
          <p:cNvPr id="25610" name="Picture 21" descr="0066">
            <a:hlinkClick r:id="" action="ppaction://hlinkshowjump?jump=nextslide" highlightClick="1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625" y="6062663"/>
            <a:ext cx="7143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11" name="Picture 22" descr="0063">
            <a:hlinkClick r:id="" action="ppaction://hlinkshowjump?jump=previousslide" highlightClick="1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2875" y="6029325"/>
            <a:ext cx="714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5612" name="Group 24"/>
          <p:cNvGrpSpPr>
            <a:grpSpLocks/>
          </p:cNvGrpSpPr>
          <p:nvPr/>
        </p:nvGrpSpPr>
        <p:grpSpPr bwMode="auto">
          <a:xfrm>
            <a:off x="165100" y="0"/>
            <a:ext cx="8686800" cy="1084263"/>
            <a:chOff x="104" y="0"/>
            <a:chExt cx="5472" cy="683"/>
          </a:xfrm>
        </p:grpSpPr>
        <p:graphicFrame>
          <p:nvGraphicFramePr>
            <p:cNvPr id="25613" name="Object 2"/>
            <p:cNvGraphicFramePr>
              <a:graphicFrameLocks noChangeAspect="1"/>
            </p:cNvGraphicFramePr>
            <p:nvPr/>
          </p:nvGraphicFramePr>
          <p:xfrm>
            <a:off x="104" y="0"/>
            <a:ext cx="5472" cy="6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51" name="Image" r:id="rId7" imgW="5586995" imgH="612338" progId="Photoshop.Image.7">
                    <p:embed/>
                  </p:oleObj>
                </mc:Choice>
                <mc:Fallback>
                  <p:oleObj name="Image" r:id="rId7" imgW="5586995" imgH="612338" progId="Photoshop.Image.7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4" y="0"/>
                          <a:ext cx="5472" cy="6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14" name="Text Box 23"/>
            <p:cNvSpPr txBox="1">
              <a:spLocks noChangeArrowheads="1"/>
            </p:cNvSpPr>
            <p:nvPr/>
          </p:nvSpPr>
          <p:spPr bwMode="auto">
            <a:xfrm>
              <a:off x="257" y="0"/>
              <a:ext cx="660" cy="2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solidFill>
                    <a:schemeClr val="accent2"/>
                  </a:solidFill>
                  <a:ea typeface="楷体_GB2312" pitchFamily="49" charset="-122"/>
                </a:rPr>
                <a:t>10.7.2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36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36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36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199" grpId="0" autoUpdateAnimBg="0"/>
      <p:bldP spid="136200" grpId="0" autoUpdateAnimBg="0"/>
      <p:bldP spid="136201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626" name="Object 3"/>
          <p:cNvGraphicFramePr>
            <a:graphicFrameLocks noChangeAspect="1"/>
          </p:cNvGraphicFramePr>
          <p:nvPr/>
        </p:nvGraphicFramePr>
        <p:xfrm>
          <a:off x="1042988" y="1700213"/>
          <a:ext cx="6551612" cy="336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90" name="Image" r:id="rId3" imgW="4302261" imgH="2212571" progId="Photoshop.Image.7">
                  <p:embed/>
                </p:oleObj>
              </mc:Choice>
              <mc:Fallback>
                <p:oleObj name="Image" r:id="rId3" imgW="4302261" imgH="2212571" progId="Photoshop.Image.7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1700213"/>
                        <a:ext cx="6551612" cy="3368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27" name="Rectangle 4"/>
          <p:cNvSpPr>
            <a:spLocks noChangeArrowheads="1"/>
          </p:cNvSpPr>
          <p:nvPr/>
        </p:nvSpPr>
        <p:spPr bwMode="auto">
          <a:xfrm>
            <a:off x="395288" y="188913"/>
            <a:ext cx="720725" cy="360362"/>
          </a:xfrm>
          <a:prstGeom prst="rect">
            <a:avLst/>
          </a:prstGeom>
          <a:noFill/>
          <a:ln w="222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en-US" sz="2400">
              <a:solidFill>
                <a:schemeClr val="tx2"/>
              </a:solidFill>
              <a:ea typeface="楷体_GB2312" pitchFamily="49" charset="-122"/>
            </a:endParaRPr>
          </a:p>
        </p:txBody>
      </p:sp>
      <p:sp>
        <p:nvSpPr>
          <p:cNvPr id="135173" name="Rectangle 5"/>
          <p:cNvSpPr>
            <a:spLocks noChangeArrowheads="1"/>
          </p:cNvSpPr>
          <p:nvPr/>
        </p:nvSpPr>
        <p:spPr bwMode="auto">
          <a:xfrm>
            <a:off x="7302500" y="64008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solidFill>
                  <a:srgbClr val="990033"/>
                </a:solidFill>
              </a:rPr>
              <a:t>*</a:t>
            </a:r>
          </a:p>
        </p:txBody>
      </p:sp>
      <p:graphicFrame>
        <p:nvGraphicFramePr>
          <p:cNvPr id="135174" name="Object 6"/>
          <p:cNvGraphicFramePr>
            <a:graphicFrameLocks noChangeAspect="1"/>
          </p:cNvGraphicFramePr>
          <p:nvPr/>
        </p:nvGraphicFramePr>
        <p:xfrm>
          <a:off x="1619250" y="5013325"/>
          <a:ext cx="2054225" cy="985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91" name="公式" r:id="rId5" imgW="952500" imgH="457200" progId="Equation.3">
                  <p:embed/>
                </p:oleObj>
              </mc:Choice>
              <mc:Fallback>
                <p:oleObj name="公式" r:id="rId5" imgW="952500" imgH="457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5013325"/>
                        <a:ext cx="2054225" cy="985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175" name="Object 7"/>
          <p:cNvGraphicFramePr>
            <a:graphicFrameLocks noChangeAspect="1"/>
          </p:cNvGraphicFramePr>
          <p:nvPr/>
        </p:nvGraphicFramePr>
        <p:xfrm>
          <a:off x="3995738" y="5013325"/>
          <a:ext cx="2930525" cy="985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92" name="公式" r:id="rId7" imgW="1358900" imgH="457200" progId="Equation.3">
                  <p:embed/>
                </p:oleObj>
              </mc:Choice>
              <mc:Fallback>
                <p:oleObj name="公式" r:id="rId7" imgW="1358900" imgH="457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738" y="5013325"/>
                        <a:ext cx="2930525" cy="985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6631" name="Group 9"/>
          <p:cNvGrpSpPr>
            <a:grpSpLocks/>
          </p:cNvGrpSpPr>
          <p:nvPr/>
        </p:nvGrpSpPr>
        <p:grpSpPr bwMode="auto">
          <a:xfrm>
            <a:off x="50800" y="138113"/>
            <a:ext cx="8616950" cy="1595437"/>
            <a:chOff x="32" y="87"/>
            <a:chExt cx="5428" cy="1005"/>
          </a:xfrm>
        </p:grpSpPr>
        <p:graphicFrame>
          <p:nvGraphicFramePr>
            <p:cNvPr id="26632" name="Object 2"/>
            <p:cNvGraphicFramePr>
              <a:graphicFrameLocks noChangeAspect="1"/>
            </p:cNvGraphicFramePr>
            <p:nvPr/>
          </p:nvGraphicFramePr>
          <p:xfrm>
            <a:off x="106" y="131"/>
            <a:ext cx="5354" cy="9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93" name="Image" r:id="rId9" imgW="5014857" imgH="900343" progId="Photoshop.Image.7">
                    <p:embed/>
                  </p:oleObj>
                </mc:Choice>
                <mc:Fallback>
                  <p:oleObj name="Image" r:id="rId9" imgW="5014857" imgH="900343" progId="Photoshop.Image.7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6" y="131"/>
                          <a:ext cx="5354" cy="9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633" name="Text Box 8"/>
            <p:cNvSpPr txBox="1">
              <a:spLocks noChangeArrowheads="1"/>
            </p:cNvSpPr>
            <p:nvPr/>
          </p:nvSpPr>
          <p:spPr bwMode="auto">
            <a:xfrm>
              <a:off x="32" y="87"/>
              <a:ext cx="624" cy="2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solidFill>
                    <a:schemeClr val="accent2"/>
                  </a:solidFill>
                  <a:ea typeface="楷体_GB2312" pitchFamily="49" charset="-122"/>
                </a:rPr>
                <a:t>10.7.3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5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5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35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35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173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172"/>
          <p:cNvSpPr txBox="1">
            <a:spLocks noChangeArrowheads="1"/>
          </p:cNvSpPr>
          <p:nvPr/>
        </p:nvSpPr>
        <p:spPr bwMode="auto">
          <a:xfrm>
            <a:off x="319088" y="160338"/>
            <a:ext cx="80708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000" dirty="0">
                <a:solidFill>
                  <a:schemeClr val="tx2"/>
                </a:solidFill>
                <a:ea typeface="楷体_GB2312" pitchFamily="49" charset="-122"/>
              </a:rPr>
              <a:t>用相平条件判断图</a:t>
            </a:r>
            <a:r>
              <a:rPr lang="en-US" altLang="zh-CN" sz="2000" dirty="0">
                <a:solidFill>
                  <a:schemeClr val="tx2"/>
                </a:solidFill>
                <a:ea typeface="楷体_GB2312" pitchFamily="49" charset="-122"/>
              </a:rPr>
              <a:t>2</a:t>
            </a:r>
            <a:r>
              <a:rPr lang="zh-CN" altLang="en-US" sz="2000" dirty="0">
                <a:solidFill>
                  <a:schemeClr val="tx2"/>
                </a:solidFill>
                <a:ea typeface="楷体_GB2312" pitchFamily="49" charset="-122"/>
              </a:rPr>
              <a:t>各电路能否产生正弦波振荡。不能振荡的，请做修改使其能够振荡。并求振荡频率。（只写表达式）</a:t>
            </a:r>
          </a:p>
        </p:txBody>
      </p:sp>
      <p:pic>
        <p:nvPicPr>
          <p:cNvPr id="27651" name="Picture 17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800" y="1411288"/>
            <a:ext cx="7577138" cy="342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2" name="TextBox 1"/>
          <p:cNvSpPr txBox="1">
            <a:spLocks noChangeArrowheads="1"/>
          </p:cNvSpPr>
          <p:nvPr/>
        </p:nvSpPr>
        <p:spPr bwMode="auto">
          <a:xfrm>
            <a:off x="2360613" y="4602163"/>
            <a:ext cx="6905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solidFill>
                  <a:schemeClr val="tx2"/>
                </a:solidFill>
                <a:ea typeface="楷体_GB2312" pitchFamily="49" charset="-122"/>
              </a:rPr>
              <a:t>a</a:t>
            </a:r>
            <a:endParaRPr lang="zh-CN" altLang="en-US" sz="2400">
              <a:solidFill>
                <a:schemeClr val="tx2"/>
              </a:solidFill>
              <a:ea typeface="楷体_GB2312" pitchFamily="49" charset="-122"/>
            </a:endParaRPr>
          </a:p>
        </p:txBody>
      </p:sp>
      <p:sp>
        <p:nvSpPr>
          <p:cNvPr id="27653" name="TextBox 4"/>
          <p:cNvSpPr txBox="1">
            <a:spLocks noChangeArrowheads="1"/>
          </p:cNvSpPr>
          <p:nvPr/>
        </p:nvSpPr>
        <p:spPr bwMode="auto">
          <a:xfrm>
            <a:off x="6805613" y="4611688"/>
            <a:ext cx="6905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solidFill>
                  <a:schemeClr val="tx2"/>
                </a:solidFill>
                <a:ea typeface="楷体_GB2312" pitchFamily="49" charset="-122"/>
              </a:rPr>
              <a:t>b</a:t>
            </a:r>
            <a:endParaRPr lang="zh-CN" altLang="en-US" sz="2400">
              <a:solidFill>
                <a:schemeClr val="tx2"/>
              </a:solidFill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0525" y="0"/>
            <a:ext cx="6303963" cy="3798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209550" y="3787775"/>
            <a:ext cx="8934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2"/>
                </a:solidFill>
                <a:miter lim="800000"/>
                <a:headEnd type="none" w="sm" len="sm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ea typeface="楷体_GB2312" pitchFamily="49" charset="-122"/>
              </a:rPr>
              <a:t>1</a:t>
            </a:r>
            <a:r>
              <a:rPr lang="zh-CN" altLang="en-US" sz="2400">
                <a:ea typeface="楷体_GB2312" pitchFamily="49" charset="-122"/>
              </a:rPr>
              <a:t>、运放</a:t>
            </a:r>
            <a:r>
              <a:rPr lang="en-US" altLang="zh-CN" sz="2400">
                <a:ea typeface="楷体_GB2312" pitchFamily="49" charset="-122"/>
              </a:rPr>
              <a:t>A</a:t>
            </a:r>
            <a:r>
              <a:rPr lang="zh-CN" altLang="en-US" sz="2400">
                <a:ea typeface="楷体_GB2312" pitchFamily="49" charset="-122"/>
              </a:rPr>
              <a:t>的</a:t>
            </a:r>
            <a:r>
              <a:rPr lang="en-US" altLang="zh-CN" sz="2400">
                <a:ea typeface="楷体_GB2312" pitchFamily="49" charset="-122"/>
              </a:rPr>
              <a:t>a</a:t>
            </a:r>
            <a:r>
              <a:rPr lang="zh-CN" altLang="en-US" sz="2400">
                <a:ea typeface="楷体_GB2312" pitchFamily="49" charset="-122"/>
              </a:rPr>
              <a:t>、</a:t>
            </a:r>
            <a:r>
              <a:rPr lang="en-US" altLang="zh-CN" sz="2400">
                <a:ea typeface="楷体_GB2312" pitchFamily="49" charset="-122"/>
              </a:rPr>
              <a:t>b</a:t>
            </a:r>
            <a:r>
              <a:rPr lang="zh-CN" altLang="en-US" sz="2400">
                <a:ea typeface="楷体_GB2312" pitchFamily="49" charset="-122"/>
              </a:rPr>
              <a:t>两个输入端中哪个是同相端，哪个是反相端 ？</a:t>
            </a: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317500" y="4371975"/>
            <a:ext cx="81803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2"/>
                </a:solidFill>
                <a:miter lim="800000"/>
                <a:headEnd type="none" w="sm" len="sm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ea typeface="楷体_GB2312" pitchFamily="49" charset="-122"/>
              </a:rPr>
              <a:t>2</a:t>
            </a:r>
            <a:r>
              <a:rPr lang="zh-CN" altLang="en-US" sz="2400">
                <a:ea typeface="楷体_GB2312" pitchFamily="49" charset="-122"/>
              </a:rPr>
              <a:t>、该电路的振荡频率是多少？ </a:t>
            </a:r>
          </a:p>
        </p:txBody>
      </p:sp>
      <p:sp>
        <p:nvSpPr>
          <p:cNvPr id="28677" name="Text Box 5"/>
          <p:cNvSpPr txBox="1">
            <a:spLocks noChangeArrowheads="1"/>
          </p:cNvSpPr>
          <p:nvPr/>
        </p:nvSpPr>
        <p:spPr bwMode="auto">
          <a:xfrm>
            <a:off x="327025" y="4910138"/>
            <a:ext cx="78930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2"/>
                </a:solidFill>
                <a:miter lim="800000"/>
                <a:headEnd type="none" w="sm" len="sm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ea typeface="楷体_GB2312" pitchFamily="49" charset="-122"/>
              </a:rPr>
              <a:t>3</a:t>
            </a:r>
            <a:r>
              <a:rPr lang="zh-CN" altLang="en-US" sz="2400">
                <a:ea typeface="楷体_GB2312" pitchFamily="49" charset="-122"/>
              </a:rPr>
              <a:t>、为了稳幅，</a:t>
            </a:r>
            <a:r>
              <a:rPr lang="en-US" altLang="zh-CN" sz="2400">
                <a:ea typeface="楷体_GB2312" pitchFamily="49" charset="-122"/>
              </a:rPr>
              <a:t>R</a:t>
            </a:r>
            <a:r>
              <a:rPr lang="en-US" altLang="zh-CN" sz="2400" baseline="-25000">
                <a:ea typeface="楷体_GB2312" pitchFamily="49" charset="-122"/>
              </a:rPr>
              <a:t>t</a:t>
            </a:r>
            <a:r>
              <a:rPr lang="zh-CN" altLang="en-US" sz="2400">
                <a:ea typeface="楷体_GB2312" pitchFamily="49" charset="-122"/>
              </a:rPr>
              <a:t>应具有正温度系数还是负温度系数？若不慎</a:t>
            </a:r>
            <a:r>
              <a:rPr lang="en-US" altLang="zh-CN" sz="2400">
                <a:ea typeface="楷体_GB2312" pitchFamily="49" charset="-122"/>
              </a:rPr>
              <a:t>R</a:t>
            </a:r>
            <a:r>
              <a:rPr lang="en-US" altLang="zh-CN" sz="2400" baseline="-25000">
                <a:ea typeface="楷体_GB2312" pitchFamily="49" charset="-122"/>
              </a:rPr>
              <a:t>t</a:t>
            </a:r>
            <a:r>
              <a:rPr lang="zh-CN" altLang="en-US" sz="2400">
                <a:ea typeface="楷体_GB2312" pitchFamily="49" charset="-122"/>
              </a:rPr>
              <a:t>被断开，输出电压</a:t>
            </a:r>
            <a:r>
              <a:rPr lang="en-US" altLang="zh-CN" sz="2400" i="1">
                <a:ea typeface="楷体_GB2312" pitchFamily="49" charset="-122"/>
              </a:rPr>
              <a:t>v</a:t>
            </a:r>
            <a:r>
              <a:rPr lang="en-US" altLang="zh-CN" sz="2400" baseline="-25000">
                <a:ea typeface="楷体_GB2312" pitchFamily="49" charset="-122"/>
              </a:rPr>
              <a:t>o</a:t>
            </a:r>
            <a:r>
              <a:rPr lang="zh-CN" altLang="en-US" sz="2400">
                <a:ea typeface="楷体_GB2312" pitchFamily="49" charset="-122"/>
              </a:rPr>
              <a:t>的波形是什么？ </a:t>
            </a:r>
          </a:p>
        </p:txBody>
      </p:sp>
      <p:sp>
        <p:nvSpPr>
          <p:cNvPr id="28678" name="Text Box 6"/>
          <p:cNvSpPr txBox="1">
            <a:spLocks noChangeArrowheads="1"/>
          </p:cNvSpPr>
          <p:nvPr/>
        </p:nvSpPr>
        <p:spPr bwMode="auto">
          <a:xfrm>
            <a:off x="377825" y="5775325"/>
            <a:ext cx="79025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2"/>
                </a:solidFill>
                <a:miter lim="800000"/>
                <a:headEnd type="none" w="sm" len="sm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ea typeface="楷体_GB2312" pitchFamily="49" charset="-122"/>
              </a:rPr>
              <a:t>4</a:t>
            </a:r>
            <a:r>
              <a:rPr lang="zh-CN" altLang="en-US" sz="2400">
                <a:ea typeface="楷体_GB2312" pitchFamily="49" charset="-122"/>
              </a:rPr>
              <a:t>、在理想情况下的最大输出功率</a:t>
            </a:r>
            <a:r>
              <a:rPr lang="en-US" altLang="zh-CN" sz="2400">
                <a:ea typeface="楷体_GB2312" pitchFamily="49" charset="-122"/>
              </a:rPr>
              <a:t>P</a:t>
            </a:r>
            <a:r>
              <a:rPr lang="en-US" altLang="zh-CN" sz="2400" baseline="-25000">
                <a:ea typeface="楷体_GB2312" pitchFamily="49" charset="-122"/>
              </a:rPr>
              <a:t>omax</a:t>
            </a:r>
            <a:r>
              <a:rPr lang="zh-CN" altLang="en-US" sz="2400">
                <a:ea typeface="楷体_GB2312" pitchFamily="49" charset="-122"/>
              </a:rPr>
              <a:t>是多少？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1111" descr="0066">
            <a:hlinkClick r:id="" action="ppaction://hlinkshowjump?jump=nextslide" highlightClick="1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419850"/>
            <a:ext cx="7143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1112" descr="0063">
            <a:hlinkClick r:id="" action="ppaction://hlinkshowjump?jump=previousslide" highlightClick="1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6400800"/>
            <a:ext cx="714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319" name="Rectangle 1143"/>
          <p:cNvSpPr>
            <a:spLocks noChangeArrowheads="1"/>
          </p:cNvSpPr>
          <p:nvPr/>
        </p:nvSpPr>
        <p:spPr bwMode="auto">
          <a:xfrm>
            <a:off x="2559050" y="371475"/>
            <a:ext cx="3079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>
                <a:solidFill>
                  <a:schemeClr val="tx2"/>
                </a:solidFill>
                <a:ea typeface="楷体_GB2312" pitchFamily="49" charset="-122"/>
              </a:rPr>
              <a:t>只讨论</a:t>
            </a:r>
            <a:r>
              <a:rPr lang="en-US" altLang="zh-CN" sz="2400">
                <a:solidFill>
                  <a:schemeClr val="tx2"/>
                </a:solidFill>
                <a:ea typeface="楷体_GB2312" pitchFamily="49" charset="-122"/>
              </a:rPr>
              <a:t>ω</a:t>
            </a:r>
            <a:r>
              <a:rPr lang="en-US" altLang="zh-CN" sz="2400" baseline="-20000">
                <a:solidFill>
                  <a:schemeClr val="tx2"/>
                </a:solidFill>
                <a:ea typeface="楷体_GB2312" pitchFamily="49" charset="-122"/>
              </a:rPr>
              <a:t>0 </a:t>
            </a:r>
            <a:r>
              <a:rPr lang="zh-CN" altLang="en-US" sz="2400">
                <a:solidFill>
                  <a:schemeClr val="tx2"/>
                </a:solidFill>
                <a:ea typeface="楷体_GB2312" pitchFamily="49" charset="-122"/>
              </a:rPr>
              <a:t>附近的情况</a:t>
            </a:r>
          </a:p>
        </p:txBody>
      </p:sp>
      <p:grpSp>
        <p:nvGrpSpPr>
          <p:cNvPr id="51324" name="Group 1148"/>
          <p:cNvGrpSpPr>
            <a:grpSpLocks/>
          </p:cNvGrpSpPr>
          <p:nvPr/>
        </p:nvGrpSpPr>
        <p:grpSpPr bwMode="auto">
          <a:xfrm>
            <a:off x="2568575" y="1438275"/>
            <a:ext cx="2274888" cy="1252538"/>
            <a:chOff x="2853" y="1803"/>
            <a:chExt cx="1311" cy="789"/>
          </a:xfrm>
        </p:grpSpPr>
        <p:sp>
          <p:nvSpPr>
            <p:cNvPr id="4114" name="Rectangle 1149"/>
            <p:cNvSpPr>
              <a:spLocks noChangeArrowheads="1"/>
            </p:cNvSpPr>
            <p:nvPr/>
          </p:nvSpPr>
          <p:spPr bwMode="auto">
            <a:xfrm>
              <a:off x="2853" y="1937"/>
              <a:ext cx="31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800">
                  <a:solidFill>
                    <a:schemeClr val="tx2"/>
                  </a:solidFill>
                  <a:ea typeface="楷体_GB2312" pitchFamily="49" charset="-122"/>
                </a:rPr>
                <a:t>≈</a:t>
              </a:r>
            </a:p>
          </p:txBody>
        </p:sp>
        <p:sp>
          <p:nvSpPr>
            <p:cNvPr id="4115" name="Rectangle 1150"/>
            <p:cNvSpPr>
              <a:spLocks noChangeArrowheads="1"/>
            </p:cNvSpPr>
            <p:nvPr/>
          </p:nvSpPr>
          <p:spPr bwMode="auto">
            <a:xfrm>
              <a:off x="3477" y="1803"/>
              <a:ext cx="28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solidFill>
                    <a:schemeClr val="tx2"/>
                  </a:solidFill>
                  <a:ea typeface="楷体_GB2312" pitchFamily="49" charset="-122"/>
                </a:rPr>
                <a:t>Z</a:t>
              </a:r>
              <a:r>
                <a:rPr lang="en-US" altLang="zh-CN" sz="2400" baseline="-20000">
                  <a:solidFill>
                    <a:schemeClr val="tx2"/>
                  </a:solidFill>
                  <a:ea typeface="楷体_GB2312" pitchFamily="49" charset="-122"/>
                </a:rPr>
                <a:t>0</a:t>
              </a:r>
            </a:p>
          </p:txBody>
        </p:sp>
        <p:sp>
          <p:nvSpPr>
            <p:cNvPr id="4116" name="Rectangle 1151"/>
            <p:cNvSpPr>
              <a:spLocks noChangeArrowheads="1"/>
            </p:cNvSpPr>
            <p:nvPr/>
          </p:nvSpPr>
          <p:spPr bwMode="auto">
            <a:xfrm>
              <a:off x="3153" y="2163"/>
              <a:ext cx="48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solidFill>
                    <a:schemeClr val="tx2"/>
                  </a:solidFill>
                  <a:ea typeface="楷体_GB2312" pitchFamily="49" charset="-122"/>
                </a:rPr>
                <a:t>1+jQ</a:t>
              </a:r>
            </a:p>
          </p:txBody>
        </p:sp>
        <p:grpSp>
          <p:nvGrpSpPr>
            <p:cNvPr id="4117" name="Group 1152"/>
            <p:cNvGrpSpPr>
              <a:grpSpLocks/>
            </p:cNvGrpSpPr>
            <p:nvPr/>
          </p:nvGrpSpPr>
          <p:grpSpPr bwMode="auto">
            <a:xfrm>
              <a:off x="3609" y="2079"/>
              <a:ext cx="517" cy="513"/>
              <a:chOff x="2253" y="2835"/>
              <a:chExt cx="517" cy="513"/>
            </a:xfrm>
          </p:grpSpPr>
          <p:sp>
            <p:nvSpPr>
              <p:cNvPr id="4119" name="Rectangle 1153"/>
              <p:cNvSpPr>
                <a:spLocks noChangeArrowheads="1"/>
              </p:cNvSpPr>
              <p:nvPr/>
            </p:nvSpPr>
            <p:spPr bwMode="auto">
              <a:xfrm>
                <a:off x="2253" y="2835"/>
                <a:ext cx="51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2400">
                    <a:solidFill>
                      <a:schemeClr val="tx2"/>
                    </a:solidFill>
                    <a:ea typeface="楷体_GB2312" pitchFamily="49" charset="-122"/>
                  </a:rPr>
                  <a:t>2</a:t>
                </a:r>
                <a:r>
                  <a:rPr lang="en-US" altLang="zh-CN" sz="2000">
                    <a:solidFill>
                      <a:schemeClr val="tx2"/>
                    </a:solidFill>
                    <a:ea typeface="楷体_GB2312" pitchFamily="49" charset="-122"/>
                  </a:rPr>
                  <a:t>△</a:t>
                </a:r>
                <a:r>
                  <a:rPr lang="en-US" altLang="zh-CN" sz="2400">
                    <a:solidFill>
                      <a:schemeClr val="tx2"/>
                    </a:solidFill>
                    <a:ea typeface="楷体_GB2312" pitchFamily="49" charset="-122"/>
                  </a:rPr>
                  <a:t>ω</a:t>
                </a:r>
              </a:p>
            </p:txBody>
          </p:sp>
          <p:sp>
            <p:nvSpPr>
              <p:cNvPr id="4120" name="Line 1154"/>
              <p:cNvSpPr>
                <a:spLocks noChangeShapeType="1"/>
              </p:cNvSpPr>
              <p:nvPr/>
            </p:nvSpPr>
            <p:spPr bwMode="auto">
              <a:xfrm>
                <a:off x="2316" y="3072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4121" name="Rectangle 1155"/>
              <p:cNvSpPr>
                <a:spLocks noChangeArrowheads="1"/>
              </p:cNvSpPr>
              <p:nvPr/>
            </p:nvSpPr>
            <p:spPr bwMode="auto">
              <a:xfrm>
                <a:off x="2345" y="3060"/>
                <a:ext cx="37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2400">
                    <a:solidFill>
                      <a:schemeClr val="tx2"/>
                    </a:solidFill>
                    <a:ea typeface="楷体_GB2312" pitchFamily="49" charset="-122"/>
                  </a:rPr>
                  <a:t>ω</a:t>
                </a:r>
                <a:r>
                  <a:rPr lang="en-US" altLang="zh-CN" sz="2400" baseline="-20000">
                    <a:solidFill>
                      <a:schemeClr val="tx2"/>
                    </a:solidFill>
                    <a:ea typeface="楷体_GB2312" pitchFamily="49" charset="-122"/>
                  </a:rPr>
                  <a:t>0</a:t>
                </a:r>
              </a:p>
            </p:txBody>
          </p:sp>
        </p:grpSp>
        <p:sp>
          <p:nvSpPr>
            <p:cNvPr id="4118" name="Line 1156"/>
            <p:cNvSpPr>
              <a:spLocks noChangeShapeType="1"/>
            </p:cNvSpPr>
            <p:nvPr/>
          </p:nvSpPr>
          <p:spPr bwMode="auto">
            <a:xfrm>
              <a:off x="3180" y="2100"/>
              <a:ext cx="9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51334" name="Rectangle 1158"/>
          <p:cNvSpPr>
            <a:spLocks noChangeArrowheads="1"/>
          </p:cNvSpPr>
          <p:nvPr/>
        </p:nvSpPr>
        <p:spPr bwMode="auto">
          <a:xfrm>
            <a:off x="0" y="4462463"/>
            <a:ext cx="411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>
                <a:solidFill>
                  <a:srgbClr val="FF0000"/>
                </a:solidFill>
                <a:ea typeface="楷体_GB2312" pitchFamily="49" charset="-122"/>
              </a:rPr>
              <a:t>阻抗的模</a:t>
            </a:r>
            <a:r>
              <a:rPr lang="zh-CN" altLang="en-US" sz="2400">
                <a:solidFill>
                  <a:schemeClr val="accent2"/>
                </a:solidFill>
                <a:ea typeface="楷体_GB2312" pitchFamily="49" charset="-122"/>
              </a:rPr>
              <a:t>（幅频特性）</a:t>
            </a:r>
            <a:r>
              <a:rPr lang="zh-CN" altLang="en-US" sz="2400">
                <a:solidFill>
                  <a:srgbClr val="FF0000"/>
                </a:solidFill>
                <a:ea typeface="楷体_GB2312" pitchFamily="49" charset="-122"/>
              </a:rPr>
              <a:t>：</a:t>
            </a:r>
          </a:p>
        </p:txBody>
      </p:sp>
      <p:sp>
        <p:nvSpPr>
          <p:cNvPr id="51335" name="Rectangle 1159"/>
          <p:cNvSpPr>
            <a:spLocks noChangeArrowheads="1"/>
          </p:cNvSpPr>
          <p:nvPr/>
        </p:nvSpPr>
        <p:spPr bwMode="auto">
          <a:xfrm>
            <a:off x="300038" y="5524500"/>
            <a:ext cx="30559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>
                <a:solidFill>
                  <a:srgbClr val="FF0000"/>
                </a:solidFill>
                <a:ea typeface="楷体_GB2312" pitchFamily="49" charset="-122"/>
              </a:rPr>
              <a:t>相角</a:t>
            </a:r>
            <a:r>
              <a:rPr lang="en-US" altLang="zh-CN" sz="2400">
                <a:solidFill>
                  <a:schemeClr val="accent2"/>
                </a:solidFill>
                <a:ea typeface="楷体_GB2312" pitchFamily="49" charset="-122"/>
              </a:rPr>
              <a:t>(</a:t>
            </a:r>
            <a:r>
              <a:rPr lang="zh-CN" altLang="en-US" sz="2400">
                <a:solidFill>
                  <a:schemeClr val="accent2"/>
                </a:solidFill>
                <a:ea typeface="楷体_GB2312" pitchFamily="49" charset="-122"/>
              </a:rPr>
              <a:t>相频特性</a:t>
            </a:r>
            <a:r>
              <a:rPr lang="en-US" altLang="zh-CN" sz="2400">
                <a:solidFill>
                  <a:schemeClr val="accent2"/>
                </a:solidFill>
                <a:ea typeface="楷体_GB2312" pitchFamily="49" charset="-122"/>
              </a:rPr>
              <a:t>)</a:t>
            </a:r>
            <a:r>
              <a:rPr lang="zh-CN" altLang="en-US" sz="2400">
                <a:solidFill>
                  <a:srgbClr val="FF0000"/>
                </a:solidFill>
                <a:ea typeface="楷体_GB2312" pitchFamily="49" charset="-122"/>
              </a:rPr>
              <a:t>：</a:t>
            </a:r>
          </a:p>
        </p:txBody>
      </p:sp>
      <p:graphicFrame>
        <p:nvGraphicFramePr>
          <p:cNvPr id="51336" name="Object 1160"/>
          <p:cNvGraphicFramePr>
            <a:graphicFrameLocks noChangeAspect="1"/>
          </p:cNvGraphicFramePr>
          <p:nvPr/>
        </p:nvGraphicFramePr>
        <p:xfrm>
          <a:off x="3627438" y="4106863"/>
          <a:ext cx="2468562" cy="1301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2" name="公式" r:id="rId6" imgW="1282700" imgH="622300" progId="Equation.3">
                  <p:embed/>
                </p:oleObj>
              </mc:Choice>
              <mc:Fallback>
                <p:oleObj name="公式" r:id="rId6" imgW="1282700" imgH="622300" progId="Equation.3">
                  <p:embed/>
                  <p:pic>
                    <p:nvPicPr>
                      <p:cNvPr id="0" name="Object 11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7438" y="4106863"/>
                        <a:ext cx="2468562" cy="1301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1337" name="Group 1161"/>
          <p:cNvGrpSpPr>
            <a:grpSpLocks/>
          </p:cNvGrpSpPr>
          <p:nvPr/>
        </p:nvGrpSpPr>
        <p:grpSpPr bwMode="auto">
          <a:xfrm>
            <a:off x="3438525" y="5405438"/>
            <a:ext cx="2800350" cy="838200"/>
            <a:chOff x="2616" y="1764"/>
            <a:chExt cx="1764" cy="588"/>
          </a:xfrm>
        </p:grpSpPr>
        <p:graphicFrame>
          <p:nvGraphicFramePr>
            <p:cNvPr id="4112" name="Object 1162"/>
            <p:cNvGraphicFramePr>
              <a:graphicFrameLocks noChangeAspect="1"/>
            </p:cNvGraphicFramePr>
            <p:nvPr/>
          </p:nvGraphicFramePr>
          <p:xfrm>
            <a:off x="2616" y="1764"/>
            <a:ext cx="1764" cy="5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93" name="Equation" r:id="rId8" imgW="1143000" imgH="381000" progId="Equation.3">
                    <p:embed/>
                  </p:oleObj>
                </mc:Choice>
                <mc:Fallback>
                  <p:oleObj name="Equation" r:id="rId8" imgW="1143000" imgH="381000" progId="Equation.3">
                    <p:embed/>
                    <p:pic>
                      <p:nvPicPr>
                        <p:cNvPr id="0" name="Object 116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16" y="1764"/>
                          <a:ext cx="1764" cy="5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13" name="Rectangle 1163"/>
            <p:cNvSpPr>
              <a:spLocks noChangeArrowheads="1"/>
            </p:cNvSpPr>
            <p:nvPr/>
          </p:nvSpPr>
          <p:spPr bwMode="auto">
            <a:xfrm>
              <a:off x="2901" y="1923"/>
              <a:ext cx="308" cy="3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400">
                  <a:solidFill>
                    <a:schemeClr val="tx2"/>
                  </a:solidFill>
                  <a:ea typeface="楷体_GB2312" pitchFamily="49" charset="-122"/>
                </a:rPr>
                <a:t>－</a:t>
              </a:r>
            </a:p>
          </p:txBody>
        </p:sp>
      </p:grpSp>
      <p:graphicFrame>
        <p:nvGraphicFramePr>
          <p:cNvPr id="51341" name="Object 1165"/>
          <p:cNvGraphicFramePr>
            <a:graphicFrameLocks noChangeAspect="1"/>
          </p:cNvGraphicFramePr>
          <p:nvPr/>
        </p:nvGraphicFramePr>
        <p:xfrm>
          <a:off x="1243013" y="2967038"/>
          <a:ext cx="806450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4" name="Equation" r:id="rId10" imgW="257254" imgH="266527" progId="Equation.3">
                  <p:embed/>
                </p:oleObj>
              </mc:Choice>
              <mc:Fallback>
                <p:oleObj name="Equation" r:id="rId10" imgW="257254" imgH="266527" progId="Equation.3">
                  <p:embed/>
                  <p:pic>
                    <p:nvPicPr>
                      <p:cNvPr id="0" name="Object 11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3013" y="2967038"/>
                        <a:ext cx="806450" cy="835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42" name="Rectangle 1166"/>
          <p:cNvSpPr>
            <a:spLocks noChangeArrowheads="1"/>
          </p:cNvSpPr>
          <p:nvPr/>
        </p:nvSpPr>
        <p:spPr bwMode="auto">
          <a:xfrm>
            <a:off x="2382838" y="2981325"/>
            <a:ext cx="2535237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>
                <a:solidFill>
                  <a:srgbClr val="FF0000"/>
                </a:solidFill>
                <a:ea typeface="楷体_GB2312" pitchFamily="49" charset="-122"/>
              </a:rPr>
              <a:t>相对失谐量，</a:t>
            </a:r>
            <a:r>
              <a:rPr lang="zh-CN" altLang="en-US" sz="2400">
                <a:solidFill>
                  <a:srgbClr val="FF0000"/>
                </a:solidFill>
                <a:ea typeface="楷体_GB2312" pitchFamily="49" charset="-122"/>
                <a:sym typeface="Symbol" pitchFamily="18" charset="2"/>
              </a:rPr>
              <a:t>偏离</a:t>
            </a:r>
            <a:r>
              <a:rPr lang="en-US" altLang="zh-CN" sz="2400" baseline="-25000">
                <a:solidFill>
                  <a:srgbClr val="FF0000"/>
                </a:solidFill>
                <a:ea typeface="楷体_GB2312" pitchFamily="49" charset="-122"/>
                <a:sym typeface="Symbol" pitchFamily="18" charset="2"/>
              </a:rPr>
              <a:t>0</a:t>
            </a:r>
            <a:r>
              <a:rPr lang="zh-CN" altLang="en-US" sz="2400">
                <a:solidFill>
                  <a:srgbClr val="FF0000"/>
                </a:solidFill>
                <a:ea typeface="楷体_GB2312" pitchFamily="49" charset="-122"/>
                <a:sym typeface="Symbol" pitchFamily="18" charset="2"/>
              </a:rPr>
              <a:t>的程度</a:t>
            </a:r>
          </a:p>
        </p:txBody>
      </p:sp>
      <p:sp>
        <p:nvSpPr>
          <p:cNvPr id="51343" name="Rectangle 1167"/>
          <p:cNvSpPr>
            <a:spLocks noChangeArrowheads="1"/>
          </p:cNvSpPr>
          <p:nvPr/>
        </p:nvSpPr>
        <p:spPr bwMode="auto">
          <a:xfrm>
            <a:off x="7273925" y="64008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solidFill>
                  <a:srgbClr val="990033"/>
                </a:solidFill>
                <a:ea typeface="楷体_GB2312" pitchFamily="49" charset="-122"/>
              </a:rPr>
              <a:t>*</a:t>
            </a:r>
          </a:p>
        </p:txBody>
      </p:sp>
      <p:graphicFrame>
        <p:nvGraphicFramePr>
          <p:cNvPr id="4109" name="Object 1168"/>
          <p:cNvGraphicFramePr>
            <a:graphicFrameLocks noChangeAspect="1"/>
          </p:cNvGraphicFramePr>
          <p:nvPr/>
        </p:nvGraphicFramePr>
        <p:xfrm>
          <a:off x="0" y="0"/>
          <a:ext cx="2481263" cy="1246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5" name="公式" r:id="rId12" imgW="1114526" imgH="504998" progId="Equation.3">
                  <p:embed/>
                </p:oleObj>
              </mc:Choice>
              <mc:Fallback>
                <p:oleObj name="公式" r:id="rId12" imgW="1114526" imgH="504998" progId="Equation.3">
                  <p:embed/>
                  <p:pic>
                    <p:nvPicPr>
                      <p:cNvPr id="0" name="Object 11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2481263" cy="1246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46" name="Object 1170"/>
          <p:cNvGraphicFramePr>
            <a:graphicFrameLocks noChangeAspect="1"/>
          </p:cNvGraphicFramePr>
          <p:nvPr/>
        </p:nvGraphicFramePr>
        <p:xfrm>
          <a:off x="290513" y="1393825"/>
          <a:ext cx="2343150" cy="1301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6" name="公式" r:id="rId14" imgW="1371600" imgH="762000" progId="Equation.3">
                  <p:embed/>
                </p:oleObj>
              </mc:Choice>
              <mc:Fallback>
                <p:oleObj name="公式" r:id="rId14" imgW="1371600" imgH="762000" progId="Equation.3">
                  <p:embed/>
                  <p:pic>
                    <p:nvPicPr>
                      <p:cNvPr id="0" name="Object 11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513" y="1393825"/>
                        <a:ext cx="2343150" cy="1301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111" name="Picture 1179" descr="未标题-2 拷贝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0"/>
            <a:ext cx="2971800" cy="257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  <p:sndAc>
      <p:stSnd>
        <p:snd r:embed="rId3" name="PROJCTOR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1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1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1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1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1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1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51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1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13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13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319" grpId="0" autoUpdateAnimBg="0"/>
      <p:bldP spid="51334" grpId="0" autoUpdateAnimBg="0"/>
      <p:bldP spid="51335" grpId="0" autoUpdateAnimBg="0"/>
      <p:bldP spid="51342" grpId="0" autoUpdateAnimBg="0"/>
      <p:bldP spid="51343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40" descr="0066">
            <a:hlinkClick r:id="" action="ppaction://hlinkshowjump?jump=nextslide" highlightClick="1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419850"/>
            <a:ext cx="7143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41" descr="0063">
            <a:hlinkClick r:id="" action="ppaction://hlinkshowjump?jump=previousslide" highlightClick="1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6400800"/>
            <a:ext cx="714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9926" name="Picture 54" descr="未标题-2 拷贝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9850" y="473075"/>
            <a:ext cx="5870575" cy="280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5" name="Rectangle 65"/>
          <p:cNvSpPr>
            <a:spLocks noChangeArrowheads="1"/>
          </p:cNvSpPr>
          <p:nvPr/>
        </p:nvSpPr>
        <p:spPr bwMode="auto">
          <a:xfrm>
            <a:off x="0" y="4462463"/>
            <a:ext cx="411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>
                <a:solidFill>
                  <a:srgbClr val="FF0000"/>
                </a:solidFill>
                <a:ea typeface="楷体_GB2312" pitchFamily="49" charset="-122"/>
              </a:rPr>
              <a:t>阻抗的模</a:t>
            </a:r>
            <a:r>
              <a:rPr lang="zh-CN" altLang="en-US" sz="2400">
                <a:solidFill>
                  <a:schemeClr val="accent2"/>
                </a:solidFill>
                <a:ea typeface="楷体_GB2312" pitchFamily="49" charset="-122"/>
              </a:rPr>
              <a:t>（幅频特性）</a:t>
            </a:r>
            <a:r>
              <a:rPr lang="zh-CN" altLang="en-US" sz="2400">
                <a:solidFill>
                  <a:srgbClr val="FF0000"/>
                </a:solidFill>
                <a:ea typeface="楷体_GB2312" pitchFamily="49" charset="-122"/>
              </a:rPr>
              <a:t>：</a:t>
            </a:r>
          </a:p>
        </p:txBody>
      </p:sp>
      <p:sp>
        <p:nvSpPr>
          <p:cNvPr id="5126" name="Rectangle 66"/>
          <p:cNvSpPr>
            <a:spLocks noChangeArrowheads="1"/>
          </p:cNvSpPr>
          <p:nvPr/>
        </p:nvSpPr>
        <p:spPr bwMode="auto">
          <a:xfrm>
            <a:off x="300038" y="5524500"/>
            <a:ext cx="30559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>
                <a:solidFill>
                  <a:srgbClr val="FF0000"/>
                </a:solidFill>
                <a:ea typeface="楷体_GB2312" pitchFamily="49" charset="-122"/>
              </a:rPr>
              <a:t>相角</a:t>
            </a:r>
            <a:r>
              <a:rPr lang="en-US" altLang="zh-CN" sz="2400">
                <a:solidFill>
                  <a:schemeClr val="accent2"/>
                </a:solidFill>
                <a:ea typeface="楷体_GB2312" pitchFamily="49" charset="-122"/>
              </a:rPr>
              <a:t>(</a:t>
            </a:r>
            <a:r>
              <a:rPr lang="zh-CN" altLang="en-US" sz="2400">
                <a:solidFill>
                  <a:schemeClr val="accent2"/>
                </a:solidFill>
                <a:ea typeface="楷体_GB2312" pitchFamily="49" charset="-122"/>
              </a:rPr>
              <a:t>相频特性</a:t>
            </a:r>
            <a:r>
              <a:rPr lang="en-US" altLang="zh-CN" sz="2400">
                <a:solidFill>
                  <a:schemeClr val="accent2"/>
                </a:solidFill>
                <a:ea typeface="楷体_GB2312" pitchFamily="49" charset="-122"/>
              </a:rPr>
              <a:t>)</a:t>
            </a:r>
            <a:r>
              <a:rPr lang="zh-CN" altLang="en-US" sz="2400">
                <a:solidFill>
                  <a:srgbClr val="FF0000"/>
                </a:solidFill>
                <a:ea typeface="楷体_GB2312" pitchFamily="49" charset="-122"/>
              </a:rPr>
              <a:t>：</a:t>
            </a:r>
          </a:p>
        </p:txBody>
      </p:sp>
      <p:graphicFrame>
        <p:nvGraphicFramePr>
          <p:cNvPr id="5127" name="Object 67"/>
          <p:cNvGraphicFramePr>
            <a:graphicFrameLocks noChangeAspect="1"/>
          </p:cNvGraphicFramePr>
          <p:nvPr/>
        </p:nvGraphicFramePr>
        <p:xfrm>
          <a:off x="3617913" y="3956050"/>
          <a:ext cx="2468562" cy="1301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9" name="公式" r:id="rId6" imgW="1282700" imgH="622300" progId="Equation.3">
                  <p:embed/>
                </p:oleObj>
              </mc:Choice>
              <mc:Fallback>
                <p:oleObj name="公式" r:id="rId6" imgW="1282700" imgH="622300" progId="Equation.3">
                  <p:embed/>
                  <p:pic>
                    <p:nvPicPr>
                      <p:cNvPr id="0" name="Object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7913" y="3956050"/>
                        <a:ext cx="2468562" cy="1301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128" name="Group 68"/>
          <p:cNvGrpSpPr>
            <a:grpSpLocks/>
          </p:cNvGrpSpPr>
          <p:nvPr/>
        </p:nvGrpSpPr>
        <p:grpSpPr bwMode="auto">
          <a:xfrm>
            <a:off x="3549650" y="5414963"/>
            <a:ext cx="2800350" cy="838200"/>
            <a:chOff x="2616" y="1764"/>
            <a:chExt cx="1764" cy="588"/>
          </a:xfrm>
        </p:grpSpPr>
        <p:graphicFrame>
          <p:nvGraphicFramePr>
            <p:cNvPr id="5129" name="Object 69"/>
            <p:cNvGraphicFramePr>
              <a:graphicFrameLocks noChangeAspect="1"/>
            </p:cNvGraphicFramePr>
            <p:nvPr/>
          </p:nvGraphicFramePr>
          <p:xfrm>
            <a:off x="2616" y="1764"/>
            <a:ext cx="1764" cy="5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60" name="Equation" r:id="rId8" imgW="1143000" imgH="381000" progId="Equation.3">
                    <p:embed/>
                  </p:oleObj>
                </mc:Choice>
                <mc:Fallback>
                  <p:oleObj name="Equation" r:id="rId8" imgW="1143000" imgH="381000" progId="Equation.3">
                    <p:embed/>
                    <p:pic>
                      <p:nvPicPr>
                        <p:cNvPr id="0" name="Object 6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16" y="1764"/>
                          <a:ext cx="1764" cy="5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30" name="Rectangle 70"/>
            <p:cNvSpPr>
              <a:spLocks noChangeArrowheads="1"/>
            </p:cNvSpPr>
            <p:nvPr/>
          </p:nvSpPr>
          <p:spPr bwMode="auto">
            <a:xfrm>
              <a:off x="2901" y="1923"/>
              <a:ext cx="308" cy="3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400">
                  <a:solidFill>
                    <a:schemeClr val="tx2"/>
                  </a:solidFill>
                  <a:ea typeface="楷体_GB2312" pitchFamily="49" charset="-122"/>
                </a:rPr>
                <a:t>－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9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0" y="0"/>
            <a:ext cx="238125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0000FF"/>
                </a:solidFill>
                <a:ea typeface="楷体_GB2312" pitchFamily="49" charset="-122"/>
              </a:rPr>
              <a:t>2.</a:t>
            </a:r>
            <a:r>
              <a:rPr lang="zh-CN" altLang="en-US" sz="2400">
                <a:solidFill>
                  <a:srgbClr val="0000FF"/>
                </a:solidFill>
                <a:ea typeface="楷体_GB2312" pitchFamily="49" charset="-122"/>
              </a:rPr>
              <a:t>选频放大器</a:t>
            </a:r>
          </a:p>
        </p:txBody>
      </p:sp>
      <p:graphicFrame>
        <p:nvGraphicFramePr>
          <p:cNvPr id="114691" name="Object 3"/>
          <p:cNvGraphicFramePr>
            <a:graphicFrameLocks noChangeAspect="1"/>
          </p:cNvGraphicFramePr>
          <p:nvPr/>
        </p:nvGraphicFramePr>
        <p:xfrm>
          <a:off x="5557838" y="0"/>
          <a:ext cx="3586162" cy="3268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7" name="Photo Editor 照片" r:id="rId3" imgW="9371429" imgH="8542857" progId="MSPhotoEd.3">
                  <p:embed/>
                </p:oleObj>
              </mc:Choice>
              <mc:Fallback>
                <p:oleObj name="Photo Editor 照片" r:id="rId3" imgW="9371429" imgH="8542857" progId="MSPhotoEd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57838" y="0"/>
                        <a:ext cx="3586162" cy="3268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4693" name="Text Box 5"/>
          <p:cNvSpPr txBox="1">
            <a:spLocks noChangeArrowheads="1"/>
          </p:cNvSpPr>
          <p:nvPr/>
        </p:nvSpPr>
        <p:spPr bwMode="auto">
          <a:xfrm>
            <a:off x="338138" y="1695450"/>
            <a:ext cx="4964112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>
                <a:solidFill>
                  <a:schemeClr val="tx2"/>
                </a:solidFill>
                <a:ea typeface="楷体_GB2312" pitchFamily="49" charset="-122"/>
              </a:rPr>
              <a:t>对于满足 </a:t>
            </a:r>
            <a:r>
              <a:rPr lang="en-US" altLang="zh-CN" sz="2400" i="1">
                <a:solidFill>
                  <a:schemeClr val="accent2"/>
                </a:solidFill>
                <a:ea typeface="楷体_GB2312" pitchFamily="49" charset="-122"/>
              </a:rPr>
              <a:t>f = f</a:t>
            </a:r>
            <a:r>
              <a:rPr lang="en-US" altLang="zh-CN" sz="2400" i="1" baseline="-25000">
                <a:solidFill>
                  <a:schemeClr val="accent2"/>
                </a:solidFill>
                <a:ea typeface="楷体_GB2312" pitchFamily="49" charset="-122"/>
              </a:rPr>
              <a:t>0</a:t>
            </a:r>
            <a:r>
              <a:rPr lang="en-US" altLang="zh-CN" sz="2400">
                <a:solidFill>
                  <a:schemeClr val="accent2"/>
                </a:solidFill>
                <a:ea typeface="楷体_GB2312" pitchFamily="49" charset="-122"/>
              </a:rPr>
              <a:t> </a:t>
            </a:r>
            <a:r>
              <a:rPr lang="zh-CN" altLang="en-US" sz="2400">
                <a:solidFill>
                  <a:schemeClr val="tx2"/>
                </a:solidFill>
                <a:ea typeface="楷体_GB2312" pitchFamily="49" charset="-122"/>
              </a:rPr>
              <a:t>的输入信号，有最大的电压增益，其余频率信号被大大抑制</a:t>
            </a:r>
            <a:endParaRPr lang="zh-CN" altLang="en-US" sz="2400">
              <a:solidFill>
                <a:schemeClr val="accent2"/>
              </a:solidFill>
              <a:ea typeface="楷体_GB2312" pitchFamily="49" charset="-122"/>
            </a:endParaRPr>
          </a:p>
        </p:txBody>
      </p:sp>
      <p:sp>
        <p:nvSpPr>
          <p:cNvPr id="114703" name="Text Box 15"/>
          <p:cNvSpPr txBox="1">
            <a:spLocks noChangeArrowheads="1"/>
          </p:cNvSpPr>
          <p:nvPr/>
        </p:nvSpPr>
        <p:spPr bwMode="auto">
          <a:xfrm>
            <a:off x="223838" y="3425825"/>
            <a:ext cx="6694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>
                <a:ea typeface="楷体_GB2312" pitchFamily="49" charset="-122"/>
              </a:rPr>
              <a:t>且此时</a:t>
            </a:r>
            <a:r>
              <a:rPr lang="en-US" altLang="zh-CN" sz="2400">
                <a:ea typeface="楷体_GB2312" pitchFamily="49" charset="-122"/>
              </a:rPr>
              <a:t>LC</a:t>
            </a:r>
            <a:r>
              <a:rPr lang="zh-CN" altLang="en-US" sz="2400">
                <a:ea typeface="楷体_GB2312" pitchFamily="49" charset="-122"/>
              </a:rPr>
              <a:t>并联电路呈</a:t>
            </a:r>
            <a:r>
              <a:rPr lang="zh-CN" altLang="en-US" sz="2400">
                <a:solidFill>
                  <a:schemeClr val="accent2"/>
                </a:solidFill>
                <a:ea typeface="楷体_GB2312" pitchFamily="49" charset="-122"/>
              </a:rPr>
              <a:t>纯阻性</a:t>
            </a:r>
            <a:r>
              <a:rPr lang="zh-CN" altLang="en-US" sz="2400">
                <a:ea typeface="楷体_GB2312" pitchFamily="49" charset="-122"/>
              </a:rPr>
              <a:t>，</a:t>
            </a:r>
            <a:r>
              <a:rPr lang="en-US" altLang="zh-CN" sz="2400">
                <a:ea typeface="楷体_GB2312" pitchFamily="49" charset="-122"/>
              </a:rPr>
              <a:t>T</a:t>
            </a:r>
            <a:r>
              <a:rPr lang="zh-CN" altLang="en-US" sz="2400">
                <a:ea typeface="楷体_GB2312" pitchFamily="49" charset="-122"/>
              </a:rPr>
              <a:t>的</a:t>
            </a:r>
            <a:r>
              <a:rPr lang="en-US" altLang="zh-CN" sz="2400">
                <a:ea typeface="楷体_GB2312" pitchFamily="49" charset="-122"/>
              </a:rPr>
              <a:t>b</a:t>
            </a:r>
            <a:r>
              <a:rPr lang="zh-CN" altLang="en-US" sz="2400">
                <a:ea typeface="楷体_GB2312" pitchFamily="49" charset="-122"/>
              </a:rPr>
              <a:t>、</a:t>
            </a:r>
            <a:r>
              <a:rPr lang="en-US" altLang="zh-CN" sz="2400">
                <a:ea typeface="楷体_GB2312" pitchFamily="49" charset="-122"/>
              </a:rPr>
              <a:t>c</a:t>
            </a:r>
            <a:r>
              <a:rPr lang="zh-CN" altLang="en-US" sz="2400">
                <a:ea typeface="楷体_GB2312" pitchFamily="49" charset="-122"/>
              </a:rPr>
              <a:t>极</a:t>
            </a:r>
            <a:r>
              <a:rPr lang="zh-CN" altLang="en-US" sz="2400">
                <a:solidFill>
                  <a:schemeClr val="accent2"/>
                </a:solidFill>
                <a:ea typeface="楷体_GB2312" pitchFamily="49" charset="-122"/>
              </a:rPr>
              <a:t>反相</a:t>
            </a:r>
            <a:r>
              <a:rPr lang="zh-CN" altLang="en-US" sz="2400">
                <a:ea typeface="楷体_GB2312" pitchFamily="49" charset="-122"/>
              </a:rPr>
              <a:t>。</a:t>
            </a:r>
          </a:p>
        </p:txBody>
      </p:sp>
      <p:sp>
        <p:nvSpPr>
          <p:cNvPr id="114704" name="Text Box 16"/>
          <p:cNvSpPr txBox="1">
            <a:spLocks noChangeArrowheads="1"/>
          </p:cNvSpPr>
          <p:nvPr/>
        </p:nvSpPr>
        <p:spPr bwMode="auto">
          <a:xfrm>
            <a:off x="196850" y="4062413"/>
            <a:ext cx="8347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>
                <a:ea typeface="楷体_GB2312" pitchFamily="49" charset="-122"/>
              </a:rPr>
              <a:t>若引入</a:t>
            </a:r>
            <a:r>
              <a:rPr lang="zh-CN" altLang="en-US" sz="2400">
                <a:solidFill>
                  <a:schemeClr val="accent2"/>
                </a:solidFill>
                <a:ea typeface="楷体_GB2312" pitchFamily="49" charset="-122"/>
              </a:rPr>
              <a:t>正反馈，</a:t>
            </a:r>
            <a:r>
              <a:rPr lang="zh-CN" altLang="en-US" sz="2400">
                <a:ea typeface="楷体_GB2312" pitchFamily="49" charset="-122"/>
              </a:rPr>
              <a:t>并用反馈电压取代输入电压</a:t>
            </a:r>
          </a:p>
        </p:txBody>
      </p:sp>
      <p:sp>
        <p:nvSpPr>
          <p:cNvPr id="114705" name="Line 17"/>
          <p:cNvSpPr>
            <a:spLocks noChangeShapeType="1"/>
          </p:cNvSpPr>
          <p:nvPr/>
        </p:nvSpPr>
        <p:spPr bwMode="auto">
          <a:xfrm>
            <a:off x="6115050" y="4340225"/>
            <a:ext cx="900113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14706" name="Text Box 18"/>
          <p:cNvSpPr txBox="1">
            <a:spLocks noChangeArrowheads="1"/>
          </p:cNvSpPr>
          <p:nvPr/>
        </p:nvSpPr>
        <p:spPr bwMode="auto">
          <a:xfrm>
            <a:off x="6988175" y="4060825"/>
            <a:ext cx="2155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>
                <a:solidFill>
                  <a:schemeClr val="accent2"/>
                </a:solidFill>
                <a:ea typeface="楷体_GB2312" pitchFamily="49" charset="-122"/>
              </a:rPr>
              <a:t>正弦波振荡器</a:t>
            </a:r>
          </a:p>
        </p:txBody>
      </p:sp>
      <p:sp>
        <p:nvSpPr>
          <p:cNvPr id="114707" name="Text Box 19"/>
          <p:cNvSpPr txBox="1">
            <a:spLocks noChangeArrowheads="1"/>
          </p:cNvSpPr>
          <p:nvPr/>
        </p:nvSpPr>
        <p:spPr bwMode="auto">
          <a:xfrm>
            <a:off x="169863" y="4875213"/>
            <a:ext cx="37353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>
                <a:ea typeface="楷体_GB2312" pitchFamily="49" charset="-122"/>
              </a:rPr>
              <a:t>反馈电路的形式不同：</a:t>
            </a:r>
          </a:p>
        </p:txBody>
      </p:sp>
      <p:sp>
        <p:nvSpPr>
          <p:cNvPr id="114708" name="Text Box 20"/>
          <p:cNvSpPr txBox="1">
            <a:spLocks noChangeArrowheads="1"/>
          </p:cNvSpPr>
          <p:nvPr/>
        </p:nvSpPr>
        <p:spPr bwMode="auto">
          <a:xfrm>
            <a:off x="3346450" y="4949825"/>
            <a:ext cx="3911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>
                <a:solidFill>
                  <a:schemeClr val="accent2"/>
                </a:solidFill>
                <a:ea typeface="楷体_GB2312" pitchFamily="49" charset="-122"/>
              </a:rPr>
              <a:t>变压器反馈式</a:t>
            </a:r>
            <a:r>
              <a:rPr lang="en-US" altLang="zh-CN" sz="2400" i="1">
                <a:ea typeface="楷体_GB2312" pitchFamily="49" charset="-122"/>
              </a:rPr>
              <a:t>LC</a:t>
            </a:r>
            <a:r>
              <a:rPr lang="zh-CN" altLang="en-US" sz="2400">
                <a:ea typeface="楷体_GB2312" pitchFamily="49" charset="-122"/>
              </a:rPr>
              <a:t>振荡电路</a:t>
            </a:r>
          </a:p>
        </p:txBody>
      </p:sp>
      <p:sp>
        <p:nvSpPr>
          <p:cNvPr id="114709" name="Text Box 21"/>
          <p:cNvSpPr txBox="1">
            <a:spLocks noChangeArrowheads="1"/>
          </p:cNvSpPr>
          <p:nvPr/>
        </p:nvSpPr>
        <p:spPr bwMode="auto">
          <a:xfrm>
            <a:off x="3570288" y="5407025"/>
            <a:ext cx="3444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>
                <a:solidFill>
                  <a:schemeClr val="accent2"/>
                </a:solidFill>
                <a:ea typeface="楷体_GB2312" pitchFamily="49" charset="-122"/>
              </a:rPr>
              <a:t>电感三点式</a:t>
            </a:r>
            <a:r>
              <a:rPr lang="en-US" altLang="zh-CN" sz="2400">
                <a:ea typeface="楷体_GB2312" pitchFamily="49" charset="-122"/>
              </a:rPr>
              <a:t>LC</a:t>
            </a:r>
            <a:r>
              <a:rPr lang="zh-CN" altLang="en-US" sz="2400">
                <a:ea typeface="楷体_GB2312" pitchFamily="49" charset="-122"/>
              </a:rPr>
              <a:t>振荡电路</a:t>
            </a:r>
          </a:p>
        </p:txBody>
      </p:sp>
      <p:sp>
        <p:nvSpPr>
          <p:cNvPr id="114710" name="Text Box 22"/>
          <p:cNvSpPr txBox="1">
            <a:spLocks noChangeArrowheads="1"/>
          </p:cNvSpPr>
          <p:nvPr/>
        </p:nvSpPr>
        <p:spPr bwMode="auto">
          <a:xfrm>
            <a:off x="3365500" y="5937250"/>
            <a:ext cx="35607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>
                <a:solidFill>
                  <a:schemeClr val="accent2"/>
                </a:solidFill>
                <a:ea typeface="楷体_GB2312" pitchFamily="49" charset="-122"/>
              </a:rPr>
              <a:t>电容三点式</a:t>
            </a:r>
            <a:r>
              <a:rPr lang="en-US" altLang="zh-CN" sz="2400">
                <a:ea typeface="楷体_GB2312" pitchFamily="49" charset="-122"/>
              </a:rPr>
              <a:t>LC</a:t>
            </a:r>
            <a:r>
              <a:rPr lang="zh-CN" altLang="en-US" sz="2400">
                <a:ea typeface="楷体_GB2312" pitchFamily="49" charset="-122"/>
              </a:rPr>
              <a:t>振荡电路</a:t>
            </a:r>
          </a:p>
        </p:txBody>
      </p:sp>
      <p:sp>
        <p:nvSpPr>
          <p:cNvPr id="114711" name="Rectangle 23"/>
          <p:cNvSpPr>
            <a:spLocks noChangeArrowheads="1"/>
          </p:cNvSpPr>
          <p:nvPr/>
        </p:nvSpPr>
        <p:spPr bwMode="auto">
          <a:xfrm>
            <a:off x="7273925" y="64008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solidFill>
                  <a:srgbClr val="990033"/>
                </a:solidFill>
                <a:ea typeface="楷体_GB2312" pitchFamily="49" charset="-122"/>
              </a:rPr>
              <a:t>*</a:t>
            </a:r>
          </a:p>
        </p:txBody>
      </p:sp>
      <p:graphicFrame>
        <p:nvGraphicFramePr>
          <p:cNvPr id="114712" name="Object 24"/>
          <p:cNvGraphicFramePr>
            <a:graphicFrameLocks noChangeAspect="1"/>
          </p:cNvGraphicFramePr>
          <p:nvPr/>
        </p:nvGraphicFramePr>
        <p:xfrm>
          <a:off x="1428750" y="519113"/>
          <a:ext cx="2046288" cy="1150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8" name="公式" r:id="rId5" imgW="812447" imgH="457002" progId="Equation.3">
                  <p:embed/>
                </p:oleObj>
              </mc:Choice>
              <mc:Fallback>
                <p:oleObj name="公式" r:id="rId5" imgW="812447" imgH="457002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750" y="519113"/>
                        <a:ext cx="2046288" cy="1150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4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4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4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4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4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4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14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14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14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114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147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147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3" grpId="0" autoUpdateAnimBg="0"/>
      <p:bldP spid="114703" grpId="0" autoUpdateAnimBg="0"/>
      <p:bldP spid="114704" grpId="0" autoUpdateAnimBg="0"/>
      <p:bldP spid="114705" grpId="0" animBg="1"/>
      <p:bldP spid="114706" grpId="0" autoUpdateAnimBg="0"/>
      <p:bldP spid="114707" grpId="0" autoUpdateAnimBg="0"/>
      <p:bldP spid="114708" grpId="0" autoUpdateAnimBg="0"/>
      <p:bldP spid="114709" grpId="0" autoUpdateAnimBg="0"/>
      <p:bldP spid="114710" grpId="0" autoUpdateAnimBg="0"/>
      <p:bldP spid="114711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Group 88"/>
          <p:cNvGrpSpPr>
            <a:grpSpLocks/>
          </p:cNvGrpSpPr>
          <p:nvPr/>
        </p:nvGrpSpPr>
        <p:grpSpPr bwMode="auto">
          <a:xfrm>
            <a:off x="5046663" y="920750"/>
            <a:ext cx="3829050" cy="3314700"/>
            <a:chOff x="3179" y="580"/>
            <a:chExt cx="2412" cy="2088"/>
          </a:xfrm>
        </p:grpSpPr>
        <p:pic>
          <p:nvPicPr>
            <p:cNvPr id="7190" name="A09306.AVI">
              <a:hlinkClick r:id="" action="ppaction://media"/>
            </p:cNvPr>
            <p:cNvPicPr>
              <a:picLocks noRot="1" noChangeAspect="1" noChangeArrowheads="1"/>
            </p:cNvPicPr>
            <p:nvPr>
              <a:videoFile r:link="rId2"/>
            </p:nvPr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79" y="580"/>
              <a:ext cx="2412" cy="20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191" name="Text Box 87"/>
            <p:cNvSpPr txBox="1">
              <a:spLocks noChangeArrowheads="1"/>
            </p:cNvSpPr>
            <p:nvPr/>
          </p:nvSpPr>
          <p:spPr bwMode="auto">
            <a:xfrm>
              <a:off x="3223" y="2396"/>
              <a:ext cx="644" cy="23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22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1800">
                  <a:solidFill>
                    <a:schemeClr val="tx2"/>
                  </a:solidFill>
                  <a:ea typeface="楷体_GB2312" pitchFamily="49" charset="-122"/>
                </a:rPr>
                <a:t>图</a:t>
              </a:r>
              <a:r>
                <a:rPr lang="en-US" altLang="zh-CN" sz="1800">
                  <a:solidFill>
                    <a:schemeClr val="tx2"/>
                  </a:solidFill>
                  <a:ea typeface="楷体_GB2312" pitchFamily="49" charset="-122"/>
                </a:rPr>
                <a:t>10.7.6</a:t>
              </a:r>
            </a:p>
          </p:txBody>
        </p:sp>
      </p:grpSp>
      <p:sp>
        <p:nvSpPr>
          <p:cNvPr id="7171" name="Line 3"/>
          <p:cNvSpPr>
            <a:spLocks noChangeShapeType="1"/>
          </p:cNvSpPr>
          <p:nvPr/>
        </p:nvSpPr>
        <p:spPr bwMode="auto">
          <a:xfrm>
            <a:off x="647700" y="434975"/>
            <a:ext cx="5186363" cy="0"/>
          </a:xfrm>
          <a:prstGeom prst="line">
            <a:avLst/>
          </a:prstGeom>
          <a:noFill/>
          <a:ln w="76200" cap="sq" cmpd="tri">
            <a:solidFill>
              <a:srgbClr val="FF00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7172" name="Picture 4" descr="0066">
            <a:hlinkClick r:id="" action="ppaction://hlinkshowjump?jump=nextslide" highlightClick="1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419850"/>
            <a:ext cx="7143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5" descr="0063">
            <a:hlinkClick r:id="" action="ppaction://hlinkshowjump?jump=previousslide" highlightClick="1"/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6400800"/>
            <a:ext cx="714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581" name="Rectangle 21"/>
          <p:cNvSpPr>
            <a:spLocks noChangeArrowheads="1"/>
          </p:cNvSpPr>
          <p:nvPr/>
        </p:nvSpPr>
        <p:spPr bwMode="auto">
          <a:xfrm>
            <a:off x="430213" y="5043488"/>
            <a:ext cx="8245475" cy="96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6200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811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000000"/>
                </a:solidFill>
                <a:ea typeface="楷体_GB2312" pitchFamily="49" charset="-122"/>
              </a:rPr>
              <a:t>     </a:t>
            </a:r>
            <a:r>
              <a:rPr lang="zh-CN" altLang="en-US" sz="2400">
                <a:solidFill>
                  <a:srgbClr val="000000"/>
                </a:solidFill>
                <a:ea typeface="楷体_GB2312" pitchFamily="49" charset="-122"/>
              </a:rPr>
              <a:t>虽然起振后波形会出现失真，但由于</a:t>
            </a:r>
            <a:r>
              <a:rPr lang="en-US" altLang="zh-CN" sz="2400" i="1">
                <a:solidFill>
                  <a:srgbClr val="000000"/>
                </a:solidFill>
                <a:ea typeface="楷体_GB2312" pitchFamily="49" charset="-122"/>
              </a:rPr>
              <a:t>LC</a:t>
            </a:r>
            <a:r>
              <a:rPr lang="zh-CN" altLang="en-US" sz="2400">
                <a:solidFill>
                  <a:srgbClr val="000000"/>
                </a:solidFill>
                <a:ea typeface="楷体_GB2312" pitchFamily="49" charset="-122"/>
              </a:rPr>
              <a:t>谐振电路的</a:t>
            </a:r>
            <a:r>
              <a:rPr lang="en-US" altLang="zh-CN" sz="2400" i="1">
                <a:solidFill>
                  <a:srgbClr val="000000"/>
                </a:solidFill>
                <a:ea typeface="楷体_GB2312" pitchFamily="49" charset="-122"/>
              </a:rPr>
              <a:t>Q</a:t>
            </a:r>
            <a:r>
              <a:rPr lang="zh-CN" altLang="en-US" sz="2400">
                <a:solidFill>
                  <a:srgbClr val="000000"/>
                </a:solidFill>
                <a:ea typeface="楷体_GB2312" pitchFamily="49" charset="-122"/>
              </a:rPr>
              <a:t>值很高，选频特性好，所以仍能选出</a:t>
            </a:r>
            <a:r>
              <a:rPr lang="zh-CN" altLang="en-US" sz="2400" i="1">
                <a:solidFill>
                  <a:srgbClr val="000000"/>
                </a:solidFill>
                <a:ea typeface="楷体_GB2312" pitchFamily="49" charset="-122"/>
                <a:sym typeface="Symbol" pitchFamily="18" charset="2"/>
              </a:rPr>
              <a:t></a:t>
            </a:r>
            <a:r>
              <a:rPr lang="en-US" altLang="zh-CN" sz="2400" baseline="-25000">
                <a:solidFill>
                  <a:srgbClr val="000000"/>
                </a:solidFill>
                <a:ea typeface="楷体_GB2312" pitchFamily="49" charset="-122"/>
              </a:rPr>
              <a:t>0</a:t>
            </a:r>
            <a:r>
              <a:rPr lang="zh-CN" altLang="en-US" sz="2400">
                <a:solidFill>
                  <a:srgbClr val="000000"/>
                </a:solidFill>
                <a:ea typeface="楷体_GB2312" pitchFamily="49" charset="-122"/>
              </a:rPr>
              <a:t>的正弦波信号输出。</a:t>
            </a:r>
          </a:p>
        </p:txBody>
      </p:sp>
      <p:sp>
        <p:nvSpPr>
          <p:cNvPr id="7175" name="Rectangle 62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668338" y="0"/>
            <a:ext cx="5973762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rgbClr val="FF0000"/>
                </a:solidFill>
                <a:ea typeface="楷体_GB2312" pitchFamily="49" charset="-122"/>
              </a:rPr>
              <a:t>10.7.2 </a:t>
            </a:r>
            <a:r>
              <a:rPr lang="zh-CN" altLang="en-US" sz="2800">
                <a:solidFill>
                  <a:srgbClr val="FF0000"/>
                </a:solidFill>
                <a:ea typeface="楷体_GB2312" pitchFamily="49" charset="-122"/>
              </a:rPr>
              <a:t>变压器反馈式</a:t>
            </a:r>
            <a:r>
              <a:rPr lang="en-US" altLang="zh-CN" sz="2800" i="1">
                <a:solidFill>
                  <a:srgbClr val="FF0000"/>
                </a:solidFill>
                <a:ea typeface="楷体_GB2312" pitchFamily="49" charset="-122"/>
              </a:rPr>
              <a:t>LC</a:t>
            </a:r>
            <a:r>
              <a:rPr lang="zh-CN" altLang="en-US" sz="2800">
                <a:solidFill>
                  <a:srgbClr val="FF0000"/>
                </a:solidFill>
                <a:ea typeface="楷体_GB2312" pitchFamily="49" charset="-122"/>
              </a:rPr>
              <a:t>振荡电路</a:t>
            </a:r>
            <a:endParaRPr lang="zh-CN" altLang="en-US" sz="2800" b="0">
              <a:solidFill>
                <a:srgbClr val="FF0000"/>
              </a:solidFill>
              <a:ea typeface="楷体_GB2312" pitchFamily="49" charset="-122"/>
            </a:endParaRPr>
          </a:p>
        </p:txBody>
      </p:sp>
      <p:sp>
        <p:nvSpPr>
          <p:cNvPr id="66624" name="Rectangle 64"/>
          <p:cNvSpPr>
            <a:spLocks noChangeArrowheads="1"/>
          </p:cNvSpPr>
          <p:nvPr/>
        </p:nvSpPr>
        <p:spPr bwMode="auto">
          <a:xfrm>
            <a:off x="0" y="465138"/>
            <a:ext cx="1768475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6200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811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10000"/>
              </a:lnSpc>
              <a:buFontTx/>
              <a:buNone/>
            </a:pPr>
            <a:r>
              <a:rPr lang="en-US" altLang="zh-CN" sz="2400">
                <a:solidFill>
                  <a:schemeClr val="accent2"/>
                </a:solidFill>
                <a:ea typeface="楷体_GB2312" pitchFamily="49" charset="-122"/>
              </a:rPr>
              <a:t>1. </a:t>
            </a:r>
            <a:r>
              <a:rPr lang="zh-CN" altLang="en-US" sz="2400">
                <a:solidFill>
                  <a:schemeClr val="accent2"/>
                </a:solidFill>
                <a:ea typeface="楷体_GB2312" pitchFamily="49" charset="-122"/>
              </a:rPr>
              <a:t>电路结构</a:t>
            </a:r>
          </a:p>
        </p:txBody>
      </p:sp>
      <p:sp>
        <p:nvSpPr>
          <p:cNvPr id="66625" name="Rectangle 65"/>
          <p:cNvSpPr>
            <a:spLocks noChangeArrowheads="1"/>
          </p:cNvSpPr>
          <p:nvPr/>
        </p:nvSpPr>
        <p:spPr bwMode="auto">
          <a:xfrm>
            <a:off x="0" y="1143000"/>
            <a:ext cx="436245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6200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811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10000"/>
              </a:lnSpc>
              <a:buFontTx/>
              <a:buNone/>
            </a:pPr>
            <a:r>
              <a:rPr lang="en-US" altLang="zh-CN" sz="2400">
                <a:solidFill>
                  <a:schemeClr val="accent2"/>
                </a:solidFill>
                <a:ea typeface="楷体_GB2312" pitchFamily="49" charset="-122"/>
              </a:rPr>
              <a:t>2. </a:t>
            </a:r>
            <a:r>
              <a:rPr lang="zh-CN" altLang="en-US" sz="2400">
                <a:solidFill>
                  <a:schemeClr val="accent2"/>
                </a:solidFill>
                <a:ea typeface="楷体_GB2312" pitchFamily="49" charset="-122"/>
              </a:rPr>
              <a:t>相位平衡条件</a:t>
            </a:r>
            <a:r>
              <a:rPr lang="en-US" altLang="zh-CN" sz="2400">
                <a:solidFill>
                  <a:schemeClr val="accent2"/>
                </a:solidFill>
                <a:ea typeface="楷体_GB2312" pitchFamily="49" charset="-122"/>
              </a:rPr>
              <a:t>:</a:t>
            </a:r>
            <a:endParaRPr lang="en-US" altLang="zh-CN" sz="2400">
              <a:solidFill>
                <a:srgbClr val="990033"/>
              </a:solidFill>
              <a:ea typeface="楷体_GB2312" pitchFamily="49" charset="-122"/>
            </a:endParaRPr>
          </a:p>
        </p:txBody>
      </p:sp>
      <p:sp>
        <p:nvSpPr>
          <p:cNvPr id="66626" name="Rectangle 66"/>
          <p:cNvSpPr>
            <a:spLocks noChangeArrowheads="1"/>
          </p:cNvSpPr>
          <p:nvPr/>
        </p:nvSpPr>
        <p:spPr bwMode="auto">
          <a:xfrm>
            <a:off x="192088" y="1768475"/>
            <a:ext cx="267335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6200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811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10000"/>
              </a:lnSpc>
              <a:buFontTx/>
              <a:buNone/>
            </a:pPr>
            <a:r>
              <a:rPr lang="en-US" altLang="zh-CN" sz="2400">
                <a:solidFill>
                  <a:schemeClr val="accent2"/>
                </a:solidFill>
                <a:ea typeface="楷体_GB2312" pitchFamily="49" charset="-122"/>
              </a:rPr>
              <a:t>3. </a:t>
            </a:r>
            <a:r>
              <a:rPr lang="zh-CN" altLang="en-US" sz="2400">
                <a:solidFill>
                  <a:schemeClr val="accent2"/>
                </a:solidFill>
                <a:ea typeface="楷体_GB2312" pitchFamily="49" charset="-122"/>
              </a:rPr>
              <a:t>幅值平衡条件</a:t>
            </a:r>
          </a:p>
        </p:txBody>
      </p:sp>
      <p:sp>
        <p:nvSpPr>
          <p:cNvPr id="66628" name="Rectangle 68"/>
          <p:cNvSpPr>
            <a:spLocks noChangeArrowheads="1"/>
          </p:cNvSpPr>
          <p:nvPr/>
        </p:nvSpPr>
        <p:spPr bwMode="auto">
          <a:xfrm>
            <a:off x="188913" y="3984625"/>
            <a:ext cx="1366837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6200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811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10000"/>
              </a:lnSpc>
              <a:buFontTx/>
              <a:buNone/>
            </a:pPr>
            <a:r>
              <a:rPr lang="en-US" altLang="zh-CN" sz="2400">
                <a:solidFill>
                  <a:schemeClr val="accent2"/>
                </a:solidFill>
                <a:ea typeface="楷体_GB2312" pitchFamily="49" charset="-122"/>
              </a:rPr>
              <a:t>4. </a:t>
            </a:r>
            <a:r>
              <a:rPr lang="zh-CN" altLang="en-US" sz="2400">
                <a:solidFill>
                  <a:schemeClr val="accent2"/>
                </a:solidFill>
                <a:ea typeface="楷体_GB2312" pitchFamily="49" charset="-122"/>
              </a:rPr>
              <a:t>稳幅</a:t>
            </a:r>
          </a:p>
        </p:txBody>
      </p:sp>
      <p:grpSp>
        <p:nvGrpSpPr>
          <p:cNvPr id="66633" name="Group 73"/>
          <p:cNvGrpSpPr>
            <a:grpSpLocks/>
          </p:cNvGrpSpPr>
          <p:nvPr/>
        </p:nvGrpSpPr>
        <p:grpSpPr bwMode="auto">
          <a:xfrm>
            <a:off x="476250" y="2165350"/>
            <a:ext cx="4333875" cy="1882775"/>
            <a:chOff x="324" y="1341"/>
            <a:chExt cx="2730" cy="1186"/>
          </a:xfrm>
        </p:grpSpPr>
        <p:sp>
          <p:nvSpPr>
            <p:cNvPr id="7187" name="Rectangle 67"/>
            <p:cNvSpPr>
              <a:spLocks noChangeArrowheads="1"/>
            </p:cNvSpPr>
            <p:nvPr/>
          </p:nvSpPr>
          <p:spPr bwMode="auto">
            <a:xfrm>
              <a:off x="324" y="1341"/>
              <a:ext cx="2595" cy="9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6200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811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eaLnBrk="1" hangingPunct="1">
                <a:lnSpc>
                  <a:spcPct val="125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solidFill>
                    <a:srgbClr val="000000"/>
                  </a:solidFill>
                  <a:ea typeface="楷体_GB2312" pitchFamily="49" charset="-122"/>
                </a:rPr>
                <a:t>       </a:t>
              </a:r>
              <a:r>
                <a:rPr lang="zh-CN" altLang="en-US" sz="2400">
                  <a:solidFill>
                    <a:srgbClr val="000000"/>
                  </a:solidFill>
                  <a:ea typeface="楷体_GB2312" pitchFamily="49" charset="-122"/>
                </a:rPr>
                <a:t>通过选择高</a:t>
              </a:r>
              <a:r>
                <a:rPr lang="zh-CN" altLang="en-US" sz="2400">
                  <a:solidFill>
                    <a:srgbClr val="000000"/>
                  </a:solidFill>
                  <a:ea typeface="楷体_GB2312" pitchFamily="49" charset="-122"/>
                  <a:sym typeface="Symbol" pitchFamily="18" charset="2"/>
                </a:rPr>
                <a:t>值的</a:t>
              </a:r>
              <a:r>
                <a:rPr lang="en-US" altLang="zh-CN" sz="2400">
                  <a:solidFill>
                    <a:srgbClr val="000000"/>
                  </a:solidFill>
                  <a:ea typeface="楷体_GB2312" pitchFamily="49" charset="-122"/>
                  <a:sym typeface="Symbol" pitchFamily="18" charset="2"/>
                </a:rPr>
                <a:t>BJT</a:t>
              </a:r>
              <a:r>
                <a:rPr lang="zh-CN" altLang="en-US" sz="2400">
                  <a:solidFill>
                    <a:srgbClr val="000000"/>
                  </a:solidFill>
                  <a:ea typeface="楷体_GB2312" pitchFamily="49" charset="-122"/>
                  <a:sym typeface="Symbol" pitchFamily="18" charset="2"/>
                </a:rPr>
                <a:t>和调整变压器的匝数比，可以满足</a:t>
              </a:r>
              <a:endParaRPr lang="zh-CN" altLang="en-US" sz="240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graphicFrame>
          <p:nvGraphicFramePr>
            <p:cNvPr id="7188" name="Object 25"/>
            <p:cNvGraphicFramePr>
              <a:graphicFrameLocks noChangeAspect="1"/>
            </p:cNvGraphicFramePr>
            <p:nvPr/>
          </p:nvGraphicFramePr>
          <p:xfrm>
            <a:off x="780" y="1978"/>
            <a:ext cx="645" cy="3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06" name="公式" r:id="rId10" imgW="508000" imgH="279400" progId="Equation.3">
                    <p:embed/>
                  </p:oleObj>
                </mc:Choice>
                <mc:Fallback>
                  <p:oleObj name="公式" r:id="rId10" imgW="508000" imgH="279400" progId="Equation.3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80" y="1978"/>
                          <a:ext cx="645" cy="3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89" name="Rectangle 10"/>
            <p:cNvSpPr>
              <a:spLocks noChangeArrowheads="1"/>
            </p:cNvSpPr>
            <p:nvPr/>
          </p:nvSpPr>
          <p:spPr bwMode="auto">
            <a:xfrm>
              <a:off x="1382" y="1917"/>
              <a:ext cx="1672" cy="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6200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811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400">
                  <a:solidFill>
                    <a:srgbClr val="000000"/>
                  </a:solidFill>
                  <a:ea typeface="楷体_GB2312" pitchFamily="49" charset="-122"/>
                </a:rPr>
                <a:t>，电路可以起振。</a:t>
              </a:r>
            </a:p>
            <a:p>
              <a:pPr algn="just"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400">
                  <a:solidFill>
                    <a:srgbClr val="FF3300"/>
                  </a:solidFill>
                  <a:ea typeface="楷体_GB2312" pitchFamily="49" charset="-122"/>
                </a:rPr>
                <a:t>起振同样靠噪音</a:t>
              </a:r>
            </a:p>
          </p:txBody>
        </p:sp>
      </p:grpSp>
      <p:sp>
        <p:nvSpPr>
          <p:cNvPr id="66641" name="Text Box 81"/>
          <p:cNvSpPr txBox="1">
            <a:spLocks noChangeArrowheads="1"/>
          </p:cNvSpPr>
          <p:nvPr/>
        </p:nvSpPr>
        <p:spPr bwMode="auto">
          <a:xfrm>
            <a:off x="6835775" y="2238375"/>
            <a:ext cx="395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+</a:t>
            </a:r>
          </a:p>
        </p:txBody>
      </p:sp>
      <p:sp>
        <p:nvSpPr>
          <p:cNvPr id="66642" name="Text Box 82"/>
          <p:cNvSpPr txBox="1">
            <a:spLocks noChangeArrowheads="1"/>
          </p:cNvSpPr>
          <p:nvPr/>
        </p:nvSpPr>
        <p:spPr bwMode="auto">
          <a:xfrm>
            <a:off x="7096125" y="1735138"/>
            <a:ext cx="709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-</a:t>
            </a:r>
          </a:p>
        </p:txBody>
      </p:sp>
      <p:sp>
        <p:nvSpPr>
          <p:cNvPr id="66643" name="Text Box 83"/>
          <p:cNvSpPr txBox="1">
            <a:spLocks noChangeArrowheads="1"/>
          </p:cNvSpPr>
          <p:nvPr/>
        </p:nvSpPr>
        <p:spPr bwMode="auto">
          <a:xfrm>
            <a:off x="7562850" y="2022475"/>
            <a:ext cx="709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-</a:t>
            </a:r>
          </a:p>
        </p:txBody>
      </p:sp>
      <p:sp>
        <p:nvSpPr>
          <p:cNvPr id="66644" name="Text Box 84"/>
          <p:cNvSpPr txBox="1">
            <a:spLocks noChangeArrowheads="1"/>
          </p:cNvSpPr>
          <p:nvPr/>
        </p:nvSpPr>
        <p:spPr bwMode="auto">
          <a:xfrm>
            <a:off x="6361113" y="1843088"/>
            <a:ext cx="598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8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(</a:t>
            </a:r>
            <a:r>
              <a:rPr lang="en-US" altLang="zh-CN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+</a:t>
            </a:r>
            <a:r>
              <a:rPr lang="en-US" altLang="zh-CN" sz="18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)</a:t>
            </a:r>
          </a:p>
        </p:txBody>
      </p:sp>
      <p:sp>
        <p:nvSpPr>
          <p:cNvPr id="66645" name="Text Box 85"/>
          <p:cNvSpPr txBox="1">
            <a:spLocks noChangeArrowheads="1"/>
          </p:cNvSpPr>
          <p:nvPr/>
        </p:nvSpPr>
        <p:spPr bwMode="auto">
          <a:xfrm>
            <a:off x="1303338" y="4398963"/>
            <a:ext cx="2170112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>
                <a:solidFill>
                  <a:srgbClr val="FF3300"/>
                </a:solidFill>
                <a:ea typeface="楷体_GB2312" pitchFamily="49" charset="-122"/>
              </a:rPr>
              <a:t>稳幅靠非线性</a:t>
            </a:r>
            <a:endParaRPr lang="zh-CN" altLang="en-US" sz="2400">
              <a:solidFill>
                <a:schemeClr val="accent2"/>
              </a:solidFill>
              <a:ea typeface="楷体_GB2312" pitchFamily="49" charset="-122"/>
            </a:endParaRPr>
          </a:p>
        </p:txBody>
      </p:sp>
      <p:sp>
        <p:nvSpPr>
          <p:cNvPr id="66646" name="Rectangle 86"/>
          <p:cNvSpPr>
            <a:spLocks noChangeArrowheads="1"/>
          </p:cNvSpPr>
          <p:nvPr/>
        </p:nvSpPr>
        <p:spPr bwMode="auto">
          <a:xfrm>
            <a:off x="7273925" y="64008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solidFill>
                  <a:srgbClr val="990033"/>
                </a:solidFill>
                <a:ea typeface="楷体_GB2312" pitchFamily="49" charset="-122"/>
              </a:rPr>
              <a:t>*</a:t>
            </a:r>
          </a:p>
        </p:txBody>
      </p:sp>
    </p:spTree>
  </p:cSld>
  <p:clrMapOvr>
    <a:masterClrMapping/>
  </p:clrMapOvr>
  <p:transition>
    <p:pull dir="d"/>
    <p:sndAc>
      <p:stSnd>
        <p:snd r:embed="rId4" name="PROJCTOR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666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666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6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6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6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6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6662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6663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500"/>
                                        <p:tgtEl>
                                          <p:spTgt spid="666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6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7" dur="500"/>
                                        <p:tgtEl>
                                          <p:spTgt spid="6658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66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66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81" grpId="0" autoUpdateAnimBg="0"/>
      <p:bldP spid="66624" grpId="0" autoUpdateAnimBg="0"/>
      <p:bldP spid="66625" grpId="0" autoUpdateAnimBg="0"/>
      <p:bldP spid="66626" grpId="0" autoUpdateAnimBg="0"/>
      <p:bldP spid="66628" grpId="0" autoUpdateAnimBg="0"/>
      <p:bldP spid="66641" grpId="0" autoUpdateAnimBg="0"/>
      <p:bldP spid="66642" grpId="0" autoUpdateAnimBg="0"/>
      <p:bldP spid="66643" grpId="0" autoUpdateAnimBg="0"/>
      <p:bldP spid="66644" grpId="0" autoUpdateAnimBg="0"/>
      <p:bldP spid="66645" grpId="0" autoUpdateAnimBg="0"/>
      <p:bldP spid="66646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5" descr="0066">
            <a:hlinkClick r:id="" action="ppaction://hlinkshowjump?jump=nextslide" highlightClick="1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4688" y="6477000"/>
            <a:ext cx="7143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6" descr="0063">
            <a:hlinkClick r:id="" action="ppaction://hlinkshowjump?jump=previousslide" highlightClick="1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8250" y="6457950"/>
            <a:ext cx="714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196" name="Group 52"/>
          <p:cNvGrpSpPr>
            <a:grpSpLocks/>
          </p:cNvGrpSpPr>
          <p:nvPr/>
        </p:nvGrpSpPr>
        <p:grpSpPr bwMode="auto">
          <a:xfrm>
            <a:off x="309563" y="639763"/>
            <a:ext cx="4090987" cy="4038600"/>
            <a:chOff x="210" y="745"/>
            <a:chExt cx="2577" cy="2544"/>
          </a:xfrm>
        </p:grpSpPr>
        <p:sp>
          <p:nvSpPr>
            <p:cNvPr id="8241" name="AutoShape 44" descr="羊皮纸"/>
            <p:cNvSpPr>
              <a:spLocks noChangeArrowheads="1"/>
            </p:cNvSpPr>
            <p:nvPr/>
          </p:nvSpPr>
          <p:spPr bwMode="auto">
            <a:xfrm>
              <a:off x="210" y="745"/>
              <a:ext cx="2577" cy="2544"/>
            </a:xfrm>
            <a:prstGeom prst="roundRect">
              <a:avLst>
                <a:gd name="adj" fmla="val 16667"/>
              </a:avLst>
            </a:prstGeom>
            <a:blipFill dpi="0" rotWithShape="0">
              <a:blip r:embed="rId8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en-US" sz="2400">
                <a:solidFill>
                  <a:schemeClr val="tx2"/>
                </a:solidFill>
                <a:ea typeface="楷体_GB2312" pitchFamily="49" charset="-122"/>
              </a:endParaRPr>
            </a:p>
          </p:txBody>
        </p:sp>
        <p:graphicFrame>
          <p:nvGraphicFramePr>
            <p:cNvPr id="8242" name="Object 43"/>
            <p:cNvGraphicFramePr>
              <a:graphicFrameLocks noChangeAspect="1"/>
            </p:cNvGraphicFramePr>
            <p:nvPr/>
          </p:nvGraphicFramePr>
          <p:xfrm>
            <a:off x="287" y="811"/>
            <a:ext cx="2412" cy="2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73" name="图片" r:id="rId9" imgW="2552700" imgH="2447925" progId="Word.Picture.8">
                    <p:embed/>
                  </p:oleObj>
                </mc:Choice>
                <mc:Fallback>
                  <p:oleObj name="图片" r:id="rId9" imgW="2552700" imgH="2447925" progId="Word.Picture.8">
                    <p:embed/>
                    <p:pic>
                      <p:nvPicPr>
                        <p:cNvPr id="0" name="Object 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7" y="811"/>
                          <a:ext cx="2412" cy="23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7613" name="Rectangle 29"/>
          <p:cNvSpPr>
            <a:spLocks noChangeArrowheads="1"/>
          </p:cNvSpPr>
          <p:nvPr/>
        </p:nvSpPr>
        <p:spPr bwMode="auto">
          <a:xfrm>
            <a:off x="1860550" y="2446338"/>
            <a:ext cx="536575" cy="325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6200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811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10000"/>
              </a:lnSpc>
              <a:buFontTx/>
              <a:buNone/>
            </a:pPr>
            <a:r>
              <a:rPr lang="en-US" altLang="zh-CN" sz="1400">
                <a:solidFill>
                  <a:srgbClr val="FF3300"/>
                </a:solidFill>
                <a:ea typeface="楷体_GB2312" pitchFamily="49" charset="-122"/>
              </a:rPr>
              <a:t>(+)</a:t>
            </a:r>
          </a:p>
        </p:txBody>
      </p:sp>
      <p:sp>
        <p:nvSpPr>
          <p:cNvPr id="67616" name="Rectangle 32"/>
          <p:cNvSpPr>
            <a:spLocks noChangeArrowheads="1"/>
          </p:cNvSpPr>
          <p:nvPr/>
        </p:nvSpPr>
        <p:spPr bwMode="auto">
          <a:xfrm>
            <a:off x="2868613" y="2279650"/>
            <a:ext cx="534987" cy="325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6200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811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10000"/>
              </a:lnSpc>
              <a:buFontTx/>
              <a:buNone/>
            </a:pPr>
            <a:r>
              <a:rPr lang="en-US" altLang="zh-CN" sz="1400">
                <a:solidFill>
                  <a:srgbClr val="FF3300"/>
                </a:solidFill>
                <a:ea typeface="楷体_GB2312" pitchFamily="49" charset="-122"/>
              </a:rPr>
              <a:t>(-)</a:t>
            </a:r>
          </a:p>
        </p:txBody>
      </p:sp>
      <p:sp>
        <p:nvSpPr>
          <p:cNvPr id="67614" name="Rectangle 30"/>
          <p:cNvSpPr>
            <a:spLocks noChangeArrowheads="1"/>
          </p:cNvSpPr>
          <p:nvPr/>
        </p:nvSpPr>
        <p:spPr bwMode="auto">
          <a:xfrm>
            <a:off x="3559175" y="1731963"/>
            <a:ext cx="588963" cy="325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6200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811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10000"/>
              </a:lnSpc>
              <a:buFontTx/>
              <a:buNone/>
            </a:pPr>
            <a:r>
              <a:rPr lang="en-US" altLang="zh-CN" sz="1400">
                <a:solidFill>
                  <a:srgbClr val="FF3300"/>
                </a:solidFill>
                <a:ea typeface="楷体_GB2312" pitchFamily="49" charset="-122"/>
              </a:rPr>
              <a:t>(+)</a:t>
            </a:r>
          </a:p>
        </p:txBody>
      </p:sp>
      <p:sp>
        <p:nvSpPr>
          <p:cNvPr id="67615" name="Rectangle 31"/>
          <p:cNvSpPr>
            <a:spLocks noChangeArrowheads="1"/>
          </p:cNvSpPr>
          <p:nvPr/>
        </p:nvSpPr>
        <p:spPr bwMode="auto">
          <a:xfrm>
            <a:off x="719138" y="2424113"/>
            <a:ext cx="430212" cy="325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6200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811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10000"/>
              </a:lnSpc>
              <a:buFontTx/>
              <a:buNone/>
            </a:pPr>
            <a:r>
              <a:rPr lang="en-US" altLang="zh-CN" sz="1400">
                <a:solidFill>
                  <a:srgbClr val="FF3300"/>
                </a:solidFill>
                <a:ea typeface="楷体_GB2312" pitchFamily="49" charset="-122"/>
              </a:rPr>
              <a:t>(+)</a:t>
            </a:r>
          </a:p>
        </p:txBody>
      </p:sp>
      <p:grpSp>
        <p:nvGrpSpPr>
          <p:cNvPr id="67637" name="Group 53"/>
          <p:cNvGrpSpPr>
            <a:grpSpLocks/>
          </p:cNvGrpSpPr>
          <p:nvPr/>
        </p:nvGrpSpPr>
        <p:grpSpPr bwMode="auto">
          <a:xfrm>
            <a:off x="4633913" y="638175"/>
            <a:ext cx="4090987" cy="4038600"/>
            <a:chOff x="2932" y="756"/>
            <a:chExt cx="2577" cy="2544"/>
          </a:xfrm>
        </p:grpSpPr>
        <p:sp>
          <p:nvSpPr>
            <p:cNvPr id="8239" name="AutoShape 46" descr="羊皮纸"/>
            <p:cNvSpPr>
              <a:spLocks noChangeArrowheads="1"/>
            </p:cNvSpPr>
            <p:nvPr/>
          </p:nvSpPr>
          <p:spPr bwMode="auto">
            <a:xfrm>
              <a:off x="2932" y="756"/>
              <a:ext cx="2577" cy="2544"/>
            </a:xfrm>
            <a:prstGeom prst="roundRect">
              <a:avLst>
                <a:gd name="adj" fmla="val 16667"/>
              </a:avLst>
            </a:prstGeom>
            <a:blipFill dpi="0" rotWithShape="0">
              <a:blip r:embed="rId8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en-US" sz="2400">
                <a:solidFill>
                  <a:schemeClr val="tx2"/>
                </a:solidFill>
                <a:ea typeface="楷体_GB2312" pitchFamily="49" charset="-122"/>
              </a:endParaRPr>
            </a:p>
          </p:txBody>
        </p:sp>
        <p:graphicFrame>
          <p:nvGraphicFramePr>
            <p:cNvPr id="8240" name="Object 47"/>
            <p:cNvGraphicFramePr>
              <a:graphicFrameLocks noChangeAspect="1"/>
            </p:cNvGraphicFramePr>
            <p:nvPr/>
          </p:nvGraphicFramePr>
          <p:xfrm>
            <a:off x="3091" y="960"/>
            <a:ext cx="2231" cy="18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74" name="图片" r:id="rId11" imgW="2362200" imgH="2009775" progId="Word.Picture.8">
                    <p:embed/>
                  </p:oleObj>
                </mc:Choice>
                <mc:Fallback>
                  <p:oleObj name="图片" r:id="rId11" imgW="2362200" imgH="2009775" progId="Word.Picture.8">
                    <p:embed/>
                    <p:pic>
                      <p:nvPicPr>
                        <p:cNvPr id="0" name="Object 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91" y="960"/>
                          <a:ext cx="2231" cy="18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7632" name="Rectangle 48"/>
          <p:cNvSpPr>
            <a:spLocks noChangeArrowheads="1"/>
          </p:cNvSpPr>
          <p:nvPr/>
        </p:nvSpPr>
        <p:spPr bwMode="auto">
          <a:xfrm>
            <a:off x="6905625" y="2640013"/>
            <a:ext cx="536575" cy="325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6200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811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10000"/>
              </a:lnSpc>
              <a:buFontTx/>
              <a:buNone/>
            </a:pPr>
            <a:r>
              <a:rPr lang="en-US" altLang="zh-CN" sz="1400">
                <a:solidFill>
                  <a:srgbClr val="FF3300"/>
                </a:solidFill>
                <a:ea typeface="楷体_GB2312" pitchFamily="49" charset="-122"/>
              </a:rPr>
              <a:t>(+)</a:t>
            </a:r>
          </a:p>
        </p:txBody>
      </p:sp>
      <p:sp>
        <p:nvSpPr>
          <p:cNvPr id="67633" name="Rectangle 49"/>
          <p:cNvSpPr>
            <a:spLocks noChangeArrowheads="1"/>
          </p:cNvSpPr>
          <p:nvPr/>
        </p:nvSpPr>
        <p:spPr bwMode="auto">
          <a:xfrm>
            <a:off x="6572250" y="2032000"/>
            <a:ext cx="534988" cy="325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6200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811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10000"/>
              </a:lnSpc>
              <a:buFontTx/>
              <a:buNone/>
            </a:pPr>
            <a:r>
              <a:rPr lang="en-US" altLang="zh-CN" sz="1400">
                <a:solidFill>
                  <a:srgbClr val="FF3300"/>
                </a:solidFill>
                <a:ea typeface="楷体_GB2312" pitchFamily="49" charset="-122"/>
              </a:rPr>
              <a:t>(+)</a:t>
            </a:r>
          </a:p>
        </p:txBody>
      </p:sp>
      <p:sp>
        <p:nvSpPr>
          <p:cNvPr id="67634" name="Rectangle 50"/>
          <p:cNvSpPr>
            <a:spLocks noChangeArrowheads="1"/>
          </p:cNvSpPr>
          <p:nvPr/>
        </p:nvSpPr>
        <p:spPr bwMode="auto">
          <a:xfrm>
            <a:off x="7175500" y="1255713"/>
            <a:ext cx="588963" cy="325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6200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811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10000"/>
              </a:lnSpc>
              <a:buFontTx/>
              <a:buNone/>
            </a:pPr>
            <a:r>
              <a:rPr lang="en-US" altLang="zh-CN" sz="1400">
                <a:solidFill>
                  <a:srgbClr val="FF3300"/>
                </a:solidFill>
                <a:ea typeface="楷体_GB2312" pitchFamily="49" charset="-122"/>
              </a:rPr>
              <a:t>(+)</a:t>
            </a:r>
          </a:p>
        </p:txBody>
      </p:sp>
      <p:sp>
        <p:nvSpPr>
          <p:cNvPr id="67635" name="Rectangle 51"/>
          <p:cNvSpPr>
            <a:spLocks noChangeArrowheads="1"/>
          </p:cNvSpPr>
          <p:nvPr/>
        </p:nvSpPr>
        <p:spPr bwMode="auto">
          <a:xfrm>
            <a:off x="7351713" y="1731963"/>
            <a:ext cx="588962" cy="325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6200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811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10000"/>
              </a:lnSpc>
              <a:buFontTx/>
              <a:buNone/>
            </a:pPr>
            <a:r>
              <a:rPr lang="en-US" altLang="zh-CN" sz="1400">
                <a:solidFill>
                  <a:srgbClr val="FF3300"/>
                </a:solidFill>
                <a:ea typeface="楷体_GB2312" pitchFamily="49" charset="-122"/>
              </a:rPr>
              <a:t>(+)</a:t>
            </a:r>
          </a:p>
        </p:txBody>
      </p:sp>
      <p:sp>
        <p:nvSpPr>
          <p:cNvPr id="67618" name="AutoShape 34"/>
          <p:cNvSpPr>
            <a:spLocks noChangeArrowheads="1"/>
          </p:cNvSpPr>
          <p:nvPr/>
        </p:nvSpPr>
        <p:spPr bwMode="auto">
          <a:xfrm>
            <a:off x="4102100" y="4702175"/>
            <a:ext cx="1266825" cy="565150"/>
          </a:xfrm>
          <a:prstGeom prst="wedgeEllipseCallout">
            <a:avLst>
              <a:gd name="adj1" fmla="val -87972"/>
              <a:gd name="adj2" fmla="val -103931"/>
            </a:avLst>
          </a:prstGeom>
          <a:solidFill>
            <a:srgbClr val="CCFFCC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72000" rIns="0" bIns="72000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zh-CN" altLang="en-US" sz="2400">
                <a:solidFill>
                  <a:srgbClr val="FF0000"/>
                </a:solidFill>
                <a:ea typeface="楷体_GB2312" pitchFamily="49" charset="-122"/>
              </a:rPr>
              <a:t>反馈</a:t>
            </a:r>
          </a:p>
        </p:txBody>
      </p:sp>
      <p:sp>
        <p:nvSpPr>
          <p:cNvPr id="67640" name="Rectangle 56"/>
          <p:cNvSpPr>
            <a:spLocks noChangeArrowheads="1"/>
          </p:cNvSpPr>
          <p:nvPr/>
        </p:nvSpPr>
        <p:spPr bwMode="auto">
          <a:xfrm>
            <a:off x="1524000" y="4926013"/>
            <a:ext cx="2798763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6200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811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10000"/>
              </a:lnSpc>
              <a:buFontTx/>
              <a:buNone/>
            </a:pPr>
            <a:r>
              <a:rPr lang="zh-CN" altLang="en-US" sz="2400">
                <a:ea typeface="楷体_GB2312" pitchFamily="49" charset="-122"/>
              </a:rPr>
              <a:t>满足相位平衡条件</a:t>
            </a:r>
          </a:p>
        </p:txBody>
      </p:sp>
      <p:sp>
        <p:nvSpPr>
          <p:cNvPr id="67641" name="Rectangle 57"/>
          <p:cNvSpPr>
            <a:spLocks noChangeArrowheads="1"/>
          </p:cNvSpPr>
          <p:nvPr/>
        </p:nvSpPr>
        <p:spPr bwMode="auto">
          <a:xfrm>
            <a:off x="5499100" y="4903788"/>
            <a:ext cx="2679700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6200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811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10000"/>
              </a:lnSpc>
              <a:buFontTx/>
              <a:buNone/>
            </a:pPr>
            <a:r>
              <a:rPr lang="zh-CN" altLang="en-US" sz="2400">
                <a:ea typeface="楷体_GB2312" pitchFamily="49" charset="-122"/>
              </a:rPr>
              <a:t>满足相位平衡条件</a:t>
            </a:r>
          </a:p>
        </p:txBody>
      </p:sp>
      <p:sp>
        <p:nvSpPr>
          <p:cNvPr id="67642" name="AutoShape 58"/>
          <p:cNvSpPr>
            <a:spLocks noChangeArrowheads="1"/>
          </p:cNvSpPr>
          <p:nvPr/>
        </p:nvSpPr>
        <p:spPr bwMode="auto">
          <a:xfrm>
            <a:off x="7462838" y="4003675"/>
            <a:ext cx="1266825" cy="565150"/>
          </a:xfrm>
          <a:prstGeom prst="wedgeEllipseCallout">
            <a:avLst>
              <a:gd name="adj1" fmla="val -46241"/>
              <a:gd name="adj2" fmla="val -221630"/>
            </a:avLst>
          </a:prstGeom>
          <a:solidFill>
            <a:srgbClr val="CCFFCC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72000" rIns="0" bIns="72000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zh-CN" altLang="en-US" sz="2400">
                <a:solidFill>
                  <a:srgbClr val="FF0000"/>
                </a:solidFill>
                <a:ea typeface="楷体_GB2312" pitchFamily="49" charset="-122"/>
              </a:rPr>
              <a:t>反馈</a:t>
            </a:r>
          </a:p>
        </p:txBody>
      </p:sp>
      <p:sp>
        <p:nvSpPr>
          <p:cNvPr id="67643" name="Rectangle 59"/>
          <p:cNvSpPr>
            <a:spLocks noChangeArrowheads="1"/>
          </p:cNvSpPr>
          <p:nvPr/>
        </p:nvSpPr>
        <p:spPr bwMode="auto">
          <a:xfrm>
            <a:off x="7181850" y="64008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solidFill>
                  <a:srgbClr val="990033"/>
                </a:solidFill>
                <a:ea typeface="楷体_GB2312" pitchFamily="49" charset="-122"/>
              </a:rPr>
              <a:t>*</a:t>
            </a:r>
          </a:p>
        </p:txBody>
      </p:sp>
      <p:sp>
        <p:nvSpPr>
          <p:cNvPr id="67646" name="Rectangle 62"/>
          <p:cNvSpPr>
            <a:spLocks noChangeArrowheads="1"/>
          </p:cNvSpPr>
          <p:nvPr/>
        </p:nvSpPr>
        <p:spPr bwMode="auto">
          <a:xfrm>
            <a:off x="1435100" y="176213"/>
            <a:ext cx="25622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solidFill>
                  <a:schemeClr val="accent2"/>
                </a:solidFill>
                <a:ea typeface="楷体_GB2312" pitchFamily="49" charset="-122"/>
              </a:rPr>
              <a:t>T</a:t>
            </a:r>
            <a:r>
              <a:rPr lang="zh-CN" altLang="en-US" sz="2400">
                <a:solidFill>
                  <a:schemeClr val="accent2"/>
                </a:solidFill>
                <a:ea typeface="楷体_GB2312" pitchFamily="49" charset="-122"/>
              </a:rPr>
              <a:t>：共射接法</a:t>
            </a:r>
          </a:p>
        </p:txBody>
      </p:sp>
      <p:sp>
        <p:nvSpPr>
          <p:cNvPr id="67647" name="Rectangle 63"/>
          <p:cNvSpPr>
            <a:spLocks noChangeArrowheads="1"/>
          </p:cNvSpPr>
          <p:nvPr/>
        </p:nvSpPr>
        <p:spPr bwMode="auto">
          <a:xfrm>
            <a:off x="5783263" y="139700"/>
            <a:ext cx="26098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solidFill>
                  <a:schemeClr val="accent2"/>
                </a:solidFill>
                <a:ea typeface="楷体_GB2312" pitchFamily="49" charset="-122"/>
              </a:rPr>
              <a:t>T</a:t>
            </a:r>
            <a:r>
              <a:rPr lang="zh-CN" altLang="en-US" sz="2400">
                <a:solidFill>
                  <a:schemeClr val="accent2"/>
                </a:solidFill>
                <a:ea typeface="楷体_GB2312" pitchFamily="49" charset="-122"/>
              </a:rPr>
              <a:t>：共基接法</a:t>
            </a:r>
          </a:p>
        </p:txBody>
      </p:sp>
      <p:sp>
        <p:nvSpPr>
          <p:cNvPr id="67648" name="Line 64"/>
          <p:cNvSpPr>
            <a:spLocks noChangeShapeType="1"/>
          </p:cNvSpPr>
          <p:nvPr/>
        </p:nvSpPr>
        <p:spPr bwMode="auto">
          <a:xfrm>
            <a:off x="2286000" y="3030538"/>
            <a:ext cx="0" cy="655637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67651" name="Group 67"/>
          <p:cNvGrpSpPr>
            <a:grpSpLocks/>
          </p:cNvGrpSpPr>
          <p:nvPr/>
        </p:nvGrpSpPr>
        <p:grpSpPr bwMode="auto">
          <a:xfrm>
            <a:off x="1814513" y="2914650"/>
            <a:ext cx="461962" cy="660400"/>
            <a:chOff x="2583" y="3434"/>
            <a:chExt cx="291" cy="416"/>
          </a:xfrm>
        </p:grpSpPr>
        <p:sp>
          <p:nvSpPr>
            <p:cNvPr id="8237" name="Rectangle 65"/>
            <p:cNvSpPr>
              <a:spLocks noChangeArrowheads="1"/>
            </p:cNvSpPr>
            <p:nvPr/>
          </p:nvSpPr>
          <p:spPr bwMode="auto">
            <a:xfrm>
              <a:off x="2583" y="3562"/>
              <a:ext cx="29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solidFill>
                    <a:srgbClr val="FF0000"/>
                  </a:solidFill>
                  <a:ea typeface="楷体_GB2312" pitchFamily="49" charset="-122"/>
                </a:rPr>
                <a:t>V</a:t>
              </a:r>
              <a:r>
                <a:rPr lang="en-US" altLang="zh-CN" sz="2400" baseline="-20000">
                  <a:solidFill>
                    <a:srgbClr val="FF0000"/>
                  </a:solidFill>
                  <a:ea typeface="楷体_GB2312" pitchFamily="49" charset="-122"/>
                </a:rPr>
                <a:t>i</a:t>
              </a:r>
            </a:p>
          </p:txBody>
        </p:sp>
        <p:sp>
          <p:nvSpPr>
            <p:cNvPr id="8238" name="Rectangle 66"/>
            <p:cNvSpPr>
              <a:spLocks noChangeArrowheads="1"/>
            </p:cNvSpPr>
            <p:nvPr/>
          </p:nvSpPr>
          <p:spPr bwMode="auto">
            <a:xfrm>
              <a:off x="2631" y="3434"/>
              <a:ext cx="16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dirty="0">
                  <a:solidFill>
                    <a:srgbClr val="FF0000"/>
                  </a:solidFill>
                  <a:ea typeface="楷体_GB2312" pitchFamily="49" charset="-122"/>
                </a:rPr>
                <a:t>·</a:t>
              </a:r>
            </a:p>
          </p:txBody>
        </p:sp>
      </p:grpSp>
      <p:grpSp>
        <p:nvGrpSpPr>
          <p:cNvPr id="67652" name="Group 68"/>
          <p:cNvGrpSpPr>
            <a:grpSpLocks/>
          </p:cNvGrpSpPr>
          <p:nvPr/>
        </p:nvGrpSpPr>
        <p:grpSpPr bwMode="auto">
          <a:xfrm>
            <a:off x="2541588" y="1631950"/>
            <a:ext cx="506412" cy="660400"/>
            <a:chOff x="2583" y="3434"/>
            <a:chExt cx="319" cy="416"/>
          </a:xfrm>
        </p:grpSpPr>
        <p:sp>
          <p:nvSpPr>
            <p:cNvPr id="8235" name="Rectangle 69"/>
            <p:cNvSpPr>
              <a:spLocks noChangeArrowheads="1"/>
            </p:cNvSpPr>
            <p:nvPr/>
          </p:nvSpPr>
          <p:spPr bwMode="auto">
            <a:xfrm>
              <a:off x="2583" y="3562"/>
              <a:ext cx="31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dirty="0">
                  <a:solidFill>
                    <a:srgbClr val="FF0000"/>
                  </a:solidFill>
                  <a:ea typeface="楷体_GB2312" pitchFamily="49" charset="-122"/>
                </a:rPr>
                <a:t>V</a:t>
              </a:r>
              <a:r>
                <a:rPr lang="en-US" altLang="zh-CN" sz="2400" baseline="-20000" dirty="0">
                  <a:solidFill>
                    <a:srgbClr val="FF0000"/>
                  </a:solidFill>
                  <a:ea typeface="楷体_GB2312" pitchFamily="49" charset="-122"/>
                </a:rPr>
                <a:t>o</a:t>
              </a:r>
            </a:p>
          </p:txBody>
        </p:sp>
        <p:sp>
          <p:nvSpPr>
            <p:cNvPr id="8236" name="Rectangle 70"/>
            <p:cNvSpPr>
              <a:spLocks noChangeArrowheads="1"/>
            </p:cNvSpPr>
            <p:nvPr/>
          </p:nvSpPr>
          <p:spPr bwMode="auto">
            <a:xfrm>
              <a:off x="2631" y="3434"/>
              <a:ext cx="16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solidFill>
                    <a:srgbClr val="FF0000"/>
                  </a:solidFill>
                  <a:ea typeface="楷体_GB2312" pitchFamily="49" charset="-122"/>
                </a:rPr>
                <a:t>·</a:t>
              </a:r>
            </a:p>
          </p:txBody>
        </p:sp>
      </p:grpSp>
      <p:grpSp>
        <p:nvGrpSpPr>
          <p:cNvPr id="67655" name="Group 71"/>
          <p:cNvGrpSpPr>
            <a:grpSpLocks/>
          </p:cNvGrpSpPr>
          <p:nvPr/>
        </p:nvGrpSpPr>
        <p:grpSpPr bwMode="auto">
          <a:xfrm>
            <a:off x="3875088" y="1736725"/>
            <a:ext cx="528637" cy="660400"/>
            <a:chOff x="2583" y="3434"/>
            <a:chExt cx="333" cy="416"/>
          </a:xfrm>
        </p:grpSpPr>
        <p:sp>
          <p:nvSpPr>
            <p:cNvPr id="8233" name="Rectangle 72"/>
            <p:cNvSpPr>
              <a:spLocks noChangeArrowheads="1"/>
            </p:cNvSpPr>
            <p:nvPr/>
          </p:nvSpPr>
          <p:spPr bwMode="auto">
            <a:xfrm>
              <a:off x="2583" y="3562"/>
              <a:ext cx="3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dirty="0">
                  <a:solidFill>
                    <a:srgbClr val="FF0000"/>
                  </a:solidFill>
                  <a:ea typeface="楷体_GB2312" pitchFamily="49" charset="-122"/>
                </a:rPr>
                <a:t>V</a:t>
              </a:r>
              <a:r>
                <a:rPr lang="en-US" altLang="zh-CN" sz="2400" baseline="-20000" dirty="0">
                  <a:solidFill>
                    <a:srgbClr val="FF0000"/>
                  </a:solidFill>
                  <a:ea typeface="楷体_GB2312" pitchFamily="49" charset="-122"/>
                </a:rPr>
                <a:t>F</a:t>
              </a:r>
            </a:p>
          </p:txBody>
        </p:sp>
        <p:sp>
          <p:nvSpPr>
            <p:cNvPr id="8234" name="Rectangle 73"/>
            <p:cNvSpPr>
              <a:spLocks noChangeArrowheads="1"/>
            </p:cNvSpPr>
            <p:nvPr/>
          </p:nvSpPr>
          <p:spPr bwMode="auto">
            <a:xfrm>
              <a:off x="2631" y="3434"/>
              <a:ext cx="16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dirty="0">
                  <a:solidFill>
                    <a:srgbClr val="FF0000"/>
                  </a:solidFill>
                  <a:ea typeface="楷体_GB2312" pitchFamily="49" charset="-122"/>
                </a:rPr>
                <a:t>·</a:t>
              </a:r>
            </a:p>
          </p:txBody>
        </p:sp>
      </p:grpSp>
      <p:sp>
        <p:nvSpPr>
          <p:cNvPr id="67658" name="Line 74"/>
          <p:cNvSpPr>
            <a:spLocks noChangeShapeType="1"/>
          </p:cNvSpPr>
          <p:nvPr/>
        </p:nvSpPr>
        <p:spPr bwMode="auto">
          <a:xfrm flipV="1">
            <a:off x="2960688" y="1838325"/>
            <a:ext cx="0" cy="417513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7660" name="Line 76"/>
          <p:cNvSpPr>
            <a:spLocks noChangeShapeType="1"/>
          </p:cNvSpPr>
          <p:nvPr/>
        </p:nvSpPr>
        <p:spPr bwMode="auto">
          <a:xfrm>
            <a:off x="3597275" y="1936750"/>
            <a:ext cx="0" cy="319088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67674" name="Group 90"/>
          <p:cNvGrpSpPr>
            <a:grpSpLocks/>
          </p:cNvGrpSpPr>
          <p:nvPr/>
        </p:nvGrpSpPr>
        <p:grpSpPr bwMode="auto">
          <a:xfrm>
            <a:off x="7224713" y="3106738"/>
            <a:ext cx="461962" cy="660400"/>
            <a:chOff x="2583" y="3434"/>
            <a:chExt cx="291" cy="416"/>
          </a:xfrm>
        </p:grpSpPr>
        <p:sp>
          <p:nvSpPr>
            <p:cNvPr id="8231" name="Rectangle 91"/>
            <p:cNvSpPr>
              <a:spLocks noChangeArrowheads="1"/>
            </p:cNvSpPr>
            <p:nvPr/>
          </p:nvSpPr>
          <p:spPr bwMode="auto">
            <a:xfrm>
              <a:off x="2583" y="3562"/>
              <a:ext cx="29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solidFill>
                    <a:srgbClr val="FF0000"/>
                  </a:solidFill>
                  <a:ea typeface="楷体_GB2312" pitchFamily="49" charset="-122"/>
                </a:rPr>
                <a:t>V</a:t>
              </a:r>
              <a:r>
                <a:rPr lang="en-US" altLang="zh-CN" sz="2400" baseline="-20000">
                  <a:solidFill>
                    <a:srgbClr val="FF0000"/>
                  </a:solidFill>
                  <a:ea typeface="楷体_GB2312" pitchFamily="49" charset="-122"/>
                </a:rPr>
                <a:t>i</a:t>
              </a:r>
            </a:p>
          </p:txBody>
        </p:sp>
        <p:sp>
          <p:nvSpPr>
            <p:cNvPr id="8232" name="Rectangle 92"/>
            <p:cNvSpPr>
              <a:spLocks noChangeArrowheads="1"/>
            </p:cNvSpPr>
            <p:nvPr/>
          </p:nvSpPr>
          <p:spPr bwMode="auto">
            <a:xfrm>
              <a:off x="2631" y="3434"/>
              <a:ext cx="16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dirty="0">
                  <a:solidFill>
                    <a:srgbClr val="FF0000"/>
                  </a:solidFill>
                  <a:ea typeface="楷体_GB2312" pitchFamily="49" charset="-122"/>
                </a:rPr>
                <a:t>·</a:t>
              </a:r>
            </a:p>
          </p:txBody>
        </p:sp>
      </p:grpSp>
      <p:sp>
        <p:nvSpPr>
          <p:cNvPr id="67677" name="Line 93"/>
          <p:cNvSpPr>
            <a:spLocks noChangeShapeType="1"/>
          </p:cNvSpPr>
          <p:nvPr/>
        </p:nvSpPr>
        <p:spPr bwMode="auto">
          <a:xfrm>
            <a:off x="7159625" y="3078163"/>
            <a:ext cx="0" cy="655637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67678" name="Group 94"/>
          <p:cNvGrpSpPr>
            <a:grpSpLocks/>
          </p:cNvGrpSpPr>
          <p:nvPr/>
        </p:nvGrpSpPr>
        <p:grpSpPr bwMode="auto">
          <a:xfrm>
            <a:off x="6219825" y="1465263"/>
            <a:ext cx="506413" cy="660400"/>
            <a:chOff x="2583" y="3434"/>
            <a:chExt cx="319" cy="416"/>
          </a:xfrm>
        </p:grpSpPr>
        <p:sp>
          <p:nvSpPr>
            <p:cNvPr id="8229" name="Rectangle 95"/>
            <p:cNvSpPr>
              <a:spLocks noChangeArrowheads="1"/>
            </p:cNvSpPr>
            <p:nvPr/>
          </p:nvSpPr>
          <p:spPr bwMode="auto">
            <a:xfrm>
              <a:off x="2583" y="3562"/>
              <a:ext cx="31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dirty="0">
                  <a:solidFill>
                    <a:srgbClr val="FF0000"/>
                  </a:solidFill>
                  <a:ea typeface="楷体_GB2312" pitchFamily="49" charset="-122"/>
                </a:rPr>
                <a:t>V</a:t>
              </a:r>
              <a:r>
                <a:rPr lang="en-US" altLang="zh-CN" sz="2400" baseline="-20000" dirty="0">
                  <a:solidFill>
                    <a:srgbClr val="FF0000"/>
                  </a:solidFill>
                  <a:ea typeface="楷体_GB2312" pitchFamily="49" charset="-122"/>
                </a:rPr>
                <a:t>o</a:t>
              </a:r>
            </a:p>
          </p:txBody>
        </p:sp>
        <p:sp>
          <p:nvSpPr>
            <p:cNvPr id="8230" name="Rectangle 96"/>
            <p:cNvSpPr>
              <a:spLocks noChangeArrowheads="1"/>
            </p:cNvSpPr>
            <p:nvPr/>
          </p:nvSpPr>
          <p:spPr bwMode="auto">
            <a:xfrm>
              <a:off x="2631" y="3434"/>
              <a:ext cx="16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solidFill>
                    <a:srgbClr val="FF0000"/>
                  </a:solidFill>
                  <a:ea typeface="楷体_GB2312" pitchFamily="49" charset="-122"/>
                </a:rPr>
                <a:t>·</a:t>
              </a:r>
            </a:p>
          </p:txBody>
        </p:sp>
      </p:grpSp>
      <p:sp>
        <p:nvSpPr>
          <p:cNvPr id="67681" name="Line 97"/>
          <p:cNvSpPr>
            <a:spLocks noChangeShapeType="1"/>
          </p:cNvSpPr>
          <p:nvPr/>
        </p:nvSpPr>
        <p:spPr bwMode="auto">
          <a:xfrm flipV="1">
            <a:off x="6661150" y="1479550"/>
            <a:ext cx="0" cy="636588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67682" name="Group 98"/>
          <p:cNvGrpSpPr>
            <a:grpSpLocks/>
          </p:cNvGrpSpPr>
          <p:nvPr/>
        </p:nvGrpSpPr>
        <p:grpSpPr bwMode="auto">
          <a:xfrm>
            <a:off x="7626350" y="1568450"/>
            <a:ext cx="528638" cy="660400"/>
            <a:chOff x="2583" y="3434"/>
            <a:chExt cx="333" cy="416"/>
          </a:xfrm>
        </p:grpSpPr>
        <p:sp>
          <p:nvSpPr>
            <p:cNvPr id="8227" name="Rectangle 99"/>
            <p:cNvSpPr>
              <a:spLocks noChangeArrowheads="1"/>
            </p:cNvSpPr>
            <p:nvPr/>
          </p:nvSpPr>
          <p:spPr bwMode="auto">
            <a:xfrm>
              <a:off x="2583" y="3562"/>
              <a:ext cx="3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dirty="0">
                  <a:solidFill>
                    <a:srgbClr val="FF0000"/>
                  </a:solidFill>
                  <a:ea typeface="楷体_GB2312" pitchFamily="49" charset="-122"/>
                </a:rPr>
                <a:t>V</a:t>
              </a:r>
              <a:r>
                <a:rPr lang="en-US" altLang="zh-CN" sz="2400" baseline="-20000" dirty="0">
                  <a:solidFill>
                    <a:srgbClr val="FF0000"/>
                  </a:solidFill>
                  <a:ea typeface="楷体_GB2312" pitchFamily="49" charset="-122"/>
                </a:rPr>
                <a:t>F</a:t>
              </a:r>
            </a:p>
          </p:txBody>
        </p:sp>
        <p:sp>
          <p:nvSpPr>
            <p:cNvPr id="8228" name="Rectangle 100"/>
            <p:cNvSpPr>
              <a:spLocks noChangeArrowheads="1"/>
            </p:cNvSpPr>
            <p:nvPr/>
          </p:nvSpPr>
          <p:spPr bwMode="auto">
            <a:xfrm>
              <a:off x="2631" y="3434"/>
              <a:ext cx="16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>
                  <a:solidFill>
                    <a:srgbClr val="FF0000"/>
                  </a:solidFill>
                  <a:ea typeface="楷体_GB2312" pitchFamily="49" charset="-122"/>
                </a:rPr>
                <a:t>·</a:t>
              </a:r>
            </a:p>
          </p:txBody>
        </p:sp>
      </p:grpSp>
      <p:sp>
        <p:nvSpPr>
          <p:cNvPr id="67685" name="Line 101"/>
          <p:cNvSpPr>
            <a:spLocks noChangeShapeType="1"/>
          </p:cNvSpPr>
          <p:nvPr/>
        </p:nvSpPr>
        <p:spPr bwMode="auto">
          <a:xfrm>
            <a:off x="7388225" y="1830388"/>
            <a:ext cx="0" cy="319087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67687" name="AutoShape 103"/>
          <p:cNvSpPr>
            <a:spLocks noChangeArrowheads="1"/>
          </p:cNvSpPr>
          <p:nvPr/>
        </p:nvSpPr>
        <p:spPr bwMode="auto">
          <a:xfrm>
            <a:off x="277813" y="4638675"/>
            <a:ext cx="1108075" cy="842963"/>
          </a:xfrm>
          <a:prstGeom prst="wedgeRoundRectCallout">
            <a:avLst>
              <a:gd name="adj1" fmla="val -718"/>
              <a:gd name="adj2" fmla="val -86347"/>
              <a:gd name="adj3" fmla="val 16667"/>
            </a:avLst>
          </a:prstGeom>
          <a:solidFill>
            <a:srgbClr val="FFEFD1"/>
          </a:solidFill>
          <a:ln w="9525">
            <a:solidFill>
              <a:srgbClr val="FF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2400">
                <a:solidFill>
                  <a:srgbClr val="FF0000"/>
                </a:solidFill>
                <a:ea typeface="楷体_GB2312" pitchFamily="49" charset="-122"/>
              </a:rPr>
              <a:t>交流短路</a:t>
            </a:r>
          </a:p>
        </p:txBody>
      </p:sp>
      <p:sp>
        <p:nvSpPr>
          <p:cNvPr id="67688" name="AutoShape 104"/>
          <p:cNvSpPr>
            <a:spLocks noChangeArrowheads="1"/>
          </p:cNvSpPr>
          <p:nvPr/>
        </p:nvSpPr>
        <p:spPr bwMode="auto">
          <a:xfrm>
            <a:off x="4633913" y="588963"/>
            <a:ext cx="1108075" cy="842962"/>
          </a:xfrm>
          <a:prstGeom prst="wedgeRoundRectCallout">
            <a:avLst>
              <a:gd name="adj1" fmla="val -2579"/>
              <a:gd name="adj2" fmla="val 241713"/>
              <a:gd name="adj3" fmla="val 16667"/>
            </a:avLst>
          </a:prstGeom>
          <a:solidFill>
            <a:srgbClr val="FFEFD1"/>
          </a:solidFill>
          <a:ln w="9525">
            <a:solidFill>
              <a:srgbClr val="FF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2400">
                <a:solidFill>
                  <a:srgbClr val="FF0000"/>
                </a:solidFill>
                <a:ea typeface="楷体_GB2312" pitchFamily="49" charset="-122"/>
              </a:rPr>
              <a:t>交流短路</a:t>
            </a:r>
          </a:p>
        </p:txBody>
      </p:sp>
    </p:spTree>
  </p:cSld>
  <p:clrMapOvr>
    <a:masterClrMapping/>
  </p:clrMapOvr>
  <p:transition>
    <p:wipe dir="r"/>
    <p:sndAc>
      <p:stSnd>
        <p:snd r:embed="rId3" name="PROJCTOR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7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67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67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67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676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67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676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676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676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676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9" dur="500"/>
                                        <p:tgtEl>
                                          <p:spTgt spid="6764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4" dur="500"/>
                                        <p:tgtEl>
                                          <p:spTgt spid="676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67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67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67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500"/>
                                        <p:tgtEl>
                                          <p:spTgt spid="67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500"/>
                                        <p:tgtEl>
                                          <p:spTgt spid="6764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6" dur="500"/>
                                        <p:tgtEl>
                                          <p:spTgt spid="67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6763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6763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6763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6763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41" dur="500"/>
                                        <p:tgtEl>
                                          <p:spTgt spid="6764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676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676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613" grpId="0" autoUpdateAnimBg="0"/>
      <p:bldP spid="67616" grpId="0" autoUpdateAnimBg="0"/>
      <p:bldP spid="67614" grpId="0" autoUpdateAnimBg="0"/>
      <p:bldP spid="67615" grpId="0" autoUpdateAnimBg="0"/>
      <p:bldP spid="67632" grpId="0" autoUpdateAnimBg="0"/>
      <p:bldP spid="67633" grpId="0" autoUpdateAnimBg="0"/>
      <p:bldP spid="67634" grpId="0" autoUpdateAnimBg="0"/>
      <p:bldP spid="67635" grpId="0" autoUpdateAnimBg="0"/>
      <p:bldP spid="67618" grpId="0" animBg="1" autoUpdateAnimBg="0"/>
      <p:bldP spid="67640" grpId="0" autoUpdateAnimBg="0"/>
      <p:bldP spid="67641" grpId="0" autoUpdateAnimBg="0"/>
      <p:bldP spid="67642" grpId="0" animBg="1" autoUpdateAnimBg="0"/>
      <p:bldP spid="67643" grpId="0" autoUpdateAnimBg="0"/>
      <p:bldP spid="67646" grpId="0" autoUpdateAnimBg="0"/>
      <p:bldP spid="67647" grpId="0" autoUpdateAnimBg="0"/>
      <p:bldP spid="67648" grpId="0" animBg="1"/>
      <p:bldP spid="67658" grpId="0" animBg="1"/>
      <p:bldP spid="67660" grpId="0" animBg="1"/>
      <p:bldP spid="67677" grpId="0" animBg="1"/>
      <p:bldP spid="67681" grpId="0" animBg="1"/>
      <p:bldP spid="67685" grpId="0" animBg="1"/>
      <p:bldP spid="67687" grpId="0" animBg="1" autoUpdateAnimBg="0"/>
      <p:bldP spid="67688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38113"/>
            <a:ext cx="7772400" cy="931862"/>
          </a:xfrm>
        </p:spPr>
        <p:txBody>
          <a:bodyPr/>
          <a:lstStyle/>
          <a:p>
            <a:pPr algn="l" eaLnBrk="1" hangingPunct="1"/>
            <a:r>
              <a:rPr lang="zh-CN" altLang="en-US" sz="2800" b="1" dirty="0" smtClean="0">
                <a:solidFill>
                  <a:schemeClr val="accent2"/>
                </a:solidFill>
                <a:ea typeface="楷体_GB2312" pitchFamily="49" charset="-122"/>
              </a:rPr>
              <a:t>分别标出图示各电路中变压器的同名端，使之满足正弦波振荡的相位条件。 </a:t>
            </a:r>
          </a:p>
        </p:txBody>
      </p:sp>
      <p:graphicFrame>
        <p:nvGraphicFramePr>
          <p:cNvPr id="9219" name="Object 4"/>
          <p:cNvGraphicFramePr>
            <a:graphicFrameLocks noChangeAspect="1"/>
          </p:cNvGraphicFramePr>
          <p:nvPr/>
        </p:nvGraphicFramePr>
        <p:xfrm>
          <a:off x="1231900" y="1338263"/>
          <a:ext cx="6721475" cy="516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7" name="Photo Editor 照片" r:id="rId3" imgW="23892035" imgH="18361905" progId="MSPhotoEd.3">
                  <p:embed/>
                </p:oleObj>
              </mc:Choice>
              <mc:Fallback>
                <p:oleObj name="Photo Editor 照片" r:id="rId3" imgW="23892035" imgH="18361905" progId="MSPhotoEd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1900" y="1338263"/>
                        <a:ext cx="6721475" cy="5168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549" name="Rectangle 5"/>
          <p:cNvSpPr>
            <a:spLocks noChangeArrowheads="1"/>
          </p:cNvSpPr>
          <p:nvPr/>
        </p:nvSpPr>
        <p:spPr bwMode="auto">
          <a:xfrm>
            <a:off x="1838325" y="2246313"/>
            <a:ext cx="4143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1800">
                <a:solidFill>
                  <a:srgbClr val="FF0000"/>
                </a:solidFill>
                <a:ea typeface="楷体_GB2312" pitchFamily="49" charset="-122"/>
              </a:rPr>
              <a:t>＋</a:t>
            </a:r>
          </a:p>
        </p:txBody>
      </p:sp>
      <p:sp>
        <p:nvSpPr>
          <p:cNvPr id="108550" name="Rectangle 6"/>
          <p:cNvSpPr>
            <a:spLocks noChangeArrowheads="1"/>
          </p:cNvSpPr>
          <p:nvPr/>
        </p:nvSpPr>
        <p:spPr bwMode="auto">
          <a:xfrm>
            <a:off x="2406650" y="1816100"/>
            <a:ext cx="3889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1600">
                <a:solidFill>
                  <a:srgbClr val="FF0000"/>
                </a:solidFill>
                <a:ea typeface="楷体_GB2312" pitchFamily="49" charset="-122"/>
              </a:rPr>
              <a:t>－</a:t>
            </a:r>
          </a:p>
        </p:txBody>
      </p:sp>
      <p:sp>
        <p:nvSpPr>
          <p:cNvPr id="108551" name="Rectangle 7"/>
          <p:cNvSpPr>
            <a:spLocks noChangeArrowheads="1"/>
          </p:cNvSpPr>
          <p:nvPr/>
        </p:nvSpPr>
        <p:spPr bwMode="auto">
          <a:xfrm>
            <a:off x="3027363" y="1693863"/>
            <a:ext cx="2730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>
                <a:solidFill>
                  <a:srgbClr val="FF0000"/>
                </a:solidFill>
                <a:ea typeface="楷体_GB2312" pitchFamily="49" charset="-122"/>
              </a:rPr>
              <a:t>·</a:t>
            </a:r>
          </a:p>
        </p:txBody>
      </p:sp>
      <p:sp>
        <p:nvSpPr>
          <p:cNvPr id="108552" name="Rectangle 8"/>
          <p:cNvSpPr>
            <a:spLocks noChangeArrowheads="1"/>
          </p:cNvSpPr>
          <p:nvPr/>
        </p:nvSpPr>
        <p:spPr bwMode="auto">
          <a:xfrm>
            <a:off x="3538538" y="2801938"/>
            <a:ext cx="2730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>
                <a:solidFill>
                  <a:srgbClr val="FF0000"/>
                </a:solidFill>
                <a:ea typeface="楷体_GB2312" pitchFamily="49" charset="-122"/>
              </a:rPr>
              <a:t>·</a:t>
            </a:r>
          </a:p>
        </p:txBody>
      </p:sp>
      <p:sp>
        <p:nvSpPr>
          <p:cNvPr id="108553" name="Rectangle 9"/>
          <p:cNvSpPr>
            <a:spLocks noChangeArrowheads="1"/>
          </p:cNvSpPr>
          <p:nvPr/>
        </p:nvSpPr>
        <p:spPr bwMode="auto">
          <a:xfrm>
            <a:off x="3440113" y="2544763"/>
            <a:ext cx="4143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1800">
                <a:solidFill>
                  <a:srgbClr val="FF0000"/>
                </a:solidFill>
                <a:ea typeface="楷体_GB2312" pitchFamily="49" charset="-122"/>
              </a:rPr>
              <a:t>＋</a:t>
            </a:r>
          </a:p>
        </p:txBody>
      </p:sp>
      <p:grpSp>
        <p:nvGrpSpPr>
          <p:cNvPr id="108556" name="Group 12"/>
          <p:cNvGrpSpPr>
            <a:grpSpLocks/>
          </p:cNvGrpSpPr>
          <p:nvPr/>
        </p:nvGrpSpPr>
        <p:grpSpPr bwMode="auto">
          <a:xfrm>
            <a:off x="1309688" y="2527300"/>
            <a:ext cx="414337" cy="366713"/>
            <a:chOff x="349" y="1780"/>
            <a:chExt cx="261" cy="231"/>
          </a:xfrm>
        </p:grpSpPr>
        <p:sp>
          <p:nvSpPr>
            <p:cNvPr id="9251" name="Rectangle 10"/>
            <p:cNvSpPr>
              <a:spLocks noChangeArrowheads="1"/>
            </p:cNvSpPr>
            <p:nvPr/>
          </p:nvSpPr>
          <p:spPr bwMode="auto">
            <a:xfrm>
              <a:off x="349" y="1780"/>
              <a:ext cx="26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1800">
                  <a:solidFill>
                    <a:srgbClr val="FF0000"/>
                  </a:solidFill>
                  <a:ea typeface="楷体_GB2312" pitchFamily="49" charset="-122"/>
                </a:rPr>
                <a:t>＋</a:t>
              </a:r>
            </a:p>
          </p:txBody>
        </p:sp>
        <p:sp>
          <p:nvSpPr>
            <p:cNvPr id="9252" name="Oval 11"/>
            <p:cNvSpPr>
              <a:spLocks noChangeArrowheads="1"/>
            </p:cNvSpPr>
            <p:nvPr/>
          </p:nvSpPr>
          <p:spPr bwMode="auto">
            <a:xfrm>
              <a:off x="410" y="1805"/>
              <a:ext cx="144" cy="178"/>
            </a:xfrm>
            <a:prstGeom prst="ellips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en-US" sz="2400">
                <a:solidFill>
                  <a:schemeClr val="tx2"/>
                </a:solidFill>
                <a:ea typeface="楷体_GB2312" pitchFamily="49" charset="-122"/>
              </a:endParaRPr>
            </a:p>
          </p:txBody>
        </p:sp>
      </p:grpSp>
      <p:sp>
        <p:nvSpPr>
          <p:cNvPr id="108557" name="Rectangle 13"/>
          <p:cNvSpPr>
            <a:spLocks noChangeArrowheads="1"/>
          </p:cNvSpPr>
          <p:nvPr/>
        </p:nvSpPr>
        <p:spPr bwMode="auto">
          <a:xfrm>
            <a:off x="6024563" y="2316163"/>
            <a:ext cx="4143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1800">
                <a:solidFill>
                  <a:srgbClr val="FF0000"/>
                </a:solidFill>
                <a:ea typeface="楷体_GB2312" pitchFamily="49" charset="-122"/>
              </a:rPr>
              <a:t>＋</a:t>
            </a:r>
          </a:p>
        </p:txBody>
      </p:sp>
      <p:sp>
        <p:nvSpPr>
          <p:cNvPr id="108558" name="Rectangle 14"/>
          <p:cNvSpPr>
            <a:spLocks noChangeArrowheads="1"/>
          </p:cNvSpPr>
          <p:nvPr/>
        </p:nvSpPr>
        <p:spPr bwMode="auto">
          <a:xfrm>
            <a:off x="6591300" y="1955800"/>
            <a:ext cx="3889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1600">
                <a:solidFill>
                  <a:srgbClr val="FF0000"/>
                </a:solidFill>
                <a:ea typeface="楷体_GB2312" pitchFamily="49" charset="-122"/>
              </a:rPr>
              <a:t>－</a:t>
            </a:r>
          </a:p>
        </p:txBody>
      </p:sp>
      <p:sp>
        <p:nvSpPr>
          <p:cNvPr id="108559" name="Rectangle 15"/>
          <p:cNvSpPr>
            <a:spLocks noChangeArrowheads="1"/>
          </p:cNvSpPr>
          <p:nvPr/>
        </p:nvSpPr>
        <p:spPr bwMode="auto">
          <a:xfrm>
            <a:off x="6792913" y="1693863"/>
            <a:ext cx="2730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>
                <a:solidFill>
                  <a:srgbClr val="FF0000"/>
                </a:solidFill>
                <a:ea typeface="楷体_GB2312" pitchFamily="49" charset="-122"/>
              </a:rPr>
              <a:t>·</a:t>
            </a:r>
          </a:p>
        </p:txBody>
      </p:sp>
      <p:sp>
        <p:nvSpPr>
          <p:cNvPr id="108560" name="Rectangle 16"/>
          <p:cNvSpPr>
            <a:spLocks noChangeArrowheads="1"/>
          </p:cNvSpPr>
          <p:nvPr/>
        </p:nvSpPr>
        <p:spPr bwMode="auto">
          <a:xfrm>
            <a:off x="7285038" y="1535113"/>
            <a:ext cx="2730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>
                <a:solidFill>
                  <a:srgbClr val="FF0000"/>
                </a:solidFill>
                <a:ea typeface="楷体_GB2312" pitchFamily="49" charset="-122"/>
              </a:rPr>
              <a:t>·</a:t>
            </a:r>
          </a:p>
        </p:txBody>
      </p:sp>
      <p:sp>
        <p:nvSpPr>
          <p:cNvPr id="108561" name="Rectangle 17"/>
          <p:cNvSpPr>
            <a:spLocks noChangeArrowheads="1"/>
          </p:cNvSpPr>
          <p:nvPr/>
        </p:nvSpPr>
        <p:spPr bwMode="auto">
          <a:xfrm>
            <a:off x="7254875" y="2052638"/>
            <a:ext cx="4143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1800">
                <a:solidFill>
                  <a:srgbClr val="FF0000"/>
                </a:solidFill>
                <a:ea typeface="楷体_GB2312" pitchFamily="49" charset="-122"/>
              </a:rPr>
              <a:t>＋</a:t>
            </a:r>
          </a:p>
        </p:txBody>
      </p:sp>
      <p:grpSp>
        <p:nvGrpSpPr>
          <p:cNvPr id="108580" name="Group 36"/>
          <p:cNvGrpSpPr>
            <a:grpSpLocks/>
          </p:cNvGrpSpPr>
          <p:nvPr/>
        </p:nvGrpSpPr>
        <p:grpSpPr bwMode="auto">
          <a:xfrm>
            <a:off x="4941888" y="2257425"/>
            <a:ext cx="414337" cy="366713"/>
            <a:chOff x="5195" y="1865"/>
            <a:chExt cx="261" cy="231"/>
          </a:xfrm>
        </p:grpSpPr>
        <p:sp>
          <p:nvSpPr>
            <p:cNvPr id="9249" name="Rectangle 19"/>
            <p:cNvSpPr>
              <a:spLocks noChangeArrowheads="1"/>
            </p:cNvSpPr>
            <p:nvPr/>
          </p:nvSpPr>
          <p:spPr bwMode="auto">
            <a:xfrm>
              <a:off x="5195" y="1865"/>
              <a:ext cx="26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1800">
                  <a:solidFill>
                    <a:srgbClr val="FF0000"/>
                  </a:solidFill>
                  <a:ea typeface="楷体_GB2312" pitchFamily="49" charset="-122"/>
                </a:rPr>
                <a:t>＋</a:t>
              </a:r>
            </a:p>
          </p:txBody>
        </p:sp>
        <p:sp>
          <p:nvSpPr>
            <p:cNvPr id="9250" name="Oval 20"/>
            <p:cNvSpPr>
              <a:spLocks noChangeArrowheads="1"/>
            </p:cNvSpPr>
            <p:nvPr/>
          </p:nvSpPr>
          <p:spPr bwMode="auto">
            <a:xfrm>
              <a:off x="5245" y="1892"/>
              <a:ext cx="169" cy="195"/>
            </a:xfrm>
            <a:prstGeom prst="ellips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en-US" sz="2400">
                <a:solidFill>
                  <a:schemeClr val="tx2"/>
                </a:solidFill>
                <a:ea typeface="楷体_GB2312" pitchFamily="49" charset="-122"/>
              </a:endParaRPr>
            </a:p>
          </p:txBody>
        </p:sp>
      </p:grpSp>
      <p:sp>
        <p:nvSpPr>
          <p:cNvPr id="108565" name="Rectangle 21"/>
          <p:cNvSpPr>
            <a:spLocks noChangeArrowheads="1"/>
          </p:cNvSpPr>
          <p:nvPr/>
        </p:nvSpPr>
        <p:spPr bwMode="auto">
          <a:xfrm>
            <a:off x="2717800" y="5183188"/>
            <a:ext cx="4143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1800">
                <a:solidFill>
                  <a:srgbClr val="FF0000"/>
                </a:solidFill>
                <a:ea typeface="楷体_GB2312" pitchFamily="49" charset="-122"/>
              </a:rPr>
              <a:t>＋</a:t>
            </a:r>
          </a:p>
        </p:txBody>
      </p:sp>
      <p:sp>
        <p:nvSpPr>
          <p:cNvPr id="108566" name="Rectangle 22"/>
          <p:cNvSpPr>
            <a:spLocks noChangeArrowheads="1"/>
          </p:cNvSpPr>
          <p:nvPr/>
        </p:nvSpPr>
        <p:spPr bwMode="auto">
          <a:xfrm>
            <a:off x="3021013" y="4549775"/>
            <a:ext cx="4143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1800">
                <a:solidFill>
                  <a:srgbClr val="FF0000"/>
                </a:solidFill>
                <a:ea typeface="楷体_GB2312" pitchFamily="49" charset="-122"/>
              </a:rPr>
              <a:t>＋</a:t>
            </a:r>
          </a:p>
        </p:txBody>
      </p:sp>
      <p:sp>
        <p:nvSpPr>
          <p:cNvPr id="108567" name="Rectangle 23"/>
          <p:cNvSpPr>
            <a:spLocks noChangeArrowheads="1"/>
          </p:cNvSpPr>
          <p:nvPr/>
        </p:nvSpPr>
        <p:spPr bwMode="auto">
          <a:xfrm>
            <a:off x="3221038" y="4313238"/>
            <a:ext cx="2730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>
                <a:solidFill>
                  <a:srgbClr val="FF0000"/>
                </a:solidFill>
                <a:ea typeface="楷体_GB2312" pitchFamily="49" charset="-122"/>
              </a:rPr>
              <a:t>·</a:t>
            </a:r>
          </a:p>
        </p:txBody>
      </p:sp>
      <p:sp>
        <p:nvSpPr>
          <p:cNvPr id="108568" name="Rectangle 24"/>
          <p:cNvSpPr>
            <a:spLocks noChangeArrowheads="1"/>
          </p:cNvSpPr>
          <p:nvPr/>
        </p:nvSpPr>
        <p:spPr bwMode="auto">
          <a:xfrm>
            <a:off x="3732213" y="4648200"/>
            <a:ext cx="2730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>
                <a:solidFill>
                  <a:srgbClr val="FF0000"/>
                </a:solidFill>
                <a:ea typeface="楷体_GB2312" pitchFamily="49" charset="-122"/>
              </a:rPr>
              <a:t>·</a:t>
            </a:r>
          </a:p>
        </p:txBody>
      </p:sp>
      <p:sp>
        <p:nvSpPr>
          <p:cNvPr id="108569" name="Rectangle 25"/>
          <p:cNvSpPr>
            <a:spLocks noChangeArrowheads="1"/>
          </p:cNvSpPr>
          <p:nvPr/>
        </p:nvSpPr>
        <p:spPr bwMode="auto">
          <a:xfrm>
            <a:off x="3806825" y="4694238"/>
            <a:ext cx="4143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1800">
                <a:solidFill>
                  <a:srgbClr val="FF0000"/>
                </a:solidFill>
                <a:ea typeface="楷体_GB2312" pitchFamily="49" charset="-122"/>
              </a:rPr>
              <a:t>＋</a:t>
            </a:r>
          </a:p>
        </p:txBody>
      </p:sp>
      <p:grpSp>
        <p:nvGrpSpPr>
          <p:cNvPr id="108570" name="Group 26"/>
          <p:cNvGrpSpPr>
            <a:grpSpLocks/>
          </p:cNvGrpSpPr>
          <p:nvPr/>
        </p:nvGrpSpPr>
        <p:grpSpPr bwMode="auto">
          <a:xfrm>
            <a:off x="3038475" y="5099050"/>
            <a:ext cx="414338" cy="366713"/>
            <a:chOff x="349" y="1780"/>
            <a:chExt cx="261" cy="255"/>
          </a:xfrm>
        </p:grpSpPr>
        <p:sp>
          <p:nvSpPr>
            <p:cNvPr id="9247" name="Rectangle 27"/>
            <p:cNvSpPr>
              <a:spLocks noChangeArrowheads="1"/>
            </p:cNvSpPr>
            <p:nvPr/>
          </p:nvSpPr>
          <p:spPr bwMode="auto">
            <a:xfrm>
              <a:off x="349" y="1780"/>
              <a:ext cx="261" cy="2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1800">
                  <a:solidFill>
                    <a:srgbClr val="FF0000"/>
                  </a:solidFill>
                  <a:ea typeface="楷体_GB2312" pitchFamily="49" charset="-122"/>
                </a:rPr>
                <a:t>＋</a:t>
              </a:r>
            </a:p>
          </p:txBody>
        </p:sp>
        <p:sp>
          <p:nvSpPr>
            <p:cNvPr id="9248" name="Oval 28"/>
            <p:cNvSpPr>
              <a:spLocks noChangeArrowheads="1"/>
            </p:cNvSpPr>
            <p:nvPr/>
          </p:nvSpPr>
          <p:spPr bwMode="auto">
            <a:xfrm>
              <a:off x="410" y="1805"/>
              <a:ext cx="144" cy="178"/>
            </a:xfrm>
            <a:prstGeom prst="ellips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en-US" sz="2400">
                <a:solidFill>
                  <a:schemeClr val="tx2"/>
                </a:solidFill>
                <a:ea typeface="楷体_GB2312" pitchFamily="49" charset="-122"/>
              </a:endParaRPr>
            </a:p>
          </p:txBody>
        </p:sp>
      </p:grpSp>
      <p:sp>
        <p:nvSpPr>
          <p:cNvPr id="108573" name="Rectangle 29"/>
          <p:cNvSpPr>
            <a:spLocks noChangeArrowheads="1"/>
          </p:cNvSpPr>
          <p:nvPr/>
        </p:nvSpPr>
        <p:spPr bwMode="auto">
          <a:xfrm>
            <a:off x="6129338" y="4689475"/>
            <a:ext cx="4143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1800">
                <a:solidFill>
                  <a:srgbClr val="FF0000"/>
                </a:solidFill>
                <a:ea typeface="楷体_GB2312" pitchFamily="49" charset="-122"/>
              </a:rPr>
              <a:t>＋</a:t>
            </a:r>
          </a:p>
        </p:txBody>
      </p:sp>
      <p:sp>
        <p:nvSpPr>
          <p:cNvPr id="108574" name="Rectangle 30"/>
          <p:cNvSpPr>
            <a:spLocks noChangeArrowheads="1"/>
          </p:cNvSpPr>
          <p:nvPr/>
        </p:nvSpPr>
        <p:spPr bwMode="auto">
          <a:xfrm>
            <a:off x="6434138" y="4171950"/>
            <a:ext cx="3889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1600">
                <a:solidFill>
                  <a:srgbClr val="FF0000"/>
                </a:solidFill>
                <a:ea typeface="楷体_GB2312" pitchFamily="49" charset="-122"/>
              </a:rPr>
              <a:t>－</a:t>
            </a:r>
          </a:p>
        </p:txBody>
      </p:sp>
      <p:sp>
        <p:nvSpPr>
          <p:cNvPr id="108575" name="Rectangle 31"/>
          <p:cNvSpPr>
            <a:spLocks noChangeArrowheads="1"/>
          </p:cNvSpPr>
          <p:nvPr/>
        </p:nvSpPr>
        <p:spPr bwMode="auto">
          <a:xfrm>
            <a:off x="5824538" y="4121150"/>
            <a:ext cx="2730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>
                <a:solidFill>
                  <a:srgbClr val="FF0000"/>
                </a:solidFill>
                <a:ea typeface="楷体_GB2312" pitchFamily="49" charset="-122"/>
              </a:rPr>
              <a:t>·</a:t>
            </a:r>
          </a:p>
        </p:txBody>
      </p:sp>
      <p:sp>
        <p:nvSpPr>
          <p:cNvPr id="108576" name="Rectangle 32"/>
          <p:cNvSpPr>
            <a:spLocks noChangeArrowheads="1"/>
          </p:cNvSpPr>
          <p:nvPr/>
        </p:nvSpPr>
        <p:spPr bwMode="auto">
          <a:xfrm>
            <a:off x="5175250" y="4578350"/>
            <a:ext cx="2730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>
                <a:solidFill>
                  <a:srgbClr val="FF0000"/>
                </a:solidFill>
                <a:ea typeface="楷体_GB2312" pitchFamily="49" charset="-122"/>
              </a:rPr>
              <a:t>·</a:t>
            </a:r>
          </a:p>
        </p:txBody>
      </p:sp>
      <p:grpSp>
        <p:nvGrpSpPr>
          <p:cNvPr id="108577" name="Group 33"/>
          <p:cNvGrpSpPr>
            <a:grpSpLocks/>
          </p:cNvGrpSpPr>
          <p:nvPr/>
        </p:nvGrpSpPr>
        <p:grpSpPr bwMode="auto">
          <a:xfrm>
            <a:off x="5811838" y="4706938"/>
            <a:ext cx="414337" cy="366712"/>
            <a:chOff x="349" y="1780"/>
            <a:chExt cx="261" cy="261"/>
          </a:xfrm>
        </p:grpSpPr>
        <p:sp>
          <p:nvSpPr>
            <p:cNvPr id="9245" name="Rectangle 34"/>
            <p:cNvSpPr>
              <a:spLocks noChangeArrowheads="1"/>
            </p:cNvSpPr>
            <p:nvPr/>
          </p:nvSpPr>
          <p:spPr bwMode="auto">
            <a:xfrm>
              <a:off x="349" y="1780"/>
              <a:ext cx="261" cy="2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1800">
                  <a:solidFill>
                    <a:srgbClr val="FF0000"/>
                  </a:solidFill>
                  <a:ea typeface="楷体_GB2312" pitchFamily="49" charset="-122"/>
                </a:rPr>
                <a:t>＋</a:t>
              </a:r>
            </a:p>
          </p:txBody>
        </p:sp>
        <p:sp>
          <p:nvSpPr>
            <p:cNvPr id="9246" name="Oval 35"/>
            <p:cNvSpPr>
              <a:spLocks noChangeArrowheads="1"/>
            </p:cNvSpPr>
            <p:nvPr/>
          </p:nvSpPr>
          <p:spPr bwMode="auto">
            <a:xfrm>
              <a:off x="410" y="1805"/>
              <a:ext cx="144" cy="178"/>
            </a:xfrm>
            <a:prstGeom prst="ellips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zh-CN" altLang="en-US" sz="2400">
                <a:solidFill>
                  <a:schemeClr val="tx2"/>
                </a:solidFill>
                <a:ea typeface="楷体_GB2312" pitchFamily="49" charset="-122"/>
              </a:endParaRPr>
            </a:p>
          </p:txBody>
        </p:sp>
      </p:grpSp>
      <p:pic>
        <p:nvPicPr>
          <p:cNvPr id="9243" name="Picture 56" descr="0066">
            <a:hlinkClick r:id="" action="ppaction://hlinkshowjump?jump=nextslide" highlightClick="1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419850"/>
            <a:ext cx="7143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44" name="Picture 57" descr="0063">
            <a:hlinkClick r:id="" action="ppaction://hlinkshowjump?jump=previousslide" highlightClick="1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6400800"/>
            <a:ext cx="714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49" grpId="0" autoUpdateAnimBg="0"/>
      <p:bldP spid="108550" grpId="0" autoUpdateAnimBg="0"/>
      <p:bldP spid="108551" grpId="0" autoUpdateAnimBg="0"/>
      <p:bldP spid="108552" grpId="0" autoUpdateAnimBg="0"/>
      <p:bldP spid="108553" grpId="0" autoUpdateAnimBg="0"/>
      <p:bldP spid="108557" grpId="0" autoUpdateAnimBg="0"/>
      <p:bldP spid="108558" grpId="0" autoUpdateAnimBg="0"/>
      <p:bldP spid="108559" grpId="0" autoUpdateAnimBg="0"/>
      <p:bldP spid="108560" grpId="0" autoUpdateAnimBg="0"/>
      <p:bldP spid="108561" grpId="0" autoUpdateAnimBg="0"/>
      <p:bldP spid="108565" grpId="0" autoUpdateAnimBg="0"/>
      <p:bldP spid="108566" grpId="0" autoUpdateAnimBg="0"/>
      <p:bldP spid="108567" grpId="0" autoUpdateAnimBg="0"/>
      <p:bldP spid="108568" grpId="0" autoUpdateAnimBg="0"/>
      <p:bldP spid="108569" grpId="0" autoUpdateAnimBg="0"/>
      <p:bldP spid="108573" grpId="0" autoUpdateAnimBg="0"/>
      <p:bldP spid="108574" grpId="0" autoUpdateAnimBg="0"/>
      <p:bldP spid="108575" grpId="0" autoUpdateAnimBg="0"/>
      <p:bldP spid="108576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45" descr="0066">
            <a:hlinkClick r:id="" action="ppaction://hlinkshowjump?jump=nextslide" highlightClick="1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625" y="6062663"/>
            <a:ext cx="7143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3" name="Picture 46" descr="0063">
            <a:hlinkClick r:id="" action="ppaction://hlinkshowjump?jump=previousslide" highlightClick="1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2875" y="6029325"/>
            <a:ext cx="714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4" name="Rectangle 49"/>
          <p:cNvSpPr>
            <a:spLocks noChangeArrowheads="1"/>
          </p:cNvSpPr>
          <p:nvPr/>
        </p:nvSpPr>
        <p:spPr bwMode="auto">
          <a:xfrm>
            <a:off x="1838325" y="0"/>
            <a:ext cx="904875" cy="3730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2"/>
                </a:solidFill>
                <a:miter lim="800000"/>
                <a:headEnd type="none" w="sm" len="sm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en-US" sz="2400">
              <a:ea typeface="楷体_GB2312" pitchFamily="49" charset="-122"/>
            </a:endParaRPr>
          </a:p>
        </p:txBody>
      </p:sp>
      <p:pic>
        <p:nvPicPr>
          <p:cNvPr id="30725" name="Picture 5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17550"/>
            <a:ext cx="9144000" cy="417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6" name="TextBox 1"/>
          <p:cNvSpPr txBox="1">
            <a:spLocks noChangeArrowheads="1"/>
          </p:cNvSpPr>
          <p:nvPr/>
        </p:nvSpPr>
        <p:spPr bwMode="auto">
          <a:xfrm>
            <a:off x="261938" y="715963"/>
            <a:ext cx="1022350" cy="4603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ea typeface="楷体_GB2312" pitchFamily="49" charset="-122"/>
              </a:rPr>
              <a:t>10.6.1</a:t>
            </a:r>
            <a:endParaRPr lang="zh-CN" altLang="en-US" sz="2400"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28226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22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22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13601</TotalTime>
  <Words>1427</Words>
  <Application>Microsoft Office PowerPoint</Application>
  <PresentationFormat>全屏显示(4:3)</PresentationFormat>
  <Paragraphs>331</Paragraphs>
  <Slides>29</Slides>
  <Notes>2</Notes>
  <HiddenSlides>0</HiddenSlides>
  <MMClips>7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6</vt:i4>
      </vt:variant>
      <vt:variant>
        <vt:lpstr>幻灯片标题</vt:lpstr>
      </vt:variant>
      <vt:variant>
        <vt:i4>29</vt:i4>
      </vt:variant>
    </vt:vector>
  </HeadingPairs>
  <TitlesOfParts>
    <vt:vector size="41" baseType="lpstr">
      <vt:lpstr>楷体_GB2312</vt:lpstr>
      <vt:lpstr>宋体</vt:lpstr>
      <vt:lpstr>Marlett</vt:lpstr>
      <vt:lpstr>Symbol</vt:lpstr>
      <vt:lpstr>Times New Roman</vt:lpstr>
      <vt:lpstr>默认设计模板</vt:lpstr>
      <vt:lpstr>Microsoft 公式 3.0</vt:lpstr>
      <vt:lpstr>公式</vt:lpstr>
      <vt:lpstr>Equation</vt:lpstr>
      <vt:lpstr>Photo Editor 照片</vt:lpstr>
      <vt:lpstr>图片</vt:lpstr>
      <vt:lpstr>Image</vt:lpstr>
      <vt:lpstr>10.7  LC正弦波振荡电路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分别标出图示各电路中变压器的同名端，使之满足正弦波振荡的相位条件。 </vt:lpstr>
      <vt:lpstr>PowerPoint 演示文稿</vt:lpstr>
      <vt:lpstr>PowerPoint 演示文稿</vt:lpstr>
      <vt:lpstr>PowerPoint 演示文稿</vt:lpstr>
      <vt:lpstr>PowerPoint 演示文稿</vt:lpstr>
      <vt:lpstr>10.7.3 三点式LC振荡电路</vt:lpstr>
      <vt:lpstr>PowerPoint 演示文稿</vt:lpstr>
      <vt:lpstr>PowerPoint 演示文稿</vt:lpstr>
      <vt:lpstr>(3)振荡频率</vt:lpstr>
      <vt:lpstr>PowerPoint 演示文稿</vt:lpstr>
      <vt:lpstr>PowerPoint 演示文稿</vt:lpstr>
      <vt:lpstr>(3)振荡频率</vt:lpstr>
      <vt:lpstr>电容三点式振荡电路的改进</vt:lpstr>
      <vt:lpstr>PowerPoint 演示文稿</vt:lpstr>
      <vt:lpstr>PowerPoint 演示文稿</vt:lpstr>
      <vt:lpstr>PowerPoint 演示文稿</vt:lpstr>
      <vt:lpstr>举例:</vt:lpstr>
      <vt:lpstr> 分别判断下图所示各电路是否满足正弦波振荡的相平条件。 </vt:lpstr>
      <vt:lpstr>PowerPoint 演示文稿</vt:lpstr>
      <vt:lpstr>PowerPoint 演示文稿</vt:lpstr>
      <vt:lpstr>PowerPoint 演示文稿</vt:lpstr>
      <vt:lpstr>PowerPoint 演示文稿</vt:lpstr>
    </vt:vector>
  </TitlesOfParts>
  <Company>- BMTD -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zhanglin</dc:creator>
  <cp:lastModifiedBy>CXi</cp:lastModifiedBy>
  <cp:revision>1514</cp:revision>
  <dcterms:created xsi:type="dcterms:W3CDTF">2000-03-01T12:06:14Z</dcterms:created>
  <dcterms:modified xsi:type="dcterms:W3CDTF">2020-02-07T09:39:11Z</dcterms:modified>
</cp:coreProperties>
</file>