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98" r:id="rId2"/>
    <p:sldId id="278" r:id="rId3"/>
    <p:sldId id="285" r:id="rId4"/>
    <p:sldId id="316" r:id="rId5"/>
    <p:sldId id="317" r:id="rId6"/>
    <p:sldId id="299" r:id="rId7"/>
    <p:sldId id="287" r:id="rId8"/>
    <p:sldId id="321" r:id="rId9"/>
    <p:sldId id="289" r:id="rId10"/>
    <p:sldId id="302" r:id="rId11"/>
    <p:sldId id="318" r:id="rId12"/>
    <p:sldId id="329" r:id="rId13"/>
    <p:sldId id="330" r:id="rId14"/>
    <p:sldId id="290" r:id="rId15"/>
    <p:sldId id="291" r:id="rId16"/>
    <p:sldId id="332" r:id="rId17"/>
    <p:sldId id="292" r:id="rId18"/>
    <p:sldId id="293" r:id="rId19"/>
    <p:sldId id="294" r:id="rId20"/>
    <p:sldId id="295" r:id="rId21"/>
    <p:sldId id="296" r:id="rId22"/>
    <p:sldId id="301" r:id="rId23"/>
    <p:sldId id="315" r:id="rId24"/>
    <p:sldId id="331" r:id="rId25"/>
    <p:sldId id="335" r:id="rId26"/>
    <p:sldId id="333" r:id="rId27"/>
    <p:sldId id="334" r:id="rId28"/>
    <p:sldId id="327" r:id="rId29"/>
    <p:sldId id="328" r:id="rId30"/>
    <p:sldId id="323" r:id="rId31"/>
    <p:sldId id="324" r:id="rId32"/>
    <p:sldId id="325" r:id="rId33"/>
    <p:sldId id="326" r:id="rId3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defRPr kumimoji="1" sz="2400" b="1" kern="1200">
        <a:solidFill>
          <a:srgbClr val="000000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umimoji="1" sz="2400" b="1" kern="1200">
        <a:solidFill>
          <a:srgbClr val="000000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umimoji="1" sz="2400" b="1" kern="1200">
        <a:solidFill>
          <a:srgbClr val="000000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umimoji="1" sz="2400" b="1" kern="1200">
        <a:solidFill>
          <a:srgbClr val="000000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umimoji="1" sz="2400" b="1" kern="1200">
        <a:solidFill>
          <a:srgbClr val="000000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0000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0000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0000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0000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FFFF"/>
    <a:srgbClr val="BFBFFF"/>
    <a:srgbClr val="AFAFFF"/>
    <a:srgbClr val="99CCFF"/>
    <a:srgbClr val="0000FF"/>
    <a:srgbClr val="FF0000"/>
    <a:srgbClr val="CC33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4587" autoAdjust="0"/>
    <p:restoredTop sz="86417" autoAdjust="0"/>
  </p:normalViewPr>
  <p:slideViewPr>
    <p:cSldViewPr snapToGrid="0">
      <p:cViewPr varScale="1">
        <p:scale>
          <a:sx n="67" d="100"/>
          <a:sy n="67" d="100"/>
        </p:scale>
        <p:origin x="57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790"/>
    </p:cViewPr>
  </p:sorterViewPr>
  <p:notesViewPr>
    <p:cSldViewPr snapToGrid="0">
      <p:cViewPr>
        <p:scale>
          <a:sx n="100" d="100"/>
          <a:sy n="100" d="100"/>
        </p:scale>
        <p:origin x="-178" y="153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png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7" Type="http://schemas.openxmlformats.org/officeDocument/2006/relationships/image" Target="../media/image45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2.wmf"/><Relationship Id="rId5" Type="http://schemas.openxmlformats.org/officeDocument/2006/relationships/image" Target="../media/image44.png"/><Relationship Id="rId4" Type="http://schemas.openxmlformats.org/officeDocument/2006/relationships/image" Target="../media/image5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image" Target="../media/image62.png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image" Target="../media/image4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611ED690-0EA2-4364-B92A-25E43C66452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00515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ED690-0EA2-4364-B92A-25E43C66452E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4490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ED690-0EA2-4364-B92A-25E43C66452E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7524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ED690-0EA2-4364-B92A-25E43C66452E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5391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6FF8D2-56B1-4EAB-86C9-3DAB0888FDD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6977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45E22E-C6AD-4EA3-8727-156E006655E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3051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0EC317-93E8-490E-B06E-301DE3747E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8833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6FF1D2C-A378-46D7-A2E3-7C411E492E8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8593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F85897-54E4-44BB-ADE9-B0F9A2412F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8492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8A701B-1C01-401C-A5FE-F5CA51FAA4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8071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D5BC98-89D3-4C74-BA44-F3760211B3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490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EBA758-033F-440F-8B15-4387D36594D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4968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D78845-912E-4CE3-9450-10BBD9258A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864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6B7D63-E72C-4520-B9AA-226742B29BE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192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665FBA-A043-4ABF-B7FC-55D42588CB5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488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B9DA1C-5C29-48AA-91BC-FF521084DFF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044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fld id="{2A3B8406-86C1-4774-ADFD-29FA443B7E3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4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4.png"/><Relationship Id="rId11" Type="http://schemas.openxmlformats.org/officeDocument/2006/relationships/image" Target="../media/image46.wmf"/><Relationship Id="rId5" Type="http://schemas.openxmlformats.org/officeDocument/2006/relationships/oleObject" Target="../embeddings/oleObject26.bin"/><Relationship Id="rId10" Type="http://schemas.openxmlformats.org/officeDocument/2006/relationships/oleObject" Target="../embeddings/oleObject28.bin"/><Relationship Id="rId4" Type="http://schemas.openxmlformats.org/officeDocument/2006/relationships/image" Target="../media/image6.png"/><Relationship Id="rId9" Type="http://schemas.openxmlformats.org/officeDocument/2006/relationships/image" Target="../media/image4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33.bin"/><Relationship Id="rId18" Type="http://schemas.openxmlformats.org/officeDocument/2006/relationships/oleObject" Target="../embeddings/oleObject35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51.wmf"/><Relationship Id="rId17" Type="http://schemas.openxmlformats.org/officeDocument/2006/relationships/image" Target="../media/image47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2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4.bin"/><Relationship Id="rId10" Type="http://schemas.openxmlformats.org/officeDocument/2006/relationships/image" Target="../media/image6.png"/><Relationship Id="rId19" Type="http://schemas.openxmlformats.org/officeDocument/2006/relationships/image" Target="../media/image45.wmf"/><Relationship Id="rId4" Type="http://schemas.openxmlformats.org/officeDocument/2006/relationships/image" Target="../media/image48.wmf"/><Relationship Id="rId9" Type="http://schemas.openxmlformats.org/officeDocument/2006/relationships/image" Target="../media/image5.png"/><Relationship Id="rId1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7.wmf"/><Relationship Id="rId11" Type="http://schemas.openxmlformats.org/officeDocument/2006/relationships/image" Target="../media/image55.png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6.png"/><Relationship Id="rId4" Type="http://schemas.openxmlformats.org/officeDocument/2006/relationships/image" Target="../media/image56.wmf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13" Type="http://schemas.openxmlformats.org/officeDocument/2006/relationships/image" Target="../media/image2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jpeg"/><Relationship Id="rId12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6" Type="http://schemas.openxmlformats.org/officeDocument/2006/relationships/audio" Target="../media/audio3.wav"/><Relationship Id="rId11" Type="http://schemas.openxmlformats.org/officeDocument/2006/relationships/image" Target="../media/image6.png"/><Relationship Id="rId5" Type="http://schemas.openxmlformats.org/officeDocument/2006/relationships/audio" Target="../media/audio2.wav"/><Relationship Id="rId15" Type="http://schemas.openxmlformats.org/officeDocument/2006/relationships/oleObject" Target="../embeddings/oleObject3.bin"/><Relationship Id="rId10" Type="http://schemas.openxmlformats.org/officeDocument/2006/relationships/image" Target="../media/image5.png"/><Relationship Id="rId4" Type="http://schemas.openxmlformats.org/officeDocument/2006/relationships/audio" Target="../media/audio1.wav"/><Relationship Id="rId9" Type="http://schemas.openxmlformats.org/officeDocument/2006/relationships/image" Target="../media/image1.wmf"/><Relationship Id="rId1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39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0.wmf"/><Relationship Id="rId11" Type="http://schemas.openxmlformats.org/officeDocument/2006/relationships/image" Target="../media/image55.png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61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4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.png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2.png"/><Relationship Id="rId5" Type="http://schemas.openxmlformats.org/officeDocument/2006/relationships/oleObject" Target="../embeddings/oleObject42.bin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image" Target="../media/image5.png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9.png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71.wmf"/><Relationship Id="rId4" Type="http://schemas.openxmlformats.org/officeDocument/2006/relationships/image" Target="../media/image6.png"/><Relationship Id="rId9" Type="http://schemas.openxmlformats.org/officeDocument/2006/relationships/oleObject" Target="../embeddings/oleObject46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7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11" Type="http://schemas.openxmlformats.org/officeDocument/2006/relationships/image" Target="../media/image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5.png"/><Relationship Id="rId7" Type="http://schemas.openxmlformats.org/officeDocument/2006/relationships/image" Target="../media/image7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6.png"/><Relationship Id="rId9" Type="http://schemas.openxmlformats.org/officeDocument/2006/relationships/image" Target="../media/image7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image" Target="../media/image5.png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7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0.wmf"/><Relationship Id="rId11" Type="http://schemas.openxmlformats.org/officeDocument/2006/relationships/image" Target="../media/image78.png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82.wmf"/><Relationship Id="rId4" Type="http://schemas.openxmlformats.org/officeDocument/2006/relationships/image" Target="../media/image6.png"/><Relationship Id="rId9" Type="http://schemas.openxmlformats.org/officeDocument/2006/relationships/oleObject" Target="../embeddings/oleObject5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oleObject" Target="../embeddings/oleObject6.bin"/><Relationship Id="rId7" Type="http://schemas.openxmlformats.org/officeDocument/2006/relationships/image" Target="../media/image18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7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4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25.emf"/><Relationship Id="rId18" Type="http://schemas.openxmlformats.org/officeDocument/2006/relationships/oleObject" Target="../embeddings/oleObject16.bin"/><Relationship Id="rId3" Type="http://schemas.openxmlformats.org/officeDocument/2006/relationships/oleObject" Target="../embeddings/oleObject10.bin"/><Relationship Id="rId21" Type="http://schemas.openxmlformats.org/officeDocument/2006/relationships/image" Target="../media/image29.wmf"/><Relationship Id="rId7" Type="http://schemas.openxmlformats.org/officeDocument/2006/relationships/image" Target="../media/image30.jpeg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.bin"/><Relationship Id="rId20" Type="http://schemas.openxmlformats.org/officeDocument/2006/relationships/oleObject" Target="../embeddings/oleObject17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png"/><Relationship Id="rId11" Type="http://schemas.openxmlformats.org/officeDocument/2006/relationships/image" Target="../media/image24.wmf"/><Relationship Id="rId5" Type="http://schemas.openxmlformats.org/officeDocument/2006/relationships/image" Target="../media/image5.png"/><Relationship Id="rId15" Type="http://schemas.openxmlformats.org/officeDocument/2006/relationships/image" Target="../media/image26.emf"/><Relationship Id="rId10" Type="http://schemas.openxmlformats.org/officeDocument/2006/relationships/oleObject" Target="../embeddings/oleObject12.bin"/><Relationship Id="rId19" Type="http://schemas.openxmlformats.org/officeDocument/2006/relationships/image" Target="../media/image28.wmf"/><Relationship Id="rId4" Type="http://schemas.openxmlformats.org/officeDocument/2006/relationships/image" Target="../media/image22.wmf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1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0.jpeg"/><Relationship Id="rId7" Type="http://schemas.openxmlformats.org/officeDocument/2006/relationships/image" Target="../media/image3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31.e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20.bin"/><Relationship Id="rId7" Type="http://schemas.openxmlformats.org/officeDocument/2006/relationships/image" Target="../media/image5.png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37.jpeg"/><Relationship Id="rId4" Type="http://schemas.openxmlformats.org/officeDocument/2006/relationships/image" Target="../media/image33.wmf"/><Relationship Id="rId9" Type="http://schemas.openxmlformats.org/officeDocument/2006/relationships/image" Target="../media/image3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1206500" y="622300"/>
            <a:ext cx="63373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lvl1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3600" dirty="0" smtClean="0">
                <a:solidFill>
                  <a:srgbClr val="FF3300"/>
                </a:solidFill>
                <a:ea typeface="黑体" pitchFamily="2" charset="-122"/>
              </a:rPr>
              <a:t>10.8 </a:t>
            </a:r>
            <a:r>
              <a:rPr lang="zh-CN" altLang="en-US" sz="3600" dirty="0">
                <a:solidFill>
                  <a:srgbClr val="FF3300"/>
                </a:solidFill>
                <a:ea typeface="黑体" pitchFamily="2" charset="-122"/>
              </a:rPr>
              <a:t>非正弦信号产生电路</a:t>
            </a:r>
          </a:p>
        </p:txBody>
      </p:sp>
      <p:sp>
        <p:nvSpPr>
          <p:cNvPr id="72709" name="Line 5"/>
          <p:cNvSpPr>
            <a:spLocks noChangeShapeType="1"/>
          </p:cNvSpPr>
          <p:nvPr/>
        </p:nvSpPr>
        <p:spPr bwMode="auto">
          <a:xfrm>
            <a:off x="838200" y="1316038"/>
            <a:ext cx="7391400" cy="0"/>
          </a:xfrm>
          <a:prstGeom prst="line">
            <a:avLst/>
          </a:prstGeom>
          <a:noFill/>
          <a:ln w="762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7" name="Rectangle 1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1739900" y="1684338"/>
            <a:ext cx="38703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3600" dirty="0" smtClean="0">
                <a:solidFill>
                  <a:srgbClr val="0000FF"/>
                </a:solidFill>
                <a:ea typeface="黑体" pitchFamily="2" charset="-122"/>
                <a:sym typeface="Symbol" pitchFamily="18" charset="2"/>
              </a:rPr>
              <a:t>10.8.1</a:t>
            </a:r>
            <a:r>
              <a:rPr lang="en-US" altLang="zh-CN" sz="3600" dirty="0" smtClean="0">
                <a:solidFill>
                  <a:srgbClr val="800000"/>
                </a:solidFill>
                <a:ea typeface="黑体" pitchFamily="2" charset="-122"/>
              </a:rPr>
              <a:t>  </a:t>
            </a:r>
            <a:r>
              <a:rPr lang="zh-CN" altLang="en-US" sz="3600" dirty="0">
                <a:solidFill>
                  <a:schemeClr val="tx1"/>
                </a:solidFill>
                <a:ea typeface="黑体" pitchFamily="2" charset="-122"/>
              </a:rPr>
              <a:t>电压比较器</a:t>
            </a:r>
            <a:endParaRPr lang="zh-CN" altLang="en-US" sz="3600" dirty="0">
              <a:solidFill>
                <a:srgbClr val="800000"/>
              </a:solidFill>
              <a:ea typeface="黑体" pitchFamily="2" charset="-122"/>
            </a:endParaRPr>
          </a:p>
        </p:txBody>
      </p:sp>
      <p:sp>
        <p:nvSpPr>
          <p:cNvPr id="72718" name="Rectangle 14"/>
          <p:cNvSpPr>
            <a:spLocks noChangeArrowheads="1"/>
          </p:cNvSpPr>
          <p:nvPr/>
        </p:nvSpPr>
        <p:spPr bwMode="auto">
          <a:xfrm>
            <a:off x="1720850" y="4768850"/>
            <a:ext cx="61944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3600" dirty="0" smtClean="0">
                <a:solidFill>
                  <a:srgbClr val="0000FF"/>
                </a:solidFill>
                <a:ea typeface="黑体" pitchFamily="2" charset="-122"/>
                <a:sym typeface="Symbol" pitchFamily="18" charset="2"/>
              </a:rPr>
              <a:t>10.8.3  </a:t>
            </a:r>
            <a:r>
              <a:rPr lang="zh-CN" altLang="en-US" sz="3600" dirty="0">
                <a:solidFill>
                  <a:schemeClr val="tx1"/>
                </a:solidFill>
                <a:ea typeface="黑体" pitchFamily="2" charset="-122"/>
              </a:rPr>
              <a:t>方波</a:t>
            </a:r>
            <a:r>
              <a:rPr lang="en-US" altLang="zh-CN" sz="3600" dirty="0">
                <a:solidFill>
                  <a:schemeClr val="tx1"/>
                </a:solidFill>
                <a:ea typeface="黑体" pitchFamily="2" charset="-122"/>
              </a:rPr>
              <a:t>—</a:t>
            </a:r>
            <a:r>
              <a:rPr lang="zh-CN" altLang="en-US" sz="3600" dirty="0">
                <a:solidFill>
                  <a:schemeClr val="tx1"/>
                </a:solidFill>
                <a:ea typeface="黑体" pitchFamily="2" charset="-122"/>
              </a:rPr>
              <a:t>三角波产生电路</a:t>
            </a:r>
          </a:p>
        </p:txBody>
      </p:sp>
      <p:sp>
        <p:nvSpPr>
          <p:cNvPr id="72719" name="Rectangle 15"/>
          <p:cNvSpPr>
            <a:spLocks noChangeArrowheads="1"/>
          </p:cNvSpPr>
          <p:nvPr/>
        </p:nvSpPr>
        <p:spPr bwMode="auto">
          <a:xfrm>
            <a:off x="1720850" y="3913188"/>
            <a:ext cx="51450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3600" dirty="0" smtClean="0">
                <a:solidFill>
                  <a:srgbClr val="0000FF"/>
                </a:solidFill>
                <a:ea typeface="黑体" pitchFamily="2" charset="-122"/>
                <a:sym typeface="Symbol" pitchFamily="18" charset="2"/>
              </a:rPr>
              <a:t>10.8.2</a:t>
            </a:r>
            <a:r>
              <a:rPr lang="en-US" altLang="zh-CN" sz="3600" dirty="0" smtClean="0">
                <a:solidFill>
                  <a:srgbClr val="800000"/>
                </a:solidFill>
                <a:ea typeface="黑体" pitchFamily="2" charset="-122"/>
              </a:rPr>
              <a:t>  </a:t>
            </a:r>
            <a:r>
              <a:rPr lang="zh-CN" altLang="en-US" sz="3600" dirty="0">
                <a:solidFill>
                  <a:schemeClr val="tx1"/>
                </a:solidFill>
                <a:ea typeface="黑体" pitchFamily="2" charset="-122"/>
              </a:rPr>
              <a:t>方波产生电路</a:t>
            </a:r>
            <a:endParaRPr lang="zh-CN" altLang="en-US" sz="3600" dirty="0">
              <a:solidFill>
                <a:srgbClr val="800000"/>
              </a:solidFill>
              <a:ea typeface="黑体" pitchFamily="2" charset="-122"/>
            </a:endParaRPr>
          </a:p>
        </p:txBody>
      </p:sp>
      <p:sp>
        <p:nvSpPr>
          <p:cNvPr id="72720" name="Rectangle 16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2940050" y="2465388"/>
            <a:ext cx="396240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3200">
                <a:solidFill>
                  <a:srgbClr val="CC0000"/>
                </a:solidFill>
                <a:ea typeface="黑体" pitchFamily="2" charset="-122"/>
              </a:rPr>
              <a:t>单门限电压比较器</a:t>
            </a:r>
          </a:p>
        </p:txBody>
      </p:sp>
      <p:sp>
        <p:nvSpPr>
          <p:cNvPr id="72721" name="Rectangle 17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2978150" y="3132138"/>
            <a:ext cx="5214938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3200">
                <a:solidFill>
                  <a:srgbClr val="CC0000"/>
                </a:solidFill>
                <a:ea typeface="黑体" pitchFamily="2" charset="-122"/>
              </a:rPr>
              <a:t>迟滞比较器</a:t>
            </a:r>
          </a:p>
        </p:txBody>
      </p:sp>
      <p:sp>
        <p:nvSpPr>
          <p:cNvPr id="72722" name="Rectangle 18"/>
          <p:cNvSpPr>
            <a:spLocks noChangeArrowheads="1"/>
          </p:cNvSpPr>
          <p:nvPr/>
        </p:nvSpPr>
        <p:spPr bwMode="auto">
          <a:xfrm>
            <a:off x="2706688" y="5508625"/>
            <a:ext cx="55070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>
                <a:solidFill>
                  <a:schemeClr val="tx1"/>
                </a:solidFill>
                <a:ea typeface="黑体" pitchFamily="2" charset="-122"/>
              </a:rPr>
              <a:t>矩形波</a:t>
            </a:r>
            <a:r>
              <a:rPr lang="en-US" altLang="zh-CN" sz="3600">
                <a:solidFill>
                  <a:schemeClr val="tx1"/>
                </a:solidFill>
                <a:ea typeface="黑体" pitchFamily="2" charset="-122"/>
              </a:rPr>
              <a:t>—</a:t>
            </a:r>
            <a:r>
              <a:rPr lang="zh-CN" altLang="en-US" sz="3600">
                <a:solidFill>
                  <a:schemeClr val="tx1"/>
                </a:solidFill>
                <a:ea typeface="黑体" pitchFamily="2" charset="-122"/>
              </a:rPr>
              <a:t>锯齿波产生电路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6425" y="352425"/>
            <a:ext cx="3306152" cy="625475"/>
          </a:xfrm>
        </p:spPr>
        <p:txBody>
          <a:bodyPr/>
          <a:lstStyle/>
          <a:p>
            <a:pPr algn="l"/>
            <a:r>
              <a:rPr lang="zh-CN" altLang="en-US" sz="2400" b="1" dirty="0">
                <a:solidFill>
                  <a:schemeClr val="tx1"/>
                </a:solidFill>
                <a:ea typeface="楷体_GB2312" pitchFamily="49" charset="-122"/>
                <a:sym typeface="Wingdings" pitchFamily="2" charset="2"/>
              </a:rPr>
              <a:t>（</a:t>
            </a:r>
            <a:r>
              <a:rPr lang="en-US" altLang="zh-CN" sz="2400" b="1" dirty="0">
                <a:solidFill>
                  <a:schemeClr val="tx1"/>
                </a:solidFill>
                <a:ea typeface="楷体_GB2312" pitchFamily="49" charset="-122"/>
                <a:sym typeface="Wingdings" pitchFamily="2" charset="2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ea typeface="楷体_GB2312" pitchFamily="49" charset="-122"/>
                <a:sym typeface="Wingdings" pitchFamily="2" charset="2"/>
              </a:rPr>
              <a:t>）</a:t>
            </a:r>
            <a:r>
              <a:rPr lang="zh-CN" altLang="en-US" sz="2400" b="1" dirty="0">
                <a:solidFill>
                  <a:schemeClr val="tx1"/>
                </a:solidFill>
                <a:ea typeface="楷体_GB2312" pitchFamily="49" charset="-122"/>
              </a:rPr>
              <a:t>输出电压波形</a:t>
            </a:r>
          </a:p>
        </p:txBody>
      </p:sp>
      <p:sp>
        <p:nvSpPr>
          <p:cNvPr id="76806" name="Rectangle 6"/>
          <p:cNvSpPr>
            <a:spLocks noChangeArrowheads="1"/>
          </p:cNvSpPr>
          <p:nvPr/>
        </p:nvSpPr>
        <p:spPr bwMode="auto">
          <a:xfrm>
            <a:off x="896205" y="2168070"/>
            <a:ext cx="23431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 smtClean="0">
                <a:solidFill>
                  <a:schemeClr val="tx1"/>
                </a:solidFill>
              </a:rPr>
              <a:t>整形、抗干扰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76807" name="Picture 7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808" name="Picture 8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812" name="Picture 12" descr="未标题-3 拷贝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3648075"/>
            <a:ext cx="2592388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816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063" y="0"/>
            <a:ext cx="483870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817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325" y="3194050"/>
            <a:ext cx="4914900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6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6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ChangeArrowheads="1"/>
          </p:cNvSpPr>
          <p:nvPr/>
        </p:nvSpPr>
        <p:spPr bwMode="auto">
          <a:xfrm>
            <a:off x="228600" y="228600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15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dirty="0">
                <a:ea typeface="楷体_GB2312" pitchFamily="49" charset="-122"/>
              </a:rPr>
              <a:t>通过上述电压比较器的分析，可得出如下结论：</a:t>
            </a:r>
          </a:p>
        </p:txBody>
      </p:sp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107950" y="685800"/>
            <a:ext cx="8883650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15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dirty="0">
                <a:ea typeface="楷体_GB2312" pitchFamily="49" charset="-122"/>
              </a:rPr>
              <a:t>（</a:t>
            </a:r>
            <a:r>
              <a:rPr lang="en-US" altLang="zh-CN" dirty="0">
                <a:ea typeface="楷体_GB2312" pitchFamily="49" charset="-122"/>
              </a:rPr>
              <a:t>1</a:t>
            </a:r>
            <a:r>
              <a:rPr lang="zh-CN" altLang="en-US" dirty="0">
                <a:ea typeface="楷体_GB2312" pitchFamily="49" charset="-122"/>
              </a:rPr>
              <a:t>）用于电压比较器的运放，通常工作在开环或正反馈状态非线性区，其输出电压只有</a:t>
            </a:r>
            <a:r>
              <a:rPr lang="en-US" altLang="zh-CN" i="1" dirty="0">
                <a:ea typeface="楷体_GB2312" pitchFamily="49" charset="-122"/>
              </a:rPr>
              <a:t>V</a:t>
            </a:r>
            <a:r>
              <a:rPr lang="en-US" altLang="zh-CN" baseline="-30000" dirty="0">
                <a:ea typeface="楷体_GB2312" pitchFamily="49" charset="-122"/>
              </a:rPr>
              <a:t>OH</a:t>
            </a:r>
            <a:r>
              <a:rPr lang="zh-CN" altLang="en-US" dirty="0">
                <a:ea typeface="楷体_GB2312" pitchFamily="49" charset="-122"/>
              </a:rPr>
              <a:t>和</a:t>
            </a:r>
            <a:r>
              <a:rPr lang="en-US" altLang="zh-CN" i="1" dirty="0">
                <a:ea typeface="楷体_GB2312" pitchFamily="49" charset="-122"/>
              </a:rPr>
              <a:t>V</a:t>
            </a:r>
            <a:r>
              <a:rPr lang="en-US" altLang="zh-CN" baseline="-30000" dirty="0">
                <a:ea typeface="楷体_GB2312" pitchFamily="49" charset="-122"/>
              </a:rPr>
              <a:t>OL</a:t>
            </a:r>
            <a:r>
              <a:rPr lang="zh-CN" altLang="en-US" dirty="0">
                <a:ea typeface="楷体_GB2312" pitchFamily="49" charset="-122"/>
              </a:rPr>
              <a:t>两种情况。</a:t>
            </a:r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185738" y="1839913"/>
            <a:ext cx="8534400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15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0" hangingPunct="0">
              <a:lnSpc>
                <a:spcPct val="130000"/>
              </a:lnSpc>
            </a:pPr>
            <a:r>
              <a:rPr lang="zh-CN" altLang="en-US" dirty="0">
                <a:ea typeface="楷体_GB2312" pitchFamily="49" charset="-122"/>
              </a:rPr>
              <a:t>（</a:t>
            </a:r>
            <a:r>
              <a:rPr lang="en-US" altLang="zh-CN" dirty="0">
                <a:ea typeface="楷体_GB2312" pitchFamily="49" charset="-122"/>
              </a:rPr>
              <a:t>2</a:t>
            </a:r>
            <a:r>
              <a:rPr lang="zh-CN" altLang="en-US" dirty="0">
                <a:ea typeface="楷体_GB2312" pitchFamily="49" charset="-122"/>
              </a:rPr>
              <a:t>）电压比较器功能一般用电压传输特性来描述</a:t>
            </a:r>
          </a:p>
        </p:txBody>
      </p:sp>
      <p:sp>
        <p:nvSpPr>
          <p:cNvPr id="106501" name="Rectangle 5"/>
          <p:cNvSpPr>
            <a:spLocks noChangeArrowheads="1"/>
          </p:cNvSpPr>
          <p:nvPr/>
        </p:nvSpPr>
        <p:spPr bwMode="auto">
          <a:xfrm>
            <a:off x="228600" y="2624138"/>
            <a:ext cx="876300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15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0" hangingPunct="0">
              <a:lnSpc>
                <a:spcPct val="130000"/>
              </a:lnSpc>
            </a:pPr>
            <a:r>
              <a:rPr lang="zh-CN" altLang="en-US" dirty="0">
                <a:ea typeface="楷体_GB2312" pitchFamily="49" charset="-122"/>
              </a:rPr>
              <a:t>（</a:t>
            </a:r>
            <a:r>
              <a:rPr lang="en-US" altLang="zh-CN" dirty="0">
                <a:ea typeface="楷体_GB2312" pitchFamily="49" charset="-122"/>
              </a:rPr>
              <a:t>3</a:t>
            </a:r>
            <a:r>
              <a:rPr lang="zh-CN" altLang="en-US" dirty="0">
                <a:ea typeface="楷体_GB2312" pitchFamily="49" charset="-122"/>
              </a:rPr>
              <a:t>）电压传输特性的关键要素</a:t>
            </a:r>
          </a:p>
          <a:p>
            <a:pPr algn="just" eaLnBrk="0" hangingPunct="0">
              <a:lnSpc>
                <a:spcPct val="130000"/>
              </a:lnSpc>
            </a:pPr>
            <a:r>
              <a:rPr lang="zh-CN" altLang="en-US" dirty="0">
                <a:ea typeface="楷体_GB2312" pitchFamily="49" charset="-122"/>
              </a:rPr>
              <a:t>                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输出电压的最高电平</a:t>
            </a:r>
            <a:r>
              <a:rPr lang="en-US" altLang="zh-CN" i="1" dirty="0">
                <a:solidFill>
                  <a:srgbClr val="FF0000"/>
                </a:solidFill>
                <a:ea typeface="楷体_GB2312" pitchFamily="49" charset="-122"/>
              </a:rPr>
              <a:t>V</a:t>
            </a:r>
            <a:r>
              <a:rPr lang="en-US" altLang="zh-CN" baseline="-30000" dirty="0">
                <a:solidFill>
                  <a:srgbClr val="FF0000"/>
                </a:solidFill>
                <a:ea typeface="楷体_GB2312" pitchFamily="49" charset="-122"/>
              </a:rPr>
              <a:t>OH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和最低电平</a:t>
            </a:r>
            <a:r>
              <a:rPr lang="en-US" altLang="zh-CN" i="1" dirty="0">
                <a:solidFill>
                  <a:srgbClr val="FF0000"/>
                </a:solidFill>
                <a:ea typeface="楷体_GB2312" pitchFamily="49" charset="-122"/>
              </a:rPr>
              <a:t>V</a:t>
            </a:r>
            <a:r>
              <a:rPr lang="en-US" altLang="zh-CN" baseline="-30000" dirty="0">
                <a:solidFill>
                  <a:srgbClr val="FF0000"/>
                </a:solidFill>
                <a:ea typeface="楷体_GB2312" pitchFamily="49" charset="-122"/>
              </a:rPr>
              <a:t>OL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                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门限电压</a:t>
            </a:r>
          </a:p>
          <a:p>
            <a:pPr algn="just" eaLnBrk="0" hangingPunct="0">
              <a:lnSpc>
                <a:spcPct val="130000"/>
              </a:lnSpc>
            </a:pP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                输出电压的跳变方向</a:t>
            </a:r>
          </a:p>
        </p:txBody>
      </p:sp>
      <p:sp>
        <p:nvSpPr>
          <p:cNvPr id="106502" name="Rectangle 6"/>
          <p:cNvSpPr>
            <a:spLocks noChangeArrowheads="1"/>
          </p:cNvSpPr>
          <p:nvPr/>
        </p:nvSpPr>
        <p:spPr bwMode="auto">
          <a:xfrm>
            <a:off x="808038" y="4854575"/>
            <a:ext cx="762000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15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13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>
                <a:ea typeface="楷体_GB2312" pitchFamily="49" charset="-122"/>
              </a:rPr>
              <a:t>门限电压等于输出电压发生跳变所对应的</a:t>
            </a:r>
            <a:r>
              <a:rPr lang="en-US" altLang="zh-CN" i="1">
                <a:ea typeface="楷体_GB2312" pitchFamily="49" charset="-122"/>
              </a:rPr>
              <a:t>v</a:t>
            </a:r>
            <a:r>
              <a:rPr lang="en-US" altLang="zh-CN" baseline="-25000">
                <a:ea typeface="楷体_GB2312" pitchFamily="49" charset="-122"/>
              </a:rPr>
              <a:t>I</a:t>
            </a:r>
          </a:p>
        </p:txBody>
      </p:sp>
      <p:graphicFrame>
        <p:nvGraphicFramePr>
          <p:cNvPr id="106504" name="Object 8"/>
          <p:cNvGraphicFramePr>
            <a:graphicFrameLocks noChangeAspect="1"/>
          </p:cNvGraphicFramePr>
          <p:nvPr/>
        </p:nvGraphicFramePr>
        <p:xfrm>
          <a:off x="7073900" y="4919663"/>
          <a:ext cx="99853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60" name="公式" r:id="rId3" imgW="482400" imgH="228600" progId="Equation.3">
                  <p:embed/>
                </p:oleObj>
              </mc:Choice>
              <mc:Fallback>
                <p:oleObj name="公式" r:id="rId3" imgW="4824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3900" y="4919663"/>
                        <a:ext cx="998538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6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autoUpdateAnimBg="0"/>
      <p:bldP spid="106500" grpId="0" autoUpdateAnimBg="0"/>
      <p:bldP spid="10650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257175" y="0"/>
            <a:ext cx="6319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 dirty="0">
                <a:solidFill>
                  <a:schemeClr val="tx1"/>
                </a:solidFill>
              </a:rPr>
              <a:t>试分别求解下图所示各电路的电压传输特性。</a:t>
            </a:r>
          </a:p>
        </p:txBody>
      </p:sp>
      <p:pic>
        <p:nvPicPr>
          <p:cNvPr id="130051" name="Picture 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062663"/>
            <a:ext cx="7143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052" name="Picture 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75" y="6029325"/>
            <a:ext cx="71437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5163"/>
            <a:ext cx="8942388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227277" y="457200"/>
            <a:ext cx="1249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P59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60350"/>
            <a:ext cx="8497888" cy="603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075" name="Picture 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062663"/>
            <a:ext cx="7143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076" name="Picture 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75" y="6029325"/>
            <a:ext cx="71437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277813" y="0"/>
            <a:ext cx="7772400" cy="1143000"/>
          </a:xfrm>
        </p:spPr>
        <p:txBody>
          <a:bodyPr/>
          <a:lstStyle/>
          <a:p>
            <a:pPr algn="l"/>
            <a:r>
              <a:rPr lang="en-US" altLang="zh-CN" sz="3200" b="1" dirty="0" smtClean="0">
                <a:solidFill>
                  <a:srgbClr val="FF0000"/>
                </a:solidFill>
                <a:ea typeface="楷体_GB2312" pitchFamily="49" charset="-122"/>
              </a:rPr>
              <a:t>10.8.2  </a:t>
            </a:r>
            <a:r>
              <a:rPr lang="zh-CN" altLang="en-US" sz="3200" b="1" dirty="0">
                <a:solidFill>
                  <a:srgbClr val="FF0000"/>
                </a:solidFill>
                <a:ea typeface="楷体_GB2312" pitchFamily="49" charset="-122"/>
              </a:rPr>
              <a:t>方波产生电路</a:t>
            </a:r>
            <a:r>
              <a:rPr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  </a:t>
            </a:r>
          </a:p>
        </p:txBody>
      </p:sp>
      <p:sp>
        <p:nvSpPr>
          <p:cNvPr id="64517" name="Line 5"/>
          <p:cNvSpPr>
            <a:spLocks noChangeShapeType="1"/>
          </p:cNvSpPr>
          <p:nvPr/>
        </p:nvSpPr>
        <p:spPr bwMode="auto">
          <a:xfrm>
            <a:off x="401638" y="803275"/>
            <a:ext cx="3752850" cy="0"/>
          </a:xfrm>
          <a:prstGeom prst="line">
            <a:avLst/>
          </a:prstGeom>
          <a:noFill/>
          <a:ln w="762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2" name="Rectangle 10"/>
          <p:cNvSpPr>
            <a:spLocks noChangeArrowheads="1"/>
          </p:cNvSpPr>
          <p:nvPr/>
        </p:nvSpPr>
        <p:spPr bwMode="auto">
          <a:xfrm>
            <a:off x="0" y="982663"/>
            <a:ext cx="2555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1</a:t>
            </a:r>
            <a:r>
              <a:rPr lang="zh-CN" altLang="en-US" dirty="0">
                <a:solidFill>
                  <a:srgbClr val="0000FF"/>
                </a:solidFill>
              </a:rPr>
              <a:t>、电路组成：</a:t>
            </a:r>
          </a:p>
        </p:txBody>
      </p:sp>
      <p:sp>
        <p:nvSpPr>
          <p:cNvPr id="64524" name="Rectangle 12"/>
          <p:cNvSpPr>
            <a:spLocks noChangeArrowheads="1"/>
          </p:cNvSpPr>
          <p:nvPr/>
        </p:nvSpPr>
        <p:spPr bwMode="auto">
          <a:xfrm>
            <a:off x="0" y="3725863"/>
            <a:ext cx="2871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2</a:t>
            </a:r>
            <a:r>
              <a:rPr lang="zh-CN" altLang="en-US">
                <a:solidFill>
                  <a:srgbClr val="0000FF"/>
                </a:solidFill>
              </a:rPr>
              <a:t>、工作原理：</a:t>
            </a:r>
          </a:p>
        </p:txBody>
      </p:sp>
      <p:sp>
        <p:nvSpPr>
          <p:cNvPr id="64525" name="Rectangle 13"/>
          <p:cNvSpPr>
            <a:spLocks noChangeArrowheads="1"/>
          </p:cNvSpPr>
          <p:nvPr/>
        </p:nvSpPr>
        <p:spPr bwMode="auto">
          <a:xfrm>
            <a:off x="1036638" y="4481513"/>
            <a:ext cx="62118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2"/>
                </a:solidFill>
              </a:rPr>
              <a:t>设电源合闸瞬间</a:t>
            </a:r>
            <a:r>
              <a:rPr lang="en-US" altLang="zh-CN" sz="2800" i="1">
                <a:solidFill>
                  <a:schemeClr val="tx2"/>
                </a:solidFill>
              </a:rPr>
              <a:t>v</a:t>
            </a:r>
            <a:r>
              <a:rPr lang="en-US" altLang="zh-CN" baseline="-25000">
                <a:solidFill>
                  <a:schemeClr val="tx2"/>
                </a:solidFill>
              </a:rPr>
              <a:t>o </a:t>
            </a:r>
            <a:r>
              <a:rPr lang="en-US" altLang="zh-CN">
                <a:solidFill>
                  <a:schemeClr val="tx2"/>
                </a:solidFill>
              </a:rPr>
              <a:t>= </a:t>
            </a:r>
            <a:r>
              <a:rPr lang="en-US" altLang="zh-CN" i="1">
                <a:solidFill>
                  <a:schemeClr val="tx2"/>
                </a:solidFill>
              </a:rPr>
              <a:t>+V</a:t>
            </a:r>
            <a:r>
              <a:rPr lang="en-US" altLang="zh-CN" i="1" baseline="-20000">
                <a:solidFill>
                  <a:schemeClr val="tx2"/>
                </a:solidFill>
              </a:rPr>
              <a:t>Z         </a:t>
            </a:r>
            <a:r>
              <a:rPr lang="en-US" altLang="zh-CN" i="1">
                <a:solidFill>
                  <a:schemeClr val="tx2"/>
                </a:solidFill>
              </a:rPr>
              <a:t>……</a:t>
            </a:r>
            <a:endParaRPr lang="en-US" altLang="zh-CN" i="1">
              <a:solidFill>
                <a:schemeClr val="tx2"/>
              </a:solidFill>
              <a:latin typeface="楷体_GB2312" pitchFamily="49" charset="-122"/>
            </a:endParaRPr>
          </a:p>
        </p:txBody>
      </p:sp>
      <p:pic>
        <p:nvPicPr>
          <p:cNvPr id="64541" name="Picture 29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542" name="Picture 30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550" name="Rectangle 38"/>
          <p:cNvSpPr>
            <a:spLocks noChangeArrowheads="1"/>
          </p:cNvSpPr>
          <p:nvPr/>
        </p:nvSpPr>
        <p:spPr bwMode="auto">
          <a:xfrm>
            <a:off x="7031038" y="62674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*</a:t>
            </a:r>
          </a:p>
        </p:txBody>
      </p:sp>
      <p:graphicFrame>
        <p:nvGraphicFramePr>
          <p:cNvPr id="64564" name="Object 52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42419765"/>
              </p:ext>
            </p:extLst>
          </p:nvPr>
        </p:nvGraphicFramePr>
        <p:xfrm>
          <a:off x="1537596" y="2973657"/>
          <a:ext cx="103346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78" name="公式" r:id="rId6" imgW="457200" imgH="228600" progId="Equation.3">
                  <p:embed/>
                </p:oleObj>
              </mc:Choice>
              <mc:Fallback>
                <p:oleObj name="公式" r:id="rId6" imgW="457200" imgH="22860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7596" y="2973657"/>
                        <a:ext cx="1033462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38353" y="1651545"/>
            <a:ext cx="5476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带双向限幅电路的双门限电压比较器</a:t>
            </a:r>
            <a:endParaRPr lang="zh-CN" altLang="en-US" dirty="0"/>
          </a:p>
        </p:txBody>
      </p:sp>
      <p:grpSp>
        <p:nvGrpSpPr>
          <p:cNvPr id="15" name="Group 80"/>
          <p:cNvGrpSpPr>
            <a:grpSpLocks/>
          </p:cNvGrpSpPr>
          <p:nvPr/>
        </p:nvGrpSpPr>
        <p:grpSpPr bwMode="auto">
          <a:xfrm>
            <a:off x="5915025" y="142875"/>
            <a:ext cx="3228975" cy="2689225"/>
            <a:chOff x="1824" y="852"/>
            <a:chExt cx="3360" cy="2472"/>
          </a:xfrm>
        </p:grpSpPr>
        <p:sp>
          <p:nvSpPr>
            <p:cNvPr id="16" name="Rectangle 81"/>
            <p:cNvSpPr>
              <a:spLocks noChangeArrowheads="1"/>
            </p:cNvSpPr>
            <p:nvPr/>
          </p:nvSpPr>
          <p:spPr bwMode="auto">
            <a:xfrm>
              <a:off x="1824" y="852"/>
              <a:ext cx="3360" cy="24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7" name="Object 82"/>
            <p:cNvGraphicFramePr>
              <a:graphicFrameLocks noChangeAspect="1"/>
            </p:cNvGraphicFramePr>
            <p:nvPr/>
          </p:nvGraphicFramePr>
          <p:xfrm>
            <a:off x="1860" y="912"/>
            <a:ext cx="3216" cy="2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79" name="Photo Editor 照片" r:id="rId8" imgW="11847619" imgH="8580952" progId="MSPhotoEd.3">
                    <p:embed/>
                  </p:oleObj>
                </mc:Choice>
                <mc:Fallback>
                  <p:oleObj name="Photo Editor 照片" r:id="rId8" imgW="11847619" imgH="8580952" progId="MSPhotoEd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0" y="912"/>
                          <a:ext cx="3216" cy="2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TextBox 2"/>
          <p:cNvSpPr txBox="1"/>
          <p:nvPr/>
        </p:nvSpPr>
        <p:spPr>
          <a:xfrm>
            <a:off x="2054327" y="2295725"/>
            <a:ext cx="3550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RC</a:t>
            </a:r>
            <a:r>
              <a:rPr lang="zh-CN" altLang="en-US" dirty="0" smtClean="0"/>
              <a:t>充放电电路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1148" y="2273636"/>
            <a:ext cx="1680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+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6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4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4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2" grpId="0" autoUpdateAnimBg="0"/>
      <p:bldP spid="64524" grpId="0" autoUpdateAnimBg="0"/>
      <p:bldP spid="64525" grpId="0" autoUpdateAnimBg="0"/>
      <p:bldP spid="64550" grpId="0" autoUpdateAnimBg="0"/>
      <p:bldP spid="2" grpId="0"/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0" y="-242888"/>
            <a:ext cx="7772400" cy="1143001"/>
          </a:xfrm>
        </p:spPr>
        <p:txBody>
          <a:bodyPr/>
          <a:lstStyle/>
          <a:p>
            <a:pPr algn="l"/>
            <a:r>
              <a:rPr lang="en-US" altLang="zh-CN" sz="2800" b="1" dirty="0">
                <a:solidFill>
                  <a:srgbClr val="0000FF"/>
                </a:solidFill>
                <a:ea typeface="楷体_GB2312" pitchFamily="49" charset="-122"/>
              </a:rPr>
              <a:t>3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、波形图：</a:t>
            </a:r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2125663" y="141288"/>
            <a:ext cx="288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4</a:t>
            </a:r>
            <a:r>
              <a:rPr lang="zh-CN" altLang="en-US">
                <a:solidFill>
                  <a:srgbClr val="0000FF"/>
                </a:solidFill>
              </a:rPr>
              <a:t>、振荡频率：</a:t>
            </a:r>
          </a:p>
        </p:txBody>
      </p:sp>
      <p:sp>
        <p:nvSpPr>
          <p:cNvPr id="65543" name="Rectangle 7"/>
          <p:cNvSpPr>
            <a:spLocks noChangeArrowheads="1"/>
          </p:cNvSpPr>
          <p:nvPr/>
        </p:nvSpPr>
        <p:spPr bwMode="auto">
          <a:xfrm>
            <a:off x="0" y="1138238"/>
            <a:ext cx="4092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过渡过程三要素法</a:t>
            </a:r>
          </a:p>
        </p:txBody>
      </p:sp>
      <p:pic>
        <p:nvPicPr>
          <p:cNvPr id="65561" name="Picture 25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562" name="Picture 26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616" name="Group 80"/>
          <p:cNvGrpSpPr>
            <a:grpSpLocks/>
          </p:cNvGrpSpPr>
          <p:nvPr/>
        </p:nvGrpSpPr>
        <p:grpSpPr bwMode="auto">
          <a:xfrm>
            <a:off x="5915025" y="142875"/>
            <a:ext cx="3228975" cy="2689225"/>
            <a:chOff x="1824" y="852"/>
            <a:chExt cx="3360" cy="2472"/>
          </a:xfrm>
        </p:grpSpPr>
        <p:sp>
          <p:nvSpPr>
            <p:cNvPr id="65617" name="Rectangle 81"/>
            <p:cNvSpPr>
              <a:spLocks noChangeArrowheads="1"/>
            </p:cNvSpPr>
            <p:nvPr/>
          </p:nvSpPr>
          <p:spPr bwMode="auto">
            <a:xfrm>
              <a:off x="1824" y="852"/>
              <a:ext cx="3360" cy="24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65618" name="Object 82"/>
            <p:cNvGraphicFramePr>
              <a:graphicFrameLocks noChangeAspect="1"/>
            </p:cNvGraphicFramePr>
            <p:nvPr/>
          </p:nvGraphicFramePr>
          <p:xfrm>
            <a:off x="1860" y="912"/>
            <a:ext cx="3216" cy="2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65" name="Photo Editor 照片" r:id="rId5" imgW="11847619" imgH="8580952" progId="MSPhotoEd.3">
                    <p:embed/>
                  </p:oleObj>
                </mc:Choice>
                <mc:Fallback>
                  <p:oleObj name="Photo Editor 照片" r:id="rId5" imgW="11847619" imgH="8580952" progId="MSPhotoEd.3">
                    <p:embed/>
                    <p:pic>
                      <p:nvPicPr>
                        <p:cNvPr id="0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0" y="912"/>
                          <a:ext cx="3216" cy="2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65628" name="Picture 9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950" y="2887663"/>
            <a:ext cx="370205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5638" name="Object 102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234727561"/>
              </p:ext>
            </p:extLst>
          </p:nvPr>
        </p:nvGraphicFramePr>
        <p:xfrm>
          <a:off x="733291" y="3451125"/>
          <a:ext cx="3706813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66" name="公式" r:id="rId8" imgW="1549080" imgH="457200" progId="Equation.3">
                  <p:embed/>
                </p:oleObj>
              </mc:Choice>
              <mc:Fallback>
                <p:oleObj name="公式" r:id="rId8" imgW="1549080" imgH="457200" progId="Equation.3">
                  <p:embed/>
                  <p:pic>
                    <p:nvPicPr>
                      <p:cNvPr id="0" name="Object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291" y="3451125"/>
                        <a:ext cx="3706813" cy="109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9236083"/>
              </p:ext>
            </p:extLst>
          </p:nvPr>
        </p:nvGraphicFramePr>
        <p:xfrm>
          <a:off x="301625" y="2149475"/>
          <a:ext cx="514032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67" name="Equation" r:id="rId10" imgW="2489040" imgH="330120" progId="Equation.DSMT4">
                  <p:embed/>
                </p:oleObj>
              </mc:Choice>
              <mc:Fallback>
                <p:oleObj name="Equation" r:id="rId10" imgW="2489040" imgH="330120" progId="Equation.DSMT4">
                  <p:embed/>
                  <p:pic>
                    <p:nvPicPr>
                      <p:cNvPr id="0" name="对象 189442"/>
                      <p:cNvPicPr>
                        <a:picLocks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" y="2149475"/>
                        <a:ext cx="5140325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5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 autoUpdateAnimBg="0"/>
      <p:bldP spid="6554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0" y="-242888"/>
            <a:ext cx="7772400" cy="1143001"/>
          </a:xfrm>
        </p:spPr>
        <p:txBody>
          <a:bodyPr/>
          <a:lstStyle/>
          <a:p>
            <a:pPr algn="l"/>
            <a:r>
              <a:rPr lang="en-US" altLang="zh-CN" sz="2800" b="1" dirty="0">
                <a:solidFill>
                  <a:srgbClr val="0000FF"/>
                </a:solidFill>
                <a:ea typeface="楷体_GB2312" pitchFamily="49" charset="-122"/>
              </a:rPr>
              <a:t>3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、波形图：</a:t>
            </a:r>
          </a:p>
        </p:txBody>
      </p:sp>
      <p:graphicFrame>
        <p:nvGraphicFramePr>
          <p:cNvPr id="140291" name="Object 3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796925" y="3032125"/>
          <a:ext cx="207962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96" name="公式" r:id="rId3" imgW="1143000" imgH="457200" progId="Equation.3">
                  <p:embed/>
                </p:oleObj>
              </mc:Choice>
              <mc:Fallback>
                <p:oleObj name="公式" r:id="rId3" imgW="11430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" y="3032125"/>
                        <a:ext cx="2079625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2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852738" y="3035300"/>
          <a:ext cx="229870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97" name="公式" r:id="rId5" imgW="1117440" imgH="431640" progId="Equation.3">
                  <p:embed/>
                </p:oleObj>
              </mc:Choice>
              <mc:Fallback>
                <p:oleObj name="公式" r:id="rId5" imgW="111744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738" y="3035300"/>
                        <a:ext cx="2298700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3" name="Object 5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879475" y="1970088"/>
          <a:ext cx="1812925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98" name="公式" r:id="rId7" imgW="939600" imgH="457200" progId="Equation.3">
                  <p:embed/>
                </p:oleObj>
              </mc:Choice>
              <mc:Fallback>
                <p:oleObj name="公式" r:id="rId7" imgW="9396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5" y="1970088"/>
                        <a:ext cx="1812925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2125663" y="141288"/>
            <a:ext cx="288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4</a:t>
            </a:r>
            <a:r>
              <a:rPr lang="zh-CN" altLang="en-US" dirty="0">
                <a:solidFill>
                  <a:srgbClr val="0000FF"/>
                </a:solidFill>
              </a:rPr>
              <a:t>、振荡频率：</a:t>
            </a: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779463" y="4897438"/>
            <a:ext cx="2244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>
                <a:solidFill>
                  <a:schemeClr val="tx2"/>
                </a:solidFill>
              </a:rPr>
              <a:t>占空比不可调</a:t>
            </a:r>
          </a:p>
        </p:txBody>
      </p:sp>
      <p:pic>
        <p:nvPicPr>
          <p:cNvPr id="140297" name="Picture 9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298" name="Picture 10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300" name="Text Box 12"/>
          <p:cNvSpPr txBox="1">
            <a:spLocks noChangeArrowheads="1"/>
          </p:cNvSpPr>
          <p:nvPr/>
        </p:nvSpPr>
        <p:spPr bwMode="auto">
          <a:xfrm>
            <a:off x="0" y="2166938"/>
            <a:ext cx="1333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t</a:t>
            </a:r>
            <a:r>
              <a:rPr lang="zh-CN" altLang="en-US" baseline="-25000">
                <a:solidFill>
                  <a:srgbClr val="FF0000"/>
                </a:solidFill>
              </a:rPr>
              <a:t>上升</a:t>
            </a:r>
            <a:r>
              <a:rPr lang="en-US" altLang="zh-CN">
                <a:solidFill>
                  <a:srgbClr val="FF0000"/>
                </a:solidFill>
              </a:rPr>
              <a:t>=</a:t>
            </a:r>
          </a:p>
        </p:txBody>
      </p:sp>
      <p:sp>
        <p:nvSpPr>
          <p:cNvPr id="140301" name="Text Box 13"/>
          <p:cNvSpPr txBox="1">
            <a:spLocks noChangeArrowheads="1"/>
          </p:cNvSpPr>
          <p:nvPr/>
        </p:nvSpPr>
        <p:spPr bwMode="auto">
          <a:xfrm>
            <a:off x="0" y="3132138"/>
            <a:ext cx="1333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t</a:t>
            </a:r>
            <a:r>
              <a:rPr lang="zh-CN" altLang="en-US" baseline="-25000">
                <a:solidFill>
                  <a:srgbClr val="FF0000"/>
                </a:solidFill>
              </a:rPr>
              <a:t>下降</a:t>
            </a:r>
            <a:r>
              <a:rPr lang="en-US" altLang="zh-CN">
                <a:solidFill>
                  <a:srgbClr val="FF0000"/>
                </a:solidFill>
              </a:rPr>
              <a:t>=</a:t>
            </a:r>
          </a:p>
        </p:txBody>
      </p:sp>
      <p:graphicFrame>
        <p:nvGraphicFramePr>
          <p:cNvPr id="140302" name="Object 14"/>
          <p:cNvGraphicFramePr>
            <a:graphicFrameLocks noChangeAspect="1"/>
          </p:cNvGraphicFramePr>
          <p:nvPr/>
        </p:nvGraphicFramePr>
        <p:xfrm>
          <a:off x="1336675" y="3990975"/>
          <a:ext cx="2579688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99" name="公式" r:id="rId11" imgW="1333440" imgH="431640" progId="Equation.3">
                  <p:embed/>
                </p:oleObj>
              </mc:Choice>
              <mc:Fallback>
                <p:oleObj name="公式" r:id="rId11" imgW="1333440" imgH="4316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675" y="3990975"/>
                        <a:ext cx="2579688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0303" name="Group 15"/>
          <p:cNvGrpSpPr>
            <a:grpSpLocks/>
          </p:cNvGrpSpPr>
          <p:nvPr/>
        </p:nvGrpSpPr>
        <p:grpSpPr bwMode="auto">
          <a:xfrm>
            <a:off x="5915025" y="142875"/>
            <a:ext cx="3228975" cy="2689225"/>
            <a:chOff x="1824" y="852"/>
            <a:chExt cx="3360" cy="2472"/>
          </a:xfrm>
        </p:grpSpPr>
        <p:sp>
          <p:nvSpPr>
            <p:cNvPr id="140304" name="Rectangle 16"/>
            <p:cNvSpPr>
              <a:spLocks noChangeArrowheads="1"/>
            </p:cNvSpPr>
            <p:nvPr/>
          </p:nvSpPr>
          <p:spPr bwMode="auto">
            <a:xfrm>
              <a:off x="1824" y="852"/>
              <a:ext cx="3360" cy="24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40305" name="Object 17"/>
            <p:cNvGraphicFramePr>
              <a:graphicFrameLocks noChangeAspect="1"/>
            </p:cNvGraphicFramePr>
            <p:nvPr/>
          </p:nvGraphicFramePr>
          <p:xfrm>
            <a:off x="1860" y="912"/>
            <a:ext cx="3216" cy="2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700" name="Photo Editor 照片" r:id="rId13" imgW="11847619" imgH="8580952" progId="MSPhotoEd.3">
                    <p:embed/>
                  </p:oleObj>
                </mc:Choice>
                <mc:Fallback>
                  <p:oleObj name="Photo Editor 照片" r:id="rId13" imgW="11847619" imgH="8580952" progId="MSPhotoEd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0" y="912"/>
                          <a:ext cx="3216" cy="2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0306" name="Object 18"/>
          <p:cNvGraphicFramePr>
            <a:graphicFrameLocks noChangeAspect="1"/>
          </p:cNvGraphicFramePr>
          <p:nvPr/>
        </p:nvGraphicFramePr>
        <p:xfrm>
          <a:off x="2736850" y="1962150"/>
          <a:ext cx="24765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701" name="公式" r:id="rId15" imgW="1130040" imgH="431640" progId="Equation.3">
                  <p:embed/>
                </p:oleObj>
              </mc:Choice>
              <mc:Fallback>
                <p:oleObj name="公式" r:id="rId15" imgW="1130040" imgH="4316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6850" y="1962150"/>
                        <a:ext cx="24765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0309" name="Picture 21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950" y="2887662"/>
            <a:ext cx="370205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对象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19269733"/>
              </p:ext>
            </p:extLst>
          </p:nvPr>
        </p:nvGraphicFramePr>
        <p:xfrm>
          <a:off x="779463" y="766391"/>
          <a:ext cx="3706813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702" name="公式" r:id="rId18" imgW="1549400" imgH="457200" progId="Equation.3">
                  <p:embed/>
                </p:oleObj>
              </mc:Choice>
              <mc:Fallback>
                <p:oleObj name="公式" r:id="rId18" imgW="1549400" imgH="457200" progId="Equation.3">
                  <p:embed/>
                  <p:pic>
                    <p:nvPicPr>
                      <p:cNvPr id="0" name="Object 10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63" y="766391"/>
                        <a:ext cx="3706813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0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0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0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0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6" grpId="0" build="p" autoUpdateAnimBg="0"/>
      <p:bldP spid="140300" grpId="0" autoUpdateAnimBg="0"/>
      <p:bldP spid="14030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4640263" cy="628650"/>
          </a:xfrm>
        </p:spPr>
        <p:txBody>
          <a:bodyPr/>
          <a:lstStyle/>
          <a:p>
            <a:pPr algn="l"/>
            <a:r>
              <a:rPr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占空比可调的矩形波产生电路</a:t>
            </a:r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5313363" y="4219575"/>
            <a:ext cx="2989262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</a:rPr>
              <a:t>调整</a:t>
            </a:r>
            <a:r>
              <a:rPr lang="en-US" altLang="zh-CN" dirty="0" err="1">
                <a:solidFill>
                  <a:schemeClr val="tx2"/>
                </a:solidFill>
              </a:rPr>
              <a:t>R</a:t>
            </a:r>
            <a:r>
              <a:rPr lang="en-US" altLang="zh-CN" baseline="-20000" dirty="0" err="1">
                <a:solidFill>
                  <a:schemeClr val="tx2"/>
                </a:solidFill>
              </a:rPr>
              <a:t>ω</a:t>
            </a:r>
            <a:r>
              <a:rPr lang="zh-CN" altLang="en-US" dirty="0">
                <a:solidFill>
                  <a:schemeClr val="tx2"/>
                </a:solidFill>
              </a:rPr>
              <a:t>的滑动端，</a:t>
            </a:r>
          </a:p>
          <a:p>
            <a:r>
              <a:rPr lang="zh-CN" altLang="en-US" dirty="0">
                <a:solidFill>
                  <a:schemeClr val="tx2"/>
                </a:solidFill>
              </a:rPr>
              <a:t>可以改变占空比，</a:t>
            </a:r>
          </a:p>
        </p:txBody>
      </p:sp>
      <p:pic>
        <p:nvPicPr>
          <p:cNvPr id="66577" name="Picture 17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578" name="Picture 18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579" name="Rectangle 19"/>
          <p:cNvSpPr>
            <a:spLocks noChangeArrowheads="1"/>
          </p:cNvSpPr>
          <p:nvPr/>
        </p:nvSpPr>
        <p:spPr bwMode="auto">
          <a:xfrm>
            <a:off x="7031038" y="62674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*</a:t>
            </a:r>
          </a:p>
        </p:txBody>
      </p:sp>
      <p:grpSp>
        <p:nvGrpSpPr>
          <p:cNvPr id="66598" name="Group 38"/>
          <p:cNvGrpSpPr>
            <a:grpSpLocks/>
          </p:cNvGrpSpPr>
          <p:nvPr/>
        </p:nvGrpSpPr>
        <p:grpSpPr bwMode="auto">
          <a:xfrm>
            <a:off x="792163" y="520700"/>
            <a:ext cx="3762375" cy="3609975"/>
            <a:chOff x="505" y="408"/>
            <a:chExt cx="2370" cy="2274"/>
          </a:xfrm>
        </p:grpSpPr>
        <p:pic>
          <p:nvPicPr>
            <p:cNvPr id="66597" name="Picture 3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" y="408"/>
              <a:ext cx="2370" cy="2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6596" name="Group 36"/>
            <p:cNvGrpSpPr>
              <a:grpSpLocks/>
            </p:cNvGrpSpPr>
            <p:nvPr/>
          </p:nvGrpSpPr>
          <p:grpSpPr bwMode="auto">
            <a:xfrm>
              <a:off x="2445" y="677"/>
              <a:ext cx="359" cy="500"/>
              <a:chOff x="2129" y="658"/>
              <a:chExt cx="359" cy="500"/>
            </a:xfrm>
          </p:grpSpPr>
          <p:sp>
            <p:nvSpPr>
              <p:cNvPr id="66594" name="Text Box 34"/>
              <p:cNvSpPr txBox="1">
                <a:spLocks noChangeArrowheads="1"/>
              </p:cNvSpPr>
              <p:nvPr/>
            </p:nvSpPr>
            <p:spPr bwMode="auto">
              <a:xfrm>
                <a:off x="2196" y="658"/>
                <a:ext cx="2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1800">
                    <a:solidFill>
                      <a:srgbClr val="0000FF"/>
                    </a:solidFill>
                  </a:rPr>
                  <a:t>小</a:t>
                </a:r>
              </a:p>
            </p:txBody>
          </p:sp>
          <p:sp>
            <p:nvSpPr>
              <p:cNvPr id="66595" name="Text Box 35"/>
              <p:cNvSpPr txBox="1">
                <a:spLocks noChangeArrowheads="1"/>
              </p:cNvSpPr>
              <p:nvPr/>
            </p:nvSpPr>
            <p:spPr bwMode="auto">
              <a:xfrm>
                <a:off x="2129" y="927"/>
                <a:ext cx="2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1800">
                    <a:solidFill>
                      <a:srgbClr val="0000FF"/>
                    </a:solidFill>
                  </a:rPr>
                  <a:t>大</a:t>
                </a:r>
              </a:p>
            </p:txBody>
          </p:sp>
        </p:grpSp>
      </p:grpSp>
      <p:pic>
        <p:nvPicPr>
          <p:cNvPr id="66601" name="Picture 4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75" y="530225"/>
            <a:ext cx="4206875" cy="330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6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5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6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6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73" grpId="0" build="p" autoUpdateAnimBg="0"/>
      <p:bldP spid="6657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5316538" cy="647700"/>
          </a:xfrm>
        </p:spPr>
        <p:txBody>
          <a:bodyPr/>
          <a:lstStyle/>
          <a:p>
            <a:pPr algn="l"/>
            <a:r>
              <a:rPr lang="en-US" altLang="zh-CN" sz="3200" b="1" dirty="0" smtClean="0">
                <a:solidFill>
                  <a:srgbClr val="FF0000"/>
                </a:solidFill>
                <a:ea typeface="楷体_GB2312" pitchFamily="49" charset="-122"/>
              </a:rPr>
              <a:t>10.8.3  </a:t>
            </a:r>
            <a:r>
              <a:rPr lang="zh-CN" altLang="en-US" sz="3200" b="1" dirty="0">
                <a:solidFill>
                  <a:srgbClr val="FF0000"/>
                </a:solidFill>
                <a:ea typeface="楷体_GB2312" pitchFamily="49" charset="-122"/>
              </a:rPr>
              <a:t>方波</a:t>
            </a:r>
            <a:r>
              <a:rPr lang="en-US" altLang="zh-CN" sz="3200" b="1" dirty="0">
                <a:solidFill>
                  <a:srgbClr val="FF0000"/>
                </a:solidFill>
                <a:ea typeface="楷体_GB2312" pitchFamily="49" charset="-122"/>
              </a:rPr>
              <a:t>-</a:t>
            </a:r>
            <a:r>
              <a:rPr lang="zh-CN" altLang="en-US" sz="3200" b="1" dirty="0">
                <a:solidFill>
                  <a:srgbClr val="FF0000"/>
                </a:solidFill>
                <a:ea typeface="楷体_GB2312" pitchFamily="49" charset="-122"/>
              </a:rPr>
              <a:t>三角波产生电路</a:t>
            </a:r>
          </a:p>
        </p:txBody>
      </p:sp>
      <p:sp>
        <p:nvSpPr>
          <p:cNvPr id="67588" name="Line 4"/>
          <p:cNvSpPr>
            <a:spLocks noChangeShapeType="1"/>
          </p:cNvSpPr>
          <p:nvPr/>
        </p:nvSpPr>
        <p:spPr bwMode="auto">
          <a:xfrm>
            <a:off x="0" y="560388"/>
            <a:ext cx="5048250" cy="0"/>
          </a:xfrm>
          <a:prstGeom prst="line">
            <a:avLst/>
          </a:prstGeom>
          <a:noFill/>
          <a:ln w="762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233363" y="4318000"/>
            <a:ext cx="3863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</a:rPr>
              <a:t>A</a:t>
            </a:r>
            <a:r>
              <a:rPr lang="en-US" altLang="zh-CN" baseline="-20000" dirty="0">
                <a:solidFill>
                  <a:schemeClr val="tx2"/>
                </a:solidFill>
              </a:rPr>
              <a:t>1</a:t>
            </a:r>
            <a:r>
              <a:rPr lang="zh-CN" altLang="en-US" dirty="0">
                <a:solidFill>
                  <a:schemeClr val="tx2"/>
                </a:solidFill>
              </a:rPr>
              <a:t>：同相输入滞回比较器</a:t>
            </a:r>
          </a:p>
        </p:txBody>
      </p:sp>
      <p:sp>
        <p:nvSpPr>
          <p:cNvPr id="67591" name="Rectangle 7"/>
          <p:cNvSpPr>
            <a:spLocks noChangeArrowheads="1"/>
          </p:cNvSpPr>
          <p:nvPr/>
        </p:nvSpPr>
        <p:spPr bwMode="auto">
          <a:xfrm>
            <a:off x="285750" y="5053013"/>
            <a:ext cx="3311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2"/>
                </a:solidFill>
              </a:rPr>
              <a:t>A</a:t>
            </a:r>
            <a:r>
              <a:rPr lang="en-US" altLang="zh-CN" baseline="-20000">
                <a:solidFill>
                  <a:schemeClr val="tx2"/>
                </a:solidFill>
              </a:rPr>
              <a:t>2</a:t>
            </a:r>
            <a:r>
              <a:rPr lang="zh-CN" altLang="en-US">
                <a:solidFill>
                  <a:schemeClr val="tx2"/>
                </a:solidFill>
              </a:rPr>
              <a:t>：反向积分运算电路</a:t>
            </a:r>
          </a:p>
        </p:txBody>
      </p:sp>
      <p:sp>
        <p:nvSpPr>
          <p:cNvPr id="67593" name="Rectangle 9"/>
          <p:cNvSpPr>
            <a:spLocks noChangeArrowheads="1"/>
          </p:cNvSpPr>
          <p:nvPr/>
        </p:nvSpPr>
        <p:spPr bwMode="auto">
          <a:xfrm>
            <a:off x="5678488" y="4710113"/>
            <a:ext cx="3297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方波</a:t>
            </a:r>
            <a:r>
              <a:rPr lang="en-US" altLang="zh-CN">
                <a:solidFill>
                  <a:srgbClr val="0000FF"/>
                </a:solidFill>
              </a:rPr>
              <a:t>-</a:t>
            </a:r>
            <a:r>
              <a:rPr lang="zh-CN" altLang="en-US">
                <a:solidFill>
                  <a:srgbClr val="0000FF"/>
                </a:solidFill>
              </a:rPr>
              <a:t>三角波产生电路</a:t>
            </a:r>
          </a:p>
        </p:txBody>
      </p:sp>
      <p:sp>
        <p:nvSpPr>
          <p:cNvPr id="67594" name="Rectangle 10"/>
          <p:cNvSpPr>
            <a:spLocks noChangeArrowheads="1"/>
          </p:cNvSpPr>
          <p:nvPr/>
        </p:nvSpPr>
        <p:spPr bwMode="auto">
          <a:xfrm>
            <a:off x="212725" y="3636963"/>
            <a:ext cx="2678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1</a:t>
            </a:r>
            <a:r>
              <a:rPr lang="zh-CN" altLang="en-US">
                <a:solidFill>
                  <a:srgbClr val="0000FF"/>
                </a:solidFill>
              </a:rPr>
              <a:t>、电路组成：</a:t>
            </a:r>
          </a:p>
        </p:txBody>
      </p:sp>
      <p:pic>
        <p:nvPicPr>
          <p:cNvPr id="67601" name="Picture 17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602" name="Picture 18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603" name="Rectangle 19"/>
          <p:cNvSpPr>
            <a:spLocks noChangeArrowheads="1"/>
          </p:cNvSpPr>
          <p:nvPr/>
        </p:nvSpPr>
        <p:spPr bwMode="auto">
          <a:xfrm>
            <a:off x="7031038" y="62674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*</a:t>
            </a:r>
          </a:p>
        </p:txBody>
      </p:sp>
      <p:grpSp>
        <p:nvGrpSpPr>
          <p:cNvPr id="67605" name="Group 21"/>
          <p:cNvGrpSpPr>
            <a:grpSpLocks/>
          </p:cNvGrpSpPr>
          <p:nvPr/>
        </p:nvGrpSpPr>
        <p:grpSpPr bwMode="auto">
          <a:xfrm>
            <a:off x="3808413" y="4460875"/>
            <a:ext cx="1912937" cy="936625"/>
            <a:chOff x="2556" y="3192"/>
            <a:chExt cx="1069" cy="590"/>
          </a:xfrm>
        </p:grpSpPr>
        <p:sp>
          <p:nvSpPr>
            <p:cNvPr id="67592" name="AutoShape 8"/>
            <p:cNvSpPr>
              <a:spLocks/>
            </p:cNvSpPr>
            <p:nvPr/>
          </p:nvSpPr>
          <p:spPr bwMode="auto">
            <a:xfrm>
              <a:off x="2556" y="3240"/>
              <a:ext cx="180" cy="516"/>
            </a:xfrm>
            <a:prstGeom prst="rightBrace">
              <a:avLst>
                <a:gd name="adj1" fmla="val 23889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595" name="Line 11"/>
            <p:cNvSpPr>
              <a:spLocks noChangeShapeType="1"/>
            </p:cNvSpPr>
            <p:nvPr/>
          </p:nvSpPr>
          <p:spPr bwMode="auto">
            <a:xfrm>
              <a:off x="2832" y="3492"/>
              <a:ext cx="75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7596" name="Rectangle 12"/>
            <p:cNvSpPr>
              <a:spLocks noChangeArrowheads="1"/>
            </p:cNvSpPr>
            <p:nvPr/>
          </p:nvSpPr>
          <p:spPr bwMode="auto">
            <a:xfrm>
              <a:off x="2737" y="3192"/>
              <a:ext cx="8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</a:rPr>
                <a:t>首尾相连</a:t>
              </a:r>
            </a:p>
          </p:txBody>
        </p:sp>
        <p:sp>
          <p:nvSpPr>
            <p:cNvPr id="67604" name="Rectangle 20"/>
            <p:cNvSpPr>
              <a:spLocks noChangeArrowheads="1"/>
            </p:cNvSpPr>
            <p:nvPr/>
          </p:nvSpPr>
          <p:spPr bwMode="auto">
            <a:xfrm>
              <a:off x="2917" y="3570"/>
              <a:ext cx="10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zh-CN" baseline="-20000">
                <a:solidFill>
                  <a:schemeClr val="tx1"/>
                </a:solidFill>
              </a:endParaRPr>
            </a:p>
          </p:txBody>
        </p:sp>
      </p:grpSp>
      <p:pic>
        <p:nvPicPr>
          <p:cNvPr id="67608" name="Picture 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38" y="587375"/>
            <a:ext cx="4905375" cy="291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0" grpId="0" autoUpdateAnimBg="0"/>
      <p:bldP spid="67591" grpId="0" autoUpdateAnimBg="0"/>
      <p:bldP spid="67593" grpId="0" autoUpdateAnimBg="0"/>
      <p:bldP spid="67594" grpId="0" autoUpdateAnimBg="0"/>
      <p:bldP spid="6760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705" name="Object 97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28627954"/>
              </p:ext>
            </p:extLst>
          </p:nvPr>
        </p:nvGraphicFramePr>
        <p:xfrm>
          <a:off x="4334956" y="3927779"/>
          <a:ext cx="1530350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07" name="公式" r:id="rId3" imgW="812520" imgH="393480" progId="Equation.3">
                  <p:embed/>
                </p:oleObj>
              </mc:Choice>
              <mc:Fallback>
                <p:oleObj name="公式" r:id="rId3" imgW="812520" imgH="393480" progId="Equation.3">
                  <p:embed/>
                  <p:pic>
                    <p:nvPicPr>
                      <p:cNvPr id="0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4956" y="3927779"/>
                        <a:ext cx="1530350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86" name="Object 7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533650" y="49974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08" name="公式" r:id="rId5" imgW="114120" imgH="215640" progId="Equation.3">
                  <p:embed/>
                </p:oleObj>
              </mc:Choice>
              <mc:Fallback>
                <p:oleObj name="公式" r:id="rId5" imgW="114120" imgH="215640" progId="Equation.3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650" y="49974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479174"/>
              </p:ext>
            </p:extLst>
          </p:nvPr>
        </p:nvGraphicFramePr>
        <p:xfrm>
          <a:off x="2779712" y="3935311"/>
          <a:ext cx="131445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09" name="公式" r:id="rId7" imgW="711000" imgH="393480" progId="Equation.3">
                  <p:embed/>
                </p:oleObj>
              </mc:Choice>
              <mc:Fallback>
                <p:oleObj name="公式" r:id="rId7" imgW="711000" imgH="393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9712" y="3935311"/>
                        <a:ext cx="1314450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8634" name="Picture 26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635" name="Picture 27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636" name="Rectangle 28"/>
          <p:cNvSpPr>
            <a:spLocks noChangeArrowheads="1"/>
          </p:cNvSpPr>
          <p:nvPr/>
        </p:nvSpPr>
        <p:spPr bwMode="auto">
          <a:xfrm>
            <a:off x="7031038" y="62674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68662" name="Rectangle 54"/>
          <p:cNvSpPr>
            <a:spLocks noChangeArrowheads="1"/>
          </p:cNvSpPr>
          <p:nvPr/>
        </p:nvSpPr>
        <p:spPr bwMode="auto">
          <a:xfrm>
            <a:off x="1509781" y="5051020"/>
            <a:ext cx="394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迟滞比较器的电压传输特性</a:t>
            </a:r>
          </a:p>
        </p:txBody>
      </p:sp>
      <p:sp>
        <p:nvSpPr>
          <p:cNvPr id="68666" name="Text Box 58"/>
          <p:cNvSpPr txBox="1">
            <a:spLocks noChangeArrowheads="1"/>
          </p:cNvSpPr>
          <p:nvPr/>
        </p:nvSpPr>
        <p:spPr bwMode="auto">
          <a:xfrm>
            <a:off x="1116486" y="3927779"/>
            <a:ext cx="184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阈值电压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8669" name="Text Box 61"/>
          <p:cNvSpPr txBox="1">
            <a:spLocks noChangeArrowheads="1"/>
          </p:cNvSpPr>
          <p:nvPr/>
        </p:nvSpPr>
        <p:spPr bwMode="auto">
          <a:xfrm>
            <a:off x="0" y="2946400"/>
            <a:ext cx="2497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2</a:t>
            </a:r>
            <a:r>
              <a:rPr lang="zh-CN" altLang="en-US">
                <a:solidFill>
                  <a:srgbClr val="0000FF"/>
                </a:solidFill>
              </a:rPr>
              <a:t>、工作原理：</a:t>
            </a:r>
          </a:p>
        </p:txBody>
      </p:sp>
      <p:pic>
        <p:nvPicPr>
          <p:cNvPr id="68715" name="Picture 10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475" y="0"/>
            <a:ext cx="4905375" cy="291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8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8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36" grpId="0" autoUpdateAnimBg="0"/>
      <p:bldP spid="68662" grpId="0" autoUpdateAnimBg="0"/>
      <p:bldP spid="6866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Line 4"/>
          <p:cNvSpPr>
            <a:spLocks noChangeShapeType="1"/>
          </p:cNvSpPr>
          <p:nvPr/>
        </p:nvSpPr>
        <p:spPr bwMode="auto">
          <a:xfrm>
            <a:off x="496888" y="411163"/>
            <a:ext cx="2897187" cy="0"/>
          </a:xfrm>
          <a:prstGeom prst="line">
            <a:avLst/>
          </a:prstGeom>
          <a:noFill/>
          <a:ln w="762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64" name="Rectangle 40"/>
          <p:cNvSpPr>
            <a:spLocks noChangeArrowheads="1"/>
          </p:cNvSpPr>
          <p:nvPr/>
        </p:nvSpPr>
        <p:spPr bwMode="auto">
          <a:xfrm>
            <a:off x="0" y="474663"/>
            <a:ext cx="36830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1. </a:t>
            </a:r>
            <a:r>
              <a:rPr lang="zh-CN" altLang="en-US" sz="2800" dirty="0">
                <a:solidFill>
                  <a:schemeClr val="accent2"/>
                </a:solidFill>
                <a:ea typeface="楷体_GB2312" pitchFamily="49" charset="-122"/>
              </a:rPr>
              <a:t>单门限电压比较器</a:t>
            </a:r>
            <a:endParaRPr lang="zh-CN" altLang="en-US" sz="2800" dirty="0">
              <a:solidFill>
                <a:srgbClr val="CC0000"/>
              </a:solidFill>
              <a:ea typeface="楷体_GB2312" pitchFamily="49" charset="-122"/>
            </a:endParaRPr>
          </a:p>
        </p:txBody>
      </p:sp>
      <p:sp>
        <p:nvSpPr>
          <p:cNvPr id="52287" name="Rectangle 63"/>
          <p:cNvSpPr>
            <a:spLocks noChangeArrowheads="1"/>
          </p:cNvSpPr>
          <p:nvPr/>
        </p:nvSpPr>
        <p:spPr bwMode="auto">
          <a:xfrm>
            <a:off x="530225" y="1052512"/>
            <a:ext cx="3303588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集成运放开环工作</a:t>
            </a:r>
          </a:p>
        </p:txBody>
      </p:sp>
      <p:sp>
        <p:nvSpPr>
          <p:cNvPr id="52309" name="Rectangle 85"/>
          <p:cNvSpPr>
            <a:spLocks noGrp="1" noChangeArrowheads="1"/>
          </p:cNvSpPr>
          <p:nvPr>
            <p:ph type="title" idx="4294967295"/>
          </p:nvPr>
        </p:nvSpPr>
        <p:spPr>
          <a:xfrm>
            <a:off x="185738" y="0"/>
            <a:ext cx="3663950" cy="419100"/>
          </a:xfrm>
        </p:spPr>
        <p:txBody>
          <a:bodyPr/>
          <a:lstStyle/>
          <a:p>
            <a:pPr algn="l"/>
            <a:r>
              <a:rPr lang="en-US" altLang="zh-CN" sz="3200" b="1" dirty="0">
                <a:solidFill>
                  <a:srgbClr val="CC0000"/>
                </a:solidFill>
                <a:ea typeface="楷体_GB2312" pitchFamily="49" charset="-122"/>
              </a:rPr>
              <a:t>  </a:t>
            </a:r>
            <a:r>
              <a:rPr lang="en-US" altLang="zh-CN" sz="3200" b="1" dirty="0" smtClean="0">
                <a:solidFill>
                  <a:srgbClr val="CC0000"/>
                </a:solidFill>
                <a:ea typeface="楷体_GB2312" pitchFamily="49" charset="-122"/>
              </a:rPr>
              <a:t>10.8.1 </a:t>
            </a:r>
            <a:r>
              <a:rPr lang="zh-CN" altLang="en-US" sz="3200" b="1" dirty="0">
                <a:solidFill>
                  <a:srgbClr val="CC0000"/>
                </a:solidFill>
                <a:ea typeface="楷体_GB2312" pitchFamily="49" charset="-122"/>
              </a:rPr>
              <a:t>电压比较器</a:t>
            </a:r>
          </a:p>
        </p:txBody>
      </p:sp>
      <p:sp>
        <p:nvSpPr>
          <p:cNvPr id="52313" name="Rectangle 89"/>
          <p:cNvSpPr>
            <a:spLocks noChangeArrowheads="1"/>
          </p:cNvSpPr>
          <p:nvPr/>
        </p:nvSpPr>
        <p:spPr bwMode="auto">
          <a:xfrm>
            <a:off x="716858" y="4485060"/>
            <a:ext cx="3471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chemeClr val="tx1"/>
                </a:solidFill>
              </a:rPr>
              <a:t>同相输入的电压比较器</a:t>
            </a:r>
          </a:p>
        </p:txBody>
      </p:sp>
      <p:grpSp>
        <p:nvGrpSpPr>
          <p:cNvPr id="52314" name="Group 90"/>
          <p:cNvGrpSpPr>
            <a:grpSpLocks/>
          </p:cNvGrpSpPr>
          <p:nvPr/>
        </p:nvGrpSpPr>
        <p:grpSpPr bwMode="auto">
          <a:xfrm>
            <a:off x="5773738" y="219075"/>
            <a:ext cx="3370262" cy="2084388"/>
            <a:chOff x="3569" y="133"/>
            <a:chExt cx="2036" cy="1154"/>
          </a:xfrm>
        </p:grpSpPr>
        <p:sp>
          <p:nvSpPr>
            <p:cNvPr id="52315" name="AutoShape 91" descr="羊皮纸"/>
            <p:cNvSpPr>
              <a:spLocks noChangeArrowheads="1"/>
            </p:cNvSpPr>
            <p:nvPr/>
          </p:nvSpPr>
          <p:spPr bwMode="auto">
            <a:xfrm>
              <a:off x="3569" y="138"/>
              <a:ext cx="2036" cy="1149"/>
            </a:xfrm>
            <a:prstGeom prst="roundRect">
              <a:avLst>
                <a:gd name="adj" fmla="val 16667"/>
              </a:avLst>
            </a:pr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2316" name="Object 92"/>
            <p:cNvGraphicFramePr>
              <a:graphicFrameLocks noChangeAspect="1"/>
            </p:cNvGraphicFramePr>
            <p:nvPr/>
          </p:nvGraphicFramePr>
          <p:xfrm>
            <a:off x="3620" y="133"/>
            <a:ext cx="1895" cy="10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10" name="图片" r:id="rId8" imgW="1876320" imgH="1085760" progId="Word.Picture.8">
                    <p:embed/>
                  </p:oleObj>
                </mc:Choice>
                <mc:Fallback>
                  <p:oleObj name="图片" r:id="rId8" imgW="1876320" imgH="1085760" progId="Word.Picture.8">
                    <p:embed/>
                    <p:pic>
                      <p:nvPicPr>
                        <p:cNvPr id="0" name="Object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0" y="133"/>
                          <a:ext cx="1895" cy="10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52319" name="Picture 95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320" name="Picture 96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454194" y="2350294"/>
            <a:ext cx="4641850" cy="1154112"/>
            <a:chOff x="511175" y="2624138"/>
            <a:chExt cx="4641850" cy="1154112"/>
          </a:xfrm>
        </p:grpSpPr>
        <p:sp>
          <p:nvSpPr>
            <p:cNvPr id="52322" name="Text Box 98"/>
            <p:cNvSpPr txBox="1">
              <a:spLocks noChangeArrowheads="1"/>
            </p:cNvSpPr>
            <p:nvPr/>
          </p:nvSpPr>
          <p:spPr bwMode="auto">
            <a:xfrm>
              <a:off x="611188" y="3321050"/>
              <a:ext cx="45418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dirty="0">
                  <a:solidFill>
                    <a:schemeClr val="tx1"/>
                  </a:solidFill>
                </a:rPr>
                <a:t>输出发生翻转所对应的输入值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52385" name="Group 161"/>
            <p:cNvGrpSpPr>
              <a:grpSpLocks/>
            </p:cNvGrpSpPr>
            <p:nvPr/>
          </p:nvGrpSpPr>
          <p:grpSpPr bwMode="auto">
            <a:xfrm>
              <a:off x="511175" y="2624138"/>
              <a:ext cx="3779838" cy="476250"/>
              <a:chOff x="322" y="1653"/>
              <a:chExt cx="2381" cy="300"/>
            </a:xfrm>
          </p:grpSpPr>
          <p:sp>
            <p:nvSpPr>
              <p:cNvPr id="52327" name="Text Box 103"/>
              <p:cNvSpPr txBox="1">
                <a:spLocks noChangeArrowheads="1"/>
              </p:cNvSpPr>
              <p:nvPr/>
            </p:nvSpPr>
            <p:spPr bwMode="auto">
              <a:xfrm>
                <a:off x="322" y="1653"/>
                <a:ext cx="238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</a:rPr>
                  <a:t>门限电平、阈值电平</a:t>
                </a:r>
              </a:p>
            </p:txBody>
          </p:sp>
          <p:graphicFrame>
            <p:nvGraphicFramePr>
              <p:cNvPr id="52330" name="Object 106"/>
              <p:cNvGraphicFramePr>
                <a:graphicFrameLocks noChangeAspect="1"/>
              </p:cNvGraphicFramePr>
              <p:nvPr/>
            </p:nvGraphicFramePr>
            <p:xfrm>
              <a:off x="2230" y="1661"/>
              <a:ext cx="241" cy="2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511" name="公式" r:id="rId12" imgW="177480" imgH="215640" progId="Equation.3">
                      <p:embed/>
                    </p:oleObj>
                  </mc:Choice>
                  <mc:Fallback>
                    <p:oleObj name="公式" r:id="rId12" imgW="177480" imgH="215640" progId="Equation.3">
                      <p:embed/>
                      <p:pic>
                        <p:nvPicPr>
                          <p:cNvPr id="0" name="Object 10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30" y="1661"/>
                            <a:ext cx="241" cy="2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52331" name="Rectangle 107"/>
          <p:cNvSpPr>
            <a:spLocks noChangeArrowheads="1"/>
          </p:cNvSpPr>
          <p:nvPr/>
        </p:nvSpPr>
        <p:spPr bwMode="auto">
          <a:xfrm>
            <a:off x="666750" y="1646238"/>
            <a:ext cx="2782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传输特性曲线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52341" name="Rectangle 117"/>
          <p:cNvSpPr>
            <a:spLocks noChangeArrowheads="1"/>
          </p:cNvSpPr>
          <p:nvPr/>
        </p:nvSpPr>
        <p:spPr bwMode="auto">
          <a:xfrm>
            <a:off x="812665" y="5402263"/>
            <a:ext cx="3703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i="1" dirty="0" err="1"/>
              <a:t>v</a:t>
            </a:r>
            <a:r>
              <a:rPr lang="en-US" altLang="zh-CN" baseline="-25000" dirty="0" err="1"/>
              <a:t>I</a:t>
            </a:r>
            <a:r>
              <a:rPr lang="en-US" altLang="zh-CN" baseline="-25000" dirty="0"/>
              <a:t> </a:t>
            </a:r>
            <a:r>
              <a:rPr lang="zh-CN" altLang="en-US" dirty="0">
                <a:solidFill>
                  <a:schemeClr val="tx1"/>
                </a:solidFill>
              </a:rPr>
              <a:t>与</a:t>
            </a:r>
            <a:r>
              <a:rPr lang="en-US" altLang="zh-CN" i="1" dirty="0"/>
              <a:t>V</a:t>
            </a:r>
            <a:r>
              <a:rPr lang="en-US" altLang="zh-CN" baseline="-25000" dirty="0"/>
              <a:t>REF</a:t>
            </a:r>
            <a:r>
              <a:rPr lang="zh-CN" altLang="en-US" dirty="0">
                <a:solidFill>
                  <a:schemeClr val="tx1"/>
                </a:solidFill>
              </a:rPr>
              <a:t>的输入端互换</a:t>
            </a:r>
            <a:r>
              <a:rPr lang="zh-CN" altLang="en-US" sz="2800" dirty="0">
                <a:solidFill>
                  <a:srgbClr val="FF0000"/>
                </a:solidFill>
              </a:rPr>
              <a:t>？</a:t>
            </a:r>
          </a:p>
        </p:txBody>
      </p:sp>
      <p:pic>
        <p:nvPicPr>
          <p:cNvPr id="52342" name="Picture 11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988" y="223838"/>
            <a:ext cx="3783012" cy="213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379" name="Group 155"/>
          <p:cNvGrpSpPr>
            <a:grpSpLocks/>
          </p:cNvGrpSpPr>
          <p:nvPr/>
        </p:nvGrpSpPr>
        <p:grpSpPr bwMode="auto">
          <a:xfrm>
            <a:off x="5826125" y="3306763"/>
            <a:ext cx="2465388" cy="2176462"/>
            <a:chOff x="1404" y="1680"/>
            <a:chExt cx="1553" cy="1371"/>
          </a:xfrm>
        </p:grpSpPr>
        <p:sp>
          <p:nvSpPr>
            <p:cNvPr id="52365" name="Line 141"/>
            <p:cNvSpPr>
              <a:spLocks noChangeShapeType="1"/>
            </p:cNvSpPr>
            <p:nvPr/>
          </p:nvSpPr>
          <p:spPr bwMode="auto">
            <a:xfrm>
              <a:off x="1404" y="2420"/>
              <a:ext cx="1553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2366" name="Line 142"/>
            <p:cNvSpPr>
              <a:spLocks noChangeShapeType="1"/>
            </p:cNvSpPr>
            <p:nvPr/>
          </p:nvSpPr>
          <p:spPr bwMode="auto">
            <a:xfrm flipV="1">
              <a:off x="1754" y="1680"/>
              <a:ext cx="0" cy="137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52373" name="Group 149"/>
            <p:cNvGrpSpPr>
              <a:grpSpLocks/>
            </p:cNvGrpSpPr>
            <p:nvPr/>
          </p:nvGrpSpPr>
          <p:grpSpPr bwMode="auto">
            <a:xfrm>
              <a:off x="1747" y="1960"/>
              <a:ext cx="1065" cy="919"/>
              <a:chOff x="3682" y="3113"/>
              <a:chExt cx="1065" cy="919"/>
            </a:xfrm>
          </p:grpSpPr>
          <p:sp>
            <p:nvSpPr>
              <p:cNvPr id="52374" name="Line 150"/>
              <p:cNvSpPr>
                <a:spLocks noChangeShapeType="1"/>
              </p:cNvSpPr>
              <p:nvPr/>
            </p:nvSpPr>
            <p:spPr bwMode="auto">
              <a:xfrm flipH="1">
                <a:off x="3682" y="3113"/>
                <a:ext cx="423" cy="0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2375" name="Line 151"/>
              <p:cNvSpPr>
                <a:spLocks noChangeShapeType="1"/>
              </p:cNvSpPr>
              <p:nvPr/>
            </p:nvSpPr>
            <p:spPr bwMode="auto">
              <a:xfrm>
                <a:off x="4105" y="3121"/>
                <a:ext cx="0" cy="904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2376" name="Line 152"/>
              <p:cNvSpPr>
                <a:spLocks noChangeShapeType="1"/>
              </p:cNvSpPr>
              <p:nvPr/>
            </p:nvSpPr>
            <p:spPr bwMode="auto">
              <a:xfrm>
                <a:off x="4098" y="4032"/>
                <a:ext cx="649" cy="0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52384" name="Group 160"/>
          <p:cNvGrpSpPr>
            <a:grpSpLocks/>
          </p:cNvGrpSpPr>
          <p:nvPr/>
        </p:nvGrpSpPr>
        <p:grpSpPr bwMode="auto">
          <a:xfrm>
            <a:off x="5776913" y="2927350"/>
            <a:ext cx="2971800" cy="2557463"/>
            <a:chOff x="3639" y="1844"/>
            <a:chExt cx="1872" cy="1611"/>
          </a:xfrm>
        </p:grpSpPr>
        <p:grpSp>
          <p:nvGrpSpPr>
            <p:cNvPr id="52381" name="Group 157"/>
            <p:cNvGrpSpPr>
              <a:grpSpLocks/>
            </p:cNvGrpSpPr>
            <p:nvPr/>
          </p:nvGrpSpPr>
          <p:grpSpPr bwMode="auto">
            <a:xfrm>
              <a:off x="3681" y="1844"/>
              <a:ext cx="1830" cy="1611"/>
              <a:chOff x="3681" y="1844"/>
              <a:chExt cx="1830" cy="1611"/>
            </a:xfrm>
          </p:grpSpPr>
          <p:grpSp>
            <p:nvGrpSpPr>
              <p:cNvPr id="52377" name="Group 153"/>
              <p:cNvGrpSpPr>
                <a:grpSpLocks/>
              </p:cNvGrpSpPr>
              <p:nvPr/>
            </p:nvGrpSpPr>
            <p:grpSpPr bwMode="auto">
              <a:xfrm>
                <a:off x="3681" y="1844"/>
                <a:ext cx="1830" cy="1611"/>
                <a:chOff x="3339" y="2593"/>
                <a:chExt cx="1830" cy="1611"/>
              </a:xfrm>
            </p:grpSpPr>
            <p:sp>
              <p:nvSpPr>
                <p:cNvPr id="52345" name="Line 121"/>
                <p:cNvSpPr>
                  <a:spLocks noChangeShapeType="1"/>
                </p:cNvSpPr>
                <p:nvPr/>
              </p:nvSpPr>
              <p:spPr bwMode="auto">
                <a:xfrm>
                  <a:off x="3339" y="3573"/>
                  <a:ext cx="1553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346" name="Line 122"/>
                <p:cNvSpPr>
                  <a:spLocks noChangeShapeType="1"/>
                </p:cNvSpPr>
                <p:nvPr/>
              </p:nvSpPr>
              <p:spPr bwMode="auto">
                <a:xfrm flipV="1">
                  <a:off x="3689" y="2833"/>
                  <a:ext cx="0" cy="1371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347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4834" y="3456"/>
                  <a:ext cx="335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222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i="1"/>
                    <a:t>v</a:t>
                  </a:r>
                  <a:r>
                    <a:rPr lang="en-US" altLang="zh-CN" i="1" baseline="-25000"/>
                    <a:t>i</a:t>
                  </a:r>
                </a:p>
              </p:txBody>
            </p:sp>
            <p:sp>
              <p:nvSpPr>
                <p:cNvPr id="52348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3606" y="2593"/>
                  <a:ext cx="335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222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i="1"/>
                    <a:t>v</a:t>
                  </a:r>
                  <a:r>
                    <a:rPr lang="en-US" altLang="zh-CN" i="1" baseline="-25000"/>
                    <a:t>o</a:t>
                  </a:r>
                </a:p>
              </p:txBody>
            </p:sp>
            <p:grpSp>
              <p:nvGrpSpPr>
                <p:cNvPr id="52356" name="Group 132"/>
                <p:cNvGrpSpPr>
                  <a:grpSpLocks/>
                </p:cNvGrpSpPr>
                <p:nvPr/>
              </p:nvGrpSpPr>
              <p:grpSpPr bwMode="auto">
                <a:xfrm>
                  <a:off x="3689" y="3112"/>
                  <a:ext cx="1013" cy="920"/>
                  <a:chOff x="3689" y="3112"/>
                  <a:chExt cx="1013" cy="920"/>
                </a:xfrm>
              </p:grpSpPr>
              <p:sp>
                <p:nvSpPr>
                  <p:cNvPr id="52349" name="Line 125"/>
                  <p:cNvSpPr>
                    <a:spLocks noChangeShapeType="1"/>
                  </p:cNvSpPr>
                  <p:nvPr/>
                </p:nvSpPr>
                <p:spPr bwMode="auto">
                  <a:xfrm>
                    <a:off x="3689" y="4032"/>
                    <a:ext cx="430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0000FF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2350" name="Line 1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112" y="3121"/>
                    <a:ext cx="0" cy="904"/>
                  </a:xfrm>
                  <a:prstGeom prst="line">
                    <a:avLst/>
                  </a:prstGeom>
                  <a:noFill/>
                  <a:ln w="22225">
                    <a:solidFill>
                      <a:srgbClr val="0000FF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2355" name="Line 131"/>
                  <p:cNvSpPr>
                    <a:spLocks noChangeShapeType="1"/>
                  </p:cNvSpPr>
                  <p:nvPr/>
                </p:nvSpPr>
                <p:spPr bwMode="auto">
                  <a:xfrm>
                    <a:off x="4105" y="3112"/>
                    <a:ext cx="597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0000FF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52380" name="Text Box 156"/>
              <p:cNvSpPr txBox="1">
                <a:spLocks noChangeArrowheads="1"/>
              </p:cNvSpPr>
              <p:nvPr/>
            </p:nvSpPr>
            <p:spPr bwMode="auto">
              <a:xfrm>
                <a:off x="4447" y="2793"/>
                <a:ext cx="70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 i="1"/>
                  <a:t>V</a:t>
                </a:r>
                <a:r>
                  <a:rPr lang="en-US" altLang="zh-CN" sz="2000" i="1" baseline="-25000"/>
                  <a:t>REF</a:t>
                </a:r>
              </a:p>
            </p:txBody>
          </p:sp>
        </p:grpSp>
        <p:sp>
          <p:nvSpPr>
            <p:cNvPr id="52382" name="Text Box 158"/>
            <p:cNvSpPr txBox="1">
              <a:spLocks noChangeArrowheads="1"/>
            </p:cNvSpPr>
            <p:nvPr/>
          </p:nvSpPr>
          <p:spPr bwMode="auto">
            <a:xfrm>
              <a:off x="3652" y="2208"/>
              <a:ext cx="6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V</a:t>
              </a:r>
              <a:r>
                <a:rPr lang="en-US" altLang="zh-CN" sz="2000" baseline="-25000"/>
                <a:t>OH</a:t>
              </a:r>
            </a:p>
          </p:txBody>
        </p:sp>
        <p:sp>
          <p:nvSpPr>
            <p:cNvPr id="52383" name="Text Box 159"/>
            <p:cNvSpPr txBox="1">
              <a:spLocks noChangeArrowheads="1"/>
            </p:cNvSpPr>
            <p:nvPr/>
          </p:nvSpPr>
          <p:spPr bwMode="auto">
            <a:xfrm>
              <a:off x="3639" y="3116"/>
              <a:ext cx="6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V</a:t>
              </a:r>
              <a:r>
                <a:rPr lang="en-US" altLang="zh-CN" sz="2000" baseline="-25000"/>
                <a:t>OL</a:t>
              </a:r>
            </a:p>
          </p:txBody>
        </p:sp>
      </p:grp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684328"/>
              </p:ext>
            </p:extLst>
          </p:nvPr>
        </p:nvGraphicFramePr>
        <p:xfrm>
          <a:off x="1688686" y="3730557"/>
          <a:ext cx="1528206" cy="585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12" name="Equation" r:id="rId15" imgW="596880" imgH="228600" progId="Equation.DSMT4">
                  <p:embed/>
                </p:oleObj>
              </mc:Choice>
              <mc:Fallback>
                <p:oleObj name="Equation" r:id="rId15" imgW="596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688686" y="3730557"/>
                        <a:ext cx="1528206" cy="585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  <p:sndAc>
      <p:stSnd>
        <p:snd r:embed="rId4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23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22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2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2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5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2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64" grpId="0" autoUpdateAnimBg="0"/>
      <p:bldP spid="52287" grpId="0" autoUpdateAnimBg="0"/>
      <p:bldP spid="52313" grpId="0" build="p" autoUpdateAnimBg="0"/>
      <p:bldP spid="52331" grpId="0"/>
      <p:bldP spid="52341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941388" y="3063369"/>
            <a:ext cx="6026150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rgbClr val="CC0000"/>
                </a:solidFill>
              </a:rPr>
              <a:t>而反向积分电路的输入为</a:t>
            </a:r>
            <a:r>
              <a:rPr lang="en-US" altLang="zh-CN" i="1" dirty="0">
                <a:solidFill>
                  <a:srgbClr val="CC0000"/>
                </a:solidFill>
              </a:rPr>
              <a:t>v</a:t>
            </a:r>
            <a:r>
              <a:rPr lang="en-US" altLang="zh-CN" i="1" baseline="-20000" dirty="0">
                <a:solidFill>
                  <a:srgbClr val="CC0000"/>
                </a:solidFill>
              </a:rPr>
              <a:t>o1 </a:t>
            </a:r>
            <a:r>
              <a:rPr lang="en-US" altLang="zh-CN" dirty="0">
                <a:solidFill>
                  <a:srgbClr val="CC0000"/>
                </a:solidFill>
              </a:rPr>
              <a:t>=±V</a:t>
            </a:r>
            <a:r>
              <a:rPr lang="en-US" altLang="zh-CN" baseline="-20000" dirty="0">
                <a:solidFill>
                  <a:srgbClr val="CC0000"/>
                </a:solidFill>
              </a:rPr>
              <a:t>Z</a:t>
            </a:r>
            <a:r>
              <a:rPr lang="zh-CN" altLang="en-US" dirty="0">
                <a:solidFill>
                  <a:srgbClr val="CC0000"/>
                </a:solidFill>
              </a:rPr>
              <a:t>，</a:t>
            </a:r>
          </a:p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chemeClr val="tx2"/>
                </a:solidFill>
              </a:rPr>
              <a:t>当</a:t>
            </a:r>
            <a:r>
              <a:rPr lang="en-US" altLang="zh-CN" sz="2800" i="1" dirty="0">
                <a:solidFill>
                  <a:schemeClr val="tx2"/>
                </a:solidFill>
              </a:rPr>
              <a:t>v</a:t>
            </a:r>
            <a:r>
              <a:rPr lang="en-US" altLang="zh-CN" i="1" baseline="-20000" dirty="0">
                <a:solidFill>
                  <a:schemeClr val="tx2"/>
                </a:solidFill>
              </a:rPr>
              <a:t>o1 </a:t>
            </a:r>
            <a:r>
              <a:rPr lang="en-US" altLang="zh-CN" dirty="0">
                <a:solidFill>
                  <a:schemeClr val="tx2"/>
                </a:solidFill>
              </a:rPr>
              <a:t>= + V</a:t>
            </a:r>
            <a:r>
              <a:rPr lang="en-US" altLang="zh-CN" baseline="-20000" dirty="0">
                <a:solidFill>
                  <a:schemeClr val="tx2"/>
                </a:solidFill>
              </a:rPr>
              <a:t>Z</a:t>
            </a:r>
            <a:r>
              <a:rPr lang="zh-CN" altLang="en-US" dirty="0">
                <a:solidFill>
                  <a:schemeClr val="tx2"/>
                </a:solidFill>
              </a:rPr>
              <a:t>时，积分器负向线性积分</a:t>
            </a:r>
            <a:r>
              <a:rPr lang="zh-CN" altLang="en-US" dirty="0" smtClean="0">
                <a:solidFill>
                  <a:schemeClr val="tx2"/>
                </a:solidFill>
              </a:rPr>
              <a:t>，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69649" name="Rectangle 17"/>
          <p:cNvSpPr>
            <a:spLocks noChangeArrowheads="1"/>
          </p:cNvSpPr>
          <p:nvPr/>
        </p:nvSpPr>
        <p:spPr bwMode="auto">
          <a:xfrm>
            <a:off x="973138" y="4261796"/>
            <a:ext cx="61563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rgbClr val="0000FF"/>
                </a:solidFill>
              </a:rPr>
              <a:t>而当</a:t>
            </a:r>
            <a:r>
              <a:rPr lang="en-US" altLang="zh-CN" sz="2800" i="1" dirty="0">
                <a:solidFill>
                  <a:srgbClr val="0000FF"/>
                </a:solidFill>
              </a:rPr>
              <a:t>v</a:t>
            </a:r>
            <a:r>
              <a:rPr lang="en-US" altLang="zh-CN" i="1" baseline="-20000" dirty="0">
                <a:solidFill>
                  <a:srgbClr val="0000FF"/>
                </a:solidFill>
              </a:rPr>
              <a:t>o1  </a:t>
            </a:r>
            <a:r>
              <a:rPr lang="en-US" altLang="zh-CN" dirty="0">
                <a:solidFill>
                  <a:srgbClr val="0000FF"/>
                </a:solidFill>
              </a:rPr>
              <a:t>=</a:t>
            </a:r>
            <a:r>
              <a:rPr lang="zh-CN" altLang="en-US" dirty="0">
                <a:solidFill>
                  <a:srgbClr val="0000FF"/>
                </a:solidFill>
              </a:rPr>
              <a:t>－</a:t>
            </a:r>
            <a:r>
              <a:rPr lang="en-US" altLang="zh-CN" dirty="0">
                <a:solidFill>
                  <a:srgbClr val="0000FF"/>
                </a:solidFill>
              </a:rPr>
              <a:t>V</a:t>
            </a:r>
            <a:r>
              <a:rPr lang="en-US" altLang="zh-CN" baseline="-20000" dirty="0">
                <a:solidFill>
                  <a:srgbClr val="0000FF"/>
                </a:solidFill>
              </a:rPr>
              <a:t>Z</a:t>
            </a:r>
            <a:r>
              <a:rPr lang="zh-CN" altLang="en-US" dirty="0">
                <a:solidFill>
                  <a:srgbClr val="0000FF"/>
                </a:solidFill>
              </a:rPr>
              <a:t>时，积分器正向线性积分</a:t>
            </a:r>
            <a:r>
              <a:rPr lang="zh-CN" altLang="en-US" dirty="0" smtClean="0">
                <a:solidFill>
                  <a:srgbClr val="0000FF"/>
                </a:solidFill>
              </a:rPr>
              <a:t>，</a:t>
            </a:r>
            <a:endParaRPr lang="zh-CN" altLang="en-US" dirty="0">
              <a:solidFill>
                <a:srgbClr val="0000FF"/>
              </a:solidFill>
            </a:endParaRPr>
          </a:p>
        </p:txBody>
      </p:sp>
      <p:pic>
        <p:nvPicPr>
          <p:cNvPr id="69654" name="Picture 22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655" name="Picture 23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656" name="Rectangle 24"/>
          <p:cNvSpPr>
            <a:spLocks noChangeArrowheads="1"/>
          </p:cNvSpPr>
          <p:nvPr/>
        </p:nvSpPr>
        <p:spPr bwMode="auto">
          <a:xfrm>
            <a:off x="7031038" y="62674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69659" name="Text Box 27"/>
          <p:cNvSpPr txBox="1">
            <a:spLocks noChangeArrowheads="1"/>
          </p:cNvSpPr>
          <p:nvPr/>
        </p:nvSpPr>
        <p:spPr bwMode="auto">
          <a:xfrm>
            <a:off x="973138" y="5137285"/>
            <a:ext cx="489108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</a:rPr>
              <a:t>v</a:t>
            </a:r>
            <a:r>
              <a:rPr lang="en-US" altLang="zh-CN" i="1" baseline="-25000" dirty="0">
                <a:solidFill>
                  <a:srgbClr val="FF0000"/>
                </a:solidFill>
              </a:rPr>
              <a:t>o1 </a:t>
            </a:r>
            <a:r>
              <a:rPr lang="zh-CN" altLang="en-US" dirty="0">
                <a:solidFill>
                  <a:srgbClr val="FF0000"/>
                </a:solidFill>
              </a:rPr>
              <a:t>为方波，</a:t>
            </a:r>
            <a:r>
              <a:rPr lang="en-US" altLang="zh-CN" i="1" dirty="0" err="1">
                <a:solidFill>
                  <a:srgbClr val="FF0000"/>
                </a:solidFill>
              </a:rPr>
              <a:t>v</a:t>
            </a:r>
            <a:r>
              <a:rPr lang="en-US" altLang="zh-CN" i="1" baseline="-25000" dirty="0" err="1">
                <a:solidFill>
                  <a:srgbClr val="FF0000"/>
                </a:solidFill>
              </a:rPr>
              <a:t>o</a:t>
            </a:r>
            <a:r>
              <a:rPr lang="en-US" altLang="zh-CN" i="1" baseline="-25000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为三角波</a:t>
            </a:r>
            <a:r>
              <a:rPr lang="zh-CN" altLang="en-US" dirty="0">
                <a:solidFill>
                  <a:srgbClr val="0000FF"/>
                </a:solidFill>
              </a:rPr>
              <a:t>（波形</a:t>
            </a:r>
            <a:r>
              <a:rPr lang="zh-CN" altLang="en-US" dirty="0" smtClean="0">
                <a:solidFill>
                  <a:srgbClr val="0000FF"/>
                </a:solidFill>
              </a:rPr>
              <a:t>图</a:t>
            </a:r>
            <a:r>
              <a:rPr lang="zh-CN" altLang="en-US" sz="3200" dirty="0" smtClean="0">
                <a:solidFill>
                  <a:srgbClr val="FF0000"/>
                </a:solidFill>
              </a:rPr>
              <a:t>*</a:t>
            </a:r>
            <a:r>
              <a:rPr lang="zh-CN" altLang="en-US" dirty="0" smtClean="0">
                <a:solidFill>
                  <a:srgbClr val="0000FF"/>
                </a:solidFill>
              </a:rPr>
              <a:t>）</a:t>
            </a:r>
            <a:endParaRPr lang="zh-CN" altLang="en-US" dirty="0">
              <a:solidFill>
                <a:srgbClr val="0000FF"/>
              </a:solidFill>
            </a:endParaRPr>
          </a:p>
        </p:txBody>
      </p:sp>
      <p:pic>
        <p:nvPicPr>
          <p:cNvPr id="69661" name="Picture 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475" y="0"/>
            <a:ext cx="4905375" cy="291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9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96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9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9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8" grpId="0" build="p" autoUpdateAnimBg="0"/>
      <p:bldP spid="69649" grpId="0" build="p" autoUpdateAnimBg="0"/>
      <p:bldP spid="69656" grpId="0" autoUpdateAnimBg="0"/>
      <p:bldP spid="6965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72" name="Rectangle 16"/>
          <p:cNvSpPr>
            <a:spLocks noChangeArrowheads="1"/>
          </p:cNvSpPr>
          <p:nvPr/>
        </p:nvSpPr>
        <p:spPr bwMode="auto">
          <a:xfrm>
            <a:off x="1008063" y="4098925"/>
            <a:ext cx="256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∴</a:t>
            </a:r>
            <a:r>
              <a:rPr lang="zh-CN" altLang="en-US">
                <a:solidFill>
                  <a:srgbClr val="FF0000"/>
                </a:solidFill>
              </a:rPr>
              <a:t>振荡周期</a:t>
            </a:r>
          </a:p>
        </p:txBody>
      </p:sp>
      <p:graphicFrame>
        <p:nvGraphicFramePr>
          <p:cNvPr id="70674" name="Object 18"/>
          <p:cNvGraphicFramePr>
            <a:graphicFrameLocks noChangeAspect="1"/>
          </p:cNvGraphicFramePr>
          <p:nvPr/>
        </p:nvGraphicFramePr>
        <p:xfrm>
          <a:off x="3144838" y="3998913"/>
          <a:ext cx="194945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64" name="Microsoft 公式 3.0" r:id="rId3" imgW="863280" imgH="380880" progId="Equation.3">
                  <p:embed/>
                </p:oleObj>
              </mc:Choice>
              <mc:Fallback>
                <p:oleObj name="Microsoft 公式 3.0" r:id="rId3" imgW="863280" imgH="3808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4838" y="3998913"/>
                        <a:ext cx="194945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5" name="Object 19"/>
          <p:cNvGraphicFramePr>
            <a:graphicFrameLocks noChangeAspect="1"/>
          </p:cNvGraphicFramePr>
          <p:nvPr/>
        </p:nvGraphicFramePr>
        <p:xfrm>
          <a:off x="2987675" y="5087938"/>
          <a:ext cx="2586038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65" name="Microsoft 公式 3.0" r:id="rId5" imgW="1155600" imgH="380880" progId="Equation.3">
                  <p:embed/>
                </p:oleObj>
              </mc:Choice>
              <mc:Fallback>
                <p:oleObj name="Microsoft 公式 3.0" r:id="rId5" imgW="1155600" imgH="3808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5087938"/>
                        <a:ext cx="2586038" cy="85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76" name="Rectangle 20"/>
          <p:cNvSpPr>
            <a:spLocks noChangeArrowheads="1"/>
          </p:cNvSpPr>
          <p:nvPr/>
        </p:nvSpPr>
        <p:spPr bwMode="auto">
          <a:xfrm>
            <a:off x="1039813" y="5129213"/>
            <a:ext cx="2401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或振荡频率</a:t>
            </a:r>
          </a:p>
        </p:txBody>
      </p:sp>
      <p:pic>
        <p:nvPicPr>
          <p:cNvPr id="70679" name="Picture 2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680" name="Picture 2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681" name="Rectangle 25"/>
          <p:cNvSpPr>
            <a:spLocks noChangeArrowheads="1"/>
          </p:cNvSpPr>
          <p:nvPr/>
        </p:nvSpPr>
        <p:spPr bwMode="auto">
          <a:xfrm>
            <a:off x="7031038" y="62674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469900" y="2971800"/>
            <a:ext cx="1927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振荡频率：</a:t>
            </a:r>
          </a:p>
        </p:txBody>
      </p:sp>
      <p:graphicFrame>
        <p:nvGraphicFramePr>
          <p:cNvPr id="70673" name="Object 17"/>
          <p:cNvGraphicFramePr>
            <a:graphicFrameLocks noChangeAspect="1"/>
          </p:cNvGraphicFramePr>
          <p:nvPr/>
        </p:nvGraphicFramePr>
        <p:xfrm>
          <a:off x="2847975" y="3009900"/>
          <a:ext cx="1430338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66" name="公式" r:id="rId9" imgW="736560" imgH="393480" progId="Equation.3">
                  <p:embed/>
                </p:oleObj>
              </mc:Choice>
              <mc:Fallback>
                <p:oleObj name="公式" r:id="rId9" imgW="736560" imgH="3934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7975" y="3009900"/>
                        <a:ext cx="1430338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0698" name="Picture 4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475" y="0"/>
            <a:ext cx="4905375" cy="291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0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0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0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72" grpId="0" autoUpdateAnimBg="0"/>
      <p:bldP spid="70676" grpId="0" autoUpdateAnimBg="0"/>
      <p:bldP spid="70681" grpId="0" autoUpdateAnimBg="0"/>
      <p:bldP spid="70667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矩形波</a:t>
            </a:r>
            <a:r>
              <a:rPr lang="en-US" altLang="zh-CN" sz="2800" b="1" dirty="0">
                <a:solidFill>
                  <a:srgbClr val="0000FF"/>
                </a:solidFill>
                <a:ea typeface="楷体_GB2312" pitchFamily="49" charset="-122"/>
              </a:rPr>
              <a:t>—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锯齿波产生电路   </a:t>
            </a:r>
          </a:p>
        </p:txBody>
      </p:sp>
      <p:pic>
        <p:nvPicPr>
          <p:cNvPr id="75785" name="Picture 9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786" name="Picture 10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809" name="Group 33"/>
          <p:cNvGrpSpPr>
            <a:grpSpLocks/>
          </p:cNvGrpSpPr>
          <p:nvPr/>
        </p:nvGrpSpPr>
        <p:grpSpPr bwMode="auto">
          <a:xfrm>
            <a:off x="5537200" y="215900"/>
            <a:ext cx="3609975" cy="5129213"/>
            <a:chOff x="3486" y="136"/>
            <a:chExt cx="2274" cy="3231"/>
          </a:xfrm>
        </p:grpSpPr>
        <p:graphicFrame>
          <p:nvGraphicFramePr>
            <p:cNvPr id="75803" name="Object 27"/>
            <p:cNvGraphicFramePr>
              <a:graphicFrameLocks noChangeAspect="1"/>
            </p:cNvGraphicFramePr>
            <p:nvPr/>
          </p:nvGraphicFramePr>
          <p:xfrm>
            <a:off x="3486" y="136"/>
            <a:ext cx="2274" cy="3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920" name="Image" r:id="rId5" imgW="2523749" imgH="3566167" progId="Photoshop.Image.7">
                    <p:embed/>
                  </p:oleObj>
                </mc:Choice>
                <mc:Fallback>
                  <p:oleObj name="Image" r:id="rId5" imgW="2523749" imgH="3566167" progId="Photoshop.Image.7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6" y="136"/>
                          <a:ext cx="2274" cy="3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808" name="Rectangle 32"/>
            <p:cNvSpPr>
              <a:spLocks noChangeArrowheads="1"/>
            </p:cNvSpPr>
            <p:nvPr/>
          </p:nvSpPr>
          <p:spPr bwMode="auto">
            <a:xfrm>
              <a:off x="3771" y="3127"/>
              <a:ext cx="1708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22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5807" name="Group 31"/>
          <p:cNvGrpSpPr>
            <a:grpSpLocks/>
          </p:cNvGrpSpPr>
          <p:nvPr/>
        </p:nvGrpSpPr>
        <p:grpSpPr bwMode="auto">
          <a:xfrm>
            <a:off x="141288" y="1660525"/>
            <a:ext cx="5767387" cy="2878138"/>
            <a:chOff x="89" y="1046"/>
            <a:chExt cx="3633" cy="1813"/>
          </a:xfrm>
        </p:grpSpPr>
        <p:graphicFrame>
          <p:nvGraphicFramePr>
            <p:cNvPr id="75780" name="Object 4"/>
            <p:cNvGraphicFramePr>
              <a:graphicFrameLocks noChangeAspect="1"/>
            </p:cNvGraphicFramePr>
            <p:nvPr/>
          </p:nvGraphicFramePr>
          <p:xfrm>
            <a:off x="89" y="1046"/>
            <a:ext cx="3633" cy="1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921" name="Image" r:id="rId7" imgW="3867920" imgH="1783084" progId="Photoshop.Image.7">
                    <p:embed/>
                  </p:oleObj>
                </mc:Choice>
                <mc:Fallback>
                  <p:oleObj name="Image" r:id="rId7" imgW="3867920" imgH="1783084" progId="Photoshop.Image.7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" y="1046"/>
                          <a:ext cx="3633" cy="1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806" name="Rectangle 30"/>
            <p:cNvSpPr>
              <a:spLocks noChangeArrowheads="1"/>
            </p:cNvSpPr>
            <p:nvPr/>
          </p:nvSpPr>
          <p:spPr bwMode="auto">
            <a:xfrm>
              <a:off x="1584" y="2640"/>
              <a:ext cx="267" cy="1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22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0" y="1936750"/>
            <a:ext cx="9144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altLang="zh-CN" sz="1000" b="0">
                <a:solidFill>
                  <a:schemeClr val="tx1"/>
                </a:solidFill>
              </a:rPr>
              <a:t> </a:t>
            </a:r>
          </a:p>
          <a:p>
            <a:pPr eaLnBrk="0" hangingPunct="0">
              <a:spcBef>
                <a:spcPct val="0"/>
              </a:spcBef>
            </a:pPr>
            <a:endParaRPr lang="en-US" altLang="zh-CN" b="0">
              <a:solidFill>
                <a:schemeClr val="tx1"/>
              </a:solidFill>
            </a:endParaRPr>
          </a:p>
        </p:txBody>
      </p:sp>
      <p:pic>
        <p:nvPicPr>
          <p:cNvPr id="1034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644525"/>
            <a:ext cx="8513763" cy="299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0" y="0"/>
            <a:ext cx="868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 dirty="0">
                <a:solidFill>
                  <a:schemeClr val="tx1"/>
                </a:solidFill>
              </a:rPr>
              <a:t>波形发生电路如图选择①增大、②不变或③减小填入空内：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0" y="3814763"/>
            <a:ext cx="9144000" cy="210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 dirty="0">
                <a:solidFill>
                  <a:schemeClr val="tx1"/>
                </a:solidFill>
              </a:rPr>
              <a:t>当</a:t>
            </a:r>
            <a:r>
              <a:rPr lang="en-US" altLang="zh-CN" i="1" dirty="0">
                <a:solidFill>
                  <a:schemeClr val="tx1"/>
                </a:solidFill>
              </a:rPr>
              <a:t>R</a:t>
            </a:r>
            <a:r>
              <a:rPr lang="en-US" altLang="zh-CN" baseline="-30000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增大时，</a:t>
            </a:r>
            <a:r>
              <a:rPr lang="en-US" altLang="zh-CN" i="1" dirty="0">
                <a:solidFill>
                  <a:schemeClr val="tx1"/>
                </a:solidFill>
              </a:rPr>
              <a:t>u</a:t>
            </a:r>
            <a:r>
              <a:rPr lang="en-US" altLang="zh-CN" baseline="-30000" dirty="0">
                <a:solidFill>
                  <a:schemeClr val="tx1"/>
                </a:solidFill>
              </a:rPr>
              <a:t>O1</a:t>
            </a:r>
            <a:r>
              <a:rPr lang="zh-CN" altLang="en-US" dirty="0">
                <a:solidFill>
                  <a:schemeClr val="tx1"/>
                </a:solidFill>
              </a:rPr>
              <a:t>的占空比将</a:t>
            </a:r>
            <a:r>
              <a:rPr lang="zh-CN" altLang="en-US" u="sng" dirty="0">
                <a:solidFill>
                  <a:schemeClr val="tx1"/>
                </a:solidFill>
              </a:rPr>
              <a:t>   </a:t>
            </a:r>
            <a:r>
              <a:rPr lang="zh-CN" altLang="en-US" dirty="0">
                <a:solidFill>
                  <a:schemeClr val="tx1"/>
                </a:solidFill>
              </a:rPr>
              <a:t> ，振荡频率将</a:t>
            </a:r>
            <a:r>
              <a:rPr lang="zh-CN" altLang="en-US" u="sng" dirty="0">
                <a:solidFill>
                  <a:schemeClr val="tx1"/>
                </a:solidFill>
              </a:rPr>
              <a:t>   </a:t>
            </a:r>
            <a:r>
              <a:rPr lang="zh-CN" altLang="en-US" dirty="0">
                <a:solidFill>
                  <a:schemeClr val="tx1"/>
                </a:solidFill>
              </a:rPr>
              <a:t> ，</a:t>
            </a:r>
            <a:r>
              <a:rPr lang="en-US" altLang="zh-CN" i="1" dirty="0">
                <a:solidFill>
                  <a:schemeClr val="tx1"/>
                </a:solidFill>
              </a:rPr>
              <a:t>u</a:t>
            </a:r>
            <a:r>
              <a:rPr lang="en-US" altLang="zh-CN" baseline="-30000" dirty="0">
                <a:solidFill>
                  <a:schemeClr val="tx1"/>
                </a:solidFill>
              </a:rPr>
              <a:t>O2</a:t>
            </a:r>
            <a:r>
              <a:rPr lang="zh-CN" altLang="en-US" dirty="0">
                <a:solidFill>
                  <a:schemeClr val="tx1"/>
                </a:solidFill>
              </a:rPr>
              <a:t>的幅值将</a:t>
            </a:r>
            <a:r>
              <a:rPr lang="zh-CN" altLang="en-US" u="sng" dirty="0">
                <a:solidFill>
                  <a:schemeClr val="tx1"/>
                </a:solidFill>
              </a:rPr>
              <a:t>   </a:t>
            </a:r>
            <a:r>
              <a:rPr lang="zh-CN" altLang="en-US" dirty="0">
                <a:solidFill>
                  <a:schemeClr val="tx1"/>
                </a:solidFill>
              </a:rPr>
              <a:t> ；</a:t>
            </a:r>
          </a:p>
          <a:p>
            <a:pPr algn="just"/>
            <a:r>
              <a:rPr lang="zh-CN" altLang="en-US" dirty="0">
                <a:solidFill>
                  <a:schemeClr val="tx1"/>
                </a:solidFill>
              </a:rPr>
              <a:t>若</a:t>
            </a:r>
            <a:r>
              <a:rPr lang="en-US" altLang="zh-CN" i="1" dirty="0">
                <a:solidFill>
                  <a:schemeClr val="tx1"/>
                </a:solidFill>
              </a:rPr>
              <a:t>R</a:t>
            </a:r>
            <a:r>
              <a:rPr lang="en-US" altLang="zh-CN" baseline="-30000" dirty="0">
                <a:solidFill>
                  <a:schemeClr val="tx1"/>
                </a:solidFill>
              </a:rPr>
              <a:t>W1</a:t>
            </a:r>
            <a:r>
              <a:rPr lang="zh-CN" altLang="en-US" dirty="0">
                <a:solidFill>
                  <a:schemeClr val="tx1"/>
                </a:solidFill>
              </a:rPr>
              <a:t>的滑动端向上移动，则</a:t>
            </a:r>
            <a:r>
              <a:rPr lang="en-US" altLang="zh-CN" i="1" dirty="0">
                <a:solidFill>
                  <a:schemeClr val="tx1"/>
                </a:solidFill>
              </a:rPr>
              <a:t>u</a:t>
            </a:r>
            <a:r>
              <a:rPr lang="en-US" altLang="zh-CN" baseline="-30000" dirty="0">
                <a:solidFill>
                  <a:schemeClr val="tx1"/>
                </a:solidFill>
              </a:rPr>
              <a:t>O1</a:t>
            </a:r>
            <a:r>
              <a:rPr lang="zh-CN" altLang="en-US" dirty="0">
                <a:solidFill>
                  <a:schemeClr val="tx1"/>
                </a:solidFill>
              </a:rPr>
              <a:t>的占空比将</a:t>
            </a:r>
            <a:r>
              <a:rPr lang="zh-CN" altLang="en-US" u="sng" dirty="0">
                <a:solidFill>
                  <a:schemeClr val="tx1"/>
                </a:solidFill>
              </a:rPr>
              <a:t>   </a:t>
            </a:r>
            <a:r>
              <a:rPr lang="zh-CN" altLang="en-US" dirty="0">
                <a:solidFill>
                  <a:schemeClr val="tx1"/>
                </a:solidFill>
              </a:rPr>
              <a:t> ，振荡频率将</a:t>
            </a:r>
            <a:r>
              <a:rPr lang="zh-CN" altLang="en-US" u="sng" dirty="0">
                <a:solidFill>
                  <a:schemeClr val="tx1"/>
                </a:solidFill>
              </a:rPr>
              <a:t>   </a:t>
            </a:r>
            <a:r>
              <a:rPr lang="zh-CN" altLang="en-US" dirty="0">
                <a:solidFill>
                  <a:schemeClr val="tx1"/>
                </a:solidFill>
              </a:rPr>
              <a:t> ，</a:t>
            </a:r>
          </a:p>
          <a:p>
            <a:pPr algn="just"/>
            <a:r>
              <a:rPr lang="en-US" altLang="zh-CN" i="1" dirty="0">
                <a:solidFill>
                  <a:schemeClr val="tx1"/>
                </a:solidFill>
              </a:rPr>
              <a:t>u</a:t>
            </a:r>
            <a:r>
              <a:rPr lang="en-US" altLang="zh-CN" baseline="-30000" dirty="0">
                <a:solidFill>
                  <a:schemeClr val="tx1"/>
                </a:solidFill>
              </a:rPr>
              <a:t>O2</a:t>
            </a:r>
            <a:r>
              <a:rPr lang="zh-CN" altLang="en-US" dirty="0">
                <a:solidFill>
                  <a:schemeClr val="tx1"/>
                </a:solidFill>
              </a:rPr>
              <a:t>的幅值将</a:t>
            </a:r>
            <a:r>
              <a:rPr lang="zh-CN" altLang="en-US" u="sng" dirty="0">
                <a:solidFill>
                  <a:schemeClr val="tx1"/>
                </a:solidFill>
              </a:rPr>
              <a:t>   </a:t>
            </a:r>
            <a:r>
              <a:rPr lang="zh-CN" altLang="en-US" dirty="0">
                <a:solidFill>
                  <a:schemeClr val="tx1"/>
                </a:solidFill>
              </a:rPr>
              <a:t> ；若</a:t>
            </a:r>
            <a:r>
              <a:rPr lang="en-US" altLang="zh-CN" i="1" dirty="0">
                <a:solidFill>
                  <a:schemeClr val="tx1"/>
                </a:solidFill>
              </a:rPr>
              <a:t>R</a:t>
            </a:r>
            <a:r>
              <a:rPr lang="en-US" altLang="zh-CN" baseline="-30000" dirty="0">
                <a:solidFill>
                  <a:schemeClr val="tx1"/>
                </a:solidFill>
              </a:rPr>
              <a:t>W2</a:t>
            </a:r>
            <a:r>
              <a:rPr lang="zh-CN" altLang="en-US" dirty="0">
                <a:solidFill>
                  <a:schemeClr val="tx1"/>
                </a:solidFill>
              </a:rPr>
              <a:t>的滑动端向上移动，则</a:t>
            </a:r>
            <a:r>
              <a:rPr lang="en-US" altLang="zh-CN" i="1" dirty="0">
                <a:solidFill>
                  <a:schemeClr val="tx1"/>
                </a:solidFill>
              </a:rPr>
              <a:t>u</a:t>
            </a:r>
            <a:r>
              <a:rPr lang="en-US" altLang="zh-CN" baseline="-30000" dirty="0">
                <a:solidFill>
                  <a:schemeClr val="tx1"/>
                </a:solidFill>
              </a:rPr>
              <a:t>O1</a:t>
            </a:r>
            <a:r>
              <a:rPr lang="zh-CN" altLang="en-US" dirty="0">
                <a:solidFill>
                  <a:schemeClr val="tx1"/>
                </a:solidFill>
              </a:rPr>
              <a:t>的占空比将</a:t>
            </a:r>
            <a:r>
              <a:rPr lang="zh-CN" altLang="en-US" u="sng" dirty="0">
                <a:solidFill>
                  <a:schemeClr val="tx1"/>
                </a:solidFill>
              </a:rPr>
              <a:t>   </a:t>
            </a:r>
            <a:r>
              <a:rPr lang="zh-CN" altLang="en-US" dirty="0">
                <a:solidFill>
                  <a:schemeClr val="tx1"/>
                </a:solidFill>
              </a:rPr>
              <a:t> ，</a:t>
            </a:r>
          </a:p>
          <a:p>
            <a:pPr algn="just"/>
            <a:r>
              <a:rPr lang="zh-CN" altLang="en-US" dirty="0">
                <a:solidFill>
                  <a:schemeClr val="tx1"/>
                </a:solidFill>
              </a:rPr>
              <a:t>振荡频率将</a:t>
            </a:r>
            <a:r>
              <a:rPr lang="zh-CN" altLang="en-US" u="sng" dirty="0">
                <a:solidFill>
                  <a:schemeClr val="tx1"/>
                </a:solidFill>
              </a:rPr>
              <a:t>   </a:t>
            </a:r>
            <a:r>
              <a:rPr lang="zh-CN" altLang="en-US" dirty="0">
                <a:solidFill>
                  <a:schemeClr val="tx1"/>
                </a:solidFill>
              </a:rPr>
              <a:t> ，</a:t>
            </a:r>
            <a:r>
              <a:rPr lang="en-US" altLang="zh-CN" i="1" dirty="0">
                <a:solidFill>
                  <a:schemeClr val="tx1"/>
                </a:solidFill>
              </a:rPr>
              <a:t>u</a:t>
            </a:r>
            <a:r>
              <a:rPr lang="en-US" altLang="zh-CN" baseline="-30000" dirty="0">
                <a:solidFill>
                  <a:schemeClr val="tx1"/>
                </a:solidFill>
              </a:rPr>
              <a:t>O2</a:t>
            </a:r>
            <a:r>
              <a:rPr lang="zh-CN" altLang="en-US" dirty="0">
                <a:solidFill>
                  <a:schemeClr val="tx1"/>
                </a:solidFill>
              </a:rPr>
              <a:t>的幅值将</a:t>
            </a:r>
            <a:r>
              <a:rPr lang="zh-CN" altLang="en-US" u="sng" dirty="0">
                <a:solidFill>
                  <a:schemeClr val="tx1"/>
                </a:solidFill>
              </a:rPr>
              <a:t>   </a:t>
            </a:r>
            <a:r>
              <a:rPr lang="zh-CN" altLang="en-US" dirty="0">
                <a:solidFill>
                  <a:schemeClr val="tx1"/>
                </a:solidFill>
              </a:rPr>
              <a:t> 。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3810000" y="3754438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03431" name="Text Box 7"/>
          <p:cNvSpPr txBox="1">
            <a:spLocks noChangeArrowheads="1"/>
          </p:cNvSpPr>
          <p:nvPr/>
        </p:nvSpPr>
        <p:spPr bwMode="auto">
          <a:xfrm>
            <a:off x="8223250" y="379095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5973763" y="3736975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03433" name="Text Box 9"/>
          <p:cNvSpPr txBox="1">
            <a:spLocks noChangeArrowheads="1"/>
          </p:cNvSpPr>
          <p:nvPr/>
        </p:nvSpPr>
        <p:spPr bwMode="auto">
          <a:xfrm>
            <a:off x="5835650" y="43180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03434" name="Text Box 10"/>
          <p:cNvSpPr txBox="1">
            <a:spLocks noChangeArrowheads="1"/>
          </p:cNvSpPr>
          <p:nvPr/>
        </p:nvSpPr>
        <p:spPr bwMode="auto">
          <a:xfrm>
            <a:off x="7985125" y="4300538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03435" name="Text Box 11"/>
          <p:cNvSpPr txBox="1">
            <a:spLocks noChangeArrowheads="1"/>
          </p:cNvSpPr>
          <p:nvPr/>
        </p:nvSpPr>
        <p:spPr bwMode="auto">
          <a:xfrm>
            <a:off x="1630363" y="4837113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03436" name="Text Box 12"/>
          <p:cNvSpPr txBox="1">
            <a:spLocks noChangeArrowheads="1"/>
          </p:cNvSpPr>
          <p:nvPr/>
        </p:nvSpPr>
        <p:spPr bwMode="auto">
          <a:xfrm>
            <a:off x="1570038" y="5370513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03437" name="Text Box 13"/>
          <p:cNvSpPr txBox="1">
            <a:spLocks noChangeArrowheads="1"/>
          </p:cNvSpPr>
          <p:nvPr/>
        </p:nvSpPr>
        <p:spPr bwMode="auto">
          <a:xfrm>
            <a:off x="3810000" y="5402263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②</a:t>
            </a:r>
          </a:p>
        </p:txBody>
      </p:sp>
      <p:pic>
        <p:nvPicPr>
          <p:cNvPr id="103438" name="Picture 14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305550"/>
            <a:ext cx="7143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39" name="Picture 15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025" y="6283325"/>
            <a:ext cx="71437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40" name="Text Box 16"/>
          <p:cNvSpPr txBox="1">
            <a:spLocks noChangeArrowheads="1"/>
          </p:cNvSpPr>
          <p:nvPr/>
        </p:nvSpPr>
        <p:spPr bwMode="auto">
          <a:xfrm>
            <a:off x="2584450" y="2459038"/>
            <a:ext cx="1157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accent2"/>
                </a:solidFill>
              </a:rPr>
              <a:t>阀值</a:t>
            </a:r>
          </a:p>
        </p:txBody>
      </p:sp>
      <p:sp>
        <p:nvSpPr>
          <p:cNvPr id="103441" name="Text Box 17"/>
          <p:cNvSpPr txBox="1">
            <a:spLocks noChangeArrowheads="1"/>
          </p:cNvSpPr>
          <p:nvPr/>
        </p:nvSpPr>
        <p:spPr bwMode="auto">
          <a:xfrm>
            <a:off x="4841875" y="2627313"/>
            <a:ext cx="1362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accent2"/>
                </a:solidFill>
              </a:rPr>
              <a:t>充放电</a:t>
            </a:r>
            <a:r>
              <a:rPr lang="en-US" altLang="zh-CN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103442" name="Text Box 18"/>
          <p:cNvSpPr txBox="1">
            <a:spLocks noChangeArrowheads="1"/>
          </p:cNvSpPr>
          <p:nvPr/>
        </p:nvSpPr>
        <p:spPr bwMode="auto">
          <a:xfrm>
            <a:off x="5922963" y="1189038"/>
            <a:ext cx="1233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accent2"/>
                </a:solidFill>
              </a:rPr>
              <a:t>占空比</a:t>
            </a:r>
          </a:p>
        </p:txBody>
      </p:sp>
      <p:sp>
        <p:nvSpPr>
          <p:cNvPr id="103443" name="Text Box 19"/>
          <p:cNvSpPr txBox="1">
            <a:spLocks noChangeArrowheads="1"/>
          </p:cNvSpPr>
          <p:nvPr/>
        </p:nvSpPr>
        <p:spPr bwMode="auto">
          <a:xfrm>
            <a:off x="8053388" y="48768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03444" name="Line 20"/>
          <p:cNvSpPr>
            <a:spLocks noChangeShapeType="1"/>
          </p:cNvSpPr>
          <p:nvPr/>
        </p:nvSpPr>
        <p:spPr bwMode="auto">
          <a:xfrm flipV="1">
            <a:off x="2314575" y="2811463"/>
            <a:ext cx="350838" cy="369887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3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3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0" grpId="0" autoUpdateAnimBg="0"/>
      <p:bldP spid="103431" grpId="0" autoUpdateAnimBg="0"/>
      <p:bldP spid="103432" grpId="0" autoUpdateAnimBg="0"/>
      <p:bldP spid="103433" grpId="0" autoUpdateAnimBg="0"/>
      <p:bldP spid="103434" grpId="0" autoUpdateAnimBg="0"/>
      <p:bldP spid="103435" grpId="0" autoUpdateAnimBg="0"/>
      <p:bldP spid="103436" grpId="0" autoUpdateAnimBg="0"/>
      <p:bldP spid="103437" grpId="0" autoUpdateAnimBg="0"/>
      <p:bldP spid="103440" grpId="0"/>
      <p:bldP spid="103441" grpId="0"/>
      <p:bldP spid="103442" grpId="0"/>
      <p:bldP spid="10344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 sz="2000">
                <a:solidFill>
                  <a:schemeClr val="tx1"/>
                </a:solidFill>
              </a:rPr>
              <a:t>已知图（</a:t>
            </a:r>
            <a:r>
              <a:rPr lang="en-US" altLang="zh-CN" sz="2000">
                <a:solidFill>
                  <a:schemeClr val="tx1"/>
                </a:solidFill>
              </a:rPr>
              <a:t>a</a:t>
            </a:r>
            <a:r>
              <a:rPr lang="zh-CN" altLang="en-US" sz="2000">
                <a:solidFill>
                  <a:schemeClr val="tx1"/>
                </a:solidFill>
              </a:rPr>
              <a:t>）所示方框图各点的波形如图（</a:t>
            </a:r>
            <a:r>
              <a:rPr lang="en-US" altLang="zh-CN" sz="2000">
                <a:solidFill>
                  <a:schemeClr val="tx1"/>
                </a:solidFill>
              </a:rPr>
              <a:t>b</a:t>
            </a:r>
            <a:r>
              <a:rPr lang="zh-CN" altLang="en-US" sz="2000">
                <a:solidFill>
                  <a:schemeClr val="tx1"/>
                </a:solidFill>
              </a:rPr>
              <a:t>）所示，填写电路的名称。</a:t>
            </a:r>
          </a:p>
          <a:p>
            <a:pPr algn="just"/>
            <a:r>
              <a:rPr lang="zh-CN" altLang="en-US" sz="2000">
                <a:solidFill>
                  <a:schemeClr val="tx1"/>
                </a:solidFill>
              </a:rPr>
              <a:t/>
            </a:r>
            <a:br>
              <a:rPr lang="zh-CN" altLang="en-US" sz="2000">
                <a:solidFill>
                  <a:schemeClr val="tx1"/>
                </a:solidFill>
              </a:rPr>
            </a:br>
            <a:r>
              <a:rPr lang="zh-CN" altLang="en-US" sz="2000">
                <a:solidFill>
                  <a:schemeClr val="tx1"/>
                </a:solidFill>
              </a:rPr>
              <a:t>电路</a:t>
            </a:r>
            <a:r>
              <a:rPr lang="en-US" altLang="zh-CN" sz="2000">
                <a:solidFill>
                  <a:schemeClr val="tx1"/>
                </a:solidFill>
              </a:rPr>
              <a:t>1</a:t>
            </a:r>
            <a:r>
              <a:rPr lang="zh-CN" altLang="en-US" sz="2000">
                <a:solidFill>
                  <a:schemeClr val="tx1"/>
                </a:solidFill>
              </a:rPr>
              <a:t>为</a:t>
            </a:r>
            <a:r>
              <a:rPr lang="zh-CN" altLang="en-US" sz="2000" u="sng">
                <a:solidFill>
                  <a:schemeClr val="tx1"/>
                </a:solidFill>
              </a:rPr>
              <a:t>            </a:t>
            </a:r>
            <a:r>
              <a:rPr lang="zh-CN" altLang="en-US" sz="2000">
                <a:solidFill>
                  <a:schemeClr val="tx1"/>
                </a:solidFill>
              </a:rPr>
              <a:t> ，   电路</a:t>
            </a:r>
            <a:r>
              <a:rPr lang="en-US" altLang="zh-CN" sz="2000">
                <a:solidFill>
                  <a:schemeClr val="tx1"/>
                </a:solidFill>
              </a:rPr>
              <a:t>2</a:t>
            </a:r>
            <a:r>
              <a:rPr lang="zh-CN" altLang="en-US" sz="2000">
                <a:solidFill>
                  <a:schemeClr val="tx1"/>
                </a:solidFill>
              </a:rPr>
              <a:t>为</a:t>
            </a:r>
            <a:r>
              <a:rPr lang="zh-CN" altLang="en-US" sz="2000" u="sng">
                <a:solidFill>
                  <a:schemeClr val="tx1"/>
                </a:solidFill>
              </a:rPr>
              <a:t>             </a:t>
            </a:r>
            <a:r>
              <a:rPr lang="zh-CN" altLang="en-US" sz="2000">
                <a:solidFill>
                  <a:schemeClr val="tx1"/>
                </a:solidFill>
              </a:rPr>
              <a:t> ，    电路</a:t>
            </a:r>
            <a:r>
              <a:rPr lang="en-US" altLang="zh-CN" sz="2000">
                <a:solidFill>
                  <a:schemeClr val="tx1"/>
                </a:solidFill>
              </a:rPr>
              <a:t>3</a:t>
            </a:r>
            <a:r>
              <a:rPr lang="zh-CN" altLang="en-US" sz="2000">
                <a:solidFill>
                  <a:schemeClr val="tx1"/>
                </a:solidFill>
              </a:rPr>
              <a:t>为</a:t>
            </a:r>
            <a:r>
              <a:rPr lang="zh-CN" altLang="en-US" sz="2000" u="sng">
                <a:solidFill>
                  <a:schemeClr val="tx1"/>
                </a:solidFill>
              </a:rPr>
              <a:t>            </a:t>
            </a:r>
            <a:r>
              <a:rPr lang="zh-CN" altLang="en-US" sz="2000">
                <a:solidFill>
                  <a:schemeClr val="tx1"/>
                </a:solidFill>
              </a:rPr>
              <a:t> ，    电路</a:t>
            </a:r>
            <a:r>
              <a:rPr lang="en-US" altLang="zh-CN" sz="2000">
                <a:solidFill>
                  <a:schemeClr val="tx1"/>
                </a:solidFill>
              </a:rPr>
              <a:t>4</a:t>
            </a:r>
            <a:r>
              <a:rPr lang="zh-CN" altLang="en-US" sz="2000">
                <a:solidFill>
                  <a:schemeClr val="tx1"/>
                </a:solidFill>
              </a:rPr>
              <a:t>为</a:t>
            </a:r>
            <a:r>
              <a:rPr lang="zh-CN" altLang="en-US" sz="2000" u="sng">
                <a:solidFill>
                  <a:schemeClr val="tx1"/>
                </a:solidFill>
              </a:rPr>
              <a:t>             </a:t>
            </a:r>
            <a:r>
              <a:rPr lang="zh-CN" altLang="en-US" sz="2000">
                <a:solidFill>
                  <a:schemeClr val="tx1"/>
                </a:solidFill>
              </a:rPr>
              <a:t> 。</a:t>
            </a:r>
          </a:p>
          <a:p>
            <a:endParaRPr lang="en-US" altLang="zh-CN" sz="2000">
              <a:solidFill>
                <a:schemeClr val="tx1"/>
              </a:solidFill>
            </a:endParaRPr>
          </a:p>
        </p:txBody>
      </p:sp>
      <p:pic>
        <p:nvPicPr>
          <p:cNvPr id="132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63" y="1320800"/>
            <a:ext cx="5068887" cy="553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930275" y="395288"/>
            <a:ext cx="1219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正弦波振荡电路，</a:t>
            </a:r>
          </a:p>
        </p:txBody>
      </p:sp>
      <p:sp>
        <p:nvSpPr>
          <p:cNvPr id="132101" name="Text Box 5"/>
          <p:cNvSpPr txBox="1">
            <a:spLocks noChangeArrowheads="1"/>
          </p:cNvSpPr>
          <p:nvPr/>
        </p:nvSpPr>
        <p:spPr bwMode="auto">
          <a:xfrm>
            <a:off x="2979738" y="411163"/>
            <a:ext cx="1600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chemeClr val="accent2"/>
                </a:solidFill>
              </a:rPr>
              <a:t>同相输入过零比较器</a:t>
            </a:r>
          </a:p>
        </p:txBody>
      </p:sp>
      <p:sp>
        <p:nvSpPr>
          <p:cNvPr id="132102" name="Text Box 6"/>
          <p:cNvSpPr txBox="1">
            <a:spLocks noChangeArrowheads="1"/>
          </p:cNvSpPr>
          <p:nvPr/>
        </p:nvSpPr>
        <p:spPr bwMode="auto">
          <a:xfrm>
            <a:off x="5410200" y="381000"/>
            <a:ext cx="13096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反相积分运算电路</a:t>
            </a:r>
          </a:p>
        </p:txBody>
      </p:sp>
      <p:sp>
        <p:nvSpPr>
          <p:cNvPr id="132103" name="Text Box 7"/>
          <p:cNvSpPr txBox="1">
            <a:spLocks noChangeArrowheads="1"/>
          </p:cNvSpPr>
          <p:nvPr/>
        </p:nvSpPr>
        <p:spPr bwMode="auto">
          <a:xfrm>
            <a:off x="7756525" y="334963"/>
            <a:ext cx="10826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同相输入滞回比较器</a:t>
            </a:r>
          </a:p>
        </p:txBody>
      </p:sp>
      <p:pic>
        <p:nvPicPr>
          <p:cNvPr id="132104" name="Picture 8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062663"/>
            <a:ext cx="7143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105" name="Picture 9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75" y="6029325"/>
            <a:ext cx="71437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0" grpId="0" autoUpdateAnimBg="0"/>
      <p:bldP spid="132101" grpId="0" autoUpdateAnimBg="0"/>
      <p:bldP spid="132102" grpId="0" autoUpdateAnimBg="0"/>
      <p:bldP spid="132103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ChangeArrowheads="1"/>
          </p:cNvSpPr>
          <p:nvPr/>
        </p:nvSpPr>
        <p:spPr bwMode="auto">
          <a:xfrm>
            <a:off x="0" y="22336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4336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913" y="1568450"/>
            <a:ext cx="3786187" cy="340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115888" y="260350"/>
            <a:ext cx="87407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在右图所示电路中，已知 </a:t>
            </a:r>
            <a:r>
              <a:rPr lang="en-US" altLang="zh-CN" dirty="0">
                <a:solidFill>
                  <a:schemeClr val="accent2"/>
                </a:solidFill>
              </a:rPr>
              <a:t>R</a:t>
            </a:r>
            <a:r>
              <a:rPr lang="en-US" altLang="zh-CN" baseline="-25000" dirty="0">
                <a:solidFill>
                  <a:schemeClr val="accent2"/>
                </a:solidFill>
              </a:rPr>
              <a:t>1</a:t>
            </a:r>
            <a:r>
              <a:rPr lang="zh-CN" altLang="en-US" dirty="0">
                <a:solidFill>
                  <a:schemeClr val="accent2"/>
                </a:solidFill>
              </a:rPr>
              <a:t>＝</a:t>
            </a:r>
            <a:r>
              <a:rPr lang="en-US" altLang="zh-CN" dirty="0">
                <a:solidFill>
                  <a:schemeClr val="accent2"/>
                </a:solidFill>
              </a:rPr>
              <a:t>10 </a:t>
            </a:r>
            <a:r>
              <a:rPr lang="en-US" altLang="zh-CN" dirty="0" err="1">
                <a:solidFill>
                  <a:schemeClr val="accent2"/>
                </a:solidFill>
              </a:rPr>
              <a:t>kΩ</a:t>
            </a:r>
            <a:r>
              <a:rPr lang="zh-CN" altLang="en-US" dirty="0">
                <a:solidFill>
                  <a:schemeClr val="accent2"/>
                </a:solidFill>
              </a:rPr>
              <a:t>，</a:t>
            </a:r>
            <a:r>
              <a:rPr lang="en-US" altLang="zh-CN" dirty="0">
                <a:solidFill>
                  <a:schemeClr val="accent2"/>
                </a:solidFill>
              </a:rPr>
              <a:t>R</a:t>
            </a:r>
            <a:r>
              <a:rPr lang="en-US" altLang="zh-CN" baseline="-25000" dirty="0">
                <a:solidFill>
                  <a:schemeClr val="accent2"/>
                </a:solidFill>
              </a:rPr>
              <a:t>2</a:t>
            </a:r>
            <a:r>
              <a:rPr lang="zh-CN" altLang="en-US" dirty="0">
                <a:solidFill>
                  <a:schemeClr val="accent2"/>
                </a:solidFill>
              </a:rPr>
              <a:t>＝</a:t>
            </a:r>
            <a:r>
              <a:rPr lang="en-US" altLang="zh-CN" dirty="0">
                <a:solidFill>
                  <a:schemeClr val="accent2"/>
                </a:solidFill>
              </a:rPr>
              <a:t>20 </a:t>
            </a:r>
            <a:r>
              <a:rPr lang="en-US" altLang="zh-CN" dirty="0" err="1">
                <a:solidFill>
                  <a:schemeClr val="accent2"/>
                </a:solidFill>
              </a:rPr>
              <a:t>kΩ</a:t>
            </a:r>
            <a:r>
              <a:rPr lang="zh-CN" altLang="en-US" dirty="0">
                <a:solidFill>
                  <a:schemeClr val="accent2"/>
                </a:solidFill>
              </a:rPr>
              <a:t>，</a:t>
            </a:r>
            <a:r>
              <a:rPr lang="en-US" altLang="zh-CN" dirty="0">
                <a:solidFill>
                  <a:schemeClr val="accent2"/>
                </a:solidFill>
              </a:rPr>
              <a:t>C</a:t>
            </a:r>
            <a:r>
              <a:rPr lang="zh-CN" altLang="en-US" dirty="0">
                <a:solidFill>
                  <a:schemeClr val="accent2"/>
                </a:solidFill>
              </a:rPr>
              <a:t>＝</a:t>
            </a:r>
            <a:r>
              <a:rPr lang="en-US" altLang="zh-CN" dirty="0">
                <a:solidFill>
                  <a:schemeClr val="accent2"/>
                </a:solidFill>
              </a:rPr>
              <a:t>0.01μF</a:t>
            </a:r>
            <a:r>
              <a:rPr lang="zh-CN" altLang="en-US" dirty="0">
                <a:solidFill>
                  <a:schemeClr val="accent2"/>
                </a:solidFill>
              </a:rPr>
              <a:t>，集成运放的最大输出电压幅值为</a:t>
            </a:r>
            <a:r>
              <a:rPr lang="en-US" altLang="zh-CN" dirty="0">
                <a:solidFill>
                  <a:schemeClr val="accent2"/>
                </a:solidFill>
              </a:rPr>
              <a:t>±12V</a:t>
            </a:r>
            <a:r>
              <a:rPr lang="zh-CN" altLang="en-US" dirty="0">
                <a:solidFill>
                  <a:schemeClr val="accent2"/>
                </a:solidFill>
              </a:rPr>
              <a:t>，二极管的动态电阻可忽略不计。</a:t>
            </a:r>
          </a:p>
        </p:txBody>
      </p:sp>
      <p:sp>
        <p:nvSpPr>
          <p:cNvPr id="143365" name="Text Box 5"/>
          <p:cNvSpPr txBox="1">
            <a:spLocks noChangeArrowheads="1"/>
          </p:cNvSpPr>
          <p:nvPr/>
        </p:nvSpPr>
        <p:spPr bwMode="auto">
          <a:xfrm>
            <a:off x="304800" y="1677988"/>
            <a:ext cx="4832350" cy="356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zh-CN" altLang="en-US" dirty="0">
                <a:solidFill>
                  <a:schemeClr val="accent2"/>
                </a:solidFill>
              </a:rPr>
              <a:t>）</a:t>
            </a:r>
            <a:r>
              <a:rPr lang="zh-CN" altLang="en-US" dirty="0">
                <a:solidFill>
                  <a:schemeClr val="tx1"/>
                </a:solidFill>
              </a:rPr>
              <a:t>画出由集成运放和两个电阻</a:t>
            </a:r>
            <a:r>
              <a:rPr lang="en-US" altLang="zh-CN" dirty="0">
                <a:solidFill>
                  <a:schemeClr val="tx1"/>
                </a:solidFill>
              </a:rPr>
              <a:t>R</a:t>
            </a:r>
            <a:r>
              <a:rPr lang="zh-CN" altLang="en-US" dirty="0">
                <a:solidFill>
                  <a:schemeClr val="tx1"/>
                </a:solidFill>
              </a:rPr>
              <a:t>组成的双门限迟滞比较器的传输特性曲线；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2</a:t>
            </a:r>
            <a:r>
              <a:rPr lang="zh-CN" altLang="en-US" dirty="0">
                <a:solidFill>
                  <a:schemeClr val="accent2"/>
                </a:solidFill>
              </a:rPr>
              <a:t>）</a:t>
            </a:r>
            <a:r>
              <a:rPr lang="zh-CN" altLang="en-US" dirty="0">
                <a:solidFill>
                  <a:schemeClr val="tx2"/>
                </a:solidFill>
              </a:rPr>
              <a:t>求出电路的振荡周期；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3</a:t>
            </a:r>
            <a:r>
              <a:rPr lang="zh-CN" altLang="en-US" dirty="0">
                <a:solidFill>
                  <a:schemeClr val="accent2"/>
                </a:solidFill>
              </a:rPr>
              <a:t>）</a:t>
            </a:r>
            <a:r>
              <a:rPr lang="zh-CN" altLang="en-US" dirty="0">
                <a:solidFill>
                  <a:schemeClr val="tx2"/>
                </a:solidFill>
              </a:rPr>
              <a:t>求输出波形的占空比；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/>
            </a:r>
            <a:br>
              <a:rPr lang="zh-CN" altLang="en-US" dirty="0">
                <a:solidFill>
                  <a:schemeClr val="accent2"/>
                </a:solidFill>
              </a:rPr>
            </a:br>
            <a:r>
              <a:rPr lang="en-US" altLang="zh-CN" dirty="0">
                <a:solidFill>
                  <a:schemeClr val="accent2"/>
                </a:solidFill>
              </a:rPr>
              <a:t>4</a:t>
            </a:r>
            <a:r>
              <a:rPr lang="zh-CN" altLang="en-US" dirty="0">
                <a:solidFill>
                  <a:schemeClr val="accent2"/>
                </a:solidFill>
              </a:rPr>
              <a:t>）</a:t>
            </a:r>
            <a:r>
              <a:rPr lang="zh-CN" altLang="en-US" dirty="0">
                <a:solidFill>
                  <a:schemeClr val="tx1"/>
                </a:solidFill>
              </a:rPr>
              <a:t>画出</a:t>
            </a:r>
            <a:r>
              <a:rPr lang="en-US" altLang="zh-CN" dirty="0" err="1">
                <a:solidFill>
                  <a:schemeClr val="tx1"/>
                </a:solidFill>
              </a:rPr>
              <a:t>u</a:t>
            </a:r>
            <a:r>
              <a:rPr lang="en-US" altLang="zh-CN" baseline="-25000" dirty="0" err="1">
                <a:solidFill>
                  <a:schemeClr val="tx1"/>
                </a:solidFill>
              </a:rPr>
              <a:t>O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dirty="0" err="1">
                <a:solidFill>
                  <a:schemeClr val="tx1"/>
                </a:solidFill>
              </a:rPr>
              <a:t>u</a:t>
            </a:r>
            <a:r>
              <a:rPr lang="en-US" altLang="zh-CN" baseline="-25000" dirty="0" err="1">
                <a:solidFill>
                  <a:schemeClr val="tx1"/>
                </a:solidFill>
              </a:rPr>
              <a:t>C</a:t>
            </a:r>
            <a:r>
              <a:rPr lang="zh-CN" altLang="en-US" dirty="0">
                <a:solidFill>
                  <a:schemeClr val="tx1"/>
                </a:solidFill>
              </a:rPr>
              <a:t>的波形，并标出两个波形的幅值和周期。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ext Box 2"/>
          <p:cNvSpPr txBox="1">
            <a:spLocks noChangeArrowheads="1"/>
          </p:cNvSpPr>
          <p:nvPr/>
        </p:nvSpPr>
        <p:spPr bwMode="auto">
          <a:xfrm>
            <a:off x="230188" y="347663"/>
            <a:ext cx="85534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</a:rPr>
              <a:t>电路如图所示，设</a:t>
            </a:r>
            <a:r>
              <a:rPr lang="en-US" altLang="zh-CN" dirty="0">
                <a:solidFill>
                  <a:schemeClr val="tx2"/>
                </a:solidFill>
              </a:rPr>
              <a:t>A</a:t>
            </a:r>
            <a:r>
              <a:rPr lang="en-US" altLang="zh-CN" baseline="-25000" dirty="0">
                <a:solidFill>
                  <a:schemeClr val="tx2"/>
                </a:solidFill>
              </a:rPr>
              <a:t>1</a:t>
            </a:r>
            <a:r>
              <a:rPr lang="en-US" altLang="zh-CN" dirty="0">
                <a:solidFill>
                  <a:schemeClr val="tx2"/>
                </a:solidFill>
              </a:rPr>
              <a:t>~A</a:t>
            </a:r>
            <a:r>
              <a:rPr lang="en-US" altLang="zh-CN" baseline="-25000" dirty="0">
                <a:solidFill>
                  <a:schemeClr val="tx2"/>
                </a:solidFill>
              </a:rPr>
              <a:t>3</a:t>
            </a:r>
            <a:r>
              <a:rPr lang="zh-CN" altLang="en-US" dirty="0">
                <a:solidFill>
                  <a:schemeClr val="tx2"/>
                </a:solidFill>
              </a:rPr>
              <a:t>为理想运放，</a:t>
            </a:r>
            <a:r>
              <a:rPr lang="en-US" altLang="zh-CN" i="1" dirty="0">
                <a:solidFill>
                  <a:schemeClr val="tx2"/>
                </a:solidFill>
              </a:rPr>
              <a:t>v</a:t>
            </a:r>
            <a:r>
              <a:rPr lang="en-US" altLang="zh-CN" baseline="-25000" dirty="0">
                <a:solidFill>
                  <a:schemeClr val="tx2"/>
                </a:solidFill>
              </a:rPr>
              <a:t>i</a:t>
            </a:r>
            <a:r>
              <a:rPr lang="zh-CN" altLang="en-US" dirty="0">
                <a:solidFill>
                  <a:schemeClr val="tx2"/>
                </a:solidFill>
              </a:rPr>
              <a:t>为正弦波，其周期</a:t>
            </a:r>
            <a:r>
              <a:rPr lang="en-US" altLang="zh-CN" dirty="0">
                <a:solidFill>
                  <a:schemeClr val="tx2"/>
                </a:solidFill>
              </a:rPr>
              <a:t>T=1ms</a:t>
            </a:r>
            <a:r>
              <a:rPr lang="zh-CN" altLang="en-US" dirty="0">
                <a:solidFill>
                  <a:schemeClr val="tx2"/>
                </a:solidFill>
              </a:rPr>
              <a:t>，当</a:t>
            </a:r>
            <a:r>
              <a:rPr lang="en-US" altLang="zh-CN" dirty="0">
                <a:solidFill>
                  <a:schemeClr val="tx2"/>
                </a:solidFill>
              </a:rPr>
              <a:t>t = 0</a:t>
            </a:r>
            <a:r>
              <a:rPr lang="zh-CN" altLang="en-US" dirty="0">
                <a:solidFill>
                  <a:schemeClr val="tx2"/>
                </a:solidFill>
              </a:rPr>
              <a:t>时，</a:t>
            </a:r>
            <a:r>
              <a:rPr lang="en-US" altLang="zh-CN" i="1" dirty="0">
                <a:solidFill>
                  <a:schemeClr val="tx2"/>
                </a:solidFill>
              </a:rPr>
              <a:t>v</a:t>
            </a:r>
            <a:r>
              <a:rPr lang="en-US" altLang="zh-CN" baseline="-25000" dirty="0">
                <a:solidFill>
                  <a:schemeClr val="tx2"/>
                </a:solidFill>
              </a:rPr>
              <a:t>o3</a:t>
            </a:r>
            <a:r>
              <a:rPr lang="zh-CN" altLang="en-US" dirty="0">
                <a:solidFill>
                  <a:schemeClr val="tx2"/>
                </a:solidFill>
              </a:rPr>
              <a:t>为</a:t>
            </a:r>
            <a:r>
              <a:rPr lang="en-US" altLang="zh-CN" dirty="0">
                <a:solidFill>
                  <a:schemeClr val="tx2"/>
                </a:solidFill>
              </a:rPr>
              <a:t>0V</a:t>
            </a:r>
            <a:r>
              <a:rPr lang="zh-CN" altLang="en-US" dirty="0">
                <a:solidFill>
                  <a:schemeClr val="tx2"/>
                </a:solidFill>
              </a:rPr>
              <a:t>，试定性画出</a:t>
            </a:r>
            <a:r>
              <a:rPr lang="en-US" altLang="zh-CN" i="1" dirty="0">
                <a:solidFill>
                  <a:schemeClr val="tx2"/>
                </a:solidFill>
              </a:rPr>
              <a:t>v</a:t>
            </a:r>
            <a:r>
              <a:rPr lang="en-US" altLang="zh-CN" baseline="-25000" dirty="0">
                <a:solidFill>
                  <a:schemeClr val="tx2"/>
                </a:solidFill>
              </a:rPr>
              <a:t>o1</a:t>
            </a:r>
            <a:r>
              <a:rPr lang="zh-CN" altLang="en-US" dirty="0">
                <a:solidFill>
                  <a:schemeClr val="tx2"/>
                </a:solidFill>
              </a:rPr>
              <a:t>、</a:t>
            </a:r>
            <a:r>
              <a:rPr lang="en-US" altLang="zh-CN" i="1" dirty="0">
                <a:solidFill>
                  <a:schemeClr val="tx2"/>
                </a:solidFill>
              </a:rPr>
              <a:t>v</a:t>
            </a:r>
            <a:r>
              <a:rPr lang="en-US" altLang="zh-CN" baseline="-25000" dirty="0">
                <a:solidFill>
                  <a:schemeClr val="tx2"/>
                </a:solidFill>
              </a:rPr>
              <a:t>o2</a:t>
            </a:r>
            <a:r>
              <a:rPr lang="zh-CN" altLang="en-US" dirty="0">
                <a:solidFill>
                  <a:schemeClr val="tx2"/>
                </a:solidFill>
              </a:rPr>
              <a:t>、</a:t>
            </a:r>
            <a:r>
              <a:rPr lang="en-US" altLang="zh-CN" i="1" dirty="0">
                <a:solidFill>
                  <a:schemeClr val="tx2"/>
                </a:solidFill>
              </a:rPr>
              <a:t>v</a:t>
            </a:r>
            <a:r>
              <a:rPr lang="en-US" altLang="zh-CN" baseline="-25000" dirty="0">
                <a:solidFill>
                  <a:schemeClr val="tx2"/>
                </a:solidFill>
              </a:rPr>
              <a:t>o3</a:t>
            </a:r>
            <a:r>
              <a:rPr lang="zh-CN" altLang="en-US" dirty="0">
                <a:solidFill>
                  <a:schemeClr val="tx2"/>
                </a:solidFill>
              </a:rPr>
              <a:t>的波形（只需画一个周期）。并标出</a:t>
            </a:r>
            <a:r>
              <a:rPr lang="en-US" altLang="zh-CN" i="1" dirty="0">
                <a:solidFill>
                  <a:schemeClr val="tx2"/>
                </a:solidFill>
              </a:rPr>
              <a:t>v</a:t>
            </a:r>
            <a:r>
              <a:rPr lang="en-US" altLang="zh-CN" baseline="-25000" dirty="0">
                <a:solidFill>
                  <a:schemeClr val="tx2"/>
                </a:solidFill>
              </a:rPr>
              <a:t>o2</a:t>
            </a:r>
            <a:r>
              <a:rPr lang="zh-CN" altLang="en-US" dirty="0">
                <a:solidFill>
                  <a:schemeClr val="tx2"/>
                </a:solidFill>
              </a:rPr>
              <a:t>、</a:t>
            </a:r>
            <a:r>
              <a:rPr lang="en-US" altLang="zh-CN" i="1" dirty="0">
                <a:solidFill>
                  <a:schemeClr val="tx2"/>
                </a:solidFill>
              </a:rPr>
              <a:t>v</a:t>
            </a:r>
            <a:r>
              <a:rPr lang="en-US" altLang="zh-CN" baseline="-25000" dirty="0">
                <a:solidFill>
                  <a:schemeClr val="tx2"/>
                </a:solidFill>
              </a:rPr>
              <a:t>o3</a:t>
            </a:r>
            <a:r>
              <a:rPr lang="zh-CN" altLang="en-US" dirty="0">
                <a:solidFill>
                  <a:schemeClr val="tx2"/>
                </a:solidFill>
              </a:rPr>
              <a:t>的幅值。</a:t>
            </a:r>
          </a:p>
        </p:txBody>
      </p:sp>
      <p:pic>
        <p:nvPicPr>
          <p:cNvPr id="141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2441575"/>
            <a:ext cx="8710612" cy="293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225" y="303213"/>
            <a:ext cx="5780088" cy="627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4" name="Picture 2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5773738"/>
            <a:ext cx="7143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955" name="Picture 3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75" y="5740400"/>
            <a:ext cx="71437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468313" y="115888"/>
            <a:ext cx="790575" cy="2889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57" name="Rectangle 5"/>
          <p:cNvSpPr>
            <a:spLocks noChangeArrowheads="1"/>
          </p:cNvSpPr>
          <p:nvPr/>
        </p:nvSpPr>
        <p:spPr bwMode="auto">
          <a:xfrm>
            <a:off x="7302500" y="6400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990033"/>
                </a:solidFill>
                <a:ea typeface="宋体" pitchFamily="2" charset="-122"/>
              </a:rPr>
              <a:t>*</a:t>
            </a:r>
          </a:p>
        </p:txBody>
      </p:sp>
      <p:grpSp>
        <p:nvGrpSpPr>
          <p:cNvPr id="125961" name="Group 9"/>
          <p:cNvGrpSpPr>
            <a:grpSpLocks/>
          </p:cNvGrpSpPr>
          <p:nvPr/>
        </p:nvGrpSpPr>
        <p:grpSpPr bwMode="auto">
          <a:xfrm>
            <a:off x="0" y="0"/>
            <a:ext cx="9144000" cy="4090988"/>
            <a:chOff x="0" y="0"/>
            <a:chExt cx="5760" cy="2577"/>
          </a:xfrm>
        </p:grpSpPr>
        <p:graphicFrame>
          <p:nvGraphicFramePr>
            <p:cNvPr id="125962" name="Object 10"/>
            <p:cNvGraphicFramePr>
              <a:graphicFrameLocks noChangeAspect="1"/>
            </p:cNvGraphicFramePr>
            <p:nvPr/>
          </p:nvGraphicFramePr>
          <p:xfrm>
            <a:off x="0" y="0"/>
            <a:ext cx="5760" cy="25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131" name="Image" r:id="rId5" imgW="5664719" imgH="2249143" progId="Photoshop.Image.7">
                    <p:embed/>
                  </p:oleObj>
                </mc:Choice>
                <mc:Fallback>
                  <p:oleObj name="Image" r:id="rId5" imgW="5664719" imgH="2249143" progId="Photoshop.Image.7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5760" cy="25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5963" name="Text Box 11"/>
            <p:cNvSpPr txBox="1">
              <a:spLocks noChangeArrowheads="1"/>
            </p:cNvSpPr>
            <p:nvPr/>
          </p:nvSpPr>
          <p:spPr bwMode="auto">
            <a:xfrm>
              <a:off x="219" y="0"/>
              <a:ext cx="758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dirty="0" smtClean="0">
                  <a:solidFill>
                    <a:schemeClr val="accent2"/>
                  </a:solidFill>
                  <a:ea typeface="宋体" pitchFamily="2" charset="-122"/>
                </a:rPr>
                <a:t>10.8.10</a:t>
              </a:r>
              <a:endParaRPr lang="en-US" altLang="zh-CN" dirty="0">
                <a:solidFill>
                  <a:schemeClr val="accent2"/>
                </a:solidFill>
                <a:ea typeface="宋体" pitchFamily="2" charset="-122"/>
              </a:endParaRPr>
            </a:p>
          </p:txBody>
        </p:sp>
      </p:grpSp>
      <p:graphicFrame>
        <p:nvGraphicFramePr>
          <p:cNvPr id="125964" name="Object 12"/>
          <p:cNvGraphicFramePr>
            <a:graphicFrameLocks noChangeAspect="1"/>
          </p:cNvGraphicFramePr>
          <p:nvPr/>
        </p:nvGraphicFramePr>
        <p:xfrm>
          <a:off x="2257425" y="4479925"/>
          <a:ext cx="1846263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32" name="公式" r:id="rId7" imgW="812520" imgH="228600" progId="Equation.3">
                  <p:embed/>
                </p:oleObj>
              </mc:Choice>
              <mc:Fallback>
                <p:oleObj name="公式" r:id="rId7" imgW="81252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7425" y="4479925"/>
                        <a:ext cx="1846263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5" name="Object 13"/>
          <p:cNvGraphicFramePr>
            <a:graphicFrameLocks noChangeAspect="1"/>
          </p:cNvGraphicFramePr>
          <p:nvPr/>
        </p:nvGraphicFramePr>
        <p:xfrm>
          <a:off x="2328863" y="5384800"/>
          <a:ext cx="161448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33" name="公式" r:id="rId9" imgW="660240" imgH="228600" progId="Equation.3">
                  <p:embed/>
                </p:oleObj>
              </mc:Choice>
              <mc:Fallback>
                <p:oleObj name="公式" r:id="rId9" imgW="66024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8863" y="5384800"/>
                        <a:ext cx="1614487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7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228600" y="0"/>
            <a:ext cx="8732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zh-CN" sz="28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6987" name="Text Box 11"/>
          <p:cNvSpPr txBox="1">
            <a:spLocks noChangeArrowheads="1"/>
          </p:cNvSpPr>
          <p:nvPr/>
        </p:nvSpPr>
        <p:spPr bwMode="auto">
          <a:xfrm>
            <a:off x="687388" y="793750"/>
            <a:ext cx="1989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传输特性：</a:t>
            </a:r>
          </a:p>
        </p:txBody>
      </p:sp>
      <p:grpSp>
        <p:nvGrpSpPr>
          <p:cNvPr id="127000" name="Group 24"/>
          <p:cNvGrpSpPr>
            <a:grpSpLocks/>
          </p:cNvGrpSpPr>
          <p:nvPr/>
        </p:nvGrpSpPr>
        <p:grpSpPr bwMode="auto">
          <a:xfrm>
            <a:off x="3327400" y="922338"/>
            <a:ext cx="3181350" cy="2746375"/>
            <a:chOff x="1658" y="1128"/>
            <a:chExt cx="2004" cy="1730"/>
          </a:xfrm>
        </p:grpSpPr>
        <p:graphicFrame>
          <p:nvGraphicFramePr>
            <p:cNvPr id="126989" name="Object 13"/>
            <p:cNvGraphicFramePr>
              <a:graphicFrameLocks noChangeAspect="1"/>
            </p:cNvGraphicFramePr>
            <p:nvPr/>
          </p:nvGraphicFramePr>
          <p:xfrm>
            <a:off x="1658" y="1128"/>
            <a:ext cx="2004" cy="17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057" name="Photo Editor 照片" r:id="rId3" imgW="9742857" imgH="8411749" progId="MSPhotoEd.3">
                    <p:embed/>
                  </p:oleObj>
                </mc:Choice>
                <mc:Fallback>
                  <p:oleObj name="Photo Editor 照片" r:id="rId3" imgW="9742857" imgH="8411749" progId="MSPhotoEd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8" y="1128"/>
                          <a:ext cx="2004" cy="17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6990" name="Text Box 14"/>
            <p:cNvSpPr txBox="1">
              <a:spLocks noChangeArrowheads="1"/>
            </p:cNvSpPr>
            <p:nvPr/>
          </p:nvSpPr>
          <p:spPr bwMode="auto">
            <a:xfrm>
              <a:off x="3274" y="1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</a:rPr>
                <a:t>6V</a:t>
              </a:r>
            </a:p>
          </p:txBody>
        </p:sp>
        <p:sp>
          <p:nvSpPr>
            <p:cNvPr id="126991" name="Text Box 15"/>
            <p:cNvSpPr txBox="1">
              <a:spLocks noChangeArrowheads="1"/>
            </p:cNvSpPr>
            <p:nvPr/>
          </p:nvSpPr>
          <p:spPr bwMode="auto">
            <a:xfrm>
              <a:off x="1749" y="2380"/>
              <a:ext cx="4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</a:rPr>
                <a:t>-6V</a:t>
              </a:r>
            </a:p>
          </p:txBody>
        </p:sp>
        <p:sp>
          <p:nvSpPr>
            <p:cNvPr id="126992" name="Text Box 16"/>
            <p:cNvSpPr txBox="1">
              <a:spLocks noChangeArrowheads="1"/>
            </p:cNvSpPr>
            <p:nvPr/>
          </p:nvSpPr>
          <p:spPr bwMode="auto">
            <a:xfrm>
              <a:off x="2903" y="2125"/>
              <a:ext cx="6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>
                  <a:solidFill>
                    <a:srgbClr val="FF0000"/>
                  </a:solidFill>
                </a:rPr>
                <a:t>1.2V</a:t>
              </a:r>
            </a:p>
          </p:txBody>
        </p:sp>
        <p:sp>
          <p:nvSpPr>
            <p:cNvPr id="126993" name="Text Box 17"/>
            <p:cNvSpPr txBox="1">
              <a:spLocks noChangeArrowheads="1"/>
            </p:cNvSpPr>
            <p:nvPr/>
          </p:nvSpPr>
          <p:spPr bwMode="auto">
            <a:xfrm>
              <a:off x="1945" y="2138"/>
              <a:ext cx="6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>
                  <a:solidFill>
                    <a:srgbClr val="FF0000"/>
                  </a:solidFill>
                </a:rPr>
                <a:t>-1.2V</a:t>
              </a:r>
            </a:p>
          </p:txBody>
        </p:sp>
      </p:grpSp>
      <p:sp>
        <p:nvSpPr>
          <p:cNvPr id="126994" name="Text Box 18"/>
          <p:cNvSpPr txBox="1">
            <a:spLocks noChangeArrowheads="1"/>
          </p:cNvSpPr>
          <p:nvPr/>
        </p:nvSpPr>
        <p:spPr bwMode="auto">
          <a:xfrm>
            <a:off x="457200" y="3860800"/>
            <a:ext cx="451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因为</a:t>
            </a:r>
            <a:r>
              <a:rPr lang="en-US" altLang="zh-CN" dirty="0">
                <a:solidFill>
                  <a:schemeClr val="tx1"/>
                </a:solidFill>
              </a:rPr>
              <a:t>t=1S</a:t>
            </a:r>
            <a:r>
              <a:rPr lang="zh-CN" altLang="en-US" dirty="0">
                <a:solidFill>
                  <a:schemeClr val="tx1"/>
                </a:solidFill>
              </a:rPr>
              <a:t>时，</a:t>
            </a:r>
            <a:r>
              <a:rPr lang="en-US" altLang="zh-CN" i="1" dirty="0">
                <a:solidFill>
                  <a:schemeClr val="tx1"/>
                </a:solidFill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</a:rPr>
              <a:t>o2</a:t>
            </a:r>
            <a:r>
              <a:rPr lang="en-US" altLang="zh-CN" dirty="0">
                <a:solidFill>
                  <a:schemeClr val="tx1"/>
                </a:solidFill>
              </a:rPr>
              <a:t>=1.5V &gt;1.2V</a:t>
            </a:r>
          </a:p>
        </p:txBody>
      </p:sp>
      <p:sp>
        <p:nvSpPr>
          <p:cNvPr id="126995" name="Text Box 19"/>
          <p:cNvSpPr txBox="1">
            <a:spLocks noChangeArrowheads="1"/>
          </p:cNvSpPr>
          <p:nvPr/>
        </p:nvSpPr>
        <p:spPr bwMode="auto">
          <a:xfrm>
            <a:off x="1265238" y="4650767"/>
            <a:ext cx="6126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所以，此时</a:t>
            </a:r>
            <a:r>
              <a:rPr lang="en-US" altLang="zh-CN" i="1">
                <a:solidFill>
                  <a:schemeClr val="tx1"/>
                </a:solidFill>
              </a:rPr>
              <a:t>v</a:t>
            </a:r>
            <a:r>
              <a:rPr lang="en-US" altLang="zh-CN" baseline="-25000">
                <a:solidFill>
                  <a:schemeClr val="tx1"/>
                </a:solidFill>
              </a:rPr>
              <a:t>o3</a:t>
            </a:r>
            <a:r>
              <a:rPr lang="en-US" altLang="zh-CN">
                <a:solidFill>
                  <a:schemeClr val="tx1"/>
                </a:solidFill>
              </a:rPr>
              <a:t>=6V</a:t>
            </a:r>
          </a:p>
        </p:txBody>
      </p:sp>
      <p:pic>
        <p:nvPicPr>
          <p:cNvPr id="126996" name="Picture 20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062663"/>
            <a:ext cx="7143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997" name="Picture 21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75" y="6029325"/>
            <a:ext cx="71437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998" name="Rectangle 22"/>
          <p:cNvSpPr>
            <a:spLocks noChangeArrowheads="1"/>
          </p:cNvSpPr>
          <p:nvPr/>
        </p:nvSpPr>
        <p:spPr bwMode="auto">
          <a:xfrm>
            <a:off x="7302500" y="6400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990033"/>
                </a:solidFill>
              </a:rPr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7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6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6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6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6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7" grpId="0" autoUpdateAnimBg="0"/>
      <p:bldP spid="126994" grpId="0" autoUpdateAnimBg="0"/>
      <p:bldP spid="126995" grpId="0" autoUpdateAnimBg="0"/>
      <p:bldP spid="12699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414" name="Group 22"/>
          <p:cNvGrpSpPr>
            <a:grpSpLocks/>
          </p:cNvGrpSpPr>
          <p:nvPr/>
        </p:nvGrpSpPr>
        <p:grpSpPr bwMode="auto">
          <a:xfrm>
            <a:off x="420688" y="384175"/>
            <a:ext cx="3232150" cy="1598613"/>
            <a:chOff x="565" y="696"/>
            <a:chExt cx="2036" cy="1007"/>
          </a:xfrm>
        </p:grpSpPr>
        <p:sp>
          <p:nvSpPr>
            <p:cNvPr id="59405" name="AutoShape 13" descr="羊皮纸"/>
            <p:cNvSpPr>
              <a:spLocks noChangeArrowheads="1"/>
            </p:cNvSpPr>
            <p:nvPr/>
          </p:nvSpPr>
          <p:spPr bwMode="auto">
            <a:xfrm>
              <a:off x="565" y="721"/>
              <a:ext cx="2036" cy="982"/>
            </a:xfrm>
            <a:prstGeom prst="roundRect">
              <a:avLst>
                <a:gd name="adj" fmla="val 16667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9406" name="Object 14"/>
            <p:cNvGraphicFramePr>
              <a:graphicFrameLocks noChangeAspect="1"/>
            </p:cNvGraphicFramePr>
            <p:nvPr/>
          </p:nvGraphicFramePr>
          <p:xfrm>
            <a:off x="632" y="696"/>
            <a:ext cx="1895" cy="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40" name="图片" r:id="rId4" imgW="1876320" imgH="952560" progId="Word.Picture.8">
                    <p:embed/>
                  </p:oleObj>
                </mc:Choice>
                <mc:Fallback>
                  <p:oleObj name="图片" r:id="rId4" imgW="1876320" imgH="952560" progId="Word.Picture.8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2" y="696"/>
                          <a:ext cx="1895" cy="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59411" name="Picture 19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12" name="Picture 20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413" name="Rectangle 21"/>
          <p:cNvSpPr>
            <a:spLocks noChangeArrowheads="1"/>
          </p:cNvSpPr>
          <p:nvPr/>
        </p:nvSpPr>
        <p:spPr bwMode="auto">
          <a:xfrm>
            <a:off x="6973888" y="63627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*</a:t>
            </a:r>
          </a:p>
        </p:txBody>
      </p:sp>
      <p:pic>
        <p:nvPicPr>
          <p:cNvPr id="59420" name="Picture 2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88" y="2406650"/>
            <a:ext cx="438150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21" name="Picture 2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688" y="4371975"/>
            <a:ext cx="4619625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9423" name="Group 31"/>
          <p:cNvGrpSpPr>
            <a:grpSpLocks/>
          </p:cNvGrpSpPr>
          <p:nvPr/>
        </p:nvGrpSpPr>
        <p:grpSpPr bwMode="auto">
          <a:xfrm>
            <a:off x="5773738" y="219075"/>
            <a:ext cx="3370262" cy="2084388"/>
            <a:chOff x="3569" y="133"/>
            <a:chExt cx="2036" cy="1154"/>
          </a:xfrm>
        </p:grpSpPr>
        <p:sp>
          <p:nvSpPr>
            <p:cNvPr id="59424" name="AutoShape 32" descr="羊皮纸"/>
            <p:cNvSpPr>
              <a:spLocks noChangeArrowheads="1"/>
            </p:cNvSpPr>
            <p:nvPr/>
          </p:nvSpPr>
          <p:spPr bwMode="auto">
            <a:xfrm>
              <a:off x="3569" y="138"/>
              <a:ext cx="2036" cy="1149"/>
            </a:xfrm>
            <a:prstGeom prst="roundRect">
              <a:avLst>
                <a:gd name="adj" fmla="val 16667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9425" name="Object 33"/>
            <p:cNvGraphicFramePr>
              <a:graphicFrameLocks noChangeAspect="1"/>
            </p:cNvGraphicFramePr>
            <p:nvPr/>
          </p:nvGraphicFramePr>
          <p:xfrm>
            <a:off x="3620" y="133"/>
            <a:ext cx="1895" cy="10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41" name="图片" r:id="rId10" imgW="1876320" imgH="1085760" progId="Word.Picture.8">
                    <p:embed/>
                  </p:oleObj>
                </mc:Choice>
                <mc:Fallback>
                  <p:oleObj name="图片" r:id="rId10" imgW="1876320" imgH="1085760" progId="Word.Picture.8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0" y="133"/>
                          <a:ext cx="1895" cy="10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428" name="Group 36"/>
          <p:cNvGrpSpPr>
            <a:grpSpLocks/>
          </p:cNvGrpSpPr>
          <p:nvPr/>
        </p:nvGrpSpPr>
        <p:grpSpPr bwMode="auto">
          <a:xfrm>
            <a:off x="3773488" y="200025"/>
            <a:ext cx="2220912" cy="1158875"/>
            <a:chOff x="2377" y="126"/>
            <a:chExt cx="1141" cy="730"/>
          </a:xfrm>
        </p:grpSpPr>
        <p:sp>
          <p:nvSpPr>
            <p:cNvPr id="59426" name="Rectangle 34"/>
            <p:cNvSpPr>
              <a:spLocks noChangeArrowheads="1"/>
            </p:cNvSpPr>
            <p:nvPr/>
          </p:nvSpPr>
          <p:spPr bwMode="auto">
            <a:xfrm>
              <a:off x="2379" y="126"/>
              <a:ext cx="1081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</a:rPr>
                <a:t>若</a:t>
              </a:r>
              <a:r>
                <a:rPr lang="en-US" altLang="zh-CN" i="1"/>
                <a:t>v</a:t>
              </a:r>
              <a:r>
                <a:rPr lang="en-US" altLang="zh-CN" baseline="-25000"/>
                <a:t>REF</a:t>
              </a:r>
              <a:r>
                <a:rPr lang="en-US" altLang="zh-CN"/>
                <a:t> </a:t>
              </a:r>
              <a:r>
                <a:rPr lang="en-US" altLang="zh-CN">
                  <a:solidFill>
                    <a:schemeClr val="tx1"/>
                  </a:solidFill>
                </a:rPr>
                <a:t>=0</a:t>
              </a:r>
            </a:p>
            <a:p>
              <a:r>
                <a:rPr lang="zh-CN" altLang="en-US">
                  <a:solidFill>
                    <a:schemeClr val="tx1"/>
                  </a:solidFill>
                </a:rPr>
                <a:t>（接地），</a:t>
              </a:r>
            </a:p>
          </p:txBody>
        </p:sp>
        <p:sp>
          <p:nvSpPr>
            <p:cNvPr id="59427" name="Line 35"/>
            <p:cNvSpPr>
              <a:spLocks noChangeShapeType="1"/>
            </p:cNvSpPr>
            <p:nvPr/>
          </p:nvSpPr>
          <p:spPr bwMode="auto">
            <a:xfrm flipH="1">
              <a:off x="2377" y="856"/>
              <a:ext cx="1141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9429" name="Text Box 37"/>
          <p:cNvSpPr txBox="1">
            <a:spLocks noChangeArrowheads="1"/>
          </p:cNvSpPr>
          <p:nvPr/>
        </p:nvSpPr>
        <p:spPr bwMode="auto">
          <a:xfrm>
            <a:off x="482600" y="2416175"/>
            <a:ext cx="3825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——</a:t>
            </a:r>
            <a:r>
              <a:rPr lang="zh-CN" altLang="en-US">
                <a:solidFill>
                  <a:schemeClr val="tx1"/>
                </a:solidFill>
              </a:rPr>
              <a:t>称为过零比较器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13" grpId="0" autoUpdateAnimBg="0"/>
      <p:bldP spid="5942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1236663" y="4157663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宋体" pitchFamily="2" charset="-122"/>
              </a:rPr>
              <a:t>迟滞比较器的门限电平</a:t>
            </a:r>
          </a:p>
        </p:txBody>
      </p:sp>
      <p:grpSp>
        <p:nvGrpSpPr>
          <p:cNvPr id="121859" name="Group 3"/>
          <p:cNvGrpSpPr>
            <a:grpSpLocks/>
          </p:cNvGrpSpPr>
          <p:nvPr/>
        </p:nvGrpSpPr>
        <p:grpSpPr bwMode="auto">
          <a:xfrm>
            <a:off x="1600200" y="5040313"/>
            <a:ext cx="3886200" cy="914400"/>
            <a:chOff x="1008" y="3408"/>
            <a:chExt cx="2448" cy="576"/>
          </a:xfrm>
        </p:grpSpPr>
        <p:grpSp>
          <p:nvGrpSpPr>
            <p:cNvPr id="121860" name="Group 4"/>
            <p:cNvGrpSpPr>
              <a:grpSpLocks/>
            </p:cNvGrpSpPr>
            <p:nvPr/>
          </p:nvGrpSpPr>
          <p:grpSpPr bwMode="auto">
            <a:xfrm>
              <a:off x="1008" y="3408"/>
              <a:ext cx="2448" cy="576"/>
              <a:chOff x="1008" y="3408"/>
              <a:chExt cx="2448" cy="576"/>
            </a:xfrm>
          </p:grpSpPr>
          <p:sp>
            <p:nvSpPr>
              <p:cNvPr id="121861" name="Text Box 5"/>
              <p:cNvSpPr txBox="1">
                <a:spLocks noChangeArrowheads="1"/>
              </p:cNvSpPr>
              <p:nvPr/>
            </p:nvSpPr>
            <p:spPr bwMode="auto">
              <a:xfrm>
                <a:off x="1008" y="3504"/>
                <a:ext cx="96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a typeface="宋体" pitchFamily="2" charset="-122"/>
                  </a:rPr>
                  <a:t>V</a:t>
                </a:r>
                <a:r>
                  <a:rPr lang="en-US" altLang="zh-CN" i="1" baseline="-25000">
                    <a:solidFill>
                      <a:schemeClr val="tx1"/>
                    </a:solidFill>
                    <a:ea typeface="宋体" pitchFamily="2" charset="-122"/>
                  </a:rPr>
                  <a:t>o2</a:t>
                </a:r>
                <a:r>
                  <a:rPr lang="en-US" altLang="zh-CN" i="1">
                    <a:solidFill>
                      <a:schemeClr val="tx1"/>
                    </a:solidFill>
                    <a:ea typeface="宋体" pitchFamily="2" charset="-122"/>
                  </a:rPr>
                  <a:t>=</a:t>
                </a:r>
                <a:endParaRPr lang="en-US" altLang="zh-CN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grpSp>
            <p:nvGrpSpPr>
              <p:cNvPr id="121862" name="Group 6"/>
              <p:cNvGrpSpPr>
                <a:grpSpLocks/>
              </p:cNvGrpSpPr>
              <p:nvPr/>
            </p:nvGrpSpPr>
            <p:grpSpPr bwMode="auto">
              <a:xfrm>
                <a:off x="1824" y="3408"/>
                <a:ext cx="576" cy="576"/>
                <a:chOff x="1536" y="3408"/>
                <a:chExt cx="576" cy="576"/>
              </a:xfrm>
            </p:grpSpPr>
            <p:sp>
              <p:nvSpPr>
                <p:cNvPr id="121863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536" y="3408"/>
                  <a:ext cx="57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i="1">
                      <a:solidFill>
                        <a:schemeClr val="tx1"/>
                      </a:solidFill>
                      <a:ea typeface="宋体" pitchFamily="2" charset="-122"/>
                    </a:rPr>
                    <a:t>R</a:t>
                  </a:r>
                  <a:r>
                    <a:rPr lang="en-US" altLang="zh-CN" i="1" baseline="-25000">
                      <a:solidFill>
                        <a:schemeClr val="tx1"/>
                      </a:solidFill>
                      <a:ea typeface="宋体" pitchFamily="2" charset="-122"/>
                    </a:rPr>
                    <a:t>1</a:t>
                  </a:r>
                </a:p>
              </p:txBody>
            </p:sp>
            <p:sp>
              <p:nvSpPr>
                <p:cNvPr id="121864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536" y="3696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i="1">
                      <a:solidFill>
                        <a:schemeClr val="tx1"/>
                      </a:solidFill>
                      <a:ea typeface="宋体" pitchFamily="2" charset="-122"/>
                    </a:rPr>
                    <a:t>R</a:t>
                  </a:r>
                  <a:r>
                    <a:rPr lang="en-US" altLang="zh-CN" i="1" baseline="-25000">
                      <a:solidFill>
                        <a:schemeClr val="tx1"/>
                      </a:solidFill>
                      <a:ea typeface="宋体" pitchFamily="2" charset="-122"/>
                    </a:rPr>
                    <a:t>2</a:t>
                  </a:r>
                  <a:endParaRPr lang="en-US" altLang="zh-CN">
                    <a:solidFill>
                      <a:schemeClr val="tx1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121865" name="Line 9"/>
                <p:cNvSpPr>
                  <a:spLocks noChangeShapeType="1"/>
                </p:cNvSpPr>
                <p:nvPr/>
              </p:nvSpPr>
              <p:spPr bwMode="auto">
                <a:xfrm>
                  <a:off x="1536" y="3696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21866" name="Text Box 10"/>
              <p:cNvSpPr txBox="1">
                <a:spLocks noChangeArrowheads="1"/>
              </p:cNvSpPr>
              <p:nvPr/>
            </p:nvSpPr>
            <p:spPr bwMode="auto">
              <a:xfrm>
                <a:off x="2160" y="3504"/>
                <a:ext cx="129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a typeface="宋体" pitchFamily="2" charset="-122"/>
                    <a:cs typeface="Times New Roman" pitchFamily="18" charset="0"/>
                  </a:rPr>
                  <a:t>V</a:t>
                </a:r>
                <a:r>
                  <a:rPr lang="en-US" altLang="zh-CN" i="1" baseline="-25000">
                    <a:solidFill>
                      <a:schemeClr val="tx1"/>
                    </a:solidFill>
                    <a:ea typeface="宋体" pitchFamily="2" charset="-122"/>
                    <a:cs typeface="Times New Roman" pitchFamily="18" charset="0"/>
                  </a:rPr>
                  <a:t>Z </a:t>
                </a:r>
                <a:r>
                  <a:rPr lang="en-US" altLang="zh-CN" i="1">
                    <a:solidFill>
                      <a:schemeClr val="tx1"/>
                    </a:solidFill>
                    <a:ea typeface="宋体" pitchFamily="2" charset="-122"/>
                  </a:rPr>
                  <a:t>= </a:t>
                </a:r>
                <a:r>
                  <a:rPr lang="en-US" altLang="zh-CN">
                    <a:solidFill>
                      <a:schemeClr val="tx1"/>
                    </a:solidFill>
                    <a:ea typeface="宋体" pitchFamily="2" charset="-122"/>
                    <a:cs typeface="Times New Roman" pitchFamily="18" charset="0"/>
                  </a:rPr>
                  <a:t>± 2.72V</a:t>
                </a:r>
              </a:p>
            </p:txBody>
          </p:sp>
        </p:grpSp>
        <p:sp>
          <p:nvSpPr>
            <p:cNvPr id="121867" name="Text Box 11"/>
            <p:cNvSpPr txBox="1">
              <a:spLocks noChangeArrowheads="1"/>
            </p:cNvSpPr>
            <p:nvPr/>
          </p:nvSpPr>
          <p:spPr bwMode="auto">
            <a:xfrm>
              <a:off x="1584" y="3504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a typeface="宋体" pitchFamily="2" charset="-122"/>
                  <a:cs typeface="Times New Roman" pitchFamily="18" charset="0"/>
                </a:rPr>
                <a:t>±</a:t>
              </a:r>
              <a:endParaRPr lang="en-US" altLang="zh-CN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pic>
        <p:nvPicPr>
          <p:cNvPr id="121868" name="Picture 12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477000"/>
            <a:ext cx="7143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869" name="Picture 13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75" y="6443663"/>
            <a:ext cx="71437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1870" name="Rectangle 14"/>
          <p:cNvSpPr>
            <a:spLocks noChangeArrowheads="1"/>
          </p:cNvSpPr>
          <p:nvPr/>
        </p:nvSpPr>
        <p:spPr bwMode="auto">
          <a:xfrm>
            <a:off x="7302500" y="6400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990033"/>
                </a:solidFill>
                <a:ea typeface="宋体" pitchFamily="2" charset="-122"/>
              </a:rPr>
              <a:t>*</a:t>
            </a:r>
          </a:p>
        </p:txBody>
      </p:sp>
      <p:pic>
        <p:nvPicPr>
          <p:cNvPr id="121871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28113" cy="65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872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463" y="517525"/>
            <a:ext cx="6464300" cy="290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1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1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 autoUpdateAnimBg="0"/>
      <p:bldP spid="121870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882" name="Group 2"/>
          <p:cNvGrpSpPr>
            <a:grpSpLocks/>
          </p:cNvGrpSpPr>
          <p:nvPr/>
        </p:nvGrpSpPr>
        <p:grpSpPr bwMode="auto">
          <a:xfrm>
            <a:off x="4759325" y="150813"/>
            <a:ext cx="990600" cy="914400"/>
            <a:chOff x="3456" y="624"/>
            <a:chExt cx="624" cy="576"/>
          </a:xfrm>
        </p:grpSpPr>
        <p:sp>
          <p:nvSpPr>
            <p:cNvPr id="122883" name="Text Box 3"/>
            <p:cNvSpPr txBox="1">
              <a:spLocks noChangeArrowheads="1"/>
            </p:cNvSpPr>
            <p:nvPr/>
          </p:nvSpPr>
          <p:spPr bwMode="auto">
            <a:xfrm>
              <a:off x="3696" y="768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T=</a:t>
              </a:r>
            </a:p>
          </p:txBody>
        </p:sp>
        <p:sp>
          <p:nvSpPr>
            <p:cNvPr id="122884" name="Text Box 4"/>
            <p:cNvSpPr txBox="1">
              <a:spLocks noChangeArrowheads="1"/>
            </p:cNvSpPr>
            <p:nvPr/>
          </p:nvSpPr>
          <p:spPr bwMode="auto">
            <a:xfrm>
              <a:off x="3504" y="62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</a:t>
              </a:r>
            </a:p>
          </p:txBody>
        </p:sp>
        <p:sp>
          <p:nvSpPr>
            <p:cNvPr id="122885" name="Line 5"/>
            <p:cNvSpPr>
              <a:spLocks noChangeShapeType="1"/>
            </p:cNvSpPr>
            <p:nvPr/>
          </p:nvSpPr>
          <p:spPr bwMode="auto">
            <a:xfrm>
              <a:off x="3456" y="91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86" name="Text Box 6"/>
            <p:cNvSpPr txBox="1">
              <a:spLocks noChangeArrowheads="1"/>
            </p:cNvSpPr>
            <p:nvPr/>
          </p:nvSpPr>
          <p:spPr bwMode="auto">
            <a:xfrm>
              <a:off x="3504" y="91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</a:t>
              </a:r>
            </a:p>
          </p:txBody>
        </p:sp>
      </p:grpSp>
      <p:grpSp>
        <p:nvGrpSpPr>
          <p:cNvPr id="122887" name="Group 7"/>
          <p:cNvGrpSpPr>
            <a:grpSpLocks/>
          </p:cNvGrpSpPr>
          <p:nvPr/>
        </p:nvGrpSpPr>
        <p:grpSpPr bwMode="auto">
          <a:xfrm>
            <a:off x="5683250" y="131763"/>
            <a:ext cx="2362200" cy="1295400"/>
            <a:chOff x="4272" y="624"/>
            <a:chExt cx="1488" cy="816"/>
          </a:xfrm>
        </p:grpSpPr>
        <p:sp>
          <p:nvSpPr>
            <p:cNvPr id="122888" name="Line 8"/>
            <p:cNvSpPr>
              <a:spLocks noChangeShapeType="1"/>
            </p:cNvSpPr>
            <p:nvPr/>
          </p:nvSpPr>
          <p:spPr bwMode="auto">
            <a:xfrm>
              <a:off x="4272" y="912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89" name="Text Box 9"/>
            <p:cNvSpPr txBox="1">
              <a:spLocks noChangeArrowheads="1"/>
            </p:cNvSpPr>
            <p:nvPr/>
          </p:nvSpPr>
          <p:spPr bwMode="auto">
            <a:xfrm>
              <a:off x="4368" y="624"/>
              <a:ext cx="13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2V</a:t>
              </a:r>
              <a:r>
                <a:rPr lang="en-US" altLang="zh-CN" i="1" baseline="-25000">
                  <a:solidFill>
                    <a:schemeClr val="tx1"/>
                  </a:solidFill>
                  <a:ea typeface="宋体" pitchFamily="2" charset="-122"/>
                </a:rPr>
                <a:t>T+ </a:t>
              </a: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  <a:cs typeface="Times New Roman" pitchFamily="18" charset="0"/>
                </a:rPr>
                <a:t>· C</a:t>
              </a:r>
              <a:endParaRPr lang="en-US" altLang="zh-CN" i="1">
                <a:solidFill>
                  <a:schemeClr val="tx1"/>
                </a:solidFill>
                <a:ea typeface="宋体" pitchFamily="2" charset="-122"/>
              </a:endParaRPr>
            </a:p>
          </p:txBody>
        </p:sp>
        <p:grpSp>
          <p:nvGrpSpPr>
            <p:cNvPr id="122890" name="Group 10"/>
            <p:cNvGrpSpPr>
              <a:grpSpLocks/>
            </p:cNvGrpSpPr>
            <p:nvPr/>
          </p:nvGrpSpPr>
          <p:grpSpPr bwMode="auto">
            <a:xfrm>
              <a:off x="4656" y="912"/>
              <a:ext cx="768" cy="528"/>
              <a:chOff x="4656" y="912"/>
              <a:chExt cx="768" cy="528"/>
            </a:xfrm>
          </p:grpSpPr>
          <p:sp>
            <p:nvSpPr>
              <p:cNvPr id="122891" name="Text Box 11"/>
              <p:cNvSpPr txBox="1">
                <a:spLocks noChangeArrowheads="1"/>
              </p:cNvSpPr>
              <p:nvPr/>
            </p:nvSpPr>
            <p:spPr bwMode="auto">
              <a:xfrm>
                <a:off x="4656" y="912"/>
                <a:ext cx="7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a typeface="宋体" pitchFamily="2" charset="-122"/>
                  </a:rPr>
                  <a:t>V</a:t>
                </a:r>
                <a:r>
                  <a:rPr lang="en-US" altLang="zh-CN" i="1" baseline="-25000">
                    <a:solidFill>
                      <a:schemeClr val="tx1"/>
                    </a:solidFill>
                    <a:ea typeface="宋体" pitchFamily="2" charset="-122"/>
                  </a:rPr>
                  <a:t>Z</a:t>
                </a:r>
              </a:p>
            </p:txBody>
          </p:sp>
          <p:sp>
            <p:nvSpPr>
              <p:cNvPr id="122892" name="Line 12"/>
              <p:cNvSpPr>
                <a:spLocks noChangeShapeType="1"/>
              </p:cNvSpPr>
              <p:nvPr/>
            </p:nvSpPr>
            <p:spPr bwMode="auto">
              <a:xfrm>
                <a:off x="4656" y="120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893" name="Text Box 13"/>
              <p:cNvSpPr txBox="1">
                <a:spLocks noChangeArrowheads="1"/>
              </p:cNvSpPr>
              <p:nvPr/>
            </p:nvSpPr>
            <p:spPr bwMode="auto">
              <a:xfrm>
                <a:off x="4704" y="1152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a typeface="宋体" pitchFamily="2" charset="-122"/>
                  </a:rPr>
                  <a:t>R</a:t>
                </a:r>
              </a:p>
            </p:txBody>
          </p:sp>
        </p:grpSp>
      </p:grpSp>
      <p:grpSp>
        <p:nvGrpSpPr>
          <p:cNvPr id="122894" name="Group 14"/>
          <p:cNvGrpSpPr>
            <a:grpSpLocks/>
          </p:cNvGrpSpPr>
          <p:nvPr/>
        </p:nvGrpSpPr>
        <p:grpSpPr bwMode="auto">
          <a:xfrm>
            <a:off x="5273675" y="1309688"/>
            <a:ext cx="2819400" cy="1752600"/>
            <a:chOff x="3552" y="1776"/>
            <a:chExt cx="1776" cy="1104"/>
          </a:xfrm>
        </p:grpSpPr>
        <p:grpSp>
          <p:nvGrpSpPr>
            <p:cNvPr id="122895" name="Group 15"/>
            <p:cNvGrpSpPr>
              <a:grpSpLocks/>
            </p:cNvGrpSpPr>
            <p:nvPr/>
          </p:nvGrpSpPr>
          <p:grpSpPr bwMode="auto">
            <a:xfrm>
              <a:off x="3792" y="1776"/>
              <a:ext cx="576" cy="576"/>
              <a:chOff x="1536" y="3408"/>
              <a:chExt cx="576" cy="576"/>
            </a:xfrm>
          </p:grpSpPr>
          <p:sp>
            <p:nvSpPr>
              <p:cNvPr id="122896" name="Text Box 16"/>
              <p:cNvSpPr txBox="1">
                <a:spLocks noChangeArrowheads="1"/>
              </p:cNvSpPr>
              <p:nvPr/>
            </p:nvSpPr>
            <p:spPr bwMode="auto">
              <a:xfrm>
                <a:off x="1536" y="3408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a typeface="宋体" pitchFamily="2" charset="-122"/>
                  </a:rPr>
                  <a:t>R</a:t>
                </a:r>
                <a:r>
                  <a:rPr lang="en-US" altLang="zh-CN" i="1" baseline="-25000">
                    <a:solidFill>
                      <a:schemeClr val="tx1"/>
                    </a:solidFill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122897" name="Text Box 17"/>
              <p:cNvSpPr txBox="1">
                <a:spLocks noChangeArrowheads="1"/>
              </p:cNvSpPr>
              <p:nvPr/>
            </p:nvSpPr>
            <p:spPr bwMode="auto">
              <a:xfrm>
                <a:off x="1536" y="3696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a typeface="宋体" pitchFamily="2" charset="-122"/>
                  </a:rPr>
                  <a:t>R</a:t>
                </a:r>
                <a:r>
                  <a:rPr lang="en-US" altLang="zh-CN" i="1" baseline="-25000">
                    <a:solidFill>
                      <a:schemeClr val="tx1"/>
                    </a:solidFill>
                    <a:ea typeface="宋体" pitchFamily="2" charset="-122"/>
                  </a:rPr>
                  <a:t>2</a:t>
                </a:r>
                <a:endParaRPr lang="en-US" altLang="zh-CN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122898" name="Line 18"/>
              <p:cNvSpPr>
                <a:spLocks noChangeShapeType="1"/>
              </p:cNvSpPr>
              <p:nvPr/>
            </p:nvSpPr>
            <p:spPr bwMode="auto">
              <a:xfrm>
                <a:off x="1536" y="369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2899" name="Text Box 19"/>
            <p:cNvSpPr txBox="1">
              <a:spLocks noChangeArrowheads="1"/>
            </p:cNvSpPr>
            <p:nvPr/>
          </p:nvSpPr>
          <p:spPr bwMode="auto">
            <a:xfrm>
              <a:off x="4032" y="1872"/>
              <a:ext cx="12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  <a:cs typeface="Times New Roman" pitchFamily="18" charset="0"/>
                </a:rPr>
                <a:t>V</a:t>
              </a:r>
              <a:r>
                <a:rPr lang="en-US" altLang="zh-CN" i="1" baseline="-25000">
                  <a:solidFill>
                    <a:schemeClr val="tx1"/>
                  </a:solidFill>
                  <a:ea typeface="宋体" pitchFamily="2" charset="-122"/>
                  <a:cs typeface="Times New Roman" pitchFamily="18" charset="0"/>
                </a:rPr>
                <a:t>Z </a:t>
              </a: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C</a:t>
              </a:r>
              <a:endParaRPr lang="en-US" altLang="zh-CN">
                <a:solidFill>
                  <a:schemeClr val="tx1"/>
                </a:solidFill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22900" name="Text Box 20"/>
            <p:cNvSpPr txBox="1">
              <a:spLocks noChangeArrowheads="1"/>
            </p:cNvSpPr>
            <p:nvPr/>
          </p:nvSpPr>
          <p:spPr bwMode="auto">
            <a:xfrm>
              <a:off x="3600" y="1920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a typeface="宋体" pitchFamily="2" charset="-122"/>
                  <a:cs typeface="Times New Roman" pitchFamily="18" charset="0"/>
                </a:rPr>
                <a:t>2</a:t>
              </a:r>
              <a:endParaRPr lang="en-US" altLang="zh-CN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22901" name="Line 21"/>
            <p:cNvSpPr>
              <a:spLocks noChangeShapeType="1"/>
            </p:cNvSpPr>
            <p:nvPr/>
          </p:nvSpPr>
          <p:spPr bwMode="auto">
            <a:xfrm>
              <a:off x="3552" y="2352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2902" name="Group 22"/>
            <p:cNvGrpSpPr>
              <a:grpSpLocks/>
            </p:cNvGrpSpPr>
            <p:nvPr/>
          </p:nvGrpSpPr>
          <p:grpSpPr bwMode="auto">
            <a:xfrm>
              <a:off x="3888" y="2352"/>
              <a:ext cx="768" cy="528"/>
              <a:chOff x="4656" y="912"/>
              <a:chExt cx="768" cy="528"/>
            </a:xfrm>
          </p:grpSpPr>
          <p:sp>
            <p:nvSpPr>
              <p:cNvPr id="122903" name="Text Box 23"/>
              <p:cNvSpPr txBox="1">
                <a:spLocks noChangeArrowheads="1"/>
              </p:cNvSpPr>
              <p:nvPr/>
            </p:nvSpPr>
            <p:spPr bwMode="auto">
              <a:xfrm>
                <a:off x="4656" y="912"/>
                <a:ext cx="7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a typeface="宋体" pitchFamily="2" charset="-122"/>
                  </a:rPr>
                  <a:t>V</a:t>
                </a:r>
                <a:r>
                  <a:rPr lang="en-US" altLang="zh-CN" i="1" baseline="-25000">
                    <a:solidFill>
                      <a:schemeClr val="tx1"/>
                    </a:solidFill>
                    <a:ea typeface="宋体" pitchFamily="2" charset="-122"/>
                  </a:rPr>
                  <a:t>Z</a:t>
                </a:r>
              </a:p>
            </p:txBody>
          </p:sp>
          <p:sp>
            <p:nvSpPr>
              <p:cNvPr id="122904" name="Line 24"/>
              <p:cNvSpPr>
                <a:spLocks noChangeShapeType="1"/>
              </p:cNvSpPr>
              <p:nvPr/>
            </p:nvSpPr>
            <p:spPr bwMode="auto">
              <a:xfrm>
                <a:off x="4656" y="120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05" name="Text Box 25"/>
              <p:cNvSpPr txBox="1">
                <a:spLocks noChangeArrowheads="1"/>
              </p:cNvSpPr>
              <p:nvPr/>
            </p:nvSpPr>
            <p:spPr bwMode="auto">
              <a:xfrm>
                <a:off x="4704" y="1152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a typeface="宋体" pitchFamily="2" charset="-122"/>
                  </a:rPr>
                  <a:t>R</a:t>
                </a:r>
              </a:p>
            </p:txBody>
          </p:sp>
        </p:grpSp>
      </p:grpSp>
      <p:grpSp>
        <p:nvGrpSpPr>
          <p:cNvPr id="122906" name="Group 26"/>
          <p:cNvGrpSpPr>
            <a:grpSpLocks/>
          </p:cNvGrpSpPr>
          <p:nvPr/>
        </p:nvGrpSpPr>
        <p:grpSpPr bwMode="auto">
          <a:xfrm>
            <a:off x="7323138" y="1776413"/>
            <a:ext cx="1600200" cy="914400"/>
            <a:chOff x="3840" y="3168"/>
            <a:chExt cx="1008" cy="576"/>
          </a:xfrm>
        </p:grpSpPr>
        <p:sp>
          <p:nvSpPr>
            <p:cNvPr id="122907" name="Text Box 27"/>
            <p:cNvSpPr txBox="1">
              <a:spLocks noChangeArrowheads="1"/>
            </p:cNvSpPr>
            <p:nvPr/>
          </p:nvSpPr>
          <p:spPr bwMode="auto">
            <a:xfrm>
              <a:off x="3840" y="3168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2R</a:t>
              </a:r>
              <a:r>
                <a:rPr lang="en-US" altLang="zh-CN" i="1" baseline="-25000">
                  <a:solidFill>
                    <a:schemeClr val="tx1"/>
                  </a:solidFill>
                  <a:ea typeface="宋体" pitchFamily="2" charset="-122"/>
                </a:rPr>
                <a:t>1 </a:t>
              </a: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R C</a:t>
              </a:r>
            </a:p>
          </p:txBody>
        </p:sp>
        <p:sp>
          <p:nvSpPr>
            <p:cNvPr id="122908" name="Text Box 28"/>
            <p:cNvSpPr txBox="1">
              <a:spLocks noChangeArrowheads="1"/>
            </p:cNvSpPr>
            <p:nvPr/>
          </p:nvSpPr>
          <p:spPr bwMode="auto">
            <a:xfrm>
              <a:off x="4032" y="3456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i="1" baseline="-25000">
                  <a:solidFill>
                    <a:schemeClr val="tx1"/>
                  </a:solidFill>
                  <a:ea typeface="宋体" pitchFamily="2" charset="-122"/>
                </a:rPr>
                <a:t>2</a:t>
              </a:r>
              <a:endParaRPr lang="en-US" altLang="zh-CN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22909" name="Line 29"/>
            <p:cNvSpPr>
              <a:spLocks noChangeShapeType="1"/>
            </p:cNvSpPr>
            <p:nvPr/>
          </p:nvSpPr>
          <p:spPr bwMode="auto">
            <a:xfrm>
              <a:off x="3840" y="345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2910" name="Text Box 30"/>
          <p:cNvSpPr txBox="1">
            <a:spLocks noChangeArrowheads="1"/>
          </p:cNvSpPr>
          <p:nvPr/>
        </p:nvSpPr>
        <p:spPr bwMode="auto">
          <a:xfrm>
            <a:off x="4883150" y="2006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=</a:t>
            </a:r>
          </a:p>
        </p:txBody>
      </p:sp>
      <p:sp>
        <p:nvSpPr>
          <p:cNvPr id="122911" name="Text Box 31"/>
          <p:cNvSpPr txBox="1">
            <a:spLocks noChangeArrowheads="1"/>
          </p:cNvSpPr>
          <p:nvPr/>
        </p:nvSpPr>
        <p:spPr bwMode="auto">
          <a:xfrm>
            <a:off x="6926263" y="1998663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=</a:t>
            </a:r>
          </a:p>
        </p:txBody>
      </p:sp>
      <p:grpSp>
        <p:nvGrpSpPr>
          <p:cNvPr id="122912" name="Group 32"/>
          <p:cNvGrpSpPr>
            <a:grpSpLocks/>
          </p:cNvGrpSpPr>
          <p:nvPr/>
        </p:nvGrpSpPr>
        <p:grpSpPr bwMode="auto">
          <a:xfrm>
            <a:off x="6092825" y="3005138"/>
            <a:ext cx="1600200" cy="990600"/>
            <a:chOff x="4128" y="3120"/>
            <a:chExt cx="1008" cy="624"/>
          </a:xfrm>
        </p:grpSpPr>
        <p:sp>
          <p:nvSpPr>
            <p:cNvPr id="122913" name="Text Box 33"/>
            <p:cNvSpPr txBox="1">
              <a:spLocks noChangeArrowheads="1"/>
            </p:cNvSpPr>
            <p:nvPr/>
          </p:nvSpPr>
          <p:spPr bwMode="auto">
            <a:xfrm>
              <a:off x="4128" y="3456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4R</a:t>
              </a:r>
              <a:r>
                <a:rPr lang="en-US" altLang="zh-CN" i="1" baseline="-25000">
                  <a:solidFill>
                    <a:schemeClr val="tx1"/>
                  </a:solidFill>
                  <a:ea typeface="宋体" pitchFamily="2" charset="-122"/>
                </a:rPr>
                <a:t>1 </a:t>
              </a: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R C</a:t>
              </a:r>
            </a:p>
          </p:txBody>
        </p:sp>
        <p:sp>
          <p:nvSpPr>
            <p:cNvPr id="122914" name="Text Box 34"/>
            <p:cNvSpPr txBox="1">
              <a:spLocks noChangeArrowheads="1"/>
            </p:cNvSpPr>
            <p:nvPr/>
          </p:nvSpPr>
          <p:spPr bwMode="auto">
            <a:xfrm>
              <a:off x="4320" y="312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i="1" baseline="-25000">
                  <a:solidFill>
                    <a:schemeClr val="tx1"/>
                  </a:solidFill>
                  <a:ea typeface="宋体" pitchFamily="2" charset="-122"/>
                </a:rPr>
                <a:t>2</a:t>
              </a:r>
              <a:endParaRPr lang="en-US" altLang="zh-CN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22915" name="Line 35"/>
            <p:cNvSpPr>
              <a:spLocks noChangeShapeType="1"/>
            </p:cNvSpPr>
            <p:nvPr/>
          </p:nvSpPr>
          <p:spPr bwMode="auto">
            <a:xfrm>
              <a:off x="4128" y="345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2916" name="Text Box 36"/>
          <p:cNvSpPr txBox="1">
            <a:spLocks noChangeArrowheads="1"/>
          </p:cNvSpPr>
          <p:nvPr/>
        </p:nvSpPr>
        <p:spPr bwMode="auto">
          <a:xfrm>
            <a:off x="5253038" y="324485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f =</a:t>
            </a:r>
          </a:p>
        </p:txBody>
      </p:sp>
      <p:pic>
        <p:nvPicPr>
          <p:cNvPr id="122917" name="Picture 37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469063"/>
            <a:ext cx="7143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8" name="Picture 38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75" y="6435725"/>
            <a:ext cx="71437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19" name="Rectangle 39"/>
          <p:cNvSpPr>
            <a:spLocks noChangeArrowheads="1"/>
          </p:cNvSpPr>
          <p:nvPr/>
        </p:nvSpPr>
        <p:spPr bwMode="auto">
          <a:xfrm>
            <a:off x="7302500" y="6400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990033"/>
                </a:solidFill>
                <a:ea typeface="宋体" pitchFamily="2" charset="-122"/>
              </a:rPr>
              <a:t>*</a:t>
            </a:r>
          </a:p>
        </p:txBody>
      </p:sp>
      <p:pic>
        <p:nvPicPr>
          <p:cNvPr id="122920" name="Picture 4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338" y="4357688"/>
            <a:ext cx="4460875" cy="200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1" name="Picture 4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428625"/>
            <a:ext cx="4270375" cy="431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2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2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22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2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2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0" grpId="0" autoUpdateAnimBg="0"/>
      <p:bldP spid="122911" grpId="0" autoUpdateAnimBg="0"/>
      <p:bldP spid="122916" grpId="0" autoUpdateAnimBg="0"/>
      <p:bldP spid="122919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06" name="Picture 2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907" name="Picture 3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3908" name="Object 4"/>
          <p:cNvGraphicFramePr>
            <a:graphicFrameLocks noChangeAspect="1"/>
          </p:cNvGraphicFramePr>
          <p:nvPr/>
        </p:nvGraphicFramePr>
        <p:xfrm>
          <a:off x="1631950" y="2798763"/>
          <a:ext cx="147955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67" name="公式" r:id="rId5" imgW="799920" imgH="393480" progId="Equation.3">
                  <p:embed/>
                </p:oleObj>
              </mc:Choice>
              <mc:Fallback>
                <p:oleObj name="公式" r:id="rId5" imgW="79992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950" y="2798763"/>
                        <a:ext cx="1479550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3909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3" y="3627438"/>
            <a:ext cx="3636962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910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81675" cy="264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911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825" y="1355725"/>
            <a:ext cx="3787775" cy="501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30" name="Picture 2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931" name="Picture 3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4932" name="Object 4"/>
          <p:cNvGraphicFramePr>
            <a:graphicFrameLocks noChangeAspect="1"/>
          </p:cNvGraphicFramePr>
          <p:nvPr/>
        </p:nvGraphicFramePr>
        <p:xfrm>
          <a:off x="1263650" y="2863850"/>
          <a:ext cx="16478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02" name="公式" r:id="rId5" imgW="660240" imgH="215640" progId="Equation.3">
                  <p:embed/>
                </p:oleObj>
              </mc:Choice>
              <mc:Fallback>
                <p:oleObj name="公式" r:id="rId5" imgW="66024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2863850"/>
                        <a:ext cx="164782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3" name="Object 5"/>
          <p:cNvGraphicFramePr>
            <a:graphicFrameLocks noChangeAspect="1"/>
          </p:cNvGraphicFramePr>
          <p:nvPr/>
        </p:nvGraphicFramePr>
        <p:xfrm>
          <a:off x="1209675" y="3698875"/>
          <a:ext cx="1846263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03" name="公式" r:id="rId7" imgW="799920" imgH="431640" progId="Equation.3">
                  <p:embed/>
                </p:oleObj>
              </mc:Choice>
              <mc:Fallback>
                <p:oleObj name="公式" r:id="rId7" imgW="79992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675" y="3698875"/>
                        <a:ext cx="1846263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4" name="Object 6"/>
          <p:cNvGraphicFramePr>
            <a:graphicFrameLocks noChangeAspect="1"/>
          </p:cNvGraphicFramePr>
          <p:nvPr/>
        </p:nvGraphicFramePr>
        <p:xfrm>
          <a:off x="1125538" y="4854575"/>
          <a:ext cx="263842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04" name="公式" r:id="rId9" imgW="1143000" imgH="457200" progId="Equation.3">
                  <p:embed/>
                </p:oleObj>
              </mc:Choice>
              <mc:Fallback>
                <p:oleObj name="公式" r:id="rId9" imgW="11430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5538" y="4854575"/>
                        <a:ext cx="2638425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4935" name="Picture 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81675" cy="264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936" name="Picture 8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825" y="1355725"/>
            <a:ext cx="3787775" cy="501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2" name="Picture 4" descr="未标题-2 拷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50" y="1136650"/>
            <a:ext cx="2468563" cy="197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53" name="Picture 5" descr="未标题-4 拷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25" y="4446588"/>
            <a:ext cx="4533900" cy="170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54" name="Picture 6" descr="未标题-2 拷贝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313" y="490538"/>
            <a:ext cx="4321175" cy="173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55" name="Picture 7" descr="未标题-3 拷贝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900" y="2368550"/>
            <a:ext cx="4410075" cy="172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56" name="Rectangle 8"/>
          <p:cNvSpPr>
            <a:spLocks noChangeArrowheads="1"/>
          </p:cNvSpPr>
          <p:nvPr/>
        </p:nvSpPr>
        <p:spPr bwMode="auto">
          <a:xfrm>
            <a:off x="898525" y="4732338"/>
            <a:ext cx="2447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3206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2000">
                <a:ea typeface="楷体_GB2312" pitchFamily="49" charset="-122"/>
                <a:cs typeface="Arial" charset="0"/>
              </a:rPr>
              <a:t>(a) </a:t>
            </a:r>
            <a:r>
              <a:rPr lang="en-US" altLang="zh-CN" sz="2000" i="1">
                <a:ea typeface="楷体_GB2312" pitchFamily="49" charset="-122"/>
                <a:cs typeface="Arial" charset="0"/>
              </a:rPr>
              <a:t>V</a:t>
            </a:r>
            <a:r>
              <a:rPr lang="en-US" altLang="zh-CN" sz="2000" baseline="-30000">
                <a:ea typeface="楷体_GB2312" pitchFamily="49" charset="-122"/>
                <a:cs typeface="Arial" charset="0"/>
              </a:rPr>
              <a:t>REF</a:t>
            </a:r>
            <a:r>
              <a:rPr lang="zh-CN" altLang="en-US" sz="2000">
                <a:ea typeface="楷体_GB2312" pitchFamily="49" charset="-122"/>
                <a:cs typeface="Arial" charset="0"/>
              </a:rPr>
              <a:t>＝</a:t>
            </a:r>
            <a:r>
              <a:rPr lang="en-US" altLang="zh-CN" sz="2000">
                <a:ea typeface="楷体_GB2312" pitchFamily="49" charset="-122"/>
                <a:cs typeface="Arial" charset="0"/>
              </a:rPr>
              <a:t>0</a:t>
            </a:r>
            <a:r>
              <a:rPr lang="zh-CN" altLang="en-US" sz="2000">
                <a:ea typeface="楷体_GB2312" pitchFamily="49" charset="-122"/>
                <a:cs typeface="Arial" charset="0"/>
              </a:rPr>
              <a:t>时</a:t>
            </a:r>
          </a:p>
        </p:txBody>
      </p:sp>
      <p:sp>
        <p:nvSpPr>
          <p:cNvPr id="104457" name="Rectangle 9"/>
          <p:cNvSpPr>
            <a:spLocks noChangeArrowheads="1"/>
          </p:cNvSpPr>
          <p:nvPr/>
        </p:nvSpPr>
        <p:spPr bwMode="auto">
          <a:xfrm>
            <a:off x="890588" y="5408613"/>
            <a:ext cx="2952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3206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2000">
                <a:ea typeface="楷体_GB2312" pitchFamily="49" charset="-122"/>
                <a:cs typeface="Arial" charset="0"/>
              </a:rPr>
              <a:t>(b) </a:t>
            </a:r>
            <a:r>
              <a:rPr lang="en-US" altLang="zh-CN" sz="2000" i="1">
                <a:ea typeface="楷体_GB2312" pitchFamily="49" charset="-122"/>
                <a:cs typeface="Arial" charset="0"/>
              </a:rPr>
              <a:t>V</a:t>
            </a:r>
            <a:r>
              <a:rPr lang="en-US" altLang="zh-CN" sz="2000" baseline="-30000">
                <a:ea typeface="楷体_GB2312" pitchFamily="49" charset="-122"/>
                <a:cs typeface="Arial" charset="0"/>
              </a:rPr>
              <a:t>REF</a:t>
            </a:r>
            <a:r>
              <a:rPr lang="zh-CN" altLang="en-US" sz="2000">
                <a:ea typeface="楷体_GB2312" pitchFamily="49" charset="-122"/>
                <a:cs typeface="Arial" charset="0"/>
              </a:rPr>
              <a:t>＝</a:t>
            </a:r>
            <a:r>
              <a:rPr lang="en-US" altLang="zh-CN" sz="2000">
                <a:ea typeface="楷体_GB2312" pitchFamily="49" charset="-122"/>
                <a:cs typeface="Arial" charset="0"/>
              </a:rPr>
              <a:t>2V</a:t>
            </a:r>
            <a:r>
              <a:rPr lang="zh-CN" altLang="en-US" sz="2000">
                <a:ea typeface="楷体_GB2312" pitchFamily="49" charset="-122"/>
                <a:cs typeface="Arial" charset="0"/>
              </a:rPr>
              <a:t>时                       </a:t>
            </a:r>
            <a:r>
              <a:rPr lang="zh-CN" altLang="en-US" sz="2000" baseline="-30000">
                <a:ea typeface="楷体_GB2312" pitchFamily="49" charset="-122"/>
                <a:cs typeface="Arial" charset="0"/>
              </a:rPr>
              <a:t>  </a:t>
            </a:r>
            <a:endParaRPr lang="zh-CN" altLang="en-US" sz="2000">
              <a:ea typeface="楷体_GB2312" pitchFamily="49" charset="-122"/>
              <a:cs typeface="Arial" charset="0"/>
            </a:endParaRPr>
          </a:p>
        </p:txBody>
      </p:sp>
      <p:sp>
        <p:nvSpPr>
          <p:cNvPr id="104458" name="Rectangle 10"/>
          <p:cNvSpPr>
            <a:spLocks noChangeArrowheads="1"/>
          </p:cNvSpPr>
          <p:nvPr/>
        </p:nvSpPr>
        <p:spPr bwMode="auto">
          <a:xfrm>
            <a:off x="868363" y="5964238"/>
            <a:ext cx="37449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3206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0" hangingPunct="0"/>
            <a:r>
              <a:rPr lang="en-US" altLang="zh-CN" sz="2000">
                <a:ea typeface="楷体_GB2312" pitchFamily="49" charset="-122"/>
                <a:cs typeface="Arial" charset="0"/>
              </a:rPr>
              <a:t>(c) </a:t>
            </a:r>
            <a:r>
              <a:rPr lang="en-US" altLang="zh-CN" sz="2000" i="1">
                <a:ea typeface="楷体_GB2312" pitchFamily="49" charset="-122"/>
                <a:cs typeface="Arial" charset="0"/>
              </a:rPr>
              <a:t>V</a:t>
            </a:r>
            <a:r>
              <a:rPr lang="en-US" altLang="zh-CN" sz="2000" baseline="-30000">
                <a:ea typeface="楷体_GB2312" pitchFamily="49" charset="-122"/>
                <a:cs typeface="Arial" charset="0"/>
              </a:rPr>
              <a:t>REF</a:t>
            </a:r>
            <a:r>
              <a:rPr lang="zh-CN" altLang="en-US" sz="2000">
                <a:ea typeface="楷体_GB2312" pitchFamily="49" charset="-122"/>
                <a:cs typeface="Arial" charset="0"/>
              </a:rPr>
              <a:t>＝－</a:t>
            </a:r>
            <a:r>
              <a:rPr lang="en-US" altLang="zh-CN" sz="2000">
                <a:ea typeface="楷体_GB2312" pitchFamily="49" charset="-122"/>
                <a:cs typeface="Arial" charset="0"/>
              </a:rPr>
              <a:t>4V</a:t>
            </a:r>
            <a:r>
              <a:rPr lang="zh-CN" altLang="en-US" sz="2000">
                <a:ea typeface="楷体_GB2312" pitchFamily="49" charset="-122"/>
                <a:cs typeface="Arial" charset="0"/>
              </a:rPr>
              <a:t>时</a:t>
            </a:r>
          </a:p>
        </p:txBody>
      </p:sp>
      <p:sp>
        <p:nvSpPr>
          <p:cNvPr id="104459" name="Rectangle 11"/>
          <p:cNvSpPr>
            <a:spLocks noChangeArrowheads="1"/>
          </p:cNvSpPr>
          <p:nvPr/>
        </p:nvSpPr>
        <p:spPr bwMode="auto">
          <a:xfrm>
            <a:off x="239713" y="3416300"/>
            <a:ext cx="41052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cs typeface="Times New Roman" pitchFamily="18" charset="0"/>
              </a:rPr>
              <a:t>        v</a:t>
            </a:r>
            <a:r>
              <a:rPr lang="en-US" altLang="zh-CN" sz="2000" baseline="-30000">
                <a:solidFill>
                  <a:schemeClr val="tx1"/>
                </a:solidFill>
                <a:cs typeface="Times New Roman" pitchFamily="18" charset="0"/>
              </a:rPr>
              <a:t>I</a:t>
            </a:r>
            <a:r>
              <a:rPr lang="zh-CN" altLang="en-US" sz="2000">
                <a:solidFill>
                  <a:schemeClr val="tx1"/>
                </a:solidFill>
                <a:cs typeface="Times New Roman" pitchFamily="18" charset="0"/>
              </a:rPr>
              <a:t>为峰值</a:t>
            </a:r>
            <a:r>
              <a:rPr lang="en-US" altLang="zh-CN" sz="2000">
                <a:solidFill>
                  <a:schemeClr val="tx1"/>
                </a:solidFill>
                <a:cs typeface="Times New Roman" pitchFamily="18" charset="0"/>
              </a:rPr>
              <a:t>6V</a:t>
            </a:r>
            <a:r>
              <a:rPr lang="zh-CN" altLang="en-US" sz="2000">
                <a:solidFill>
                  <a:schemeClr val="tx1"/>
                </a:solidFill>
                <a:cs typeface="Times New Roman" pitchFamily="18" charset="0"/>
              </a:rPr>
              <a:t>的三角波，设</a:t>
            </a:r>
            <a:r>
              <a:rPr lang="en-US" altLang="zh-CN" sz="2000">
                <a:solidFill>
                  <a:schemeClr val="tx1"/>
                </a:solidFill>
                <a:cs typeface="Times New Roman" pitchFamily="18" charset="0"/>
              </a:rPr>
              <a:t>±</a:t>
            </a:r>
            <a:r>
              <a:rPr lang="en-US" altLang="zh-CN" sz="2000" i="1">
                <a:solidFill>
                  <a:schemeClr val="tx1"/>
                </a:solidFill>
                <a:cs typeface="Times New Roman" pitchFamily="18" charset="0"/>
              </a:rPr>
              <a:t>V</a:t>
            </a:r>
            <a:r>
              <a:rPr lang="en-US" altLang="zh-CN" sz="2000" baseline="-30000">
                <a:solidFill>
                  <a:schemeClr val="tx1"/>
                </a:solidFill>
                <a:cs typeface="Times New Roman" pitchFamily="18" charset="0"/>
              </a:rPr>
              <a:t>CC</a:t>
            </a:r>
            <a:r>
              <a:rPr lang="zh-CN" altLang="en-US" sz="2000">
                <a:solidFill>
                  <a:schemeClr val="tx1"/>
                </a:solidFill>
                <a:cs typeface="Times New Roman" pitchFamily="18" charset="0"/>
              </a:rPr>
              <a:t>＝</a:t>
            </a:r>
            <a:r>
              <a:rPr lang="en-US" altLang="zh-CN" sz="2000">
                <a:solidFill>
                  <a:schemeClr val="tx1"/>
                </a:solidFill>
                <a:cs typeface="Times New Roman" pitchFamily="18" charset="0"/>
              </a:rPr>
              <a:t>±12V</a:t>
            </a:r>
            <a:r>
              <a:rPr lang="zh-CN" altLang="en-US" sz="2000">
                <a:solidFill>
                  <a:schemeClr val="tx1"/>
                </a:solidFill>
                <a:cs typeface="Times New Roman" pitchFamily="18" charset="0"/>
              </a:rPr>
              <a:t>，运放为理想器件。 </a:t>
            </a:r>
          </a:p>
        </p:txBody>
      </p:sp>
      <p:sp>
        <p:nvSpPr>
          <p:cNvPr id="104460" name="Text Box 12"/>
          <p:cNvSpPr txBox="1">
            <a:spLocks noChangeArrowheads="1"/>
          </p:cNvSpPr>
          <p:nvPr/>
        </p:nvSpPr>
        <p:spPr bwMode="auto">
          <a:xfrm>
            <a:off x="287338" y="411163"/>
            <a:ext cx="1285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例</a:t>
            </a:r>
            <a:r>
              <a:rPr lang="en-US" altLang="zh-CN" dirty="0" smtClean="0">
                <a:solidFill>
                  <a:srgbClr val="FF0000"/>
                </a:solidFill>
              </a:rPr>
              <a:t>10.8.1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04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6" grpId="0"/>
      <p:bldP spid="104457" grpId="0"/>
      <p:bldP spid="1044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104775" y="1566863"/>
            <a:ext cx="10699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解：</a:t>
            </a:r>
            <a:endParaRPr lang="zh-CN" altLang="en-US" sz="200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1125538" y="76200"/>
            <a:ext cx="7637462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楷体_GB2312" pitchFamily="49" charset="-122"/>
              </a:rPr>
              <a:t>图示为另一种形式的单门限电压比较器，试求出其门限电压</a:t>
            </a:r>
            <a:r>
              <a:rPr lang="en-US" altLang="zh-CN" sz="2400" dirty="0">
                <a:ea typeface="楷体_GB2312" pitchFamily="49" charset="-122"/>
              </a:rPr>
              <a:t>(</a:t>
            </a:r>
            <a:r>
              <a:rPr lang="zh-CN" altLang="en-US" sz="2400" dirty="0">
                <a:ea typeface="楷体_GB2312" pitchFamily="49" charset="-122"/>
              </a:rPr>
              <a:t>阈值电压</a:t>
            </a:r>
            <a:r>
              <a:rPr lang="en-US" altLang="zh-CN" sz="2400" dirty="0">
                <a:ea typeface="楷体_GB2312" pitchFamily="49" charset="-122"/>
              </a:rPr>
              <a:t>)</a:t>
            </a:r>
            <a:r>
              <a:rPr lang="en-US" altLang="zh-CN" sz="2400" i="1" dirty="0">
                <a:ea typeface="楷体_GB2312" pitchFamily="49" charset="-122"/>
              </a:rPr>
              <a:t>V</a:t>
            </a:r>
            <a:r>
              <a:rPr lang="en-US" altLang="zh-CN" sz="2400" baseline="-300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，画出其电压传输特性。设运放输出的高、低电平分别为</a:t>
            </a:r>
            <a:r>
              <a:rPr lang="en-US" altLang="zh-CN" sz="2400" i="1" dirty="0">
                <a:ea typeface="楷体_GB2312" pitchFamily="49" charset="-122"/>
              </a:rPr>
              <a:t>V</a:t>
            </a:r>
            <a:r>
              <a:rPr lang="en-US" altLang="zh-CN" sz="2400" baseline="-30000" dirty="0">
                <a:ea typeface="楷体_GB2312" pitchFamily="49" charset="-122"/>
              </a:rPr>
              <a:t>OH</a:t>
            </a:r>
            <a:r>
              <a:rPr lang="zh-CN" altLang="en-US" sz="2400" dirty="0">
                <a:ea typeface="楷体_GB2312" pitchFamily="49" charset="-122"/>
              </a:rPr>
              <a:t>和</a:t>
            </a:r>
            <a:r>
              <a:rPr lang="en-US" altLang="zh-CN" sz="2400" i="1" dirty="0">
                <a:ea typeface="楷体_GB2312" pitchFamily="49" charset="-122"/>
              </a:rPr>
              <a:t>V</a:t>
            </a:r>
            <a:r>
              <a:rPr lang="en-US" altLang="zh-CN" sz="2400" baseline="-30000" dirty="0">
                <a:ea typeface="楷体_GB2312" pitchFamily="49" charset="-122"/>
              </a:rPr>
              <a:t>OL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0" y="2719388"/>
            <a:ext cx="914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1000" b="0">
                <a:solidFill>
                  <a:schemeClr val="tx1"/>
                </a:solidFill>
              </a:rPr>
              <a:t>        </a:t>
            </a:r>
            <a:endParaRPr lang="en-US" altLang="zh-CN" b="0">
              <a:solidFill>
                <a:schemeClr val="tx1"/>
              </a:solidFill>
            </a:endParaRPr>
          </a:p>
        </p:txBody>
      </p:sp>
      <p:sp>
        <p:nvSpPr>
          <p:cNvPr id="105478" name="Rectangle 6"/>
          <p:cNvSpPr>
            <a:spLocks noChangeArrowheads="1"/>
          </p:cNvSpPr>
          <p:nvPr/>
        </p:nvSpPr>
        <p:spPr bwMode="auto">
          <a:xfrm>
            <a:off x="762000" y="16764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</a:rPr>
              <a:t>利用叠加定理可得</a:t>
            </a:r>
          </a:p>
        </p:txBody>
      </p:sp>
      <p:graphicFrame>
        <p:nvGraphicFramePr>
          <p:cNvPr id="105479" name="Object 7"/>
          <p:cNvGraphicFramePr>
            <a:graphicFrameLocks noChangeAspect="1"/>
          </p:cNvGraphicFramePr>
          <p:nvPr/>
        </p:nvGraphicFramePr>
        <p:xfrm>
          <a:off x="625475" y="2157413"/>
          <a:ext cx="423703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53" name="公式" r:id="rId3" imgW="1930320" imgH="444240" progId="Equation.3">
                  <p:embed/>
                </p:oleObj>
              </mc:Choice>
              <mc:Fallback>
                <p:oleObj name="公式" r:id="rId3" imgW="1930320" imgH="4442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75" y="2157413"/>
                        <a:ext cx="4237038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80" name="Rectangle 8"/>
          <p:cNvSpPr>
            <a:spLocks noChangeArrowheads="1"/>
          </p:cNvSpPr>
          <p:nvPr/>
        </p:nvSpPr>
        <p:spPr bwMode="auto">
          <a:xfrm>
            <a:off x="363538" y="3206750"/>
            <a:ext cx="4887912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98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40000"/>
              </a:lnSpc>
            </a:pPr>
            <a:r>
              <a:rPr lang="zh-CN" altLang="en-US">
                <a:ea typeface="楷体_GB2312" pitchFamily="49" charset="-122"/>
              </a:rPr>
              <a:t>输出发生翻转时刻 </a:t>
            </a:r>
            <a:r>
              <a:rPr lang="en-US" altLang="zh-CN" i="1">
                <a:ea typeface="楷体_GB2312" pitchFamily="49" charset="-122"/>
              </a:rPr>
              <a:t>v</a:t>
            </a:r>
            <a:r>
              <a:rPr lang="en-US" altLang="zh-CN" baseline="-30000">
                <a:ea typeface="楷体_GB2312" pitchFamily="49" charset="-122"/>
              </a:rPr>
              <a:t>P</a:t>
            </a:r>
            <a:r>
              <a:rPr lang="zh-CN" altLang="en-US">
                <a:ea typeface="楷体_GB2312" pitchFamily="49" charset="-122"/>
              </a:rPr>
              <a:t>＝</a:t>
            </a:r>
            <a:r>
              <a:rPr lang="en-US" altLang="zh-CN" i="1">
                <a:ea typeface="楷体_GB2312" pitchFamily="49" charset="-122"/>
              </a:rPr>
              <a:t>v</a:t>
            </a:r>
            <a:r>
              <a:rPr lang="en-US" altLang="zh-CN" baseline="-30000">
                <a:ea typeface="楷体_GB2312" pitchFamily="49" charset="-122"/>
              </a:rPr>
              <a:t>N</a:t>
            </a:r>
            <a:r>
              <a:rPr lang="zh-CN" altLang="en-US">
                <a:ea typeface="楷体_GB2312" pitchFamily="49" charset="-122"/>
              </a:rPr>
              <a:t>＝</a:t>
            </a:r>
            <a:r>
              <a:rPr lang="en-US" altLang="zh-CN">
                <a:ea typeface="楷体_GB2312" pitchFamily="49" charset="-122"/>
              </a:rPr>
              <a:t>0</a:t>
            </a:r>
            <a:r>
              <a:rPr lang="zh-CN" altLang="en-US">
                <a:ea typeface="楷体_GB2312" pitchFamily="49" charset="-122"/>
              </a:rPr>
              <a:t>，</a:t>
            </a:r>
          </a:p>
        </p:txBody>
      </p:sp>
      <p:graphicFrame>
        <p:nvGraphicFramePr>
          <p:cNvPr id="105483" name="Object 11"/>
          <p:cNvGraphicFramePr>
            <a:graphicFrameLocks noChangeAspect="1"/>
          </p:cNvGraphicFramePr>
          <p:nvPr/>
        </p:nvGraphicFramePr>
        <p:xfrm>
          <a:off x="1068388" y="4043363"/>
          <a:ext cx="1919287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54" name="公式" r:id="rId5" imgW="876240" imgH="431640" progId="Equation.3">
                  <p:embed/>
                </p:oleObj>
              </mc:Choice>
              <mc:Fallback>
                <p:oleObj name="公式" r:id="rId5" imgW="876240" imgH="431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4043363"/>
                        <a:ext cx="1919287" cy="947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5484" name="Picture 12" descr="未标题-2 拷贝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1268413"/>
            <a:ext cx="3816350" cy="203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85" name="Picture 13" descr="未标题-2 拷贝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3500438"/>
            <a:ext cx="3024188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486" name="Text Box 14"/>
          <p:cNvSpPr txBox="1">
            <a:spLocks noChangeArrowheads="1"/>
          </p:cNvSpPr>
          <p:nvPr/>
        </p:nvSpPr>
        <p:spPr bwMode="auto">
          <a:xfrm>
            <a:off x="0" y="0"/>
            <a:ext cx="1285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例</a:t>
            </a:r>
            <a:r>
              <a:rPr lang="en-US" altLang="zh-CN" dirty="0" smtClean="0">
                <a:solidFill>
                  <a:srgbClr val="FF0000"/>
                </a:solidFill>
              </a:rPr>
              <a:t>10.8.2</a:t>
            </a:r>
            <a:endParaRPr lang="en-US" altLang="zh-CN" dirty="0">
              <a:solidFill>
                <a:srgbClr val="FF0000"/>
              </a:solidFill>
            </a:endParaRPr>
          </a:p>
        </p:txBody>
      </p:sp>
      <p:graphicFrame>
        <p:nvGraphicFramePr>
          <p:cNvPr id="105487" name="Object 15"/>
          <p:cNvGraphicFramePr>
            <a:graphicFrameLocks noChangeAspect="1"/>
          </p:cNvGraphicFramePr>
          <p:nvPr/>
        </p:nvGraphicFramePr>
        <p:xfrm>
          <a:off x="3051175" y="4211638"/>
          <a:ext cx="66833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55" name="公式" r:id="rId9" imgW="304560" imgH="215640" progId="Equation.3">
                  <p:embed/>
                </p:oleObj>
              </mc:Choice>
              <mc:Fallback>
                <p:oleObj name="公式" r:id="rId9" imgW="304560" imgH="2156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1175" y="4211638"/>
                        <a:ext cx="668338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5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05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5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8" grpId="0" autoUpdateAnimBg="0"/>
      <p:bldP spid="10548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5425"/>
            <a:ext cx="3868738" cy="457200"/>
          </a:xfrm>
        </p:spPr>
        <p:txBody>
          <a:bodyPr/>
          <a:lstStyle/>
          <a:p>
            <a:pPr algn="l"/>
            <a:r>
              <a:rPr lang="zh-CN" altLang="en-US" sz="2400" b="1" dirty="0">
                <a:ea typeface="楷体_GB2312" pitchFamily="49" charset="-122"/>
              </a:rPr>
              <a:t>单门限电压比较器的缺点：</a:t>
            </a:r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3665538" y="404813"/>
            <a:ext cx="2146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抗干扰能力差</a:t>
            </a:r>
          </a:p>
        </p:txBody>
      </p:sp>
      <p:pic>
        <p:nvPicPr>
          <p:cNvPr id="73738" name="Picture 10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739" name="Picture 11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742" name="Group 14"/>
          <p:cNvGrpSpPr>
            <a:grpSpLocks/>
          </p:cNvGrpSpPr>
          <p:nvPr/>
        </p:nvGrpSpPr>
        <p:grpSpPr bwMode="auto">
          <a:xfrm>
            <a:off x="6045200" y="157163"/>
            <a:ext cx="2927350" cy="1587500"/>
            <a:chOff x="3569" y="133"/>
            <a:chExt cx="2036" cy="1154"/>
          </a:xfrm>
        </p:grpSpPr>
        <p:sp>
          <p:nvSpPr>
            <p:cNvPr id="73743" name="AutoShape 15" descr="羊皮纸"/>
            <p:cNvSpPr>
              <a:spLocks noChangeArrowheads="1"/>
            </p:cNvSpPr>
            <p:nvPr/>
          </p:nvSpPr>
          <p:spPr bwMode="auto">
            <a:xfrm>
              <a:off x="3569" y="138"/>
              <a:ext cx="2036" cy="1149"/>
            </a:xfrm>
            <a:prstGeom prst="roundRect">
              <a:avLst>
                <a:gd name="adj" fmla="val 16667"/>
              </a:avLst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73744" name="Object 16"/>
            <p:cNvGraphicFramePr>
              <a:graphicFrameLocks noChangeAspect="1"/>
            </p:cNvGraphicFramePr>
            <p:nvPr/>
          </p:nvGraphicFramePr>
          <p:xfrm>
            <a:off x="3620" y="133"/>
            <a:ext cx="1895" cy="10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03" name="图片" r:id="rId6" imgW="1876320" imgH="1085760" progId="Word.Picture.8">
                    <p:embed/>
                  </p:oleObj>
                </mc:Choice>
                <mc:Fallback>
                  <p:oleObj name="图片" r:id="rId6" imgW="1876320" imgH="1085760" progId="Word.Picture.8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0" y="133"/>
                          <a:ext cx="1895" cy="10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3745" name="Text Box 17"/>
          <p:cNvSpPr txBox="1">
            <a:spLocks noChangeArrowheads="1"/>
          </p:cNvSpPr>
          <p:nvPr/>
        </p:nvSpPr>
        <p:spPr bwMode="auto">
          <a:xfrm>
            <a:off x="633413" y="5380038"/>
            <a:ext cx="5713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99"/>
                </a:solidFill>
              </a:rPr>
              <a:t>2</a:t>
            </a:r>
            <a:r>
              <a:rPr lang="zh-CN" altLang="en-US" dirty="0">
                <a:solidFill>
                  <a:srgbClr val="000099"/>
                </a:solidFill>
              </a:rPr>
              <a:t>、双门限电压比较器（迟滞比较器）</a:t>
            </a:r>
          </a:p>
        </p:txBody>
      </p:sp>
      <p:pic>
        <p:nvPicPr>
          <p:cNvPr id="73747" name="Picture 1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38" y="868363"/>
            <a:ext cx="4000500" cy="434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3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autoUpdateAnimBg="0"/>
      <p:bldP spid="7374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44475" y="65190"/>
            <a:ext cx="3930650" cy="490537"/>
            <a:chOff x="139700" y="144463"/>
            <a:chExt cx="3930650" cy="490537"/>
          </a:xfrm>
        </p:grpSpPr>
        <p:sp>
          <p:nvSpPr>
            <p:cNvPr id="61448" name="Rectangle 8"/>
            <p:cNvSpPr>
              <a:spLocks noChangeArrowheads="1"/>
            </p:cNvSpPr>
            <p:nvPr/>
          </p:nvSpPr>
          <p:spPr bwMode="auto">
            <a:xfrm>
              <a:off x="2698750" y="177800"/>
              <a:ext cx="1371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solidFill>
                    <a:schemeClr val="tx1"/>
                  </a:solidFill>
                </a:rPr>
                <a:t>正反馈</a:t>
              </a:r>
            </a:p>
          </p:txBody>
        </p:sp>
        <p:sp>
          <p:nvSpPr>
            <p:cNvPr id="61449" name="Rectangle 9"/>
            <p:cNvSpPr>
              <a:spLocks noChangeArrowheads="1"/>
            </p:cNvSpPr>
            <p:nvPr/>
          </p:nvSpPr>
          <p:spPr bwMode="auto">
            <a:xfrm>
              <a:off x="139700" y="144463"/>
              <a:ext cx="28860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</a:rPr>
                <a:t>V</a:t>
              </a:r>
              <a:r>
                <a:rPr lang="en-US" altLang="zh-CN" baseline="-25000" dirty="0">
                  <a:solidFill>
                    <a:srgbClr val="0000FF"/>
                  </a:solidFill>
                </a:rPr>
                <a:t>OH</a:t>
              </a:r>
              <a:r>
                <a:rPr lang="en-US" altLang="zh-CN" dirty="0">
                  <a:solidFill>
                    <a:srgbClr val="0000FF"/>
                  </a:solidFill>
                </a:rPr>
                <a:t>= </a:t>
              </a:r>
              <a:r>
                <a:rPr lang="zh-CN" altLang="en-US" dirty="0">
                  <a:solidFill>
                    <a:srgbClr val="0000FF"/>
                  </a:solidFill>
                </a:rPr>
                <a:t>－</a:t>
              </a:r>
              <a:r>
                <a:rPr lang="en-US" altLang="zh-CN" dirty="0">
                  <a:solidFill>
                    <a:srgbClr val="0000FF"/>
                  </a:solidFill>
                </a:rPr>
                <a:t>V</a:t>
              </a:r>
              <a:r>
                <a:rPr lang="en-US" altLang="zh-CN" baseline="-25000" dirty="0">
                  <a:solidFill>
                    <a:srgbClr val="0000FF"/>
                  </a:solidFill>
                </a:rPr>
                <a:t>OL </a:t>
              </a:r>
              <a:r>
                <a:rPr lang="en-US" altLang="zh-CN" dirty="0">
                  <a:solidFill>
                    <a:srgbClr val="0000FF"/>
                  </a:solidFill>
                </a:rPr>
                <a:t>=  5V</a:t>
              </a:r>
            </a:p>
          </p:txBody>
        </p:sp>
      </p:grp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574675" y="2960688"/>
            <a:ext cx="26622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2"/>
                </a:solidFill>
              </a:rPr>
              <a:t>① </a:t>
            </a:r>
            <a:r>
              <a:rPr lang="en-US" altLang="zh-CN" sz="2800" i="1"/>
              <a:t>v</a:t>
            </a:r>
            <a:r>
              <a:rPr lang="en-US" altLang="zh-CN" baseline="-25000"/>
              <a:t>I </a:t>
            </a:r>
            <a:r>
              <a:rPr lang="en-US" altLang="zh-CN">
                <a:solidFill>
                  <a:schemeClr val="tx1"/>
                </a:solidFill>
              </a:rPr>
              <a:t>&lt; </a:t>
            </a:r>
            <a:r>
              <a:rPr lang="en-US" altLang="zh-CN"/>
              <a:t>0.94V</a:t>
            </a:r>
            <a:r>
              <a:rPr lang="zh-CN" altLang="en-US">
                <a:solidFill>
                  <a:schemeClr val="tx1"/>
                </a:solidFill>
              </a:rPr>
              <a:t>时，</a:t>
            </a:r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614363" y="638174"/>
            <a:ext cx="793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i="1"/>
              <a:t>v</a:t>
            </a:r>
            <a:r>
              <a:rPr lang="en-US" altLang="zh-CN" baseline="-25000"/>
              <a:t>P </a:t>
            </a:r>
            <a:r>
              <a:rPr lang="en-US" altLang="zh-CN">
                <a:solidFill>
                  <a:schemeClr val="tx2"/>
                </a:solidFill>
              </a:rPr>
              <a:t>=</a:t>
            </a:r>
          </a:p>
        </p:txBody>
      </p:sp>
      <p:graphicFrame>
        <p:nvGraphicFramePr>
          <p:cNvPr id="6145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023593"/>
              </p:ext>
            </p:extLst>
          </p:nvPr>
        </p:nvGraphicFramePr>
        <p:xfrm>
          <a:off x="1270794" y="638174"/>
          <a:ext cx="12700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7" name="公式" r:id="rId3" imgW="774360" imgH="393480" progId="Equation.3">
                  <p:embed/>
                </p:oleObj>
              </mc:Choice>
              <mc:Fallback>
                <p:oleObj name="公式" r:id="rId3" imgW="774360" imgH="393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794" y="638174"/>
                        <a:ext cx="127000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5" name="Rectangle 15"/>
          <p:cNvSpPr>
            <a:spLocks noChangeArrowheads="1"/>
          </p:cNvSpPr>
          <p:nvPr/>
        </p:nvSpPr>
        <p:spPr bwMode="auto">
          <a:xfrm>
            <a:off x="244475" y="2384425"/>
            <a:ext cx="324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CC3300"/>
                </a:solidFill>
              </a:rPr>
              <a:t>v</a:t>
            </a:r>
            <a:r>
              <a:rPr lang="en-US" altLang="zh-CN" baseline="-25000">
                <a:solidFill>
                  <a:srgbClr val="CC3300"/>
                </a:solidFill>
              </a:rPr>
              <a:t>I </a:t>
            </a:r>
            <a:r>
              <a:rPr lang="zh-CN" altLang="en-US">
                <a:solidFill>
                  <a:srgbClr val="CC3300"/>
                </a:solidFill>
              </a:rPr>
              <a:t>从小到大变化：</a:t>
            </a:r>
          </a:p>
        </p:txBody>
      </p:sp>
      <p:sp>
        <p:nvSpPr>
          <p:cNvPr id="61456" name="Rectangle 16"/>
          <p:cNvSpPr>
            <a:spLocks noChangeArrowheads="1"/>
          </p:cNvSpPr>
          <p:nvPr/>
        </p:nvSpPr>
        <p:spPr bwMode="auto">
          <a:xfrm>
            <a:off x="579438" y="4743450"/>
            <a:ext cx="5683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2"/>
                </a:solidFill>
                <a:latin typeface="楷体_GB2312" pitchFamily="49" charset="-122"/>
              </a:rPr>
              <a:t>③</a:t>
            </a: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当</a:t>
            </a:r>
            <a:r>
              <a:rPr lang="en-US" altLang="zh-CN" sz="2800" i="1"/>
              <a:t>v</a:t>
            </a:r>
            <a:r>
              <a:rPr lang="en-US" altLang="zh-CN" baseline="-25000"/>
              <a:t>I</a:t>
            </a:r>
            <a:r>
              <a:rPr lang="en-US" altLang="zh-CN"/>
              <a:t> &gt;</a:t>
            </a: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>
                <a:solidFill>
                  <a:schemeClr val="tx2"/>
                </a:solidFill>
                <a:ea typeface="宋体" pitchFamily="2" charset="-122"/>
              </a:rPr>
              <a:t>1.04V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2"/>
                </a:solidFill>
              </a:rPr>
              <a:t>时， </a:t>
            </a:r>
            <a:r>
              <a:rPr lang="en-US" altLang="zh-CN" sz="2800" i="1"/>
              <a:t>v</a:t>
            </a:r>
            <a:r>
              <a:rPr lang="en-US" altLang="zh-CN" baseline="-25000"/>
              <a:t>o </a:t>
            </a:r>
            <a:r>
              <a:rPr lang="zh-CN" altLang="en-US">
                <a:solidFill>
                  <a:schemeClr val="tx2"/>
                </a:solidFill>
              </a:rPr>
              <a:t>从 </a:t>
            </a:r>
            <a:r>
              <a:rPr lang="en-US" altLang="zh-CN">
                <a:solidFill>
                  <a:schemeClr val="tx2"/>
                </a:solidFill>
              </a:rPr>
              <a:t>+5V→ </a:t>
            </a:r>
            <a:r>
              <a:rPr lang="zh-CN" altLang="en-US">
                <a:solidFill>
                  <a:schemeClr val="tx2"/>
                </a:solidFill>
              </a:rPr>
              <a:t>－</a:t>
            </a:r>
            <a:r>
              <a:rPr lang="en-US" altLang="zh-CN">
                <a:solidFill>
                  <a:schemeClr val="tx2"/>
                </a:solidFill>
              </a:rPr>
              <a:t>5V</a:t>
            </a:r>
            <a:r>
              <a:rPr lang="en-US" altLang="zh-CN">
                <a:solidFill>
                  <a:srgbClr val="0000FF"/>
                </a:solidFill>
              </a:rPr>
              <a:t> </a:t>
            </a:r>
          </a:p>
        </p:txBody>
      </p:sp>
      <p:pic>
        <p:nvPicPr>
          <p:cNvPr id="61461" name="Picture 21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2" name="Picture 22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63" name="Rectangle 23"/>
          <p:cNvSpPr>
            <a:spLocks noChangeArrowheads="1"/>
          </p:cNvSpPr>
          <p:nvPr/>
        </p:nvSpPr>
        <p:spPr bwMode="auto">
          <a:xfrm>
            <a:off x="7011988" y="63817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61468" name="Rectangle 28"/>
          <p:cNvSpPr>
            <a:spLocks noChangeArrowheads="1"/>
          </p:cNvSpPr>
          <p:nvPr/>
        </p:nvSpPr>
        <p:spPr bwMode="auto">
          <a:xfrm>
            <a:off x="6927850" y="763588"/>
            <a:ext cx="260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</a:rPr>
              <a:t>-</a:t>
            </a:r>
          </a:p>
        </p:txBody>
      </p:sp>
      <p:pic>
        <p:nvPicPr>
          <p:cNvPr id="61470" name="Picture 30" descr="未标题-2 拷贝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825" y="174625"/>
            <a:ext cx="4194175" cy="196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71" name="Text Box 31"/>
          <p:cNvSpPr txBox="1">
            <a:spLocks noChangeArrowheads="1"/>
          </p:cNvSpPr>
          <p:nvPr/>
        </p:nvSpPr>
        <p:spPr bwMode="auto">
          <a:xfrm>
            <a:off x="614363" y="5894388"/>
            <a:ext cx="6769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</a:rPr>
              <a:t>④</a:t>
            </a:r>
            <a:r>
              <a:rPr lang="en-US" altLang="zh-CN" i="1" dirty="0">
                <a:solidFill>
                  <a:schemeClr val="tx1"/>
                </a:solidFill>
              </a:rPr>
              <a:t>v</a:t>
            </a:r>
            <a:r>
              <a:rPr lang="en-US" altLang="zh-CN" i="1" baseline="-25000" dirty="0">
                <a:solidFill>
                  <a:schemeClr val="tx1"/>
                </a:solidFill>
              </a:rPr>
              <a:t>i </a:t>
            </a:r>
            <a:r>
              <a:rPr lang="zh-CN" altLang="en-US" dirty="0">
                <a:solidFill>
                  <a:schemeClr val="tx1"/>
                </a:solidFill>
              </a:rPr>
              <a:t>继续</a:t>
            </a:r>
            <a:r>
              <a:rPr lang="zh-CN" altLang="en-US" i="1" dirty="0">
                <a:solidFill>
                  <a:schemeClr val="tx1"/>
                </a:solidFill>
              </a:rPr>
              <a:t>↑， </a:t>
            </a:r>
            <a:r>
              <a:rPr lang="en-US" altLang="zh-CN" i="1" dirty="0" err="1">
                <a:solidFill>
                  <a:schemeClr val="tx2"/>
                </a:solidFill>
              </a:rPr>
              <a:t>v</a:t>
            </a:r>
            <a:r>
              <a:rPr lang="en-US" altLang="zh-CN" i="1" baseline="-25000" dirty="0" err="1">
                <a:solidFill>
                  <a:schemeClr val="tx2"/>
                </a:solidFill>
              </a:rPr>
              <a:t>o</a:t>
            </a:r>
            <a:r>
              <a:rPr lang="en-US" altLang="zh-CN" dirty="0">
                <a:solidFill>
                  <a:schemeClr val="tx2"/>
                </a:solidFill>
              </a:rPr>
              <a:t>= </a:t>
            </a:r>
            <a:r>
              <a:rPr lang="zh-CN" altLang="en-US" dirty="0">
                <a:solidFill>
                  <a:schemeClr val="tx2"/>
                </a:solidFill>
              </a:rPr>
              <a:t>－</a:t>
            </a:r>
            <a:r>
              <a:rPr lang="en-US" altLang="zh-CN" dirty="0">
                <a:solidFill>
                  <a:schemeClr val="tx2"/>
                </a:solidFill>
              </a:rPr>
              <a:t>5V</a:t>
            </a:r>
            <a:r>
              <a:rPr lang="zh-CN" altLang="en-US" dirty="0">
                <a:solidFill>
                  <a:schemeClr val="tx2"/>
                </a:solidFill>
              </a:rPr>
              <a:t>不变</a:t>
            </a:r>
          </a:p>
        </p:txBody>
      </p:sp>
      <p:graphicFrame>
        <p:nvGraphicFramePr>
          <p:cNvPr id="61475" name="Object 35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345631858"/>
              </p:ext>
            </p:extLst>
          </p:nvPr>
        </p:nvGraphicFramePr>
        <p:xfrm>
          <a:off x="1294713" y="1427878"/>
          <a:ext cx="1012947" cy="387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8" name="公式" r:id="rId8" imgW="431640" imgH="164880" progId="Equation.3">
                  <p:embed/>
                </p:oleObj>
              </mc:Choice>
              <mc:Fallback>
                <p:oleObj name="公式" r:id="rId8" imgW="431640" imgH="16488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4713" y="1427878"/>
                        <a:ext cx="1012947" cy="3874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0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194508"/>
              </p:ext>
            </p:extLst>
          </p:nvPr>
        </p:nvGraphicFramePr>
        <p:xfrm>
          <a:off x="2632350" y="1442161"/>
          <a:ext cx="996400" cy="38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9" name="公式" r:id="rId10" imgW="431640" imgH="164880" progId="Equation.3">
                  <p:embed/>
                </p:oleObj>
              </mc:Choice>
              <mc:Fallback>
                <p:oleObj name="公式" r:id="rId10" imgW="431640" imgH="16488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350" y="1442161"/>
                        <a:ext cx="996400" cy="38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2" name="Rectangle 42"/>
          <p:cNvSpPr>
            <a:spLocks noChangeArrowheads="1"/>
          </p:cNvSpPr>
          <p:nvPr/>
        </p:nvSpPr>
        <p:spPr bwMode="auto">
          <a:xfrm>
            <a:off x="2908300" y="2900363"/>
            <a:ext cx="50117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i="1" dirty="0" err="1"/>
              <a:t>v</a:t>
            </a:r>
            <a:r>
              <a:rPr lang="en-US" altLang="zh-CN" baseline="-25000" dirty="0" err="1"/>
              <a:t>o</a:t>
            </a:r>
            <a:r>
              <a:rPr lang="en-US" altLang="zh-CN" baseline="-25000" dirty="0"/>
              <a:t> </a:t>
            </a:r>
            <a:r>
              <a:rPr lang="en-US" altLang="zh-CN" dirty="0">
                <a:solidFill>
                  <a:schemeClr val="tx2"/>
                </a:solidFill>
              </a:rPr>
              <a:t>= +5V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，根据叠加原理，此时</a:t>
            </a:r>
          </a:p>
        </p:txBody>
      </p:sp>
      <p:graphicFrame>
        <p:nvGraphicFramePr>
          <p:cNvPr id="61483" name="Object 43"/>
          <p:cNvGraphicFramePr>
            <a:graphicFrameLocks noChangeAspect="1"/>
          </p:cNvGraphicFramePr>
          <p:nvPr/>
        </p:nvGraphicFramePr>
        <p:xfrm>
          <a:off x="2674938" y="3525838"/>
          <a:ext cx="218122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0" name="公式" r:id="rId12" imgW="1028520" imgH="228600" progId="Equation.3">
                  <p:embed/>
                </p:oleObj>
              </mc:Choice>
              <mc:Fallback>
                <p:oleObj name="公式" r:id="rId12" imgW="1028520" imgH="2286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4938" y="3525838"/>
                        <a:ext cx="2181225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4" name="Rectangle 44"/>
          <p:cNvSpPr>
            <a:spLocks noChangeArrowheads="1"/>
          </p:cNvSpPr>
          <p:nvPr/>
        </p:nvSpPr>
        <p:spPr bwMode="auto">
          <a:xfrm>
            <a:off x="534988" y="4078288"/>
            <a:ext cx="73390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2"/>
                </a:solidFill>
                <a:latin typeface="楷体_GB2312" pitchFamily="49" charset="-122"/>
              </a:rPr>
              <a:t>②</a:t>
            </a:r>
            <a:r>
              <a:rPr lang="en-US" altLang="zh-CN">
                <a:solidFill>
                  <a:schemeClr val="tx2"/>
                </a:solidFill>
              </a:rPr>
              <a:t> 0.94V&lt;</a:t>
            </a:r>
            <a:r>
              <a:rPr lang="en-US" altLang="zh-CN" sz="2800" i="1"/>
              <a:t>v</a:t>
            </a:r>
            <a:r>
              <a:rPr lang="en-US" altLang="zh-CN" baseline="-25000"/>
              <a:t>I </a:t>
            </a:r>
            <a:r>
              <a:rPr lang="en-US" altLang="zh-CN">
                <a:solidFill>
                  <a:schemeClr val="tx1"/>
                </a:solidFill>
              </a:rPr>
              <a:t>&lt; </a:t>
            </a:r>
            <a:r>
              <a:rPr lang="en-US" altLang="zh-CN"/>
              <a:t>1.04V</a:t>
            </a:r>
            <a:r>
              <a:rPr lang="zh-CN" altLang="en-US">
                <a:solidFill>
                  <a:schemeClr val="tx1"/>
                </a:solidFill>
              </a:rPr>
              <a:t>时， </a:t>
            </a:r>
            <a:r>
              <a:rPr lang="en-US" altLang="zh-CN" i="1"/>
              <a:t>v</a:t>
            </a:r>
            <a:r>
              <a:rPr lang="en-US" altLang="zh-CN" baseline="-25000"/>
              <a:t>o</a:t>
            </a:r>
            <a:r>
              <a:rPr lang="en-US" altLang="zh-CN"/>
              <a:t> </a:t>
            </a:r>
            <a:r>
              <a:rPr lang="en-US" altLang="zh-CN">
                <a:solidFill>
                  <a:schemeClr val="tx2"/>
                </a:solidFill>
              </a:rPr>
              <a:t>= +5V</a:t>
            </a:r>
            <a:r>
              <a:rPr lang="en-US" altLang="zh-CN"/>
              <a:t> </a:t>
            </a:r>
            <a:r>
              <a:rPr lang="zh-CN" altLang="en-US"/>
              <a:t>不变</a:t>
            </a:r>
          </a:p>
        </p:txBody>
      </p:sp>
      <p:graphicFrame>
        <p:nvGraphicFramePr>
          <p:cNvPr id="61485" name="Object 45"/>
          <p:cNvGraphicFramePr>
            <a:graphicFrameLocks noChangeAspect="1"/>
          </p:cNvGraphicFramePr>
          <p:nvPr/>
        </p:nvGraphicFramePr>
        <p:xfrm>
          <a:off x="2509838" y="5283200"/>
          <a:ext cx="2474912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1" name="公式" r:id="rId14" imgW="1015920" imgH="228600" progId="Equation.3">
                  <p:embed/>
                </p:oleObj>
              </mc:Choice>
              <mc:Fallback>
                <p:oleObj name="公式" r:id="rId14" imgW="1015920" imgH="2286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9838" y="5283200"/>
                        <a:ext cx="2474912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6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3402611"/>
              </p:ext>
            </p:extLst>
          </p:nvPr>
        </p:nvGraphicFramePr>
        <p:xfrm>
          <a:off x="2551112" y="638174"/>
          <a:ext cx="1624013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2" name="公式" r:id="rId16" imgW="990360" imgH="393480" progId="Equation.3">
                  <p:embed/>
                </p:oleObj>
              </mc:Choice>
              <mc:Fallback>
                <p:oleObj name="公式" r:id="rId16" imgW="990360" imgH="39348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2" y="638174"/>
                        <a:ext cx="1624013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0577355"/>
              </p:ext>
            </p:extLst>
          </p:nvPr>
        </p:nvGraphicFramePr>
        <p:xfrm>
          <a:off x="2012799" y="1847513"/>
          <a:ext cx="565032" cy="565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3" name="Equation" r:id="rId18" imgW="228600" imgH="228600" progId="Equation.DSMT4">
                  <p:embed/>
                </p:oleObj>
              </mc:Choice>
              <mc:Fallback>
                <p:oleObj name="Equation" r:id="rId18" imgW="228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012799" y="1847513"/>
                        <a:ext cx="565032" cy="565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7801166"/>
              </p:ext>
            </p:extLst>
          </p:nvPr>
        </p:nvGraphicFramePr>
        <p:xfrm>
          <a:off x="3452813" y="1857375"/>
          <a:ext cx="5016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4" name="Equation" r:id="rId20" imgW="203040" imgH="228600" progId="Equation.DSMT4">
                  <p:embed/>
                </p:oleObj>
              </mc:Choice>
              <mc:Fallback>
                <p:oleObj name="Equation" r:id="rId20" imgW="203040" imgH="2286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2813" y="1857375"/>
                        <a:ext cx="50165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1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1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61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1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1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1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51" grpId="0" autoUpdateAnimBg="0"/>
      <p:bldP spid="61452" grpId="0" autoUpdateAnimBg="0"/>
      <p:bldP spid="61455" grpId="0" autoUpdateAnimBg="0"/>
      <p:bldP spid="61456" grpId="0" autoUpdateAnimBg="0"/>
      <p:bldP spid="61463" grpId="0" autoUpdateAnimBg="0"/>
      <p:bldP spid="61471" grpId="0" autoUpdateAnimBg="0"/>
      <p:bldP spid="61482" grpId="0" autoUpdateAnimBg="0"/>
      <p:bldP spid="6148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163513" y="523875"/>
            <a:ext cx="158908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endParaRPr lang="zh-CN" altLang="zh-CN" sz="2000">
              <a:ea typeface="楷体_GB2312" pitchFamily="49" charset="-122"/>
            </a:endParaRPr>
          </a:p>
        </p:txBody>
      </p:sp>
      <p:sp>
        <p:nvSpPr>
          <p:cNvPr id="110616" name="Text Box 24"/>
          <p:cNvSpPr txBox="1">
            <a:spLocks noChangeArrowheads="1"/>
          </p:cNvSpPr>
          <p:nvPr/>
        </p:nvSpPr>
        <p:spPr bwMode="auto">
          <a:xfrm>
            <a:off x="4938713" y="5535613"/>
            <a:ext cx="316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电压传输特性曲线</a:t>
            </a:r>
          </a:p>
        </p:txBody>
      </p:sp>
      <p:pic>
        <p:nvPicPr>
          <p:cNvPr id="110618" name="Picture 26" descr="未标题-2 拷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825" y="174625"/>
            <a:ext cx="4194175" cy="196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619" name="Rectangle 27"/>
          <p:cNvSpPr>
            <a:spLocks noChangeArrowheads="1"/>
          </p:cNvSpPr>
          <p:nvPr/>
        </p:nvSpPr>
        <p:spPr bwMode="auto">
          <a:xfrm>
            <a:off x="0" y="2055813"/>
            <a:ext cx="26622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2"/>
                </a:solidFill>
              </a:rPr>
              <a:t>① </a:t>
            </a:r>
            <a:r>
              <a:rPr lang="en-US" altLang="zh-CN" sz="2800" i="1"/>
              <a:t>v</a:t>
            </a:r>
            <a:r>
              <a:rPr lang="en-US" altLang="zh-CN" baseline="-25000"/>
              <a:t>I</a:t>
            </a:r>
            <a:r>
              <a:rPr lang="en-US" altLang="zh-CN"/>
              <a:t>&gt;1.04V</a:t>
            </a:r>
            <a:r>
              <a:rPr lang="zh-CN" altLang="en-US">
                <a:solidFill>
                  <a:schemeClr val="tx1"/>
                </a:solidFill>
              </a:rPr>
              <a:t>时，</a:t>
            </a:r>
          </a:p>
        </p:txBody>
      </p:sp>
      <p:sp>
        <p:nvSpPr>
          <p:cNvPr id="110620" name="Rectangle 28"/>
          <p:cNvSpPr>
            <a:spLocks noChangeArrowheads="1"/>
          </p:cNvSpPr>
          <p:nvPr/>
        </p:nvSpPr>
        <p:spPr bwMode="auto">
          <a:xfrm>
            <a:off x="0" y="1419225"/>
            <a:ext cx="324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CC3300"/>
                </a:solidFill>
              </a:rPr>
              <a:t>v</a:t>
            </a:r>
            <a:r>
              <a:rPr lang="en-US" altLang="zh-CN" baseline="-25000">
                <a:solidFill>
                  <a:srgbClr val="CC3300"/>
                </a:solidFill>
              </a:rPr>
              <a:t>I </a:t>
            </a:r>
            <a:r>
              <a:rPr lang="zh-CN" altLang="en-US">
                <a:solidFill>
                  <a:srgbClr val="CC3300"/>
                </a:solidFill>
              </a:rPr>
              <a:t>从大到小变化：</a:t>
            </a:r>
          </a:p>
        </p:txBody>
      </p:sp>
      <p:sp>
        <p:nvSpPr>
          <p:cNvPr id="110621" name="Rectangle 29"/>
          <p:cNvSpPr>
            <a:spLocks noChangeArrowheads="1"/>
          </p:cNvSpPr>
          <p:nvPr/>
        </p:nvSpPr>
        <p:spPr bwMode="auto">
          <a:xfrm>
            <a:off x="0" y="4179888"/>
            <a:ext cx="5683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2"/>
                </a:solidFill>
                <a:latin typeface="楷体_GB2312" pitchFamily="49" charset="-122"/>
              </a:rPr>
              <a:t>③</a:t>
            </a: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当</a:t>
            </a:r>
            <a:r>
              <a:rPr lang="en-US" altLang="zh-CN" sz="2800" i="1"/>
              <a:t>v</a:t>
            </a:r>
            <a:r>
              <a:rPr lang="en-US" altLang="zh-CN" baseline="-25000"/>
              <a:t>I</a:t>
            </a:r>
            <a:r>
              <a:rPr lang="en-US" altLang="zh-CN"/>
              <a:t> &lt;</a:t>
            </a: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>
                <a:solidFill>
                  <a:schemeClr val="tx2"/>
                </a:solidFill>
                <a:ea typeface="宋体" pitchFamily="2" charset="-122"/>
              </a:rPr>
              <a:t>0.94V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2"/>
                </a:solidFill>
              </a:rPr>
              <a:t>时， </a:t>
            </a:r>
            <a:r>
              <a:rPr lang="en-US" altLang="zh-CN" sz="2800" i="1"/>
              <a:t>v</a:t>
            </a:r>
            <a:r>
              <a:rPr lang="en-US" altLang="zh-CN" baseline="-25000"/>
              <a:t>o </a:t>
            </a:r>
            <a:r>
              <a:rPr lang="zh-CN" altLang="en-US">
                <a:solidFill>
                  <a:schemeClr val="tx2"/>
                </a:solidFill>
              </a:rPr>
              <a:t>从 </a:t>
            </a:r>
            <a:r>
              <a:rPr lang="en-US" altLang="zh-CN">
                <a:solidFill>
                  <a:schemeClr val="tx2"/>
                </a:solidFill>
              </a:rPr>
              <a:t>-5V→ +5V</a:t>
            </a:r>
            <a:r>
              <a:rPr lang="en-US" altLang="zh-CN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110622" name="Text Box 30"/>
          <p:cNvSpPr txBox="1">
            <a:spLocks noChangeArrowheads="1"/>
          </p:cNvSpPr>
          <p:nvPr/>
        </p:nvSpPr>
        <p:spPr bwMode="auto">
          <a:xfrm>
            <a:off x="131763" y="5613400"/>
            <a:ext cx="6769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latin typeface="楷体_GB2312" pitchFamily="49" charset="-122"/>
              </a:rPr>
              <a:t>④</a:t>
            </a:r>
            <a:r>
              <a:rPr lang="en-US" altLang="zh-CN" i="1">
                <a:solidFill>
                  <a:schemeClr val="tx1"/>
                </a:solidFill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</a:rPr>
              <a:t>i </a:t>
            </a:r>
            <a:r>
              <a:rPr lang="zh-CN" altLang="en-US">
                <a:solidFill>
                  <a:schemeClr val="tx1"/>
                </a:solidFill>
              </a:rPr>
              <a:t>继续</a:t>
            </a:r>
            <a:r>
              <a:rPr lang="zh-CN" altLang="en-US" i="1">
                <a:solidFill>
                  <a:schemeClr val="tx1"/>
                </a:solidFill>
                <a:latin typeface="MS Gothic" pitchFamily="49" charset="-128"/>
                <a:ea typeface="MS Gothic" pitchFamily="49" charset="-128"/>
              </a:rPr>
              <a:t>↘</a:t>
            </a:r>
            <a:r>
              <a:rPr lang="zh-CN" altLang="en-US" i="1">
                <a:solidFill>
                  <a:schemeClr val="tx1"/>
                </a:solidFill>
              </a:rPr>
              <a:t>， </a:t>
            </a:r>
            <a:r>
              <a:rPr lang="en-US" altLang="zh-CN" i="1">
                <a:solidFill>
                  <a:schemeClr val="tx2"/>
                </a:solidFill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</a:rPr>
              <a:t>o</a:t>
            </a:r>
            <a:r>
              <a:rPr lang="en-US" altLang="zh-CN">
                <a:solidFill>
                  <a:schemeClr val="tx2"/>
                </a:solidFill>
              </a:rPr>
              <a:t>= +5V</a:t>
            </a:r>
            <a:r>
              <a:rPr lang="zh-CN" altLang="en-US">
                <a:solidFill>
                  <a:schemeClr val="tx2"/>
                </a:solidFill>
              </a:rPr>
              <a:t>不变</a:t>
            </a:r>
          </a:p>
        </p:txBody>
      </p:sp>
      <p:sp>
        <p:nvSpPr>
          <p:cNvPr id="110623" name="Rectangle 31"/>
          <p:cNvSpPr>
            <a:spLocks noChangeArrowheads="1"/>
          </p:cNvSpPr>
          <p:nvPr/>
        </p:nvSpPr>
        <p:spPr bwMode="auto">
          <a:xfrm>
            <a:off x="2416175" y="2097088"/>
            <a:ext cx="50117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i="1"/>
              <a:t>v</a:t>
            </a:r>
            <a:r>
              <a:rPr lang="en-US" altLang="zh-CN" baseline="-25000"/>
              <a:t>o </a:t>
            </a:r>
            <a:r>
              <a:rPr lang="en-US" altLang="zh-CN">
                <a:solidFill>
                  <a:schemeClr val="tx2"/>
                </a:solidFill>
              </a:rPr>
              <a:t>= -5V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，根据叠加原理，此时</a:t>
            </a:r>
          </a:p>
        </p:txBody>
      </p:sp>
      <p:graphicFrame>
        <p:nvGraphicFramePr>
          <p:cNvPr id="110624" name="Object 32"/>
          <p:cNvGraphicFramePr>
            <a:graphicFrameLocks noChangeAspect="1"/>
          </p:cNvGraphicFramePr>
          <p:nvPr/>
        </p:nvGraphicFramePr>
        <p:xfrm>
          <a:off x="2687638" y="2671763"/>
          <a:ext cx="2154237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37" name="公式" r:id="rId4" imgW="1015920" imgH="228600" progId="Equation.3">
                  <p:embed/>
                </p:oleObj>
              </mc:Choice>
              <mc:Fallback>
                <p:oleObj name="公式" r:id="rId4" imgW="1015920" imgH="2286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7638" y="2671763"/>
                        <a:ext cx="2154237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25" name="Rectangle 33"/>
          <p:cNvSpPr>
            <a:spLocks noChangeArrowheads="1"/>
          </p:cNvSpPr>
          <p:nvPr/>
        </p:nvSpPr>
        <p:spPr bwMode="auto">
          <a:xfrm>
            <a:off x="0" y="3365500"/>
            <a:ext cx="7339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2"/>
                </a:solidFill>
                <a:latin typeface="楷体_GB2312" pitchFamily="49" charset="-122"/>
              </a:rPr>
              <a:t>②</a:t>
            </a:r>
            <a:r>
              <a:rPr lang="en-US" altLang="zh-CN">
                <a:solidFill>
                  <a:schemeClr val="tx2"/>
                </a:solidFill>
              </a:rPr>
              <a:t> 0.94V&lt;</a:t>
            </a:r>
            <a:r>
              <a:rPr lang="en-US" altLang="zh-CN" sz="2800" i="1"/>
              <a:t>v</a:t>
            </a:r>
            <a:r>
              <a:rPr lang="en-US" altLang="zh-CN" baseline="-25000"/>
              <a:t>I </a:t>
            </a:r>
            <a:r>
              <a:rPr lang="en-US" altLang="zh-CN">
                <a:solidFill>
                  <a:schemeClr val="tx1"/>
                </a:solidFill>
              </a:rPr>
              <a:t>&lt; </a:t>
            </a:r>
            <a:r>
              <a:rPr lang="en-US" altLang="zh-CN"/>
              <a:t>1.04V</a:t>
            </a:r>
            <a:r>
              <a:rPr lang="zh-CN" altLang="en-US">
                <a:solidFill>
                  <a:schemeClr val="tx1"/>
                </a:solidFill>
              </a:rPr>
              <a:t>时， </a:t>
            </a:r>
            <a:r>
              <a:rPr lang="en-US" altLang="zh-CN" i="1"/>
              <a:t>v</a:t>
            </a:r>
            <a:r>
              <a:rPr lang="en-US" altLang="zh-CN" baseline="-25000"/>
              <a:t>o</a:t>
            </a:r>
            <a:r>
              <a:rPr lang="en-US" altLang="zh-CN"/>
              <a:t> </a:t>
            </a:r>
            <a:r>
              <a:rPr lang="en-US" altLang="zh-CN">
                <a:solidFill>
                  <a:schemeClr val="tx2"/>
                </a:solidFill>
              </a:rPr>
              <a:t>= -5V</a:t>
            </a:r>
            <a:r>
              <a:rPr lang="en-US" altLang="zh-CN"/>
              <a:t> </a:t>
            </a:r>
            <a:r>
              <a:rPr lang="zh-CN" altLang="en-US"/>
              <a:t>不变</a:t>
            </a:r>
          </a:p>
        </p:txBody>
      </p:sp>
      <p:graphicFrame>
        <p:nvGraphicFramePr>
          <p:cNvPr id="110626" name="Object 34"/>
          <p:cNvGraphicFramePr>
            <a:graphicFrameLocks noChangeAspect="1"/>
          </p:cNvGraphicFramePr>
          <p:nvPr/>
        </p:nvGraphicFramePr>
        <p:xfrm>
          <a:off x="2284413" y="4840288"/>
          <a:ext cx="2506662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38" name="公式" r:id="rId6" imgW="1028520" imgH="228600" progId="Equation.3">
                  <p:embed/>
                </p:oleObj>
              </mc:Choice>
              <mc:Fallback>
                <p:oleObj name="公式" r:id="rId6" imgW="1028520" imgH="2286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4413" y="4840288"/>
                        <a:ext cx="2506662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21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2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0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0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0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0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0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0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0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0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0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16" grpId="0"/>
      <p:bldP spid="110619" grpId="0" autoUpdateAnimBg="0"/>
      <p:bldP spid="110620" grpId="0" autoUpdateAnimBg="0"/>
      <p:bldP spid="110621" grpId="0" autoUpdateAnimBg="0"/>
      <p:bldP spid="110622" grpId="0" autoUpdateAnimBg="0"/>
      <p:bldP spid="110623" grpId="0" autoUpdateAnimBg="0"/>
      <p:bldP spid="11062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1143000"/>
          </a:xfrm>
        </p:spPr>
        <p:txBody>
          <a:bodyPr/>
          <a:lstStyle/>
          <a:p>
            <a:pPr algn="l"/>
            <a:r>
              <a:rPr lang="zh-CN" altLang="en-US" sz="2400" b="1" dirty="0" smtClean="0">
                <a:solidFill>
                  <a:srgbClr val="0000FF"/>
                </a:solidFill>
                <a:ea typeface="楷体_GB2312" pitchFamily="49" charset="-122"/>
              </a:rPr>
              <a:t>例</a:t>
            </a:r>
            <a:r>
              <a:rPr lang="en-US" altLang="zh-CN" sz="2400" b="1" dirty="0" smtClean="0">
                <a:solidFill>
                  <a:srgbClr val="0000FF"/>
                </a:solidFill>
                <a:ea typeface="楷体_GB2312" pitchFamily="49" charset="-122"/>
              </a:rPr>
              <a:t>10.8.3 </a:t>
            </a:r>
            <a:r>
              <a:rPr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电路和参数及输入波形如图，</a:t>
            </a:r>
          </a:p>
        </p:txBody>
      </p:sp>
      <p:graphicFrame>
        <p:nvGraphicFramePr>
          <p:cNvPr id="63522" name="Object 34"/>
          <p:cNvGraphicFramePr>
            <a:graphicFrameLocks noGrp="1" noChangeAspect="1"/>
          </p:cNvGraphicFramePr>
          <p:nvPr>
            <p:ph sz="half" idx="1"/>
          </p:nvPr>
        </p:nvGraphicFramePr>
        <p:xfrm>
          <a:off x="2774950" y="4000500"/>
          <a:ext cx="15748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01" name="公式" r:id="rId3" imgW="571320" imgH="228600" progId="Equation.3">
                  <p:embed/>
                </p:oleObj>
              </mc:Choice>
              <mc:Fallback>
                <p:oleObj name="公式" r:id="rId3" imgW="571320" imgH="2286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950" y="4000500"/>
                        <a:ext cx="1574800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309563" y="900113"/>
            <a:ext cx="4676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求传输特性和输出电压</a:t>
            </a:r>
            <a:r>
              <a:rPr lang="en-US" altLang="zh-CN" sz="2800" i="1">
                <a:solidFill>
                  <a:srgbClr val="0000FF"/>
                </a:solidFill>
              </a:rPr>
              <a:t>v</a:t>
            </a:r>
            <a:r>
              <a:rPr lang="en-US" altLang="zh-CN" baseline="-25000">
                <a:solidFill>
                  <a:srgbClr val="0000FF"/>
                </a:solidFill>
              </a:rPr>
              <a:t>o</a:t>
            </a:r>
            <a:r>
              <a:rPr lang="zh-CN" altLang="en-US">
                <a:solidFill>
                  <a:srgbClr val="0000FF"/>
                </a:solidFill>
              </a:rPr>
              <a:t>波形。</a:t>
            </a:r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0" y="2690813"/>
            <a:ext cx="1617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sym typeface="Wingdings" pitchFamily="2" charset="2"/>
              </a:rPr>
              <a:t>门限电压</a:t>
            </a:r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63499" name="Object 11"/>
          <p:cNvGraphicFramePr>
            <a:graphicFrameLocks noChangeAspect="1"/>
          </p:cNvGraphicFramePr>
          <p:nvPr/>
        </p:nvGraphicFramePr>
        <p:xfrm>
          <a:off x="1384300" y="2743200"/>
          <a:ext cx="41290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02" name="公式" r:id="rId5" imgW="1777680" imgH="393480" progId="Equation.3">
                  <p:embed/>
                </p:oleObj>
              </mc:Choice>
              <mc:Fallback>
                <p:oleObj name="公式" r:id="rId5" imgW="1777680" imgH="393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2743200"/>
                        <a:ext cx="412908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6" name="Rectangle 18"/>
          <p:cNvSpPr>
            <a:spLocks noChangeArrowheads="1"/>
          </p:cNvSpPr>
          <p:nvPr/>
        </p:nvSpPr>
        <p:spPr bwMode="auto">
          <a:xfrm>
            <a:off x="814388" y="5024438"/>
            <a:ext cx="3408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传输特性</a:t>
            </a:r>
          </a:p>
        </p:txBody>
      </p:sp>
      <p:pic>
        <p:nvPicPr>
          <p:cNvPr id="63512" name="Picture 24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513" name="Picture 25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514" name="Rectangle 26"/>
          <p:cNvSpPr>
            <a:spLocks noChangeArrowheads="1"/>
          </p:cNvSpPr>
          <p:nvPr/>
        </p:nvSpPr>
        <p:spPr bwMode="auto">
          <a:xfrm>
            <a:off x="7031038" y="62674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63518" name="Text Box 30"/>
          <p:cNvSpPr txBox="1">
            <a:spLocks noChangeArrowheads="1"/>
          </p:cNvSpPr>
          <p:nvPr/>
        </p:nvSpPr>
        <p:spPr bwMode="auto">
          <a:xfrm>
            <a:off x="407988" y="1522413"/>
            <a:ext cx="3914775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反相端输入的滞回比较器</a:t>
            </a:r>
          </a:p>
          <a:p>
            <a:r>
              <a:rPr lang="en-US" altLang="zh-CN" i="1">
                <a:solidFill>
                  <a:srgbClr val="FF0000"/>
                </a:solidFill>
              </a:rPr>
              <a:t>R</a:t>
            </a:r>
            <a:r>
              <a:rPr lang="en-US" altLang="zh-CN" i="1" baseline="-25000">
                <a:solidFill>
                  <a:srgbClr val="FF0000"/>
                </a:solidFill>
              </a:rPr>
              <a:t>4</a:t>
            </a:r>
            <a:r>
              <a:rPr lang="zh-CN" altLang="en-US" i="1">
                <a:solidFill>
                  <a:srgbClr val="FF0000"/>
                </a:solidFill>
              </a:rPr>
              <a:t>、</a:t>
            </a:r>
            <a:r>
              <a:rPr lang="en-US" altLang="zh-CN" i="1">
                <a:solidFill>
                  <a:srgbClr val="FF0000"/>
                </a:solidFill>
              </a:rPr>
              <a:t>D</a:t>
            </a:r>
            <a:r>
              <a:rPr lang="en-US" altLang="zh-CN" i="1" baseline="-25000">
                <a:solidFill>
                  <a:srgbClr val="FF0000"/>
                </a:solidFill>
              </a:rPr>
              <a:t>Z </a:t>
            </a:r>
            <a:r>
              <a:rPr lang="zh-CN" altLang="en-US">
                <a:solidFill>
                  <a:srgbClr val="FF0000"/>
                </a:solidFill>
              </a:rPr>
              <a:t>组成双向限幅电路</a:t>
            </a:r>
          </a:p>
        </p:txBody>
      </p:sp>
      <p:pic>
        <p:nvPicPr>
          <p:cNvPr id="63519" name="Picture 31" descr="未标题-2 拷贝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157163"/>
            <a:ext cx="4029075" cy="261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520" name="Picture 32" descr="未标题-3 拷贝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650" y="3657600"/>
            <a:ext cx="2592388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3534" name="Object 46"/>
          <p:cNvGraphicFramePr>
            <a:graphicFrameLocks noGrp="1" noChangeAspect="1"/>
          </p:cNvGraphicFramePr>
          <p:nvPr>
            <p:ph sz="half" idx="2"/>
          </p:nvPr>
        </p:nvGraphicFramePr>
        <p:xfrm>
          <a:off x="762000" y="4027488"/>
          <a:ext cx="1473200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03" name="公式" r:id="rId11" imgW="545760" imgH="228600" progId="Equation.3">
                  <p:embed/>
                </p:oleObj>
              </mc:Choice>
              <mc:Fallback>
                <p:oleObj name="公式" r:id="rId11" imgW="545760" imgH="2286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027488"/>
                        <a:ext cx="1473200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5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3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3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63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3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3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4" grpId="0" autoUpdateAnimBg="0"/>
      <p:bldP spid="63506" grpId="0" autoUpdateAnimBg="0"/>
      <p:bldP spid="63514" grpId="0" autoUpdateAnimBg="0"/>
      <p:bldP spid="63518" grpId="0" build="p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222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222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10418</TotalTime>
  <Words>1074</Words>
  <Application>Microsoft Office PowerPoint</Application>
  <PresentationFormat>全屏显示(4:3)</PresentationFormat>
  <Paragraphs>188</Paragraphs>
  <Slides>33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33</vt:i4>
      </vt:variant>
    </vt:vector>
  </HeadingPairs>
  <TitlesOfParts>
    <vt:vector size="48" baseType="lpstr">
      <vt:lpstr>MS Gothic</vt:lpstr>
      <vt:lpstr>黑体</vt:lpstr>
      <vt:lpstr>楷体_GB2312</vt:lpstr>
      <vt:lpstr>宋体</vt:lpstr>
      <vt:lpstr>Arial</vt:lpstr>
      <vt:lpstr>Symbol</vt:lpstr>
      <vt:lpstr>Times New Roman</vt:lpstr>
      <vt:lpstr>Wingdings</vt:lpstr>
      <vt:lpstr>默认设计模板</vt:lpstr>
      <vt:lpstr>图片</vt:lpstr>
      <vt:lpstr>公式</vt:lpstr>
      <vt:lpstr>Equation</vt:lpstr>
      <vt:lpstr>Photo Editor 照片</vt:lpstr>
      <vt:lpstr>Microsoft 公式 3.0</vt:lpstr>
      <vt:lpstr>Image</vt:lpstr>
      <vt:lpstr>PowerPoint 演示文稿</vt:lpstr>
      <vt:lpstr>  10.8.1 电压比较器</vt:lpstr>
      <vt:lpstr>PowerPoint 演示文稿</vt:lpstr>
      <vt:lpstr>PowerPoint 演示文稿</vt:lpstr>
      <vt:lpstr>PowerPoint 演示文稿</vt:lpstr>
      <vt:lpstr>单门限电压比较器的缺点：</vt:lpstr>
      <vt:lpstr>PowerPoint 演示文稿</vt:lpstr>
      <vt:lpstr>PowerPoint 演示文稿</vt:lpstr>
      <vt:lpstr>例10.8.3 电路和参数及输入波形如图，</vt:lpstr>
      <vt:lpstr>（2）输出电压波形</vt:lpstr>
      <vt:lpstr>PowerPoint 演示文稿</vt:lpstr>
      <vt:lpstr>PowerPoint 演示文稿</vt:lpstr>
      <vt:lpstr>PowerPoint 演示文稿</vt:lpstr>
      <vt:lpstr>10.8.2  方波产生电路  </vt:lpstr>
      <vt:lpstr>3、波形图：</vt:lpstr>
      <vt:lpstr>3、波形图：</vt:lpstr>
      <vt:lpstr>占空比可调的矩形波产生电路</vt:lpstr>
      <vt:lpstr>10.8.3  方波-三角波产生电路</vt:lpstr>
      <vt:lpstr>PowerPoint 演示文稿</vt:lpstr>
      <vt:lpstr>PowerPoint 演示文稿</vt:lpstr>
      <vt:lpstr>PowerPoint 演示文稿</vt:lpstr>
      <vt:lpstr>矩形波—锯齿波产生电路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- BMTD 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zhanglin</dc:creator>
  <cp:lastModifiedBy>CXi</cp:lastModifiedBy>
  <cp:revision>1136</cp:revision>
  <dcterms:created xsi:type="dcterms:W3CDTF">2000-03-01T12:06:14Z</dcterms:created>
  <dcterms:modified xsi:type="dcterms:W3CDTF">2020-02-07T09:39:59Z</dcterms:modified>
</cp:coreProperties>
</file>