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4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A39B-092E-429D-8396-4304EE1A057C}" type="datetimeFigureOut">
              <a:rPr lang="zh-CN" altLang="en-US" smtClean="0"/>
              <a:pPr/>
              <a:t>2014/12/15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4391-EC61-4AAA-99D6-BBCA6FA465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A39B-092E-429D-8396-4304EE1A057C}" type="datetimeFigureOut">
              <a:rPr lang="zh-CN" altLang="en-US" smtClean="0"/>
              <a:pPr/>
              <a:t>2014/12/15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4391-EC61-4AAA-99D6-BBCA6FA465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A39B-092E-429D-8396-4304EE1A057C}" type="datetimeFigureOut">
              <a:rPr lang="zh-CN" altLang="en-US" smtClean="0"/>
              <a:pPr/>
              <a:t>2014/12/15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4391-EC61-4AAA-99D6-BBCA6FA465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A39B-092E-429D-8396-4304EE1A057C}" type="datetimeFigureOut">
              <a:rPr lang="zh-CN" altLang="en-US" smtClean="0"/>
              <a:pPr/>
              <a:t>2014/12/15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4391-EC61-4AAA-99D6-BBCA6FA465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A39B-092E-429D-8396-4304EE1A057C}" type="datetimeFigureOut">
              <a:rPr lang="zh-CN" altLang="en-US" smtClean="0"/>
              <a:pPr/>
              <a:t>2014/12/15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4391-EC61-4AAA-99D6-BBCA6FA465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A39B-092E-429D-8396-4304EE1A057C}" type="datetimeFigureOut">
              <a:rPr lang="zh-CN" altLang="en-US" smtClean="0"/>
              <a:pPr/>
              <a:t>2014/12/15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4391-EC61-4AAA-99D6-BBCA6FA465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A39B-092E-429D-8396-4304EE1A057C}" type="datetimeFigureOut">
              <a:rPr lang="zh-CN" altLang="en-US" smtClean="0"/>
              <a:pPr/>
              <a:t>2014/12/15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4391-EC61-4AAA-99D6-BBCA6FA465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A39B-092E-429D-8396-4304EE1A057C}" type="datetimeFigureOut">
              <a:rPr lang="zh-CN" altLang="en-US" smtClean="0"/>
              <a:pPr/>
              <a:t>2014/12/15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4391-EC61-4AAA-99D6-BBCA6FA465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A39B-092E-429D-8396-4304EE1A057C}" type="datetimeFigureOut">
              <a:rPr lang="zh-CN" altLang="en-US" smtClean="0"/>
              <a:pPr/>
              <a:t>2014/12/15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4391-EC61-4AAA-99D6-BBCA6FA465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A39B-092E-429D-8396-4304EE1A057C}" type="datetimeFigureOut">
              <a:rPr lang="zh-CN" altLang="en-US" smtClean="0"/>
              <a:pPr/>
              <a:t>2014/12/15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4391-EC61-4AAA-99D6-BBCA6FA465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A39B-092E-429D-8396-4304EE1A057C}" type="datetimeFigureOut">
              <a:rPr lang="zh-CN" altLang="en-US" smtClean="0"/>
              <a:pPr/>
              <a:t>2014/12/15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4391-EC61-4AAA-99D6-BBCA6FA465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6A39B-092E-429D-8396-4304EE1A057C}" type="datetimeFigureOut">
              <a:rPr lang="zh-CN" altLang="en-US" smtClean="0"/>
              <a:pPr/>
              <a:t>2014/12/15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44391-EC61-4AAA-99D6-BBCA6FA465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428604"/>
            <a:ext cx="7772400" cy="1357322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实验十 综合</a:t>
            </a:r>
            <a:r>
              <a:rPr lang="zh-CN" altLang="en-US" sz="2800" b="1" dirty="0" smtClean="0"/>
              <a:t>实验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二</a:t>
            </a:r>
            <a:r>
              <a:rPr lang="en-US" altLang="zh-CN" sz="2800" b="1" dirty="0" smtClean="0"/>
              <a:t>)</a:t>
            </a:r>
            <a:br>
              <a:rPr lang="en-US" altLang="zh-CN" sz="2800" b="1" dirty="0" smtClean="0"/>
            </a:b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                          ----</a:t>
            </a:r>
            <a:r>
              <a:rPr lang="zh-CN" altLang="en-US" sz="2800" b="1" dirty="0" smtClean="0"/>
              <a:t>智力</a:t>
            </a:r>
            <a:r>
              <a:rPr lang="zh-CN" altLang="en-US" sz="2800" b="1" dirty="0"/>
              <a:t>竞赛抢答器设计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71472" y="1785926"/>
            <a:ext cx="8286808" cy="928694"/>
          </a:xfrm>
        </p:spPr>
        <p:txBody>
          <a:bodyPr>
            <a:noAutofit/>
          </a:bodyPr>
          <a:lstStyle/>
          <a:p>
            <a:pPr marL="457200" indent="-457200" algn="l">
              <a:buAutoNum type="ea1ChsPeriod"/>
            </a:pPr>
            <a:r>
              <a:rPr lang="zh-CN" altLang="en-US" sz="2400" b="1" dirty="0" smtClean="0">
                <a:solidFill>
                  <a:schemeClr val="tx1"/>
                </a:solidFill>
              </a:rPr>
              <a:t>实验目的：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熟悉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智力竞赛抢赛器的工作原理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。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3214686"/>
            <a:ext cx="7858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二、仪器及</a:t>
            </a:r>
            <a:r>
              <a:rPr lang="zh-CN" altLang="en-US" sz="2400" b="1" dirty="0" smtClean="0"/>
              <a:t>元器件</a:t>
            </a:r>
            <a:endParaRPr lang="zh-CN" altLang="en-US" sz="2400" b="1" dirty="0"/>
          </a:p>
          <a:p>
            <a:r>
              <a:rPr lang="zh-CN" altLang="en-US" sz="2400" b="1" dirty="0">
                <a:solidFill>
                  <a:srgbClr val="FF0000"/>
                </a:solidFill>
              </a:rPr>
              <a:t>直流电源、双踪示波器、万用表、函数信号发生器、数字电路实验箱、</a:t>
            </a:r>
            <a:r>
              <a:rPr lang="en-US" sz="2400" b="1" dirty="0">
                <a:solidFill>
                  <a:srgbClr val="FF0000"/>
                </a:solidFill>
              </a:rPr>
              <a:t>74LS175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en-US" sz="2400" b="1" dirty="0">
                <a:solidFill>
                  <a:srgbClr val="FF0000"/>
                </a:solidFill>
              </a:rPr>
              <a:t>74LS20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</a:t>
            </a:r>
            <a:r>
              <a:rPr lang="en-US" sz="2400" b="1" dirty="0" smtClean="0">
                <a:solidFill>
                  <a:srgbClr val="FF0000"/>
                </a:solidFill>
              </a:rPr>
              <a:t>74LS00</a:t>
            </a:r>
            <a:r>
              <a:rPr lang="zh-CN" altLang="en-US" sz="2400" b="1" dirty="0">
                <a:solidFill>
                  <a:srgbClr val="FF0000"/>
                </a:solidFill>
              </a:rPr>
              <a:t>各一片。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571481"/>
            <a:ext cx="8229600" cy="500066"/>
          </a:xfrm>
        </p:spPr>
        <p:txBody>
          <a:bodyPr/>
          <a:lstStyle/>
          <a:p>
            <a:pPr>
              <a:buNone/>
            </a:pPr>
            <a:r>
              <a:rPr lang="zh-CN" altLang="en-US" sz="2000" b="1" dirty="0"/>
              <a:t>三、实验知识的</a:t>
            </a:r>
            <a:r>
              <a:rPr lang="zh-CN" altLang="en-US" sz="2000" b="1" dirty="0" smtClean="0"/>
              <a:t>准备</a:t>
            </a:r>
            <a:endParaRPr lang="zh-CN" altLang="en-US" sz="2000" b="1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14480" y="4286256"/>
            <a:ext cx="4429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R</a:t>
            </a:r>
            <a:r>
              <a:rPr lang="en-US" altLang="zh-CN" sz="1200" b="1" dirty="0" smtClean="0">
                <a:solidFill>
                  <a:srgbClr val="FF0000"/>
                </a:solidFill>
                <a:latin typeface="+mn-ea"/>
              </a:rPr>
              <a:t>D</a:t>
            </a:r>
            <a:r>
              <a:rPr lang="en-US" altLang="zh-CN" sz="12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200" b="1" dirty="0" smtClean="0">
                <a:solidFill>
                  <a:srgbClr val="FF0000"/>
                </a:solidFill>
                <a:latin typeface="+mn-ea"/>
              </a:rPr>
              <a:t>   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Q</a:t>
            </a:r>
            <a:r>
              <a:rPr lang="en-US" altLang="zh-CN" sz="1200" b="1" dirty="0" smtClean="0">
                <a:solidFill>
                  <a:srgbClr val="FF0000"/>
                </a:solidFill>
                <a:latin typeface="+mn-ea"/>
              </a:rPr>
              <a:t>1  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  </a:t>
            </a:r>
            <a:r>
              <a:rPr lang="en-US" altLang="zh-CN" b="1" dirty="0" err="1" smtClean="0">
                <a:solidFill>
                  <a:srgbClr val="FF0000"/>
                </a:solidFill>
                <a:latin typeface="+mn-ea"/>
              </a:rPr>
              <a:t>Q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12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   D</a:t>
            </a:r>
            <a:r>
              <a:rPr lang="en-US" altLang="zh-CN" sz="1200" b="1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   D</a:t>
            </a:r>
            <a:r>
              <a:rPr lang="en-US" altLang="zh-CN" sz="1200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   Q</a:t>
            </a:r>
            <a:r>
              <a:rPr lang="en-US" altLang="zh-CN" sz="1200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   </a:t>
            </a:r>
            <a:r>
              <a:rPr lang="en-US" altLang="zh-CN" b="1" dirty="0" err="1" smtClean="0">
                <a:solidFill>
                  <a:srgbClr val="FF0000"/>
                </a:solidFill>
                <a:latin typeface="+mn-ea"/>
              </a:rPr>
              <a:t>Q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CN" sz="1200" b="1" dirty="0" smtClean="0">
                <a:solidFill>
                  <a:srgbClr val="FF0000"/>
                </a:solidFill>
                <a:latin typeface="+mn-ea"/>
              </a:rPr>
              <a:t>   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GND</a:t>
            </a:r>
            <a:endParaRPr lang="en-US" altLang="zh-CN" b="1" dirty="0" smtClean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14480" y="1500174"/>
            <a:ext cx="45005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  <a:latin typeface="+mn-ea"/>
              </a:rPr>
              <a:t>V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+mn-ea"/>
              </a:rPr>
              <a:t>cc</a:t>
            </a:r>
            <a:r>
              <a:rPr lang="en-US" altLang="zh-CN" sz="1200" b="1" dirty="0" smtClean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Q</a:t>
            </a:r>
            <a:r>
              <a:rPr lang="en-US" altLang="zh-CN" sz="1200" b="1" dirty="0" smtClean="0">
                <a:solidFill>
                  <a:srgbClr val="FF0000"/>
                </a:solidFill>
                <a:latin typeface="+mn-ea"/>
              </a:rPr>
              <a:t>4  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  </a:t>
            </a:r>
            <a:r>
              <a:rPr lang="en-US" altLang="zh-CN" b="1" dirty="0" err="1" smtClean="0">
                <a:solidFill>
                  <a:srgbClr val="FF0000"/>
                </a:solidFill>
                <a:latin typeface="+mn-ea"/>
              </a:rPr>
              <a:t>Q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+mn-ea"/>
              </a:rPr>
              <a:t>4</a:t>
            </a:r>
            <a:r>
              <a:rPr lang="en-US" altLang="zh-CN" sz="12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  D</a:t>
            </a:r>
            <a:r>
              <a:rPr lang="en-US" altLang="zh-CN" sz="1200" b="1" dirty="0" smtClean="0">
                <a:solidFill>
                  <a:srgbClr val="FF0000"/>
                </a:solidFill>
                <a:latin typeface="+mn-ea"/>
              </a:rPr>
              <a:t>4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   D</a:t>
            </a:r>
            <a:r>
              <a:rPr lang="en-US" altLang="zh-CN" sz="1200" b="1" dirty="0" smtClean="0">
                <a:solidFill>
                  <a:srgbClr val="FF0000"/>
                </a:solidFill>
                <a:latin typeface="+mn-ea"/>
              </a:rPr>
              <a:t>3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   Q</a:t>
            </a:r>
            <a:r>
              <a:rPr lang="en-US" altLang="zh-CN" sz="1200" b="1" dirty="0" smtClean="0">
                <a:solidFill>
                  <a:srgbClr val="FF0000"/>
                </a:solidFill>
                <a:latin typeface="+mn-ea"/>
              </a:rPr>
              <a:t>3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   </a:t>
            </a:r>
            <a:r>
              <a:rPr lang="en-US" altLang="zh-CN" b="1" dirty="0" err="1" smtClean="0">
                <a:solidFill>
                  <a:srgbClr val="FF0000"/>
                </a:solidFill>
                <a:latin typeface="+mn-ea"/>
              </a:rPr>
              <a:t>Q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+mn-ea"/>
              </a:rPr>
              <a:t>3</a:t>
            </a:r>
            <a:r>
              <a:rPr lang="en-US" altLang="zh-CN" sz="1200" b="1" dirty="0" smtClean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Cp</a:t>
            </a:r>
            <a:endParaRPr lang="en-US" altLang="zh-CN" b="1" dirty="0" smtClean="0">
              <a:latin typeface="+mn-ea"/>
            </a:endParaRPr>
          </a:p>
        </p:txBody>
      </p:sp>
      <p:pic>
        <p:nvPicPr>
          <p:cNvPr id="8" name="图片 7" descr="175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1928802"/>
            <a:ext cx="4892464" cy="229381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786050" y="4000504"/>
            <a:ext cx="3651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_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29124" y="1214422"/>
            <a:ext cx="3651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_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57488" y="1214422"/>
            <a:ext cx="3651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_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00562" y="4000504"/>
            <a:ext cx="3651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_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14678" y="2928934"/>
            <a:ext cx="1003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+mn-ea"/>
              </a:rPr>
              <a:t>74LS175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2500330" cy="439718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b="1" dirty="0"/>
              <a:t>四、实验内容及过程</a:t>
            </a:r>
          </a:p>
        </p:txBody>
      </p:sp>
      <p:pic>
        <p:nvPicPr>
          <p:cNvPr id="2051" name="Picture 3" descr="E:\教学\3修改后数电实验\2014-15数电\10综合实验\电路图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0232" y="571480"/>
            <a:ext cx="4942857" cy="4380953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714348" y="5072074"/>
            <a:ext cx="80724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D</a:t>
            </a:r>
            <a:r>
              <a:rPr lang="en-US" altLang="zh-CN" sz="1400" b="1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, D</a:t>
            </a:r>
            <a:r>
              <a:rPr lang="en-US" altLang="zh-CN" sz="1400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, D</a:t>
            </a:r>
            <a:r>
              <a:rPr lang="en-US" altLang="zh-CN" sz="1400" b="1" dirty="0" smtClean="0">
                <a:solidFill>
                  <a:srgbClr val="FF0000"/>
                </a:solidFill>
                <a:latin typeface="+mn-ea"/>
              </a:rPr>
              <a:t>3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, D</a:t>
            </a:r>
            <a:r>
              <a:rPr lang="en-US" altLang="zh-CN" sz="1400" b="1" dirty="0" smtClean="0">
                <a:solidFill>
                  <a:srgbClr val="FF0000"/>
                </a:solidFill>
                <a:latin typeface="+mn-ea"/>
              </a:rPr>
              <a:t>4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,R</a:t>
            </a:r>
            <a:r>
              <a:rPr lang="en-US" altLang="zh-CN" sz="1400" b="1" dirty="0" smtClean="0">
                <a:solidFill>
                  <a:srgbClr val="FF0000"/>
                </a:solidFill>
                <a:latin typeface="+mn-ea"/>
              </a:rPr>
              <a:t>D</a:t>
            </a:r>
            <a:r>
              <a:rPr lang="zh-CN" altLang="en-US" sz="2000" b="1" dirty="0" smtClean="0">
                <a:latin typeface="+mn-ea"/>
              </a:rPr>
              <a:t>分别</a:t>
            </a:r>
            <a:r>
              <a:rPr lang="zh-CN" altLang="en-US" sz="2000" b="1" dirty="0" smtClean="0">
                <a:latin typeface="+mn-ea"/>
              </a:rPr>
              <a:t>接逻辑开关</a:t>
            </a:r>
            <a:endParaRPr lang="en-US" altLang="zh-CN" sz="2000" b="1" dirty="0" smtClean="0">
              <a:latin typeface="+mn-ea"/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Q</a:t>
            </a:r>
            <a:r>
              <a:rPr lang="en-US" altLang="zh-CN" sz="1400" b="1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, Q</a:t>
            </a:r>
            <a:r>
              <a:rPr lang="en-US" altLang="zh-CN" sz="1400" b="1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, Q</a:t>
            </a:r>
            <a:r>
              <a:rPr lang="en-US" altLang="zh-CN" sz="1400" b="1" dirty="0" smtClean="0">
                <a:solidFill>
                  <a:srgbClr val="FF0000"/>
                </a:solidFill>
                <a:latin typeface="+mn-ea"/>
              </a:rPr>
              <a:t>3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, Q</a:t>
            </a:r>
            <a:r>
              <a:rPr lang="en-US" altLang="zh-CN" sz="1400" b="1" dirty="0" smtClean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2000" b="1" dirty="0" smtClean="0">
                <a:latin typeface="+mn-ea"/>
              </a:rPr>
              <a:t>分别接发光二极管</a:t>
            </a:r>
            <a:endParaRPr lang="en-US" altLang="zh-CN" sz="2000" b="1" dirty="0" smtClean="0">
              <a:latin typeface="+mn-ea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+mn-ea"/>
              </a:rPr>
              <a:t>C</a:t>
            </a:r>
            <a:r>
              <a:rPr lang="en-US" sz="1400" b="1" dirty="0" smtClean="0">
                <a:solidFill>
                  <a:srgbClr val="FF0000"/>
                </a:solidFill>
                <a:latin typeface="+mn-ea"/>
              </a:rPr>
              <a:t>P</a:t>
            </a:r>
            <a:r>
              <a:rPr lang="zh-CN" altLang="en-US" sz="2000" b="1" dirty="0">
                <a:latin typeface="+mn-ea"/>
              </a:rPr>
              <a:t>端接信号源</a:t>
            </a:r>
            <a:r>
              <a:rPr lang="zh-CN" altLang="en-US" sz="2000" b="1" dirty="0" smtClean="0">
                <a:latin typeface="+mn-ea"/>
              </a:rPr>
              <a:t>，</a:t>
            </a:r>
            <a:r>
              <a:rPr lang="en-US" altLang="zh-CN" sz="2000" b="1" dirty="0" smtClean="0">
                <a:latin typeface="+mn-ea"/>
              </a:rPr>
              <a:t>TTL</a:t>
            </a:r>
            <a:r>
              <a:rPr lang="zh-CN" altLang="en-US" sz="2000" b="1" dirty="0" smtClean="0">
                <a:latin typeface="+mn-ea"/>
              </a:rPr>
              <a:t>信号频率</a:t>
            </a:r>
            <a:r>
              <a:rPr lang="en-US" sz="2000" b="1" dirty="0" smtClean="0">
                <a:latin typeface="+mn-ea"/>
              </a:rPr>
              <a:t>1kHz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R</a:t>
            </a:r>
            <a:r>
              <a:rPr lang="en-US" altLang="zh-CN" sz="1400" b="1" dirty="0" smtClean="0">
                <a:solidFill>
                  <a:srgbClr val="FF0000"/>
                </a:solidFill>
                <a:latin typeface="+mn-ea"/>
              </a:rPr>
              <a:t>D</a:t>
            </a:r>
            <a:r>
              <a:rPr lang="zh-CN" altLang="en-US" sz="2000" b="1" dirty="0" smtClean="0">
                <a:latin typeface="+mn-ea"/>
              </a:rPr>
              <a:t>接逻辑开关</a:t>
            </a:r>
            <a:endParaRPr lang="en-US" altLang="zh-CN" sz="2000" b="1" dirty="0" smtClean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58016" y="2285992"/>
            <a:ext cx="6429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+mn-ea"/>
              </a:rPr>
              <a:t>C</a:t>
            </a:r>
            <a:r>
              <a:rPr lang="en-US" sz="1400" b="1" dirty="0" smtClean="0">
                <a:solidFill>
                  <a:srgbClr val="FF0000"/>
                </a:solidFill>
                <a:latin typeface="+mn-ea"/>
              </a:rPr>
              <a:t>P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86116" y="2428868"/>
            <a:ext cx="6429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+mn-ea"/>
              </a:rPr>
              <a:t>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29256" y="1214422"/>
            <a:ext cx="8114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+mn-ea"/>
              </a:rPr>
              <a:t>74LS20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15140" y="3143248"/>
            <a:ext cx="8114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+mn-ea"/>
              </a:rPr>
              <a:t>74LS00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00420" cy="582594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/>
              <a:t>测试抢答器电路功能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00109"/>
            <a:ext cx="8229600" cy="335758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b="1" dirty="0" smtClean="0">
                <a:latin typeface="+mn-ea"/>
              </a:rPr>
              <a:t>1.</a:t>
            </a:r>
            <a:r>
              <a:rPr lang="zh-CN" altLang="en-US" sz="2400" b="1" dirty="0">
                <a:latin typeface="+mn-ea"/>
              </a:rPr>
              <a:t>接通</a:t>
            </a:r>
            <a:r>
              <a:rPr lang="en-US" sz="2400" b="1" dirty="0">
                <a:latin typeface="+mn-ea"/>
              </a:rPr>
              <a:t>+</a:t>
            </a:r>
            <a:r>
              <a:rPr lang="en-US" sz="2400" b="1" dirty="0" smtClean="0">
                <a:latin typeface="+mn-ea"/>
              </a:rPr>
              <a:t>5v</a:t>
            </a:r>
            <a:r>
              <a:rPr lang="zh-CN" altLang="en-US" sz="2400" b="1" dirty="0" smtClean="0">
                <a:latin typeface="+mn-ea"/>
              </a:rPr>
              <a:t>电源</a:t>
            </a:r>
            <a:r>
              <a:rPr lang="zh-CN" altLang="en-US" sz="2400" b="1" dirty="0">
                <a:latin typeface="+mn-ea"/>
              </a:rPr>
              <a:t>，</a:t>
            </a:r>
            <a:r>
              <a:rPr lang="en-US" sz="2400" b="1" dirty="0">
                <a:latin typeface="+mn-ea"/>
              </a:rPr>
              <a:t>C</a:t>
            </a:r>
            <a:r>
              <a:rPr lang="en-US" sz="1400" b="1" dirty="0">
                <a:latin typeface="+mn-ea"/>
              </a:rPr>
              <a:t>P</a:t>
            </a:r>
            <a:r>
              <a:rPr lang="zh-CN" altLang="en-US" sz="2400" b="1" dirty="0">
                <a:latin typeface="+mn-ea"/>
              </a:rPr>
              <a:t>端接信号源</a:t>
            </a:r>
            <a:r>
              <a:rPr lang="zh-CN" altLang="en-US" sz="2400" b="1" dirty="0" smtClean="0">
                <a:latin typeface="+mn-ea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TTL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信号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频率</a:t>
            </a:r>
            <a:r>
              <a:rPr lang="en-US" sz="2400" b="1" dirty="0" smtClean="0">
                <a:solidFill>
                  <a:srgbClr val="FF0000"/>
                </a:solidFill>
                <a:latin typeface="+mn-ea"/>
              </a:rPr>
              <a:t>1kHz</a:t>
            </a:r>
            <a:r>
              <a:rPr lang="zh-CN" altLang="en-US" sz="2400" b="1" dirty="0">
                <a:latin typeface="+mn-ea"/>
              </a:rPr>
              <a:t>。</a:t>
            </a:r>
          </a:p>
          <a:p>
            <a:pPr>
              <a:buNone/>
            </a:pPr>
            <a:r>
              <a:rPr lang="en-US" altLang="zh-CN" sz="2400" b="1" dirty="0" smtClean="0"/>
              <a:t>2.</a:t>
            </a:r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  <a:r>
              <a:rPr lang="zh-CN" altLang="en-US" sz="2400" b="1" dirty="0"/>
              <a:t>抢答开始前</a:t>
            </a:r>
            <a:r>
              <a:rPr lang="zh-CN" altLang="en-US" sz="2400" b="1" dirty="0" smtClean="0"/>
              <a:t>，</a:t>
            </a:r>
            <a:r>
              <a:rPr lang="zh-CN" altLang="en-US" sz="2400" b="1" dirty="0" smtClean="0">
                <a:latin typeface="+mn-ea"/>
              </a:rPr>
              <a:t>逻辑</a:t>
            </a:r>
            <a:r>
              <a:rPr lang="zh-CN" altLang="en-US" sz="2400" b="1" dirty="0" smtClean="0"/>
              <a:t>开关</a:t>
            </a:r>
            <a:r>
              <a:rPr lang="en-US" sz="2400" b="1" dirty="0"/>
              <a:t>K</a:t>
            </a:r>
            <a:r>
              <a:rPr lang="en-US" sz="2400" b="1" baseline="-25000" dirty="0"/>
              <a:t>1</a:t>
            </a:r>
            <a:r>
              <a:rPr lang="zh-CN" altLang="en-US" sz="2400" b="1" dirty="0"/>
              <a:t>、</a:t>
            </a:r>
            <a:r>
              <a:rPr lang="en-US" sz="2400" b="1" dirty="0"/>
              <a:t>K</a:t>
            </a:r>
            <a:r>
              <a:rPr lang="en-US" sz="2400" b="1" baseline="-25000" dirty="0"/>
              <a:t>2</a:t>
            </a:r>
            <a:r>
              <a:rPr lang="zh-CN" altLang="en-US" sz="2400" b="1" dirty="0"/>
              <a:t>、</a:t>
            </a:r>
            <a:r>
              <a:rPr lang="en-US" sz="2400" b="1" dirty="0"/>
              <a:t>K</a:t>
            </a:r>
            <a:r>
              <a:rPr lang="en-US" sz="2400" b="1" baseline="-25000" dirty="0"/>
              <a:t>3</a:t>
            </a:r>
            <a:r>
              <a:rPr lang="zh-CN" altLang="en-US" sz="2400" b="1" dirty="0"/>
              <a:t>、</a:t>
            </a:r>
            <a:r>
              <a:rPr lang="en-US" sz="2400" b="1" dirty="0"/>
              <a:t>K</a:t>
            </a:r>
            <a:r>
              <a:rPr lang="en-US" sz="2400" b="1" baseline="-25000" dirty="0"/>
              <a:t>4</a:t>
            </a:r>
            <a:r>
              <a:rPr lang="zh-CN" altLang="en-US" sz="2400" b="1" dirty="0"/>
              <a:t>均置“</a:t>
            </a:r>
            <a:r>
              <a:rPr lang="en-US" sz="2400" b="1" dirty="0"/>
              <a:t>0</a:t>
            </a:r>
            <a:r>
              <a:rPr lang="zh-CN" altLang="en-US" sz="2400" b="1" dirty="0"/>
              <a:t>”，准备抢答，将</a:t>
            </a:r>
            <a:r>
              <a:rPr lang="zh-CN" altLang="en-US" sz="2400" b="1" dirty="0" smtClean="0"/>
              <a:t>开关</a:t>
            </a:r>
            <a:r>
              <a:rPr lang="en-US" sz="2400" b="1" dirty="0" smtClean="0"/>
              <a:t>R</a:t>
            </a:r>
            <a:r>
              <a:rPr lang="en-US" sz="1400" b="1" dirty="0" smtClean="0"/>
              <a:t>D</a:t>
            </a:r>
            <a:r>
              <a:rPr lang="zh-CN" altLang="en-US" sz="2400" b="1" dirty="0" smtClean="0"/>
              <a:t>置</a:t>
            </a:r>
            <a:r>
              <a:rPr lang="zh-CN" altLang="en-US" sz="2400" b="1" dirty="0"/>
              <a:t>“</a:t>
            </a:r>
            <a:r>
              <a:rPr lang="en-US" sz="2400" b="1" dirty="0"/>
              <a:t>0</a:t>
            </a:r>
            <a:r>
              <a:rPr lang="zh-CN" altLang="en-US" sz="2400" b="1" dirty="0"/>
              <a:t>”，发光二极管全熄灭，再</a:t>
            </a:r>
            <a:r>
              <a:rPr lang="zh-CN" altLang="en-US" sz="2400" b="1" dirty="0" smtClean="0"/>
              <a:t>将</a:t>
            </a:r>
            <a:r>
              <a:rPr lang="en-US" sz="2400" b="1" dirty="0" smtClean="0"/>
              <a:t>R</a:t>
            </a:r>
            <a:r>
              <a:rPr lang="en-US" sz="1400" b="1" dirty="0" smtClean="0"/>
              <a:t>D</a:t>
            </a:r>
            <a:r>
              <a:rPr lang="zh-CN" altLang="en-US" sz="2400" b="1" dirty="0" smtClean="0"/>
              <a:t>置</a:t>
            </a:r>
            <a:r>
              <a:rPr lang="zh-CN" altLang="en-US" sz="2400" b="1" dirty="0"/>
              <a:t>“</a:t>
            </a:r>
            <a:r>
              <a:rPr lang="en-US" sz="2400" b="1" dirty="0"/>
              <a:t>1</a:t>
            </a:r>
            <a:r>
              <a:rPr lang="zh-CN" altLang="en-US" sz="2400" b="1" dirty="0"/>
              <a:t>”。抢答开始，</a:t>
            </a:r>
            <a:r>
              <a:rPr lang="en-US" sz="2400" b="1" dirty="0"/>
              <a:t>K</a:t>
            </a:r>
            <a:r>
              <a:rPr lang="en-US" sz="2400" b="1" baseline="-25000" dirty="0"/>
              <a:t>1</a:t>
            </a:r>
            <a:r>
              <a:rPr lang="zh-CN" altLang="en-US" sz="2400" b="1" dirty="0"/>
              <a:t>、</a:t>
            </a:r>
            <a:r>
              <a:rPr lang="en-US" sz="2400" b="1" dirty="0"/>
              <a:t>K</a:t>
            </a:r>
            <a:r>
              <a:rPr lang="en-US" sz="2400" b="1" baseline="-25000" dirty="0"/>
              <a:t>2</a:t>
            </a:r>
            <a:r>
              <a:rPr lang="zh-CN" altLang="en-US" sz="2400" b="1" dirty="0"/>
              <a:t>、</a:t>
            </a:r>
            <a:r>
              <a:rPr lang="en-US" sz="2400" b="1" dirty="0"/>
              <a:t>K</a:t>
            </a:r>
            <a:r>
              <a:rPr lang="en-US" sz="2400" b="1" baseline="-25000" dirty="0"/>
              <a:t>3</a:t>
            </a:r>
            <a:r>
              <a:rPr lang="zh-CN" altLang="en-US" sz="2400" b="1" dirty="0" smtClean="0"/>
              <a:t>、</a:t>
            </a:r>
            <a:r>
              <a:rPr lang="en-US" sz="2400" b="1" dirty="0" smtClean="0"/>
              <a:t>K</a:t>
            </a:r>
            <a:r>
              <a:rPr lang="en-US" sz="2400" b="1" baseline="-25000" dirty="0" smtClean="0"/>
              <a:t>4</a:t>
            </a:r>
            <a:r>
              <a:rPr lang="zh-CN" altLang="en-US" sz="2400" b="1" dirty="0"/>
              <a:t>某一开关置“</a:t>
            </a:r>
            <a:r>
              <a:rPr lang="en-US" sz="2400" b="1" dirty="0"/>
              <a:t>1</a:t>
            </a:r>
            <a:r>
              <a:rPr lang="zh-CN" altLang="en-US" sz="2400" b="1" dirty="0"/>
              <a:t>”，观察发光二极管的亮、灭情况，然后再将其它三个开关中任一个置“</a:t>
            </a:r>
            <a:r>
              <a:rPr lang="en-US" sz="2400" b="1" dirty="0"/>
              <a:t>1</a:t>
            </a:r>
            <a:r>
              <a:rPr lang="zh-CN" altLang="en-US" sz="2400" b="1" dirty="0"/>
              <a:t>”，观察发光二极的亮、灭有否改变。</a:t>
            </a:r>
          </a:p>
          <a:p>
            <a:pPr>
              <a:buNone/>
            </a:pPr>
            <a:r>
              <a:rPr lang="zh-CN" altLang="en-US" sz="2400" b="1" dirty="0" smtClean="0"/>
              <a:t>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  <a:r>
              <a:rPr lang="zh-CN" altLang="en-US" sz="2400" b="1" dirty="0"/>
              <a:t>重复（</a:t>
            </a:r>
            <a:r>
              <a:rPr lang="en-US" sz="2400" b="1" dirty="0"/>
              <a:t>1</a:t>
            </a:r>
            <a:r>
              <a:rPr lang="zh-CN" altLang="en-US" sz="2400" b="1" dirty="0"/>
              <a:t>）的内容，改变</a:t>
            </a:r>
            <a:r>
              <a:rPr lang="en-US" sz="2400" b="1" dirty="0"/>
              <a:t>K</a:t>
            </a:r>
            <a:r>
              <a:rPr lang="en-US" sz="2400" b="1" baseline="-25000" dirty="0"/>
              <a:t>1</a:t>
            </a:r>
            <a:r>
              <a:rPr lang="zh-CN" altLang="en-US" sz="2400" b="1" dirty="0"/>
              <a:t>、</a:t>
            </a:r>
            <a:r>
              <a:rPr lang="en-US" sz="2400" b="1" dirty="0"/>
              <a:t>K</a:t>
            </a:r>
            <a:r>
              <a:rPr lang="en-US" sz="2400" b="1" baseline="-25000" dirty="0"/>
              <a:t>2</a:t>
            </a:r>
            <a:r>
              <a:rPr lang="zh-CN" altLang="en-US" sz="2400" b="1" dirty="0"/>
              <a:t>、</a:t>
            </a:r>
            <a:r>
              <a:rPr lang="en-US" sz="2400" b="1" dirty="0"/>
              <a:t>K</a:t>
            </a:r>
            <a:r>
              <a:rPr lang="en-US" sz="2400" b="1" baseline="-25000" dirty="0"/>
              <a:t>3</a:t>
            </a:r>
            <a:r>
              <a:rPr lang="zh-CN" altLang="en-US" sz="2400" b="1" dirty="0"/>
              <a:t>、</a:t>
            </a:r>
            <a:r>
              <a:rPr lang="en-US" sz="2400" b="1" dirty="0"/>
              <a:t>K</a:t>
            </a:r>
            <a:r>
              <a:rPr lang="en-US" sz="2400" b="1" baseline="-25000" dirty="0"/>
              <a:t>4</a:t>
            </a:r>
            <a:r>
              <a:rPr lang="zh-CN" altLang="en-US" sz="2400" b="1" dirty="0"/>
              <a:t>任一</a:t>
            </a:r>
            <a:r>
              <a:rPr lang="zh-CN" altLang="en-US" sz="2400" b="1" dirty="0" smtClean="0"/>
              <a:t>个</a:t>
            </a:r>
            <a:r>
              <a:rPr lang="zh-CN" altLang="en-US" sz="2400" b="1" dirty="0" smtClean="0">
                <a:latin typeface="+mn-ea"/>
              </a:rPr>
              <a:t>逻辑</a:t>
            </a:r>
            <a:r>
              <a:rPr lang="zh-CN" altLang="en-US" sz="2400" b="1" dirty="0" smtClean="0"/>
              <a:t>开关</a:t>
            </a:r>
            <a:r>
              <a:rPr lang="zh-CN" altLang="en-US" sz="2400" b="1" dirty="0"/>
              <a:t>状态，观察抢答器的工作情况。</a:t>
            </a:r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283</Words>
  <Application>Microsoft Office PowerPoint</Application>
  <PresentationFormat>全屏显示(4:3)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实验十 综合实验(二)                                    ----智力竞赛抢答器设计</vt:lpstr>
      <vt:lpstr>幻灯片 2</vt:lpstr>
      <vt:lpstr>四、实验内容及过程</vt:lpstr>
      <vt:lpstr>测试抢答器电路功能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实验十 综合实验(二)----智力竞赛抢答器设计</dc:title>
  <dc:creator>admin</dc:creator>
  <cp:lastModifiedBy>admin</cp:lastModifiedBy>
  <cp:revision>30</cp:revision>
  <dcterms:created xsi:type="dcterms:W3CDTF">2014-12-10T02:30:55Z</dcterms:created>
  <dcterms:modified xsi:type="dcterms:W3CDTF">2014-12-15T08:16:50Z</dcterms:modified>
</cp:coreProperties>
</file>