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461" r:id="rId2"/>
    <p:sldId id="462" r:id="rId3"/>
    <p:sldId id="463" r:id="rId4"/>
    <p:sldId id="469" r:id="rId5"/>
    <p:sldId id="470" r:id="rId6"/>
    <p:sldId id="471" r:id="rId7"/>
    <p:sldId id="472" r:id="rId8"/>
    <p:sldId id="473" r:id="rId9"/>
    <p:sldId id="495" r:id="rId10"/>
    <p:sldId id="496" r:id="rId11"/>
    <p:sldId id="497" r:id="rId12"/>
    <p:sldId id="475" r:id="rId13"/>
    <p:sldId id="526" r:id="rId14"/>
    <p:sldId id="477" r:id="rId15"/>
    <p:sldId id="531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0000CC"/>
    <a:srgbClr val="0000FF"/>
    <a:srgbClr val="FF00FF"/>
    <a:srgbClr val="339933"/>
    <a:srgbClr val="E0E0E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5" autoAdjust="0"/>
    <p:restoredTop sz="86417" autoAdjust="0"/>
  </p:normalViewPr>
  <p:slideViewPr>
    <p:cSldViewPr>
      <p:cViewPr varScale="1">
        <p:scale>
          <a:sx n="98" d="100"/>
          <a:sy n="98" d="100"/>
        </p:scale>
        <p:origin x="-882" y="-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6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3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6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fld id="{7C423B09-4F99-44CC-9E26-F5E015A957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529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BF032-CCB1-4B71-82F9-8EB135FB0E1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43770-47B7-4981-8240-6EA08AF8500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1F29C-17DD-4D3F-94B1-BB11D4A605D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D2D84DB-8BBE-420C-A243-BF9E3A40B10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3192" name="Picture 8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5" name="Picture 11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5C6CC3-9A96-4D33-8D9E-770D74F00B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35794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2DD0C3-D21A-40E7-A023-94FAD15B02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717330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74675" y="260350"/>
            <a:ext cx="8037513" cy="5635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8F509B88-0347-4AF2-A0A7-9D6D909B16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50715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A12129-9AA9-4128-AAA3-FDFCC76805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11985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8A76EC-0A84-438E-9463-84AA0E5560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85609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CC3656-716E-4E90-B202-306C5349A6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10994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57245F-07C6-4E10-8E0F-00D57C52EF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0990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BCA058-A6B3-4FA6-A46A-A52678F8DC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36099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0A9CC9-D502-439C-848F-C2021F7817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29955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58DC79-56C2-41ED-9B20-6EFFD7F7A2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5525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FB1BD-8343-4A34-BB8F-3C1D1FDDA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56690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abvd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  <a:ea typeface="宋体" pitchFamily="2" charset="-122"/>
              </a:defRPr>
            </a:lvl1pPr>
          </a:lstStyle>
          <a:p>
            <a:fld id="{39606AFB-F134-4ACF-BFEC-D08FB5382D8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 descr="前进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 descr="播放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 descr="后退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7" name="Picture 17" descr="未标题-3 拷贝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6589713"/>
            <a:ext cx="150813" cy="1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4.wmf"/><Relationship Id="rId3" Type="http://schemas.openxmlformats.org/officeDocument/2006/relationships/audio" Target="../media/audio1.wav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6.wmf"/><Relationship Id="rId3" Type="http://schemas.openxmlformats.org/officeDocument/2006/relationships/audio" Target="../media/audio1.wav"/><Relationship Id="rId7" Type="http://schemas.openxmlformats.org/officeDocument/2006/relationships/image" Target="../media/image9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13.wmf"/><Relationship Id="rId3" Type="http://schemas.openxmlformats.org/officeDocument/2006/relationships/audio" Target="../media/audio1.wav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8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8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3" Type="http://schemas.openxmlformats.org/officeDocument/2006/relationships/audio" Target="../media/audio1.wav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audio" Target="../media/audio1.wav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611188" y="476250"/>
            <a:ext cx="63722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同步时序逻辑电路的设计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395288" y="1773238"/>
            <a:ext cx="8316912" cy="1281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000066"/>
                </a:solidFill>
              </a:rPr>
              <a:t>  </a:t>
            </a:r>
            <a:r>
              <a:rPr lang="zh-CN" altLang="en-US" sz="2400" dirty="0">
                <a:solidFill>
                  <a:srgbClr val="000066"/>
                </a:solidFill>
              </a:rPr>
              <a:t>同步时序逻辑电路的设计是分析的逆过程</a:t>
            </a:r>
            <a:r>
              <a:rPr lang="en-US" altLang="zh-CN" sz="2400" dirty="0">
                <a:solidFill>
                  <a:srgbClr val="000066"/>
                </a:solidFill>
              </a:rPr>
              <a:t>,</a:t>
            </a:r>
            <a:r>
              <a:rPr lang="zh-CN" altLang="en-US" sz="2400" dirty="0">
                <a:solidFill>
                  <a:srgbClr val="000066"/>
                </a:solidFill>
              </a:rPr>
              <a:t>其任务：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给定电路逻辑功能，设计出能实现该逻辑功能的时序电路。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250825" y="4437063"/>
            <a:ext cx="77930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6.3.1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设计同步时序逻辑电路的一般步骤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nimBg="1"/>
      <p:bldP spid="3983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442" name="Group 2"/>
          <p:cNvGrpSpPr>
            <a:grpSpLocks/>
          </p:cNvGrpSpPr>
          <p:nvPr/>
        </p:nvGrpSpPr>
        <p:grpSpPr bwMode="auto">
          <a:xfrm>
            <a:off x="107950" y="2349500"/>
            <a:ext cx="8605838" cy="4213225"/>
            <a:chOff x="68" y="1480"/>
            <a:chExt cx="5421" cy="2654"/>
          </a:xfrm>
        </p:grpSpPr>
        <p:grpSp>
          <p:nvGrpSpPr>
            <p:cNvPr id="445443" name="Group 3"/>
            <p:cNvGrpSpPr>
              <a:grpSpLocks/>
            </p:cNvGrpSpPr>
            <p:nvPr/>
          </p:nvGrpSpPr>
          <p:grpSpPr bwMode="auto">
            <a:xfrm>
              <a:off x="3424" y="2251"/>
              <a:ext cx="1020" cy="310"/>
              <a:chOff x="3560" y="2516"/>
              <a:chExt cx="1020" cy="310"/>
            </a:xfrm>
          </p:grpSpPr>
          <p:sp>
            <p:nvSpPr>
              <p:cNvPr id="445444" name="Rectangle 4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5446" name="Group 6"/>
            <p:cNvGrpSpPr>
              <a:grpSpLocks/>
            </p:cNvGrpSpPr>
            <p:nvPr/>
          </p:nvGrpSpPr>
          <p:grpSpPr bwMode="auto">
            <a:xfrm>
              <a:off x="4468" y="2297"/>
              <a:ext cx="1019" cy="287"/>
              <a:chOff x="4604" y="2539"/>
              <a:chExt cx="1019" cy="287"/>
            </a:xfrm>
          </p:grpSpPr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5125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5448" name="Rectangle 8"/>
              <p:cNvSpPr>
                <a:spLocks noChangeArrowheads="1"/>
              </p:cNvSpPr>
              <p:nvPr/>
            </p:nvSpPr>
            <p:spPr bwMode="auto">
              <a:xfrm>
                <a:off x="4604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5449" name="Group 9"/>
            <p:cNvGrpSpPr>
              <a:grpSpLocks/>
            </p:cNvGrpSpPr>
            <p:nvPr/>
          </p:nvGrpSpPr>
          <p:grpSpPr bwMode="auto">
            <a:xfrm>
              <a:off x="3425" y="2519"/>
              <a:ext cx="1020" cy="310"/>
              <a:chOff x="3560" y="2516"/>
              <a:chExt cx="1020" cy="310"/>
            </a:xfrm>
          </p:grpSpPr>
          <p:sp>
            <p:nvSpPr>
              <p:cNvPr id="445450" name="Rectangle 10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5451" name="Rectangle 11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5452" name="Group 12"/>
            <p:cNvGrpSpPr>
              <a:grpSpLocks/>
            </p:cNvGrpSpPr>
            <p:nvPr/>
          </p:nvGrpSpPr>
          <p:grpSpPr bwMode="auto">
            <a:xfrm>
              <a:off x="4468" y="2523"/>
              <a:ext cx="1019" cy="287"/>
              <a:chOff x="4604" y="2539"/>
              <a:chExt cx="1019" cy="287"/>
            </a:xfrm>
          </p:grpSpPr>
          <p:sp>
            <p:nvSpPr>
              <p:cNvPr id="445453" name="Rectangle 13"/>
              <p:cNvSpPr>
                <a:spLocks noChangeArrowheads="1"/>
              </p:cNvSpPr>
              <p:nvPr/>
            </p:nvSpPr>
            <p:spPr bwMode="auto">
              <a:xfrm>
                <a:off x="5125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5454" name="Rectangle 14"/>
              <p:cNvSpPr>
                <a:spLocks noChangeArrowheads="1"/>
              </p:cNvSpPr>
              <p:nvPr/>
            </p:nvSpPr>
            <p:spPr bwMode="auto">
              <a:xfrm>
                <a:off x="4604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5455" name="Group 15"/>
            <p:cNvGrpSpPr>
              <a:grpSpLocks/>
            </p:cNvGrpSpPr>
            <p:nvPr/>
          </p:nvGrpSpPr>
          <p:grpSpPr bwMode="auto">
            <a:xfrm>
              <a:off x="3425" y="2746"/>
              <a:ext cx="1020" cy="310"/>
              <a:chOff x="3560" y="2516"/>
              <a:chExt cx="1020" cy="310"/>
            </a:xfrm>
          </p:grpSpPr>
          <p:sp>
            <p:nvSpPr>
              <p:cNvPr id="445456" name="Rectangle 16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5457" name="Rectangle 17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5458" name="Group 18"/>
            <p:cNvGrpSpPr>
              <a:grpSpLocks/>
            </p:cNvGrpSpPr>
            <p:nvPr/>
          </p:nvGrpSpPr>
          <p:grpSpPr bwMode="auto">
            <a:xfrm>
              <a:off x="4468" y="2795"/>
              <a:ext cx="1020" cy="287"/>
              <a:chOff x="4581" y="3113"/>
              <a:chExt cx="1020" cy="287"/>
            </a:xfrm>
          </p:grpSpPr>
          <p:sp>
            <p:nvSpPr>
              <p:cNvPr id="445459" name="Rectangle 19"/>
              <p:cNvSpPr>
                <a:spLocks noChangeArrowheads="1"/>
              </p:cNvSpPr>
              <p:nvPr/>
            </p:nvSpPr>
            <p:spPr bwMode="auto">
              <a:xfrm>
                <a:off x="4581" y="3113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5460" name="Rectangle 20"/>
              <p:cNvSpPr>
                <a:spLocks noChangeArrowheads="1"/>
              </p:cNvSpPr>
              <p:nvPr/>
            </p:nvSpPr>
            <p:spPr bwMode="auto">
              <a:xfrm>
                <a:off x="5103" y="3113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445461" name="Text Box 21"/>
            <p:cNvSpPr txBox="1">
              <a:spLocks noChangeArrowheads="1"/>
            </p:cNvSpPr>
            <p:nvPr/>
          </p:nvSpPr>
          <p:spPr bwMode="auto">
            <a:xfrm>
              <a:off x="657" y="388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/>
            </a:p>
          </p:txBody>
        </p:sp>
        <p:grpSp>
          <p:nvGrpSpPr>
            <p:cNvPr id="445462" name="Group 22"/>
            <p:cNvGrpSpPr>
              <a:grpSpLocks/>
            </p:cNvGrpSpPr>
            <p:nvPr/>
          </p:nvGrpSpPr>
          <p:grpSpPr bwMode="auto">
            <a:xfrm>
              <a:off x="3424" y="3067"/>
              <a:ext cx="2064" cy="703"/>
              <a:chOff x="3425" y="3067"/>
              <a:chExt cx="2064" cy="703"/>
            </a:xfrm>
          </p:grpSpPr>
          <p:grpSp>
            <p:nvGrpSpPr>
              <p:cNvPr id="445463" name="Group 23"/>
              <p:cNvGrpSpPr>
                <a:grpSpLocks/>
              </p:cNvGrpSpPr>
              <p:nvPr/>
            </p:nvGrpSpPr>
            <p:grpSpPr bwMode="auto">
              <a:xfrm>
                <a:off x="3425" y="3068"/>
                <a:ext cx="2064" cy="702"/>
                <a:chOff x="1927" y="920"/>
                <a:chExt cx="2064" cy="702"/>
              </a:xfrm>
            </p:grpSpPr>
            <p:grpSp>
              <p:nvGrpSpPr>
                <p:cNvPr id="445464" name="Group 24"/>
                <p:cNvGrpSpPr>
                  <a:grpSpLocks/>
                </p:cNvGrpSpPr>
                <p:nvPr/>
              </p:nvGrpSpPr>
              <p:grpSpPr bwMode="auto">
                <a:xfrm>
                  <a:off x="1949" y="1364"/>
                  <a:ext cx="997" cy="254"/>
                  <a:chOff x="3560" y="3982"/>
                  <a:chExt cx="997" cy="302"/>
                </a:xfrm>
              </p:grpSpPr>
              <p:sp>
                <p:nvSpPr>
                  <p:cNvPr id="44546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3982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546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99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4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5467" name="Group 27"/>
                <p:cNvGrpSpPr>
                  <a:grpSpLocks/>
                </p:cNvGrpSpPr>
                <p:nvPr/>
              </p:nvGrpSpPr>
              <p:grpSpPr bwMode="auto">
                <a:xfrm>
                  <a:off x="1949" y="920"/>
                  <a:ext cx="998" cy="241"/>
                  <a:chOff x="3560" y="3407"/>
                  <a:chExt cx="998" cy="287"/>
                </a:xfrm>
              </p:grpSpPr>
              <p:sp>
                <p:nvSpPr>
                  <p:cNvPr id="44546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340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4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546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060" y="340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5470" name="Group 30"/>
                <p:cNvGrpSpPr>
                  <a:grpSpLocks/>
                </p:cNvGrpSpPr>
                <p:nvPr/>
              </p:nvGrpSpPr>
              <p:grpSpPr bwMode="auto">
                <a:xfrm>
                  <a:off x="2971" y="935"/>
                  <a:ext cx="1020" cy="260"/>
                  <a:chOff x="3560" y="2516"/>
                  <a:chExt cx="1020" cy="310"/>
                </a:xfrm>
              </p:grpSpPr>
              <p:sp>
                <p:nvSpPr>
                  <p:cNvPr id="44547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2539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 0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547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082" y="2516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5473" name="Group 33"/>
                <p:cNvGrpSpPr>
                  <a:grpSpLocks/>
                </p:cNvGrpSpPr>
                <p:nvPr/>
              </p:nvGrpSpPr>
              <p:grpSpPr bwMode="auto">
                <a:xfrm>
                  <a:off x="1927" y="1148"/>
                  <a:ext cx="1020" cy="241"/>
                  <a:chOff x="4581" y="3113"/>
                  <a:chExt cx="1020" cy="287"/>
                </a:xfrm>
              </p:grpSpPr>
              <p:sp>
                <p:nvSpPr>
                  <p:cNvPr id="44547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581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547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4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5476" name="Group 36"/>
                <p:cNvGrpSpPr>
                  <a:grpSpLocks/>
                </p:cNvGrpSpPr>
                <p:nvPr/>
              </p:nvGrpSpPr>
              <p:grpSpPr bwMode="auto">
                <a:xfrm>
                  <a:off x="2970" y="1148"/>
                  <a:ext cx="1020" cy="241"/>
                  <a:chOff x="4581" y="3113"/>
                  <a:chExt cx="1020" cy="287"/>
                </a:xfrm>
              </p:grpSpPr>
              <p:sp>
                <p:nvSpPr>
                  <p:cNvPr id="44547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581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547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5479" name="Group 39"/>
                <p:cNvGrpSpPr>
                  <a:grpSpLocks/>
                </p:cNvGrpSpPr>
                <p:nvPr/>
              </p:nvGrpSpPr>
              <p:grpSpPr bwMode="auto">
                <a:xfrm>
                  <a:off x="2994" y="1369"/>
                  <a:ext cx="997" cy="253"/>
                  <a:chOff x="3560" y="3982"/>
                  <a:chExt cx="997" cy="302"/>
                </a:xfrm>
              </p:grpSpPr>
              <p:sp>
                <p:nvSpPr>
                  <p:cNvPr id="44548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3982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548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99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445482" name="Text Box 42"/>
              <p:cNvSpPr txBox="1">
                <a:spLocks noChangeArrowheads="1"/>
              </p:cNvSpPr>
              <p:nvPr/>
            </p:nvSpPr>
            <p:spPr bwMode="auto">
              <a:xfrm>
                <a:off x="4513" y="3113"/>
                <a:ext cx="454" cy="1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FF"/>
                    </a:solidFill>
                    <a:sym typeface="Symbol" pitchFamily="18" charset="2"/>
                  </a:rPr>
                  <a:t></a:t>
                </a:r>
              </a:p>
            </p:txBody>
          </p:sp>
          <p:sp>
            <p:nvSpPr>
              <p:cNvPr id="445483" name="Text Box 43"/>
              <p:cNvSpPr txBox="1">
                <a:spLocks noChangeArrowheads="1"/>
              </p:cNvSpPr>
              <p:nvPr/>
            </p:nvSpPr>
            <p:spPr bwMode="auto">
              <a:xfrm>
                <a:off x="5012" y="3067"/>
                <a:ext cx="454" cy="1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FF"/>
                    </a:solidFill>
                    <a:sym typeface="Symbol" pitchFamily="18" charset="2"/>
                  </a:rPr>
                  <a:t>0</a:t>
                </a:r>
              </a:p>
            </p:txBody>
          </p:sp>
        </p:grpSp>
        <p:grpSp>
          <p:nvGrpSpPr>
            <p:cNvPr id="445484" name="Group 44"/>
            <p:cNvGrpSpPr>
              <a:grpSpLocks/>
            </p:cNvGrpSpPr>
            <p:nvPr/>
          </p:nvGrpSpPr>
          <p:grpSpPr bwMode="auto">
            <a:xfrm>
              <a:off x="1791" y="2296"/>
              <a:ext cx="1611" cy="287"/>
              <a:chOff x="226" y="2364"/>
              <a:chExt cx="1611" cy="287"/>
            </a:xfrm>
          </p:grpSpPr>
          <p:sp>
            <p:nvSpPr>
              <p:cNvPr id="445485" name="Rectangle 45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5486" name="Rectangle 46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5487" name="Rectangle 47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5488" name="Group 48"/>
            <p:cNvGrpSpPr>
              <a:grpSpLocks/>
            </p:cNvGrpSpPr>
            <p:nvPr/>
          </p:nvGrpSpPr>
          <p:grpSpPr bwMode="auto">
            <a:xfrm>
              <a:off x="1814" y="2531"/>
              <a:ext cx="1611" cy="287"/>
              <a:chOff x="226" y="2364"/>
              <a:chExt cx="1611" cy="287"/>
            </a:xfrm>
          </p:grpSpPr>
          <p:sp>
            <p:nvSpPr>
              <p:cNvPr id="445489" name="Rectangle 49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5490" name="Rectangle 50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5491" name="Rectangle 51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5492" name="Group 52"/>
            <p:cNvGrpSpPr>
              <a:grpSpLocks/>
            </p:cNvGrpSpPr>
            <p:nvPr/>
          </p:nvGrpSpPr>
          <p:grpSpPr bwMode="auto">
            <a:xfrm>
              <a:off x="1791" y="2795"/>
              <a:ext cx="1635" cy="1001"/>
              <a:chOff x="1791" y="2760"/>
              <a:chExt cx="1635" cy="1001"/>
            </a:xfrm>
          </p:grpSpPr>
          <p:grpSp>
            <p:nvGrpSpPr>
              <p:cNvPr id="445493" name="Group 53"/>
              <p:cNvGrpSpPr>
                <a:grpSpLocks/>
              </p:cNvGrpSpPr>
              <p:nvPr/>
            </p:nvGrpSpPr>
            <p:grpSpPr bwMode="auto">
              <a:xfrm>
                <a:off x="1815" y="2760"/>
                <a:ext cx="1611" cy="287"/>
                <a:chOff x="226" y="2364"/>
                <a:chExt cx="1611" cy="287"/>
              </a:xfrm>
            </p:grpSpPr>
            <p:sp>
              <p:nvSpPr>
                <p:cNvPr id="445494" name="Rectangle 54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5495" name="Rectangle 55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5496" name="Rectangle 56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45497" name="Group 57"/>
              <p:cNvGrpSpPr>
                <a:grpSpLocks/>
              </p:cNvGrpSpPr>
              <p:nvPr/>
            </p:nvGrpSpPr>
            <p:grpSpPr bwMode="auto">
              <a:xfrm>
                <a:off x="1791" y="3045"/>
                <a:ext cx="1611" cy="240"/>
                <a:chOff x="226" y="2364"/>
                <a:chExt cx="1611" cy="287"/>
              </a:xfrm>
            </p:grpSpPr>
            <p:sp>
              <p:nvSpPr>
                <p:cNvPr id="445498" name="Rectangle 58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5499" name="Rectangle 59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5500" name="Rectangle 60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45501" name="Group 61"/>
              <p:cNvGrpSpPr>
                <a:grpSpLocks/>
              </p:cNvGrpSpPr>
              <p:nvPr/>
            </p:nvGrpSpPr>
            <p:grpSpPr bwMode="auto">
              <a:xfrm>
                <a:off x="1813" y="3298"/>
                <a:ext cx="1611" cy="241"/>
                <a:chOff x="226" y="2364"/>
                <a:chExt cx="1611" cy="287"/>
              </a:xfrm>
            </p:grpSpPr>
            <p:sp>
              <p:nvSpPr>
                <p:cNvPr id="445502" name="Rectangle 62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5503" name="Rectangle 63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5504" name="Rectangle 64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45505" name="Group 65"/>
              <p:cNvGrpSpPr>
                <a:grpSpLocks/>
              </p:cNvGrpSpPr>
              <p:nvPr/>
            </p:nvGrpSpPr>
            <p:grpSpPr bwMode="auto">
              <a:xfrm>
                <a:off x="1813" y="3520"/>
                <a:ext cx="1611" cy="241"/>
                <a:chOff x="226" y="2364"/>
                <a:chExt cx="1611" cy="287"/>
              </a:xfrm>
            </p:grpSpPr>
            <p:sp>
              <p:nvSpPr>
                <p:cNvPr id="445506" name="Rectangle 66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5507" name="Rectangle 67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5508" name="Rectangle 68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445509" name="Group 69"/>
            <p:cNvGrpSpPr>
              <a:grpSpLocks/>
            </p:cNvGrpSpPr>
            <p:nvPr/>
          </p:nvGrpSpPr>
          <p:grpSpPr bwMode="auto">
            <a:xfrm>
              <a:off x="68" y="1480"/>
              <a:ext cx="5421" cy="2321"/>
              <a:chOff x="68" y="1480"/>
              <a:chExt cx="5421" cy="2321"/>
            </a:xfrm>
          </p:grpSpPr>
          <p:grpSp>
            <p:nvGrpSpPr>
              <p:cNvPr id="445510" name="Group 70"/>
              <p:cNvGrpSpPr>
                <a:grpSpLocks/>
              </p:cNvGrpSpPr>
              <p:nvPr/>
            </p:nvGrpSpPr>
            <p:grpSpPr bwMode="auto">
              <a:xfrm>
                <a:off x="68" y="1480"/>
                <a:ext cx="5421" cy="2321"/>
                <a:chOff x="68" y="1480"/>
                <a:chExt cx="5421" cy="2321"/>
              </a:xfrm>
            </p:grpSpPr>
            <p:sp>
              <p:nvSpPr>
                <p:cNvPr id="445511" name="Rectangle 71"/>
                <p:cNvSpPr>
                  <a:spLocks noChangeArrowheads="1"/>
                </p:cNvSpPr>
                <p:nvPr/>
              </p:nvSpPr>
              <p:spPr bwMode="auto">
                <a:xfrm>
                  <a:off x="1837" y="1480"/>
                  <a:ext cx="26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zh-CN" altLang="en-US" sz="2400">
                      <a:solidFill>
                        <a:srgbClr val="000066"/>
                      </a:solidFill>
                      <a:latin typeface="Arial" charset="0"/>
                      <a:cs typeface="Times New Roman" pitchFamily="18" charset="0"/>
                    </a:rPr>
                    <a:t>状态转换真值表及激励信号表</a:t>
                  </a:r>
                </a:p>
              </p:txBody>
            </p:sp>
            <p:grpSp>
              <p:nvGrpSpPr>
                <p:cNvPr id="445512" name="Group 72"/>
                <p:cNvGrpSpPr>
                  <a:grpSpLocks/>
                </p:cNvGrpSpPr>
                <p:nvPr/>
              </p:nvGrpSpPr>
              <p:grpSpPr bwMode="auto">
                <a:xfrm>
                  <a:off x="68" y="1798"/>
                  <a:ext cx="5421" cy="2003"/>
                  <a:chOff x="68" y="1798"/>
                  <a:chExt cx="5421" cy="2003"/>
                </a:xfrm>
              </p:grpSpPr>
              <p:graphicFrame>
                <p:nvGraphicFramePr>
                  <p:cNvPr id="445513" name="Object 73"/>
                  <p:cNvGraphicFramePr>
                    <a:graphicFrameLocks noChangeAspect="1"/>
                  </p:cNvGraphicFramePr>
                  <p:nvPr/>
                </p:nvGraphicFramePr>
                <p:xfrm>
                  <a:off x="187" y="1882"/>
                  <a:ext cx="300" cy="29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6315" name="公式" r:id="rId4" imgW="203040" imgH="215640" progId="Equation.3">
                          <p:embed/>
                        </p:oleObj>
                      </mc:Choice>
                      <mc:Fallback>
                        <p:oleObj name="公式" r:id="rId4" imgW="203040" imgH="215640" progId="Equation.3">
                          <p:embed/>
                          <p:pic>
                            <p:nvPicPr>
                              <p:cNvPr id="0" name="Object 7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7" y="1882"/>
                                <a:ext cx="300" cy="29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5514" name="Object 74"/>
                  <p:cNvGraphicFramePr>
                    <a:graphicFrameLocks noChangeAspect="1"/>
                  </p:cNvGraphicFramePr>
                  <p:nvPr/>
                </p:nvGraphicFramePr>
                <p:xfrm>
                  <a:off x="756" y="1898"/>
                  <a:ext cx="324" cy="29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6316" name="公式" r:id="rId6" imgW="203040" imgH="215640" progId="Equation.3">
                          <p:embed/>
                        </p:oleObj>
                      </mc:Choice>
                      <mc:Fallback>
                        <p:oleObj name="公式" r:id="rId6" imgW="203040" imgH="215640" progId="Equation.3">
                          <p:embed/>
                          <p:pic>
                            <p:nvPicPr>
                              <p:cNvPr id="0" name="Object 7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56" y="1898"/>
                                <a:ext cx="324" cy="29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5515" name="Object 75"/>
                  <p:cNvGraphicFramePr>
                    <a:graphicFrameLocks noChangeAspect="1"/>
                  </p:cNvGraphicFramePr>
                  <p:nvPr/>
                </p:nvGraphicFramePr>
                <p:xfrm>
                  <a:off x="1852" y="1898"/>
                  <a:ext cx="452" cy="2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6317" name="公式" r:id="rId8" imgW="304560" imgH="215640" progId="Equation.3">
                          <p:embed/>
                        </p:oleObj>
                      </mc:Choice>
                      <mc:Fallback>
                        <p:oleObj name="公式" r:id="rId8" imgW="304560" imgH="215640" progId="Equation.3">
                          <p:embed/>
                          <p:pic>
                            <p:nvPicPr>
                              <p:cNvPr id="0" name="Object 7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52" y="1898"/>
                                <a:ext cx="452" cy="2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5516" name="Object 76"/>
                  <p:cNvGraphicFramePr>
                    <a:graphicFrameLocks noChangeAspect="1"/>
                  </p:cNvGraphicFramePr>
                  <p:nvPr/>
                </p:nvGraphicFramePr>
                <p:xfrm>
                  <a:off x="2373" y="1853"/>
                  <a:ext cx="507" cy="3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6318" name="公式" r:id="rId10" imgW="304560" imgH="215640" progId="Equation.3">
                          <p:embed/>
                        </p:oleObj>
                      </mc:Choice>
                      <mc:Fallback>
                        <p:oleObj name="公式" r:id="rId10" imgW="304560" imgH="215640" progId="Equation.3">
                          <p:embed/>
                          <p:pic>
                            <p:nvPicPr>
                              <p:cNvPr id="0" name="Object 7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73" y="1853"/>
                                <a:ext cx="507" cy="31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45517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3556"/>
                    <a:ext cx="49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18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3556"/>
                    <a:ext cx="53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1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3556"/>
                    <a:ext cx="503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2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3556"/>
                    <a:ext cx="520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2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3556"/>
                    <a:ext cx="54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22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3556"/>
                    <a:ext cx="55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3556"/>
                    <a:ext cx="609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3556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3556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3556"/>
                    <a:ext cx="52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3310"/>
                    <a:ext cx="496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28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3310"/>
                    <a:ext cx="53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29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3310"/>
                    <a:ext cx="503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30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3310"/>
                    <a:ext cx="520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3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3310"/>
                    <a:ext cx="54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3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3310"/>
                    <a:ext cx="558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3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3310"/>
                    <a:ext cx="609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3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3310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35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3310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36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3310"/>
                    <a:ext cx="526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3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3039"/>
                    <a:ext cx="496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3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3039"/>
                    <a:ext cx="53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39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3039"/>
                    <a:ext cx="503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40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3039"/>
                    <a:ext cx="520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4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3039"/>
                    <a:ext cx="544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3039"/>
                    <a:ext cx="558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4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3039"/>
                    <a:ext cx="609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44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3039"/>
                    <a:ext cx="56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4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3039"/>
                    <a:ext cx="56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4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3039"/>
                    <a:ext cx="526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4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2794"/>
                    <a:ext cx="54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4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2794"/>
                    <a:ext cx="55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49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2794"/>
                    <a:ext cx="609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50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2794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51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794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5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2794"/>
                    <a:ext cx="52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5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2549"/>
                    <a:ext cx="54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54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2549"/>
                    <a:ext cx="55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55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2549"/>
                    <a:ext cx="609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5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2549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5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49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5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2549"/>
                    <a:ext cx="52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59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2303"/>
                    <a:ext cx="503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60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2303"/>
                    <a:ext cx="54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61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2303"/>
                    <a:ext cx="558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6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2303"/>
                    <a:ext cx="609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6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2303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64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303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65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2303"/>
                    <a:ext cx="526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556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2043"/>
                    <a:ext cx="496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K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556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043"/>
                    <a:ext cx="535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J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556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2043"/>
                    <a:ext cx="503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K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5569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2043"/>
                    <a:ext cx="520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J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5570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1798"/>
                    <a:ext cx="205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zh-CN" altLang="en-US" sz="220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激励信号</a:t>
                    </a:r>
                    <a:endParaRPr lang="zh-CN" altLang="en-US" sz="2200">
                      <a:solidFill>
                        <a:schemeClr val="tx2"/>
                      </a:solidFill>
                      <a:latin typeface="Arial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5571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1798"/>
                    <a:ext cx="544" cy="5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Y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557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1798"/>
                    <a:ext cx="565" cy="5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A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5573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801"/>
                    <a:ext cx="5421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74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68" y="1798"/>
                    <a:ext cx="0" cy="200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75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5489" y="1798"/>
                    <a:ext cx="0" cy="200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76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68" y="2303"/>
                    <a:ext cx="5421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77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594" y="1798"/>
                    <a:ext cx="0" cy="505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7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159" y="1798"/>
                    <a:ext cx="0" cy="200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7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724" y="1798"/>
                    <a:ext cx="0" cy="200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8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333" y="1798"/>
                    <a:ext cx="0" cy="505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81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891" y="1798"/>
                    <a:ext cx="0" cy="200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82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2043"/>
                    <a:ext cx="0" cy="26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83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1798"/>
                    <a:ext cx="0" cy="245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84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3955" y="2043"/>
                    <a:ext cx="0" cy="26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85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2043"/>
                    <a:ext cx="20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86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4458" y="2043"/>
                    <a:ext cx="0" cy="175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87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4993" y="2043"/>
                    <a:ext cx="0" cy="175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88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68" y="2568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89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594" y="2303"/>
                    <a:ext cx="0" cy="149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90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2333" y="2303"/>
                    <a:ext cx="0" cy="149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9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2303"/>
                    <a:ext cx="0" cy="1498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92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3955" y="2303"/>
                    <a:ext cx="0" cy="149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9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68" y="2794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94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039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95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310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596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556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45597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68" y="1798"/>
                    <a:ext cx="5421" cy="1970"/>
                    <a:chOff x="68" y="1798"/>
                    <a:chExt cx="5421" cy="1970"/>
                  </a:xfrm>
                </p:grpSpPr>
                <p:sp>
                  <p:nvSpPr>
                    <p:cNvPr id="445598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" y="1798"/>
                      <a:ext cx="5421" cy="0"/>
                    </a:xfrm>
                    <a:prstGeom prst="line">
                      <a:avLst/>
                    </a:prstGeom>
                    <a:noFill/>
                    <a:ln w="254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45599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2292"/>
                      <a:ext cx="1611" cy="287"/>
                      <a:chOff x="226" y="2364"/>
                      <a:chExt cx="1611" cy="287"/>
                    </a:xfrm>
                  </p:grpSpPr>
                  <p:sp>
                    <p:nvSpPr>
                      <p:cNvPr id="445600" name="Rectangle 1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01" name="Rectangle 1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0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5603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2518"/>
                      <a:ext cx="1611" cy="287"/>
                      <a:chOff x="226" y="2364"/>
                      <a:chExt cx="1611" cy="287"/>
                    </a:xfrm>
                  </p:grpSpPr>
                  <p:sp>
                    <p:nvSpPr>
                      <p:cNvPr id="445604" name="Rectangle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05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06" name="Rectangle 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5607" name="Group 1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" y="2760"/>
                      <a:ext cx="1611" cy="287"/>
                      <a:chOff x="226" y="2364"/>
                      <a:chExt cx="1611" cy="287"/>
                    </a:xfrm>
                  </p:grpSpPr>
                  <p:sp>
                    <p:nvSpPr>
                      <p:cNvPr id="445608" name="Rectangle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09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10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5611" name="Group 1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3051"/>
                      <a:ext cx="1611" cy="241"/>
                      <a:chOff x="226" y="2364"/>
                      <a:chExt cx="1611" cy="287"/>
                    </a:xfrm>
                  </p:grpSpPr>
                  <p:sp>
                    <p:nvSpPr>
                      <p:cNvPr id="445612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13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14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5615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3292"/>
                      <a:ext cx="1611" cy="241"/>
                      <a:chOff x="226" y="2364"/>
                      <a:chExt cx="1611" cy="287"/>
                    </a:xfrm>
                  </p:grpSpPr>
                  <p:sp>
                    <p:nvSpPr>
                      <p:cNvPr id="445616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17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18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5619" name="Group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3527"/>
                      <a:ext cx="1611" cy="241"/>
                      <a:chOff x="226" y="2364"/>
                      <a:chExt cx="1611" cy="287"/>
                    </a:xfrm>
                  </p:grpSpPr>
                  <p:sp>
                    <p:nvSpPr>
                      <p:cNvPr id="445620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21" name="Rectangle 1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5622" name="Rectangle 1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45623" name="Line 183"/>
              <p:cNvSpPr>
                <a:spLocks noChangeShapeType="1"/>
              </p:cNvSpPr>
              <p:nvPr/>
            </p:nvSpPr>
            <p:spPr bwMode="auto">
              <a:xfrm>
                <a:off x="3424" y="1797"/>
                <a:ext cx="0" cy="19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45895" name="Object 455"/>
          <p:cNvGraphicFramePr>
            <a:graphicFrameLocks noChangeAspect="1"/>
          </p:cNvGraphicFramePr>
          <p:nvPr/>
        </p:nvGraphicFramePr>
        <p:xfrm>
          <a:off x="2052638" y="174625"/>
          <a:ext cx="1174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19" name="公式" r:id="rId12" imgW="419040" imgH="190440" progId="Equation.3">
                  <p:embed/>
                </p:oleObj>
              </mc:Choice>
              <mc:Fallback>
                <p:oleObj name="公式" r:id="rId12" imgW="419040" imgH="19044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74625"/>
                        <a:ext cx="1174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896" name="Rectangle 456"/>
          <p:cNvSpPr>
            <a:spLocks noChangeArrowheads="1"/>
          </p:cNvSpPr>
          <p:nvPr/>
        </p:nvSpPr>
        <p:spPr bwMode="auto">
          <a:xfrm>
            <a:off x="1481138" y="-26988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2400"/>
          </a:p>
        </p:txBody>
      </p:sp>
      <p:grpSp>
        <p:nvGrpSpPr>
          <p:cNvPr id="445897" name="Group 457"/>
          <p:cNvGrpSpPr>
            <a:grpSpLocks/>
          </p:cNvGrpSpPr>
          <p:nvPr/>
        </p:nvGrpSpPr>
        <p:grpSpPr bwMode="auto">
          <a:xfrm>
            <a:off x="1187450" y="534988"/>
            <a:ext cx="2479675" cy="1628775"/>
            <a:chOff x="1256" y="391"/>
            <a:chExt cx="1562" cy="1026"/>
          </a:xfrm>
        </p:grpSpPr>
        <p:sp>
          <p:nvSpPr>
            <p:cNvPr id="445898" name="Rectangle 458"/>
            <p:cNvSpPr>
              <a:spLocks noChangeArrowheads="1"/>
            </p:cNvSpPr>
            <p:nvPr/>
          </p:nvSpPr>
          <p:spPr bwMode="auto">
            <a:xfrm>
              <a:off x="1271" y="41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5899" name="Rectangle 459"/>
            <p:cNvSpPr>
              <a:spLocks noChangeArrowheads="1"/>
            </p:cNvSpPr>
            <p:nvPr/>
          </p:nvSpPr>
          <p:spPr bwMode="auto">
            <a:xfrm>
              <a:off x="1792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5900" name="Rectangle 460"/>
            <p:cNvSpPr>
              <a:spLocks noChangeArrowheads="1"/>
            </p:cNvSpPr>
            <p:nvPr/>
          </p:nvSpPr>
          <p:spPr bwMode="auto">
            <a:xfrm>
              <a:off x="2098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5901" name="Rectangle 461"/>
            <p:cNvSpPr>
              <a:spLocks noChangeArrowheads="1"/>
            </p:cNvSpPr>
            <p:nvPr/>
          </p:nvSpPr>
          <p:spPr bwMode="auto">
            <a:xfrm>
              <a:off x="2404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5902" name="Rectangle 462"/>
            <p:cNvSpPr>
              <a:spLocks noChangeArrowheads="1"/>
            </p:cNvSpPr>
            <p:nvPr/>
          </p:nvSpPr>
          <p:spPr bwMode="auto">
            <a:xfrm>
              <a:off x="2710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5903" name="Rectangle 463"/>
            <p:cNvSpPr>
              <a:spLocks noChangeArrowheads="1"/>
            </p:cNvSpPr>
            <p:nvPr/>
          </p:nvSpPr>
          <p:spPr bwMode="auto">
            <a:xfrm>
              <a:off x="1573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04" name="Line 464"/>
            <p:cNvSpPr>
              <a:spLocks noChangeShapeType="1"/>
            </p:cNvSpPr>
            <p:nvPr/>
          </p:nvSpPr>
          <p:spPr bwMode="auto">
            <a:xfrm>
              <a:off x="1573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05" name="Line 465"/>
            <p:cNvSpPr>
              <a:spLocks noChangeShapeType="1"/>
            </p:cNvSpPr>
            <p:nvPr/>
          </p:nvSpPr>
          <p:spPr bwMode="auto">
            <a:xfrm>
              <a:off x="1573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06" name="Rectangle 466"/>
            <p:cNvSpPr>
              <a:spLocks noChangeArrowheads="1"/>
            </p:cNvSpPr>
            <p:nvPr/>
          </p:nvSpPr>
          <p:spPr bwMode="auto">
            <a:xfrm>
              <a:off x="1573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07" name="Line 467"/>
            <p:cNvSpPr>
              <a:spLocks noChangeShapeType="1"/>
            </p:cNvSpPr>
            <p:nvPr/>
          </p:nvSpPr>
          <p:spPr bwMode="auto">
            <a:xfrm>
              <a:off x="1573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08" name="Line 468"/>
            <p:cNvSpPr>
              <a:spLocks noChangeShapeType="1"/>
            </p:cNvSpPr>
            <p:nvPr/>
          </p:nvSpPr>
          <p:spPr bwMode="auto">
            <a:xfrm>
              <a:off x="1573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09" name="Rectangle 469"/>
            <p:cNvSpPr>
              <a:spLocks noChangeArrowheads="1"/>
            </p:cNvSpPr>
            <p:nvPr/>
          </p:nvSpPr>
          <p:spPr bwMode="auto">
            <a:xfrm>
              <a:off x="1591" y="703"/>
              <a:ext cx="29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10" name="Line 470"/>
            <p:cNvSpPr>
              <a:spLocks noChangeShapeType="1"/>
            </p:cNvSpPr>
            <p:nvPr/>
          </p:nvSpPr>
          <p:spPr bwMode="auto">
            <a:xfrm>
              <a:off x="1591" y="703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11" name="Rectangle 471"/>
            <p:cNvSpPr>
              <a:spLocks noChangeArrowheads="1"/>
            </p:cNvSpPr>
            <p:nvPr/>
          </p:nvSpPr>
          <p:spPr bwMode="auto">
            <a:xfrm>
              <a:off x="1882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12" name="Line 472"/>
            <p:cNvSpPr>
              <a:spLocks noChangeShapeType="1"/>
            </p:cNvSpPr>
            <p:nvPr/>
          </p:nvSpPr>
          <p:spPr bwMode="auto">
            <a:xfrm>
              <a:off x="1882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13" name="Line 473"/>
            <p:cNvSpPr>
              <a:spLocks noChangeShapeType="1"/>
            </p:cNvSpPr>
            <p:nvPr/>
          </p:nvSpPr>
          <p:spPr bwMode="auto">
            <a:xfrm>
              <a:off x="1882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14" name="Rectangle 474"/>
            <p:cNvSpPr>
              <a:spLocks noChangeArrowheads="1"/>
            </p:cNvSpPr>
            <p:nvPr/>
          </p:nvSpPr>
          <p:spPr bwMode="auto">
            <a:xfrm>
              <a:off x="1900" y="703"/>
              <a:ext cx="29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15" name="Line 475"/>
            <p:cNvSpPr>
              <a:spLocks noChangeShapeType="1"/>
            </p:cNvSpPr>
            <p:nvPr/>
          </p:nvSpPr>
          <p:spPr bwMode="auto">
            <a:xfrm>
              <a:off x="1900" y="703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16" name="Rectangle 476"/>
            <p:cNvSpPr>
              <a:spLocks noChangeArrowheads="1"/>
            </p:cNvSpPr>
            <p:nvPr/>
          </p:nvSpPr>
          <p:spPr bwMode="auto">
            <a:xfrm>
              <a:off x="2191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17" name="Line 477"/>
            <p:cNvSpPr>
              <a:spLocks noChangeShapeType="1"/>
            </p:cNvSpPr>
            <p:nvPr/>
          </p:nvSpPr>
          <p:spPr bwMode="auto">
            <a:xfrm>
              <a:off x="2191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18" name="Line 478"/>
            <p:cNvSpPr>
              <a:spLocks noChangeShapeType="1"/>
            </p:cNvSpPr>
            <p:nvPr/>
          </p:nvSpPr>
          <p:spPr bwMode="auto">
            <a:xfrm>
              <a:off x="219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19" name="Rectangle 479"/>
            <p:cNvSpPr>
              <a:spLocks noChangeArrowheads="1"/>
            </p:cNvSpPr>
            <p:nvPr/>
          </p:nvSpPr>
          <p:spPr bwMode="auto">
            <a:xfrm>
              <a:off x="2209" y="703"/>
              <a:ext cx="28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20" name="Line 480"/>
            <p:cNvSpPr>
              <a:spLocks noChangeShapeType="1"/>
            </p:cNvSpPr>
            <p:nvPr/>
          </p:nvSpPr>
          <p:spPr bwMode="auto">
            <a:xfrm>
              <a:off x="2209" y="703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21" name="Rectangle 481"/>
            <p:cNvSpPr>
              <a:spLocks noChangeArrowheads="1"/>
            </p:cNvSpPr>
            <p:nvPr/>
          </p:nvSpPr>
          <p:spPr bwMode="auto">
            <a:xfrm>
              <a:off x="2497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22" name="Line 482"/>
            <p:cNvSpPr>
              <a:spLocks noChangeShapeType="1"/>
            </p:cNvSpPr>
            <p:nvPr/>
          </p:nvSpPr>
          <p:spPr bwMode="auto">
            <a:xfrm>
              <a:off x="2497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23" name="Line 483"/>
            <p:cNvSpPr>
              <a:spLocks noChangeShapeType="1"/>
            </p:cNvSpPr>
            <p:nvPr/>
          </p:nvSpPr>
          <p:spPr bwMode="auto">
            <a:xfrm>
              <a:off x="2497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24" name="Rectangle 484"/>
            <p:cNvSpPr>
              <a:spLocks noChangeArrowheads="1"/>
            </p:cNvSpPr>
            <p:nvPr/>
          </p:nvSpPr>
          <p:spPr bwMode="auto">
            <a:xfrm>
              <a:off x="2515" y="703"/>
              <a:ext cx="286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25" name="Line 485"/>
            <p:cNvSpPr>
              <a:spLocks noChangeShapeType="1"/>
            </p:cNvSpPr>
            <p:nvPr/>
          </p:nvSpPr>
          <p:spPr bwMode="auto">
            <a:xfrm>
              <a:off x="2515" y="703"/>
              <a:ext cx="2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26" name="Rectangle 486"/>
            <p:cNvSpPr>
              <a:spLocks noChangeArrowheads="1"/>
            </p:cNvSpPr>
            <p:nvPr/>
          </p:nvSpPr>
          <p:spPr bwMode="auto">
            <a:xfrm>
              <a:off x="2801" y="703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27" name="Line 487"/>
            <p:cNvSpPr>
              <a:spLocks noChangeShapeType="1"/>
            </p:cNvSpPr>
            <p:nvPr/>
          </p:nvSpPr>
          <p:spPr bwMode="auto">
            <a:xfrm>
              <a:off x="2801" y="70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28" name="Line 488"/>
            <p:cNvSpPr>
              <a:spLocks noChangeShapeType="1"/>
            </p:cNvSpPr>
            <p:nvPr/>
          </p:nvSpPr>
          <p:spPr bwMode="auto">
            <a:xfrm>
              <a:off x="280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29" name="Rectangle 489"/>
            <p:cNvSpPr>
              <a:spLocks noChangeArrowheads="1"/>
            </p:cNvSpPr>
            <p:nvPr/>
          </p:nvSpPr>
          <p:spPr bwMode="auto">
            <a:xfrm>
              <a:off x="2801" y="703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30" name="Line 490"/>
            <p:cNvSpPr>
              <a:spLocks noChangeShapeType="1"/>
            </p:cNvSpPr>
            <p:nvPr/>
          </p:nvSpPr>
          <p:spPr bwMode="auto">
            <a:xfrm>
              <a:off x="2801" y="70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31" name="Line 491"/>
            <p:cNvSpPr>
              <a:spLocks noChangeShapeType="1"/>
            </p:cNvSpPr>
            <p:nvPr/>
          </p:nvSpPr>
          <p:spPr bwMode="auto">
            <a:xfrm>
              <a:off x="280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32" name="Rectangle 492"/>
            <p:cNvSpPr>
              <a:spLocks noChangeArrowheads="1"/>
            </p:cNvSpPr>
            <p:nvPr/>
          </p:nvSpPr>
          <p:spPr bwMode="auto">
            <a:xfrm>
              <a:off x="1573" y="722"/>
              <a:ext cx="18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33" name="Line 493"/>
            <p:cNvSpPr>
              <a:spLocks noChangeShapeType="1"/>
            </p:cNvSpPr>
            <p:nvPr/>
          </p:nvSpPr>
          <p:spPr bwMode="auto">
            <a:xfrm>
              <a:off x="1573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34" name="Rectangle 494"/>
            <p:cNvSpPr>
              <a:spLocks noChangeArrowheads="1"/>
            </p:cNvSpPr>
            <p:nvPr/>
          </p:nvSpPr>
          <p:spPr bwMode="auto">
            <a:xfrm>
              <a:off x="1882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35" name="Line 495"/>
            <p:cNvSpPr>
              <a:spLocks noChangeShapeType="1"/>
            </p:cNvSpPr>
            <p:nvPr/>
          </p:nvSpPr>
          <p:spPr bwMode="auto">
            <a:xfrm>
              <a:off x="1882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36" name="Rectangle 496"/>
            <p:cNvSpPr>
              <a:spLocks noChangeArrowheads="1"/>
            </p:cNvSpPr>
            <p:nvPr/>
          </p:nvSpPr>
          <p:spPr bwMode="auto">
            <a:xfrm>
              <a:off x="2191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37" name="Line 497"/>
            <p:cNvSpPr>
              <a:spLocks noChangeShapeType="1"/>
            </p:cNvSpPr>
            <p:nvPr/>
          </p:nvSpPr>
          <p:spPr bwMode="auto">
            <a:xfrm>
              <a:off x="2191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38" name="Rectangle 498"/>
            <p:cNvSpPr>
              <a:spLocks noChangeArrowheads="1"/>
            </p:cNvSpPr>
            <p:nvPr/>
          </p:nvSpPr>
          <p:spPr bwMode="auto">
            <a:xfrm>
              <a:off x="2497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39" name="Line 499"/>
            <p:cNvSpPr>
              <a:spLocks noChangeShapeType="1"/>
            </p:cNvSpPr>
            <p:nvPr/>
          </p:nvSpPr>
          <p:spPr bwMode="auto">
            <a:xfrm>
              <a:off x="2497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40" name="Rectangle 500"/>
            <p:cNvSpPr>
              <a:spLocks noChangeArrowheads="1"/>
            </p:cNvSpPr>
            <p:nvPr/>
          </p:nvSpPr>
          <p:spPr bwMode="auto">
            <a:xfrm>
              <a:off x="2801" y="722"/>
              <a:ext cx="17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41" name="Line 501"/>
            <p:cNvSpPr>
              <a:spLocks noChangeShapeType="1"/>
            </p:cNvSpPr>
            <p:nvPr/>
          </p:nvSpPr>
          <p:spPr bwMode="auto">
            <a:xfrm>
              <a:off x="2801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42" name="Rectangle 502"/>
            <p:cNvSpPr>
              <a:spLocks noChangeArrowheads="1"/>
            </p:cNvSpPr>
            <p:nvPr/>
          </p:nvSpPr>
          <p:spPr bwMode="auto">
            <a:xfrm>
              <a:off x="1826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5943" name="Rectangle 503"/>
            <p:cNvSpPr>
              <a:spLocks noChangeArrowheads="1"/>
            </p:cNvSpPr>
            <p:nvPr/>
          </p:nvSpPr>
          <p:spPr bwMode="auto">
            <a:xfrm>
              <a:off x="2133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5944" name="Rectangle 504"/>
            <p:cNvSpPr>
              <a:spLocks noChangeArrowheads="1"/>
            </p:cNvSpPr>
            <p:nvPr/>
          </p:nvSpPr>
          <p:spPr bwMode="auto">
            <a:xfrm>
              <a:off x="2439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5945" name="Rectangle 505"/>
            <p:cNvSpPr>
              <a:spLocks noChangeArrowheads="1"/>
            </p:cNvSpPr>
            <p:nvPr/>
          </p:nvSpPr>
          <p:spPr bwMode="auto">
            <a:xfrm>
              <a:off x="2745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5946" name="Rectangle 506"/>
            <p:cNvSpPr>
              <a:spLocks noChangeArrowheads="1"/>
            </p:cNvSpPr>
            <p:nvPr/>
          </p:nvSpPr>
          <p:spPr bwMode="auto">
            <a:xfrm>
              <a:off x="1573" y="1056"/>
              <a:ext cx="1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47" name="Line 507"/>
            <p:cNvSpPr>
              <a:spLocks noChangeShapeType="1"/>
            </p:cNvSpPr>
            <p:nvPr/>
          </p:nvSpPr>
          <p:spPr bwMode="auto">
            <a:xfrm>
              <a:off x="1573" y="1056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48" name="Rectangle 508"/>
            <p:cNvSpPr>
              <a:spLocks noChangeArrowheads="1"/>
            </p:cNvSpPr>
            <p:nvPr/>
          </p:nvSpPr>
          <p:spPr bwMode="auto">
            <a:xfrm>
              <a:off x="1591" y="1056"/>
              <a:ext cx="29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49" name="Line 509"/>
            <p:cNvSpPr>
              <a:spLocks noChangeShapeType="1"/>
            </p:cNvSpPr>
            <p:nvPr/>
          </p:nvSpPr>
          <p:spPr bwMode="auto">
            <a:xfrm>
              <a:off x="1591" y="1056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50" name="Rectangle 510"/>
            <p:cNvSpPr>
              <a:spLocks noChangeArrowheads="1"/>
            </p:cNvSpPr>
            <p:nvPr/>
          </p:nvSpPr>
          <p:spPr bwMode="auto">
            <a:xfrm>
              <a:off x="1882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51" name="Line 511"/>
            <p:cNvSpPr>
              <a:spLocks noChangeShapeType="1"/>
            </p:cNvSpPr>
            <p:nvPr/>
          </p:nvSpPr>
          <p:spPr bwMode="auto">
            <a:xfrm>
              <a:off x="1882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52" name="Line 512"/>
            <p:cNvSpPr>
              <a:spLocks noChangeShapeType="1"/>
            </p:cNvSpPr>
            <p:nvPr/>
          </p:nvSpPr>
          <p:spPr bwMode="auto">
            <a:xfrm>
              <a:off x="1882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53" name="Rectangle 513"/>
            <p:cNvSpPr>
              <a:spLocks noChangeArrowheads="1"/>
            </p:cNvSpPr>
            <p:nvPr/>
          </p:nvSpPr>
          <p:spPr bwMode="auto">
            <a:xfrm>
              <a:off x="1891" y="1056"/>
              <a:ext cx="30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54" name="Line 514"/>
            <p:cNvSpPr>
              <a:spLocks noChangeShapeType="1"/>
            </p:cNvSpPr>
            <p:nvPr/>
          </p:nvSpPr>
          <p:spPr bwMode="auto">
            <a:xfrm>
              <a:off x="1891" y="1056"/>
              <a:ext cx="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55" name="Rectangle 515"/>
            <p:cNvSpPr>
              <a:spLocks noChangeArrowheads="1"/>
            </p:cNvSpPr>
            <p:nvPr/>
          </p:nvSpPr>
          <p:spPr bwMode="auto">
            <a:xfrm>
              <a:off x="2191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56" name="Line 516"/>
            <p:cNvSpPr>
              <a:spLocks noChangeShapeType="1"/>
            </p:cNvSpPr>
            <p:nvPr/>
          </p:nvSpPr>
          <p:spPr bwMode="auto">
            <a:xfrm>
              <a:off x="2191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57" name="Line 517"/>
            <p:cNvSpPr>
              <a:spLocks noChangeShapeType="1"/>
            </p:cNvSpPr>
            <p:nvPr/>
          </p:nvSpPr>
          <p:spPr bwMode="auto">
            <a:xfrm>
              <a:off x="2191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58" name="Rectangle 518"/>
            <p:cNvSpPr>
              <a:spLocks noChangeArrowheads="1"/>
            </p:cNvSpPr>
            <p:nvPr/>
          </p:nvSpPr>
          <p:spPr bwMode="auto">
            <a:xfrm>
              <a:off x="2200" y="1056"/>
              <a:ext cx="29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59" name="Line 519"/>
            <p:cNvSpPr>
              <a:spLocks noChangeShapeType="1"/>
            </p:cNvSpPr>
            <p:nvPr/>
          </p:nvSpPr>
          <p:spPr bwMode="auto">
            <a:xfrm>
              <a:off x="2200" y="1056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60" name="Rectangle 520"/>
            <p:cNvSpPr>
              <a:spLocks noChangeArrowheads="1"/>
            </p:cNvSpPr>
            <p:nvPr/>
          </p:nvSpPr>
          <p:spPr bwMode="auto">
            <a:xfrm>
              <a:off x="2497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61" name="Line 521"/>
            <p:cNvSpPr>
              <a:spLocks noChangeShapeType="1"/>
            </p:cNvSpPr>
            <p:nvPr/>
          </p:nvSpPr>
          <p:spPr bwMode="auto">
            <a:xfrm>
              <a:off x="2497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62" name="Line 522"/>
            <p:cNvSpPr>
              <a:spLocks noChangeShapeType="1"/>
            </p:cNvSpPr>
            <p:nvPr/>
          </p:nvSpPr>
          <p:spPr bwMode="auto">
            <a:xfrm>
              <a:off x="2497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63" name="Rectangle 523"/>
            <p:cNvSpPr>
              <a:spLocks noChangeArrowheads="1"/>
            </p:cNvSpPr>
            <p:nvPr/>
          </p:nvSpPr>
          <p:spPr bwMode="auto">
            <a:xfrm>
              <a:off x="2506" y="1056"/>
              <a:ext cx="29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64" name="Line 524"/>
            <p:cNvSpPr>
              <a:spLocks noChangeShapeType="1"/>
            </p:cNvSpPr>
            <p:nvPr/>
          </p:nvSpPr>
          <p:spPr bwMode="auto">
            <a:xfrm>
              <a:off x="2506" y="1056"/>
              <a:ext cx="2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65" name="Rectangle 525"/>
            <p:cNvSpPr>
              <a:spLocks noChangeArrowheads="1"/>
            </p:cNvSpPr>
            <p:nvPr/>
          </p:nvSpPr>
          <p:spPr bwMode="auto">
            <a:xfrm>
              <a:off x="2801" y="1056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66" name="Line 526"/>
            <p:cNvSpPr>
              <a:spLocks noChangeShapeType="1"/>
            </p:cNvSpPr>
            <p:nvPr/>
          </p:nvSpPr>
          <p:spPr bwMode="auto">
            <a:xfrm>
              <a:off x="2801" y="1056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67" name="Rectangle 527"/>
            <p:cNvSpPr>
              <a:spLocks noChangeArrowheads="1"/>
            </p:cNvSpPr>
            <p:nvPr/>
          </p:nvSpPr>
          <p:spPr bwMode="auto">
            <a:xfrm>
              <a:off x="1573" y="1066"/>
              <a:ext cx="18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68" name="Line 528"/>
            <p:cNvSpPr>
              <a:spLocks noChangeShapeType="1"/>
            </p:cNvSpPr>
            <p:nvPr/>
          </p:nvSpPr>
          <p:spPr bwMode="auto">
            <a:xfrm>
              <a:off x="1565" y="1071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69" name="Rectangle 529"/>
            <p:cNvSpPr>
              <a:spLocks noChangeArrowheads="1"/>
            </p:cNvSpPr>
            <p:nvPr/>
          </p:nvSpPr>
          <p:spPr bwMode="auto">
            <a:xfrm>
              <a:off x="1573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70" name="Line 530"/>
            <p:cNvSpPr>
              <a:spLocks noChangeShapeType="1"/>
            </p:cNvSpPr>
            <p:nvPr/>
          </p:nvSpPr>
          <p:spPr bwMode="auto">
            <a:xfrm>
              <a:off x="1573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71" name="Line 531"/>
            <p:cNvSpPr>
              <a:spLocks noChangeShapeType="1"/>
            </p:cNvSpPr>
            <p:nvPr/>
          </p:nvSpPr>
          <p:spPr bwMode="auto">
            <a:xfrm>
              <a:off x="1573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72" name="Rectangle 532"/>
            <p:cNvSpPr>
              <a:spLocks noChangeArrowheads="1"/>
            </p:cNvSpPr>
            <p:nvPr/>
          </p:nvSpPr>
          <p:spPr bwMode="auto">
            <a:xfrm>
              <a:off x="1573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73" name="Line 533"/>
            <p:cNvSpPr>
              <a:spLocks noChangeShapeType="1"/>
            </p:cNvSpPr>
            <p:nvPr/>
          </p:nvSpPr>
          <p:spPr bwMode="auto">
            <a:xfrm>
              <a:off x="1573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74" name="Line 534"/>
            <p:cNvSpPr>
              <a:spLocks noChangeShapeType="1"/>
            </p:cNvSpPr>
            <p:nvPr/>
          </p:nvSpPr>
          <p:spPr bwMode="auto">
            <a:xfrm>
              <a:off x="1573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75" name="Rectangle 535"/>
            <p:cNvSpPr>
              <a:spLocks noChangeArrowheads="1"/>
            </p:cNvSpPr>
            <p:nvPr/>
          </p:nvSpPr>
          <p:spPr bwMode="auto">
            <a:xfrm>
              <a:off x="1591" y="1397"/>
              <a:ext cx="29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76" name="Line 536"/>
            <p:cNvSpPr>
              <a:spLocks noChangeShapeType="1"/>
            </p:cNvSpPr>
            <p:nvPr/>
          </p:nvSpPr>
          <p:spPr bwMode="auto">
            <a:xfrm>
              <a:off x="1591" y="1397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77" name="Rectangle 537"/>
            <p:cNvSpPr>
              <a:spLocks noChangeArrowheads="1"/>
            </p:cNvSpPr>
            <p:nvPr/>
          </p:nvSpPr>
          <p:spPr bwMode="auto">
            <a:xfrm>
              <a:off x="1882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78" name="Line 538"/>
            <p:cNvSpPr>
              <a:spLocks noChangeShapeType="1"/>
            </p:cNvSpPr>
            <p:nvPr/>
          </p:nvSpPr>
          <p:spPr bwMode="auto">
            <a:xfrm>
              <a:off x="1882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79" name="Rectangle 539"/>
            <p:cNvSpPr>
              <a:spLocks noChangeArrowheads="1"/>
            </p:cNvSpPr>
            <p:nvPr/>
          </p:nvSpPr>
          <p:spPr bwMode="auto">
            <a:xfrm>
              <a:off x="1882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80" name="Line 540"/>
            <p:cNvSpPr>
              <a:spLocks noChangeShapeType="1"/>
            </p:cNvSpPr>
            <p:nvPr/>
          </p:nvSpPr>
          <p:spPr bwMode="auto">
            <a:xfrm>
              <a:off x="1882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81" name="Line 541"/>
            <p:cNvSpPr>
              <a:spLocks noChangeShapeType="1"/>
            </p:cNvSpPr>
            <p:nvPr/>
          </p:nvSpPr>
          <p:spPr bwMode="auto">
            <a:xfrm>
              <a:off x="1882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82" name="Rectangle 542"/>
            <p:cNvSpPr>
              <a:spLocks noChangeArrowheads="1"/>
            </p:cNvSpPr>
            <p:nvPr/>
          </p:nvSpPr>
          <p:spPr bwMode="auto">
            <a:xfrm>
              <a:off x="1900" y="1397"/>
              <a:ext cx="29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83" name="Line 543"/>
            <p:cNvSpPr>
              <a:spLocks noChangeShapeType="1"/>
            </p:cNvSpPr>
            <p:nvPr/>
          </p:nvSpPr>
          <p:spPr bwMode="auto">
            <a:xfrm>
              <a:off x="1900" y="1397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84" name="Rectangle 544"/>
            <p:cNvSpPr>
              <a:spLocks noChangeArrowheads="1"/>
            </p:cNvSpPr>
            <p:nvPr/>
          </p:nvSpPr>
          <p:spPr bwMode="auto">
            <a:xfrm>
              <a:off x="2191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85" name="Line 545"/>
            <p:cNvSpPr>
              <a:spLocks noChangeShapeType="1"/>
            </p:cNvSpPr>
            <p:nvPr/>
          </p:nvSpPr>
          <p:spPr bwMode="auto">
            <a:xfrm>
              <a:off x="2191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86" name="Rectangle 546"/>
            <p:cNvSpPr>
              <a:spLocks noChangeArrowheads="1"/>
            </p:cNvSpPr>
            <p:nvPr/>
          </p:nvSpPr>
          <p:spPr bwMode="auto">
            <a:xfrm>
              <a:off x="2191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87" name="Line 547"/>
            <p:cNvSpPr>
              <a:spLocks noChangeShapeType="1"/>
            </p:cNvSpPr>
            <p:nvPr/>
          </p:nvSpPr>
          <p:spPr bwMode="auto">
            <a:xfrm>
              <a:off x="2191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88" name="Line 548"/>
            <p:cNvSpPr>
              <a:spLocks noChangeShapeType="1"/>
            </p:cNvSpPr>
            <p:nvPr/>
          </p:nvSpPr>
          <p:spPr bwMode="auto">
            <a:xfrm>
              <a:off x="219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89" name="Rectangle 549"/>
            <p:cNvSpPr>
              <a:spLocks noChangeArrowheads="1"/>
            </p:cNvSpPr>
            <p:nvPr/>
          </p:nvSpPr>
          <p:spPr bwMode="auto">
            <a:xfrm>
              <a:off x="2209" y="1397"/>
              <a:ext cx="28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90" name="Line 550"/>
            <p:cNvSpPr>
              <a:spLocks noChangeShapeType="1"/>
            </p:cNvSpPr>
            <p:nvPr/>
          </p:nvSpPr>
          <p:spPr bwMode="auto">
            <a:xfrm>
              <a:off x="2209" y="1397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91" name="Rectangle 551"/>
            <p:cNvSpPr>
              <a:spLocks noChangeArrowheads="1"/>
            </p:cNvSpPr>
            <p:nvPr/>
          </p:nvSpPr>
          <p:spPr bwMode="auto">
            <a:xfrm>
              <a:off x="2497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92" name="Line 552"/>
            <p:cNvSpPr>
              <a:spLocks noChangeShapeType="1"/>
            </p:cNvSpPr>
            <p:nvPr/>
          </p:nvSpPr>
          <p:spPr bwMode="auto">
            <a:xfrm>
              <a:off x="2497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93" name="Rectangle 553"/>
            <p:cNvSpPr>
              <a:spLocks noChangeArrowheads="1"/>
            </p:cNvSpPr>
            <p:nvPr/>
          </p:nvSpPr>
          <p:spPr bwMode="auto">
            <a:xfrm>
              <a:off x="2497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94" name="Line 554"/>
            <p:cNvSpPr>
              <a:spLocks noChangeShapeType="1"/>
            </p:cNvSpPr>
            <p:nvPr/>
          </p:nvSpPr>
          <p:spPr bwMode="auto">
            <a:xfrm>
              <a:off x="2497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95" name="Line 555"/>
            <p:cNvSpPr>
              <a:spLocks noChangeShapeType="1"/>
            </p:cNvSpPr>
            <p:nvPr/>
          </p:nvSpPr>
          <p:spPr bwMode="auto">
            <a:xfrm>
              <a:off x="2497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96" name="Rectangle 556"/>
            <p:cNvSpPr>
              <a:spLocks noChangeArrowheads="1"/>
            </p:cNvSpPr>
            <p:nvPr/>
          </p:nvSpPr>
          <p:spPr bwMode="auto">
            <a:xfrm>
              <a:off x="2515" y="1397"/>
              <a:ext cx="286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97" name="Line 557"/>
            <p:cNvSpPr>
              <a:spLocks noChangeShapeType="1"/>
            </p:cNvSpPr>
            <p:nvPr/>
          </p:nvSpPr>
          <p:spPr bwMode="auto">
            <a:xfrm>
              <a:off x="2515" y="1397"/>
              <a:ext cx="2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98" name="Rectangle 558"/>
            <p:cNvSpPr>
              <a:spLocks noChangeArrowheads="1"/>
            </p:cNvSpPr>
            <p:nvPr/>
          </p:nvSpPr>
          <p:spPr bwMode="auto">
            <a:xfrm>
              <a:off x="2801" y="1066"/>
              <a:ext cx="17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999" name="Line 559"/>
            <p:cNvSpPr>
              <a:spLocks noChangeShapeType="1"/>
            </p:cNvSpPr>
            <p:nvPr/>
          </p:nvSpPr>
          <p:spPr bwMode="auto">
            <a:xfrm>
              <a:off x="2801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00" name="Rectangle 560"/>
            <p:cNvSpPr>
              <a:spLocks noChangeArrowheads="1"/>
            </p:cNvSpPr>
            <p:nvPr/>
          </p:nvSpPr>
          <p:spPr bwMode="auto">
            <a:xfrm>
              <a:off x="2801" y="1397"/>
              <a:ext cx="1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01" name="Line 561"/>
            <p:cNvSpPr>
              <a:spLocks noChangeShapeType="1"/>
            </p:cNvSpPr>
            <p:nvPr/>
          </p:nvSpPr>
          <p:spPr bwMode="auto">
            <a:xfrm>
              <a:off x="2801" y="139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02" name="Line 562"/>
            <p:cNvSpPr>
              <a:spLocks noChangeShapeType="1"/>
            </p:cNvSpPr>
            <p:nvPr/>
          </p:nvSpPr>
          <p:spPr bwMode="auto">
            <a:xfrm>
              <a:off x="280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03" name="Rectangle 563"/>
            <p:cNvSpPr>
              <a:spLocks noChangeArrowheads="1"/>
            </p:cNvSpPr>
            <p:nvPr/>
          </p:nvSpPr>
          <p:spPr bwMode="auto">
            <a:xfrm>
              <a:off x="2801" y="1397"/>
              <a:ext cx="1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04" name="Line 564"/>
            <p:cNvSpPr>
              <a:spLocks noChangeShapeType="1"/>
            </p:cNvSpPr>
            <p:nvPr/>
          </p:nvSpPr>
          <p:spPr bwMode="auto">
            <a:xfrm>
              <a:off x="2801" y="139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05" name="Line 565"/>
            <p:cNvSpPr>
              <a:spLocks noChangeShapeType="1"/>
            </p:cNvSpPr>
            <p:nvPr/>
          </p:nvSpPr>
          <p:spPr bwMode="auto">
            <a:xfrm>
              <a:off x="280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06" name="Line 566"/>
            <p:cNvSpPr>
              <a:spLocks noChangeShapeType="1"/>
            </p:cNvSpPr>
            <p:nvPr/>
          </p:nvSpPr>
          <p:spPr bwMode="auto">
            <a:xfrm flipH="1" flipV="1">
              <a:off x="1426" y="573"/>
              <a:ext cx="159" cy="1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07" name="Freeform 567"/>
            <p:cNvSpPr>
              <a:spLocks/>
            </p:cNvSpPr>
            <p:nvPr/>
          </p:nvSpPr>
          <p:spPr bwMode="auto">
            <a:xfrm>
              <a:off x="1256" y="401"/>
              <a:ext cx="199" cy="220"/>
            </a:xfrm>
            <a:custGeom>
              <a:avLst/>
              <a:gdLst>
                <a:gd name="T0" fmla="*/ 89 w 199"/>
                <a:gd name="T1" fmla="*/ 0 h 220"/>
                <a:gd name="T2" fmla="*/ 69 w 199"/>
                <a:gd name="T3" fmla="*/ 3 h 220"/>
                <a:gd name="T4" fmla="*/ 52 w 199"/>
                <a:gd name="T5" fmla="*/ 13 h 220"/>
                <a:gd name="T6" fmla="*/ 34 w 199"/>
                <a:gd name="T7" fmla="*/ 26 h 220"/>
                <a:gd name="T8" fmla="*/ 23 w 199"/>
                <a:gd name="T9" fmla="*/ 39 h 220"/>
                <a:gd name="T10" fmla="*/ 11 w 199"/>
                <a:gd name="T11" fmla="*/ 58 h 220"/>
                <a:gd name="T12" fmla="*/ 3 w 199"/>
                <a:gd name="T13" fmla="*/ 78 h 220"/>
                <a:gd name="T14" fmla="*/ 0 w 199"/>
                <a:gd name="T15" fmla="*/ 100 h 220"/>
                <a:gd name="T16" fmla="*/ 0 w 199"/>
                <a:gd name="T17" fmla="*/ 123 h 220"/>
                <a:gd name="T18" fmla="*/ 3 w 199"/>
                <a:gd name="T19" fmla="*/ 143 h 220"/>
                <a:gd name="T20" fmla="*/ 11 w 199"/>
                <a:gd name="T21" fmla="*/ 162 h 220"/>
                <a:gd name="T22" fmla="*/ 23 w 199"/>
                <a:gd name="T23" fmla="*/ 182 h 220"/>
                <a:gd name="T24" fmla="*/ 34 w 199"/>
                <a:gd name="T25" fmla="*/ 198 h 220"/>
                <a:gd name="T26" fmla="*/ 52 w 199"/>
                <a:gd name="T27" fmla="*/ 207 h 220"/>
                <a:gd name="T28" fmla="*/ 69 w 199"/>
                <a:gd name="T29" fmla="*/ 217 h 220"/>
                <a:gd name="T30" fmla="*/ 89 w 199"/>
                <a:gd name="T31" fmla="*/ 220 h 220"/>
                <a:gd name="T32" fmla="*/ 109 w 199"/>
                <a:gd name="T33" fmla="*/ 220 h 220"/>
                <a:gd name="T34" fmla="*/ 127 w 199"/>
                <a:gd name="T35" fmla="*/ 217 h 220"/>
                <a:gd name="T36" fmla="*/ 147 w 199"/>
                <a:gd name="T37" fmla="*/ 207 h 220"/>
                <a:gd name="T38" fmla="*/ 161 w 199"/>
                <a:gd name="T39" fmla="*/ 198 h 220"/>
                <a:gd name="T40" fmla="*/ 176 w 199"/>
                <a:gd name="T41" fmla="*/ 182 h 220"/>
                <a:gd name="T42" fmla="*/ 184 w 199"/>
                <a:gd name="T43" fmla="*/ 162 h 220"/>
                <a:gd name="T44" fmla="*/ 193 w 199"/>
                <a:gd name="T45" fmla="*/ 143 h 220"/>
                <a:gd name="T46" fmla="*/ 196 w 199"/>
                <a:gd name="T47" fmla="*/ 123 h 220"/>
                <a:gd name="T48" fmla="*/ 196 w 199"/>
                <a:gd name="T49" fmla="*/ 100 h 220"/>
                <a:gd name="T50" fmla="*/ 193 w 199"/>
                <a:gd name="T51" fmla="*/ 78 h 220"/>
                <a:gd name="T52" fmla="*/ 184 w 199"/>
                <a:gd name="T53" fmla="*/ 58 h 220"/>
                <a:gd name="T54" fmla="*/ 176 w 199"/>
                <a:gd name="T55" fmla="*/ 39 h 220"/>
                <a:gd name="T56" fmla="*/ 161 w 199"/>
                <a:gd name="T57" fmla="*/ 26 h 220"/>
                <a:gd name="T58" fmla="*/ 147 w 199"/>
                <a:gd name="T59" fmla="*/ 13 h 220"/>
                <a:gd name="T60" fmla="*/ 127 w 199"/>
                <a:gd name="T61" fmla="*/ 3 h 220"/>
                <a:gd name="T62" fmla="*/ 109 w 199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220">
                  <a:moveTo>
                    <a:pt x="98" y="0"/>
                  </a:moveTo>
                  <a:lnTo>
                    <a:pt x="89" y="0"/>
                  </a:lnTo>
                  <a:lnTo>
                    <a:pt x="78" y="0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3"/>
                  </a:lnTo>
                  <a:lnTo>
                    <a:pt x="43" y="19"/>
                  </a:lnTo>
                  <a:lnTo>
                    <a:pt x="34" y="26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1" y="58"/>
                  </a:lnTo>
                  <a:lnTo>
                    <a:pt x="8" y="68"/>
                  </a:lnTo>
                  <a:lnTo>
                    <a:pt x="3" y="78"/>
                  </a:lnTo>
                  <a:lnTo>
                    <a:pt x="3" y="87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3" y="133"/>
                  </a:lnTo>
                  <a:lnTo>
                    <a:pt x="3" y="143"/>
                  </a:lnTo>
                  <a:lnTo>
                    <a:pt x="8" y="152"/>
                  </a:lnTo>
                  <a:lnTo>
                    <a:pt x="11" y="162"/>
                  </a:lnTo>
                  <a:lnTo>
                    <a:pt x="17" y="172"/>
                  </a:lnTo>
                  <a:lnTo>
                    <a:pt x="23" y="182"/>
                  </a:lnTo>
                  <a:lnTo>
                    <a:pt x="29" y="188"/>
                  </a:lnTo>
                  <a:lnTo>
                    <a:pt x="34" y="198"/>
                  </a:lnTo>
                  <a:lnTo>
                    <a:pt x="43" y="204"/>
                  </a:lnTo>
                  <a:lnTo>
                    <a:pt x="52" y="207"/>
                  </a:lnTo>
                  <a:lnTo>
                    <a:pt x="60" y="214"/>
                  </a:lnTo>
                  <a:lnTo>
                    <a:pt x="69" y="217"/>
                  </a:lnTo>
                  <a:lnTo>
                    <a:pt x="78" y="220"/>
                  </a:lnTo>
                  <a:lnTo>
                    <a:pt x="89" y="220"/>
                  </a:lnTo>
                  <a:lnTo>
                    <a:pt x="98" y="220"/>
                  </a:lnTo>
                  <a:lnTo>
                    <a:pt x="109" y="220"/>
                  </a:lnTo>
                  <a:lnTo>
                    <a:pt x="118" y="220"/>
                  </a:lnTo>
                  <a:lnTo>
                    <a:pt x="127" y="217"/>
                  </a:lnTo>
                  <a:lnTo>
                    <a:pt x="138" y="214"/>
                  </a:lnTo>
                  <a:lnTo>
                    <a:pt x="147" y="207"/>
                  </a:lnTo>
                  <a:lnTo>
                    <a:pt x="153" y="204"/>
                  </a:lnTo>
                  <a:lnTo>
                    <a:pt x="161" y="198"/>
                  </a:lnTo>
                  <a:lnTo>
                    <a:pt x="170" y="188"/>
                  </a:lnTo>
                  <a:lnTo>
                    <a:pt x="176" y="182"/>
                  </a:lnTo>
                  <a:lnTo>
                    <a:pt x="182" y="172"/>
                  </a:lnTo>
                  <a:lnTo>
                    <a:pt x="184" y="162"/>
                  </a:lnTo>
                  <a:lnTo>
                    <a:pt x="190" y="152"/>
                  </a:lnTo>
                  <a:lnTo>
                    <a:pt x="193" y="143"/>
                  </a:lnTo>
                  <a:lnTo>
                    <a:pt x="196" y="133"/>
                  </a:lnTo>
                  <a:lnTo>
                    <a:pt x="196" y="123"/>
                  </a:lnTo>
                  <a:lnTo>
                    <a:pt x="199" y="110"/>
                  </a:lnTo>
                  <a:lnTo>
                    <a:pt x="196" y="100"/>
                  </a:lnTo>
                  <a:lnTo>
                    <a:pt x="196" y="87"/>
                  </a:lnTo>
                  <a:lnTo>
                    <a:pt x="193" y="78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82" y="48"/>
                  </a:lnTo>
                  <a:lnTo>
                    <a:pt x="176" y="39"/>
                  </a:lnTo>
                  <a:lnTo>
                    <a:pt x="170" y="32"/>
                  </a:lnTo>
                  <a:lnTo>
                    <a:pt x="161" y="26"/>
                  </a:lnTo>
                  <a:lnTo>
                    <a:pt x="153" y="19"/>
                  </a:lnTo>
                  <a:lnTo>
                    <a:pt x="147" y="13"/>
                  </a:lnTo>
                  <a:lnTo>
                    <a:pt x="138" y="6"/>
                  </a:lnTo>
                  <a:lnTo>
                    <a:pt x="127" y="3"/>
                  </a:lnTo>
                  <a:lnTo>
                    <a:pt x="118" y="0"/>
                  </a:lnTo>
                  <a:lnTo>
                    <a:pt x="109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08" name="Freeform 568"/>
            <p:cNvSpPr>
              <a:spLocks/>
            </p:cNvSpPr>
            <p:nvPr/>
          </p:nvSpPr>
          <p:spPr bwMode="auto">
            <a:xfrm>
              <a:off x="1256" y="401"/>
              <a:ext cx="199" cy="220"/>
            </a:xfrm>
            <a:custGeom>
              <a:avLst/>
              <a:gdLst>
                <a:gd name="T0" fmla="*/ 89 w 199"/>
                <a:gd name="T1" fmla="*/ 0 h 220"/>
                <a:gd name="T2" fmla="*/ 69 w 199"/>
                <a:gd name="T3" fmla="*/ 3 h 220"/>
                <a:gd name="T4" fmla="*/ 52 w 199"/>
                <a:gd name="T5" fmla="*/ 13 h 220"/>
                <a:gd name="T6" fmla="*/ 34 w 199"/>
                <a:gd name="T7" fmla="*/ 26 h 220"/>
                <a:gd name="T8" fmla="*/ 23 w 199"/>
                <a:gd name="T9" fmla="*/ 39 h 220"/>
                <a:gd name="T10" fmla="*/ 11 w 199"/>
                <a:gd name="T11" fmla="*/ 58 h 220"/>
                <a:gd name="T12" fmla="*/ 3 w 199"/>
                <a:gd name="T13" fmla="*/ 78 h 220"/>
                <a:gd name="T14" fmla="*/ 0 w 199"/>
                <a:gd name="T15" fmla="*/ 100 h 220"/>
                <a:gd name="T16" fmla="*/ 0 w 199"/>
                <a:gd name="T17" fmla="*/ 123 h 220"/>
                <a:gd name="T18" fmla="*/ 3 w 199"/>
                <a:gd name="T19" fmla="*/ 143 h 220"/>
                <a:gd name="T20" fmla="*/ 11 w 199"/>
                <a:gd name="T21" fmla="*/ 162 h 220"/>
                <a:gd name="T22" fmla="*/ 23 w 199"/>
                <a:gd name="T23" fmla="*/ 182 h 220"/>
                <a:gd name="T24" fmla="*/ 34 w 199"/>
                <a:gd name="T25" fmla="*/ 198 h 220"/>
                <a:gd name="T26" fmla="*/ 52 w 199"/>
                <a:gd name="T27" fmla="*/ 207 h 220"/>
                <a:gd name="T28" fmla="*/ 69 w 199"/>
                <a:gd name="T29" fmla="*/ 217 h 220"/>
                <a:gd name="T30" fmla="*/ 89 w 199"/>
                <a:gd name="T31" fmla="*/ 220 h 220"/>
                <a:gd name="T32" fmla="*/ 109 w 199"/>
                <a:gd name="T33" fmla="*/ 220 h 220"/>
                <a:gd name="T34" fmla="*/ 127 w 199"/>
                <a:gd name="T35" fmla="*/ 217 h 220"/>
                <a:gd name="T36" fmla="*/ 147 w 199"/>
                <a:gd name="T37" fmla="*/ 207 h 220"/>
                <a:gd name="T38" fmla="*/ 161 w 199"/>
                <a:gd name="T39" fmla="*/ 198 h 220"/>
                <a:gd name="T40" fmla="*/ 176 w 199"/>
                <a:gd name="T41" fmla="*/ 182 h 220"/>
                <a:gd name="T42" fmla="*/ 184 w 199"/>
                <a:gd name="T43" fmla="*/ 162 h 220"/>
                <a:gd name="T44" fmla="*/ 193 w 199"/>
                <a:gd name="T45" fmla="*/ 143 h 220"/>
                <a:gd name="T46" fmla="*/ 196 w 199"/>
                <a:gd name="T47" fmla="*/ 123 h 220"/>
                <a:gd name="T48" fmla="*/ 196 w 199"/>
                <a:gd name="T49" fmla="*/ 100 h 220"/>
                <a:gd name="T50" fmla="*/ 193 w 199"/>
                <a:gd name="T51" fmla="*/ 78 h 220"/>
                <a:gd name="T52" fmla="*/ 184 w 199"/>
                <a:gd name="T53" fmla="*/ 58 h 220"/>
                <a:gd name="T54" fmla="*/ 176 w 199"/>
                <a:gd name="T55" fmla="*/ 39 h 220"/>
                <a:gd name="T56" fmla="*/ 161 w 199"/>
                <a:gd name="T57" fmla="*/ 26 h 220"/>
                <a:gd name="T58" fmla="*/ 147 w 199"/>
                <a:gd name="T59" fmla="*/ 13 h 220"/>
                <a:gd name="T60" fmla="*/ 127 w 199"/>
                <a:gd name="T61" fmla="*/ 3 h 220"/>
                <a:gd name="T62" fmla="*/ 109 w 199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220">
                  <a:moveTo>
                    <a:pt x="98" y="0"/>
                  </a:moveTo>
                  <a:lnTo>
                    <a:pt x="89" y="0"/>
                  </a:lnTo>
                  <a:lnTo>
                    <a:pt x="78" y="0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3"/>
                  </a:lnTo>
                  <a:lnTo>
                    <a:pt x="43" y="19"/>
                  </a:lnTo>
                  <a:lnTo>
                    <a:pt x="34" y="26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1" y="58"/>
                  </a:lnTo>
                  <a:lnTo>
                    <a:pt x="8" y="68"/>
                  </a:lnTo>
                  <a:lnTo>
                    <a:pt x="3" y="78"/>
                  </a:lnTo>
                  <a:lnTo>
                    <a:pt x="3" y="87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3" y="133"/>
                  </a:lnTo>
                  <a:lnTo>
                    <a:pt x="3" y="143"/>
                  </a:lnTo>
                  <a:lnTo>
                    <a:pt x="8" y="152"/>
                  </a:lnTo>
                  <a:lnTo>
                    <a:pt x="11" y="162"/>
                  </a:lnTo>
                  <a:lnTo>
                    <a:pt x="17" y="172"/>
                  </a:lnTo>
                  <a:lnTo>
                    <a:pt x="23" y="182"/>
                  </a:lnTo>
                  <a:lnTo>
                    <a:pt x="29" y="188"/>
                  </a:lnTo>
                  <a:lnTo>
                    <a:pt x="34" y="198"/>
                  </a:lnTo>
                  <a:lnTo>
                    <a:pt x="43" y="204"/>
                  </a:lnTo>
                  <a:lnTo>
                    <a:pt x="52" y="207"/>
                  </a:lnTo>
                  <a:lnTo>
                    <a:pt x="60" y="214"/>
                  </a:lnTo>
                  <a:lnTo>
                    <a:pt x="69" y="217"/>
                  </a:lnTo>
                  <a:lnTo>
                    <a:pt x="78" y="220"/>
                  </a:lnTo>
                  <a:lnTo>
                    <a:pt x="89" y="220"/>
                  </a:lnTo>
                  <a:lnTo>
                    <a:pt x="98" y="220"/>
                  </a:lnTo>
                  <a:lnTo>
                    <a:pt x="109" y="220"/>
                  </a:lnTo>
                  <a:lnTo>
                    <a:pt x="118" y="220"/>
                  </a:lnTo>
                  <a:lnTo>
                    <a:pt x="127" y="217"/>
                  </a:lnTo>
                  <a:lnTo>
                    <a:pt x="138" y="214"/>
                  </a:lnTo>
                  <a:lnTo>
                    <a:pt x="147" y="207"/>
                  </a:lnTo>
                  <a:lnTo>
                    <a:pt x="153" y="204"/>
                  </a:lnTo>
                  <a:lnTo>
                    <a:pt x="161" y="198"/>
                  </a:lnTo>
                  <a:lnTo>
                    <a:pt x="170" y="188"/>
                  </a:lnTo>
                  <a:lnTo>
                    <a:pt x="176" y="182"/>
                  </a:lnTo>
                  <a:lnTo>
                    <a:pt x="182" y="172"/>
                  </a:lnTo>
                  <a:lnTo>
                    <a:pt x="184" y="162"/>
                  </a:lnTo>
                  <a:lnTo>
                    <a:pt x="190" y="152"/>
                  </a:lnTo>
                  <a:lnTo>
                    <a:pt x="193" y="143"/>
                  </a:lnTo>
                  <a:lnTo>
                    <a:pt x="196" y="133"/>
                  </a:lnTo>
                  <a:lnTo>
                    <a:pt x="196" y="123"/>
                  </a:lnTo>
                  <a:lnTo>
                    <a:pt x="199" y="110"/>
                  </a:lnTo>
                  <a:lnTo>
                    <a:pt x="196" y="100"/>
                  </a:lnTo>
                  <a:lnTo>
                    <a:pt x="196" y="87"/>
                  </a:lnTo>
                  <a:lnTo>
                    <a:pt x="193" y="78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82" y="48"/>
                  </a:lnTo>
                  <a:lnTo>
                    <a:pt x="176" y="39"/>
                  </a:lnTo>
                  <a:lnTo>
                    <a:pt x="170" y="32"/>
                  </a:lnTo>
                  <a:lnTo>
                    <a:pt x="161" y="26"/>
                  </a:lnTo>
                  <a:lnTo>
                    <a:pt x="153" y="19"/>
                  </a:lnTo>
                  <a:lnTo>
                    <a:pt x="147" y="13"/>
                  </a:lnTo>
                  <a:lnTo>
                    <a:pt x="138" y="6"/>
                  </a:lnTo>
                  <a:lnTo>
                    <a:pt x="127" y="3"/>
                  </a:lnTo>
                  <a:lnTo>
                    <a:pt x="118" y="0"/>
                  </a:lnTo>
                  <a:lnTo>
                    <a:pt x="109" y="0"/>
                  </a:lnTo>
                  <a:lnTo>
                    <a:pt x="98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09" name="Rectangle 569"/>
            <p:cNvSpPr>
              <a:spLocks noChangeArrowheads="1"/>
            </p:cNvSpPr>
            <p:nvPr/>
          </p:nvSpPr>
          <p:spPr bwMode="auto">
            <a:xfrm>
              <a:off x="1330" y="42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endParaRPr lang="en-US" altLang="zh-CN" sz="2400"/>
            </a:p>
          </p:txBody>
        </p:sp>
        <p:sp>
          <p:nvSpPr>
            <p:cNvPr id="446010" name="Rectangle 570"/>
            <p:cNvSpPr>
              <a:spLocks noChangeArrowheads="1"/>
            </p:cNvSpPr>
            <p:nvPr/>
          </p:nvSpPr>
          <p:spPr bwMode="auto">
            <a:xfrm>
              <a:off x="1387" y="49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6011" name="Rectangle 571"/>
            <p:cNvSpPr>
              <a:spLocks noChangeArrowheads="1"/>
            </p:cNvSpPr>
            <p:nvPr/>
          </p:nvSpPr>
          <p:spPr bwMode="auto">
            <a:xfrm>
              <a:off x="1440" y="42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012" name="Rectangle 572"/>
            <p:cNvSpPr>
              <a:spLocks noChangeArrowheads="1"/>
            </p:cNvSpPr>
            <p:nvPr/>
          </p:nvSpPr>
          <p:spPr bwMode="auto">
            <a:xfrm>
              <a:off x="1292" y="618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1800" i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6013" name="Rectangle 573"/>
            <p:cNvSpPr>
              <a:spLocks noChangeArrowheads="1"/>
            </p:cNvSpPr>
            <p:nvPr/>
          </p:nvSpPr>
          <p:spPr bwMode="auto">
            <a:xfrm>
              <a:off x="1474" y="391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1800" i="1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6014" name="Rectangle 574"/>
            <p:cNvSpPr>
              <a:spLocks noChangeArrowheads="1"/>
            </p:cNvSpPr>
            <p:nvPr/>
          </p:nvSpPr>
          <p:spPr bwMode="auto">
            <a:xfrm>
              <a:off x="1474" y="84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6015" name="Rectangle 575"/>
            <p:cNvSpPr>
              <a:spLocks noChangeArrowheads="1"/>
            </p:cNvSpPr>
            <p:nvPr/>
          </p:nvSpPr>
          <p:spPr bwMode="auto">
            <a:xfrm>
              <a:off x="1474" y="111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446016" name="Rectangle 576"/>
            <p:cNvSpPr>
              <a:spLocks noChangeArrowheads="1"/>
            </p:cNvSpPr>
            <p:nvPr/>
          </p:nvSpPr>
          <p:spPr bwMode="auto">
            <a:xfrm>
              <a:off x="1655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/>
            </a:p>
          </p:txBody>
        </p:sp>
        <p:sp>
          <p:nvSpPr>
            <p:cNvPr id="446017" name="Rectangle 577"/>
            <p:cNvSpPr>
              <a:spLocks noChangeArrowheads="1"/>
            </p:cNvSpPr>
            <p:nvPr/>
          </p:nvSpPr>
          <p:spPr bwMode="auto">
            <a:xfrm>
              <a:off x="1927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/>
            </a:p>
          </p:txBody>
        </p:sp>
        <p:sp>
          <p:nvSpPr>
            <p:cNvPr id="446018" name="Rectangle 578"/>
            <p:cNvSpPr>
              <a:spLocks noChangeArrowheads="1"/>
            </p:cNvSpPr>
            <p:nvPr/>
          </p:nvSpPr>
          <p:spPr bwMode="auto">
            <a:xfrm>
              <a:off x="2245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/>
            </a:p>
          </p:txBody>
        </p:sp>
        <p:sp>
          <p:nvSpPr>
            <p:cNvPr id="446019" name="Rectangle 579"/>
            <p:cNvSpPr>
              <a:spLocks noChangeArrowheads="1"/>
            </p:cNvSpPr>
            <p:nvPr/>
          </p:nvSpPr>
          <p:spPr bwMode="auto">
            <a:xfrm>
              <a:off x="2562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/>
            </a:p>
          </p:txBody>
        </p:sp>
      </p:grpSp>
      <p:grpSp>
        <p:nvGrpSpPr>
          <p:cNvPr id="446020" name="Group 580"/>
          <p:cNvGrpSpPr>
            <a:grpSpLocks/>
          </p:cNvGrpSpPr>
          <p:nvPr/>
        </p:nvGrpSpPr>
        <p:grpSpPr bwMode="auto">
          <a:xfrm>
            <a:off x="1835150" y="1182688"/>
            <a:ext cx="1660525" cy="817562"/>
            <a:chOff x="2461" y="2250"/>
            <a:chExt cx="1046" cy="515"/>
          </a:xfrm>
        </p:grpSpPr>
        <p:sp>
          <p:nvSpPr>
            <p:cNvPr id="446021" name="Rectangle 581"/>
            <p:cNvSpPr>
              <a:spLocks noChangeArrowheads="1"/>
            </p:cNvSpPr>
            <p:nvPr/>
          </p:nvSpPr>
          <p:spPr bwMode="auto">
            <a:xfrm>
              <a:off x="2489" y="225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6022" name="Rectangle 582"/>
            <p:cNvSpPr>
              <a:spLocks noChangeArrowheads="1"/>
            </p:cNvSpPr>
            <p:nvPr/>
          </p:nvSpPr>
          <p:spPr bwMode="auto">
            <a:xfrm>
              <a:off x="2789" y="225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446023" name="Rectangle 583"/>
            <p:cNvSpPr>
              <a:spLocks noChangeArrowheads="1"/>
            </p:cNvSpPr>
            <p:nvPr/>
          </p:nvSpPr>
          <p:spPr bwMode="auto">
            <a:xfrm>
              <a:off x="3062" y="2257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6024" name="Rectangle 584"/>
            <p:cNvSpPr>
              <a:spLocks noChangeArrowheads="1"/>
            </p:cNvSpPr>
            <p:nvPr/>
          </p:nvSpPr>
          <p:spPr bwMode="auto">
            <a:xfrm>
              <a:off x="3362" y="2257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6025" name="Rectangle 585"/>
            <p:cNvSpPr>
              <a:spLocks noChangeArrowheads="1"/>
            </p:cNvSpPr>
            <p:nvPr/>
          </p:nvSpPr>
          <p:spPr bwMode="auto">
            <a:xfrm>
              <a:off x="2461" y="2592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6026" name="Rectangle 586"/>
            <p:cNvSpPr>
              <a:spLocks noChangeArrowheads="1"/>
            </p:cNvSpPr>
            <p:nvPr/>
          </p:nvSpPr>
          <p:spPr bwMode="auto">
            <a:xfrm>
              <a:off x="2761" y="2592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6027" name="Rectangle 587"/>
            <p:cNvSpPr>
              <a:spLocks noChangeArrowheads="1"/>
            </p:cNvSpPr>
            <p:nvPr/>
          </p:nvSpPr>
          <p:spPr bwMode="auto">
            <a:xfrm>
              <a:off x="3062" y="2592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6028" name="Rectangle 588"/>
            <p:cNvSpPr>
              <a:spLocks noChangeArrowheads="1"/>
            </p:cNvSpPr>
            <p:nvPr/>
          </p:nvSpPr>
          <p:spPr bwMode="auto">
            <a:xfrm>
              <a:off x="3362" y="2592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</p:grpSp>
      <p:grpSp>
        <p:nvGrpSpPr>
          <p:cNvPr id="446029" name="Group 589"/>
          <p:cNvGrpSpPr>
            <a:grpSpLocks/>
          </p:cNvGrpSpPr>
          <p:nvPr/>
        </p:nvGrpSpPr>
        <p:grpSpPr bwMode="auto">
          <a:xfrm>
            <a:off x="5653088" y="1182688"/>
            <a:ext cx="1590675" cy="817562"/>
            <a:chOff x="4173" y="3367"/>
            <a:chExt cx="1002" cy="515"/>
          </a:xfrm>
        </p:grpSpPr>
        <p:sp>
          <p:nvSpPr>
            <p:cNvPr id="446030" name="Rectangle 590"/>
            <p:cNvSpPr>
              <a:spLocks noChangeArrowheads="1"/>
            </p:cNvSpPr>
            <p:nvPr/>
          </p:nvSpPr>
          <p:spPr bwMode="auto">
            <a:xfrm>
              <a:off x="4173" y="3374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6031" name="Rectangle 591"/>
            <p:cNvSpPr>
              <a:spLocks noChangeArrowheads="1"/>
            </p:cNvSpPr>
            <p:nvPr/>
          </p:nvSpPr>
          <p:spPr bwMode="auto">
            <a:xfrm>
              <a:off x="4474" y="3374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6032" name="Rectangle 592"/>
            <p:cNvSpPr>
              <a:spLocks noChangeArrowheads="1"/>
            </p:cNvSpPr>
            <p:nvPr/>
          </p:nvSpPr>
          <p:spPr bwMode="auto">
            <a:xfrm>
              <a:off x="4803" y="33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6033" name="Rectangle 593"/>
            <p:cNvSpPr>
              <a:spLocks noChangeArrowheads="1"/>
            </p:cNvSpPr>
            <p:nvPr/>
          </p:nvSpPr>
          <p:spPr bwMode="auto">
            <a:xfrm>
              <a:off x="5103" y="33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446034" name="Rectangle 594"/>
            <p:cNvSpPr>
              <a:spLocks noChangeArrowheads="1"/>
            </p:cNvSpPr>
            <p:nvPr/>
          </p:nvSpPr>
          <p:spPr bwMode="auto">
            <a:xfrm>
              <a:off x="4173" y="3709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6035" name="Rectangle 595"/>
            <p:cNvSpPr>
              <a:spLocks noChangeArrowheads="1"/>
            </p:cNvSpPr>
            <p:nvPr/>
          </p:nvSpPr>
          <p:spPr bwMode="auto">
            <a:xfrm>
              <a:off x="4474" y="3709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6036" name="Rectangle 596"/>
            <p:cNvSpPr>
              <a:spLocks noChangeArrowheads="1"/>
            </p:cNvSpPr>
            <p:nvPr/>
          </p:nvSpPr>
          <p:spPr bwMode="auto">
            <a:xfrm>
              <a:off x="4803" y="370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6037" name="Rectangle 597"/>
            <p:cNvSpPr>
              <a:spLocks noChangeArrowheads="1"/>
            </p:cNvSpPr>
            <p:nvPr/>
          </p:nvSpPr>
          <p:spPr bwMode="auto">
            <a:xfrm>
              <a:off x="5103" y="370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</p:grpSp>
      <p:sp>
        <p:nvSpPr>
          <p:cNvPr id="446038" name="Freeform 598"/>
          <p:cNvSpPr>
            <a:spLocks noEditPoints="1"/>
          </p:cNvSpPr>
          <p:nvPr/>
        </p:nvSpPr>
        <p:spPr bwMode="auto">
          <a:xfrm>
            <a:off x="2268538" y="1111250"/>
            <a:ext cx="801687" cy="936625"/>
          </a:xfrm>
          <a:custGeom>
            <a:avLst/>
            <a:gdLst>
              <a:gd name="T0" fmla="*/ 383 w 505"/>
              <a:gd name="T1" fmla="*/ 0 h 590"/>
              <a:gd name="T2" fmla="*/ 321 w 505"/>
              <a:gd name="T3" fmla="*/ 12 h 590"/>
              <a:gd name="T4" fmla="*/ 349 w 505"/>
              <a:gd name="T5" fmla="*/ 3 h 590"/>
              <a:gd name="T6" fmla="*/ 255 w 505"/>
              <a:gd name="T7" fmla="*/ 9 h 590"/>
              <a:gd name="T8" fmla="*/ 289 w 505"/>
              <a:gd name="T9" fmla="*/ 6 h 590"/>
              <a:gd name="T10" fmla="*/ 190 w 505"/>
              <a:gd name="T11" fmla="*/ 6 h 590"/>
              <a:gd name="T12" fmla="*/ 224 w 505"/>
              <a:gd name="T13" fmla="*/ 9 h 590"/>
              <a:gd name="T14" fmla="*/ 131 w 505"/>
              <a:gd name="T15" fmla="*/ 3 h 590"/>
              <a:gd name="T16" fmla="*/ 159 w 505"/>
              <a:gd name="T17" fmla="*/ 12 h 590"/>
              <a:gd name="T18" fmla="*/ 71 w 505"/>
              <a:gd name="T19" fmla="*/ 3 h 590"/>
              <a:gd name="T20" fmla="*/ 43 w 505"/>
              <a:gd name="T21" fmla="*/ 28 h 590"/>
              <a:gd name="T22" fmla="*/ 26 w 505"/>
              <a:gd name="T23" fmla="*/ 28 h 590"/>
              <a:gd name="T24" fmla="*/ 9 w 505"/>
              <a:gd name="T25" fmla="*/ 79 h 590"/>
              <a:gd name="T26" fmla="*/ 0 w 505"/>
              <a:gd name="T27" fmla="*/ 79 h 590"/>
              <a:gd name="T28" fmla="*/ 9 w 505"/>
              <a:gd name="T29" fmla="*/ 178 h 590"/>
              <a:gd name="T30" fmla="*/ 3 w 505"/>
              <a:gd name="T31" fmla="*/ 146 h 590"/>
              <a:gd name="T32" fmla="*/ 6 w 505"/>
              <a:gd name="T33" fmla="*/ 252 h 590"/>
              <a:gd name="T34" fmla="*/ 6 w 505"/>
              <a:gd name="T35" fmla="*/ 213 h 590"/>
              <a:gd name="T36" fmla="*/ 0 w 505"/>
              <a:gd name="T37" fmla="*/ 322 h 590"/>
              <a:gd name="T38" fmla="*/ 9 w 505"/>
              <a:gd name="T39" fmla="*/ 287 h 590"/>
              <a:gd name="T40" fmla="*/ 0 w 505"/>
              <a:gd name="T41" fmla="*/ 389 h 590"/>
              <a:gd name="T42" fmla="*/ 9 w 505"/>
              <a:gd name="T43" fmla="*/ 360 h 590"/>
              <a:gd name="T44" fmla="*/ 0 w 505"/>
              <a:gd name="T45" fmla="*/ 427 h 590"/>
              <a:gd name="T46" fmla="*/ 9 w 505"/>
              <a:gd name="T47" fmla="*/ 510 h 590"/>
              <a:gd name="T48" fmla="*/ 0 w 505"/>
              <a:gd name="T49" fmla="*/ 497 h 590"/>
              <a:gd name="T50" fmla="*/ 54 w 505"/>
              <a:gd name="T51" fmla="*/ 571 h 590"/>
              <a:gd name="T52" fmla="*/ 26 w 505"/>
              <a:gd name="T53" fmla="*/ 558 h 590"/>
              <a:gd name="T54" fmla="*/ 119 w 505"/>
              <a:gd name="T55" fmla="*/ 583 h 590"/>
              <a:gd name="T56" fmla="*/ 82 w 505"/>
              <a:gd name="T57" fmla="*/ 583 h 590"/>
              <a:gd name="T58" fmla="*/ 179 w 505"/>
              <a:gd name="T59" fmla="*/ 583 h 590"/>
              <a:gd name="T60" fmla="*/ 145 w 505"/>
              <a:gd name="T61" fmla="*/ 583 h 590"/>
              <a:gd name="T62" fmla="*/ 241 w 505"/>
              <a:gd name="T63" fmla="*/ 583 h 590"/>
              <a:gd name="T64" fmla="*/ 207 w 505"/>
              <a:gd name="T65" fmla="*/ 583 h 590"/>
              <a:gd name="T66" fmla="*/ 304 w 505"/>
              <a:gd name="T67" fmla="*/ 583 h 590"/>
              <a:gd name="T68" fmla="*/ 270 w 505"/>
              <a:gd name="T69" fmla="*/ 583 h 590"/>
              <a:gd name="T70" fmla="*/ 366 w 505"/>
              <a:gd name="T71" fmla="*/ 583 h 590"/>
              <a:gd name="T72" fmla="*/ 332 w 505"/>
              <a:gd name="T73" fmla="*/ 583 h 590"/>
              <a:gd name="T74" fmla="*/ 428 w 505"/>
              <a:gd name="T75" fmla="*/ 587 h 590"/>
              <a:gd name="T76" fmla="*/ 394 w 505"/>
              <a:gd name="T77" fmla="*/ 580 h 590"/>
              <a:gd name="T78" fmla="*/ 477 w 505"/>
              <a:gd name="T79" fmla="*/ 548 h 590"/>
              <a:gd name="T80" fmla="*/ 457 w 505"/>
              <a:gd name="T81" fmla="*/ 577 h 590"/>
              <a:gd name="T82" fmla="*/ 496 w 505"/>
              <a:gd name="T83" fmla="*/ 488 h 590"/>
              <a:gd name="T84" fmla="*/ 502 w 505"/>
              <a:gd name="T85" fmla="*/ 510 h 590"/>
              <a:gd name="T86" fmla="*/ 496 w 505"/>
              <a:gd name="T87" fmla="*/ 417 h 590"/>
              <a:gd name="T88" fmla="*/ 502 w 505"/>
              <a:gd name="T89" fmla="*/ 453 h 590"/>
              <a:gd name="T90" fmla="*/ 499 w 505"/>
              <a:gd name="T91" fmla="*/ 347 h 590"/>
              <a:gd name="T92" fmla="*/ 496 w 505"/>
              <a:gd name="T93" fmla="*/ 386 h 590"/>
              <a:gd name="T94" fmla="*/ 502 w 505"/>
              <a:gd name="T95" fmla="*/ 277 h 590"/>
              <a:gd name="T96" fmla="*/ 496 w 505"/>
              <a:gd name="T97" fmla="*/ 312 h 590"/>
              <a:gd name="T98" fmla="*/ 505 w 505"/>
              <a:gd name="T99" fmla="*/ 210 h 590"/>
              <a:gd name="T100" fmla="*/ 496 w 505"/>
              <a:gd name="T101" fmla="*/ 172 h 590"/>
              <a:gd name="T102" fmla="*/ 505 w 505"/>
              <a:gd name="T103" fmla="*/ 172 h 590"/>
              <a:gd name="T104" fmla="*/ 494 w 505"/>
              <a:gd name="T105" fmla="*/ 79 h 590"/>
              <a:gd name="T106" fmla="*/ 502 w 505"/>
              <a:gd name="T107" fmla="*/ 79 h 590"/>
              <a:gd name="T108" fmla="*/ 477 w 505"/>
              <a:gd name="T109" fmla="*/ 41 h 590"/>
              <a:gd name="T110" fmla="*/ 460 w 505"/>
              <a:gd name="T111" fmla="*/ 16 h 590"/>
              <a:gd name="T112" fmla="*/ 479 w 505"/>
              <a:gd name="T113" fmla="*/ 44 h 590"/>
              <a:gd name="T114" fmla="*/ 417 w 505"/>
              <a:gd name="T115" fmla="*/ 3 h 590"/>
              <a:gd name="T116" fmla="*/ 426 w 505"/>
              <a:gd name="T117" fmla="*/ 12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5" h="590">
                <a:moveTo>
                  <a:pt x="409" y="12"/>
                </a:moveTo>
                <a:lnTo>
                  <a:pt x="383" y="12"/>
                </a:lnTo>
                <a:lnTo>
                  <a:pt x="380" y="9"/>
                </a:lnTo>
                <a:lnTo>
                  <a:pt x="380" y="9"/>
                </a:lnTo>
                <a:lnTo>
                  <a:pt x="377" y="9"/>
                </a:lnTo>
                <a:lnTo>
                  <a:pt x="377" y="6"/>
                </a:lnTo>
                <a:lnTo>
                  <a:pt x="377" y="3"/>
                </a:lnTo>
                <a:lnTo>
                  <a:pt x="380" y="3"/>
                </a:lnTo>
                <a:lnTo>
                  <a:pt x="380" y="3"/>
                </a:lnTo>
                <a:lnTo>
                  <a:pt x="383" y="0"/>
                </a:lnTo>
                <a:lnTo>
                  <a:pt x="409" y="0"/>
                </a:lnTo>
                <a:lnTo>
                  <a:pt x="411" y="3"/>
                </a:lnTo>
                <a:lnTo>
                  <a:pt x="411" y="3"/>
                </a:lnTo>
                <a:lnTo>
                  <a:pt x="414" y="6"/>
                </a:lnTo>
                <a:lnTo>
                  <a:pt x="411" y="9"/>
                </a:lnTo>
                <a:lnTo>
                  <a:pt x="411" y="9"/>
                </a:lnTo>
                <a:lnTo>
                  <a:pt x="409" y="12"/>
                </a:lnTo>
                <a:lnTo>
                  <a:pt x="409" y="12"/>
                </a:lnTo>
                <a:close/>
                <a:moveTo>
                  <a:pt x="346" y="12"/>
                </a:moveTo>
                <a:lnTo>
                  <a:pt x="321" y="12"/>
                </a:lnTo>
                <a:lnTo>
                  <a:pt x="318" y="9"/>
                </a:lnTo>
                <a:lnTo>
                  <a:pt x="318" y="9"/>
                </a:lnTo>
                <a:lnTo>
                  <a:pt x="315" y="9"/>
                </a:lnTo>
                <a:lnTo>
                  <a:pt x="315" y="6"/>
                </a:lnTo>
                <a:lnTo>
                  <a:pt x="315" y="3"/>
                </a:lnTo>
                <a:lnTo>
                  <a:pt x="318" y="3"/>
                </a:lnTo>
                <a:lnTo>
                  <a:pt x="318" y="3"/>
                </a:lnTo>
                <a:lnTo>
                  <a:pt x="321" y="0"/>
                </a:lnTo>
                <a:lnTo>
                  <a:pt x="346" y="0"/>
                </a:lnTo>
                <a:lnTo>
                  <a:pt x="349" y="3"/>
                </a:lnTo>
                <a:lnTo>
                  <a:pt x="349" y="3"/>
                </a:lnTo>
                <a:lnTo>
                  <a:pt x="352" y="6"/>
                </a:lnTo>
                <a:lnTo>
                  <a:pt x="349" y="9"/>
                </a:lnTo>
                <a:lnTo>
                  <a:pt x="349" y="9"/>
                </a:lnTo>
                <a:lnTo>
                  <a:pt x="346" y="12"/>
                </a:lnTo>
                <a:lnTo>
                  <a:pt x="346" y="12"/>
                </a:lnTo>
                <a:close/>
                <a:moveTo>
                  <a:pt x="284" y="12"/>
                </a:moveTo>
                <a:lnTo>
                  <a:pt x="258" y="12"/>
                </a:lnTo>
                <a:lnTo>
                  <a:pt x="255" y="9"/>
                </a:lnTo>
                <a:lnTo>
                  <a:pt x="255" y="9"/>
                </a:lnTo>
                <a:lnTo>
                  <a:pt x="253" y="9"/>
                </a:lnTo>
                <a:lnTo>
                  <a:pt x="253" y="6"/>
                </a:lnTo>
                <a:lnTo>
                  <a:pt x="253" y="3"/>
                </a:lnTo>
                <a:lnTo>
                  <a:pt x="255" y="3"/>
                </a:lnTo>
                <a:lnTo>
                  <a:pt x="255" y="3"/>
                </a:lnTo>
                <a:lnTo>
                  <a:pt x="258" y="0"/>
                </a:lnTo>
                <a:lnTo>
                  <a:pt x="284" y="0"/>
                </a:lnTo>
                <a:lnTo>
                  <a:pt x="287" y="3"/>
                </a:lnTo>
                <a:lnTo>
                  <a:pt x="287" y="3"/>
                </a:lnTo>
                <a:lnTo>
                  <a:pt x="289" y="6"/>
                </a:lnTo>
                <a:lnTo>
                  <a:pt x="287" y="9"/>
                </a:lnTo>
                <a:lnTo>
                  <a:pt x="287" y="9"/>
                </a:lnTo>
                <a:lnTo>
                  <a:pt x="284" y="12"/>
                </a:lnTo>
                <a:lnTo>
                  <a:pt x="284" y="12"/>
                </a:lnTo>
                <a:close/>
                <a:moveTo>
                  <a:pt x="221" y="12"/>
                </a:moveTo>
                <a:lnTo>
                  <a:pt x="196" y="12"/>
                </a:lnTo>
                <a:lnTo>
                  <a:pt x="193" y="9"/>
                </a:lnTo>
                <a:lnTo>
                  <a:pt x="193" y="9"/>
                </a:lnTo>
                <a:lnTo>
                  <a:pt x="193" y="9"/>
                </a:lnTo>
                <a:lnTo>
                  <a:pt x="190" y="6"/>
                </a:lnTo>
                <a:lnTo>
                  <a:pt x="193" y="3"/>
                </a:lnTo>
                <a:lnTo>
                  <a:pt x="193" y="3"/>
                </a:lnTo>
                <a:lnTo>
                  <a:pt x="193" y="3"/>
                </a:lnTo>
                <a:lnTo>
                  <a:pt x="196" y="0"/>
                </a:lnTo>
                <a:lnTo>
                  <a:pt x="221" y="0"/>
                </a:lnTo>
                <a:lnTo>
                  <a:pt x="224" y="3"/>
                </a:lnTo>
                <a:lnTo>
                  <a:pt x="224" y="3"/>
                </a:lnTo>
                <a:lnTo>
                  <a:pt x="227" y="6"/>
                </a:lnTo>
                <a:lnTo>
                  <a:pt x="224" y="9"/>
                </a:lnTo>
                <a:lnTo>
                  <a:pt x="224" y="9"/>
                </a:lnTo>
                <a:lnTo>
                  <a:pt x="221" y="12"/>
                </a:lnTo>
                <a:lnTo>
                  <a:pt x="221" y="12"/>
                </a:lnTo>
                <a:close/>
                <a:moveTo>
                  <a:pt x="159" y="12"/>
                </a:moveTo>
                <a:lnTo>
                  <a:pt x="134" y="12"/>
                </a:lnTo>
                <a:lnTo>
                  <a:pt x="134" y="9"/>
                </a:lnTo>
                <a:lnTo>
                  <a:pt x="131" y="9"/>
                </a:lnTo>
                <a:lnTo>
                  <a:pt x="131" y="9"/>
                </a:lnTo>
                <a:lnTo>
                  <a:pt x="131" y="6"/>
                </a:lnTo>
                <a:lnTo>
                  <a:pt x="131" y="3"/>
                </a:lnTo>
                <a:lnTo>
                  <a:pt x="131" y="3"/>
                </a:lnTo>
                <a:lnTo>
                  <a:pt x="134" y="3"/>
                </a:lnTo>
                <a:lnTo>
                  <a:pt x="134" y="0"/>
                </a:lnTo>
                <a:lnTo>
                  <a:pt x="159" y="0"/>
                </a:lnTo>
                <a:lnTo>
                  <a:pt x="162" y="3"/>
                </a:lnTo>
                <a:lnTo>
                  <a:pt x="165" y="3"/>
                </a:lnTo>
                <a:lnTo>
                  <a:pt x="165" y="6"/>
                </a:lnTo>
                <a:lnTo>
                  <a:pt x="165" y="9"/>
                </a:lnTo>
                <a:lnTo>
                  <a:pt x="162" y="9"/>
                </a:lnTo>
                <a:lnTo>
                  <a:pt x="159" y="12"/>
                </a:lnTo>
                <a:lnTo>
                  <a:pt x="159" y="12"/>
                </a:lnTo>
                <a:close/>
                <a:moveTo>
                  <a:pt x="99" y="12"/>
                </a:moveTo>
                <a:lnTo>
                  <a:pt x="85" y="12"/>
                </a:lnTo>
                <a:lnTo>
                  <a:pt x="71" y="12"/>
                </a:lnTo>
                <a:lnTo>
                  <a:pt x="71" y="12"/>
                </a:lnTo>
                <a:lnTo>
                  <a:pt x="68" y="12"/>
                </a:lnTo>
                <a:lnTo>
                  <a:pt x="68" y="9"/>
                </a:lnTo>
                <a:lnTo>
                  <a:pt x="68" y="9"/>
                </a:lnTo>
                <a:lnTo>
                  <a:pt x="68" y="6"/>
                </a:lnTo>
                <a:lnTo>
                  <a:pt x="68" y="6"/>
                </a:lnTo>
                <a:lnTo>
                  <a:pt x="71" y="3"/>
                </a:lnTo>
                <a:lnTo>
                  <a:pt x="85" y="0"/>
                </a:lnTo>
                <a:lnTo>
                  <a:pt x="99" y="0"/>
                </a:lnTo>
                <a:lnTo>
                  <a:pt x="99" y="3"/>
                </a:lnTo>
                <a:lnTo>
                  <a:pt x="102" y="3"/>
                </a:lnTo>
                <a:lnTo>
                  <a:pt x="102" y="6"/>
                </a:lnTo>
                <a:lnTo>
                  <a:pt x="102" y="9"/>
                </a:lnTo>
                <a:lnTo>
                  <a:pt x="99" y="9"/>
                </a:lnTo>
                <a:lnTo>
                  <a:pt x="99" y="12"/>
                </a:lnTo>
                <a:lnTo>
                  <a:pt x="99" y="12"/>
                </a:lnTo>
                <a:close/>
                <a:moveTo>
                  <a:pt x="43" y="28"/>
                </a:moveTo>
                <a:lnTo>
                  <a:pt x="31" y="38"/>
                </a:lnTo>
                <a:lnTo>
                  <a:pt x="31" y="38"/>
                </a:lnTo>
                <a:lnTo>
                  <a:pt x="23" y="47"/>
                </a:lnTo>
                <a:lnTo>
                  <a:pt x="20" y="47"/>
                </a:lnTo>
                <a:lnTo>
                  <a:pt x="17" y="47"/>
                </a:lnTo>
                <a:lnTo>
                  <a:pt x="17" y="44"/>
                </a:lnTo>
                <a:lnTo>
                  <a:pt x="17" y="41"/>
                </a:lnTo>
                <a:lnTo>
                  <a:pt x="17" y="41"/>
                </a:lnTo>
                <a:lnTo>
                  <a:pt x="26" y="32"/>
                </a:lnTo>
                <a:lnTo>
                  <a:pt x="26" y="28"/>
                </a:lnTo>
                <a:lnTo>
                  <a:pt x="37" y="19"/>
                </a:lnTo>
                <a:lnTo>
                  <a:pt x="40" y="19"/>
                </a:lnTo>
                <a:lnTo>
                  <a:pt x="43" y="19"/>
                </a:lnTo>
                <a:lnTo>
                  <a:pt x="43" y="22"/>
                </a:lnTo>
                <a:lnTo>
                  <a:pt x="43" y="25"/>
                </a:lnTo>
                <a:lnTo>
                  <a:pt x="43" y="28"/>
                </a:lnTo>
                <a:lnTo>
                  <a:pt x="43" y="28"/>
                </a:lnTo>
                <a:close/>
                <a:moveTo>
                  <a:pt x="9" y="83"/>
                </a:moveTo>
                <a:lnTo>
                  <a:pt x="9" y="83"/>
                </a:lnTo>
                <a:lnTo>
                  <a:pt x="9" y="79"/>
                </a:lnTo>
                <a:lnTo>
                  <a:pt x="9" y="98"/>
                </a:lnTo>
                <a:lnTo>
                  <a:pt x="9" y="108"/>
                </a:lnTo>
                <a:lnTo>
                  <a:pt x="9" y="111"/>
                </a:lnTo>
                <a:lnTo>
                  <a:pt x="6" y="114"/>
                </a:lnTo>
                <a:lnTo>
                  <a:pt x="3" y="114"/>
                </a:lnTo>
                <a:lnTo>
                  <a:pt x="0" y="114"/>
                </a:lnTo>
                <a:lnTo>
                  <a:pt x="0" y="111"/>
                </a:lnTo>
                <a:lnTo>
                  <a:pt x="0" y="108"/>
                </a:lnTo>
                <a:lnTo>
                  <a:pt x="0" y="98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3" y="76"/>
                </a:lnTo>
                <a:lnTo>
                  <a:pt x="6" y="76"/>
                </a:lnTo>
                <a:lnTo>
                  <a:pt x="6" y="76"/>
                </a:lnTo>
                <a:lnTo>
                  <a:pt x="9" y="76"/>
                </a:lnTo>
                <a:lnTo>
                  <a:pt x="9" y="83"/>
                </a:lnTo>
                <a:lnTo>
                  <a:pt x="9" y="83"/>
                </a:lnTo>
                <a:close/>
                <a:moveTo>
                  <a:pt x="9" y="150"/>
                </a:moveTo>
                <a:lnTo>
                  <a:pt x="9" y="178"/>
                </a:lnTo>
                <a:lnTo>
                  <a:pt x="9" y="181"/>
                </a:lnTo>
                <a:lnTo>
                  <a:pt x="6" y="181"/>
                </a:lnTo>
                <a:lnTo>
                  <a:pt x="3" y="185"/>
                </a:lnTo>
                <a:lnTo>
                  <a:pt x="0" y="181"/>
                </a:lnTo>
                <a:lnTo>
                  <a:pt x="0" y="181"/>
                </a:lnTo>
                <a:lnTo>
                  <a:pt x="0" y="178"/>
                </a:lnTo>
                <a:lnTo>
                  <a:pt x="0" y="150"/>
                </a:lnTo>
                <a:lnTo>
                  <a:pt x="0" y="146"/>
                </a:lnTo>
                <a:lnTo>
                  <a:pt x="0" y="146"/>
                </a:lnTo>
                <a:lnTo>
                  <a:pt x="3" y="146"/>
                </a:lnTo>
                <a:lnTo>
                  <a:pt x="3" y="143"/>
                </a:lnTo>
                <a:lnTo>
                  <a:pt x="6" y="146"/>
                </a:lnTo>
                <a:lnTo>
                  <a:pt x="6" y="146"/>
                </a:lnTo>
                <a:lnTo>
                  <a:pt x="9" y="146"/>
                </a:lnTo>
                <a:lnTo>
                  <a:pt x="9" y="150"/>
                </a:lnTo>
                <a:lnTo>
                  <a:pt x="9" y="150"/>
                </a:lnTo>
                <a:close/>
                <a:moveTo>
                  <a:pt x="9" y="220"/>
                </a:moveTo>
                <a:lnTo>
                  <a:pt x="9" y="248"/>
                </a:lnTo>
                <a:lnTo>
                  <a:pt x="9" y="252"/>
                </a:lnTo>
                <a:lnTo>
                  <a:pt x="6" y="252"/>
                </a:lnTo>
                <a:lnTo>
                  <a:pt x="3" y="255"/>
                </a:lnTo>
                <a:lnTo>
                  <a:pt x="0" y="252"/>
                </a:lnTo>
                <a:lnTo>
                  <a:pt x="0" y="252"/>
                </a:lnTo>
                <a:lnTo>
                  <a:pt x="0" y="248"/>
                </a:lnTo>
                <a:lnTo>
                  <a:pt x="0" y="220"/>
                </a:lnTo>
                <a:lnTo>
                  <a:pt x="0" y="217"/>
                </a:lnTo>
                <a:lnTo>
                  <a:pt x="0" y="217"/>
                </a:lnTo>
                <a:lnTo>
                  <a:pt x="3" y="213"/>
                </a:lnTo>
                <a:lnTo>
                  <a:pt x="3" y="213"/>
                </a:lnTo>
                <a:lnTo>
                  <a:pt x="6" y="213"/>
                </a:lnTo>
                <a:lnTo>
                  <a:pt x="6" y="217"/>
                </a:lnTo>
                <a:lnTo>
                  <a:pt x="9" y="217"/>
                </a:lnTo>
                <a:lnTo>
                  <a:pt x="9" y="220"/>
                </a:lnTo>
                <a:lnTo>
                  <a:pt x="9" y="220"/>
                </a:lnTo>
                <a:close/>
                <a:moveTo>
                  <a:pt x="9" y="290"/>
                </a:moveTo>
                <a:lnTo>
                  <a:pt x="9" y="319"/>
                </a:lnTo>
                <a:lnTo>
                  <a:pt x="9" y="322"/>
                </a:lnTo>
                <a:lnTo>
                  <a:pt x="6" y="322"/>
                </a:lnTo>
                <a:lnTo>
                  <a:pt x="3" y="325"/>
                </a:lnTo>
                <a:lnTo>
                  <a:pt x="0" y="322"/>
                </a:lnTo>
                <a:lnTo>
                  <a:pt x="0" y="322"/>
                </a:lnTo>
                <a:lnTo>
                  <a:pt x="0" y="319"/>
                </a:lnTo>
                <a:lnTo>
                  <a:pt x="0" y="290"/>
                </a:lnTo>
                <a:lnTo>
                  <a:pt x="0" y="287"/>
                </a:lnTo>
                <a:lnTo>
                  <a:pt x="0" y="287"/>
                </a:lnTo>
                <a:lnTo>
                  <a:pt x="3" y="283"/>
                </a:lnTo>
                <a:lnTo>
                  <a:pt x="3" y="283"/>
                </a:lnTo>
                <a:lnTo>
                  <a:pt x="6" y="283"/>
                </a:lnTo>
                <a:lnTo>
                  <a:pt x="6" y="287"/>
                </a:lnTo>
                <a:lnTo>
                  <a:pt x="9" y="287"/>
                </a:lnTo>
                <a:lnTo>
                  <a:pt x="9" y="290"/>
                </a:lnTo>
                <a:lnTo>
                  <a:pt x="9" y="290"/>
                </a:lnTo>
                <a:close/>
                <a:moveTo>
                  <a:pt x="9" y="360"/>
                </a:moveTo>
                <a:lnTo>
                  <a:pt x="9" y="389"/>
                </a:lnTo>
                <a:lnTo>
                  <a:pt x="9" y="392"/>
                </a:lnTo>
                <a:lnTo>
                  <a:pt x="6" y="392"/>
                </a:lnTo>
                <a:lnTo>
                  <a:pt x="3" y="395"/>
                </a:lnTo>
                <a:lnTo>
                  <a:pt x="0" y="392"/>
                </a:lnTo>
                <a:lnTo>
                  <a:pt x="0" y="392"/>
                </a:lnTo>
                <a:lnTo>
                  <a:pt x="0" y="389"/>
                </a:lnTo>
                <a:lnTo>
                  <a:pt x="0" y="360"/>
                </a:lnTo>
                <a:lnTo>
                  <a:pt x="0" y="357"/>
                </a:lnTo>
                <a:lnTo>
                  <a:pt x="0" y="354"/>
                </a:lnTo>
                <a:lnTo>
                  <a:pt x="3" y="354"/>
                </a:lnTo>
                <a:lnTo>
                  <a:pt x="3" y="354"/>
                </a:lnTo>
                <a:lnTo>
                  <a:pt x="6" y="354"/>
                </a:lnTo>
                <a:lnTo>
                  <a:pt x="6" y="354"/>
                </a:lnTo>
                <a:lnTo>
                  <a:pt x="9" y="357"/>
                </a:lnTo>
                <a:lnTo>
                  <a:pt x="9" y="360"/>
                </a:lnTo>
                <a:lnTo>
                  <a:pt x="9" y="360"/>
                </a:lnTo>
                <a:close/>
                <a:moveTo>
                  <a:pt x="9" y="427"/>
                </a:moveTo>
                <a:lnTo>
                  <a:pt x="9" y="459"/>
                </a:lnTo>
                <a:lnTo>
                  <a:pt x="9" y="459"/>
                </a:lnTo>
                <a:lnTo>
                  <a:pt x="6" y="462"/>
                </a:lnTo>
                <a:lnTo>
                  <a:pt x="3" y="462"/>
                </a:lnTo>
                <a:lnTo>
                  <a:pt x="0" y="462"/>
                </a:lnTo>
                <a:lnTo>
                  <a:pt x="0" y="459"/>
                </a:lnTo>
                <a:lnTo>
                  <a:pt x="0" y="459"/>
                </a:lnTo>
                <a:lnTo>
                  <a:pt x="0" y="427"/>
                </a:lnTo>
                <a:lnTo>
                  <a:pt x="0" y="427"/>
                </a:lnTo>
                <a:lnTo>
                  <a:pt x="0" y="424"/>
                </a:lnTo>
                <a:lnTo>
                  <a:pt x="3" y="424"/>
                </a:lnTo>
                <a:lnTo>
                  <a:pt x="3" y="424"/>
                </a:lnTo>
                <a:lnTo>
                  <a:pt x="6" y="424"/>
                </a:lnTo>
                <a:lnTo>
                  <a:pt x="6" y="424"/>
                </a:lnTo>
                <a:lnTo>
                  <a:pt x="9" y="427"/>
                </a:lnTo>
                <a:lnTo>
                  <a:pt x="9" y="427"/>
                </a:lnTo>
                <a:lnTo>
                  <a:pt x="9" y="427"/>
                </a:lnTo>
                <a:close/>
                <a:moveTo>
                  <a:pt x="9" y="497"/>
                </a:moveTo>
                <a:lnTo>
                  <a:pt x="9" y="510"/>
                </a:lnTo>
                <a:lnTo>
                  <a:pt x="9" y="510"/>
                </a:lnTo>
                <a:lnTo>
                  <a:pt x="14" y="526"/>
                </a:lnTo>
                <a:lnTo>
                  <a:pt x="14" y="529"/>
                </a:lnTo>
                <a:lnTo>
                  <a:pt x="14" y="529"/>
                </a:lnTo>
                <a:lnTo>
                  <a:pt x="12" y="532"/>
                </a:lnTo>
                <a:lnTo>
                  <a:pt x="9" y="532"/>
                </a:lnTo>
                <a:lnTo>
                  <a:pt x="6" y="529"/>
                </a:lnTo>
                <a:lnTo>
                  <a:pt x="0" y="510"/>
                </a:lnTo>
                <a:lnTo>
                  <a:pt x="0" y="510"/>
                </a:lnTo>
                <a:lnTo>
                  <a:pt x="0" y="497"/>
                </a:lnTo>
                <a:lnTo>
                  <a:pt x="0" y="497"/>
                </a:lnTo>
                <a:lnTo>
                  <a:pt x="0" y="494"/>
                </a:lnTo>
                <a:lnTo>
                  <a:pt x="3" y="494"/>
                </a:lnTo>
                <a:lnTo>
                  <a:pt x="9" y="494"/>
                </a:lnTo>
                <a:lnTo>
                  <a:pt x="9" y="497"/>
                </a:lnTo>
                <a:lnTo>
                  <a:pt x="9" y="497"/>
                </a:lnTo>
                <a:close/>
                <a:moveTo>
                  <a:pt x="34" y="555"/>
                </a:moveTo>
                <a:lnTo>
                  <a:pt x="43" y="564"/>
                </a:lnTo>
                <a:lnTo>
                  <a:pt x="43" y="564"/>
                </a:lnTo>
                <a:lnTo>
                  <a:pt x="54" y="571"/>
                </a:lnTo>
                <a:lnTo>
                  <a:pt x="57" y="574"/>
                </a:lnTo>
                <a:lnTo>
                  <a:pt x="57" y="577"/>
                </a:lnTo>
                <a:lnTo>
                  <a:pt x="57" y="577"/>
                </a:lnTo>
                <a:lnTo>
                  <a:pt x="54" y="580"/>
                </a:lnTo>
                <a:lnTo>
                  <a:pt x="51" y="580"/>
                </a:lnTo>
                <a:lnTo>
                  <a:pt x="37" y="574"/>
                </a:lnTo>
                <a:lnTo>
                  <a:pt x="37" y="574"/>
                </a:lnTo>
                <a:lnTo>
                  <a:pt x="29" y="564"/>
                </a:lnTo>
                <a:lnTo>
                  <a:pt x="26" y="561"/>
                </a:lnTo>
                <a:lnTo>
                  <a:pt x="26" y="558"/>
                </a:lnTo>
                <a:lnTo>
                  <a:pt x="29" y="558"/>
                </a:lnTo>
                <a:lnTo>
                  <a:pt x="31" y="555"/>
                </a:lnTo>
                <a:lnTo>
                  <a:pt x="34" y="555"/>
                </a:lnTo>
                <a:lnTo>
                  <a:pt x="34" y="555"/>
                </a:lnTo>
                <a:close/>
                <a:moveTo>
                  <a:pt x="88" y="580"/>
                </a:moveTo>
                <a:lnTo>
                  <a:pt x="114" y="580"/>
                </a:lnTo>
                <a:lnTo>
                  <a:pt x="116" y="580"/>
                </a:lnTo>
                <a:lnTo>
                  <a:pt x="116" y="580"/>
                </a:lnTo>
                <a:lnTo>
                  <a:pt x="116" y="583"/>
                </a:lnTo>
                <a:lnTo>
                  <a:pt x="119" y="583"/>
                </a:lnTo>
                <a:lnTo>
                  <a:pt x="116" y="587"/>
                </a:lnTo>
                <a:lnTo>
                  <a:pt x="116" y="587"/>
                </a:lnTo>
                <a:lnTo>
                  <a:pt x="116" y="590"/>
                </a:lnTo>
                <a:lnTo>
                  <a:pt x="114" y="590"/>
                </a:lnTo>
                <a:lnTo>
                  <a:pt x="88" y="590"/>
                </a:lnTo>
                <a:lnTo>
                  <a:pt x="85" y="590"/>
                </a:lnTo>
                <a:lnTo>
                  <a:pt x="85" y="587"/>
                </a:lnTo>
                <a:lnTo>
                  <a:pt x="82" y="587"/>
                </a:lnTo>
                <a:lnTo>
                  <a:pt x="82" y="583"/>
                </a:lnTo>
                <a:lnTo>
                  <a:pt x="82" y="583"/>
                </a:lnTo>
                <a:lnTo>
                  <a:pt x="85" y="580"/>
                </a:lnTo>
                <a:lnTo>
                  <a:pt x="85" y="580"/>
                </a:lnTo>
                <a:lnTo>
                  <a:pt x="88" y="580"/>
                </a:lnTo>
                <a:lnTo>
                  <a:pt x="88" y="580"/>
                </a:lnTo>
                <a:close/>
                <a:moveTo>
                  <a:pt x="151" y="580"/>
                </a:moveTo>
                <a:lnTo>
                  <a:pt x="176" y="580"/>
                </a:lnTo>
                <a:lnTo>
                  <a:pt x="179" y="580"/>
                </a:lnTo>
                <a:lnTo>
                  <a:pt x="179" y="580"/>
                </a:lnTo>
                <a:lnTo>
                  <a:pt x="179" y="583"/>
                </a:lnTo>
                <a:lnTo>
                  <a:pt x="179" y="583"/>
                </a:lnTo>
                <a:lnTo>
                  <a:pt x="179" y="587"/>
                </a:lnTo>
                <a:lnTo>
                  <a:pt x="179" y="587"/>
                </a:lnTo>
                <a:lnTo>
                  <a:pt x="179" y="590"/>
                </a:lnTo>
                <a:lnTo>
                  <a:pt x="176" y="590"/>
                </a:lnTo>
                <a:lnTo>
                  <a:pt x="151" y="590"/>
                </a:lnTo>
                <a:lnTo>
                  <a:pt x="148" y="590"/>
                </a:lnTo>
                <a:lnTo>
                  <a:pt x="145" y="587"/>
                </a:lnTo>
                <a:lnTo>
                  <a:pt x="145" y="587"/>
                </a:lnTo>
                <a:lnTo>
                  <a:pt x="145" y="583"/>
                </a:lnTo>
                <a:lnTo>
                  <a:pt x="145" y="583"/>
                </a:lnTo>
                <a:lnTo>
                  <a:pt x="145" y="580"/>
                </a:lnTo>
                <a:lnTo>
                  <a:pt x="148" y="580"/>
                </a:lnTo>
                <a:lnTo>
                  <a:pt x="151" y="580"/>
                </a:lnTo>
                <a:lnTo>
                  <a:pt x="151" y="580"/>
                </a:lnTo>
                <a:close/>
                <a:moveTo>
                  <a:pt x="210" y="580"/>
                </a:moveTo>
                <a:lnTo>
                  <a:pt x="238" y="580"/>
                </a:lnTo>
                <a:lnTo>
                  <a:pt x="238" y="580"/>
                </a:lnTo>
                <a:lnTo>
                  <a:pt x="241" y="580"/>
                </a:lnTo>
                <a:lnTo>
                  <a:pt x="241" y="583"/>
                </a:lnTo>
                <a:lnTo>
                  <a:pt x="241" y="583"/>
                </a:lnTo>
                <a:lnTo>
                  <a:pt x="241" y="587"/>
                </a:lnTo>
                <a:lnTo>
                  <a:pt x="241" y="587"/>
                </a:lnTo>
                <a:lnTo>
                  <a:pt x="238" y="590"/>
                </a:lnTo>
                <a:lnTo>
                  <a:pt x="238" y="590"/>
                </a:lnTo>
                <a:lnTo>
                  <a:pt x="210" y="590"/>
                </a:lnTo>
                <a:lnTo>
                  <a:pt x="210" y="590"/>
                </a:lnTo>
                <a:lnTo>
                  <a:pt x="207" y="587"/>
                </a:lnTo>
                <a:lnTo>
                  <a:pt x="207" y="587"/>
                </a:lnTo>
                <a:lnTo>
                  <a:pt x="207" y="583"/>
                </a:lnTo>
                <a:lnTo>
                  <a:pt x="207" y="583"/>
                </a:lnTo>
                <a:lnTo>
                  <a:pt x="207" y="580"/>
                </a:lnTo>
                <a:lnTo>
                  <a:pt x="210" y="580"/>
                </a:lnTo>
                <a:lnTo>
                  <a:pt x="210" y="580"/>
                </a:lnTo>
                <a:lnTo>
                  <a:pt x="210" y="580"/>
                </a:lnTo>
                <a:close/>
                <a:moveTo>
                  <a:pt x="272" y="580"/>
                </a:moveTo>
                <a:lnTo>
                  <a:pt x="301" y="580"/>
                </a:lnTo>
                <a:lnTo>
                  <a:pt x="301" y="580"/>
                </a:lnTo>
                <a:lnTo>
                  <a:pt x="304" y="580"/>
                </a:lnTo>
                <a:lnTo>
                  <a:pt x="304" y="583"/>
                </a:lnTo>
                <a:lnTo>
                  <a:pt x="304" y="583"/>
                </a:lnTo>
                <a:lnTo>
                  <a:pt x="304" y="587"/>
                </a:lnTo>
                <a:lnTo>
                  <a:pt x="304" y="587"/>
                </a:lnTo>
                <a:lnTo>
                  <a:pt x="301" y="590"/>
                </a:lnTo>
                <a:lnTo>
                  <a:pt x="301" y="590"/>
                </a:lnTo>
                <a:lnTo>
                  <a:pt x="272" y="590"/>
                </a:lnTo>
                <a:lnTo>
                  <a:pt x="272" y="590"/>
                </a:lnTo>
                <a:lnTo>
                  <a:pt x="270" y="587"/>
                </a:lnTo>
                <a:lnTo>
                  <a:pt x="270" y="587"/>
                </a:lnTo>
                <a:lnTo>
                  <a:pt x="270" y="583"/>
                </a:lnTo>
                <a:lnTo>
                  <a:pt x="270" y="583"/>
                </a:lnTo>
                <a:lnTo>
                  <a:pt x="270" y="580"/>
                </a:lnTo>
                <a:lnTo>
                  <a:pt x="272" y="580"/>
                </a:lnTo>
                <a:lnTo>
                  <a:pt x="272" y="580"/>
                </a:lnTo>
                <a:lnTo>
                  <a:pt x="272" y="580"/>
                </a:lnTo>
                <a:close/>
                <a:moveTo>
                  <a:pt x="335" y="580"/>
                </a:moveTo>
                <a:lnTo>
                  <a:pt x="363" y="580"/>
                </a:lnTo>
                <a:lnTo>
                  <a:pt x="363" y="580"/>
                </a:lnTo>
                <a:lnTo>
                  <a:pt x="366" y="580"/>
                </a:lnTo>
                <a:lnTo>
                  <a:pt x="366" y="583"/>
                </a:lnTo>
                <a:lnTo>
                  <a:pt x="366" y="583"/>
                </a:lnTo>
                <a:lnTo>
                  <a:pt x="366" y="587"/>
                </a:lnTo>
                <a:lnTo>
                  <a:pt x="366" y="587"/>
                </a:lnTo>
                <a:lnTo>
                  <a:pt x="363" y="590"/>
                </a:lnTo>
                <a:lnTo>
                  <a:pt x="363" y="590"/>
                </a:lnTo>
                <a:lnTo>
                  <a:pt x="335" y="590"/>
                </a:lnTo>
                <a:lnTo>
                  <a:pt x="335" y="590"/>
                </a:lnTo>
                <a:lnTo>
                  <a:pt x="332" y="587"/>
                </a:lnTo>
                <a:lnTo>
                  <a:pt x="332" y="587"/>
                </a:lnTo>
                <a:lnTo>
                  <a:pt x="332" y="583"/>
                </a:lnTo>
                <a:lnTo>
                  <a:pt x="332" y="583"/>
                </a:lnTo>
                <a:lnTo>
                  <a:pt x="332" y="580"/>
                </a:lnTo>
                <a:lnTo>
                  <a:pt x="335" y="580"/>
                </a:lnTo>
                <a:lnTo>
                  <a:pt x="335" y="580"/>
                </a:lnTo>
                <a:lnTo>
                  <a:pt x="335" y="580"/>
                </a:lnTo>
                <a:close/>
                <a:moveTo>
                  <a:pt x="397" y="580"/>
                </a:moveTo>
                <a:lnTo>
                  <a:pt x="417" y="580"/>
                </a:lnTo>
                <a:lnTo>
                  <a:pt x="423" y="580"/>
                </a:lnTo>
                <a:lnTo>
                  <a:pt x="426" y="580"/>
                </a:lnTo>
                <a:lnTo>
                  <a:pt x="428" y="583"/>
                </a:lnTo>
                <a:lnTo>
                  <a:pt x="428" y="587"/>
                </a:lnTo>
                <a:lnTo>
                  <a:pt x="426" y="587"/>
                </a:lnTo>
                <a:lnTo>
                  <a:pt x="426" y="590"/>
                </a:lnTo>
                <a:lnTo>
                  <a:pt x="417" y="590"/>
                </a:lnTo>
                <a:lnTo>
                  <a:pt x="397" y="590"/>
                </a:lnTo>
                <a:lnTo>
                  <a:pt x="394" y="590"/>
                </a:lnTo>
                <a:lnTo>
                  <a:pt x="394" y="587"/>
                </a:lnTo>
                <a:lnTo>
                  <a:pt x="394" y="587"/>
                </a:lnTo>
                <a:lnTo>
                  <a:pt x="391" y="583"/>
                </a:lnTo>
                <a:lnTo>
                  <a:pt x="394" y="583"/>
                </a:lnTo>
                <a:lnTo>
                  <a:pt x="394" y="580"/>
                </a:lnTo>
                <a:lnTo>
                  <a:pt x="394" y="580"/>
                </a:lnTo>
                <a:lnTo>
                  <a:pt x="397" y="580"/>
                </a:lnTo>
                <a:lnTo>
                  <a:pt x="397" y="580"/>
                </a:lnTo>
                <a:close/>
                <a:moveTo>
                  <a:pt x="457" y="567"/>
                </a:moveTo>
                <a:lnTo>
                  <a:pt x="462" y="564"/>
                </a:lnTo>
                <a:lnTo>
                  <a:pt x="460" y="564"/>
                </a:lnTo>
                <a:lnTo>
                  <a:pt x="474" y="555"/>
                </a:lnTo>
                <a:lnTo>
                  <a:pt x="474" y="555"/>
                </a:lnTo>
                <a:lnTo>
                  <a:pt x="474" y="551"/>
                </a:lnTo>
                <a:lnTo>
                  <a:pt x="477" y="548"/>
                </a:lnTo>
                <a:lnTo>
                  <a:pt x="482" y="551"/>
                </a:lnTo>
                <a:lnTo>
                  <a:pt x="482" y="555"/>
                </a:lnTo>
                <a:lnTo>
                  <a:pt x="482" y="555"/>
                </a:lnTo>
                <a:lnTo>
                  <a:pt x="482" y="558"/>
                </a:lnTo>
                <a:lnTo>
                  <a:pt x="479" y="561"/>
                </a:lnTo>
                <a:lnTo>
                  <a:pt x="479" y="561"/>
                </a:lnTo>
                <a:lnTo>
                  <a:pt x="465" y="574"/>
                </a:lnTo>
                <a:lnTo>
                  <a:pt x="465" y="574"/>
                </a:lnTo>
                <a:lnTo>
                  <a:pt x="460" y="577"/>
                </a:lnTo>
                <a:lnTo>
                  <a:pt x="457" y="577"/>
                </a:lnTo>
                <a:lnTo>
                  <a:pt x="454" y="574"/>
                </a:lnTo>
                <a:lnTo>
                  <a:pt x="454" y="571"/>
                </a:lnTo>
                <a:lnTo>
                  <a:pt x="457" y="567"/>
                </a:lnTo>
                <a:lnTo>
                  <a:pt x="457" y="567"/>
                </a:lnTo>
                <a:close/>
                <a:moveTo>
                  <a:pt x="491" y="520"/>
                </a:moveTo>
                <a:lnTo>
                  <a:pt x="494" y="510"/>
                </a:lnTo>
                <a:lnTo>
                  <a:pt x="494" y="510"/>
                </a:lnTo>
                <a:lnTo>
                  <a:pt x="496" y="491"/>
                </a:lnTo>
                <a:lnTo>
                  <a:pt x="496" y="491"/>
                </a:lnTo>
                <a:lnTo>
                  <a:pt x="496" y="488"/>
                </a:lnTo>
                <a:lnTo>
                  <a:pt x="496" y="488"/>
                </a:lnTo>
                <a:lnTo>
                  <a:pt x="499" y="484"/>
                </a:lnTo>
                <a:lnTo>
                  <a:pt x="499" y="484"/>
                </a:lnTo>
                <a:lnTo>
                  <a:pt x="502" y="484"/>
                </a:lnTo>
                <a:lnTo>
                  <a:pt x="502" y="488"/>
                </a:lnTo>
                <a:lnTo>
                  <a:pt x="505" y="488"/>
                </a:lnTo>
                <a:lnTo>
                  <a:pt x="505" y="491"/>
                </a:lnTo>
                <a:lnTo>
                  <a:pt x="505" y="491"/>
                </a:lnTo>
                <a:lnTo>
                  <a:pt x="502" y="510"/>
                </a:lnTo>
                <a:lnTo>
                  <a:pt x="502" y="510"/>
                </a:lnTo>
                <a:lnTo>
                  <a:pt x="499" y="523"/>
                </a:lnTo>
                <a:lnTo>
                  <a:pt x="499" y="523"/>
                </a:lnTo>
                <a:lnTo>
                  <a:pt x="494" y="526"/>
                </a:lnTo>
                <a:lnTo>
                  <a:pt x="491" y="523"/>
                </a:lnTo>
                <a:lnTo>
                  <a:pt x="491" y="520"/>
                </a:lnTo>
                <a:lnTo>
                  <a:pt x="491" y="520"/>
                </a:lnTo>
                <a:lnTo>
                  <a:pt x="491" y="520"/>
                </a:lnTo>
                <a:close/>
                <a:moveTo>
                  <a:pt x="496" y="449"/>
                </a:moveTo>
                <a:lnTo>
                  <a:pt x="496" y="421"/>
                </a:lnTo>
                <a:lnTo>
                  <a:pt x="496" y="417"/>
                </a:lnTo>
                <a:lnTo>
                  <a:pt x="496" y="417"/>
                </a:lnTo>
                <a:lnTo>
                  <a:pt x="499" y="417"/>
                </a:lnTo>
                <a:lnTo>
                  <a:pt x="499" y="414"/>
                </a:lnTo>
                <a:lnTo>
                  <a:pt x="502" y="417"/>
                </a:lnTo>
                <a:lnTo>
                  <a:pt x="502" y="417"/>
                </a:lnTo>
                <a:lnTo>
                  <a:pt x="505" y="417"/>
                </a:lnTo>
                <a:lnTo>
                  <a:pt x="505" y="421"/>
                </a:lnTo>
                <a:lnTo>
                  <a:pt x="505" y="449"/>
                </a:lnTo>
                <a:lnTo>
                  <a:pt x="505" y="453"/>
                </a:lnTo>
                <a:lnTo>
                  <a:pt x="502" y="453"/>
                </a:lnTo>
                <a:lnTo>
                  <a:pt x="499" y="456"/>
                </a:lnTo>
                <a:lnTo>
                  <a:pt x="496" y="453"/>
                </a:lnTo>
                <a:lnTo>
                  <a:pt x="496" y="453"/>
                </a:lnTo>
                <a:lnTo>
                  <a:pt x="496" y="449"/>
                </a:lnTo>
                <a:lnTo>
                  <a:pt x="496" y="449"/>
                </a:lnTo>
                <a:close/>
                <a:moveTo>
                  <a:pt x="496" y="379"/>
                </a:moveTo>
                <a:lnTo>
                  <a:pt x="496" y="350"/>
                </a:lnTo>
                <a:lnTo>
                  <a:pt x="496" y="347"/>
                </a:lnTo>
                <a:lnTo>
                  <a:pt x="496" y="347"/>
                </a:lnTo>
                <a:lnTo>
                  <a:pt x="499" y="347"/>
                </a:lnTo>
                <a:lnTo>
                  <a:pt x="499" y="347"/>
                </a:lnTo>
                <a:lnTo>
                  <a:pt x="502" y="347"/>
                </a:lnTo>
                <a:lnTo>
                  <a:pt x="502" y="347"/>
                </a:lnTo>
                <a:lnTo>
                  <a:pt x="505" y="347"/>
                </a:lnTo>
                <a:lnTo>
                  <a:pt x="505" y="350"/>
                </a:lnTo>
                <a:lnTo>
                  <a:pt x="505" y="379"/>
                </a:lnTo>
                <a:lnTo>
                  <a:pt x="505" y="382"/>
                </a:lnTo>
                <a:lnTo>
                  <a:pt x="502" y="386"/>
                </a:lnTo>
                <a:lnTo>
                  <a:pt x="499" y="386"/>
                </a:lnTo>
                <a:lnTo>
                  <a:pt x="496" y="386"/>
                </a:lnTo>
                <a:lnTo>
                  <a:pt x="496" y="382"/>
                </a:lnTo>
                <a:lnTo>
                  <a:pt x="496" y="379"/>
                </a:lnTo>
                <a:lnTo>
                  <a:pt x="496" y="379"/>
                </a:lnTo>
                <a:close/>
                <a:moveTo>
                  <a:pt x="496" y="312"/>
                </a:moveTo>
                <a:lnTo>
                  <a:pt x="496" y="280"/>
                </a:lnTo>
                <a:lnTo>
                  <a:pt x="496" y="280"/>
                </a:lnTo>
                <a:lnTo>
                  <a:pt x="496" y="277"/>
                </a:lnTo>
                <a:lnTo>
                  <a:pt x="499" y="277"/>
                </a:lnTo>
                <a:lnTo>
                  <a:pt x="499" y="277"/>
                </a:lnTo>
                <a:lnTo>
                  <a:pt x="502" y="277"/>
                </a:lnTo>
                <a:lnTo>
                  <a:pt x="502" y="277"/>
                </a:lnTo>
                <a:lnTo>
                  <a:pt x="505" y="280"/>
                </a:lnTo>
                <a:lnTo>
                  <a:pt x="505" y="280"/>
                </a:lnTo>
                <a:lnTo>
                  <a:pt x="505" y="312"/>
                </a:lnTo>
                <a:lnTo>
                  <a:pt x="505" y="312"/>
                </a:lnTo>
                <a:lnTo>
                  <a:pt x="502" y="315"/>
                </a:lnTo>
                <a:lnTo>
                  <a:pt x="499" y="315"/>
                </a:lnTo>
                <a:lnTo>
                  <a:pt x="496" y="315"/>
                </a:lnTo>
                <a:lnTo>
                  <a:pt x="496" y="312"/>
                </a:lnTo>
                <a:lnTo>
                  <a:pt x="496" y="312"/>
                </a:lnTo>
                <a:lnTo>
                  <a:pt x="496" y="312"/>
                </a:lnTo>
                <a:close/>
                <a:moveTo>
                  <a:pt x="496" y="242"/>
                </a:moveTo>
                <a:lnTo>
                  <a:pt x="496" y="210"/>
                </a:lnTo>
                <a:lnTo>
                  <a:pt x="496" y="210"/>
                </a:lnTo>
                <a:lnTo>
                  <a:pt x="496" y="207"/>
                </a:lnTo>
                <a:lnTo>
                  <a:pt x="499" y="207"/>
                </a:lnTo>
                <a:lnTo>
                  <a:pt x="499" y="207"/>
                </a:lnTo>
                <a:lnTo>
                  <a:pt x="502" y="207"/>
                </a:lnTo>
                <a:lnTo>
                  <a:pt x="502" y="207"/>
                </a:lnTo>
                <a:lnTo>
                  <a:pt x="505" y="210"/>
                </a:lnTo>
                <a:lnTo>
                  <a:pt x="505" y="210"/>
                </a:lnTo>
                <a:lnTo>
                  <a:pt x="505" y="242"/>
                </a:lnTo>
                <a:lnTo>
                  <a:pt x="505" y="242"/>
                </a:lnTo>
                <a:lnTo>
                  <a:pt x="502" y="245"/>
                </a:lnTo>
                <a:lnTo>
                  <a:pt x="499" y="245"/>
                </a:lnTo>
                <a:lnTo>
                  <a:pt x="496" y="245"/>
                </a:lnTo>
                <a:lnTo>
                  <a:pt x="496" y="242"/>
                </a:lnTo>
                <a:lnTo>
                  <a:pt x="496" y="242"/>
                </a:lnTo>
                <a:lnTo>
                  <a:pt x="496" y="242"/>
                </a:lnTo>
                <a:close/>
                <a:moveTo>
                  <a:pt x="496" y="172"/>
                </a:moveTo>
                <a:lnTo>
                  <a:pt x="496" y="140"/>
                </a:lnTo>
                <a:lnTo>
                  <a:pt x="496" y="140"/>
                </a:lnTo>
                <a:lnTo>
                  <a:pt x="496" y="137"/>
                </a:lnTo>
                <a:lnTo>
                  <a:pt x="499" y="137"/>
                </a:lnTo>
                <a:lnTo>
                  <a:pt x="499" y="137"/>
                </a:lnTo>
                <a:lnTo>
                  <a:pt x="502" y="137"/>
                </a:lnTo>
                <a:lnTo>
                  <a:pt x="502" y="137"/>
                </a:lnTo>
                <a:lnTo>
                  <a:pt x="505" y="140"/>
                </a:lnTo>
                <a:lnTo>
                  <a:pt x="505" y="140"/>
                </a:lnTo>
                <a:lnTo>
                  <a:pt x="505" y="172"/>
                </a:lnTo>
                <a:lnTo>
                  <a:pt x="505" y="172"/>
                </a:lnTo>
                <a:lnTo>
                  <a:pt x="502" y="175"/>
                </a:lnTo>
                <a:lnTo>
                  <a:pt x="499" y="175"/>
                </a:lnTo>
                <a:lnTo>
                  <a:pt x="496" y="175"/>
                </a:lnTo>
                <a:lnTo>
                  <a:pt x="496" y="172"/>
                </a:lnTo>
                <a:lnTo>
                  <a:pt x="496" y="172"/>
                </a:lnTo>
                <a:lnTo>
                  <a:pt x="496" y="172"/>
                </a:lnTo>
                <a:close/>
                <a:moveTo>
                  <a:pt x="496" y="102"/>
                </a:moveTo>
                <a:lnTo>
                  <a:pt x="496" y="98"/>
                </a:lnTo>
                <a:lnTo>
                  <a:pt x="494" y="79"/>
                </a:lnTo>
                <a:lnTo>
                  <a:pt x="494" y="83"/>
                </a:lnTo>
                <a:lnTo>
                  <a:pt x="491" y="73"/>
                </a:lnTo>
                <a:lnTo>
                  <a:pt x="491" y="73"/>
                </a:lnTo>
                <a:lnTo>
                  <a:pt x="494" y="70"/>
                </a:lnTo>
                <a:lnTo>
                  <a:pt x="494" y="67"/>
                </a:lnTo>
                <a:lnTo>
                  <a:pt x="496" y="67"/>
                </a:lnTo>
                <a:lnTo>
                  <a:pt x="499" y="67"/>
                </a:lnTo>
                <a:lnTo>
                  <a:pt x="499" y="70"/>
                </a:lnTo>
                <a:lnTo>
                  <a:pt x="502" y="79"/>
                </a:lnTo>
                <a:lnTo>
                  <a:pt x="502" y="79"/>
                </a:lnTo>
                <a:lnTo>
                  <a:pt x="505" y="98"/>
                </a:lnTo>
                <a:lnTo>
                  <a:pt x="505" y="102"/>
                </a:lnTo>
                <a:lnTo>
                  <a:pt x="505" y="105"/>
                </a:lnTo>
                <a:lnTo>
                  <a:pt x="502" y="105"/>
                </a:lnTo>
                <a:lnTo>
                  <a:pt x="499" y="108"/>
                </a:lnTo>
                <a:lnTo>
                  <a:pt x="496" y="105"/>
                </a:lnTo>
                <a:lnTo>
                  <a:pt x="496" y="105"/>
                </a:lnTo>
                <a:lnTo>
                  <a:pt x="496" y="102"/>
                </a:lnTo>
                <a:lnTo>
                  <a:pt x="496" y="102"/>
                </a:lnTo>
                <a:close/>
                <a:moveTo>
                  <a:pt x="477" y="41"/>
                </a:moveTo>
                <a:lnTo>
                  <a:pt x="474" y="38"/>
                </a:lnTo>
                <a:lnTo>
                  <a:pt x="474" y="38"/>
                </a:lnTo>
                <a:lnTo>
                  <a:pt x="460" y="25"/>
                </a:lnTo>
                <a:lnTo>
                  <a:pt x="462" y="25"/>
                </a:lnTo>
                <a:lnTo>
                  <a:pt x="457" y="22"/>
                </a:lnTo>
                <a:lnTo>
                  <a:pt x="454" y="22"/>
                </a:lnTo>
                <a:lnTo>
                  <a:pt x="454" y="19"/>
                </a:lnTo>
                <a:lnTo>
                  <a:pt x="454" y="16"/>
                </a:lnTo>
                <a:lnTo>
                  <a:pt x="457" y="16"/>
                </a:lnTo>
                <a:lnTo>
                  <a:pt x="460" y="16"/>
                </a:lnTo>
                <a:lnTo>
                  <a:pt x="460" y="16"/>
                </a:lnTo>
                <a:lnTo>
                  <a:pt x="465" y="19"/>
                </a:lnTo>
                <a:lnTo>
                  <a:pt x="465" y="19"/>
                </a:lnTo>
                <a:lnTo>
                  <a:pt x="479" y="28"/>
                </a:lnTo>
                <a:lnTo>
                  <a:pt x="479" y="32"/>
                </a:lnTo>
                <a:lnTo>
                  <a:pt x="482" y="35"/>
                </a:lnTo>
                <a:lnTo>
                  <a:pt x="482" y="38"/>
                </a:lnTo>
                <a:lnTo>
                  <a:pt x="482" y="41"/>
                </a:lnTo>
                <a:lnTo>
                  <a:pt x="479" y="41"/>
                </a:lnTo>
                <a:lnTo>
                  <a:pt x="479" y="44"/>
                </a:lnTo>
                <a:lnTo>
                  <a:pt x="477" y="41"/>
                </a:lnTo>
                <a:lnTo>
                  <a:pt x="477" y="41"/>
                </a:lnTo>
                <a:close/>
                <a:moveTo>
                  <a:pt x="426" y="12"/>
                </a:moveTo>
                <a:lnTo>
                  <a:pt x="417" y="12"/>
                </a:lnTo>
                <a:lnTo>
                  <a:pt x="414" y="9"/>
                </a:lnTo>
                <a:lnTo>
                  <a:pt x="414" y="9"/>
                </a:lnTo>
                <a:lnTo>
                  <a:pt x="414" y="6"/>
                </a:lnTo>
                <a:lnTo>
                  <a:pt x="414" y="3"/>
                </a:lnTo>
                <a:lnTo>
                  <a:pt x="414" y="3"/>
                </a:lnTo>
                <a:lnTo>
                  <a:pt x="417" y="3"/>
                </a:lnTo>
                <a:lnTo>
                  <a:pt x="417" y="3"/>
                </a:lnTo>
                <a:lnTo>
                  <a:pt x="426" y="3"/>
                </a:lnTo>
                <a:lnTo>
                  <a:pt x="428" y="3"/>
                </a:lnTo>
                <a:lnTo>
                  <a:pt x="428" y="6"/>
                </a:lnTo>
                <a:lnTo>
                  <a:pt x="428" y="6"/>
                </a:lnTo>
                <a:lnTo>
                  <a:pt x="428" y="9"/>
                </a:lnTo>
                <a:lnTo>
                  <a:pt x="428" y="12"/>
                </a:lnTo>
                <a:lnTo>
                  <a:pt x="426" y="12"/>
                </a:lnTo>
                <a:lnTo>
                  <a:pt x="426" y="12"/>
                </a:lnTo>
                <a:lnTo>
                  <a:pt x="426" y="12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6039" name="Group 599"/>
          <p:cNvGrpSpPr>
            <a:grpSpLocks/>
          </p:cNvGrpSpPr>
          <p:nvPr/>
        </p:nvGrpSpPr>
        <p:grpSpPr bwMode="auto">
          <a:xfrm>
            <a:off x="5580063" y="1111250"/>
            <a:ext cx="1809750" cy="957263"/>
            <a:chOff x="4150" y="3339"/>
            <a:chExt cx="1140" cy="603"/>
          </a:xfrm>
        </p:grpSpPr>
        <p:sp>
          <p:nvSpPr>
            <p:cNvPr id="446040" name="Freeform 600"/>
            <p:cNvSpPr>
              <a:spLocks noEditPoints="1"/>
            </p:cNvSpPr>
            <p:nvPr/>
          </p:nvSpPr>
          <p:spPr bwMode="auto">
            <a:xfrm>
              <a:off x="5057" y="3339"/>
              <a:ext cx="233" cy="590"/>
            </a:xfrm>
            <a:custGeom>
              <a:avLst/>
              <a:gdLst>
                <a:gd name="T0" fmla="*/ 199 w 233"/>
                <a:gd name="T1" fmla="*/ 10 h 603"/>
                <a:gd name="T2" fmla="*/ 227 w 233"/>
                <a:gd name="T3" fmla="*/ 0 h 603"/>
                <a:gd name="T4" fmla="*/ 230 w 233"/>
                <a:gd name="T5" fmla="*/ 10 h 603"/>
                <a:gd name="T6" fmla="*/ 142 w 233"/>
                <a:gd name="T7" fmla="*/ 13 h 603"/>
                <a:gd name="T8" fmla="*/ 136 w 233"/>
                <a:gd name="T9" fmla="*/ 6 h 603"/>
                <a:gd name="T10" fmla="*/ 170 w 233"/>
                <a:gd name="T11" fmla="*/ 3 h 603"/>
                <a:gd name="T12" fmla="*/ 168 w 233"/>
                <a:gd name="T13" fmla="*/ 13 h 603"/>
                <a:gd name="T14" fmla="*/ 80 w 233"/>
                <a:gd name="T15" fmla="*/ 22 h 603"/>
                <a:gd name="T16" fmla="*/ 77 w 233"/>
                <a:gd name="T17" fmla="*/ 13 h 603"/>
                <a:gd name="T18" fmla="*/ 108 w 233"/>
                <a:gd name="T19" fmla="*/ 10 h 603"/>
                <a:gd name="T20" fmla="*/ 105 w 233"/>
                <a:gd name="T21" fmla="*/ 19 h 603"/>
                <a:gd name="T22" fmla="*/ 23 w 233"/>
                <a:gd name="T23" fmla="*/ 42 h 603"/>
                <a:gd name="T24" fmla="*/ 15 w 233"/>
                <a:gd name="T25" fmla="*/ 35 h 603"/>
                <a:gd name="T26" fmla="*/ 43 w 233"/>
                <a:gd name="T27" fmla="*/ 22 h 603"/>
                <a:gd name="T28" fmla="*/ 46 w 233"/>
                <a:gd name="T29" fmla="*/ 32 h 603"/>
                <a:gd name="T30" fmla="*/ 6 w 233"/>
                <a:gd name="T31" fmla="*/ 102 h 603"/>
                <a:gd name="T32" fmla="*/ 0 w 233"/>
                <a:gd name="T33" fmla="*/ 70 h 603"/>
                <a:gd name="T34" fmla="*/ 6 w 233"/>
                <a:gd name="T35" fmla="*/ 64 h 603"/>
                <a:gd name="T36" fmla="*/ 9 w 233"/>
                <a:gd name="T37" fmla="*/ 140 h 603"/>
                <a:gd name="T38" fmla="*/ 0 w 233"/>
                <a:gd name="T39" fmla="*/ 172 h 603"/>
                <a:gd name="T40" fmla="*/ 0 w 233"/>
                <a:gd name="T41" fmla="*/ 134 h 603"/>
                <a:gd name="T42" fmla="*/ 9 w 233"/>
                <a:gd name="T43" fmla="*/ 137 h 603"/>
                <a:gd name="T44" fmla="*/ 9 w 233"/>
                <a:gd name="T45" fmla="*/ 239 h 603"/>
                <a:gd name="T46" fmla="*/ 0 w 233"/>
                <a:gd name="T47" fmla="*/ 239 h 603"/>
                <a:gd name="T48" fmla="*/ 3 w 233"/>
                <a:gd name="T49" fmla="*/ 204 h 603"/>
                <a:gd name="T50" fmla="*/ 9 w 233"/>
                <a:gd name="T51" fmla="*/ 207 h 603"/>
                <a:gd name="T52" fmla="*/ 3 w 233"/>
                <a:gd name="T53" fmla="*/ 313 h 603"/>
                <a:gd name="T54" fmla="*/ 0 w 233"/>
                <a:gd name="T55" fmla="*/ 278 h 603"/>
                <a:gd name="T56" fmla="*/ 6 w 233"/>
                <a:gd name="T57" fmla="*/ 274 h 603"/>
                <a:gd name="T58" fmla="*/ 9 w 233"/>
                <a:gd name="T59" fmla="*/ 380 h 603"/>
                <a:gd name="T60" fmla="*/ 0 w 233"/>
                <a:gd name="T61" fmla="*/ 380 h 603"/>
                <a:gd name="T62" fmla="*/ 3 w 233"/>
                <a:gd name="T63" fmla="*/ 345 h 603"/>
                <a:gd name="T64" fmla="*/ 9 w 233"/>
                <a:gd name="T65" fmla="*/ 348 h 603"/>
                <a:gd name="T66" fmla="*/ 6 w 233"/>
                <a:gd name="T67" fmla="*/ 453 h 603"/>
                <a:gd name="T68" fmla="*/ 0 w 233"/>
                <a:gd name="T69" fmla="*/ 418 h 603"/>
                <a:gd name="T70" fmla="*/ 6 w 233"/>
                <a:gd name="T71" fmla="*/ 415 h 603"/>
                <a:gd name="T72" fmla="*/ 9 w 233"/>
                <a:gd name="T73" fmla="*/ 488 h 603"/>
                <a:gd name="T74" fmla="*/ 0 w 233"/>
                <a:gd name="T75" fmla="*/ 520 h 603"/>
                <a:gd name="T76" fmla="*/ 0 w 233"/>
                <a:gd name="T77" fmla="*/ 485 h 603"/>
                <a:gd name="T78" fmla="*/ 9 w 233"/>
                <a:gd name="T79" fmla="*/ 485 h 603"/>
                <a:gd name="T80" fmla="*/ 12 w 233"/>
                <a:gd name="T81" fmla="*/ 555 h 603"/>
                <a:gd name="T82" fmla="*/ 34 w 233"/>
                <a:gd name="T83" fmla="*/ 571 h 603"/>
                <a:gd name="T84" fmla="*/ 20 w 233"/>
                <a:gd name="T85" fmla="*/ 571 h 603"/>
                <a:gd name="T86" fmla="*/ 3 w 233"/>
                <a:gd name="T87" fmla="*/ 558 h 603"/>
                <a:gd name="T88" fmla="*/ 12 w 233"/>
                <a:gd name="T89" fmla="*/ 555 h 603"/>
                <a:gd name="T90" fmla="*/ 91 w 233"/>
                <a:gd name="T91" fmla="*/ 584 h 603"/>
                <a:gd name="T92" fmla="*/ 94 w 233"/>
                <a:gd name="T93" fmla="*/ 590 h 603"/>
                <a:gd name="T94" fmla="*/ 63 w 233"/>
                <a:gd name="T95" fmla="*/ 587 h 603"/>
                <a:gd name="T96" fmla="*/ 66 w 233"/>
                <a:gd name="T97" fmla="*/ 577 h 603"/>
                <a:gd name="T98" fmla="*/ 156 w 233"/>
                <a:gd name="T99" fmla="*/ 590 h 603"/>
                <a:gd name="T100" fmla="*/ 151 w 233"/>
                <a:gd name="T101" fmla="*/ 600 h 603"/>
                <a:gd name="T102" fmla="*/ 122 w 233"/>
                <a:gd name="T103" fmla="*/ 590 h 603"/>
                <a:gd name="T104" fmla="*/ 213 w 233"/>
                <a:gd name="T105" fmla="*/ 593 h 603"/>
                <a:gd name="T106" fmla="*/ 216 w 233"/>
                <a:gd name="T107" fmla="*/ 600 h 603"/>
                <a:gd name="T108" fmla="*/ 185 w 233"/>
                <a:gd name="T109" fmla="*/ 60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" h="603">
                  <a:moveTo>
                    <a:pt x="227" y="10"/>
                  </a:moveTo>
                  <a:lnTo>
                    <a:pt x="202" y="10"/>
                  </a:lnTo>
                  <a:lnTo>
                    <a:pt x="199" y="10"/>
                  </a:lnTo>
                  <a:lnTo>
                    <a:pt x="199" y="10"/>
                  </a:lnTo>
                  <a:lnTo>
                    <a:pt x="199" y="10"/>
                  </a:lnTo>
                  <a:lnTo>
                    <a:pt x="196" y="6"/>
                  </a:lnTo>
                  <a:lnTo>
                    <a:pt x="196" y="3"/>
                  </a:lnTo>
                  <a:lnTo>
                    <a:pt x="199" y="3"/>
                  </a:lnTo>
                  <a:lnTo>
                    <a:pt x="202" y="0"/>
                  </a:lnTo>
                  <a:lnTo>
                    <a:pt x="227" y="0"/>
                  </a:lnTo>
                  <a:lnTo>
                    <a:pt x="230" y="3"/>
                  </a:lnTo>
                  <a:lnTo>
                    <a:pt x="233" y="3"/>
                  </a:lnTo>
                  <a:lnTo>
                    <a:pt x="233" y="6"/>
                  </a:lnTo>
                  <a:lnTo>
                    <a:pt x="233" y="6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27" y="10"/>
                  </a:lnTo>
                  <a:lnTo>
                    <a:pt x="227" y="10"/>
                  </a:lnTo>
                  <a:close/>
                  <a:moveTo>
                    <a:pt x="168" y="13"/>
                  </a:moveTo>
                  <a:lnTo>
                    <a:pt x="142" y="13"/>
                  </a:lnTo>
                  <a:lnTo>
                    <a:pt x="139" y="13"/>
                  </a:lnTo>
                  <a:lnTo>
                    <a:pt x="136" y="13"/>
                  </a:lnTo>
                  <a:lnTo>
                    <a:pt x="136" y="13"/>
                  </a:lnTo>
                  <a:lnTo>
                    <a:pt x="136" y="10"/>
                  </a:lnTo>
                  <a:lnTo>
                    <a:pt x="136" y="6"/>
                  </a:lnTo>
                  <a:lnTo>
                    <a:pt x="139" y="3"/>
                  </a:lnTo>
                  <a:lnTo>
                    <a:pt x="139" y="3"/>
                  </a:lnTo>
                  <a:lnTo>
                    <a:pt x="165" y="3"/>
                  </a:lnTo>
                  <a:lnTo>
                    <a:pt x="168" y="3"/>
                  </a:lnTo>
                  <a:lnTo>
                    <a:pt x="170" y="3"/>
                  </a:lnTo>
                  <a:lnTo>
                    <a:pt x="170" y="6"/>
                  </a:lnTo>
                  <a:lnTo>
                    <a:pt x="170" y="6"/>
                  </a:lnTo>
                  <a:lnTo>
                    <a:pt x="170" y="10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3"/>
                  </a:lnTo>
                  <a:close/>
                  <a:moveTo>
                    <a:pt x="105" y="19"/>
                  </a:moveTo>
                  <a:lnTo>
                    <a:pt x="102" y="19"/>
                  </a:lnTo>
                  <a:lnTo>
                    <a:pt x="85" y="22"/>
                  </a:lnTo>
                  <a:lnTo>
                    <a:pt x="80" y="22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74" y="19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5" y="13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105" y="10"/>
                  </a:lnTo>
                  <a:lnTo>
                    <a:pt x="108" y="10"/>
                  </a:lnTo>
                  <a:lnTo>
                    <a:pt x="108" y="13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05" y="19"/>
                  </a:lnTo>
                  <a:lnTo>
                    <a:pt x="105" y="19"/>
                  </a:lnTo>
                  <a:lnTo>
                    <a:pt x="105" y="19"/>
                  </a:lnTo>
                  <a:close/>
                  <a:moveTo>
                    <a:pt x="46" y="32"/>
                  </a:moveTo>
                  <a:lnTo>
                    <a:pt x="43" y="32"/>
                  </a:lnTo>
                  <a:lnTo>
                    <a:pt x="32" y="35"/>
                  </a:lnTo>
                  <a:lnTo>
                    <a:pt x="23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7" y="42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7" y="32"/>
                  </a:lnTo>
                  <a:lnTo>
                    <a:pt x="20" y="32"/>
                  </a:lnTo>
                  <a:lnTo>
                    <a:pt x="29" y="26"/>
                  </a:lnTo>
                  <a:lnTo>
                    <a:pt x="40" y="22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6" y="22"/>
                  </a:lnTo>
                  <a:lnTo>
                    <a:pt x="49" y="26"/>
                  </a:lnTo>
                  <a:lnTo>
                    <a:pt x="49" y="29"/>
                  </a:lnTo>
                  <a:lnTo>
                    <a:pt x="46" y="32"/>
                  </a:lnTo>
                  <a:lnTo>
                    <a:pt x="46" y="32"/>
                  </a:lnTo>
                  <a:close/>
                  <a:moveTo>
                    <a:pt x="9" y="70"/>
                  </a:moveTo>
                  <a:lnTo>
                    <a:pt x="9" y="99"/>
                  </a:lnTo>
                  <a:lnTo>
                    <a:pt x="9" y="102"/>
                  </a:lnTo>
                  <a:lnTo>
                    <a:pt x="6" y="102"/>
                  </a:lnTo>
                  <a:lnTo>
                    <a:pt x="3" y="105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99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9" y="67"/>
                  </a:lnTo>
                  <a:lnTo>
                    <a:pt x="9" y="70"/>
                  </a:lnTo>
                  <a:lnTo>
                    <a:pt x="9" y="70"/>
                  </a:lnTo>
                  <a:close/>
                  <a:moveTo>
                    <a:pt x="9" y="140"/>
                  </a:moveTo>
                  <a:lnTo>
                    <a:pt x="9" y="169"/>
                  </a:lnTo>
                  <a:lnTo>
                    <a:pt x="9" y="172"/>
                  </a:lnTo>
                  <a:lnTo>
                    <a:pt x="6" y="172"/>
                  </a:lnTo>
                  <a:lnTo>
                    <a:pt x="3" y="175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0" y="140"/>
                  </a:lnTo>
                  <a:lnTo>
                    <a:pt x="0" y="137"/>
                  </a:lnTo>
                  <a:lnTo>
                    <a:pt x="0" y="134"/>
                  </a:lnTo>
                  <a:lnTo>
                    <a:pt x="3" y="134"/>
                  </a:lnTo>
                  <a:lnTo>
                    <a:pt x="3" y="134"/>
                  </a:lnTo>
                  <a:lnTo>
                    <a:pt x="6" y="134"/>
                  </a:lnTo>
                  <a:lnTo>
                    <a:pt x="6" y="134"/>
                  </a:lnTo>
                  <a:lnTo>
                    <a:pt x="9" y="137"/>
                  </a:lnTo>
                  <a:lnTo>
                    <a:pt x="9" y="140"/>
                  </a:lnTo>
                  <a:lnTo>
                    <a:pt x="9" y="140"/>
                  </a:lnTo>
                  <a:close/>
                  <a:moveTo>
                    <a:pt x="9" y="207"/>
                  </a:moveTo>
                  <a:lnTo>
                    <a:pt x="9" y="239"/>
                  </a:lnTo>
                  <a:lnTo>
                    <a:pt x="9" y="239"/>
                  </a:lnTo>
                  <a:lnTo>
                    <a:pt x="6" y="242"/>
                  </a:lnTo>
                  <a:lnTo>
                    <a:pt x="3" y="242"/>
                  </a:lnTo>
                  <a:lnTo>
                    <a:pt x="0" y="242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4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6" y="204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close/>
                  <a:moveTo>
                    <a:pt x="9" y="278"/>
                  </a:moveTo>
                  <a:lnTo>
                    <a:pt x="9" y="309"/>
                  </a:lnTo>
                  <a:lnTo>
                    <a:pt x="9" y="309"/>
                  </a:lnTo>
                  <a:lnTo>
                    <a:pt x="6" y="313"/>
                  </a:lnTo>
                  <a:lnTo>
                    <a:pt x="3" y="313"/>
                  </a:lnTo>
                  <a:lnTo>
                    <a:pt x="0" y="313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274"/>
                  </a:lnTo>
                  <a:lnTo>
                    <a:pt x="3" y="274"/>
                  </a:lnTo>
                  <a:lnTo>
                    <a:pt x="3" y="274"/>
                  </a:lnTo>
                  <a:lnTo>
                    <a:pt x="6" y="274"/>
                  </a:lnTo>
                  <a:lnTo>
                    <a:pt x="6" y="274"/>
                  </a:lnTo>
                  <a:lnTo>
                    <a:pt x="9" y="278"/>
                  </a:lnTo>
                  <a:lnTo>
                    <a:pt x="9" y="278"/>
                  </a:lnTo>
                  <a:lnTo>
                    <a:pt x="9" y="278"/>
                  </a:lnTo>
                  <a:close/>
                  <a:moveTo>
                    <a:pt x="9" y="348"/>
                  </a:moveTo>
                  <a:lnTo>
                    <a:pt x="9" y="380"/>
                  </a:lnTo>
                  <a:lnTo>
                    <a:pt x="9" y="380"/>
                  </a:lnTo>
                  <a:lnTo>
                    <a:pt x="6" y="383"/>
                  </a:lnTo>
                  <a:lnTo>
                    <a:pt x="3" y="383"/>
                  </a:lnTo>
                  <a:lnTo>
                    <a:pt x="0" y="383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5"/>
                  </a:lnTo>
                  <a:lnTo>
                    <a:pt x="3" y="345"/>
                  </a:lnTo>
                  <a:lnTo>
                    <a:pt x="3" y="345"/>
                  </a:lnTo>
                  <a:lnTo>
                    <a:pt x="6" y="345"/>
                  </a:lnTo>
                  <a:lnTo>
                    <a:pt x="6" y="345"/>
                  </a:lnTo>
                  <a:lnTo>
                    <a:pt x="9" y="348"/>
                  </a:lnTo>
                  <a:lnTo>
                    <a:pt x="9" y="348"/>
                  </a:lnTo>
                  <a:lnTo>
                    <a:pt x="9" y="348"/>
                  </a:lnTo>
                  <a:close/>
                  <a:moveTo>
                    <a:pt x="9" y="418"/>
                  </a:moveTo>
                  <a:lnTo>
                    <a:pt x="9" y="447"/>
                  </a:lnTo>
                  <a:lnTo>
                    <a:pt x="9" y="450"/>
                  </a:lnTo>
                  <a:lnTo>
                    <a:pt x="6" y="453"/>
                  </a:lnTo>
                  <a:lnTo>
                    <a:pt x="3" y="453"/>
                  </a:lnTo>
                  <a:lnTo>
                    <a:pt x="0" y="453"/>
                  </a:lnTo>
                  <a:lnTo>
                    <a:pt x="0" y="450"/>
                  </a:lnTo>
                  <a:lnTo>
                    <a:pt x="0" y="447"/>
                  </a:lnTo>
                  <a:lnTo>
                    <a:pt x="0" y="418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3" y="415"/>
                  </a:lnTo>
                  <a:lnTo>
                    <a:pt x="3" y="415"/>
                  </a:lnTo>
                  <a:lnTo>
                    <a:pt x="6" y="415"/>
                  </a:lnTo>
                  <a:lnTo>
                    <a:pt x="6" y="415"/>
                  </a:lnTo>
                  <a:lnTo>
                    <a:pt x="9" y="415"/>
                  </a:lnTo>
                  <a:lnTo>
                    <a:pt x="9" y="418"/>
                  </a:lnTo>
                  <a:lnTo>
                    <a:pt x="9" y="418"/>
                  </a:lnTo>
                  <a:close/>
                  <a:moveTo>
                    <a:pt x="9" y="488"/>
                  </a:moveTo>
                  <a:lnTo>
                    <a:pt x="9" y="517"/>
                  </a:lnTo>
                  <a:lnTo>
                    <a:pt x="9" y="520"/>
                  </a:lnTo>
                  <a:lnTo>
                    <a:pt x="6" y="520"/>
                  </a:lnTo>
                  <a:lnTo>
                    <a:pt x="3" y="523"/>
                  </a:lnTo>
                  <a:lnTo>
                    <a:pt x="0" y="520"/>
                  </a:lnTo>
                  <a:lnTo>
                    <a:pt x="0" y="520"/>
                  </a:lnTo>
                  <a:lnTo>
                    <a:pt x="0" y="517"/>
                  </a:lnTo>
                  <a:lnTo>
                    <a:pt x="0" y="488"/>
                  </a:lnTo>
                  <a:lnTo>
                    <a:pt x="0" y="485"/>
                  </a:lnTo>
                  <a:lnTo>
                    <a:pt x="0" y="485"/>
                  </a:lnTo>
                  <a:lnTo>
                    <a:pt x="3" y="485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6" y="485"/>
                  </a:lnTo>
                  <a:lnTo>
                    <a:pt x="9" y="485"/>
                  </a:lnTo>
                  <a:lnTo>
                    <a:pt x="9" y="488"/>
                  </a:lnTo>
                  <a:lnTo>
                    <a:pt x="9" y="488"/>
                  </a:lnTo>
                  <a:close/>
                  <a:moveTo>
                    <a:pt x="12" y="555"/>
                  </a:moveTo>
                  <a:lnTo>
                    <a:pt x="12" y="555"/>
                  </a:lnTo>
                  <a:lnTo>
                    <a:pt x="12" y="555"/>
                  </a:lnTo>
                  <a:lnTo>
                    <a:pt x="17" y="558"/>
                  </a:lnTo>
                  <a:lnTo>
                    <a:pt x="15" y="558"/>
                  </a:lnTo>
                  <a:lnTo>
                    <a:pt x="23" y="561"/>
                  </a:lnTo>
                  <a:lnTo>
                    <a:pt x="32" y="568"/>
                  </a:lnTo>
                  <a:lnTo>
                    <a:pt x="34" y="571"/>
                  </a:lnTo>
                  <a:lnTo>
                    <a:pt x="34" y="571"/>
                  </a:lnTo>
                  <a:lnTo>
                    <a:pt x="34" y="574"/>
                  </a:lnTo>
                  <a:lnTo>
                    <a:pt x="32" y="577"/>
                  </a:lnTo>
                  <a:lnTo>
                    <a:pt x="29" y="577"/>
                  </a:lnTo>
                  <a:lnTo>
                    <a:pt x="20" y="571"/>
                  </a:lnTo>
                  <a:lnTo>
                    <a:pt x="12" y="568"/>
                  </a:lnTo>
                  <a:lnTo>
                    <a:pt x="12" y="568"/>
                  </a:lnTo>
                  <a:lnTo>
                    <a:pt x="6" y="561"/>
                  </a:lnTo>
                  <a:lnTo>
                    <a:pt x="6" y="561"/>
                  </a:lnTo>
                  <a:lnTo>
                    <a:pt x="3" y="558"/>
                  </a:lnTo>
                  <a:lnTo>
                    <a:pt x="3" y="558"/>
                  </a:lnTo>
                  <a:lnTo>
                    <a:pt x="3" y="555"/>
                  </a:lnTo>
                  <a:lnTo>
                    <a:pt x="6" y="552"/>
                  </a:lnTo>
                  <a:lnTo>
                    <a:pt x="9" y="552"/>
                  </a:lnTo>
                  <a:lnTo>
                    <a:pt x="12" y="555"/>
                  </a:lnTo>
                  <a:lnTo>
                    <a:pt x="12" y="555"/>
                  </a:lnTo>
                  <a:close/>
                  <a:moveTo>
                    <a:pt x="66" y="577"/>
                  </a:moveTo>
                  <a:lnTo>
                    <a:pt x="71" y="577"/>
                  </a:lnTo>
                  <a:lnTo>
                    <a:pt x="85" y="581"/>
                  </a:lnTo>
                  <a:lnTo>
                    <a:pt x="91" y="584"/>
                  </a:lnTo>
                  <a:lnTo>
                    <a:pt x="94" y="584"/>
                  </a:lnTo>
                  <a:lnTo>
                    <a:pt x="94" y="587"/>
                  </a:lnTo>
                  <a:lnTo>
                    <a:pt x="94" y="587"/>
                  </a:lnTo>
                  <a:lnTo>
                    <a:pt x="94" y="590"/>
                  </a:lnTo>
                  <a:lnTo>
                    <a:pt x="94" y="590"/>
                  </a:lnTo>
                  <a:lnTo>
                    <a:pt x="91" y="593"/>
                  </a:lnTo>
                  <a:lnTo>
                    <a:pt x="91" y="593"/>
                  </a:lnTo>
                  <a:lnTo>
                    <a:pt x="85" y="590"/>
                  </a:lnTo>
                  <a:lnTo>
                    <a:pt x="68" y="587"/>
                  </a:lnTo>
                  <a:lnTo>
                    <a:pt x="63" y="587"/>
                  </a:lnTo>
                  <a:lnTo>
                    <a:pt x="63" y="587"/>
                  </a:lnTo>
                  <a:lnTo>
                    <a:pt x="60" y="584"/>
                  </a:lnTo>
                  <a:lnTo>
                    <a:pt x="60" y="581"/>
                  </a:lnTo>
                  <a:lnTo>
                    <a:pt x="63" y="577"/>
                  </a:lnTo>
                  <a:lnTo>
                    <a:pt x="66" y="577"/>
                  </a:lnTo>
                  <a:lnTo>
                    <a:pt x="66" y="577"/>
                  </a:lnTo>
                  <a:close/>
                  <a:moveTo>
                    <a:pt x="125" y="587"/>
                  </a:moveTo>
                  <a:lnTo>
                    <a:pt x="142" y="590"/>
                  </a:lnTo>
                  <a:lnTo>
                    <a:pt x="153" y="590"/>
                  </a:lnTo>
                  <a:lnTo>
                    <a:pt x="156" y="590"/>
                  </a:lnTo>
                  <a:lnTo>
                    <a:pt x="156" y="593"/>
                  </a:lnTo>
                  <a:lnTo>
                    <a:pt x="156" y="593"/>
                  </a:lnTo>
                  <a:lnTo>
                    <a:pt x="156" y="600"/>
                  </a:lnTo>
                  <a:lnTo>
                    <a:pt x="153" y="600"/>
                  </a:lnTo>
                  <a:lnTo>
                    <a:pt x="151" y="600"/>
                  </a:lnTo>
                  <a:lnTo>
                    <a:pt x="139" y="600"/>
                  </a:lnTo>
                  <a:lnTo>
                    <a:pt x="125" y="597"/>
                  </a:lnTo>
                  <a:lnTo>
                    <a:pt x="122" y="597"/>
                  </a:lnTo>
                  <a:lnTo>
                    <a:pt x="122" y="593"/>
                  </a:lnTo>
                  <a:lnTo>
                    <a:pt x="122" y="590"/>
                  </a:lnTo>
                  <a:lnTo>
                    <a:pt x="122" y="587"/>
                  </a:lnTo>
                  <a:lnTo>
                    <a:pt x="125" y="587"/>
                  </a:lnTo>
                  <a:lnTo>
                    <a:pt x="125" y="587"/>
                  </a:lnTo>
                  <a:close/>
                  <a:moveTo>
                    <a:pt x="188" y="590"/>
                  </a:moveTo>
                  <a:lnTo>
                    <a:pt x="213" y="593"/>
                  </a:lnTo>
                  <a:lnTo>
                    <a:pt x="216" y="593"/>
                  </a:lnTo>
                  <a:lnTo>
                    <a:pt x="219" y="593"/>
                  </a:lnTo>
                  <a:lnTo>
                    <a:pt x="219" y="597"/>
                  </a:lnTo>
                  <a:lnTo>
                    <a:pt x="219" y="597"/>
                  </a:lnTo>
                  <a:lnTo>
                    <a:pt x="216" y="600"/>
                  </a:lnTo>
                  <a:lnTo>
                    <a:pt x="213" y="603"/>
                  </a:lnTo>
                  <a:lnTo>
                    <a:pt x="188" y="603"/>
                  </a:lnTo>
                  <a:lnTo>
                    <a:pt x="185" y="600"/>
                  </a:lnTo>
                  <a:lnTo>
                    <a:pt x="185" y="600"/>
                  </a:lnTo>
                  <a:lnTo>
                    <a:pt x="185" y="600"/>
                  </a:lnTo>
                  <a:lnTo>
                    <a:pt x="182" y="597"/>
                  </a:lnTo>
                  <a:lnTo>
                    <a:pt x="185" y="593"/>
                  </a:lnTo>
                  <a:lnTo>
                    <a:pt x="188" y="590"/>
                  </a:lnTo>
                  <a:lnTo>
                    <a:pt x="188" y="59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41" name="Freeform 601"/>
            <p:cNvSpPr>
              <a:spLocks noEditPoints="1"/>
            </p:cNvSpPr>
            <p:nvPr/>
          </p:nvSpPr>
          <p:spPr bwMode="auto">
            <a:xfrm>
              <a:off x="4150" y="3339"/>
              <a:ext cx="232" cy="603"/>
            </a:xfrm>
            <a:custGeom>
              <a:avLst/>
              <a:gdLst>
                <a:gd name="T0" fmla="*/ 34 w 232"/>
                <a:gd name="T1" fmla="*/ 7 h 603"/>
                <a:gd name="T2" fmla="*/ 5 w 232"/>
                <a:gd name="T3" fmla="*/ 10 h 603"/>
                <a:gd name="T4" fmla="*/ 5 w 232"/>
                <a:gd name="T5" fmla="*/ 0 h 603"/>
                <a:gd name="T6" fmla="*/ 96 w 232"/>
                <a:gd name="T7" fmla="*/ 7 h 603"/>
                <a:gd name="T8" fmla="*/ 65 w 232"/>
                <a:gd name="T9" fmla="*/ 13 h 603"/>
                <a:gd name="T10" fmla="*/ 62 w 232"/>
                <a:gd name="T11" fmla="*/ 7 h 603"/>
                <a:gd name="T12" fmla="*/ 127 w 232"/>
                <a:gd name="T13" fmla="*/ 10 h 603"/>
                <a:gd name="T14" fmla="*/ 158 w 232"/>
                <a:gd name="T15" fmla="*/ 16 h 603"/>
                <a:gd name="T16" fmla="*/ 147 w 232"/>
                <a:gd name="T17" fmla="*/ 23 h 603"/>
                <a:gd name="T18" fmla="*/ 124 w 232"/>
                <a:gd name="T19" fmla="*/ 16 h 603"/>
                <a:gd name="T20" fmla="*/ 190 w 232"/>
                <a:gd name="T21" fmla="*/ 23 h 603"/>
                <a:gd name="T22" fmla="*/ 218 w 232"/>
                <a:gd name="T23" fmla="*/ 36 h 603"/>
                <a:gd name="T24" fmla="*/ 201 w 232"/>
                <a:gd name="T25" fmla="*/ 36 h 603"/>
                <a:gd name="T26" fmla="*/ 187 w 232"/>
                <a:gd name="T27" fmla="*/ 23 h 603"/>
                <a:gd name="T28" fmla="*/ 232 w 232"/>
                <a:gd name="T29" fmla="*/ 99 h 603"/>
                <a:gd name="T30" fmla="*/ 226 w 232"/>
                <a:gd name="T31" fmla="*/ 102 h 603"/>
                <a:gd name="T32" fmla="*/ 226 w 232"/>
                <a:gd name="T33" fmla="*/ 64 h 603"/>
                <a:gd name="T34" fmla="*/ 232 w 232"/>
                <a:gd name="T35" fmla="*/ 138 h 603"/>
                <a:gd name="T36" fmla="*/ 226 w 232"/>
                <a:gd name="T37" fmla="*/ 173 h 603"/>
                <a:gd name="T38" fmla="*/ 224 w 232"/>
                <a:gd name="T39" fmla="*/ 138 h 603"/>
                <a:gd name="T40" fmla="*/ 232 w 232"/>
                <a:gd name="T41" fmla="*/ 138 h 603"/>
                <a:gd name="T42" fmla="*/ 229 w 232"/>
                <a:gd name="T43" fmla="*/ 243 h 603"/>
                <a:gd name="T44" fmla="*/ 224 w 232"/>
                <a:gd name="T45" fmla="*/ 208 h 603"/>
                <a:gd name="T46" fmla="*/ 232 w 232"/>
                <a:gd name="T47" fmla="*/ 208 h 603"/>
                <a:gd name="T48" fmla="*/ 229 w 232"/>
                <a:gd name="T49" fmla="*/ 313 h 603"/>
                <a:gd name="T50" fmla="*/ 224 w 232"/>
                <a:gd name="T51" fmla="*/ 310 h 603"/>
                <a:gd name="T52" fmla="*/ 232 w 232"/>
                <a:gd name="T53" fmla="*/ 275 h 603"/>
                <a:gd name="T54" fmla="*/ 232 w 232"/>
                <a:gd name="T55" fmla="*/ 383 h 603"/>
                <a:gd name="T56" fmla="*/ 224 w 232"/>
                <a:gd name="T57" fmla="*/ 380 h 603"/>
                <a:gd name="T58" fmla="*/ 229 w 232"/>
                <a:gd name="T59" fmla="*/ 342 h 603"/>
                <a:gd name="T60" fmla="*/ 232 w 232"/>
                <a:gd name="T61" fmla="*/ 447 h 603"/>
                <a:gd name="T62" fmla="*/ 226 w 232"/>
                <a:gd name="T63" fmla="*/ 450 h 603"/>
                <a:gd name="T64" fmla="*/ 226 w 232"/>
                <a:gd name="T65" fmla="*/ 415 h 603"/>
                <a:gd name="T66" fmla="*/ 232 w 232"/>
                <a:gd name="T67" fmla="*/ 488 h 603"/>
                <a:gd name="T68" fmla="*/ 226 w 232"/>
                <a:gd name="T69" fmla="*/ 524 h 603"/>
                <a:gd name="T70" fmla="*/ 224 w 232"/>
                <a:gd name="T71" fmla="*/ 485 h 603"/>
                <a:gd name="T72" fmla="*/ 232 w 232"/>
                <a:gd name="T73" fmla="*/ 488 h 603"/>
                <a:gd name="T74" fmla="*/ 221 w 232"/>
                <a:gd name="T75" fmla="*/ 568 h 603"/>
                <a:gd name="T76" fmla="*/ 198 w 232"/>
                <a:gd name="T77" fmla="*/ 575 h 603"/>
                <a:gd name="T78" fmla="*/ 215 w 232"/>
                <a:gd name="T79" fmla="*/ 559 h 603"/>
                <a:gd name="T80" fmla="*/ 226 w 232"/>
                <a:gd name="T81" fmla="*/ 552 h 603"/>
                <a:gd name="T82" fmla="*/ 164 w 232"/>
                <a:gd name="T83" fmla="*/ 587 h 603"/>
                <a:gd name="T84" fmla="*/ 139 w 232"/>
                <a:gd name="T85" fmla="*/ 591 h 603"/>
                <a:gd name="T86" fmla="*/ 147 w 232"/>
                <a:gd name="T87" fmla="*/ 581 h 603"/>
                <a:gd name="T88" fmla="*/ 173 w 232"/>
                <a:gd name="T89" fmla="*/ 581 h 603"/>
                <a:gd name="T90" fmla="*/ 93 w 232"/>
                <a:gd name="T91" fmla="*/ 600 h 603"/>
                <a:gd name="T92" fmla="*/ 76 w 232"/>
                <a:gd name="T93" fmla="*/ 594 h 603"/>
                <a:gd name="T94" fmla="*/ 110 w 232"/>
                <a:gd name="T95" fmla="*/ 587 h 603"/>
                <a:gd name="T96" fmla="*/ 107 w 232"/>
                <a:gd name="T97" fmla="*/ 597 h 603"/>
                <a:gd name="T98" fmla="*/ 14 w 232"/>
                <a:gd name="T99" fmla="*/ 597 h 603"/>
                <a:gd name="T100" fmla="*/ 48 w 232"/>
                <a:gd name="T101" fmla="*/ 594 h 603"/>
                <a:gd name="T102" fmla="*/ 45 w 232"/>
                <a:gd name="T103" fmla="*/ 60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2" h="603">
                  <a:moveTo>
                    <a:pt x="5" y="0"/>
                  </a:moveTo>
                  <a:lnTo>
                    <a:pt x="31" y="0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1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68" y="4"/>
                  </a:moveTo>
                  <a:lnTo>
                    <a:pt x="90" y="4"/>
                  </a:lnTo>
                  <a:lnTo>
                    <a:pt x="93" y="4"/>
                  </a:lnTo>
                  <a:lnTo>
                    <a:pt x="96" y="7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3" y="13"/>
                  </a:lnTo>
                  <a:lnTo>
                    <a:pt x="90" y="13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2" y="4"/>
                  </a:lnTo>
                  <a:lnTo>
                    <a:pt x="65" y="4"/>
                  </a:lnTo>
                  <a:lnTo>
                    <a:pt x="68" y="4"/>
                  </a:lnTo>
                  <a:lnTo>
                    <a:pt x="68" y="4"/>
                  </a:lnTo>
                  <a:close/>
                  <a:moveTo>
                    <a:pt x="127" y="10"/>
                  </a:moveTo>
                  <a:lnTo>
                    <a:pt x="130" y="10"/>
                  </a:lnTo>
                  <a:lnTo>
                    <a:pt x="147" y="13"/>
                  </a:lnTo>
                  <a:lnTo>
                    <a:pt x="156" y="13"/>
                  </a:lnTo>
                  <a:lnTo>
                    <a:pt x="156" y="13"/>
                  </a:lnTo>
                  <a:lnTo>
                    <a:pt x="158" y="16"/>
                  </a:lnTo>
                  <a:lnTo>
                    <a:pt x="158" y="20"/>
                  </a:lnTo>
                  <a:lnTo>
                    <a:pt x="156" y="23"/>
                  </a:lnTo>
                  <a:lnTo>
                    <a:pt x="156" y="23"/>
                  </a:lnTo>
                  <a:lnTo>
                    <a:pt x="153" y="23"/>
                  </a:lnTo>
                  <a:lnTo>
                    <a:pt x="147" y="23"/>
                  </a:lnTo>
                  <a:lnTo>
                    <a:pt x="130" y="20"/>
                  </a:lnTo>
                  <a:lnTo>
                    <a:pt x="127" y="20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4" y="13"/>
                  </a:lnTo>
                  <a:lnTo>
                    <a:pt x="124" y="10"/>
                  </a:lnTo>
                  <a:lnTo>
                    <a:pt x="127" y="10"/>
                  </a:lnTo>
                  <a:lnTo>
                    <a:pt x="127" y="10"/>
                  </a:lnTo>
                  <a:close/>
                  <a:moveTo>
                    <a:pt x="190" y="23"/>
                  </a:moveTo>
                  <a:lnTo>
                    <a:pt x="192" y="23"/>
                  </a:lnTo>
                  <a:lnTo>
                    <a:pt x="204" y="26"/>
                  </a:lnTo>
                  <a:lnTo>
                    <a:pt x="212" y="32"/>
                  </a:lnTo>
                  <a:lnTo>
                    <a:pt x="215" y="32"/>
                  </a:lnTo>
                  <a:lnTo>
                    <a:pt x="218" y="36"/>
                  </a:lnTo>
                  <a:lnTo>
                    <a:pt x="218" y="39"/>
                  </a:lnTo>
                  <a:lnTo>
                    <a:pt x="215" y="42"/>
                  </a:lnTo>
                  <a:lnTo>
                    <a:pt x="212" y="42"/>
                  </a:lnTo>
                  <a:lnTo>
                    <a:pt x="209" y="39"/>
                  </a:lnTo>
                  <a:lnTo>
                    <a:pt x="201" y="36"/>
                  </a:lnTo>
                  <a:lnTo>
                    <a:pt x="190" y="32"/>
                  </a:lnTo>
                  <a:lnTo>
                    <a:pt x="187" y="32"/>
                  </a:lnTo>
                  <a:lnTo>
                    <a:pt x="184" y="29"/>
                  </a:lnTo>
                  <a:lnTo>
                    <a:pt x="184" y="26"/>
                  </a:lnTo>
                  <a:lnTo>
                    <a:pt x="187" y="23"/>
                  </a:lnTo>
                  <a:lnTo>
                    <a:pt x="187" y="23"/>
                  </a:lnTo>
                  <a:lnTo>
                    <a:pt x="190" y="23"/>
                  </a:lnTo>
                  <a:lnTo>
                    <a:pt x="190" y="23"/>
                  </a:lnTo>
                  <a:close/>
                  <a:moveTo>
                    <a:pt x="232" y="71"/>
                  </a:moveTo>
                  <a:lnTo>
                    <a:pt x="232" y="99"/>
                  </a:lnTo>
                  <a:lnTo>
                    <a:pt x="232" y="102"/>
                  </a:lnTo>
                  <a:lnTo>
                    <a:pt x="229" y="102"/>
                  </a:lnTo>
                  <a:lnTo>
                    <a:pt x="229" y="102"/>
                  </a:lnTo>
                  <a:lnTo>
                    <a:pt x="226" y="102"/>
                  </a:lnTo>
                  <a:lnTo>
                    <a:pt x="226" y="102"/>
                  </a:lnTo>
                  <a:lnTo>
                    <a:pt x="224" y="102"/>
                  </a:lnTo>
                  <a:lnTo>
                    <a:pt x="224" y="99"/>
                  </a:lnTo>
                  <a:lnTo>
                    <a:pt x="224" y="71"/>
                  </a:lnTo>
                  <a:lnTo>
                    <a:pt x="224" y="67"/>
                  </a:lnTo>
                  <a:lnTo>
                    <a:pt x="226" y="64"/>
                  </a:lnTo>
                  <a:lnTo>
                    <a:pt x="229" y="64"/>
                  </a:lnTo>
                  <a:lnTo>
                    <a:pt x="232" y="64"/>
                  </a:lnTo>
                  <a:lnTo>
                    <a:pt x="232" y="71"/>
                  </a:lnTo>
                  <a:lnTo>
                    <a:pt x="232" y="71"/>
                  </a:lnTo>
                  <a:close/>
                  <a:moveTo>
                    <a:pt x="232" y="138"/>
                  </a:moveTo>
                  <a:lnTo>
                    <a:pt x="232" y="169"/>
                  </a:lnTo>
                  <a:lnTo>
                    <a:pt x="232" y="173"/>
                  </a:lnTo>
                  <a:lnTo>
                    <a:pt x="229" y="173"/>
                  </a:lnTo>
                  <a:lnTo>
                    <a:pt x="229" y="173"/>
                  </a:lnTo>
                  <a:lnTo>
                    <a:pt x="226" y="173"/>
                  </a:lnTo>
                  <a:lnTo>
                    <a:pt x="226" y="173"/>
                  </a:lnTo>
                  <a:lnTo>
                    <a:pt x="224" y="169"/>
                  </a:lnTo>
                  <a:lnTo>
                    <a:pt x="224" y="169"/>
                  </a:lnTo>
                  <a:lnTo>
                    <a:pt x="224" y="138"/>
                  </a:lnTo>
                  <a:lnTo>
                    <a:pt x="224" y="138"/>
                  </a:lnTo>
                  <a:lnTo>
                    <a:pt x="226" y="134"/>
                  </a:lnTo>
                  <a:lnTo>
                    <a:pt x="229" y="134"/>
                  </a:lnTo>
                  <a:lnTo>
                    <a:pt x="232" y="134"/>
                  </a:lnTo>
                  <a:lnTo>
                    <a:pt x="232" y="138"/>
                  </a:lnTo>
                  <a:lnTo>
                    <a:pt x="232" y="138"/>
                  </a:lnTo>
                  <a:close/>
                  <a:moveTo>
                    <a:pt x="232" y="208"/>
                  </a:moveTo>
                  <a:lnTo>
                    <a:pt x="232" y="240"/>
                  </a:lnTo>
                  <a:lnTo>
                    <a:pt x="232" y="243"/>
                  </a:lnTo>
                  <a:lnTo>
                    <a:pt x="229" y="243"/>
                  </a:lnTo>
                  <a:lnTo>
                    <a:pt x="229" y="243"/>
                  </a:lnTo>
                  <a:lnTo>
                    <a:pt x="226" y="243"/>
                  </a:lnTo>
                  <a:lnTo>
                    <a:pt x="226" y="243"/>
                  </a:lnTo>
                  <a:lnTo>
                    <a:pt x="224" y="240"/>
                  </a:lnTo>
                  <a:lnTo>
                    <a:pt x="224" y="240"/>
                  </a:lnTo>
                  <a:lnTo>
                    <a:pt x="224" y="208"/>
                  </a:lnTo>
                  <a:lnTo>
                    <a:pt x="224" y="208"/>
                  </a:lnTo>
                  <a:lnTo>
                    <a:pt x="226" y="205"/>
                  </a:lnTo>
                  <a:lnTo>
                    <a:pt x="229" y="205"/>
                  </a:lnTo>
                  <a:lnTo>
                    <a:pt x="232" y="205"/>
                  </a:lnTo>
                  <a:lnTo>
                    <a:pt x="232" y="208"/>
                  </a:lnTo>
                  <a:lnTo>
                    <a:pt x="232" y="208"/>
                  </a:lnTo>
                  <a:close/>
                  <a:moveTo>
                    <a:pt x="232" y="278"/>
                  </a:moveTo>
                  <a:lnTo>
                    <a:pt x="232" y="310"/>
                  </a:lnTo>
                  <a:lnTo>
                    <a:pt x="232" y="313"/>
                  </a:lnTo>
                  <a:lnTo>
                    <a:pt x="229" y="313"/>
                  </a:lnTo>
                  <a:lnTo>
                    <a:pt x="229" y="313"/>
                  </a:lnTo>
                  <a:lnTo>
                    <a:pt x="226" y="313"/>
                  </a:lnTo>
                  <a:lnTo>
                    <a:pt x="226" y="313"/>
                  </a:lnTo>
                  <a:lnTo>
                    <a:pt x="224" y="310"/>
                  </a:lnTo>
                  <a:lnTo>
                    <a:pt x="224" y="310"/>
                  </a:lnTo>
                  <a:lnTo>
                    <a:pt x="224" y="278"/>
                  </a:lnTo>
                  <a:lnTo>
                    <a:pt x="224" y="278"/>
                  </a:lnTo>
                  <a:lnTo>
                    <a:pt x="226" y="275"/>
                  </a:lnTo>
                  <a:lnTo>
                    <a:pt x="229" y="275"/>
                  </a:lnTo>
                  <a:lnTo>
                    <a:pt x="232" y="275"/>
                  </a:lnTo>
                  <a:lnTo>
                    <a:pt x="232" y="278"/>
                  </a:lnTo>
                  <a:lnTo>
                    <a:pt x="232" y="278"/>
                  </a:lnTo>
                  <a:close/>
                  <a:moveTo>
                    <a:pt x="232" y="348"/>
                  </a:moveTo>
                  <a:lnTo>
                    <a:pt x="232" y="377"/>
                  </a:lnTo>
                  <a:lnTo>
                    <a:pt x="232" y="383"/>
                  </a:lnTo>
                  <a:lnTo>
                    <a:pt x="229" y="383"/>
                  </a:lnTo>
                  <a:lnTo>
                    <a:pt x="229" y="383"/>
                  </a:lnTo>
                  <a:lnTo>
                    <a:pt x="226" y="383"/>
                  </a:lnTo>
                  <a:lnTo>
                    <a:pt x="226" y="383"/>
                  </a:lnTo>
                  <a:lnTo>
                    <a:pt x="224" y="380"/>
                  </a:lnTo>
                  <a:lnTo>
                    <a:pt x="224" y="377"/>
                  </a:lnTo>
                  <a:lnTo>
                    <a:pt x="224" y="348"/>
                  </a:lnTo>
                  <a:lnTo>
                    <a:pt x="224" y="345"/>
                  </a:lnTo>
                  <a:lnTo>
                    <a:pt x="226" y="345"/>
                  </a:lnTo>
                  <a:lnTo>
                    <a:pt x="229" y="342"/>
                  </a:lnTo>
                  <a:lnTo>
                    <a:pt x="232" y="345"/>
                  </a:lnTo>
                  <a:lnTo>
                    <a:pt x="232" y="348"/>
                  </a:lnTo>
                  <a:lnTo>
                    <a:pt x="232" y="348"/>
                  </a:lnTo>
                  <a:close/>
                  <a:moveTo>
                    <a:pt x="232" y="418"/>
                  </a:moveTo>
                  <a:lnTo>
                    <a:pt x="232" y="447"/>
                  </a:lnTo>
                  <a:lnTo>
                    <a:pt x="232" y="450"/>
                  </a:lnTo>
                  <a:lnTo>
                    <a:pt x="229" y="453"/>
                  </a:lnTo>
                  <a:lnTo>
                    <a:pt x="229" y="453"/>
                  </a:lnTo>
                  <a:lnTo>
                    <a:pt x="226" y="453"/>
                  </a:lnTo>
                  <a:lnTo>
                    <a:pt x="226" y="450"/>
                  </a:lnTo>
                  <a:lnTo>
                    <a:pt x="224" y="450"/>
                  </a:lnTo>
                  <a:lnTo>
                    <a:pt x="224" y="447"/>
                  </a:lnTo>
                  <a:lnTo>
                    <a:pt x="224" y="418"/>
                  </a:lnTo>
                  <a:lnTo>
                    <a:pt x="224" y="415"/>
                  </a:lnTo>
                  <a:lnTo>
                    <a:pt x="226" y="415"/>
                  </a:lnTo>
                  <a:lnTo>
                    <a:pt x="229" y="412"/>
                  </a:lnTo>
                  <a:lnTo>
                    <a:pt x="232" y="415"/>
                  </a:lnTo>
                  <a:lnTo>
                    <a:pt x="232" y="418"/>
                  </a:lnTo>
                  <a:lnTo>
                    <a:pt x="232" y="418"/>
                  </a:lnTo>
                  <a:close/>
                  <a:moveTo>
                    <a:pt x="232" y="488"/>
                  </a:moveTo>
                  <a:lnTo>
                    <a:pt x="232" y="517"/>
                  </a:lnTo>
                  <a:lnTo>
                    <a:pt x="232" y="520"/>
                  </a:lnTo>
                  <a:lnTo>
                    <a:pt x="229" y="524"/>
                  </a:lnTo>
                  <a:lnTo>
                    <a:pt x="229" y="524"/>
                  </a:lnTo>
                  <a:lnTo>
                    <a:pt x="226" y="524"/>
                  </a:lnTo>
                  <a:lnTo>
                    <a:pt x="226" y="520"/>
                  </a:lnTo>
                  <a:lnTo>
                    <a:pt x="224" y="520"/>
                  </a:lnTo>
                  <a:lnTo>
                    <a:pt x="224" y="517"/>
                  </a:lnTo>
                  <a:lnTo>
                    <a:pt x="224" y="488"/>
                  </a:lnTo>
                  <a:lnTo>
                    <a:pt x="224" y="485"/>
                  </a:lnTo>
                  <a:lnTo>
                    <a:pt x="226" y="485"/>
                  </a:lnTo>
                  <a:lnTo>
                    <a:pt x="229" y="482"/>
                  </a:lnTo>
                  <a:lnTo>
                    <a:pt x="232" y="485"/>
                  </a:lnTo>
                  <a:lnTo>
                    <a:pt x="232" y="488"/>
                  </a:lnTo>
                  <a:lnTo>
                    <a:pt x="232" y="488"/>
                  </a:lnTo>
                  <a:close/>
                  <a:moveTo>
                    <a:pt x="229" y="559"/>
                  </a:moveTo>
                  <a:lnTo>
                    <a:pt x="226" y="562"/>
                  </a:lnTo>
                  <a:lnTo>
                    <a:pt x="226" y="562"/>
                  </a:lnTo>
                  <a:lnTo>
                    <a:pt x="221" y="568"/>
                  </a:lnTo>
                  <a:lnTo>
                    <a:pt x="221" y="568"/>
                  </a:lnTo>
                  <a:lnTo>
                    <a:pt x="212" y="571"/>
                  </a:lnTo>
                  <a:lnTo>
                    <a:pt x="204" y="575"/>
                  </a:lnTo>
                  <a:lnTo>
                    <a:pt x="201" y="578"/>
                  </a:lnTo>
                  <a:lnTo>
                    <a:pt x="201" y="575"/>
                  </a:lnTo>
                  <a:lnTo>
                    <a:pt x="198" y="575"/>
                  </a:lnTo>
                  <a:lnTo>
                    <a:pt x="198" y="568"/>
                  </a:lnTo>
                  <a:lnTo>
                    <a:pt x="201" y="568"/>
                  </a:lnTo>
                  <a:lnTo>
                    <a:pt x="209" y="562"/>
                  </a:lnTo>
                  <a:lnTo>
                    <a:pt x="215" y="559"/>
                  </a:lnTo>
                  <a:lnTo>
                    <a:pt x="215" y="559"/>
                  </a:lnTo>
                  <a:lnTo>
                    <a:pt x="221" y="555"/>
                  </a:lnTo>
                  <a:lnTo>
                    <a:pt x="221" y="555"/>
                  </a:lnTo>
                  <a:lnTo>
                    <a:pt x="221" y="552"/>
                  </a:lnTo>
                  <a:lnTo>
                    <a:pt x="224" y="552"/>
                  </a:lnTo>
                  <a:lnTo>
                    <a:pt x="226" y="552"/>
                  </a:lnTo>
                  <a:lnTo>
                    <a:pt x="229" y="555"/>
                  </a:lnTo>
                  <a:lnTo>
                    <a:pt x="229" y="559"/>
                  </a:lnTo>
                  <a:lnTo>
                    <a:pt x="229" y="559"/>
                  </a:lnTo>
                  <a:close/>
                  <a:moveTo>
                    <a:pt x="170" y="587"/>
                  </a:moveTo>
                  <a:lnTo>
                    <a:pt x="164" y="587"/>
                  </a:lnTo>
                  <a:lnTo>
                    <a:pt x="147" y="591"/>
                  </a:lnTo>
                  <a:lnTo>
                    <a:pt x="141" y="591"/>
                  </a:lnTo>
                  <a:lnTo>
                    <a:pt x="141" y="591"/>
                  </a:lnTo>
                  <a:lnTo>
                    <a:pt x="139" y="591"/>
                  </a:lnTo>
                  <a:lnTo>
                    <a:pt x="139" y="591"/>
                  </a:lnTo>
                  <a:lnTo>
                    <a:pt x="139" y="587"/>
                  </a:lnTo>
                  <a:lnTo>
                    <a:pt x="139" y="587"/>
                  </a:lnTo>
                  <a:lnTo>
                    <a:pt x="139" y="584"/>
                  </a:lnTo>
                  <a:lnTo>
                    <a:pt x="141" y="581"/>
                  </a:lnTo>
                  <a:lnTo>
                    <a:pt x="147" y="581"/>
                  </a:lnTo>
                  <a:lnTo>
                    <a:pt x="161" y="578"/>
                  </a:lnTo>
                  <a:lnTo>
                    <a:pt x="167" y="578"/>
                  </a:lnTo>
                  <a:lnTo>
                    <a:pt x="170" y="578"/>
                  </a:lnTo>
                  <a:lnTo>
                    <a:pt x="170" y="578"/>
                  </a:lnTo>
                  <a:lnTo>
                    <a:pt x="173" y="581"/>
                  </a:lnTo>
                  <a:lnTo>
                    <a:pt x="173" y="584"/>
                  </a:lnTo>
                  <a:lnTo>
                    <a:pt x="170" y="587"/>
                  </a:lnTo>
                  <a:lnTo>
                    <a:pt x="170" y="587"/>
                  </a:lnTo>
                  <a:close/>
                  <a:moveTo>
                    <a:pt x="107" y="597"/>
                  </a:moveTo>
                  <a:lnTo>
                    <a:pt x="93" y="600"/>
                  </a:lnTo>
                  <a:lnTo>
                    <a:pt x="82" y="600"/>
                  </a:lnTo>
                  <a:lnTo>
                    <a:pt x="79" y="600"/>
                  </a:lnTo>
                  <a:lnTo>
                    <a:pt x="76" y="597"/>
                  </a:lnTo>
                  <a:lnTo>
                    <a:pt x="76" y="594"/>
                  </a:lnTo>
                  <a:lnTo>
                    <a:pt x="76" y="594"/>
                  </a:lnTo>
                  <a:lnTo>
                    <a:pt x="76" y="591"/>
                  </a:lnTo>
                  <a:lnTo>
                    <a:pt x="79" y="591"/>
                  </a:lnTo>
                  <a:lnTo>
                    <a:pt x="90" y="587"/>
                  </a:lnTo>
                  <a:lnTo>
                    <a:pt x="107" y="587"/>
                  </a:lnTo>
                  <a:lnTo>
                    <a:pt x="110" y="587"/>
                  </a:lnTo>
                  <a:lnTo>
                    <a:pt x="110" y="591"/>
                  </a:lnTo>
                  <a:lnTo>
                    <a:pt x="110" y="594"/>
                  </a:lnTo>
                  <a:lnTo>
                    <a:pt x="110" y="594"/>
                  </a:lnTo>
                  <a:lnTo>
                    <a:pt x="107" y="597"/>
                  </a:lnTo>
                  <a:lnTo>
                    <a:pt x="107" y="597"/>
                  </a:lnTo>
                  <a:close/>
                  <a:moveTo>
                    <a:pt x="45" y="600"/>
                  </a:moveTo>
                  <a:lnTo>
                    <a:pt x="19" y="603"/>
                  </a:lnTo>
                  <a:lnTo>
                    <a:pt x="17" y="600"/>
                  </a:lnTo>
                  <a:lnTo>
                    <a:pt x="14" y="597"/>
                  </a:lnTo>
                  <a:lnTo>
                    <a:pt x="14" y="597"/>
                  </a:lnTo>
                  <a:lnTo>
                    <a:pt x="14" y="594"/>
                  </a:lnTo>
                  <a:lnTo>
                    <a:pt x="17" y="594"/>
                  </a:lnTo>
                  <a:lnTo>
                    <a:pt x="19" y="594"/>
                  </a:lnTo>
                  <a:lnTo>
                    <a:pt x="45" y="591"/>
                  </a:lnTo>
                  <a:lnTo>
                    <a:pt x="48" y="594"/>
                  </a:lnTo>
                  <a:lnTo>
                    <a:pt x="51" y="597"/>
                  </a:lnTo>
                  <a:lnTo>
                    <a:pt x="48" y="597"/>
                  </a:lnTo>
                  <a:lnTo>
                    <a:pt x="48" y="600"/>
                  </a:lnTo>
                  <a:lnTo>
                    <a:pt x="48" y="600"/>
                  </a:lnTo>
                  <a:lnTo>
                    <a:pt x="45" y="600"/>
                  </a:lnTo>
                  <a:lnTo>
                    <a:pt x="45" y="60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46042" name="Object 602"/>
          <p:cNvGraphicFramePr>
            <a:graphicFrameLocks noChangeAspect="1"/>
          </p:cNvGraphicFramePr>
          <p:nvPr/>
        </p:nvGraphicFramePr>
        <p:xfrm>
          <a:off x="5724525" y="31750"/>
          <a:ext cx="11890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20" name="公式" r:id="rId14" imgW="774360" imgH="355320" progId="Equation.3">
                  <p:embed/>
                </p:oleObj>
              </mc:Choice>
              <mc:Fallback>
                <p:oleObj name="公式" r:id="rId14" imgW="774360" imgH="355320" progId="Equation.3">
                  <p:embed/>
                  <p:pic>
                    <p:nvPicPr>
                      <p:cNvPr id="0" name="Object 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1750"/>
                        <a:ext cx="1189038" cy="5461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043" name="Group 603"/>
          <p:cNvGrpSpPr>
            <a:grpSpLocks/>
          </p:cNvGrpSpPr>
          <p:nvPr/>
        </p:nvGrpSpPr>
        <p:grpSpPr bwMode="auto">
          <a:xfrm>
            <a:off x="5003800" y="463550"/>
            <a:ext cx="2479675" cy="1687513"/>
            <a:chOff x="3696" y="1752"/>
            <a:chExt cx="1562" cy="1063"/>
          </a:xfrm>
        </p:grpSpPr>
        <p:sp>
          <p:nvSpPr>
            <p:cNvPr id="446044" name="Rectangle 604"/>
            <p:cNvSpPr>
              <a:spLocks noChangeArrowheads="1"/>
            </p:cNvSpPr>
            <p:nvPr/>
          </p:nvSpPr>
          <p:spPr bwMode="auto">
            <a:xfrm>
              <a:off x="3711" y="1815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045" name="Rectangle 605"/>
            <p:cNvSpPr>
              <a:spLocks noChangeArrowheads="1"/>
            </p:cNvSpPr>
            <p:nvPr/>
          </p:nvSpPr>
          <p:spPr bwMode="auto">
            <a:xfrm>
              <a:off x="4232" y="220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046" name="Rectangle 606"/>
            <p:cNvSpPr>
              <a:spLocks noChangeArrowheads="1"/>
            </p:cNvSpPr>
            <p:nvPr/>
          </p:nvSpPr>
          <p:spPr bwMode="auto">
            <a:xfrm>
              <a:off x="4538" y="220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047" name="Rectangle 607"/>
            <p:cNvSpPr>
              <a:spLocks noChangeArrowheads="1"/>
            </p:cNvSpPr>
            <p:nvPr/>
          </p:nvSpPr>
          <p:spPr bwMode="auto">
            <a:xfrm>
              <a:off x="4830" y="224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048" name="Rectangle 608"/>
            <p:cNvSpPr>
              <a:spLocks noChangeArrowheads="1"/>
            </p:cNvSpPr>
            <p:nvPr/>
          </p:nvSpPr>
          <p:spPr bwMode="auto">
            <a:xfrm>
              <a:off x="5150" y="220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049" name="Rectangle 609"/>
            <p:cNvSpPr>
              <a:spLocks noChangeArrowheads="1"/>
            </p:cNvSpPr>
            <p:nvPr/>
          </p:nvSpPr>
          <p:spPr bwMode="auto">
            <a:xfrm>
              <a:off x="4013" y="2101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50" name="Line 610"/>
            <p:cNvSpPr>
              <a:spLocks noChangeShapeType="1"/>
            </p:cNvSpPr>
            <p:nvPr/>
          </p:nvSpPr>
          <p:spPr bwMode="auto">
            <a:xfrm>
              <a:off x="4013" y="210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51" name="Line 611"/>
            <p:cNvSpPr>
              <a:spLocks noChangeShapeType="1"/>
            </p:cNvSpPr>
            <p:nvPr/>
          </p:nvSpPr>
          <p:spPr bwMode="auto">
            <a:xfrm>
              <a:off x="4013" y="210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52" name="Rectangle 612"/>
            <p:cNvSpPr>
              <a:spLocks noChangeArrowheads="1"/>
            </p:cNvSpPr>
            <p:nvPr/>
          </p:nvSpPr>
          <p:spPr bwMode="auto">
            <a:xfrm>
              <a:off x="4013" y="2101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53" name="Line 613"/>
            <p:cNvSpPr>
              <a:spLocks noChangeShapeType="1"/>
            </p:cNvSpPr>
            <p:nvPr/>
          </p:nvSpPr>
          <p:spPr bwMode="auto">
            <a:xfrm>
              <a:off x="4013" y="210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54" name="Line 614"/>
            <p:cNvSpPr>
              <a:spLocks noChangeShapeType="1"/>
            </p:cNvSpPr>
            <p:nvPr/>
          </p:nvSpPr>
          <p:spPr bwMode="auto">
            <a:xfrm>
              <a:off x="4013" y="210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55" name="Rectangle 615"/>
            <p:cNvSpPr>
              <a:spLocks noChangeArrowheads="1"/>
            </p:cNvSpPr>
            <p:nvPr/>
          </p:nvSpPr>
          <p:spPr bwMode="auto">
            <a:xfrm>
              <a:off x="4031" y="2101"/>
              <a:ext cx="29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56" name="Line 616"/>
            <p:cNvSpPr>
              <a:spLocks noChangeShapeType="1"/>
            </p:cNvSpPr>
            <p:nvPr/>
          </p:nvSpPr>
          <p:spPr bwMode="auto">
            <a:xfrm>
              <a:off x="4031" y="2101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57" name="Rectangle 617"/>
            <p:cNvSpPr>
              <a:spLocks noChangeArrowheads="1"/>
            </p:cNvSpPr>
            <p:nvPr/>
          </p:nvSpPr>
          <p:spPr bwMode="auto">
            <a:xfrm>
              <a:off x="4322" y="2101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58" name="Line 618"/>
            <p:cNvSpPr>
              <a:spLocks noChangeShapeType="1"/>
            </p:cNvSpPr>
            <p:nvPr/>
          </p:nvSpPr>
          <p:spPr bwMode="auto">
            <a:xfrm>
              <a:off x="4322" y="210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59" name="Line 619"/>
            <p:cNvSpPr>
              <a:spLocks noChangeShapeType="1"/>
            </p:cNvSpPr>
            <p:nvPr/>
          </p:nvSpPr>
          <p:spPr bwMode="auto">
            <a:xfrm>
              <a:off x="4322" y="210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60" name="Rectangle 620"/>
            <p:cNvSpPr>
              <a:spLocks noChangeArrowheads="1"/>
            </p:cNvSpPr>
            <p:nvPr/>
          </p:nvSpPr>
          <p:spPr bwMode="auto">
            <a:xfrm>
              <a:off x="4340" y="2101"/>
              <a:ext cx="29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61" name="Line 621"/>
            <p:cNvSpPr>
              <a:spLocks noChangeShapeType="1"/>
            </p:cNvSpPr>
            <p:nvPr/>
          </p:nvSpPr>
          <p:spPr bwMode="auto">
            <a:xfrm>
              <a:off x="4340" y="2101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62" name="Rectangle 622"/>
            <p:cNvSpPr>
              <a:spLocks noChangeArrowheads="1"/>
            </p:cNvSpPr>
            <p:nvPr/>
          </p:nvSpPr>
          <p:spPr bwMode="auto">
            <a:xfrm>
              <a:off x="4631" y="2101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63" name="Line 623"/>
            <p:cNvSpPr>
              <a:spLocks noChangeShapeType="1"/>
            </p:cNvSpPr>
            <p:nvPr/>
          </p:nvSpPr>
          <p:spPr bwMode="auto">
            <a:xfrm>
              <a:off x="4631" y="210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64" name="Line 624"/>
            <p:cNvSpPr>
              <a:spLocks noChangeShapeType="1"/>
            </p:cNvSpPr>
            <p:nvPr/>
          </p:nvSpPr>
          <p:spPr bwMode="auto">
            <a:xfrm>
              <a:off x="4631" y="210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65" name="Rectangle 625"/>
            <p:cNvSpPr>
              <a:spLocks noChangeArrowheads="1"/>
            </p:cNvSpPr>
            <p:nvPr/>
          </p:nvSpPr>
          <p:spPr bwMode="auto">
            <a:xfrm>
              <a:off x="4649" y="2101"/>
              <a:ext cx="28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66" name="Line 626"/>
            <p:cNvSpPr>
              <a:spLocks noChangeShapeType="1"/>
            </p:cNvSpPr>
            <p:nvPr/>
          </p:nvSpPr>
          <p:spPr bwMode="auto">
            <a:xfrm>
              <a:off x="4649" y="2101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67" name="Rectangle 627"/>
            <p:cNvSpPr>
              <a:spLocks noChangeArrowheads="1"/>
            </p:cNvSpPr>
            <p:nvPr/>
          </p:nvSpPr>
          <p:spPr bwMode="auto">
            <a:xfrm>
              <a:off x="4937" y="2101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68" name="Line 628"/>
            <p:cNvSpPr>
              <a:spLocks noChangeShapeType="1"/>
            </p:cNvSpPr>
            <p:nvPr/>
          </p:nvSpPr>
          <p:spPr bwMode="auto">
            <a:xfrm>
              <a:off x="4937" y="210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69" name="Line 629"/>
            <p:cNvSpPr>
              <a:spLocks noChangeShapeType="1"/>
            </p:cNvSpPr>
            <p:nvPr/>
          </p:nvSpPr>
          <p:spPr bwMode="auto">
            <a:xfrm>
              <a:off x="4937" y="210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70" name="Rectangle 630"/>
            <p:cNvSpPr>
              <a:spLocks noChangeArrowheads="1"/>
            </p:cNvSpPr>
            <p:nvPr/>
          </p:nvSpPr>
          <p:spPr bwMode="auto">
            <a:xfrm>
              <a:off x="4955" y="2101"/>
              <a:ext cx="286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71" name="Line 631"/>
            <p:cNvSpPr>
              <a:spLocks noChangeShapeType="1"/>
            </p:cNvSpPr>
            <p:nvPr/>
          </p:nvSpPr>
          <p:spPr bwMode="auto">
            <a:xfrm>
              <a:off x="4955" y="2101"/>
              <a:ext cx="2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72" name="Rectangle 632"/>
            <p:cNvSpPr>
              <a:spLocks noChangeArrowheads="1"/>
            </p:cNvSpPr>
            <p:nvPr/>
          </p:nvSpPr>
          <p:spPr bwMode="auto">
            <a:xfrm>
              <a:off x="5241" y="2101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73" name="Line 633"/>
            <p:cNvSpPr>
              <a:spLocks noChangeShapeType="1"/>
            </p:cNvSpPr>
            <p:nvPr/>
          </p:nvSpPr>
          <p:spPr bwMode="auto">
            <a:xfrm>
              <a:off x="5241" y="2101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74" name="Line 634"/>
            <p:cNvSpPr>
              <a:spLocks noChangeShapeType="1"/>
            </p:cNvSpPr>
            <p:nvPr/>
          </p:nvSpPr>
          <p:spPr bwMode="auto">
            <a:xfrm>
              <a:off x="5241" y="210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75" name="Rectangle 635"/>
            <p:cNvSpPr>
              <a:spLocks noChangeArrowheads="1"/>
            </p:cNvSpPr>
            <p:nvPr/>
          </p:nvSpPr>
          <p:spPr bwMode="auto">
            <a:xfrm>
              <a:off x="5241" y="2101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76" name="Line 636"/>
            <p:cNvSpPr>
              <a:spLocks noChangeShapeType="1"/>
            </p:cNvSpPr>
            <p:nvPr/>
          </p:nvSpPr>
          <p:spPr bwMode="auto">
            <a:xfrm>
              <a:off x="5241" y="2101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77" name="Line 637"/>
            <p:cNvSpPr>
              <a:spLocks noChangeShapeType="1"/>
            </p:cNvSpPr>
            <p:nvPr/>
          </p:nvSpPr>
          <p:spPr bwMode="auto">
            <a:xfrm>
              <a:off x="5241" y="210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78" name="Rectangle 638"/>
            <p:cNvSpPr>
              <a:spLocks noChangeArrowheads="1"/>
            </p:cNvSpPr>
            <p:nvPr/>
          </p:nvSpPr>
          <p:spPr bwMode="auto">
            <a:xfrm>
              <a:off x="4013" y="2120"/>
              <a:ext cx="18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79" name="Line 639"/>
            <p:cNvSpPr>
              <a:spLocks noChangeShapeType="1"/>
            </p:cNvSpPr>
            <p:nvPr/>
          </p:nvSpPr>
          <p:spPr bwMode="auto">
            <a:xfrm>
              <a:off x="4013" y="2120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80" name="Rectangle 640"/>
            <p:cNvSpPr>
              <a:spLocks noChangeArrowheads="1"/>
            </p:cNvSpPr>
            <p:nvPr/>
          </p:nvSpPr>
          <p:spPr bwMode="auto">
            <a:xfrm>
              <a:off x="4322" y="2120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81" name="Line 641"/>
            <p:cNvSpPr>
              <a:spLocks noChangeShapeType="1"/>
            </p:cNvSpPr>
            <p:nvPr/>
          </p:nvSpPr>
          <p:spPr bwMode="auto">
            <a:xfrm>
              <a:off x="4322" y="2120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82" name="Rectangle 642"/>
            <p:cNvSpPr>
              <a:spLocks noChangeArrowheads="1"/>
            </p:cNvSpPr>
            <p:nvPr/>
          </p:nvSpPr>
          <p:spPr bwMode="auto">
            <a:xfrm>
              <a:off x="4631" y="2120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83" name="Line 643"/>
            <p:cNvSpPr>
              <a:spLocks noChangeShapeType="1"/>
            </p:cNvSpPr>
            <p:nvPr/>
          </p:nvSpPr>
          <p:spPr bwMode="auto">
            <a:xfrm>
              <a:off x="4631" y="2120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84" name="Rectangle 644"/>
            <p:cNvSpPr>
              <a:spLocks noChangeArrowheads="1"/>
            </p:cNvSpPr>
            <p:nvPr/>
          </p:nvSpPr>
          <p:spPr bwMode="auto">
            <a:xfrm>
              <a:off x="4937" y="2120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85" name="Line 645"/>
            <p:cNvSpPr>
              <a:spLocks noChangeShapeType="1"/>
            </p:cNvSpPr>
            <p:nvPr/>
          </p:nvSpPr>
          <p:spPr bwMode="auto">
            <a:xfrm>
              <a:off x="4937" y="2120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86" name="Rectangle 646"/>
            <p:cNvSpPr>
              <a:spLocks noChangeArrowheads="1"/>
            </p:cNvSpPr>
            <p:nvPr/>
          </p:nvSpPr>
          <p:spPr bwMode="auto">
            <a:xfrm>
              <a:off x="5241" y="2120"/>
              <a:ext cx="17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87" name="Line 647"/>
            <p:cNvSpPr>
              <a:spLocks noChangeShapeType="1"/>
            </p:cNvSpPr>
            <p:nvPr/>
          </p:nvSpPr>
          <p:spPr bwMode="auto">
            <a:xfrm>
              <a:off x="5241" y="2120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88" name="Rectangle 648"/>
            <p:cNvSpPr>
              <a:spLocks noChangeArrowheads="1"/>
            </p:cNvSpPr>
            <p:nvPr/>
          </p:nvSpPr>
          <p:spPr bwMode="auto">
            <a:xfrm>
              <a:off x="4573" y="254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089" name="Rectangle 649"/>
            <p:cNvSpPr>
              <a:spLocks noChangeArrowheads="1"/>
            </p:cNvSpPr>
            <p:nvPr/>
          </p:nvSpPr>
          <p:spPr bwMode="auto">
            <a:xfrm>
              <a:off x="4879" y="254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090" name="Rectangle 650"/>
            <p:cNvSpPr>
              <a:spLocks noChangeArrowheads="1"/>
            </p:cNvSpPr>
            <p:nvPr/>
          </p:nvSpPr>
          <p:spPr bwMode="auto">
            <a:xfrm>
              <a:off x="5185" y="254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091" name="Rectangle 651"/>
            <p:cNvSpPr>
              <a:spLocks noChangeArrowheads="1"/>
            </p:cNvSpPr>
            <p:nvPr/>
          </p:nvSpPr>
          <p:spPr bwMode="auto">
            <a:xfrm>
              <a:off x="4013" y="2454"/>
              <a:ext cx="1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92" name="Line 652"/>
            <p:cNvSpPr>
              <a:spLocks noChangeShapeType="1"/>
            </p:cNvSpPr>
            <p:nvPr/>
          </p:nvSpPr>
          <p:spPr bwMode="auto">
            <a:xfrm>
              <a:off x="4013" y="2454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93" name="Rectangle 653"/>
            <p:cNvSpPr>
              <a:spLocks noChangeArrowheads="1"/>
            </p:cNvSpPr>
            <p:nvPr/>
          </p:nvSpPr>
          <p:spPr bwMode="auto">
            <a:xfrm>
              <a:off x="4031" y="2454"/>
              <a:ext cx="29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94" name="Line 654"/>
            <p:cNvSpPr>
              <a:spLocks noChangeShapeType="1"/>
            </p:cNvSpPr>
            <p:nvPr/>
          </p:nvSpPr>
          <p:spPr bwMode="auto">
            <a:xfrm>
              <a:off x="4031" y="2454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95" name="Rectangle 655"/>
            <p:cNvSpPr>
              <a:spLocks noChangeArrowheads="1"/>
            </p:cNvSpPr>
            <p:nvPr/>
          </p:nvSpPr>
          <p:spPr bwMode="auto">
            <a:xfrm>
              <a:off x="4322" y="2454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96" name="Line 656"/>
            <p:cNvSpPr>
              <a:spLocks noChangeShapeType="1"/>
            </p:cNvSpPr>
            <p:nvPr/>
          </p:nvSpPr>
          <p:spPr bwMode="auto">
            <a:xfrm>
              <a:off x="4322" y="2454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97" name="Line 657"/>
            <p:cNvSpPr>
              <a:spLocks noChangeShapeType="1"/>
            </p:cNvSpPr>
            <p:nvPr/>
          </p:nvSpPr>
          <p:spPr bwMode="auto">
            <a:xfrm>
              <a:off x="4322" y="2454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98" name="Rectangle 658"/>
            <p:cNvSpPr>
              <a:spLocks noChangeArrowheads="1"/>
            </p:cNvSpPr>
            <p:nvPr/>
          </p:nvSpPr>
          <p:spPr bwMode="auto">
            <a:xfrm>
              <a:off x="4331" y="2454"/>
              <a:ext cx="30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099" name="Line 659"/>
            <p:cNvSpPr>
              <a:spLocks noChangeShapeType="1"/>
            </p:cNvSpPr>
            <p:nvPr/>
          </p:nvSpPr>
          <p:spPr bwMode="auto">
            <a:xfrm>
              <a:off x="4331" y="2454"/>
              <a:ext cx="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00" name="Rectangle 660"/>
            <p:cNvSpPr>
              <a:spLocks noChangeArrowheads="1"/>
            </p:cNvSpPr>
            <p:nvPr/>
          </p:nvSpPr>
          <p:spPr bwMode="auto">
            <a:xfrm>
              <a:off x="4631" y="2454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01" name="Line 661"/>
            <p:cNvSpPr>
              <a:spLocks noChangeShapeType="1"/>
            </p:cNvSpPr>
            <p:nvPr/>
          </p:nvSpPr>
          <p:spPr bwMode="auto">
            <a:xfrm>
              <a:off x="4631" y="2454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02" name="Line 662"/>
            <p:cNvSpPr>
              <a:spLocks noChangeShapeType="1"/>
            </p:cNvSpPr>
            <p:nvPr/>
          </p:nvSpPr>
          <p:spPr bwMode="auto">
            <a:xfrm>
              <a:off x="4631" y="2454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03" name="Rectangle 663"/>
            <p:cNvSpPr>
              <a:spLocks noChangeArrowheads="1"/>
            </p:cNvSpPr>
            <p:nvPr/>
          </p:nvSpPr>
          <p:spPr bwMode="auto">
            <a:xfrm>
              <a:off x="4640" y="2454"/>
              <a:ext cx="29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04" name="Line 664"/>
            <p:cNvSpPr>
              <a:spLocks noChangeShapeType="1"/>
            </p:cNvSpPr>
            <p:nvPr/>
          </p:nvSpPr>
          <p:spPr bwMode="auto">
            <a:xfrm>
              <a:off x="4640" y="2454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05" name="Rectangle 665"/>
            <p:cNvSpPr>
              <a:spLocks noChangeArrowheads="1"/>
            </p:cNvSpPr>
            <p:nvPr/>
          </p:nvSpPr>
          <p:spPr bwMode="auto">
            <a:xfrm>
              <a:off x="4937" y="2454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06" name="Line 666"/>
            <p:cNvSpPr>
              <a:spLocks noChangeShapeType="1"/>
            </p:cNvSpPr>
            <p:nvPr/>
          </p:nvSpPr>
          <p:spPr bwMode="auto">
            <a:xfrm>
              <a:off x="4937" y="2454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07" name="Line 667"/>
            <p:cNvSpPr>
              <a:spLocks noChangeShapeType="1"/>
            </p:cNvSpPr>
            <p:nvPr/>
          </p:nvSpPr>
          <p:spPr bwMode="auto">
            <a:xfrm>
              <a:off x="4937" y="2454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08" name="Rectangle 668"/>
            <p:cNvSpPr>
              <a:spLocks noChangeArrowheads="1"/>
            </p:cNvSpPr>
            <p:nvPr/>
          </p:nvSpPr>
          <p:spPr bwMode="auto">
            <a:xfrm>
              <a:off x="4946" y="2454"/>
              <a:ext cx="29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09" name="Line 669"/>
            <p:cNvSpPr>
              <a:spLocks noChangeShapeType="1"/>
            </p:cNvSpPr>
            <p:nvPr/>
          </p:nvSpPr>
          <p:spPr bwMode="auto">
            <a:xfrm>
              <a:off x="4946" y="2454"/>
              <a:ext cx="2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10" name="Rectangle 670"/>
            <p:cNvSpPr>
              <a:spLocks noChangeArrowheads="1"/>
            </p:cNvSpPr>
            <p:nvPr/>
          </p:nvSpPr>
          <p:spPr bwMode="auto">
            <a:xfrm>
              <a:off x="5241" y="2454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11" name="Line 671"/>
            <p:cNvSpPr>
              <a:spLocks noChangeShapeType="1"/>
            </p:cNvSpPr>
            <p:nvPr/>
          </p:nvSpPr>
          <p:spPr bwMode="auto">
            <a:xfrm>
              <a:off x="5241" y="2454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12" name="Rectangle 672"/>
            <p:cNvSpPr>
              <a:spLocks noChangeArrowheads="1"/>
            </p:cNvSpPr>
            <p:nvPr/>
          </p:nvSpPr>
          <p:spPr bwMode="auto">
            <a:xfrm>
              <a:off x="4013" y="2464"/>
              <a:ext cx="18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13" name="Line 673"/>
            <p:cNvSpPr>
              <a:spLocks noChangeShapeType="1"/>
            </p:cNvSpPr>
            <p:nvPr/>
          </p:nvSpPr>
          <p:spPr bwMode="auto">
            <a:xfrm>
              <a:off x="4005" y="2469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14" name="Rectangle 674"/>
            <p:cNvSpPr>
              <a:spLocks noChangeArrowheads="1"/>
            </p:cNvSpPr>
            <p:nvPr/>
          </p:nvSpPr>
          <p:spPr bwMode="auto">
            <a:xfrm>
              <a:off x="4013" y="2795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15" name="Line 675"/>
            <p:cNvSpPr>
              <a:spLocks noChangeShapeType="1"/>
            </p:cNvSpPr>
            <p:nvPr/>
          </p:nvSpPr>
          <p:spPr bwMode="auto">
            <a:xfrm>
              <a:off x="4013" y="279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16" name="Line 676"/>
            <p:cNvSpPr>
              <a:spLocks noChangeShapeType="1"/>
            </p:cNvSpPr>
            <p:nvPr/>
          </p:nvSpPr>
          <p:spPr bwMode="auto">
            <a:xfrm>
              <a:off x="4013" y="2795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17" name="Rectangle 677"/>
            <p:cNvSpPr>
              <a:spLocks noChangeArrowheads="1"/>
            </p:cNvSpPr>
            <p:nvPr/>
          </p:nvSpPr>
          <p:spPr bwMode="auto">
            <a:xfrm>
              <a:off x="4013" y="2795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18" name="Line 678"/>
            <p:cNvSpPr>
              <a:spLocks noChangeShapeType="1"/>
            </p:cNvSpPr>
            <p:nvPr/>
          </p:nvSpPr>
          <p:spPr bwMode="auto">
            <a:xfrm>
              <a:off x="4013" y="279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19" name="Line 679"/>
            <p:cNvSpPr>
              <a:spLocks noChangeShapeType="1"/>
            </p:cNvSpPr>
            <p:nvPr/>
          </p:nvSpPr>
          <p:spPr bwMode="auto">
            <a:xfrm>
              <a:off x="4013" y="2795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20" name="Rectangle 680"/>
            <p:cNvSpPr>
              <a:spLocks noChangeArrowheads="1"/>
            </p:cNvSpPr>
            <p:nvPr/>
          </p:nvSpPr>
          <p:spPr bwMode="auto">
            <a:xfrm>
              <a:off x="4031" y="2795"/>
              <a:ext cx="29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21" name="Line 681"/>
            <p:cNvSpPr>
              <a:spLocks noChangeShapeType="1"/>
            </p:cNvSpPr>
            <p:nvPr/>
          </p:nvSpPr>
          <p:spPr bwMode="auto">
            <a:xfrm>
              <a:off x="4031" y="2795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22" name="Rectangle 682"/>
            <p:cNvSpPr>
              <a:spLocks noChangeArrowheads="1"/>
            </p:cNvSpPr>
            <p:nvPr/>
          </p:nvSpPr>
          <p:spPr bwMode="auto">
            <a:xfrm>
              <a:off x="4322" y="2464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23" name="Line 683"/>
            <p:cNvSpPr>
              <a:spLocks noChangeShapeType="1"/>
            </p:cNvSpPr>
            <p:nvPr/>
          </p:nvSpPr>
          <p:spPr bwMode="auto">
            <a:xfrm>
              <a:off x="4322" y="2464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24" name="Rectangle 684"/>
            <p:cNvSpPr>
              <a:spLocks noChangeArrowheads="1"/>
            </p:cNvSpPr>
            <p:nvPr/>
          </p:nvSpPr>
          <p:spPr bwMode="auto">
            <a:xfrm>
              <a:off x="4322" y="2795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25" name="Line 685"/>
            <p:cNvSpPr>
              <a:spLocks noChangeShapeType="1"/>
            </p:cNvSpPr>
            <p:nvPr/>
          </p:nvSpPr>
          <p:spPr bwMode="auto">
            <a:xfrm>
              <a:off x="4322" y="279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26" name="Line 686"/>
            <p:cNvSpPr>
              <a:spLocks noChangeShapeType="1"/>
            </p:cNvSpPr>
            <p:nvPr/>
          </p:nvSpPr>
          <p:spPr bwMode="auto">
            <a:xfrm>
              <a:off x="4322" y="2795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27" name="Rectangle 687"/>
            <p:cNvSpPr>
              <a:spLocks noChangeArrowheads="1"/>
            </p:cNvSpPr>
            <p:nvPr/>
          </p:nvSpPr>
          <p:spPr bwMode="auto">
            <a:xfrm>
              <a:off x="4340" y="2795"/>
              <a:ext cx="29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28" name="Line 688"/>
            <p:cNvSpPr>
              <a:spLocks noChangeShapeType="1"/>
            </p:cNvSpPr>
            <p:nvPr/>
          </p:nvSpPr>
          <p:spPr bwMode="auto">
            <a:xfrm>
              <a:off x="4340" y="2795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29" name="Rectangle 689"/>
            <p:cNvSpPr>
              <a:spLocks noChangeArrowheads="1"/>
            </p:cNvSpPr>
            <p:nvPr/>
          </p:nvSpPr>
          <p:spPr bwMode="auto">
            <a:xfrm>
              <a:off x="4631" y="2464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30" name="Line 690"/>
            <p:cNvSpPr>
              <a:spLocks noChangeShapeType="1"/>
            </p:cNvSpPr>
            <p:nvPr/>
          </p:nvSpPr>
          <p:spPr bwMode="auto">
            <a:xfrm>
              <a:off x="4631" y="2464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31" name="Rectangle 691"/>
            <p:cNvSpPr>
              <a:spLocks noChangeArrowheads="1"/>
            </p:cNvSpPr>
            <p:nvPr/>
          </p:nvSpPr>
          <p:spPr bwMode="auto">
            <a:xfrm>
              <a:off x="4631" y="2795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32" name="Line 692"/>
            <p:cNvSpPr>
              <a:spLocks noChangeShapeType="1"/>
            </p:cNvSpPr>
            <p:nvPr/>
          </p:nvSpPr>
          <p:spPr bwMode="auto">
            <a:xfrm>
              <a:off x="4631" y="279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33" name="Line 693"/>
            <p:cNvSpPr>
              <a:spLocks noChangeShapeType="1"/>
            </p:cNvSpPr>
            <p:nvPr/>
          </p:nvSpPr>
          <p:spPr bwMode="auto">
            <a:xfrm>
              <a:off x="4631" y="2795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34" name="Rectangle 694"/>
            <p:cNvSpPr>
              <a:spLocks noChangeArrowheads="1"/>
            </p:cNvSpPr>
            <p:nvPr/>
          </p:nvSpPr>
          <p:spPr bwMode="auto">
            <a:xfrm>
              <a:off x="4649" y="2795"/>
              <a:ext cx="28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35" name="Line 695"/>
            <p:cNvSpPr>
              <a:spLocks noChangeShapeType="1"/>
            </p:cNvSpPr>
            <p:nvPr/>
          </p:nvSpPr>
          <p:spPr bwMode="auto">
            <a:xfrm>
              <a:off x="4649" y="2795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36" name="Rectangle 696"/>
            <p:cNvSpPr>
              <a:spLocks noChangeArrowheads="1"/>
            </p:cNvSpPr>
            <p:nvPr/>
          </p:nvSpPr>
          <p:spPr bwMode="auto">
            <a:xfrm>
              <a:off x="4937" y="2464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37" name="Line 697"/>
            <p:cNvSpPr>
              <a:spLocks noChangeShapeType="1"/>
            </p:cNvSpPr>
            <p:nvPr/>
          </p:nvSpPr>
          <p:spPr bwMode="auto">
            <a:xfrm>
              <a:off x="4937" y="2464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38" name="Rectangle 698"/>
            <p:cNvSpPr>
              <a:spLocks noChangeArrowheads="1"/>
            </p:cNvSpPr>
            <p:nvPr/>
          </p:nvSpPr>
          <p:spPr bwMode="auto">
            <a:xfrm>
              <a:off x="4937" y="2795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39" name="Line 699"/>
            <p:cNvSpPr>
              <a:spLocks noChangeShapeType="1"/>
            </p:cNvSpPr>
            <p:nvPr/>
          </p:nvSpPr>
          <p:spPr bwMode="auto">
            <a:xfrm>
              <a:off x="4937" y="279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40" name="Line 700"/>
            <p:cNvSpPr>
              <a:spLocks noChangeShapeType="1"/>
            </p:cNvSpPr>
            <p:nvPr/>
          </p:nvSpPr>
          <p:spPr bwMode="auto">
            <a:xfrm>
              <a:off x="4937" y="2795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41" name="Rectangle 701"/>
            <p:cNvSpPr>
              <a:spLocks noChangeArrowheads="1"/>
            </p:cNvSpPr>
            <p:nvPr/>
          </p:nvSpPr>
          <p:spPr bwMode="auto">
            <a:xfrm>
              <a:off x="4955" y="2795"/>
              <a:ext cx="286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42" name="Line 702"/>
            <p:cNvSpPr>
              <a:spLocks noChangeShapeType="1"/>
            </p:cNvSpPr>
            <p:nvPr/>
          </p:nvSpPr>
          <p:spPr bwMode="auto">
            <a:xfrm>
              <a:off x="4955" y="2795"/>
              <a:ext cx="2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43" name="Rectangle 703"/>
            <p:cNvSpPr>
              <a:spLocks noChangeArrowheads="1"/>
            </p:cNvSpPr>
            <p:nvPr/>
          </p:nvSpPr>
          <p:spPr bwMode="auto">
            <a:xfrm>
              <a:off x="5241" y="2464"/>
              <a:ext cx="17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44" name="Line 704"/>
            <p:cNvSpPr>
              <a:spLocks noChangeShapeType="1"/>
            </p:cNvSpPr>
            <p:nvPr/>
          </p:nvSpPr>
          <p:spPr bwMode="auto">
            <a:xfrm>
              <a:off x="5241" y="2464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45" name="Rectangle 705"/>
            <p:cNvSpPr>
              <a:spLocks noChangeArrowheads="1"/>
            </p:cNvSpPr>
            <p:nvPr/>
          </p:nvSpPr>
          <p:spPr bwMode="auto">
            <a:xfrm>
              <a:off x="5241" y="2795"/>
              <a:ext cx="1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46" name="Line 706"/>
            <p:cNvSpPr>
              <a:spLocks noChangeShapeType="1"/>
            </p:cNvSpPr>
            <p:nvPr/>
          </p:nvSpPr>
          <p:spPr bwMode="auto">
            <a:xfrm>
              <a:off x="5241" y="2795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47" name="Line 707"/>
            <p:cNvSpPr>
              <a:spLocks noChangeShapeType="1"/>
            </p:cNvSpPr>
            <p:nvPr/>
          </p:nvSpPr>
          <p:spPr bwMode="auto">
            <a:xfrm>
              <a:off x="5241" y="2795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48" name="Rectangle 708"/>
            <p:cNvSpPr>
              <a:spLocks noChangeArrowheads="1"/>
            </p:cNvSpPr>
            <p:nvPr/>
          </p:nvSpPr>
          <p:spPr bwMode="auto">
            <a:xfrm>
              <a:off x="5241" y="2795"/>
              <a:ext cx="1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49" name="Line 709"/>
            <p:cNvSpPr>
              <a:spLocks noChangeShapeType="1"/>
            </p:cNvSpPr>
            <p:nvPr/>
          </p:nvSpPr>
          <p:spPr bwMode="auto">
            <a:xfrm>
              <a:off x="5241" y="2795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50" name="Line 710"/>
            <p:cNvSpPr>
              <a:spLocks noChangeShapeType="1"/>
            </p:cNvSpPr>
            <p:nvPr/>
          </p:nvSpPr>
          <p:spPr bwMode="auto">
            <a:xfrm>
              <a:off x="5241" y="2795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51" name="Line 711"/>
            <p:cNvSpPr>
              <a:spLocks noChangeShapeType="1"/>
            </p:cNvSpPr>
            <p:nvPr/>
          </p:nvSpPr>
          <p:spPr bwMode="auto">
            <a:xfrm flipH="1" flipV="1">
              <a:off x="3866" y="1971"/>
              <a:ext cx="159" cy="1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52" name="Freeform 712"/>
            <p:cNvSpPr>
              <a:spLocks/>
            </p:cNvSpPr>
            <p:nvPr/>
          </p:nvSpPr>
          <p:spPr bwMode="auto">
            <a:xfrm>
              <a:off x="3696" y="1799"/>
              <a:ext cx="199" cy="220"/>
            </a:xfrm>
            <a:custGeom>
              <a:avLst/>
              <a:gdLst>
                <a:gd name="T0" fmla="*/ 89 w 199"/>
                <a:gd name="T1" fmla="*/ 0 h 220"/>
                <a:gd name="T2" fmla="*/ 69 w 199"/>
                <a:gd name="T3" fmla="*/ 3 h 220"/>
                <a:gd name="T4" fmla="*/ 52 w 199"/>
                <a:gd name="T5" fmla="*/ 13 h 220"/>
                <a:gd name="T6" fmla="*/ 34 w 199"/>
                <a:gd name="T7" fmla="*/ 26 h 220"/>
                <a:gd name="T8" fmla="*/ 23 w 199"/>
                <a:gd name="T9" fmla="*/ 39 h 220"/>
                <a:gd name="T10" fmla="*/ 11 w 199"/>
                <a:gd name="T11" fmla="*/ 58 h 220"/>
                <a:gd name="T12" fmla="*/ 3 w 199"/>
                <a:gd name="T13" fmla="*/ 78 h 220"/>
                <a:gd name="T14" fmla="*/ 0 w 199"/>
                <a:gd name="T15" fmla="*/ 100 h 220"/>
                <a:gd name="T16" fmla="*/ 0 w 199"/>
                <a:gd name="T17" fmla="*/ 123 h 220"/>
                <a:gd name="T18" fmla="*/ 3 w 199"/>
                <a:gd name="T19" fmla="*/ 143 h 220"/>
                <a:gd name="T20" fmla="*/ 11 w 199"/>
                <a:gd name="T21" fmla="*/ 162 h 220"/>
                <a:gd name="T22" fmla="*/ 23 w 199"/>
                <a:gd name="T23" fmla="*/ 182 h 220"/>
                <a:gd name="T24" fmla="*/ 34 w 199"/>
                <a:gd name="T25" fmla="*/ 198 h 220"/>
                <a:gd name="T26" fmla="*/ 52 w 199"/>
                <a:gd name="T27" fmla="*/ 207 h 220"/>
                <a:gd name="T28" fmla="*/ 69 w 199"/>
                <a:gd name="T29" fmla="*/ 217 h 220"/>
                <a:gd name="T30" fmla="*/ 89 w 199"/>
                <a:gd name="T31" fmla="*/ 220 h 220"/>
                <a:gd name="T32" fmla="*/ 109 w 199"/>
                <a:gd name="T33" fmla="*/ 220 h 220"/>
                <a:gd name="T34" fmla="*/ 127 w 199"/>
                <a:gd name="T35" fmla="*/ 217 h 220"/>
                <a:gd name="T36" fmla="*/ 147 w 199"/>
                <a:gd name="T37" fmla="*/ 207 h 220"/>
                <a:gd name="T38" fmla="*/ 161 w 199"/>
                <a:gd name="T39" fmla="*/ 198 h 220"/>
                <a:gd name="T40" fmla="*/ 176 w 199"/>
                <a:gd name="T41" fmla="*/ 182 h 220"/>
                <a:gd name="T42" fmla="*/ 184 w 199"/>
                <a:gd name="T43" fmla="*/ 162 h 220"/>
                <a:gd name="T44" fmla="*/ 193 w 199"/>
                <a:gd name="T45" fmla="*/ 143 h 220"/>
                <a:gd name="T46" fmla="*/ 196 w 199"/>
                <a:gd name="T47" fmla="*/ 123 h 220"/>
                <a:gd name="T48" fmla="*/ 196 w 199"/>
                <a:gd name="T49" fmla="*/ 100 h 220"/>
                <a:gd name="T50" fmla="*/ 193 w 199"/>
                <a:gd name="T51" fmla="*/ 78 h 220"/>
                <a:gd name="T52" fmla="*/ 184 w 199"/>
                <a:gd name="T53" fmla="*/ 58 h 220"/>
                <a:gd name="T54" fmla="*/ 176 w 199"/>
                <a:gd name="T55" fmla="*/ 39 h 220"/>
                <a:gd name="T56" fmla="*/ 161 w 199"/>
                <a:gd name="T57" fmla="*/ 26 h 220"/>
                <a:gd name="T58" fmla="*/ 147 w 199"/>
                <a:gd name="T59" fmla="*/ 13 h 220"/>
                <a:gd name="T60" fmla="*/ 127 w 199"/>
                <a:gd name="T61" fmla="*/ 3 h 220"/>
                <a:gd name="T62" fmla="*/ 109 w 199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220">
                  <a:moveTo>
                    <a:pt x="98" y="0"/>
                  </a:moveTo>
                  <a:lnTo>
                    <a:pt x="89" y="0"/>
                  </a:lnTo>
                  <a:lnTo>
                    <a:pt x="78" y="0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3"/>
                  </a:lnTo>
                  <a:lnTo>
                    <a:pt x="43" y="19"/>
                  </a:lnTo>
                  <a:lnTo>
                    <a:pt x="34" y="26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1" y="58"/>
                  </a:lnTo>
                  <a:lnTo>
                    <a:pt x="8" y="68"/>
                  </a:lnTo>
                  <a:lnTo>
                    <a:pt x="3" y="78"/>
                  </a:lnTo>
                  <a:lnTo>
                    <a:pt x="3" y="87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3" y="133"/>
                  </a:lnTo>
                  <a:lnTo>
                    <a:pt x="3" y="143"/>
                  </a:lnTo>
                  <a:lnTo>
                    <a:pt x="8" y="152"/>
                  </a:lnTo>
                  <a:lnTo>
                    <a:pt x="11" y="162"/>
                  </a:lnTo>
                  <a:lnTo>
                    <a:pt x="17" y="172"/>
                  </a:lnTo>
                  <a:lnTo>
                    <a:pt x="23" y="182"/>
                  </a:lnTo>
                  <a:lnTo>
                    <a:pt x="29" y="188"/>
                  </a:lnTo>
                  <a:lnTo>
                    <a:pt x="34" y="198"/>
                  </a:lnTo>
                  <a:lnTo>
                    <a:pt x="43" y="204"/>
                  </a:lnTo>
                  <a:lnTo>
                    <a:pt x="52" y="207"/>
                  </a:lnTo>
                  <a:lnTo>
                    <a:pt x="60" y="214"/>
                  </a:lnTo>
                  <a:lnTo>
                    <a:pt x="69" y="217"/>
                  </a:lnTo>
                  <a:lnTo>
                    <a:pt x="78" y="220"/>
                  </a:lnTo>
                  <a:lnTo>
                    <a:pt x="89" y="220"/>
                  </a:lnTo>
                  <a:lnTo>
                    <a:pt x="98" y="220"/>
                  </a:lnTo>
                  <a:lnTo>
                    <a:pt x="109" y="220"/>
                  </a:lnTo>
                  <a:lnTo>
                    <a:pt x="118" y="220"/>
                  </a:lnTo>
                  <a:lnTo>
                    <a:pt x="127" y="217"/>
                  </a:lnTo>
                  <a:lnTo>
                    <a:pt x="138" y="214"/>
                  </a:lnTo>
                  <a:lnTo>
                    <a:pt x="147" y="207"/>
                  </a:lnTo>
                  <a:lnTo>
                    <a:pt x="153" y="204"/>
                  </a:lnTo>
                  <a:lnTo>
                    <a:pt x="161" y="198"/>
                  </a:lnTo>
                  <a:lnTo>
                    <a:pt x="170" y="188"/>
                  </a:lnTo>
                  <a:lnTo>
                    <a:pt x="176" y="182"/>
                  </a:lnTo>
                  <a:lnTo>
                    <a:pt x="182" y="172"/>
                  </a:lnTo>
                  <a:lnTo>
                    <a:pt x="184" y="162"/>
                  </a:lnTo>
                  <a:lnTo>
                    <a:pt x="190" y="152"/>
                  </a:lnTo>
                  <a:lnTo>
                    <a:pt x="193" y="143"/>
                  </a:lnTo>
                  <a:lnTo>
                    <a:pt x="196" y="133"/>
                  </a:lnTo>
                  <a:lnTo>
                    <a:pt x="196" y="123"/>
                  </a:lnTo>
                  <a:lnTo>
                    <a:pt x="199" y="110"/>
                  </a:lnTo>
                  <a:lnTo>
                    <a:pt x="196" y="100"/>
                  </a:lnTo>
                  <a:lnTo>
                    <a:pt x="196" y="87"/>
                  </a:lnTo>
                  <a:lnTo>
                    <a:pt x="193" y="78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82" y="48"/>
                  </a:lnTo>
                  <a:lnTo>
                    <a:pt x="176" y="39"/>
                  </a:lnTo>
                  <a:lnTo>
                    <a:pt x="170" y="32"/>
                  </a:lnTo>
                  <a:lnTo>
                    <a:pt x="161" y="26"/>
                  </a:lnTo>
                  <a:lnTo>
                    <a:pt x="153" y="19"/>
                  </a:lnTo>
                  <a:lnTo>
                    <a:pt x="147" y="13"/>
                  </a:lnTo>
                  <a:lnTo>
                    <a:pt x="138" y="6"/>
                  </a:lnTo>
                  <a:lnTo>
                    <a:pt x="127" y="3"/>
                  </a:lnTo>
                  <a:lnTo>
                    <a:pt x="118" y="0"/>
                  </a:lnTo>
                  <a:lnTo>
                    <a:pt x="109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53" name="Freeform 713"/>
            <p:cNvSpPr>
              <a:spLocks/>
            </p:cNvSpPr>
            <p:nvPr/>
          </p:nvSpPr>
          <p:spPr bwMode="auto">
            <a:xfrm>
              <a:off x="3696" y="1799"/>
              <a:ext cx="199" cy="220"/>
            </a:xfrm>
            <a:custGeom>
              <a:avLst/>
              <a:gdLst>
                <a:gd name="T0" fmla="*/ 89 w 199"/>
                <a:gd name="T1" fmla="*/ 0 h 220"/>
                <a:gd name="T2" fmla="*/ 69 w 199"/>
                <a:gd name="T3" fmla="*/ 3 h 220"/>
                <a:gd name="T4" fmla="*/ 52 w 199"/>
                <a:gd name="T5" fmla="*/ 13 h 220"/>
                <a:gd name="T6" fmla="*/ 34 w 199"/>
                <a:gd name="T7" fmla="*/ 26 h 220"/>
                <a:gd name="T8" fmla="*/ 23 w 199"/>
                <a:gd name="T9" fmla="*/ 39 h 220"/>
                <a:gd name="T10" fmla="*/ 11 w 199"/>
                <a:gd name="T11" fmla="*/ 58 h 220"/>
                <a:gd name="T12" fmla="*/ 3 w 199"/>
                <a:gd name="T13" fmla="*/ 78 h 220"/>
                <a:gd name="T14" fmla="*/ 0 w 199"/>
                <a:gd name="T15" fmla="*/ 100 h 220"/>
                <a:gd name="T16" fmla="*/ 0 w 199"/>
                <a:gd name="T17" fmla="*/ 123 h 220"/>
                <a:gd name="T18" fmla="*/ 3 w 199"/>
                <a:gd name="T19" fmla="*/ 143 h 220"/>
                <a:gd name="T20" fmla="*/ 11 w 199"/>
                <a:gd name="T21" fmla="*/ 162 h 220"/>
                <a:gd name="T22" fmla="*/ 23 w 199"/>
                <a:gd name="T23" fmla="*/ 182 h 220"/>
                <a:gd name="T24" fmla="*/ 34 w 199"/>
                <a:gd name="T25" fmla="*/ 198 h 220"/>
                <a:gd name="T26" fmla="*/ 52 w 199"/>
                <a:gd name="T27" fmla="*/ 207 h 220"/>
                <a:gd name="T28" fmla="*/ 69 w 199"/>
                <a:gd name="T29" fmla="*/ 217 h 220"/>
                <a:gd name="T30" fmla="*/ 89 w 199"/>
                <a:gd name="T31" fmla="*/ 220 h 220"/>
                <a:gd name="T32" fmla="*/ 109 w 199"/>
                <a:gd name="T33" fmla="*/ 220 h 220"/>
                <a:gd name="T34" fmla="*/ 127 w 199"/>
                <a:gd name="T35" fmla="*/ 217 h 220"/>
                <a:gd name="T36" fmla="*/ 147 w 199"/>
                <a:gd name="T37" fmla="*/ 207 h 220"/>
                <a:gd name="T38" fmla="*/ 161 w 199"/>
                <a:gd name="T39" fmla="*/ 198 h 220"/>
                <a:gd name="T40" fmla="*/ 176 w 199"/>
                <a:gd name="T41" fmla="*/ 182 h 220"/>
                <a:gd name="T42" fmla="*/ 184 w 199"/>
                <a:gd name="T43" fmla="*/ 162 h 220"/>
                <a:gd name="T44" fmla="*/ 193 w 199"/>
                <a:gd name="T45" fmla="*/ 143 h 220"/>
                <a:gd name="T46" fmla="*/ 196 w 199"/>
                <a:gd name="T47" fmla="*/ 123 h 220"/>
                <a:gd name="T48" fmla="*/ 196 w 199"/>
                <a:gd name="T49" fmla="*/ 100 h 220"/>
                <a:gd name="T50" fmla="*/ 193 w 199"/>
                <a:gd name="T51" fmla="*/ 78 h 220"/>
                <a:gd name="T52" fmla="*/ 184 w 199"/>
                <a:gd name="T53" fmla="*/ 58 h 220"/>
                <a:gd name="T54" fmla="*/ 176 w 199"/>
                <a:gd name="T55" fmla="*/ 39 h 220"/>
                <a:gd name="T56" fmla="*/ 161 w 199"/>
                <a:gd name="T57" fmla="*/ 26 h 220"/>
                <a:gd name="T58" fmla="*/ 147 w 199"/>
                <a:gd name="T59" fmla="*/ 13 h 220"/>
                <a:gd name="T60" fmla="*/ 127 w 199"/>
                <a:gd name="T61" fmla="*/ 3 h 220"/>
                <a:gd name="T62" fmla="*/ 109 w 199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220">
                  <a:moveTo>
                    <a:pt x="98" y="0"/>
                  </a:moveTo>
                  <a:lnTo>
                    <a:pt x="89" y="0"/>
                  </a:lnTo>
                  <a:lnTo>
                    <a:pt x="78" y="0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3"/>
                  </a:lnTo>
                  <a:lnTo>
                    <a:pt x="43" y="19"/>
                  </a:lnTo>
                  <a:lnTo>
                    <a:pt x="34" y="26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1" y="58"/>
                  </a:lnTo>
                  <a:lnTo>
                    <a:pt x="8" y="68"/>
                  </a:lnTo>
                  <a:lnTo>
                    <a:pt x="3" y="78"/>
                  </a:lnTo>
                  <a:lnTo>
                    <a:pt x="3" y="87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3" y="133"/>
                  </a:lnTo>
                  <a:lnTo>
                    <a:pt x="3" y="143"/>
                  </a:lnTo>
                  <a:lnTo>
                    <a:pt x="8" y="152"/>
                  </a:lnTo>
                  <a:lnTo>
                    <a:pt x="11" y="162"/>
                  </a:lnTo>
                  <a:lnTo>
                    <a:pt x="17" y="172"/>
                  </a:lnTo>
                  <a:lnTo>
                    <a:pt x="23" y="182"/>
                  </a:lnTo>
                  <a:lnTo>
                    <a:pt x="29" y="188"/>
                  </a:lnTo>
                  <a:lnTo>
                    <a:pt x="34" y="198"/>
                  </a:lnTo>
                  <a:lnTo>
                    <a:pt x="43" y="204"/>
                  </a:lnTo>
                  <a:lnTo>
                    <a:pt x="52" y="207"/>
                  </a:lnTo>
                  <a:lnTo>
                    <a:pt x="60" y="214"/>
                  </a:lnTo>
                  <a:lnTo>
                    <a:pt x="69" y="217"/>
                  </a:lnTo>
                  <a:lnTo>
                    <a:pt x="78" y="220"/>
                  </a:lnTo>
                  <a:lnTo>
                    <a:pt x="89" y="220"/>
                  </a:lnTo>
                  <a:lnTo>
                    <a:pt x="98" y="220"/>
                  </a:lnTo>
                  <a:lnTo>
                    <a:pt x="109" y="220"/>
                  </a:lnTo>
                  <a:lnTo>
                    <a:pt x="118" y="220"/>
                  </a:lnTo>
                  <a:lnTo>
                    <a:pt x="127" y="217"/>
                  </a:lnTo>
                  <a:lnTo>
                    <a:pt x="138" y="214"/>
                  </a:lnTo>
                  <a:lnTo>
                    <a:pt x="147" y="207"/>
                  </a:lnTo>
                  <a:lnTo>
                    <a:pt x="153" y="204"/>
                  </a:lnTo>
                  <a:lnTo>
                    <a:pt x="161" y="198"/>
                  </a:lnTo>
                  <a:lnTo>
                    <a:pt x="170" y="188"/>
                  </a:lnTo>
                  <a:lnTo>
                    <a:pt x="176" y="182"/>
                  </a:lnTo>
                  <a:lnTo>
                    <a:pt x="182" y="172"/>
                  </a:lnTo>
                  <a:lnTo>
                    <a:pt x="184" y="162"/>
                  </a:lnTo>
                  <a:lnTo>
                    <a:pt x="190" y="152"/>
                  </a:lnTo>
                  <a:lnTo>
                    <a:pt x="193" y="143"/>
                  </a:lnTo>
                  <a:lnTo>
                    <a:pt x="196" y="133"/>
                  </a:lnTo>
                  <a:lnTo>
                    <a:pt x="196" y="123"/>
                  </a:lnTo>
                  <a:lnTo>
                    <a:pt x="199" y="110"/>
                  </a:lnTo>
                  <a:lnTo>
                    <a:pt x="196" y="100"/>
                  </a:lnTo>
                  <a:lnTo>
                    <a:pt x="196" y="87"/>
                  </a:lnTo>
                  <a:lnTo>
                    <a:pt x="193" y="78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82" y="48"/>
                  </a:lnTo>
                  <a:lnTo>
                    <a:pt x="176" y="39"/>
                  </a:lnTo>
                  <a:lnTo>
                    <a:pt x="170" y="32"/>
                  </a:lnTo>
                  <a:lnTo>
                    <a:pt x="161" y="26"/>
                  </a:lnTo>
                  <a:lnTo>
                    <a:pt x="153" y="19"/>
                  </a:lnTo>
                  <a:lnTo>
                    <a:pt x="147" y="13"/>
                  </a:lnTo>
                  <a:lnTo>
                    <a:pt x="138" y="6"/>
                  </a:lnTo>
                  <a:lnTo>
                    <a:pt x="127" y="3"/>
                  </a:lnTo>
                  <a:lnTo>
                    <a:pt x="118" y="0"/>
                  </a:lnTo>
                  <a:lnTo>
                    <a:pt x="109" y="0"/>
                  </a:lnTo>
                  <a:lnTo>
                    <a:pt x="98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154" name="Rectangle 714"/>
            <p:cNvSpPr>
              <a:spLocks noChangeArrowheads="1"/>
            </p:cNvSpPr>
            <p:nvPr/>
          </p:nvSpPr>
          <p:spPr bwMode="auto">
            <a:xfrm>
              <a:off x="3766" y="1825"/>
              <a:ext cx="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  <p:sp>
          <p:nvSpPr>
            <p:cNvPr id="446155" name="Rectangle 715"/>
            <p:cNvSpPr>
              <a:spLocks noChangeArrowheads="1"/>
            </p:cNvSpPr>
            <p:nvPr/>
          </p:nvSpPr>
          <p:spPr bwMode="auto">
            <a:xfrm>
              <a:off x="3827" y="189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6156" name="Rectangle 716"/>
            <p:cNvSpPr>
              <a:spLocks noChangeArrowheads="1"/>
            </p:cNvSpPr>
            <p:nvPr/>
          </p:nvSpPr>
          <p:spPr bwMode="auto">
            <a:xfrm>
              <a:off x="3880" y="1825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157" name="Rectangle 717"/>
            <p:cNvSpPr>
              <a:spLocks noChangeArrowheads="1"/>
            </p:cNvSpPr>
            <p:nvPr/>
          </p:nvSpPr>
          <p:spPr bwMode="auto">
            <a:xfrm>
              <a:off x="3732" y="2016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1800" i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6158" name="Rectangle 718"/>
            <p:cNvSpPr>
              <a:spLocks noChangeArrowheads="1"/>
            </p:cNvSpPr>
            <p:nvPr/>
          </p:nvSpPr>
          <p:spPr bwMode="auto">
            <a:xfrm>
              <a:off x="3914" y="224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6159" name="Rectangle 719"/>
            <p:cNvSpPr>
              <a:spLocks noChangeArrowheads="1"/>
            </p:cNvSpPr>
            <p:nvPr/>
          </p:nvSpPr>
          <p:spPr bwMode="auto">
            <a:xfrm>
              <a:off x="3914" y="251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446160" name="Rectangle 720"/>
            <p:cNvSpPr>
              <a:spLocks noChangeArrowheads="1"/>
            </p:cNvSpPr>
            <p:nvPr/>
          </p:nvSpPr>
          <p:spPr bwMode="auto">
            <a:xfrm>
              <a:off x="4095" y="1925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/>
            </a:p>
          </p:txBody>
        </p:sp>
        <p:sp>
          <p:nvSpPr>
            <p:cNvPr id="446161" name="Rectangle 721"/>
            <p:cNvSpPr>
              <a:spLocks noChangeArrowheads="1"/>
            </p:cNvSpPr>
            <p:nvPr/>
          </p:nvSpPr>
          <p:spPr bwMode="auto">
            <a:xfrm>
              <a:off x="4367" y="1925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/>
            </a:p>
          </p:txBody>
        </p:sp>
        <p:sp>
          <p:nvSpPr>
            <p:cNvPr id="446162" name="Rectangle 722"/>
            <p:cNvSpPr>
              <a:spLocks noChangeArrowheads="1"/>
            </p:cNvSpPr>
            <p:nvPr/>
          </p:nvSpPr>
          <p:spPr bwMode="auto">
            <a:xfrm>
              <a:off x="4685" y="1925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/>
            </a:p>
          </p:txBody>
        </p:sp>
        <p:sp>
          <p:nvSpPr>
            <p:cNvPr id="446163" name="Rectangle 723"/>
            <p:cNvSpPr>
              <a:spLocks noChangeArrowheads="1"/>
            </p:cNvSpPr>
            <p:nvPr/>
          </p:nvSpPr>
          <p:spPr bwMode="auto">
            <a:xfrm>
              <a:off x="5002" y="1925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/>
            </a:p>
          </p:txBody>
        </p:sp>
        <p:sp>
          <p:nvSpPr>
            <p:cNvPr id="446164" name="Text Box 724"/>
            <p:cNvSpPr txBox="1">
              <a:spLocks noChangeArrowheads="1"/>
            </p:cNvSpPr>
            <p:nvPr/>
          </p:nvSpPr>
          <p:spPr bwMode="auto">
            <a:xfrm>
              <a:off x="3787" y="1752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Q</a:t>
              </a:r>
              <a:r>
                <a:rPr lang="en-US" altLang="zh-CN" i="1" baseline="-25000">
                  <a:solidFill>
                    <a:srgbClr val="000000"/>
                  </a:solidFill>
                </a:rPr>
                <a:t>0</a:t>
              </a:r>
              <a:r>
                <a:rPr lang="en-US" altLang="zh-CN" i="1">
                  <a:solidFill>
                    <a:srgbClr val="000000"/>
                  </a:solidFill>
                </a:rPr>
                <a:t>A</a:t>
              </a:r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0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466" name="Group 2"/>
          <p:cNvGrpSpPr>
            <a:grpSpLocks/>
          </p:cNvGrpSpPr>
          <p:nvPr/>
        </p:nvGrpSpPr>
        <p:grpSpPr bwMode="auto">
          <a:xfrm>
            <a:off x="107950" y="2349500"/>
            <a:ext cx="8605838" cy="4213225"/>
            <a:chOff x="68" y="1480"/>
            <a:chExt cx="5421" cy="2654"/>
          </a:xfrm>
        </p:grpSpPr>
        <p:grpSp>
          <p:nvGrpSpPr>
            <p:cNvPr id="446467" name="Group 3"/>
            <p:cNvGrpSpPr>
              <a:grpSpLocks/>
            </p:cNvGrpSpPr>
            <p:nvPr/>
          </p:nvGrpSpPr>
          <p:grpSpPr bwMode="auto">
            <a:xfrm>
              <a:off x="3424" y="2251"/>
              <a:ext cx="1020" cy="310"/>
              <a:chOff x="3560" y="2516"/>
              <a:chExt cx="1020" cy="310"/>
            </a:xfrm>
          </p:grpSpPr>
          <p:sp>
            <p:nvSpPr>
              <p:cNvPr id="446468" name="Rectangle 4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6469" name="Rectangle 5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6470" name="Group 6"/>
            <p:cNvGrpSpPr>
              <a:grpSpLocks/>
            </p:cNvGrpSpPr>
            <p:nvPr/>
          </p:nvGrpSpPr>
          <p:grpSpPr bwMode="auto">
            <a:xfrm>
              <a:off x="4468" y="2297"/>
              <a:ext cx="1019" cy="287"/>
              <a:chOff x="4604" y="2539"/>
              <a:chExt cx="1019" cy="287"/>
            </a:xfrm>
          </p:grpSpPr>
          <p:sp>
            <p:nvSpPr>
              <p:cNvPr id="446471" name="Rectangle 7"/>
              <p:cNvSpPr>
                <a:spLocks noChangeArrowheads="1"/>
              </p:cNvSpPr>
              <p:nvPr/>
            </p:nvSpPr>
            <p:spPr bwMode="auto">
              <a:xfrm>
                <a:off x="5125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6472" name="Rectangle 8"/>
              <p:cNvSpPr>
                <a:spLocks noChangeArrowheads="1"/>
              </p:cNvSpPr>
              <p:nvPr/>
            </p:nvSpPr>
            <p:spPr bwMode="auto">
              <a:xfrm>
                <a:off x="4604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6473" name="Group 9"/>
            <p:cNvGrpSpPr>
              <a:grpSpLocks/>
            </p:cNvGrpSpPr>
            <p:nvPr/>
          </p:nvGrpSpPr>
          <p:grpSpPr bwMode="auto">
            <a:xfrm>
              <a:off x="3425" y="2519"/>
              <a:ext cx="1020" cy="310"/>
              <a:chOff x="3560" y="2516"/>
              <a:chExt cx="1020" cy="310"/>
            </a:xfrm>
          </p:grpSpPr>
          <p:sp>
            <p:nvSpPr>
              <p:cNvPr id="446474" name="Rectangle 10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6475" name="Rectangle 11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6476" name="Group 12"/>
            <p:cNvGrpSpPr>
              <a:grpSpLocks/>
            </p:cNvGrpSpPr>
            <p:nvPr/>
          </p:nvGrpSpPr>
          <p:grpSpPr bwMode="auto">
            <a:xfrm>
              <a:off x="4468" y="2523"/>
              <a:ext cx="1019" cy="287"/>
              <a:chOff x="4604" y="2539"/>
              <a:chExt cx="1019" cy="287"/>
            </a:xfrm>
          </p:grpSpPr>
          <p:sp>
            <p:nvSpPr>
              <p:cNvPr id="446477" name="Rectangle 13"/>
              <p:cNvSpPr>
                <a:spLocks noChangeArrowheads="1"/>
              </p:cNvSpPr>
              <p:nvPr/>
            </p:nvSpPr>
            <p:spPr bwMode="auto">
              <a:xfrm>
                <a:off x="5125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6478" name="Rectangle 14"/>
              <p:cNvSpPr>
                <a:spLocks noChangeArrowheads="1"/>
              </p:cNvSpPr>
              <p:nvPr/>
            </p:nvSpPr>
            <p:spPr bwMode="auto">
              <a:xfrm>
                <a:off x="4604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6479" name="Group 15"/>
            <p:cNvGrpSpPr>
              <a:grpSpLocks/>
            </p:cNvGrpSpPr>
            <p:nvPr/>
          </p:nvGrpSpPr>
          <p:grpSpPr bwMode="auto">
            <a:xfrm>
              <a:off x="3425" y="2746"/>
              <a:ext cx="1020" cy="310"/>
              <a:chOff x="3560" y="2516"/>
              <a:chExt cx="1020" cy="310"/>
            </a:xfrm>
          </p:grpSpPr>
          <p:sp>
            <p:nvSpPr>
              <p:cNvPr id="446480" name="Rectangle 16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6481" name="Rectangle 17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6482" name="Group 18"/>
            <p:cNvGrpSpPr>
              <a:grpSpLocks/>
            </p:cNvGrpSpPr>
            <p:nvPr/>
          </p:nvGrpSpPr>
          <p:grpSpPr bwMode="auto">
            <a:xfrm>
              <a:off x="4468" y="2795"/>
              <a:ext cx="1020" cy="287"/>
              <a:chOff x="4581" y="3113"/>
              <a:chExt cx="1020" cy="287"/>
            </a:xfrm>
          </p:grpSpPr>
          <p:sp>
            <p:nvSpPr>
              <p:cNvPr id="446483" name="Rectangle 19"/>
              <p:cNvSpPr>
                <a:spLocks noChangeArrowheads="1"/>
              </p:cNvSpPr>
              <p:nvPr/>
            </p:nvSpPr>
            <p:spPr bwMode="auto">
              <a:xfrm>
                <a:off x="4581" y="3113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6484" name="Rectangle 20"/>
              <p:cNvSpPr>
                <a:spLocks noChangeArrowheads="1"/>
              </p:cNvSpPr>
              <p:nvPr/>
            </p:nvSpPr>
            <p:spPr bwMode="auto">
              <a:xfrm>
                <a:off x="5103" y="3113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446485" name="Text Box 21"/>
            <p:cNvSpPr txBox="1">
              <a:spLocks noChangeArrowheads="1"/>
            </p:cNvSpPr>
            <p:nvPr/>
          </p:nvSpPr>
          <p:spPr bwMode="auto">
            <a:xfrm>
              <a:off x="657" y="388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/>
            </a:p>
          </p:txBody>
        </p:sp>
        <p:grpSp>
          <p:nvGrpSpPr>
            <p:cNvPr id="446486" name="Group 22"/>
            <p:cNvGrpSpPr>
              <a:grpSpLocks/>
            </p:cNvGrpSpPr>
            <p:nvPr/>
          </p:nvGrpSpPr>
          <p:grpSpPr bwMode="auto">
            <a:xfrm>
              <a:off x="3424" y="3067"/>
              <a:ext cx="2064" cy="703"/>
              <a:chOff x="3425" y="3067"/>
              <a:chExt cx="2064" cy="703"/>
            </a:xfrm>
          </p:grpSpPr>
          <p:grpSp>
            <p:nvGrpSpPr>
              <p:cNvPr id="446487" name="Group 23"/>
              <p:cNvGrpSpPr>
                <a:grpSpLocks/>
              </p:cNvGrpSpPr>
              <p:nvPr/>
            </p:nvGrpSpPr>
            <p:grpSpPr bwMode="auto">
              <a:xfrm>
                <a:off x="3425" y="3068"/>
                <a:ext cx="2064" cy="702"/>
                <a:chOff x="1927" y="920"/>
                <a:chExt cx="2064" cy="702"/>
              </a:xfrm>
            </p:grpSpPr>
            <p:grpSp>
              <p:nvGrpSpPr>
                <p:cNvPr id="446488" name="Group 24"/>
                <p:cNvGrpSpPr>
                  <a:grpSpLocks/>
                </p:cNvGrpSpPr>
                <p:nvPr/>
              </p:nvGrpSpPr>
              <p:grpSpPr bwMode="auto">
                <a:xfrm>
                  <a:off x="1949" y="1364"/>
                  <a:ext cx="997" cy="254"/>
                  <a:chOff x="3560" y="3982"/>
                  <a:chExt cx="997" cy="302"/>
                </a:xfrm>
              </p:grpSpPr>
              <p:sp>
                <p:nvSpPr>
                  <p:cNvPr id="44648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3982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649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99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4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6491" name="Group 27"/>
                <p:cNvGrpSpPr>
                  <a:grpSpLocks/>
                </p:cNvGrpSpPr>
                <p:nvPr/>
              </p:nvGrpSpPr>
              <p:grpSpPr bwMode="auto">
                <a:xfrm>
                  <a:off x="1949" y="920"/>
                  <a:ext cx="998" cy="241"/>
                  <a:chOff x="3560" y="3407"/>
                  <a:chExt cx="998" cy="287"/>
                </a:xfrm>
              </p:grpSpPr>
              <p:sp>
                <p:nvSpPr>
                  <p:cNvPr id="44649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340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4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649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060" y="340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6494" name="Group 30"/>
                <p:cNvGrpSpPr>
                  <a:grpSpLocks/>
                </p:cNvGrpSpPr>
                <p:nvPr/>
              </p:nvGrpSpPr>
              <p:grpSpPr bwMode="auto">
                <a:xfrm>
                  <a:off x="2971" y="935"/>
                  <a:ext cx="1020" cy="260"/>
                  <a:chOff x="3560" y="2516"/>
                  <a:chExt cx="1020" cy="310"/>
                </a:xfrm>
              </p:grpSpPr>
              <p:sp>
                <p:nvSpPr>
                  <p:cNvPr id="44649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2539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 0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649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082" y="2516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6497" name="Group 33"/>
                <p:cNvGrpSpPr>
                  <a:grpSpLocks/>
                </p:cNvGrpSpPr>
                <p:nvPr/>
              </p:nvGrpSpPr>
              <p:grpSpPr bwMode="auto">
                <a:xfrm>
                  <a:off x="1927" y="1148"/>
                  <a:ext cx="1020" cy="241"/>
                  <a:chOff x="4581" y="3113"/>
                  <a:chExt cx="1020" cy="287"/>
                </a:xfrm>
              </p:grpSpPr>
              <p:sp>
                <p:nvSpPr>
                  <p:cNvPr id="44649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581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649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4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6500" name="Group 36"/>
                <p:cNvGrpSpPr>
                  <a:grpSpLocks/>
                </p:cNvGrpSpPr>
                <p:nvPr/>
              </p:nvGrpSpPr>
              <p:grpSpPr bwMode="auto">
                <a:xfrm>
                  <a:off x="2970" y="1148"/>
                  <a:ext cx="1020" cy="241"/>
                  <a:chOff x="4581" y="3113"/>
                  <a:chExt cx="1020" cy="287"/>
                </a:xfrm>
              </p:grpSpPr>
              <p:sp>
                <p:nvSpPr>
                  <p:cNvPr id="44650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581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650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6503" name="Group 39"/>
                <p:cNvGrpSpPr>
                  <a:grpSpLocks/>
                </p:cNvGrpSpPr>
                <p:nvPr/>
              </p:nvGrpSpPr>
              <p:grpSpPr bwMode="auto">
                <a:xfrm>
                  <a:off x="2994" y="1369"/>
                  <a:ext cx="997" cy="253"/>
                  <a:chOff x="3560" y="3982"/>
                  <a:chExt cx="997" cy="302"/>
                </a:xfrm>
              </p:grpSpPr>
              <p:sp>
                <p:nvSpPr>
                  <p:cNvPr id="44650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3982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650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99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446506" name="Text Box 42"/>
              <p:cNvSpPr txBox="1">
                <a:spLocks noChangeArrowheads="1"/>
              </p:cNvSpPr>
              <p:nvPr/>
            </p:nvSpPr>
            <p:spPr bwMode="auto">
              <a:xfrm>
                <a:off x="4513" y="3113"/>
                <a:ext cx="454" cy="1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FF"/>
                    </a:solidFill>
                    <a:sym typeface="Symbol" pitchFamily="18" charset="2"/>
                  </a:rPr>
                  <a:t></a:t>
                </a:r>
              </a:p>
            </p:txBody>
          </p:sp>
          <p:sp>
            <p:nvSpPr>
              <p:cNvPr id="446507" name="Text Box 43"/>
              <p:cNvSpPr txBox="1">
                <a:spLocks noChangeArrowheads="1"/>
              </p:cNvSpPr>
              <p:nvPr/>
            </p:nvSpPr>
            <p:spPr bwMode="auto">
              <a:xfrm>
                <a:off x="5012" y="3067"/>
                <a:ext cx="454" cy="1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FF"/>
                    </a:solidFill>
                    <a:sym typeface="Symbol" pitchFamily="18" charset="2"/>
                  </a:rPr>
                  <a:t>0</a:t>
                </a:r>
              </a:p>
            </p:txBody>
          </p:sp>
        </p:grpSp>
        <p:grpSp>
          <p:nvGrpSpPr>
            <p:cNvPr id="446508" name="Group 44"/>
            <p:cNvGrpSpPr>
              <a:grpSpLocks/>
            </p:cNvGrpSpPr>
            <p:nvPr/>
          </p:nvGrpSpPr>
          <p:grpSpPr bwMode="auto">
            <a:xfrm>
              <a:off x="1791" y="2296"/>
              <a:ext cx="1611" cy="287"/>
              <a:chOff x="226" y="2364"/>
              <a:chExt cx="1611" cy="287"/>
            </a:xfrm>
          </p:grpSpPr>
          <p:sp>
            <p:nvSpPr>
              <p:cNvPr id="446509" name="Rectangle 45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6510" name="Rectangle 46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6511" name="Rectangle 47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6512" name="Group 48"/>
            <p:cNvGrpSpPr>
              <a:grpSpLocks/>
            </p:cNvGrpSpPr>
            <p:nvPr/>
          </p:nvGrpSpPr>
          <p:grpSpPr bwMode="auto">
            <a:xfrm>
              <a:off x="1814" y="2531"/>
              <a:ext cx="1611" cy="287"/>
              <a:chOff x="226" y="2364"/>
              <a:chExt cx="1611" cy="287"/>
            </a:xfrm>
          </p:grpSpPr>
          <p:sp>
            <p:nvSpPr>
              <p:cNvPr id="446513" name="Rectangle 49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6514" name="Rectangle 50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6515" name="Rectangle 51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6516" name="Group 52"/>
            <p:cNvGrpSpPr>
              <a:grpSpLocks/>
            </p:cNvGrpSpPr>
            <p:nvPr/>
          </p:nvGrpSpPr>
          <p:grpSpPr bwMode="auto">
            <a:xfrm>
              <a:off x="1791" y="2795"/>
              <a:ext cx="1635" cy="1001"/>
              <a:chOff x="1791" y="2760"/>
              <a:chExt cx="1635" cy="1001"/>
            </a:xfrm>
          </p:grpSpPr>
          <p:grpSp>
            <p:nvGrpSpPr>
              <p:cNvPr id="446517" name="Group 53"/>
              <p:cNvGrpSpPr>
                <a:grpSpLocks/>
              </p:cNvGrpSpPr>
              <p:nvPr/>
            </p:nvGrpSpPr>
            <p:grpSpPr bwMode="auto">
              <a:xfrm>
                <a:off x="1815" y="2760"/>
                <a:ext cx="1611" cy="287"/>
                <a:chOff x="226" y="2364"/>
                <a:chExt cx="1611" cy="287"/>
              </a:xfrm>
            </p:grpSpPr>
            <p:sp>
              <p:nvSpPr>
                <p:cNvPr id="446518" name="Rectangle 54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6519" name="Rectangle 55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6520" name="Rectangle 56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46521" name="Group 57"/>
              <p:cNvGrpSpPr>
                <a:grpSpLocks/>
              </p:cNvGrpSpPr>
              <p:nvPr/>
            </p:nvGrpSpPr>
            <p:grpSpPr bwMode="auto">
              <a:xfrm>
                <a:off x="1791" y="3045"/>
                <a:ext cx="1611" cy="240"/>
                <a:chOff x="226" y="2364"/>
                <a:chExt cx="1611" cy="287"/>
              </a:xfrm>
            </p:grpSpPr>
            <p:sp>
              <p:nvSpPr>
                <p:cNvPr id="446522" name="Rectangle 58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6523" name="Rectangle 59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6524" name="Rectangle 60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46525" name="Group 61"/>
              <p:cNvGrpSpPr>
                <a:grpSpLocks/>
              </p:cNvGrpSpPr>
              <p:nvPr/>
            </p:nvGrpSpPr>
            <p:grpSpPr bwMode="auto">
              <a:xfrm>
                <a:off x="1813" y="3298"/>
                <a:ext cx="1611" cy="241"/>
                <a:chOff x="226" y="2364"/>
                <a:chExt cx="1611" cy="287"/>
              </a:xfrm>
            </p:grpSpPr>
            <p:sp>
              <p:nvSpPr>
                <p:cNvPr id="446526" name="Rectangle 62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6527" name="Rectangle 63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6528" name="Rectangle 64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46529" name="Group 65"/>
              <p:cNvGrpSpPr>
                <a:grpSpLocks/>
              </p:cNvGrpSpPr>
              <p:nvPr/>
            </p:nvGrpSpPr>
            <p:grpSpPr bwMode="auto">
              <a:xfrm>
                <a:off x="1813" y="3520"/>
                <a:ext cx="1611" cy="241"/>
                <a:chOff x="226" y="2364"/>
                <a:chExt cx="1611" cy="287"/>
              </a:xfrm>
            </p:grpSpPr>
            <p:sp>
              <p:nvSpPr>
                <p:cNvPr id="446530" name="Rectangle 66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6531" name="Rectangle 67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6532" name="Rectangle 68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446533" name="Group 69"/>
            <p:cNvGrpSpPr>
              <a:grpSpLocks/>
            </p:cNvGrpSpPr>
            <p:nvPr/>
          </p:nvGrpSpPr>
          <p:grpSpPr bwMode="auto">
            <a:xfrm>
              <a:off x="68" y="1480"/>
              <a:ext cx="5421" cy="2321"/>
              <a:chOff x="68" y="1480"/>
              <a:chExt cx="5421" cy="2321"/>
            </a:xfrm>
          </p:grpSpPr>
          <p:grpSp>
            <p:nvGrpSpPr>
              <p:cNvPr id="446534" name="Group 70"/>
              <p:cNvGrpSpPr>
                <a:grpSpLocks/>
              </p:cNvGrpSpPr>
              <p:nvPr/>
            </p:nvGrpSpPr>
            <p:grpSpPr bwMode="auto">
              <a:xfrm>
                <a:off x="68" y="1480"/>
                <a:ext cx="5421" cy="2321"/>
                <a:chOff x="68" y="1480"/>
                <a:chExt cx="5421" cy="2321"/>
              </a:xfrm>
            </p:grpSpPr>
            <p:sp>
              <p:nvSpPr>
                <p:cNvPr id="446535" name="Rectangle 71"/>
                <p:cNvSpPr>
                  <a:spLocks noChangeArrowheads="1"/>
                </p:cNvSpPr>
                <p:nvPr/>
              </p:nvSpPr>
              <p:spPr bwMode="auto">
                <a:xfrm>
                  <a:off x="1837" y="1480"/>
                  <a:ext cx="26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zh-CN" altLang="en-US" sz="2400">
                      <a:solidFill>
                        <a:srgbClr val="000066"/>
                      </a:solidFill>
                      <a:latin typeface="Arial" charset="0"/>
                      <a:cs typeface="Times New Roman" pitchFamily="18" charset="0"/>
                    </a:rPr>
                    <a:t>状态转换真值表及激励信号表</a:t>
                  </a:r>
                </a:p>
              </p:txBody>
            </p:sp>
            <p:grpSp>
              <p:nvGrpSpPr>
                <p:cNvPr id="446536" name="Group 72"/>
                <p:cNvGrpSpPr>
                  <a:grpSpLocks/>
                </p:cNvGrpSpPr>
                <p:nvPr/>
              </p:nvGrpSpPr>
              <p:grpSpPr bwMode="auto">
                <a:xfrm>
                  <a:off x="68" y="1798"/>
                  <a:ext cx="5421" cy="2003"/>
                  <a:chOff x="68" y="1798"/>
                  <a:chExt cx="5421" cy="2003"/>
                </a:xfrm>
              </p:grpSpPr>
              <p:graphicFrame>
                <p:nvGraphicFramePr>
                  <p:cNvPr id="446537" name="Object 73"/>
                  <p:cNvGraphicFramePr>
                    <a:graphicFrameLocks noChangeAspect="1"/>
                  </p:cNvGraphicFramePr>
                  <p:nvPr/>
                </p:nvGraphicFramePr>
                <p:xfrm>
                  <a:off x="187" y="1882"/>
                  <a:ext cx="300" cy="29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7182" name="公式" r:id="rId4" imgW="203040" imgH="215640" progId="Equation.3">
                          <p:embed/>
                        </p:oleObj>
                      </mc:Choice>
                      <mc:Fallback>
                        <p:oleObj name="公式" r:id="rId4" imgW="203040" imgH="215640" progId="Equation.3">
                          <p:embed/>
                          <p:pic>
                            <p:nvPicPr>
                              <p:cNvPr id="0" name="Object 7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7" y="1882"/>
                                <a:ext cx="300" cy="29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6538" name="Object 74"/>
                  <p:cNvGraphicFramePr>
                    <a:graphicFrameLocks noChangeAspect="1"/>
                  </p:cNvGraphicFramePr>
                  <p:nvPr/>
                </p:nvGraphicFramePr>
                <p:xfrm>
                  <a:off x="756" y="1898"/>
                  <a:ext cx="324" cy="29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7183" name="公式" r:id="rId6" imgW="203040" imgH="215640" progId="Equation.3">
                          <p:embed/>
                        </p:oleObj>
                      </mc:Choice>
                      <mc:Fallback>
                        <p:oleObj name="公式" r:id="rId6" imgW="203040" imgH="215640" progId="Equation.3">
                          <p:embed/>
                          <p:pic>
                            <p:nvPicPr>
                              <p:cNvPr id="0" name="Object 7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56" y="1898"/>
                                <a:ext cx="324" cy="29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6539" name="Object 75"/>
                  <p:cNvGraphicFramePr>
                    <a:graphicFrameLocks noChangeAspect="1"/>
                  </p:cNvGraphicFramePr>
                  <p:nvPr/>
                </p:nvGraphicFramePr>
                <p:xfrm>
                  <a:off x="1852" y="1898"/>
                  <a:ext cx="452" cy="2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7184" name="公式" r:id="rId8" imgW="304560" imgH="215640" progId="Equation.3">
                          <p:embed/>
                        </p:oleObj>
                      </mc:Choice>
                      <mc:Fallback>
                        <p:oleObj name="公式" r:id="rId8" imgW="304560" imgH="215640" progId="Equation.3">
                          <p:embed/>
                          <p:pic>
                            <p:nvPicPr>
                              <p:cNvPr id="0" name="Object 7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52" y="1898"/>
                                <a:ext cx="452" cy="2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6540" name="Object 76"/>
                  <p:cNvGraphicFramePr>
                    <a:graphicFrameLocks noChangeAspect="1"/>
                  </p:cNvGraphicFramePr>
                  <p:nvPr/>
                </p:nvGraphicFramePr>
                <p:xfrm>
                  <a:off x="2373" y="1853"/>
                  <a:ext cx="507" cy="3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7185" name="公式" r:id="rId10" imgW="304560" imgH="215640" progId="Equation.3">
                          <p:embed/>
                        </p:oleObj>
                      </mc:Choice>
                      <mc:Fallback>
                        <p:oleObj name="公式" r:id="rId10" imgW="304560" imgH="215640" progId="Equation.3">
                          <p:embed/>
                          <p:pic>
                            <p:nvPicPr>
                              <p:cNvPr id="0" name="Object 7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73" y="1853"/>
                                <a:ext cx="507" cy="31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46541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3556"/>
                    <a:ext cx="49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4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3556"/>
                    <a:ext cx="53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4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3556"/>
                    <a:ext cx="503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4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3556"/>
                    <a:ext cx="520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4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3556"/>
                    <a:ext cx="54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4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3556"/>
                    <a:ext cx="55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4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3556"/>
                    <a:ext cx="609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4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3556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4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3556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5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3556"/>
                    <a:ext cx="52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5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3310"/>
                    <a:ext cx="496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52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3310"/>
                    <a:ext cx="53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53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3310"/>
                    <a:ext cx="503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5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3310"/>
                    <a:ext cx="520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55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3310"/>
                    <a:ext cx="54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56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3310"/>
                    <a:ext cx="558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5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3310"/>
                    <a:ext cx="609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58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3310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59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3310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6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3310"/>
                    <a:ext cx="526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61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3039"/>
                    <a:ext cx="496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6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3039"/>
                    <a:ext cx="53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3039"/>
                    <a:ext cx="503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6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3039"/>
                    <a:ext cx="520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65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3039"/>
                    <a:ext cx="544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66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3039"/>
                    <a:ext cx="558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67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3039"/>
                    <a:ext cx="609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68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3039"/>
                    <a:ext cx="56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6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3039"/>
                    <a:ext cx="56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7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3039"/>
                    <a:ext cx="526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71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2794"/>
                    <a:ext cx="54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7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2794"/>
                    <a:ext cx="55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7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2794"/>
                    <a:ext cx="609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74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2794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75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794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76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2794"/>
                    <a:ext cx="52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77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2549"/>
                    <a:ext cx="54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7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2549"/>
                    <a:ext cx="55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7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2549"/>
                    <a:ext cx="609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8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2549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8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49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8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2549"/>
                    <a:ext cx="52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8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2303"/>
                    <a:ext cx="503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8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2303"/>
                    <a:ext cx="54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8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2303"/>
                    <a:ext cx="558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8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2303"/>
                    <a:ext cx="609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8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2303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88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303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89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2303"/>
                    <a:ext cx="526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659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2043"/>
                    <a:ext cx="496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K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6591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043"/>
                    <a:ext cx="535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J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6592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2043"/>
                    <a:ext cx="503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K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6593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2043"/>
                    <a:ext cx="520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J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6594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1798"/>
                    <a:ext cx="205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zh-CN" altLang="en-US" sz="220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激励信号</a:t>
                    </a:r>
                    <a:endParaRPr lang="zh-CN" altLang="en-US" sz="2200">
                      <a:solidFill>
                        <a:schemeClr val="tx2"/>
                      </a:solidFill>
                      <a:latin typeface="Arial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6595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1798"/>
                    <a:ext cx="544" cy="5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Y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6596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1798"/>
                    <a:ext cx="565" cy="5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A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6597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801"/>
                    <a:ext cx="5421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598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68" y="1798"/>
                    <a:ext cx="0" cy="200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599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5489" y="1798"/>
                    <a:ext cx="0" cy="200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00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68" y="2303"/>
                    <a:ext cx="5421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01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594" y="1798"/>
                    <a:ext cx="0" cy="505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02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159" y="1798"/>
                    <a:ext cx="0" cy="200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03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724" y="1798"/>
                    <a:ext cx="0" cy="200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04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333" y="1798"/>
                    <a:ext cx="0" cy="505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05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891" y="1798"/>
                    <a:ext cx="0" cy="200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06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2043"/>
                    <a:ext cx="0" cy="26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07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1798"/>
                    <a:ext cx="0" cy="245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08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3955" y="2043"/>
                    <a:ext cx="0" cy="26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0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2043"/>
                    <a:ext cx="20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10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4458" y="2043"/>
                    <a:ext cx="0" cy="175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11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4993" y="2043"/>
                    <a:ext cx="0" cy="175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12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68" y="2568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13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594" y="2303"/>
                    <a:ext cx="0" cy="149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14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2333" y="2303"/>
                    <a:ext cx="0" cy="149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15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2303"/>
                    <a:ext cx="0" cy="1498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16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3955" y="2303"/>
                    <a:ext cx="0" cy="149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17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68" y="2794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18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039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19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310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620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556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46621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68" y="1798"/>
                    <a:ext cx="5421" cy="1970"/>
                    <a:chOff x="68" y="1798"/>
                    <a:chExt cx="5421" cy="1970"/>
                  </a:xfrm>
                </p:grpSpPr>
                <p:sp>
                  <p:nvSpPr>
                    <p:cNvPr id="446622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" y="1798"/>
                      <a:ext cx="5421" cy="0"/>
                    </a:xfrm>
                    <a:prstGeom prst="line">
                      <a:avLst/>
                    </a:prstGeom>
                    <a:noFill/>
                    <a:ln w="254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46623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2292"/>
                      <a:ext cx="1611" cy="287"/>
                      <a:chOff x="226" y="2364"/>
                      <a:chExt cx="1611" cy="287"/>
                    </a:xfrm>
                  </p:grpSpPr>
                  <p:sp>
                    <p:nvSpPr>
                      <p:cNvPr id="446624" name="Rectangle 1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25" name="Rectangle 1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26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6627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2518"/>
                      <a:ext cx="1611" cy="287"/>
                      <a:chOff x="226" y="2364"/>
                      <a:chExt cx="1611" cy="287"/>
                    </a:xfrm>
                  </p:grpSpPr>
                  <p:sp>
                    <p:nvSpPr>
                      <p:cNvPr id="446628" name="Rectangle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29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30" name="Rectangle 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6631" name="Group 1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" y="2760"/>
                      <a:ext cx="1611" cy="287"/>
                      <a:chOff x="226" y="2364"/>
                      <a:chExt cx="1611" cy="287"/>
                    </a:xfrm>
                  </p:grpSpPr>
                  <p:sp>
                    <p:nvSpPr>
                      <p:cNvPr id="446632" name="Rectangle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33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34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6635" name="Group 1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3051"/>
                      <a:ext cx="1611" cy="241"/>
                      <a:chOff x="226" y="2364"/>
                      <a:chExt cx="1611" cy="287"/>
                    </a:xfrm>
                  </p:grpSpPr>
                  <p:sp>
                    <p:nvSpPr>
                      <p:cNvPr id="446636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37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38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6639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3292"/>
                      <a:ext cx="1611" cy="241"/>
                      <a:chOff x="226" y="2364"/>
                      <a:chExt cx="1611" cy="287"/>
                    </a:xfrm>
                  </p:grpSpPr>
                  <p:sp>
                    <p:nvSpPr>
                      <p:cNvPr id="446640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41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42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6643" name="Group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3527"/>
                      <a:ext cx="1611" cy="241"/>
                      <a:chOff x="226" y="2364"/>
                      <a:chExt cx="1611" cy="287"/>
                    </a:xfrm>
                  </p:grpSpPr>
                  <p:sp>
                    <p:nvSpPr>
                      <p:cNvPr id="446644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45" name="Rectangle 1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6646" name="Rectangle 1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46647" name="Line 183"/>
              <p:cNvSpPr>
                <a:spLocks noChangeShapeType="1"/>
              </p:cNvSpPr>
              <p:nvPr/>
            </p:nvSpPr>
            <p:spPr bwMode="auto">
              <a:xfrm>
                <a:off x="3424" y="1797"/>
                <a:ext cx="0" cy="19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46918" name="Object 454"/>
          <p:cNvGraphicFramePr>
            <a:graphicFrameLocks noChangeAspect="1"/>
          </p:cNvGraphicFramePr>
          <p:nvPr/>
        </p:nvGraphicFramePr>
        <p:xfrm>
          <a:off x="579438" y="885825"/>
          <a:ext cx="21193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86" name="公式" r:id="rId12" imgW="914400" imgH="342720" progId="Equation.3">
                  <p:embed/>
                </p:oleObj>
              </mc:Choice>
              <mc:Fallback>
                <p:oleObj name="公式" r:id="rId12" imgW="914400" imgH="342720" progId="Equation.3">
                  <p:embed/>
                  <p:pic>
                    <p:nvPicPr>
                      <p:cNvPr id="0" name="Object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885825"/>
                        <a:ext cx="2119312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919" name="Rectangle 455"/>
          <p:cNvSpPr>
            <a:spLocks noChangeArrowheads="1"/>
          </p:cNvSpPr>
          <p:nvPr/>
        </p:nvSpPr>
        <p:spPr bwMode="auto">
          <a:xfrm>
            <a:off x="539750" y="188913"/>
            <a:ext cx="1655763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输出方程</a:t>
            </a:r>
          </a:p>
        </p:txBody>
      </p:sp>
      <p:sp>
        <p:nvSpPr>
          <p:cNvPr id="446920" name="Rectangle 456"/>
          <p:cNvSpPr>
            <a:spLocks noChangeArrowheads="1"/>
          </p:cNvSpPr>
          <p:nvPr/>
        </p:nvSpPr>
        <p:spPr bwMode="auto">
          <a:xfrm>
            <a:off x="4252913" y="2317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2400"/>
          </a:p>
        </p:txBody>
      </p:sp>
      <p:grpSp>
        <p:nvGrpSpPr>
          <p:cNvPr id="446921" name="Group 457"/>
          <p:cNvGrpSpPr>
            <a:grpSpLocks/>
          </p:cNvGrpSpPr>
          <p:nvPr/>
        </p:nvGrpSpPr>
        <p:grpSpPr bwMode="auto">
          <a:xfrm>
            <a:off x="2916238" y="188913"/>
            <a:ext cx="2479675" cy="1628775"/>
            <a:chOff x="1256" y="391"/>
            <a:chExt cx="1562" cy="1026"/>
          </a:xfrm>
        </p:grpSpPr>
        <p:sp>
          <p:nvSpPr>
            <p:cNvPr id="446922" name="Rectangle 458"/>
            <p:cNvSpPr>
              <a:spLocks noChangeArrowheads="1"/>
            </p:cNvSpPr>
            <p:nvPr/>
          </p:nvSpPr>
          <p:spPr bwMode="auto">
            <a:xfrm>
              <a:off x="1271" y="41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923" name="Rectangle 459"/>
            <p:cNvSpPr>
              <a:spLocks noChangeArrowheads="1"/>
            </p:cNvSpPr>
            <p:nvPr/>
          </p:nvSpPr>
          <p:spPr bwMode="auto">
            <a:xfrm>
              <a:off x="1792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924" name="Rectangle 460"/>
            <p:cNvSpPr>
              <a:spLocks noChangeArrowheads="1"/>
            </p:cNvSpPr>
            <p:nvPr/>
          </p:nvSpPr>
          <p:spPr bwMode="auto">
            <a:xfrm>
              <a:off x="2098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925" name="Rectangle 461"/>
            <p:cNvSpPr>
              <a:spLocks noChangeArrowheads="1"/>
            </p:cNvSpPr>
            <p:nvPr/>
          </p:nvSpPr>
          <p:spPr bwMode="auto">
            <a:xfrm>
              <a:off x="2404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926" name="Rectangle 462"/>
            <p:cNvSpPr>
              <a:spLocks noChangeArrowheads="1"/>
            </p:cNvSpPr>
            <p:nvPr/>
          </p:nvSpPr>
          <p:spPr bwMode="auto">
            <a:xfrm>
              <a:off x="2710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927" name="Rectangle 463"/>
            <p:cNvSpPr>
              <a:spLocks noChangeArrowheads="1"/>
            </p:cNvSpPr>
            <p:nvPr/>
          </p:nvSpPr>
          <p:spPr bwMode="auto">
            <a:xfrm>
              <a:off x="1573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28" name="Line 464"/>
            <p:cNvSpPr>
              <a:spLocks noChangeShapeType="1"/>
            </p:cNvSpPr>
            <p:nvPr/>
          </p:nvSpPr>
          <p:spPr bwMode="auto">
            <a:xfrm>
              <a:off x="1573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29" name="Line 465"/>
            <p:cNvSpPr>
              <a:spLocks noChangeShapeType="1"/>
            </p:cNvSpPr>
            <p:nvPr/>
          </p:nvSpPr>
          <p:spPr bwMode="auto">
            <a:xfrm>
              <a:off x="1573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30" name="Rectangle 466"/>
            <p:cNvSpPr>
              <a:spLocks noChangeArrowheads="1"/>
            </p:cNvSpPr>
            <p:nvPr/>
          </p:nvSpPr>
          <p:spPr bwMode="auto">
            <a:xfrm>
              <a:off x="1573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31" name="Line 467"/>
            <p:cNvSpPr>
              <a:spLocks noChangeShapeType="1"/>
            </p:cNvSpPr>
            <p:nvPr/>
          </p:nvSpPr>
          <p:spPr bwMode="auto">
            <a:xfrm>
              <a:off x="1573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32" name="Line 468"/>
            <p:cNvSpPr>
              <a:spLocks noChangeShapeType="1"/>
            </p:cNvSpPr>
            <p:nvPr/>
          </p:nvSpPr>
          <p:spPr bwMode="auto">
            <a:xfrm>
              <a:off x="1573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33" name="Rectangle 469"/>
            <p:cNvSpPr>
              <a:spLocks noChangeArrowheads="1"/>
            </p:cNvSpPr>
            <p:nvPr/>
          </p:nvSpPr>
          <p:spPr bwMode="auto">
            <a:xfrm>
              <a:off x="1591" y="703"/>
              <a:ext cx="29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34" name="Line 470"/>
            <p:cNvSpPr>
              <a:spLocks noChangeShapeType="1"/>
            </p:cNvSpPr>
            <p:nvPr/>
          </p:nvSpPr>
          <p:spPr bwMode="auto">
            <a:xfrm>
              <a:off x="1591" y="703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35" name="Rectangle 471"/>
            <p:cNvSpPr>
              <a:spLocks noChangeArrowheads="1"/>
            </p:cNvSpPr>
            <p:nvPr/>
          </p:nvSpPr>
          <p:spPr bwMode="auto">
            <a:xfrm>
              <a:off x="1882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36" name="Line 472"/>
            <p:cNvSpPr>
              <a:spLocks noChangeShapeType="1"/>
            </p:cNvSpPr>
            <p:nvPr/>
          </p:nvSpPr>
          <p:spPr bwMode="auto">
            <a:xfrm>
              <a:off x="1882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37" name="Line 473"/>
            <p:cNvSpPr>
              <a:spLocks noChangeShapeType="1"/>
            </p:cNvSpPr>
            <p:nvPr/>
          </p:nvSpPr>
          <p:spPr bwMode="auto">
            <a:xfrm>
              <a:off x="1882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38" name="Rectangle 474"/>
            <p:cNvSpPr>
              <a:spLocks noChangeArrowheads="1"/>
            </p:cNvSpPr>
            <p:nvPr/>
          </p:nvSpPr>
          <p:spPr bwMode="auto">
            <a:xfrm>
              <a:off x="1900" y="703"/>
              <a:ext cx="29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39" name="Line 475"/>
            <p:cNvSpPr>
              <a:spLocks noChangeShapeType="1"/>
            </p:cNvSpPr>
            <p:nvPr/>
          </p:nvSpPr>
          <p:spPr bwMode="auto">
            <a:xfrm>
              <a:off x="1900" y="703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40" name="Rectangle 476"/>
            <p:cNvSpPr>
              <a:spLocks noChangeArrowheads="1"/>
            </p:cNvSpPr>
            <p:nvPr/>
          </p:nvSpPr>
          <p:spPr bwMode="auto">
            <a:xfrm>
              <a:off x="2191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41" name="Line 477"/>
            <p:cNvSpPr>
              <a:spLocks noChangeShapeType="1"/>
            </p:cNvSpPr>
            <p:nvPr/>
          </p:nvSpPr>
          <p:spPr bwMode="auto">
            <a:xfrm>
              <a:off x="2191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42" name="Line 478"/>
            <p:cNvSpPr>
              <a:spLocks noChangeShapeType="1"/>
            </p:cNvSpPr>
            <p:nvPr/>
          </p:nvSpPr>
          <p:spPr bwMode="auto">
            <a:xfrm>
              <a:off x="219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43" name="Rectangle 479"/>
            <p:cNvSpPr>
              <a:spLocks noChangeArrowheads="1"/>
            </p:cNvSpPr>
            <p:nvPr/>
          </p:nvSpPr>
          <p:spPr bwMode="auto">
            <a:xfrm>
              <a:off x="2209" y="703"/>
              <a:ext cx="28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44" name="Line 480"/>
            <p:cNvSpPr>
              <a:spLocks noChangeShapeType="1"/>
            </p:cNvSpPr>
            <p:nvPr/>
          </p:nvSpPr>
          <p:spPr bwMode="auto">
            <a:xfrm>
              <a:off x="2209" y="703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45" name="Rectangle 481"/>
            <p:cNvSpPr>
              <a:spLocks noChangeArrowheads="1"/>
            </p:cNvSpPr>
            <p:nvPr/>
          </p:nvSpPr>
          <p:spPr bwMode="auto">
            <a:xfrm>
              <a:off x="2497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46" name="Line 482"/>
            <p:cNvSpPr>
              <a:spLocks noChangeShapeType="1"/>
            </p:cNvSpPr>
            <p:nvPr/>
          </p:nvSpPr>
          <p:spPr bwMode="auto">
            <a:xfrm>
              <a:off x="2497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47" name="Line 483"/>
            <p:cNvSpPr>
              <a:spLocks noChangeShapeType="1"/>
            </p:cNvSpPr>
            <p:nvPr/>
          </p:nvSpPr>
          <p:spPr bwMode="auto">
            <a:xfrm>
              <a:off x="2497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48" name="Rectangle 484"/>
            <p:cNvSpPr>
              <a:spLocks noChangeArrowheads="1"/>
            </p:cNvSpPr>
            <p:nvPr/>
          </p:nvSpPr>
          <p:spPr bwMode="auto">
            <a:xfrm>
              <a:off x="2515" y="703"/>
              <a:ext cx="286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49" name="Line 485"/>
            <p:cNvSpPr>
              <a:spLocks noChangeShapeType="1"/>
            </p:cNvSpPr>
            <p:nvPr/>
          </p:nvSpPr>
          <p:spPr bwMode="auto">
            <a:xfrm>
              <a:off x="2515" y="703"/>
              <a:ext cx="2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50" name="Rectangle 486"/>
            <p:cNvSpPr>
              <a:spLocks noChangeArrowheads="1"/>
            </p:cNvSpPr>
            <p:nvPr/>
          </p:nvSpPr>
          <p:spPr bwMode="auto">
            <a:xfrm>
              <a:off x="2801" y="703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51" name="Line 487"/>
            <p:cNvSpPr>
              <a:spLocks noChangeShapeType="1"/>
            </p:cNvSpPr>
            <p:nvPr/>
          </p:nvSpPr>
          <p:spPr bwMode="auto">
            <a:xfrm>
              <a:off x="2801" y="70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52" name="Line 488"/>
            <p:cNvSpPr>
              <a:spLocks noChangeShapeType="1"/>
            </p:cNvSpPr>
            <p:nvPr/>
          </p:nvSpPr>
          <p:spPr bwMode="auto">
            <a:xfrm>
              <a:off x="280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53" name="Rectangle 489"/>
            <p:cNvSpPr>
              <a:spLocks noChangeArrowheads="1"/>
            </p:cNvSpPr>
            <p:nvPr/>
          </p:nvSpPr>
          <p:spPr bwMode="auto">
            <a:xfrm>
              <a:off x="2801" y="703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54" name="Line 490"/>
            <p:cNvSpPr>
              <a:spLocks noChangeShapeType="1"/>
            </p:cNvSpPr>
            <p:nvPr/>
          </p:nvSpPr>
          <p:spPr bwMode="auto">
            <a:xfrm>
              <a:off x="2801" y="70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55" name="Line 491"/>
            <p:cNvSpPr>
              <a:spLocks noChangeShapeType="1"/>
            </p:cNvSpPr>
            <p:nvPr/>
          </p:nvSpPr>
          <p:spPr bwMode="auto">
            <a:xfrm>
              <a:off x="280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56" name="Rectangle 492"/>
            <p:cNvSpPr>
              <a:spLocks noChangeArrowheads="1"/>
            </p:cNvSpPr>
            <p:nvPr/>
          </p:nvSpPr>
          <p:spPr bwMode="auto">
            <a:xfrm>
              <a:off x="1573" y="722"/>
              <a:ext cx="18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57" name="Line 493"/>
            <p:cNvSpPr>
              <a:spLocks noChangeShapeType="1"/>
            </p:cNvSpPr>
            <p:nvPr/>
          </p:nvSpPr>
          <p:spPr bwMode="auto">
            <a:xfrm>
              <a:off x="1573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58" name="Rectangle 494"/>
            <p:cNvSpPr>
              <a:spLocks noChangeArrowheads="1"/>
            </p:cNvSpPr>
            <p:nvPr/>
          </p:nvSpPr>
          <p:spPr bwMode="auto">
            <a:xfrm>
              <a:off x="1882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59" name="Line 495"/>
            <p:cNvSpPr>
              <a:spLocks noChangeShapeType="1"/>
            </p:cNvSpPr>
            <p:nvPr/>
          </p:nvSpPr>
          <p:spPr bwMode="auto">
            <a:xfrm>
              <a:off x="1882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60" name="Rectangle 496"/>
            <p:cNvSpPr>
              <a:spLocks noChangeArrowheads="1"/>
            </p:cNvSpPr>
            <p:nvPr/>
          </p:nvSpPr>
          <p:spPr bwMode="auto">
            <a:xfrm>
              <a:off x="2191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61" name="Line 497"/>
            <p:cNvSpPr>
              <a:spLocks noChangeShapeType="1"/>
            </p:cNvSpPr>
            <p:nvPr/>
          </p:nvSpPr>
          <p:spPr bwMode="auto">
            <a:xfrm>
              <a:off x="2191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62" name="Rectangle 498"/>
            <p:cNvSpPr>
              <a:spLocks noChangeArrowheads="1"/>
            </p:cNvSpPr>
            <p:nvPr/>
          </p:nvSpPr>
          <p:spPr bwMode="auto">
            <a:xfrm>
              <a:off x="2497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63" name="Line 499"/>
            <p:cNvSpPr>
              <a:spLocks noChangeShapeType="1"/>
            </p:cNvSpPr>
            <p:nvPr/>
          </p:nvSpPr>
          <p:spPr bwMode="auto">
            <a:xfrm>
              <a:off x="2497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64" name="Rectangle 500"/>
            <p:cNvSpPr>
              <a:spLocks noChangeArrowheads="1"/>
            </p:cNvSpPr>
            <p:nvPr/>
          </p:nvSpPr>
          <p:spPr bwMode="auto">
            <a:xfrm>
              <a:off x="2801" y="722"/>
              <a:ext cx="17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65" name="Line 501"/>
            <p:cNvSpPr>
              <a:spLocks noChangeShapeType="1"/>
            </p:cNvSpPr>
            <p:nvPr/>
          </p:nvSpPr>
          <p:spPr bwMode="auto">
            <a:xfrm>
              <a:off x="2801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66" name="Rectangle 502"/>
            <p:cNvSpPr>
              <a:spLocks noChangeArrowheads="1"/>
            </p:cNvSpPr>
            <p:nvPr/>
          </p:nvSpPr>
          <p:spPr bwMode="auto">
            <a:xfrm>
              <a:off x="1826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967" name="Rectangle 503"/>
            <p:cNvSpPr>
              <a:spLocks noChangeArrowheads="1"/>
            </p:cNvSpPr>
            <p:nvPr/>
          </p:nvSpPr>
          <p:spPr bwMode="auto">
            <a:xfrm>
              <a:off x="2133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968" name="Rectangle 504"/>
            <p:cNvSpPr>
              <a:spLocks noChangeArrowheads="1"/>
            </p:cNvSpPr>
            <p:nvPr/>
          </p:nvSpPr>
          <p:spPr bwMode="auto">
            <a:xfrm>
              <a:off x="2439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969" name="Rectangle 505"/>
            <p:cNvSpPr>
              <a:spLocks noChangeArrowheads="1"/>
            </p:cNvSpPr>
            <p:nvPr/>
          </p:nvSpPr>
          <p:spPr bwMode="auto">
            <a:xfrm>
              <a:off x="2745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6970" name="Rectangle 506"/>
            <p:cNvSpPr>
              <a:spLocks noChangeArrowheads="1"/>
            </p:cNvSpPr>
            <p:nvPr/>
          </p:nvSpPr>
          <p:spPr bwMode="auto">
            <a:xfrm>
              <a:off x="1573" y="1056"/>
              <a:ext cx="1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71" name="Line 507"/>
            <p:cNvSpPr>
              <a:spLocks noChangeShapeType="1"/>
            </p:cNvSpPr>
            <p:nvPr/>
          </p:nvSpPr>
          <p:spPr bwMode="auto">
            <a:xfrm>
              <a:off x="1573" y="1056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72" name="Rectangle 508"/>
            <p:cNvSpPr>
              <a:spLocks noChangeArrowheads="1"/>
            </p:cNvSpPr>
            <p:nvPr/>
          </p:nvSpPr>
          <p:spPr bwMode="auto">
            <a:xfrm>
              <a:off x="1591" y="1056"/>
              <a:ext cx="29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73" name="Line 509"/>
            <p:cNvSpPr>
              <a:spLocks noChangeShapeType="1"/>
            </p:cNvSpPr>
            <p:nvPr/>
          </p:nvSpPr>
          <p:spPr bwMode="auto">
            <a:xfrm>
              <a:off x="1591" y="1056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74" name="Rectangle 510"/>
            <p:cNvSpPr>
              <a:spLocks noChangeArrowheads="1"/>
            </p:cNvSpPr>
            <p:nvPr/>
          </p:nvSpPr>
          <p:spPr bwMode="auto">
            <a:xfrm>
              <a:off x="1882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75" name="Line 511"/>
            <p:cNvSpPr>
              <a:spLocks noChangeShapeType="1"/>
            </p:cNvSpPr>
            <p:nvPr/>
          </p:nvSpPr>
          <p:spPr bwMode="auto">
            <a:xfrm>
              <a:off x="1882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76" name="Line 512"/>
            <p:cNvSpPr>
              <a:spLocks noChangeShapeType="1"/>
            </p:cNvSpPr>
            <p:nvPr/>
          </p:nvSpPr>
          <p:spPr bwMode="auto">
            <a:xfrm>
              <a:off x="1882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77" name="Rectangle 513"/>
            <p:cNvSpPr>
              <a:spLocks noChangeArrowheads="1"/>
            </p:cNvSpPr>
            <p:nvPr/>
          </p:nvSpPr>
          <p:spPr bwMode="auto">
            <a:xfrm>
              <a:off x="1891" y="1056"/>
              <a:ext cx="30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78" name="Line 514"/>
            <p:cNvSpPr>
              <a:spLocks noChangeShapeType="1"/>
            </p:cNvSpPr>
            <p:nvPr/>
          </p:nvSpPr>
          <p:spPr bwMode="auto">
            <a:xfrm>
              <a:off x="1891" y="1056"/>
              <a:ext cx="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79" name="Rectangle 515"/>
            <p:cNvSpPr>
              <a:spLocks noChangeArrowheads="1"/>
            </p:cNvSpPr>
            <p:nvPr/>
          </p:nvSpPr>
          <p:spPr bwMode="auto">
            <a:xfrm>
              <a:off x="2191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80" name="Line 516"/>
            <p:cNvSpPr>
              <a:spLocks noChangeShapeType="1"/>
            </p:cNvSpPr>
            <p:nvPr/>
          </p:nvSpPr>
          <p:spPr bwMode="auto">
            <a:xfrm>
              <a:off x="2191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81" name="Line 517"/>
            <p:cNvSpPr>
              <a:spLocks noChangeShapeType="1"/>
            </p:cNvSpPr>
            <p:nvPr/>
          </p:nvSpPr>
          <p:spPr bwMode="auto">
            <a:xfrm>
              <a:off x="2191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82" name="Rectangle 518"/>
            <p:cNvSpPr>
              <a:spLocks noChangeArrowheads="1"/>
            </p:cNvSpPr>
            <p:nvPr/>
          </p:nvSpPr>
          <p:spPr bwMode="auto">
            <a:xfrm>
              <a:off x="2200" y="1056"/>
              <a:ext cx="29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83" name="Line 519"/>
            <p:cNvSpPr>
              <a:spLocks noChangeShapeType="1"/>
            </p:cNvSpPr>
            <p:nvPr/>
          </p:nvSpPr>
          <p:spPr bwMode="auto">
            <a:xfrm>
              <a:off x="2200" y="1056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84" name="Rectangle 520"/>
            <p:cNvSpPr>
              <a:spLocks noChangeArrowheads="1"/>
            </p:cNvSpPr>
            <p:nvPr/>
          </p:nvSpPr>
          <p:spPr bwMode="auto">
            <a:xfrm>
              <a:off x="2497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85" name="Line 521"/>
            <p:cNvSpPr>
              <a:spLocks noChangeShapeType="1"/>
            </p:cNvSpPr>
            <p:nvPr/>
          </p:nvSpPr>
          <p:spPr bwMode="auto">
            <a:xfrm>
              <a:off x="2497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86" name="Line 522"/>
            <p:cNvSpPr>
              <a:spLocks noChangeShapeType="1"/>
            </p:cNvSpPr>
            <p:nvPr/>
          </p:nvSpPr>
          <p:spPr bwMode="auto">
            <a:xfrm>
              <a:off x="2497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87" name="Rectangle 523"/>
            <p:cNvSpPr>
              <a:spLocks noChangeArrowheads="1"/>
            </p:cNvSpPr>
            <p:nvPr/>
          </p:nvSpPr>
          <p:spPr bwMode="auto">
            <a:xfrm>
              <a:off x="2506" y="1056"/>
              <a:ext cx="29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88" name="Line 524"/>
            <p:cNvSpPr>
              <a:spLocks noChangeShapeType="1"/>
            </p:cNvSpPr>
            <p:nvPr/>
          </p:nvSpPr>
          <p:spPr bwMode="auto">
            <a:xfrm>
              <a:off x="2506" y="1056"/>
              <a:ext cx="2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89" name="Rectangle 525"/>
            <p:cNvSpPr>
              <a:spLocks noChangeArrowheads="1"/>
            </p:cNvSpPr>
            <p:nvPr/>
          </p:nvSpPr>
          <p:spPr bwMode="auto">
            <a:xfrm>
              <a:off x="2801" y="1056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90" name="Line 526"/>
            <p:cNvSpPr>
              <a:spLocks noChangeShapeType="1"/>
            </p:cNvSpPr>
            <p:nvPr/>
          </p:nvSpPr>
          <p:spPr bwMode="auto">
            <a:xfrm>
              <a:off x="2801" y="1056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91" name="Rectangle 527"/>
            <p:cNvSpPr>
              <a:spLocks noChangeArrowheads="1"/>
            </p:cNvSpPr>
            <p:nvPr/>
          </p:nvSpPr>
          <p:spPr bwMode="auto">
            <a:xfrm>
              <a:off x="1573" y="1066"/>
              <a:ext cx="18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92" name="Line 528"/>
            <p:cNvSpPr>
              <a:spLocks noChangeShapeType="1"/>
            </p:cNvSpPr>
            <p:nvPr/>
          </p:nvSpPr>
          <p:spPr bwMode="auto">
            <a:xfrm>
              <a:off x="1565" y="1071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93" name="Rectangle 529"/>
            <p:cNvSpPr>
              <a:spLocks noChangeArrowheads="1"/>
            </p:cNvSpPr>
            <p:nvPr/>
          </p:nvSpPr>
          <p:spPr bwMode="auto">
            <a:xfrm>
              <a:off x="1573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94" name="Line 530"/>
            <p:cNvSpPr>
              <a:spLocks noChangeShapeType="1"/>
            </p:cNvSpPr>
            <p:nvPr/>
          </p:nvSpPr>
          <p:spPr bwMode="auto">
            <a:xfrm>
              <a:off x="1573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95" name="Line 531"/>
            <p:cNvSpPr>
              <a:spLocks noChangeShapeType="1"/>
            </p:cNvSpPr>
            <p:nvPr/>
          </p:nvSpPr>
          <p:spPr bwMode="auto">
            <a:xfrm>
              <a:off x="1573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96" name="Rectangle 532"/>
            <p:cNvSpPr>
              <a:spLocks noChangeArrowheads="1"/>
            </p:cNvSpPr>
            <p:nvPr/>
          </p:nvSpPr>
          <p:spPr bwMode="auto">
            <a:xfrm>
              <a:off x="1573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97" name="Line 533"/>
            <p:cNvSpPr>
              <a:spLocks noChangeShapeType="1"/>
            </p:cNvSpPr>
            <p:nvPr/>
          </p:nvSpPr>
          <p:spPr bwMode="auto">
            <a:xfrm>
              <a:off x="1573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98" name="Line 534"/>
            <p:cNvSpPr>
              <a:spLocks noChangeShapeType="1"/>
            </p:cNvSpPr>
            <p:nvPr/>
          </p:nvSpPr>
          <p:spPr bwMode="auto">
            <a:xfrm>
              <a:off x="1573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999" name="Rectangle 535"/>
            <p:cNvSpPr>
              <a:spLocks noChangeArrowheads="1"/>
            </p:cNvSpPr>
            <p:nvPr/>
          </p:nvSpPr>
          <p:spPr bwMode="auto">
            <a:xfrm>
              <a:off x="1591" y="1397"/>
              <a:ext cx="29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00" name="Line 536"/>
            <p:cNvSpPr>
              <a:spLocks noChangeShapeType="1"/>
            </p:cNvSpPr>
            <p:nvPr/>
          </p:nvSpPr>
          <p:spPr bwMode="auto">
            <a:xfrm>
              <a:off x="1591" y="1397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01" name="Rectangle 537"/>
            <p:cNvSpPr>
              <a:spLocks noChangeArrowheads="1"/>
            </p:cNvSpPr>
            <p:nvPr/>
          </p:nvSpPr>
          <p:spPr bwMode="auto">
            <a:xfrm>
              <a:off x="1882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02" name="Line 538"/>
            <p:cNvSpPr>
              <a:spLocks noChangeShapeType="1"/>
            </p:cNvSpPr>
            <p:nvPr/>
          </p:nvSpPr>
          <p:spPr bwMode="auto">
            <a:xfrm>
              <a:off x="1882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03" name="Rectangle 539"/>
            <p:cNvSpPr>
              <a:spLocks noChangeArrowheads="1"/>
            </p:cNvSpPr>
            <p:nvPr/>
          </p:nvSpPr>
          <p:spPr bwMode="auto">
            <a:xfrm>
              <a:off x="1882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04" name="Line 540"/>
            <p:cNvSpPr>
              <a:spLocks noChangeShapeType="1"/>
            </p:cNvSpPr>
            <p:nvPr/>
          </p:nvSpPr>
          <p:spPr bwMode="auto">
            <a:xfrm>
              <a:off x="1882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05" name="Line 541"/>
            <p:cNvSpPr>
              <a:spLocks noChangeShapeType="1"/>
            </p:cNvSpPr>
            <p:nvPr/>
          </p:nvSpPr>
          <p:spPr bwMode="auto">
            <a:xfrm>
              <a:off x="1882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06" name="Rectangle 542"/>
            <p:cNvSpPr>
              <a:spLocks noChangeArrowheads="1"/>
            </p:cNvSpPr>
            <p:nvPr/>
          </p:nvSpPr>
          <p:spPr bwMode="auto">
            <a:xfrm>
              <a:off x="1900" y="1397"/>
              <a:ext cx="29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07" name="Line 543"/>
            <p:cNvSpPr>
              <a:spLocks noChangeShapeType="1"/>
            </p:cNvSpPr>
            <p:nvPr/>
          </p:nvSpPr>
          <p:spPr bwMode="auto">
            <a:xfrm>
              <a:off x="1900" y="1397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08" name="Rectangle 544"/>
            <p:cNvSpPr>
              <a:spLocks noChangeArrowheads="1"/>
            </p:cNvSpPr>
            <p:nvPr/>
          </p:nvSpPr>
          <p:spPr bwMode="auto">
            <a:xfrm>
              <a:off x="2191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09" name="Line 545"/>
            <p:cNvSpPr>
              <a:spLocks noChangeShapeType="1"/>
            </p:cNvSpPr>
            <p:nvPr/>
          </p:nvSpPr>
          <p:spPr bwMode="auto">
            <a:xfrm>
              <a:off x="2191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10" name="Rectangle 546"/>
            <p:cNvSpPr>
              <a:spLocks noChangeArrowheads="1"/>
            </p:cNvSpPr>
            <p:nvPr/>
          </p:nvSpPr>
          <p:spPr bwMode="auto">
            <a:xfrm>
              <a:off x="2191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11" name="Line 547"/>
            <p:cNvSpPr>
              <a:spLocks noChangeShapeType="1"/>
            </p:cNvSpPr>
            <p:nvPr/>
          </p:nvSpPr>
          <p:spPr bwMode="auto">
            <a:xfrm>
              <a:off x="2191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12" name="Line 548"/>
            <p:cNvSpPr>
              <a:spLocks noChangeShapeType="1"/>
            </p:cNvSpPr>
            <p:nvPr/>
          </p:nvSpPr>
          <p:spPr bwMode="auto">
            <a:xfrm>
              <a:off x="219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13" name="Rectangle 549"/>
            <p:cNvSpPr>
              <a:spLocks noChangeArrowheads="1"/>
            </p:cNvSpPr>
            <p:nvPr/>
          </p:nvSpPr>
          <p:spPr bwMode="auto">
            <a:xfrm>
              <a:off x="2209" y="1397"/>
              <a:ext cx="28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14" name="Line 550"/>
            <p:cNvSpPr>
              <a:spLocks noChangeShapeType="1"/>
            </p:cNvSpPr>
            <p:nvPr/>
          </p:nvSpPr>
          <p:spPr bwMode="auto">
            <a:xfrm>
              <a:off x="2209" y="1397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15" name="Rectangle 551"/>
            <p:cNvSpPr>
              <a:spLocks noChangeArrowheads="1"/>
            </p:cNvSpPr>
            <p:nvPr/>
          </p:nvSpPr>
          <p:spPr bwMode="auto">
            <a:xfrm>
              <a:off x="2497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16" name="Line 552"/>
            <p:cNvSpPr>
              <a:spLocks noChangeShapeType="1"/>
            </p:cNvSpPr>
            <p:nvPr/>
          </p:nvSpPr>
          <p:spPr bwMode="auto">
            <a:xfrm>
              <a:off x="2497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17" name="Rectangle 553"/>
            <p:cNvSpPr>
              <a:spLocks noChangeArrowheads="1"/>
            </p:cNvSpPr>
            <p:nvPr/>
          </p:nvSpPr>
          <p:spPr bwMode="auto">
            <a:xfrm>
              <a:off x="2497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18" name="Line 554"/>
            <p:cNvSpPr>
              <a:spLocks noChangeShapeType="1"/>
            </p:cNvSpPr>
            <p:nvPr/>
          </p:nvSpPr>
          <p:spPr bwMode="auto">
            <a:xfrm>
              <a:off x="2497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19" name="Line 555"/>
            <p:cNvSpPr>
              <a:spLocks noChangeShapeType="1"/>
            </p:cNvSpPr>
            <p:nvPr/>
          </p:nvSpPr>
          <p:spPr bwMode="auto">
            <a:xfrm>
              <a:off x="2497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20" name="Rectangle 556"/>
            <p:cNvSpPr>
              <a:spLocks noChangeArrowheads="1"/>
            </p:cNvSpPr>
            <p:nvPr/>
          </p:nvSpPr>
          <p:spPr bwMode="auto">
            <a:xfrm>
              <a:off x="2515" y="1397"/>
              <a:ext cx="286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21" name="Line 557"/>
            <p:cNvSpPr>
              <a:spLocks noChangeShapeType="1"/>
            </p:cNvSpPr>
            <p:nvPr/>
          </p:nvSpPr>
          <p:spPr bwMode="auto">
            <a:xfrm>
              <a:off x="2515" y="1397"/>
              <a:ext cx="2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22" name="Rectangle 558"/>
            <p:cNvSpPr>
              <a:spLocks noChangeArrowheads="1"/>
            </p:cNvSpPr>
            <p:nvPr/>
          </p:nvSpPr>
          <p:spPr bwMode="auto">
            <a:xfrm>
              <a:off x="2801" y="1066"/>
              <a:ext cx="17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23" name="Line 559"/>
            <p:cNvSpPr>
              <a:spLocks noChangeShapeType="1"/>
            </p:cNvSpPr>
            <p:nvPr/>
          </p:nvSpPr>
          <p:spPr bwMode="auto">
            <a:xfrm>
              <a:off x="2801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24" name="Rectangle 560"/>
            <p:cNvSpPr>
              <a:spLocks noChangeArrowheads="1"/>
            </p:cNvSpPr>
            <p:nvPr/>
          </p:nvSpPr>
          <p:spPr bwMode="auto">
            <a:xfrm>
              <a:off x="2801" y="1397"/>
              <a:ext cx="1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25" name="Line 561"/>
            <p:cNvSpPr>
              <a:spLocks noChangeShapeType="1"/>
            </p:cNvSpPr>
            <p:nvPr/>
          </p:nvSpPr>
          <p:spPr bwMode="auto">
            <a:xfrm>
              <a:off x="2801" y="139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26" name="Line 562"/>
            <p:cNvSpPr>
              <a:spLocks noChangeShapeType="1"/>
            </p:cNvSpPr>
            <p:nvPr/>
          </p:nvSpPr>
          <p:spPr bwMode="auto">
            <a:xfrm>
              <a:off x="280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27" name="Rectangle 563"/>
            <p:cNvSpPr>
              <a:spLocks noChangeArrowheads="1"/>
            </p:cNvSpPr>
            <p:nvPr/>
          </p:nvSpPr>
          <p:spPr bwMode="auto">
            <a:xfrm>
              <a:off x="2801" y="1397"/>
              <a:ext cx="1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28" name="Line 564"/>
            <p:cNvSpPr>
              <a:spLocks noChangeShapeType="1"/>
            </p:cNvSpPr>
            <p:nvPr/>
          </p:nvSpPr>
          <p:spPr bwMode="auto">
            <a:xfrm>
              <a:off x="2801" y="139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29" name="Line 565"/>
            <p:cNvSpPr>
              <a:spLocks noChangeShapeType="1"/>
            </p:cNvSpPr>
            <p:nvPr/>
          </p:nvSpPr>
          <p:spPr bwMode="auto">
            <a:xfrm>
              <a:off x="280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30" name="Line 566"/>
            <p:cNvSpPr>
              <a:spLocks noChangeShapeType="1"/>
            </p:cNvSpPr>
            <p:nvPr/>
          </p:nvSpPr>
          <p:spPr bwMode="auto">
            <a:xfrm flipH="1" flipV="1">
              <a:off x="1426" y="573"/>
              <a:ext cx="159" cy="1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31" name="Freeform 567"/>
            <p:cNvSpPr>
              <a:spLocks/>
            </p:cNvSpPr>
            <p:nvPr/>
          </p:nvSpPr>
          <p:spPr bwMode="auto">
            <a:xfrm>
              <a:off x="1256" y="401"/>
              <a:ext cx="199" cy="220"/>
            </a:xfrm>
            <a:custGeom>
              <a:avLst/>
              <a:gdLst>
                <a:gd name="T0" fmla="*/ 89 w 199"/>
                <a:gd name="T1" fmla="*/ 0 h 220"/>
                <a:gd name="T2" fmla="*/ 69 w 199"/>
                <a:gd name="T3" fmla="*/ 3 h 220"/>
                <a:gd name="T4" fmla="*/ 52 w 199"/>
                <a:gd name="T5" fmla="*/ 13 h 220"/>
                <a:gd name="T6" fmla="*/ 34 w 199"/>
                <a:gd name="T7" fmla="*/ 26 h 220"/>
                <a:gd name="T8" fmla="*/ 23 w 199"/>
                <a:gd name="T9" fmla="*/ 39 h 220"/>
                <a:gd name="T10" fmla="*/ 11 w 199"/>
                <a:gd name="T11" fmla="*/ 58 h 220"/>
                <a:gd name="T12" fmla="*/ 3 w 199"/>
                <a:gd name="T13" fmla="*/ 78 h 220"/>
                <a:gd name="T14" fmla="*/ 0 w 199"/>
                <a:gd name="T15" fmla="*/ 100 h 220"/>
                <a:gd name="T16" fmla="*/ 0 w 199"/>
                <a:gd name="T17" fmla="*/ 123 h 220"/>
                <a:gd name="T18" fmla="*/ 3 w 199"/>
                <a:gd name="T19" fmla="*/ 143 h 220"/>
                <a:gd name="T20" fmla="*/ 11 w 199"/>
                <a:gd name="T21" fmla="*/ 162 h 220"/>
                <a:gd name="T22" fmla="*/ 23 w 199"/>
                <a:gd name="T23" fmla="*/ 182 h 220"/>
                <a:gd name="T24" fmla="*/ 34 w 199"/>
                <a:gd name="T25" fmla="*/ 198 h 220"/>
                <a:gd name="T26" fmla="*/ 52 w 199"/>
                <a:gd name="T27" fmla="*/ 207 h 220"/>
                <a:gd name="T28" fmla="*/ 69 w 199"/>
                <a:gd name="T29" fmla="*/ 217 h 220"/>
                <a:gd name="T30" fmla="*/ 89 w 199"/>
                <a:gd name="T31" fmla="*/ 220 h 220"/>
                <a:gd name="T32" fmla="*/ 109 w 199"/>
                <a:gd name="T33" fmla="*/ 220 h 220"/>
                <a:gd name="T34" fmla="*/ 127 w 199"/>
                <a:gd name="T35" fmla="*/ 217 h 220"/>
                <a:gd name="T36" fmla="*/ 147 w 199"/>
                <a:gd name="T37" fmla="*/ 207 h 220"/>
                <a:gd name="T38" fmla="*/ 161 w 199"/>
                <a:gd name="T39" fmla="*/ 198 h 220"/>
                <a:gd name="T40" fmla="*/ 176 w 199"/>
                <a:gd name="T41" fmla="*/ 182 h 220"/>
                <a:gd name="T42" fmla="*/ 184 w 199"/>
                <a:gd name="T43" fmla="*/ 162 h 220"/>
                <a:gd name="T44" fmla="*/ 193 w 199"/>
                <a:gd name="T45" fmla="*/ 143 h 220"/>
                <a:gd name="T46" fmla="*/ 196 w 199"/>
                <a:gd name="T47" fmla="*/ 123 h 220"/>
                <a:gd name="T48" fmla="*/ 196 w 199"/>
                <a:gd name="T49" fmla="*/ 100 h 220"/>
                <a:gd name="T50" fmla="*/ 193 w 199"/>
                <a:gd name="T51" fmla="*/ 78 h 220"/>
                <a:gd name="T52" fmla="*/ 184 w 199"/>
                <a:gd name="T53" fmla="*/ 58 h 220"/>
                <a:gd name="T54" fmla="*/ 176 w 199"/>
                <a:gd name="T55" fmla="*/ 39 h 220"/>
                <a:gd name="T56" fmla="*/ 161 w 199"/>
                <a:gd name="T57" fmla="*/ 26 h 220"/>
                <a:gd name="T58" fmla="*/ 147 w 199"/>
                <a:gd name="T59" fmla="*/ 13 h 220"/>
                <a:gd name="T60" fmla="*/ 127 w 199"/>
                <a:gd name="T61" fmla="*/ 3 h 220"/>
                <a:gd name="T62" fmla="*/ 109 w 199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220">
                  <a:moveTo>
                    <a:pt x="98" y="0"/>
                  </a:moveTo>
                  <a:lnTo>
                    <a:pt x="89" y="0"/>
                  </a:lnTo>
                  <a:lnTo>
                    <a:pt x="78" y="0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3"/>
                  </a:lnTo>
                  <a:lnTo>
                    <a:pt x="43" y="19"/>
                  </a:lnTo>
                  <a:lnTo>
                    <a:pt x="34" y="26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1" y="58"/>
                  </a:lnTo>
                  <a:lnTo>
                    <a:pt x="8" y="68"/>
                  </a:lnTo>
                  <a:lnTo>
                    <a:pt x="3" y="78"/>
                  </a:lnTo>
                  <a:lnTo>
                    <a:pt x="3" y="87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3" y="133"/>
                  </a:lnTo>
                  <a:lnTo>
                    <a:pt x="3" y="143"/>
                  </a:lnTo>
                  <a:lnTo>
                    <a:pt x="8" y="152"/>
                  </a:lnTo>
                  <a:lnTo>
                    <a:pt x="11" y="162"/>
                  </a:lnTo>
                  <a:lnTo>
                    <a:pt x="17" y="172"/>
                  </a:lnTo>
                  <a:lnTo>
                    <a:pt x="23" y="182"/>
                  </a:lnTo>
                  <a:lnTo>
                    <a:pt x="29" y="188"/>
                  </a:lnTo>
                  <a:lnTo>
                    <a:pt x="34" y="198"/>
                  </a:lnTo>
                  <a:lnTo>
                    <a:pt x="43" y="204"/>
                  </a:lnTo>
                  <a:lnTo>
                    <a:pt x="52" y="207"/>
                  </a:lnTo>
                  <a:lnTo>
                    <a:pt x="60" y="214"/>
                  </a:lnTo>
                  <a:lnTo>
                    <a:pt x="69" y="217"/>
                  </a:lnTo>
                  <a:lnTo>
                    <a:pt x="78" y="220"/>
                  </a:lnTo>
                  <a:lnTo>
                    <a:pt x="89" y="220"/>
                  </a:lnTo>
                  <a:lnTo>
                    <a:pt x="98" y="220"/>
                  </a:lnTo>
                  <a:lnTo>
                    <a:pt x="109" y="220"/>
                  </a:lnTo>
                  <a:lnTo>
                    <a:pt x="118" y="220"/>
                  </a:lnTo>
                  <a:lnTo>
                    <a:pt x="127" y="217"/>
                  </a:lnTo>
                  <a:lnTo>
                    <a:pt x="138" y="214"/>
                  </a:lnTo>
                  <a:lnTo>
                    <a:pt x="147" y="207"/>
                  </a:lnTo>
                  <a:lnTo>
                    <a:pt x="153" y="204"/>
                  </a:lnTo>
                  <a:lnTo>
                    <a:pt x="161" y="198"/>
                  </a:lnTo>
                  <a:lnTo>
                    <a:pt x="170" y="188"/>
                  </a:lnTo>
                  <a:lnTo>
                    <a:pt x="176" y="182"/>
                  </a:lnTo>
                  <a:lnTo>
                    <a:pt x="182" y="172"/>
                  </a:lnTo>
                  <a:lnTo>
                    <a:pt x="184" y="162"/>
                  </a:lnTo>
                  <a:lnTo>
                    <a:pt x="190" y="152"/>
                  </a:lnTo>
                  <a:lnTo>
                    <a:pt x="193" y="143"/>
                  </a:lnTo>
                  <a:lnTo>
                    <a:pt x="196" y="133"/>
                  </a:lnTo>
                  <a:lnTo>
                    <a:pt x="196" y="123"/>
                  </a:lnTo>
                  <a:lnTo>
                    <a:pt x="199" y="110"/>
                  </a:lnTo>
                  <a:lnTo>
                    <a:pt x="196" y="100"/>
                  </a:lnTo>
                  <a:lnTo>
                    <a:pt x="196" y="87"/>
                  </a:lnTo>
                  <a:lnTo>
                    <a:pt x="193" y="78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82" y="48"/>
                  </a:lnTo>
                  <a:lnTo>
                    <a:pt x="176" y="39"/>
                  </a:lnTo>
                  <a:lnTo>
                    <a:pt x="170" y="32"/>
                  </a:lnTo>
                  <a:lnTo>
                    <a:pt x="161" y="26"/>
                  </a:lnTo>
                  <a:lnTo>
                    <a:pt x="153" y="19"/>
                  </a:lnTo>
                  <a:lnTo>
                    <a:pt x="147" y="13"/>
                  </a:lnTo>
                  <a:lnTo>
                    <a:pt x="138" y="6"/>
                  </a:lnTo>
                  <a:lnTo>
                    <a:pt x="127" y="3"/>
                  </a:lnTo>
                  <a:lnTo>
                    <a:pt x="118" y="0"/>
                  </a:lnTo>
                  <a:lnTo>
                    <a:pt x="109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32" name="Freeform 568"/>
            <p:cNvSpPr>
              <a:spLocks/>
            </p:cNvSpPr>
            <p:nvPr/>
          </p:nvSpPr>
          <p:spPr bwMode="auto">
            <a:xfrm>
              <a:off x="1256" y="401"/>
              <a:ext cx="199" cy="220"/>
            </a:xfrm>
            <a:custGeom>
              <a:avLst/>
              <a:gdLst>
                <a:gd name="T0" fmla="*/ 89 w 199"/>
                <a:gd name="T1" fmla="*/ 0 h 220"/>
                <a:gd name="T2" fmla="*/ 69 w 199"/>
                <a:gd name="T3" fmla="*/ 3 h 220"/>
                <a:gd name="T4" fmla="*/ 52 w 199"/>
                <a:gd name="T5" fmla="*/ 13 h 220"/>
                <a:gd name="T6" fmla="*/ 34 w 199"/>
                <a:gd name="T7" fmla="*/ 26 h 220"/>
                <a:gd name="T8" fmla="*/ 23 w 199"/>
                <a:gd name="T9" fmla="*/ 39 h 220"/>
                <a:gd name="T10" fmla="*/ 11 w 199"/>
                <a:gd name="T11" fmla="*/ 58 h 220"/>
                <a:gd name="T12" fmla="*/ 3 w 199"/>
                <a:gd name="T13" fmla="*/ 78 h 220"/>
                <a:gd name="T14" fmla="*/ 0 w 199"/>
                <a:gd name="T15" fmla="*/ 100 h 220"/>
                <a:gd name="T16" fmla="*/ 0 w 199"/>
                <a:gd name="T17" fmla="*/ 123 h 220"/>
                <a:gd name="T18" fmla="*/ 3 w 199"/>
                <a:gd name="T19" fmla="*/ 143 h 220"/>
                <a:gd name="T20" fmla="*/ 11 w 199"/>
                <a:gd name="T21" fmla="*/ 162 h 220"/>
                <a:gd name="T22" fmla="*/ 23 w 199"/>
                <a:gd name="T23" fmla="*/ 182 h 220"/>
                <a:gd name="T24" fmla="*/ 34 w 199"/>
                <a:gd name="T25" fmla="*/ 198 h 220"/>
                <a:gd name="T26" fmla="*/ 52 w 199"/>
                <a:gd name="T27" fmla="*/ 207 h 220"/>
                <a:gd name="T28" fmla="*/ 69 w 199"/>
                <a:gd name="T29" fmla="*/ 217 h 220"/>
                <a:gd name="T30" fmla="*/ 89 w 199"/>
                <a:gd name="T31" fmla="*/ 220 h 220"/>
                <a:gd name="T32" fmla="*/ 109 w 199"/>
                <a:gd name="T33" fmla="*/ 220 h 220"/>
                <a:gd name="T34" fmla="*/ 127 w 199"/>
                <a:gd name="T35" fmla="*/ 217 h 220"/>
                <a:gd name="T36" fmla="*/ 147 w 199"/>
                <a:gd name="T37" fmla="*/ 207 h 220"/>
                <a:gd name="T38" fmla="*/ 161 w 199"/>
                <a:gd name="T39" fmla="*/ 198 h 220"/>
                <a:gd name="T40" fmla="*/ 176 w 199"/>
                <a:gd name="T41" fmla="*/ 182 h 220"/>
                <a:gd name="T42" fmla="*/ 184 w 199"/>
                <a:gd name="T43" fmla="*/ 162 h 220"/>
                <a:gd name="T44" fmla="*/ 193 w 199"/>
                <a:gd name="T45" fmla="*/ 143 h 220"/>
                <a:gd name="T46" fmla="*/ 196 w 199"/>
                <a:gd name="T47" fmla="*/ 123 h 220"/>
                <a:gd name="T48" fmla="*/ 196 w 199"/>
                <a:gd name="T49" fmla="*/ 100 h 220"/>
                <a:gd name="T50" fmla="*/ 193 w 199"/>
                <a:gd name="T51" fmla="*/ 78 h 220"/>
                <a:gd name="T52" fmla="*/ 184 w 199"/>
                <a:gd name="T53" fmla="*/ 58 h 220"/>
                <a:gd name="T54" fmla="*/ 176 w 199"/>
                <a:gd name="T55" fmla="*/ 39 h 220"/>
                <a:gd name="T56" fmla="*/ 161 w 199"/>
                <a:gd name="T57" fmla="*/ 26 h 220"/>
                <a:gd name="T58" fmla="*/ 147 w 199"/>
                <a:gd name="T59" fmla="*/ 13 h 220"/>
                <a:gd name="T60" fmla="*/ 127 w 199"/>
                <a:gd name="T61" fmla="*/ 3 h 220"/>
                <a:gd name="T62" fmla="*/ 109 w 199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220">
                  <a:moveTo>
                    <a:pt x="98" y="0"/>
                  </a:moveTo>
                  <a:lnTo>
                    <a:pt x="89" y="0"/>
                  </a:lnTo>
                  <a:lnTo>
                    <a:pt x="78" y="0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3"/>
                  </a:lnTo>
                  <a:lnTo>
                    <a:pt x="43" y="19"/>
                  </a:lnTo>
                  <a:lnTo>
                    <a:pt x="34" y="26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1" y="58"/>
                  </a:lnTo>
                  <a:lnTo>
                    <a:pt x="8" y="68"/>
                  </a:lnTo>
                  <a:lnTo>
                    <a:pt x="3" y="78"/>
                  </a:lnTo>
                  <a:lnTo>
                    <a:pt x="3" y="87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3" y="133"/>
                  </a:lnTo>
                  <a:lnTo>
                    <a:pt x="3" y="143"/>
                  </a:lnTo>
                  <a:lnTo>
                    <a:pt x="8" y="152"/>
                  </a:lnTo>
                  <a:lnTo>
                    <a:pt x="11" y="162"/>
                  </a:lnTo>
                  <a:lnTo>
                    <a:pt x="17" y="172"/>
                  </a:lnTo>
                  <a:lnTo>
                    <a:pt x="23" y="182"/>
                  </a:lnTo>
                  <a:lnTo>
                    <a:pt x="29" y="188"/>
                  </a:lnTo>
                  <a:lnTo>
                    <a:pt x="34" y="198"/>
                  </a:lnTo>
                  <a:lnTo>
                    <a:pt x="43" y="204"/>
                  </a:lnTo>
                  <a:lnTo>
                    <a:pt x="52" y="207"/>
                  </a:lnTo>
                  <a:lnTo>
                    <a:pt x="60" y="214"/>
                  </a:lnTo>
                  <a:lnTo>
                    <a:pt x="69" y="217"/>
                  </a:lnTo>
                  <a:lnTo>
                    <a:pt x="78" y="220"/>
                  </a:lnTo>
                  <a:lnTo>
                    <a:pt x="89" y="220"/>
                  </a:lnTo>
                  <a:lnTo>
                    <a:pt x="98" y="220"/>
                  </a:lnTo>
                  <a:lnTo>
                    <a:pt x="109" y="220"/>
                  </a:lnTo>
                  <a:lnTo>
                    <a:pt x="118" y="220"/>
                  </a:lnTo>
                  <a:lnTo>
                    <a:pt x="127" y="217"/>
                  </a:lnTo>
                  <a:lnTo>
                    <a:pt x="138" y="214"/>
                  </a:lnTo>
                  <a:lnTo>
                    <a:pt x="147" y="207"/>
                  </a:lnTo>
                  <a:lnTo>
                    <a:pt x="153" y="204"/>
                  </a:lnTo>
                  <a:lnTo>
                    <a:pt x="161" y="198"/>
                  </a:lnTo>
                  <a:lnTo>
                    <a:pt x="170" y="188"/>
                  </a:lnTo>
                  <a:lnTo>
                    <a:pt x="176" y="182"/>
                  </a:lnTo>
                  <a:lnTo>
                    <a:pt x="182" y="172"/>
                  </a:lnTo>
                  <a:lnTo>
                    <a:pt x="184" y="162"/>
                  </a:lnTo>
                  <a:lnTo>
                    <a:pt x="190" y="152"/>
                  </a:lnTo>
                  <a:lnTo>
                    <a:pt x="193" y="143"/>
                  </a:lnTo>
                  <a:lnTo>
                    <a:pt x="196" y="133"/>
                  </a:lnTo>
                  <a:lnTo>
                    <a:pt x="196" y="123"/>
                  </a:lnTo>
                  <a:lnTo>
                    <a:pt x="199" y="110"/>
                  </a:lnTo>
                  <a:lnTo>
                    <a:pt x="196" y="100"/>
                  </a:lnTo>
                  <a:lnTo>
                    <a:pt x="196" y="87"/>
                  </a:lnTo>
                  <a:lnTo>
                    <a:pt x="193" y="78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82" y="48"/>
                  </a:lnTo>
                  <a:lnTo>
                    <a:pt x="176" y="39"/>
                  </a:lnTo>
                  <a:lnTo>
                    <a:pt x="170" y="32"/>
                  </a:lnTo>
                  <a:lnTo>
                    <a:pt x="161" y="26"/>
                  </a:lnTo>
                  <a:lnTo>
                    <a:pt x="153" y="19"/>
                  </a:lnTo>
                  <a:lnTo>
                    <a:pt x="147" y="13"/>
                  </a:lnTo>
                  <a:lnTo>
                    <a:pt x="138" y="6"/>
                  </a:lnTo>
                  <a:lnTo>
                    <a:pt x="127" y="3"/>
                  </a:lnTo>
                  <a:lnTo>
                    <a:pt x="118" y="0"/>
                  </a:lnTo>
                  <a:lnTo>
                    <a:pt x="109" y="0"/>
                  </a:lnTo>
                  <a:lnTo>
                    <a:pt x="98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33" name="Rectangle 569"/>
            <p:cNvSpPr>
              <a:spLocks noChangeArrowheads="1"/>
            </p:cNvSpPr>
            <p:nvPr/>
          </p:nvSpPr>
          <p:spPr bwMode="auto">
            <a:xfrm>
              <a:off x="1322" y="427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altLang="zh-CN" sz="2400"/>
            </a:p>
          </p:txBody>
        </p:sp>
        <p:sp>
          <p:nvSpPr>
            <p:cNvPr id="447034" name="Rectangle 570"/>
            <p:cNvSpPr>
              <a:spLocks noChangeArrowheads="1"/>
            </p:cNvSpPr>
            <p:nvPr/>
          </p:nvSpPr>
          <p:spPr bwMode="auto">
            <a:xfrm>
              <a:off x="1411" y="49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2400"/>
            </a:p>
          </p:txBody>
        </p:sp>
        <p:sp>
          <p:nvSpPr>
            <p:cNvPr id="447035" name="Rectangle 571"/>
            <p:cNvSpPr>
              <a:spLocks noChangeArrowheads="1"/>
            </p:cNvSpPr>
            <p:nvPr/>
          </p:nvSpPr>
          <p:spPr bwMode="auto">
            <a:xfrm>
              <a:off x="1440" y="42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7036" name="Rectangle 572"/>
            <p:cNvSpPr>
              <a:spLocks noChangeArrowheads="1"/>
            </p:cNvSpPr>
            <p:nvPr/>
          </p:nvSpPr>
          <p:spPr bwMode="auto">
            <a:xfrm>
              <a:off x="1292" y="618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1800" i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7037" name="Rectangle 573"/>
            <p:cNvSpPr>
              <a:spLocks noChangeArrowheads="1"/>
            </p:cNvSpPr>
            <p:nvPr/>
          </p:nvSpPr>
          <p:spPr bwMode="auto">
            <a:xfrm>
              <a:off x="1474" y="391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1800" i="1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7038" name="Rectangle 574"/>
            <p:cNvSpPr>
              <a:spLocks noChangeArrowheads="1"/>
            </p:cNvSpPr>
            <p:nvPr/>
          </p:nvSpPr>
          <p:spPr bwMode="auto">
            <a:xfrm>
              <a:off x="1474" y="84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7039" name="Rectangle 575"/>
            <p:cNvSpPr>
              <a:spLocks noChangeArrowheads="1"/>
            </p:cNvSpPr>
            <p:nvPr/>
          </p:nvSpPr>
          <p:spPr bwMode="auto">
            <a:xfrm>
              <a:off x="1474" y="111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447040" name="Rectangle 576"/>
            <p:cNvSpPr>
              <a:spLocks noChangeArrowheads="1"/>
            </p:cNvSpPr>
            <p:nvPr/>
          </p:nvSpPr>
          <p:spPr bwMode="auto">
            <a:xfrm>
              <a:off x="1655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/>
            </a:p>
          </p:txBody>
        </p:sp>
        <p:sp>
          <p:nvSpPr>
            <p:cNvPr id="447041" name="Rectangle 577"/>
            <p:cNvSpPr>
              <a:spLocks noChangeArrowheads="1"/>
            </p:cNvSpPr>
            <p:nvPr/>
          </p:nvSpPr>
          <p:spPr bwMode="auto">
            <a:xfrm>
              <a:off x="1927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/>
            </a:p>
          </p:txBody>
        </p:sp>
        <p:sp>
          <p:nvSpPr>
            <p:cNvPr id="447042" name="Rectangle 578"/>
            <p:cNvSpPr>
              <a:spLocks noChangeArrowheads="1"/>
            </p:cNvSpPr>
            <p:nvPr/>
          </p:nvSpPr>
          <p:spPr bwMode="auto">
            <a:xfrm>
              <a:off x="2245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/>
            </a:p>
          </p:txBody>
        </p:sp>
        <p:sp>
          <p:nvSpPr>
            <p:cNvPr id="447043" name="Rectangle 579"/>
            <p:cNvSpPr>
              <a:spLocks noChangeArrowheads="1"/>
            </p:cNvSpPr>
            <p:nvPr/>
          </p:nvSpPr>
          <p:spPr bwMode="auto">
            <a:xfrm>
              <a:off x="2562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/>
            </a:p>
          </p:txBody>
        </p:sp>
      </p:grpSp>
      <p:grpSp>
        <p:nvGrpSpPr>
          <p:cNvPr id="447044" name="Group 580"/>
          <p:cNvGrpSpPr>
            <a:grpSpLocks/>
          </p:cNvGrpSpPr>
          <p:nvPr/>
        </p:nvGrpSpPr>
        <p:grpSpPr bwMode="auto">
          <a:xfrm>
            <a:off x="3492500" y="836613"/>
            <a:ext cx="1736725" cy="817562"/>
            <a:chOff x="2152" y="3433"/>
            <a:chExt cx="1094" cy="515"/>
          </a:xfrm>
        </p:grpSpPr>
        <p:sp>
          <p:nvSpPr>
            <p:cNvPr id="447045" name="Rectangle 581"/>
            <p:cNvSpPr>
              <a:spLocks noChangeArrowheads="1"/>
            </p:cNvSpPr>
            <p:nvPr/>
          </p:nvSpPr>
          <p:spPr bwMode="auto">
            <a:xfrm>
              <a:off x="2179" y="343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7046" name="Rectangle 582"/>
            <p:cNvSpPr>
              <a:spLocks noChangeArrowheads="1"/>
            </p:cNvSpPr>
            <p:nvPr/>
          </p:nvSpPr>
          <p:spPr bwMode="auto">
            <a:xfrm>
              <a:off x="2510" y="343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7047" name="Rectangle 583"/>
            <p:cNvSpPr>
              <a:spLocks noChangeArrowheads="1"/>
            </p:cNvSpPr>
            <p:nvPr/>
          </p:nvSpPr>
          <p:spPr bwMode="auto">
            <a:xfrm>
              <a:off x="2842" y="343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7048" name="Rectangle 584"/>
            <p:cNvSpPr>
              <a:spLocks noChangeArrowheads="1"/>
            </p:cNvSpPr>
            <p:nvPr/>
          </p:nvSpPr>
          <p:spPr bwMode="auto">
            <a:xfrm>
              <a:off x="3174" y="343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7049" name="Rectangle 585"/>
            <p:cNvSpPr>
              <a:spLocks noChangeArrowheads="1"/>
            </p:cNvSpPr>
            <p:nvPr/>
          </p:nvSpPr>
          <p:spPr bwMode="auto">
            <a:xfrm>
              <a:off x="2152" y="3775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7050" name="Rectangle 586"/>
            <p:cNvSpPr>
              <a:spLocks noChangeArrowheads="1"/>
            </p:cNvSpPr>
            <p:nvPr/>
          </p:nvSpPr>
          <p:spPr bwMode="auto">
            <a:xfrm>
              <a:off x="2484" y="3775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7051" name="Rectangle 587"/>
            <p:cNvSpPr>
              <a:spLocks noChangeArrowheads="1"/>
            </p:cNvSpPr>
            <p:nvPr/>
          </p:nvSpPr>
          <p:spPr bwMode="auto">
            <a:xfrm>
              <a:off x="2842" y="377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7052" name="Rectangle 588"/>
            <p:cNvSpPr>
              <a:spLocks noChangeArrowheads="1"/>
            </p:cNvSpPr>
            <p:nvPr/>
          </p:nvSpPr>
          <p:spPr bwMode="auto">
            <a:xfrm>
              <a:off x="3174" y="377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</p:grpSp>
      <p:grpSp>
        <p:nvGrpSpPr>
          <p:cNvPr id="447053" name="Group 589"/>
          <p:cNvGrpSpPr>
            <a:grpSpLocks/>
          </p:cNvGrpSpPr>
          <p:nvPr/>
        </p:nvGrpSpPr>
        <p:grpSpPr bwMode="auto">
          <a:xfrm>
            <a:off x="3492500" y="1341438"/>
            <a:ext cx="1847850" cy="431800"/>
            <a:chOff x="2200" y="3793"/>
            <a:chExt cx="1164" cy="272"/>
          </a:xfrm>
        </p:grpSpPr>
        <p:sp>
          <p:nvSpPr>
            <p:cNvPr id="447054" name="Freeform 590"/>
            <p:cNvSpPr>
              <a:spLocks noEditPoints="1"/>
            </p:cNvSpPr>
            <p:nvPr/>
          </p:nvSpPr>
          <p:spPr bwMode="auto">
            <a:xfrm>
              <a:off x="3107" y="3793"/>
              <a:ext cx="257" cy="272"/>
            </a:xfrm>
            <a:custGeom>
              <a:avLst/>
              <a:gdLst>
                <a:gd name="T0" fmla="*/ 219 w 257"/>
                <a:gd name="T1" fmla="*/ 9 h 272"/>
                <a:gd name="T2" fmla="*/ 222 w 257"/>
                <a:gd name="T3" fmla="*/ 0 h 272"/>
                <a:gd name="T4" fmla="*/ 257 w 257"/>
                <a:gd name="T5" fmla="*/ 9 h 272"/>
                <a:gd name="T6" fmla="*/ 250 w 257"/>
                <a:gd name="T7" fmla="*/ 9 h 272"/>
                <a:gd name="T8" fmla="*/ 150 w 257"/>
                <a:gd name="T9" fmla="*/ 12 h 272"/>
                <a:gd name="T10" fmla="*/ 150 w 257"/>
                <a:gd name="T11" fmla="*/ 3 h 272"/>
                <a:gd name="T12" fmla="*/ 181 w 257"/>
                <a:gd name="T13" fmla="*/ 3 h 272"/>
                <a:gd name="T14" fmla="*/ 188 w 257"/>
                <a:gd name="T15" fmla="*/ 9 h 272"/>
                <a:gd name="T16" fmla="*/ 116 w 257"/>
                <a:gd name="T17" fmla="*/ 16 h 272"/>
                <a:gd name="T18" fmla="*/ 84 w 257"/>
                <a:gd name="T19" fmla="*/ 16 h 272"/>
                <a:gd name="T20" fmla="*/ 81 w 257"/>
                <a:gd name="T21" fmla="*/ 9 h 272"/>
                <a:gd name="T22" fmla="*/ 113 w 257"/>
                <a:gd name="T23" fmla="*/ 3 h 272"/>
                <a:gd name="T24" fmla="*/ 119 w 257"/>
                <a:gd name="T25" fmla="*/ 9 h 272"/>
                <a:gd name="T26" fmla="*/ 47 w 257"/>
                <a:gd name="T27" fmla="*/ 19 h 272"/>
                <a:gd name="T28" fmla="*/ 19 w 257"/>
                <a:gd name="T29" fmla="*/ 25 h 272"/>
                <a:gd name="T30" fmla="*/ 12 w 257"/>
                <a:gd name="T31" fmla="*/ 22 h 272"/>
                <a:gd name="T32" fmla="*/ 22 w 257"/>
                <a:gd name="T33" fmla="*/ 16 h 272"/>
                <a:gd name="T34" fmla="*/ 50 w 257"/>
                <a:gd name="T35" fmla="*/ 12 h 272"/>
                <a:gd name="T36" fmla="*/ 50 w 257"/>
                <a:gd name="T37" fmla="*/ 19 h 272"/>
                <a:gd name="T38" fmla="*/ 9 w 257"/>
                <a:gd name="T39" fmla="*/ 80 h 272"/>
                <a:gd name="T40" fmla="*/ 3 w 257"/>
                <a:gd name="T41" fmla="*/ 86 h 272"/>
                <a:gd name="T42" fmla="*/ 0 w 257"/>
                <a:gd name="T43" fmla="*/ 80 h 272"/>
                <a:gd name="T44" fmla="*/ 3 w 257"/>
                <a:gd name="T45" fmla="*/ 48 h 272"/>
                <a:gd name="T46" fmla="*/ 9 w 257"/>
                <a:gd name="T47" fmla="*/ 48 h 272"/>
                <a:gd name="T48" fmla="*/ 9 w 257"/>
                <a:gd name="T49" fmla="*/ 150 h 272"/>
                <a:gd name="T50" fmla="*/ 3 w 257"/>
                <a:gd name="T51" fmla="*/ 157 h 272"/>
                <a:gd name="T52" fmla="*/ 0 w 257"/>
                <a:gd name="T53" fmla="*/ 150 h 272"/>
                <a:gd name="T54" fmla="*/ 3 w 257"/>
                <a:gd name="T55" fmla="*/ 118 h 272"/>
                <a:gd name="T56" fmla="*/ 9 w 257"/>
                <a:gd name="T57" fmla="*/ 118 h 272"/>
                <a:gd name="T58" fmla="*/ 9 w 257"/>
                <a:gd name="T59" fmla="*/ 221 h 272"/>
                <a:gd name="T60" fmla="*/ 3 w 257"/>
                <a:gd name="T61" fmla="*/ 227 h 272"/>
                <a:gd name="T62" fmla="*/ 0 w 257"/>
                <a:gd name="T63" fmla="*/ 221 h 272"/>
                <a:gd name="T64" fmla="*/ 3 w 257"/>
                <a:gd name="T65" fmla="*/ 186 h 272"/>
                <a:gd name="T66" fmla="*/ 9 w 257"/>
                <a:gd name="T67" fmla="*/ 189 h 272"/>
                <a:gd name="T68" fmla="*/ 25 w 257"/>
                <a:gd name="T69" fmla="*/ 247 h 272"/>
                <a:gd name="T70" fmla="*/ 50 w 257"/>
                <a:gd name="T71" fmla="*/ 253 h 272"/>
                <a:gd name="T72" fmla="*/ 50 w 257"/>
                <a:gd name="T73" fmla="*/ 259 h 272"/>
                <a:gd name="T74" fmla="*/ 31 w 257"/>
                <a:gd name="T75" fmla="*/ 259 h 272"/>
                <a:gd name="T76" fmla="*/ 12 w 257"/>
                <a:gd name="T77" fmla="*/ 253 h 272"/>
                <a:gd name="T78" fmla="*/ 19 w 257"/>
                <a:gd name="T79" fmla="*/ 247 h 272"/>
                <a:gd name="T80" fmla="*/ 113 w 257"/>
                <a:gd name="T81" fmla="*/ 256 h 272"/>
                <a:gd name="T82" fmla="*/ 119 w 257"/>
                <a:gd name="T83" fmla="*/ 263 h 272"/>
                <a:gd name="T84" fmla="*/ 116 w 257"/>
                <a:gd name="T85" fmla="*/ 269 h 272"/>
                <a:gd name="T86" fmla="*/ 84 w 257"/>
                <a:gd name="T87" fmla="*/ 266 h 272"/>
                <a:gd name="T88" fmla="*/ 81 w 257"/>
                <a:gd name="T89" fmla="*/ 259 h 272"/>
                <a:gd name="T90" fmla="*/ 88 w 257"/>
                <a:gd name="T91" fmla="*/ 256 h 272"/>
                <a:gd name="T92" fmla="*/ 185 w 257"/>
                <a:gd name="T93" fmla="*/ 259 h 272"/>
                <a:gd name="T94" fmla="*/ 185 w 257"/>
                <a:gd name="T95" fmla="*/ 269 h 272"/>
                <a:gd name="T96" fmla="*/ 153 w 257"/>
                <a:gd name="T97" fmla="*/ 269 h 272"/>
                <a:gd name="T98" fmla="*/ 150 w 257"/>
                <a:gd name="T99" fmla="*/ 263 h 272"/>
                <a:gd name="T100" fmla="*/ 153 w 257"/>
                <a:gd name="T101" fmla="*/ 259 h 272"/>
                <a:gd name="T102" fmla="*/ 257 w 257"/>
                <a:gd name="T103" fmla="*/ 266 h 272"/>
                <a:gd name="T104" fmla="*/ 250 w 257"/>
                <a:gd name="T105" fmla="*/ 272 h 272"/>
                <a:gd name="T106" fmla="*/ 219 w 257"/>
                <a:gd name="T107" fmla="*/ 266 h 272"/>
                <a:gd name="T108" fmla="*/ 222 w 257"/>
                <a:gd name="T109" fmla="*/ 2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7" h="272">
                  <a:moveTo>
                    <a:pt x="250" y="9"/>
                  </a:moveTo>
                  <a:lnTo>
                    <a:pt x="222" y="12"/>
                  </a:lnTo>
                  <a:lnTo>
                    <a:pt x="219" y="9"/>
                  </a:lnTo>
                  <a:lnTo>
                    <a:pt x="219" y="9"/>
                  </a:lnTo>
                  <a:lnTo>
                    <a:pt x="216" y="6"/>
                  </a:lnTo>
                  <a:lnTo>
                    <a:pt x="219" y="3"/>
                  </a:lnTo>
                  <a:lnTo>
                    <a:pt x="219" y="3"/>
                  </a:lnTo>
                  <a:lnTo>
                    <a:pt x="222" y="0"/>
                  </a:lnTo>
                  <a:lnTo>
                    <a:pt x="250" y="0"/>
                  </a:lnTo>
                  <a:lnTo>
                    <a:pt x="253" y="3"/>
                  </a:lnTo>
                  <a:lnTo>
                    <a:pt x="257" y="6"/>
                  </a:lnTo>
                  <a:lnTo>
                    <a:pt x="257" y="9"/>
                  </a:lnTo>
                  <a:lnTo>
                    <a:pt x="253" y="9"/>
                  </a:lnTo>
                  <a:lnTo>
                    <a:pt x="253" y="9"/>
                  </a:lnTo>
                  <a:lnTo>
                    <a:pt x="250" y="9"/>
                  </a:lnTo>
                  <a:lnTo>
                    <a:pt x="250" y="9"/>
                  </a:lnTo>
                  <a:close/>
                  <a:moveTo>
                    <a:pt x="185" y="12"/>
                  </a:moveTo>
                  <a:lnTo>
                    <a:pt x="156" y="12"/>
                  </a:lnTo>
                  <a:lnTo>
                    <a:pt x="153" y="12"/>
                  </a:lnTo>
                  <a:lnTo>
                    <a:pt x="150" y="12"/>
                  </a:lnTo>
                  <a:lnTo>
                    <a:pt x="150" y="9"/>
                  </a:lnTo>
                  <a:lnTo>
                    <a:pt x="150" y="9"/>
                  </a:lnTo>
                  <a:lnTo>
                    <a:pt x="150" y="6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3" y="3"/>
                  </a:lnTo>
                  <a:lnTo>
                    <a:pt x="156" y="3"/>
                  </a:lnTo>
                  <a:lnTo>
                    <a:pt x="181" y="3"/>
                  </a:lnTo>
                  <a:lnTo>
                    <a:pt x="188" y="3"/>
                  </a:lnTo>
                  <a:lnTo>
                    <a:pt x="188" y="6"/>
                  </a:lnTo>
                  <a:lnTo>
                    <a:pt x="188" y="9"/>
                  </a:lnTo>
                  <a:lnTo>
                    <a:pt x="188" y="9"/>
                  </a:lnTo>
                  <a:lnTo>
                    <a:pt x="185" y="12"/>
                  </a:lnTo>
                  <a:lnTo>
                    <a:pt x="185" y="12"/>
                  </a:lnTo>
                  <a:lnTo>
                    <a:pt x="185" y="12"/>
                  </a:lnTo>
                  <a:close/>
                  <a:moveTo>
                    <a:pt x="116" y="16"/>
                  </a:moveTo>
                  <a:lnTo>
                    <a:pt x="113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1" y="16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1" y="9"/>
                  </a:lnTo>
                  <a:lnTo>
                    <a:pt x="81" y="9"/>
                  </a:lnTo>
                  <a:lnTo>
                    <a:pt x="84" y="6"/>
                  </a:lnTo>
                  <a:lnTo>
                    <a:pt x="94" y="6"/>
                  </a:lnTo>
                  <a:lnTo>
                    <a:pt x="113" y="3"/>
                  </a:lnTo>
                  <a:lnTo>
                    <a:pt x="116" y="3"/>
                  </a:lnTo>
                  <a:lnTo>
                    <a:pt x="116" y="6"/>
                  </a:lnTo>
                  <a:lnTo>
                    <a:pt x="119" y="6"/>
                  </a:lnTo>
                  <a:lnTo>
                    <a:pt x="119" y="9"/>
                  </a:lnTo>
                  <a:lnTo>
                    <a:pt x="119" y="12"/>
                  </a:lnTo>
                  <a:lnTo>
                    <a:pt x="116" y="16"/>
                  </a:lnTo>
                  <a:lnTo>
                    <a:pt x="116" y="16"/>
                  </a:lnTo>
                  <a:close/>
                  <a:moveTo>
                    <a:pt x="47" y="19"/>
                  </a:moveTo>
                  <a:lnTo>
                    <a:pt x="47" y="19"/>
                  </a:lnTo>
                  <a:lnTo>
                    <a:pt x="34" y="22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6" y="16"/>
                  </a:lnTo>
                  <a:lnTo>
                    <a:pt x="22" y="16"/>
                  </a:lnTo>
                  <a:lnTo>
                    <a:pt x="34" y="12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0" y="19"/>
                  </a:lnTo>
                  <a:lnTo>
                    <a:pt x="50" y="19"/>
                  </a:lnTo>
                  <a:lnTo>
                    <a:pt x="47" y="19"/>
                  </a:lnTo>
                  <a:lnTo>
                    <a:pt x="47" y="19"/>
                  </a:lnTo>
                  <a:close/>
                  <a:moveTo>
                    <a:pt x="9" y="51"/>
                  </a:moveTo>
                  <a:lnTo>
                    <a:pt x="9" y="80"/>
                  </a:lnTo>
                  <a:lnTo>
                    <a:pt x="9" y="83"/>
                  </a:lnTo>
                  <a:lnTo>
                    <a:pt x="6" y="86"/>
                  </a:lnTo>
                  <a:lnTo>
                    <a:pt x="6" y="86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9" y="48"/>
                  </a:lnTo>
                  <a:lnTo>
                    <a:pt x="9" y="51"/>
                  </a:lnTo>
                  <a:lnTo>
                    <a:pt x="9" y="51"/>
                  </a:lnTo>
                  <a:close/>
                  <a:moveTo>
                    <a:pt x="9" y="122"/>
                  </a:moveTo>
                  <a:lnTo>
                    <a:pt x="9" y="150"/>
                  </a:lnTo>
                  <a:lnTo>
                    <a:pt x="9" y="154"/>
                  </a:lnTo>
                  <a:lnTo>
                    <a:pt x="6" y="154"/>
                  </a:lnTo>
                  <a:lnTo>
                    <a:pt x="6" y="157"/>
                  </a:lnTo>
                  <a:lnTo>
                    <a:pt x="3" y="157"/>
                  </a:lnTo>
                  <a:lnTo>
                    <a:pt x="3" y="157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3" y="118"/>
                  </a:lnTo>
                  <a:lnTo>
                    <a:pt x="3" y="115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9" y="118"/>
                  </a:lnTo>
                  <a:lnTo>
                    <a:pt x="9" y="122"/>
                  </a:lnTo>
                  <a:lnTo>
                    <a:pt x="9" y="122"/>
                  </a:lnTo>
                  <a:close/>
                  <a:moveTo>
                    <a:pt x="9" y="192"/>
                  </a:moveTo>
                  <a:lnTo>
                    <a:pt x="9" y="221"/>
                  </a:lnTo>
                  <a:lnTo>
                    <a:pt x="9" y="224"/>
                  </a:lnTo>
                  <a:lnTo>
                    <a:pt x="6" y="224"/>
                  </a:lnTo>
                  <a:lnTo>
                    <a:pt x="6" y="227"/>
                  </a:lnTo>
                  <a:lnTo>
                    <a:pt x="3" y="227"/>
                  </a:lnTo>
                  <a:lnTo>
                    <a:pt x="3" y="227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221"/>
                  </a:lnTo>
                  <a:lnTo>
                    <a:pt x="0" y="192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3" y="186"/>
                  </a:lnTo>
                  <a:lnTo>
                    <a:pt x="3" y="186"/>
                  </a:lnTo>
                  <a:lnTo>
                    <a:pt x="6" y="186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92"/>
                  </a:lnTo>
                  <a:lnTo>
                    <a:pt x="9" y="192"/>
                  </a:lnTo>
                  <a:close/>
                  <a:moveTo>
                    <a:pt x="19" y="247"/>
                  </a:moveTo>
                  <a:lnTo>
                    <a:pt x="25" y="247"/>
                  </a:lnTo>
                  <a:lnTo>
                    <a:pt x="34" y="250"/>
                  </a:lnTo>
                  <a:lnTo>
                    <a:pt x="47" y="253"/>
                  </a:lnTo>
                  <a:lnTo>
                    <a:pt x="47" y="253"/>
                  </a:lnTo>
                  <a:lnTo>
                    <a:pt x="50" y="253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0" y="259"/>
                  </a:lnTo>
                  <a:lnTo>
                    <a:pt x="50" y="259"/>
                  </a:lnTo>
                  <a:lnTo>
                    <a:pt x="50" y="263"/>
                  </a:lnTo>
                  <a:lnTo>
                    <a:pt x="47" y="263"/>
                  </a:lnTo>
                  <a:lnTo>
                    <a:pt x="47" y="263"/>
                  </a:lnTo>
                  <a:lnTo>
                    <a:pt x="31" y="259"/>
                  </a:lnTo>
                  <a:lnTo>
                    <a:pt x="22" y="259"/>
                  </a:lnTo>
                  <a:lnTo>
                    <a:pt x="16" y="256"/>
                  </a:lnTo>
                  <a:lnTo>
                    <a:pt x="16" y="256"/>
                  </a:lnTo>
                  <a:lnTo>
                    <a:pt x="12" y="253"/>
                  </a:lnTo>
                  <a:lnTo>
                    <a:pt x="12" y="250"/>
                  </a:lnTo>
                  <a:lnTo>
                    <a:pt x="16" y="247"/>
                  </a:lnTo>
                  <a:lnTo>
                    <a:pt x="19" y="247"/>
                  </a:lnTo>
                  <a:lnTo>
                    <a:pt x="19" y="247"/>
                  </a:lnTo>
                  <a:lnTo>
                    <a:pt x="19" y="247"/>
                  </a:lnTo>
                  <a:close/>
                  <a:moveTo>
                    <a:pt x="88" y="256"/>
                  </a:moveTo>
                  <a:lnTo>
                    <a:pt x="94" y="256"/>
                  </a:lnTo>
                  <a:lnTo>
                    <a:pt x="113" y="256"/>
                  </a:lnTo>
                  <a:lnTo>
                    <a:pt x="116" y="256"/>
                  </a:lnTo>
                  <a:lnTo>
                    <a:pt x="119" y="259"/>
                  </a:lnTo>
                  <a:lnTo>
                    <a:pt x="119" y="259"/>
                  </a:lnTo>
                  <a:lnTo>
                    <a:pt x="119" y="263"/>
                  </a:lnTo>
                  <a:lnTo>
                    <a:pt x="119" y="263"/>
                  </a:lnTo>
                  <a:lnTo>
                    <a:pt x="119" y="266"/>
                  </a:lnTo>
                  <a:lnTo>
                    <a:pt x="119" y="266"/>
                  </a:lnTo>
                  <a:lnTo>
                    <a:pt x="116" y="269"/>
                  </a:lnTo>
                  <a:lnTo>
                    <a:pt x="116" y="269"/>
                  </a:lnTo>
                  <a:lnTo>
                    <a:pt x="113" y="269"/>
                  </a:lnTo>
                  <a:lnTo>
                    <a:pt x="94" y="266"/>
                  </a:lnTo>
                  <a:lnTo>
                    <a:pt x="84" y="266"/>
                  </a:lnTo>
                  <a:lnTo>
                    <a:pt x="81" y="263"/>
                  </a:lnTo>
                  <a:lnTo>
                    <a:pt x="81" y="263"/>
                  </a:lnTo>
                  <a:lnTo>
                    <a:pt x="81" y="259"/>
                  </a:lnTo>
                  <a:lnTo>
                    <a:pt x="81" y="259"/>
                  </a:lnTo>
                  <a:lnTo>
                    <a:pt x="81" y="256"/>
                  </a:lnTo>
                  <a:lnTo>
                    <a:pt x="84" y="256"/>
                  </a:lnTo>
                  <a:lnTo>
                    <a:pt x="88" y="256"/>
                  </a:lnTo>
                  <a:lnTo>
                    <a:pt x="88" y="256"/>
                  </a:lnTo>
                  <a:close/>
                  <a:moveTo>
                    <a:pt x="153" y="259"/>
                  </a:moveTo>
                  <a:lnTo>
                    <a:pt x="156" y="259"/>
                  </a:lnTo>
                  <a:lnTo>
                    <a:pt x="185" y="259"/>
                  </a:lnTo>
                  <a:lnTo>
                    <a:pt x="185" y="259"/>
                  </a:lnTo>
                  <a:lnTo>
                    <a:pt x="188" y="263"/>
                  </a:lnTo>
                  <a:lnTo>
                    <a:pt x="188" y="266"/>
                  </a:lnTo>
                  <a:lnTo>
                    <a:pt x="188" y="269"/>
                  </a:lnTo>
                  <a:lnTo>
                    <a:pt x="185" y="269"/>
                  </a:lnTo>
                  <a:lnTo>
                    <a:pt x="185" y="269"/>
                  </a:lnTo>
                  <a:lnTo>
                    <a:pt x="156" y="269"/>
                  </a:lnTo>
                  <a:lnTo>
                    <a:pt x="153" y="269"/>
                  </a:lnTo>
                  <a:lnTo>
                    <a:pt x="153" y="269"/>
                  </a:lnTo>
                  <a:lnTo>
                    <a:pt x="150" y="269"/>
                  </a:lnTo>
                  <a:lnTo>
                    <a:pt x="150" y="266"/>
                  </a:lnTo>
                  <a:lnTo>
                    <a:pt x="150" y="266"/>
                  </a:lnTo>
                  <a:lnTo>
                    <a:pt x="150" y="263"/>
                  </a:lnTo>
                  <a:lnTo>
                    <a:pt x="150" y="259"/>
                  </a:lnTo>
                  <a:lnTo>
                    <a:pt x="153" y="259"/>
                  </a:lnTo>
                  <a:lnTo>
                    <a:pt x="153" y="259"/>
                  </a:lnTo>
                  <a:lnTo>
                    <a:pt x="153" y="259"/>
                  </a:lnTo>
                  <a:close/>
                  <a:moveTo>
                    <a:pt x="222" y="263"/>
                  </a:moveTo>
                  <a:lnTo>
                    <a:pt x="250" y="263"/>
                  </a:lnTo>
                  <a:lnTo>
                    <a:pt x="253" y="263"/>
                  </a:lnTo>
                  <a:lnTo>
                    <a:pt x="257" y="266"/>
                  </a:lnTo>
                  <a:lnTo>
                    <a:pt x="257" y="266"/>
                  </a:lnTo>
                  <a:lnTo>
                    <a:pt x="253" y="269"/>
                  </a:lnTo>
                  <a:lnTo>
                    <a:pt x="253" y="272"/>
                  </a:lnTo>
                  <a:lnTo>
                    <a:pt x="250" y="272"/>
                  </a:lnTo>
                  <a:lnTo>
                    <a:pt x="222" y="272"/>
                  </a:lnTo>
                  <a:lnTo>
                    <a:pt x="219" y="269"/>
                  </a:lnTo>
                  <a:lnTo>
                    <a:pt x="219" y="269"/>
                  </a:lnTo>
                  <a:lnTo>
                    <a:pt x="219" y="266"/>
                  </a:lnTo>
                  <a:lnTo>
                    <a:pt x="219" y="263"/>
                  </a:lnTo>
                  <a:lnTo>
                    <a:pt x="219" y="263"/>
                  </a:lnTo>
                  <a:lnTo>
                    <a:pt x="222" y="263"/>
                  </a:lnTo>
                  <a:lnTo>
                    <a:pt x="222" y="263"/>
                  </a:lnTo>
                  <a:lnTo>
                    <a:pt x="222" y="26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055" name="Freeform 591"/>
            <p:cNvSpPr>
              <a:spLocks noEditPoints="1"/>
            </p:cNvSpPr>
            <p:nvPr/>
          </p:nvSpPr>
          <p:spPr bwMode="auto">
            <a:xfrm>
              <a:off x="2200" y="3793"/>
              <a:ext cx="256" cy="272"/>
            </a:xfrm>
            <a:custGeom>
              <a:avLst/>
              <a:gdLst>
                <a:gd name="T0" fmla="*/ 37 w 256"/>
                <a:gd name="T1" fmla="*/ 3 h 272"/>
                <a:gd name="T2" fmla="*/ 31 w 256"/>
                <a:gd name="T3" fmla="*/ 12 h 272"/>
                <a:gd name="T4" fmla="*/ 0 w 256"/>
                <a:gd name="T5" fmla="*/ 9 h 272"/>
                <a:gd name="T6" fmla="*/ 3 w 256"/>
                <a:gd name="T7" fmla="*/ 0 h 272"/>
                <a:gd name="T8" fmla="*/ 103 w 256"/>
                <a:gd name="T9" fmla="*/ 3 h 272"/>
                <a:gd name="T10" fmla="*/ 106 w 256"/>
                <a:gd name="T11" fmla="*/ 9 h 272"/>
                <a:gd name="T12" fmla="*/ 72 w 256"/>
                <a:gd name="T13" fmla="*/ 12 h 272"/>
                <a:gd name="T14" fmla="*/ 66 w 256"/>
                <a:gd name="T15" fmla="*/ 6 h 272"/>
                <a:gd name="T16" fmla="*/ 141 w 256"/>
                <a:gd name="T17" fmla="*/ 3 h 272"/>
                <a:gd name="T18" fmla="*/ 172 w 256"/>
                <a:gd name="T19" fmla="*/ 9 h 272"/>
                <a:gd name="T20" fmla="*/ 172 w 256"/>
                <a:gd name="T21" fmla="*/ 16 h 272"/>
                <a:gd name="T22" fmla="*/ 141 w 256"/>
                <a:gd name="T23" fmla="*/ 16 h 272"/>
                <a:gd name="T24" fmla="*/ 138 w 256"/>
                <a:gd name="T25" fmla="*/ 6 h 272"/>
                <a:gd name="T26" fmla="*/ 210 w 256"/>
                <a:gd name="T27" fmla="*/ 9 h 272"/>
                <a:gd name="T28" fmla="*/ 238 w 256"/>
                <a:gd name="T29" fmla="*/ 16 h 272"/>
                <a:gd name="T30" fmla="*/ 241 w 256"/>
                <a:gd name="T31" fmla="*/ 22 h 272"/>
                <a:gd name="T32" fmla="*/ 231 w 256"/>
                <a:gd name="T33" fmla="*/ 25 h 272"/>
                <a:gd name="T34" fmla="*/ 206 w 256"/>
                <a:gd name="T35" fmla="*/ 19 h 272"/>
                <a:gd name="T36" fmla="*/ 210 w 256"/>
                <a:gd name="T37" fmla="*/ 9 h 272"/>
                <a:gd name="T38" fmla="*/ 256 w 256"/>
                <a:gd name="T39" fmla="*/ 83 h 272"/>
                <a:gd name="T40" fmla="*/ 250 w 256"/>
                <a:gd name="T41" fmla="*/ 86 h 272"/>
                <a:gd name="T42" fmla="*/ 247 w 256"/>
                <a:gd name="T43" fmla="*/ 51 h 272"/>
                <a:gd name="T44" fmla="*/ 250 w 256"/>
                <a:gd name="T45" fmla="*/ 48 h 272"/>
                <a:gd name="T46" fmla="*/ 256 w 256"/>
                <a:gd name="T47" fmla="*/ 51 h 272"/>
                <a:gd name="T48" fmla="*/ 256 w 256"/>
                <a:gd name="T49" fmla="*/ 154 h 272"/>
                <a:gd name="T50" fmla="*/ 250 w 256"/>
                <a:gd name="T51" fmla="*/ 157 h 272"/>
                <a:gd name="T52" fmla="*/ 247 w 256"/>
                <a:gd name="T53" fmla="*/ 122 h 272"/>
                <a:gd name="T54" fmla="*/ 250 w 256"/>
                <a:gd name="T55" fmla="*/ 115 h 272"/>
                <a:gd name="T56" fmla="*/ 256 w 256"/>
                <a:gd name="T57" fmla="*/ 122 h 272"/>
                <a:gd name="T58" fmla="*/ 256 w 256"/>
                <a:gd name="T59" fmla="*/ 224 h 272"/>
                <a:gd name="T60" fmla="*/ 250 w 256"/>
                <a:gd name="T61" fmla="*/ 227 h 272"/>
                <a:gd name="T62" fmla="*/ 247 w 256"/>
                <a:gd name="T63" fmla="*/ 192 h 272"/>
                <a:gd name="T64" fmla="*/ 250 w 256"/>
                <a:gd name="T65" fmla="*/ 186 h 272"/>
                <a:gd name="T66" fmla="*/ 256 w 256"/>
                <a:gd name="T67" fmla="*/ 192 h 272"/>
                <a:gd name="T68" fmla="*/ 222 w 256"/>
                <a:gd name="T69" fmla="*/ 259 h 272"/>
                <a:gd name="T70" fmla="*/ 203 w 256"/>
                <a:gd name="T71" fmla="*/ 259 h 272"/>
                <a:gd name="T72" fmla="*/ 206 w 256"/>
                <a:gd name="T73" fmla="*/ 253 h 272"/>
                <a:gd name="T74" fmla="*/ 235 w 256"/>
                <a:gd name="T75" fmla="*/ 247 h 272"/>
                <a:gd name="T76" fmla="*/ 241 w 256"/>
                <a:gd name="T77" fmla="*/ 253 h 272"/>
                <a:gd name="T78" fmla="*/ 238 w 256"/>
                <a:gd name="T79" fmla="*/ 256 h 272"/>
                <a:gd name="T80" fmla="*/ 141 w 256"/>
                <a:gd name="T81" fmla="*/ 269 h 272"/>
                <a:gd name="T82" fmla="*/ 134 w 256"/>
                <a:gd name="T83" fmla="*/ 263 h 272"/>
                <a:gd name="T84" fmla="*/ 141 w 256"/>
                <a:gd name="T85" fmla="*/ 256 h 272"/>
                <a:gd name="T86" fmla="*/ 169 w 256"/>
                <a:gd name="T87" fmla="*/ 256 h 272"/>
                <a:gd name="T88" fmla="*/ 172 w 256"/>
                <a:gd name="T89" fmla="*/ 263 h 272"/>
                <a:gd name="T90" fmla="*/ 100 w 256"/>
                <a:gd name="T91" fmla="*/ 269 h 272"/>
                <a:gd name="T92" fmla="*/ 66 w 256"/>
                <a:gd name="T93" fmla="*/ 266 h 272"/>
                <a:gd name="T94" fmla="*/ 100 w 256"/>
                <a:gd name="T95" fmla="*/ 259 h 272"/>
                <a:gd name="T96" fmla="*/ 106 w 256"/>
                <a:gd name="T97" fmla="*/ 263 h 272"/>
                <a:gd name="T98" fmla="*/ 103 w 256"/>
                <a:gd name="T99" fmla="*/ 269 h 272"/>
                <a:gd name="T100" fmla="*/ 3 w 256"/>
                <a:gd name="T101" fmla="*/ 272 h 272"/>
                <a:gd name="T102" fmla="*/ 0 w 256"/>
                <a:gd name="T103" fmla="*/ 266 h 272"/>
                <a:gd name="T104" fmla="*/ 34 w 256"/>
                <a:gd name="T105" fmla="*/ 263 h 272"/>
                <a:gd name="T106" fmla="*/ 37 w 256"/>
                <a:gd name="T107" fmla="*/ 26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6" h="272">
                  <a:moveTo>
                    <a:pt x="3" y="0"/>
                  </a:moveTo>
                  <a:lnTo>
                    <a:pt x="34" y="0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1" y="12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72" y="3"/>
                  </a:moveTo>
                  <a:lnTo>
                    <a:pt x="100" y="3"/>
                  </a:lnTo>
                  <a:lnTo>
                    <a:pt x="100" y="3"/>
                  </a:lnTo>
                  <a:lnTo>
                    <a:pt x="103" y="3"/>
                  </a:lnTo>
                  <a:lnTo>
                    <a:pt x="106" y="3"/>
                  </a:lnTo>
                  <a:lnTo>
                    <a:pt x="106" y="6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3" y="12"/>
                  </a:lnTo>
                  <a:lnTo>
                    <a:pt x="100" y="12"/>
                  </a:lnTo>
                  <a:lnTo>
                    <a:pt x="100" y="12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66" y="6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2" y="3"/>
                  </a:lnTo>
                  <a:close/>
                  <a:moveTo>
                    <a:pt x="141" y="3"/>
                  </a:moveTo>
                  <a:lnTo>
                    <a:pt x="144" y="3"/>
                  </a:lnTo>
                  <a:lnTo>
                    <a:pt x="163" y="6"/>
                  </a:lnTo>
                  <a:lnTo>
                    <a:pt x="169" y="6"/>
                  </a:lnTo>
                  <a:lnTo>
                    <a:pt x="172" y="9"/>
                  </a:lnTo>
                  <a:lnTo>
                    <a:pt x="175" y="9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69" y="16"/>
                  </a:lnTo>
                  <a:lnTo>
                    <a:pt x="159" y="16"/>
                  </a:lnTo>
                  <a:lnTo>
                    <a:pt x="141" y="16"/>
                  </a:lnTo>
                  <a:lnTo>
                    <a:pt x="141" y="16"/>
                  </a:lnTo>
                  <a:lnTo>
                    <a:pt x="138" y="12"/>
                  </a:lnTo>
                  <a:lnTo>
                    <a:pt x="134" y="9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41" y="3"/>
                  </a:lnTo>
                  <a:lnTo>
                    <a:pt x="141" y="3"/>
                  </a:lnTo>
                  <a:close/>
                  <a:moveTo>
                    <a:pt x="210" y="9"/>
                  </a:moveTo>
                  <a:lnTo>
                    <a:pt x="210" y="9"/>
                  </a:lnTo>
                  <a:lnTo>
                    <a:pt x="222" y="12"/>
                  </a:lnTo>
                  <a:lnTo>
                    <a:pt x="231" y="16"/>
                  </a:lnTo>
                  <a:lnTo>
                    <a:pt x="238" y="16"/>
                  </a:lnTo>
                  <a:lnTo>
                    <a:pt x="241" y="19"/>
                  </a:lnTo>
                  <a:lnTo>
                    <a:pt x="241" y="19"/>
                  </a:lnTo>
                  <a:lnTo>
                    <a:pt x="241" y="22"/>
                  </a:lnTo>
                  <a:lnTo>
                    <a:pt x="241" y="22"/>
                  </a:lnTo>
                  <a:lnTo>
                    <a:pt x="241" y="25"/>
                  </a:lnTo>
                  <a:lnTo>
                    <a:pt x="238" y="25"/>
                  </a:lnTo>
                  <a:lnTo>
                    <a:pt x="238" y="25"/>
                  </a:lnTo>
                  <a:lnTo>
                    <a:pt x="231" y="25"/>
                  </a:lnTo>
                  <a:lnTo>
                    <a:pt x="222" y="22"/>
                  </a:lnTo>
                  <a:lnTo>
                    <a:pt x="210" y="19"/>
                  </a:lnTo>
                  <a:lnTo>
                    <a:pt x="206" y="19"/>
                  </a:lnTo>
                  <a:lnTo>
                    <a:pt x="206" y="19"/>
                  </a:lnTo>
                  <a:lnTo>
                    <a:pt x="203" y="19"/>
                  </a:lnTo>
                  <a:lnTo>
                    <a:pt x="203" y="16"/>
                  </a:lnTo>
                  <a:lnTo>
                    <a:pt x="206" y="12"/>
                  </a:lnTo>
                  <a:lnTo>
                    <a:pt x="210" y="9"/>
                  </a:lnTo>
                  <a:lnTo>
                    <a:pt x="210" y="9"/>
                  </a:lnTo>
                  <a:close/>
                  <a:moveTo>
                    <a:pt x="256" y="51"/>
                  </a:moveTo>
                  <a:lnTo>
                    <a:pt x="256" y="80"/>
                  </a:lnTo>
                  <a:lnTo>
                    <a:pt x="256" y="83"/>
                  </a:lnTo>
                  <a:lnTo>
                    <a:pt x="253" y="86"/>
                  </a:lnTo>
                  <a:lnTo>
                    <a:pt x="253" y="86"/>
                  </a:lnTo>
                  <a:lnTo>
                    <a:pt x="250" y="86"/>
                  </a:lnTo>
                  <a:lnTo>
                    <a:pt x="250" y="86"/>
                  </a:lnTo>
                  <a:lnTo>
                    <a:pt x="247" y="86"/>
                  </a:lnTo>
                  <a:lnTo>
                    <a:pt x="247" y="83"/>
                  </a:lnTo>
                  <a:lnTo>
                    <a:pt x="247" y="80"/>
                  </a:lnTo>
                  <a:lnTo>
                    <a:pt x="247" y="51"/>
                  </a:lnTo>
                  <a:lnTo>
                    <a:pt x="247" y="48"/>
                  </a:lnTo>
                  <a:lnTo>
                    <a:pt x="247" y="48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53" y="48"/>
                  </a:lnTo>
                  <a:lnTo>
                    <a:pt x="253" y="48"/>
                  </a:lnTo>
                  <a:lnTo>
                    <a:pt x="256" y="48"/>
                  </a:lnTo>
                  <a:lnTo>
                    <a:pt x="256" y="51"/>
                  </a:lnTo>
                  <a:lnTo>
                    <a:pt x="256" y="51"/>
                  </a:lnTo>
                  <a:close/>
                  <a:moveTo>
                    <a:pt x="256" y="122"/>
                  </a:moveTo>
                  <a:lnTo>
                    <a:pt x="256" y="150"/>
                  </a:lnTo>
                  <a:lnTo>
                    <a:pt x="256" y="154"/>
                  </a:lnTo>
                  <a:lnTo>
                    <a:pt x="253" y="154"/>
                  </a:lnTo>
                  <a:lnTo>
                    <a:pt x="253" y="157"/>
                  </a:lnTo>
                  <a:lnTo>
                    <a:pt x="250" y="157"/>
                  </a:lnTo>
                  <a:lnTo>
                    <a:pt x="250" y="15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47" y="150"/>
                  </a:lnTo>
                  <a:lnTo>
                    <a:pt x="247" y="122"/>
                  </a:lnTo>
                  <a:lnTo>
                    <a:pt x="247" y="118"/>
                  </a:lnTo>
                  <a:lnTo>
                    <a:pt x="247" y="118"/>
                  </a:lnTo>
                  <a:lnTo>
                    <a:pt x="250" y="118"/>
                  </a:lnTo>
                  <a:lnTo>
                    <a:pt x="250" y="115"/>
                  </a:lnTo>
                  <a:lnTo>
                    <a:pt x="253" y="118"/>
                  </a:lnTo>
                  <a:lnTo>
                    <a:pt x="253" y="118"/>
                  </a:lnTo>
                  <a:lnTo>
                    <a:pt x="256" y="118"/>
                  </a:lnTo>
                  <a:lnTo>
                    <a:pt x="256" y="122"/>
                  </a:lnTo>
                  <a:lnTo>
                    <a:pt x="256" y="122"/>
                  </a:lnTo>
                  <a:close/>
                  <a:moveTo>
                    <a:pt x="256" y="192"/>
                  </a:moveTo>
                  <a:lnTo>
                    <a:pt x="256" y="221"/>
                  </a:lnTo>
                  <a:lnTo>
                    <a:pt x="256" y="224"/>
                  </a:lnTo>
                  <a:lnTo>
                    <a:pt x="253" y="224"/>
                  </a:lnTo>
                  <a:lnTo>
                    <a:pt x="253" y="227"/>
                  </a:lnTo>
                  <a:lnTo>
                    <a:pt x="250" y="227"/>
                  </a:lnTo>
                  <a:lnTo>
                    <a:pt x="250" y="227"/>
                  </a:lnTo>
                  <a:lnTo>
                    <a:pt x="247" y="224"/>
                  </a:lnTo>
                  <a:lnTo>
                    <a:pt x="247" y="224"/>
                  </a:lnTo>
                  <a:lnTo>
                    <a:pt x="247" y="221"/>
                  </a:lnTo>
                  <a:lnTo>
                    <a:pt x="247" y="192"/>
                  </a:lnTo>
                  <a:lnTo>
                    <a:pt x="247" y="189"/>
                  </a:lnTo>
                  <a:lnTo>
                    <a:pt x="247" y="189"/>
                  </a:lnTo>
                  <a:lnTo>
                    <a:pt x="250" y="186"/>
                  </a:lnTo>
                  <a:lnTo>
                    <a:pt x="250" y="186"/>
                  </a:lnTo>
                  <a:lnTo>
                    <a:pt x="253" y="186"/>
                  </a:lnTo>
                  <a:lnTo>
                    <a:pt x="253" y="189"/>
                  </a:lnTo>
                  <a:lnTo>
                    <a:pt x="256" y="189"/>
                  </a:lnTo>
                  <a:lnTo>
                    <a:pt x="256" y="192"/>
                  </a:lnTo>
                  <a:lnTo>
                    <a:pt x="256" y="192"/>
                  </a:lnTo>
                  <a:close/>
                  <a:moveTo>
                    <a:pt x="238" y="256"/>
                  </a:moveTo>
                  <a:lnTo>
                    <a:pt x="231" y="259"/>
                  </a:lnTo>
                  <a:lnTo>
                    <a:pt x="222" y="259"/>
                  </a:lnTo>
                  <a:lnTo>
                    <a:pt x="210" y="263"/>
                  </a:lnTo>
                  <a:lnTo>
                    <a:pt x="210" y="263"/>
                  </a:lnTo>
                  <a:lnTo>
                    <a:pt x="203" y="259"/>
                  </a:lnTo>
                  <a:lnTo>
                    <a:pt x="203" y="259"/>
                  </a:lnTo>
                  <a:lnTo>
                    <a:pt x="203" y="256"/>
                  </a:lnTo>
                  <a:lnTo>
                    <a:pt x="203" y="256"/>
                  </a:lnTo>
                  <a:lnTo>
                    <a:pt x="203" y="253"/>
                  </a:lnTo>
                  <a:lnTo>
                    <a:pt x="206" y="253"/>
                  </a:lnTo>
                  <a:lnTo>
                    <a:pt x="210" y="253"/>
                  </a:lnTo>
                  <a:lnTo>
                    <a:pt x="219" y="250"/>
                  </a:lnTo>
                  <a:lnTo>
                    <a:pt x="231" y="247"/>
                  </a:lnTo>
                  <a:lnTo>
                    <a:pt x="235" y="247"/>
                  </a:lnTo>
                  <a:lnTo>
                    <a:pt x="238" y="247"/>
                  </a:lnTo>
                  <a:lnTo>
                    <a:pt x="241" y="247"/>
                  </a:lnTo>
                  <a:lnTo>
                    <a:pt x="241" y="250"/>
                  </a:lnTo>
                  <a:lnTo>
                    <a:pt x="241" y="253"/>
                  </a:lnTo>
                  <a:lnTo>
                    <a:pt x="241" y="253"/>
                  </a:lnTo>
                  <a:lnTo>
                    <a:pt x="241" y="256"/>
                  </a:lnTo>
                  <a:lnTo>
                    <a:pt x="238" y="256"/>
                  </a:lnTo>
                  <a:lnTo>
                    <a:pt x="238" y="256"/>
                  </a:lnTo>
                  <a:close/>
                  <a:moveTo>
                    <a:pt x="169" y="266"/>
                  </a:moveTo>
                  <a:lnTo>
                    <a:pt x="163" y="266"/>
                  </a:lnTo>
                  <a:lnTo>
                    <a:pt x="141" y="269"/>
                  </a:lnTo>
                  <a:lnTo>
                    <a:pt x="141" y="269"/>
                  </a:lnTo>
                  <a:lnTo>
                    <a:pt x="138" y="269"/>
                  </a:lnTo>
                  <a:lnTo>
                    <a:pt x="138" y="266"/>
                  </a:lnTo>
                  <a:lnTo>
                    <a:pt x="134" y="266"/>
                  </a:lnTo>
                  <a:lnTo>
                    <a:pt x="134" y="263"/>
                  </a:lnTo>
                  <a:lnTo>
                    <a:pt x="134" y="263"/>
                  </a:lnTo>
                  <a:lnTo>
                    <a:pt x="134" y="259"/>
                  </a:lnTo>
                  <a:lnTo>
                    <a:pt x="138" y="259"/>
                  </a:lnTo>
                  <a:lnTo>
                    <a:pt x="141" y="256"/>
                  </a:lnTo>
                  <a:lnTo>
                    <a:pt x="141" y="256"/>
                  </a:lnTo>
                  <a:lnTo>
                    <a:pt x="159" y="256"/>
                  </a:lnTo>
                  <a:lnTo>
                    <a:pt x="169" y="256"/>
                  </a:lnTo>
                  <a:lnTo>
                    <a:pt x="169" y="256"/>
                  </a:lnTo>
                  <a:lnTo>
                    <a:pt x="172" y="256"/>
                  </a:lnTo>
                  <a:lnTo>
                    <a:pt x="175" y="259"/>
                  </a:lnTo>
                  <a:lnTo>
                    <a:pt x="175" y="263"/>
                  </a:lnTo>
                  <a:lnTo>
                    <a:pt x="172" y="263"/>
                  </a:lnTo>
                  <a:lnTo>
                    <a:pt x="169" y="266"/>
                  </a:lnTo>
                  <a:lnTo>
                    <a:pt x="169" y="266"/>
                  </a:lnTo>
                  <a:close/>
                  <a:moveTo>
                    <a:pt x="100" y="269"/>
                  </a:moveTo>
                  <a:lnTo>
                    <a:pt x="100" y="269"/>
                  </a:lnTo>
                  <a:lnTo>
                    <a:pt x="72" y="269"/>
                  </a:lnTo>
                  <a:lnTo>
                    <a:pt x="69" y="269"/>
                  </a:lnTo>
                  <a:lnTo>
                    <a:pt x="69" y="269"/>
                  </a:lnTo>
                  <a:lnTo>
                    <a:pt x="66" y="266"/>
                  </a:lnTo>
                  <a:lnTo>
                    <a:pt x="69" y="263"/>
                  </a:lnTo>
                  <a:lnTo>
                    <a:pt x="69" y="259"/>
                  </a:lnTo>
                  <a:lnTo>
                    <a:pt x="72" y="259"/>
                  </a:lnTo>
                  <a:lnTo>
                    <a:pt x="100" y="259"/>
                  </a:lnTo>
                  <a:lnTo>
                    <a:pt x="100" y="259"/>
                  </a:lnTo>
                  <a:lnTo>
                    <a:pt x="103" y="259"/>
                  </a:lnTo>
                  <a:lnTo>
                    <a:pt x="103" y="259"/>
                  </a:lnTo>
                  <a:lnTo>
                    <a:pt x="106" y="263"/>
                  </a:lnTo>
                  <a:lnTo>
                    <a:pt x="106" y="266"/>
                  </a:lnTo>
                  <a:lnTo>
                    <a:pt x="106" y="266"/>
                  </a:lnTo>
                  <a:lnTo>
                    <a:pt x="103" y="269"/>
                  </a:lnTo>
                  <a:lnTo>
                    <a:pt x="103" y="269"/>
                  </a:lnTo>
                  <a:lnTo>
                    <a:pt x="100" y="269"/>
                  </a:lnTo>
                  <a:lnTo>
                    <a:pt x="100" y="269"/>
                  </a:lnTo>
                  <a:close/>
                  <a:moveTo>
                    <a:pt x="31" y="272"/>
                  </a:moveTo>
                  <a:lnTo>
                    <a:pt x="3" y="272"/>
                  </a:lnTo>
                  <a:lnTo>
                    <a:pt x="3" y="272"/>
                  </a:lnTo>
                  <a:lnTo>
                    <a:pt x="0" y="269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63"/>
                  </a:lnTo>
                  <a:lnTo>
                    <a:pt x="3" y="263"/>
                  </a:lnTo>
                  <a:lnTo>
                    <a:pt x="31" y="263"/>
                  </a:lnTo>
                  <a:lnTo>
                    <a:pt x="34" y="263"/>
                  </a:lnTo>
                  <a:lnTo>
                    <a:pt x="34" y="263"/>
                  </a:lnTo>
                  <a:lnTo>
                    <a:pt x="37" y="263"/>
                  </a:lnTo>
                  <a:lnTo>
                    <a:pt x="37" y="266"/>
                  </a:lnTo>
                  <a:lnTo>
                    <a:pt x="37" y="269"/>
                  </a:lnTo>
                  <a:lnTo>
                    <a:pt x="34" y="269"/>
                  </a:lnTo>
                  <a:lnTo>
                    <a:pt x="31" y="272"/>
                  </a:lnTo>
                  <a:lnTo>
                    <a:pt x="31" y="272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7056" name="AutoShape 59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308850" y="1412875"/>
            <a:ext cx="935038" cy="6477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9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323850" y="333375"/>
            <a:ext cx="853281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100" b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 </a:t>
            </a:r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根据激励方程和输出方程画出逻辑图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331913" y="1412875"/>
            <a:ext cx="172720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激励方程</a:t>
            </a:r>
          </a:p>
        </p:txBody>
      </p:sp>
      <p:grpSp>
        <p:nvGrpSpPr>
          <p:cNvPr id="415748" name="Group 4"/>
          <p:cNvGrpSpPr>
            <a:grpSpLocks/>
          </p:cNvGrpSpPr>
          <p:nvPr/>
        </p:nvGrpSpPr>
        <p:grpSpPr bwMode="auto">
          <a:xfrm>
            <a:off x="5580063" y="1484313"/>
            <a:ext cx="2087562" cy="936625"/>
            <a:chOff x="3901" y="2364"/>
            <a:chExt cx="1360" cy="673"/>
          </a:xfrm>
        </p:grpSpPr>
        <p:graphicFrame>
          <p:nvGraphicFramePr>
            <p:cNvPr id="415749" name="Object 5"/>
            <p:cNvGraphicFramePr>
              <a:graphicFrameLocks noChangeAspect="1"/>
            </p:cNvGraphicFramePr>
            <p:nvPr/>
          </p:nvGraphicFramePr>
          <p:xfrm>
            <a:off x="3926" y="2682"/>
            <a:ext cx="133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51" name="公式" r:id="rId4" imgW="914400" imgH="342720" progId="Equation.3">
                    <p:embed/>
                  </p:oleObj>
                </mc:Choice>
                <mc:Fallback>
                  <p:oleObj name="公式" r:id="rId4" imgW="914400" imgH="3427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2682"/>
                          <a:ext cx="1335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50" name="Rectangle 6"/>
            <p:cNvSpPr>
              <a:spLocks noChangeArrowheads="1"/>
            </p:cNvSpPr>
            <p:nvPr/>
          </p:nvSpPr>
          <p:spPr bwMode="auto">
            <a:xfrm>
              <a:off x="3901" y="2364"/>
              <a:ext cx="940" cy="335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输出方程</a:t>
              </a:r>
            </a:p>
          </p:txBody>
        </p:sp>
      </p:grpSp>
      <p:graphicFrame>
        <p:nvGraphicFramePr>
          <p:cNvPr id="415751" name="Object 7"/>
          <p:cNvGraphicFramePr>
            <a:graphicFrameLocks noChangeAspect="1"/>
          </p:cNvGraphicFramePr>
          <p:nvPr/>
        </p:nvGraphicFramePr>
        <p:xfrm>
          <a:off x="1498600" y="2598738"/>
          <a:ext cx="11652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52" name="公式" r:id="rId6" imgW="711000" imgH="330120" progId="Equation.3">
                  <p:embed/>
                </p:oleObj>
              </mc:Choice>
              <mc:Fallback>
                <p:oleObj name="公式" r:id="rId6" imgW="71100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598738"/>
                        <a:ext cx="11652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2" name="Object 8"/>
          <p:cNvGraphicFramePr>
            <a:graphicFrameLocks noChangeAspect="1"/>
          </p:cNvGraphicFramePr>
          <p:nvPr/>
        </p:nvGraphicFramePr>
        <p:xfrm>
          <a:off x="3562350" y="2505075"/>
          <a:ext cx="11890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53" name="公式" r:id="rId8" imgW="774360" imgH="355320" progId="Equation.3">
                  <p:embed/>
                </p:oleObj>
              </mc:Choice>
              <mc:Fallback>
                <p:oleObj name="公式" r:id="rId8" imgW="774360" imgH="355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505075"/>
                        <a:ext cx="1189038" cy="5461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3" name="Object 9"/>
          <p:cNvGraphicFramePr>
            <a:graphicFrameLocks noChangeAspect="1"/>
          </p:cNvGraphicFramePr>
          <p:nvPr/>
        </p:nvGraphicFramePr>
        <p:xfrm>
          <a:off x="1500188" y="1944688"/>
          <a:ext cx="145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54" name="公式" r:id="rId10" imgW="939600" imgH="330120" progId="Equation.3">
                  <p:embed/>
                </p:oleObj>
              </mc:Choice>
              <mc:Fallback>
                <p:oleObj name="公式" r:id="rId10" imgW="93960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944688"/>
                        <a:ext cx="14509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4" name="Object 10"/>
          <p:cNvGraphicFramePr>
            <a:graphicFrameLocks noChangeAspect="1"/>
          </p:cNvGraphicFramePr>
          <p:nvPr/>
        </p:nvGraphicFramePr>
        <p:xfrm>
          <a:off x="3551238" y="1909763"/>
          <a:ext cx="11287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55" name="公式" r:id="rId12" imgW="761760" imgH="342720" progId="Equation.3">
                  <p:embed/>
                </p:oleObj>
              </mc:Choice>
              <mc:Fallback>
                <p:oleObj name="公式" r:id="rId12" imgW="761760" imgH="342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1909763"/>
                        <a:ext cx="11287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765" name="Group 21"/>
          <p:cNvGrpSpPr>
            <a:grpSpLocks/>
          </p:cNvGrpSpPr>
          <p:nvPr/>
        </p:nvGrpSpPr>
        <p:grpSpPr bwMode="auto">
          <a:xfrm>
            <a:off x="1238250" y="3505200"/>
            <a:ext cx="4705350" cy="1524000"/>
            <a:chOff x="1056" y="2256"/>
            <a:chExt cx="2736" cy="960"/>
          </a:xfrm>
        </p:grpSpPr>
        <p:sp>
          <p:nvSpPr>
            <p:cNvPr id="415766" name="Line 22"/>
            <p:cNvSpPr>
              <a:spLocks noChangeShapeType="1"/>
            </p:cNvSpPr>
            <p:nvPr/>
          </p:nvSpPr>
          <p:spPr bwMode="auto">
            <a:xfrm>
              <a:off x="1872" y="29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67" name="Line 23"/>
            <p:cNvSpPr>
              <a:spLocks noChangeShapeType="1"/>
            </p:cNvSpPr>
            <p:nvPr/>
          </p:nvSpPr>
          <p:spPr bwMode="auto">
            <a:xfrm>
              <a:off x="1872" y="3216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68" name="Line 24"/>
            <p:cNvSpPr>
              <a:spLocks noChangeShapeType="1"/>
            </p:cNvSpPr>
            <p:nvPr/>
          </p:nvSpPr>
          <p:spPr bwMode="auto">
            <a:xfrm flipV="1">
              <a:off x="3792" y="29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69" name="Rectangle 25"/>
            <p:cNvSpPr>
              <a:spLocks noChangeArrowheads="1"/>
            </p:cNvSpPr>
            <p:nvPr/>
          </p:nvSpPr>
          <p:spPr bwMode="auto">
            <a:xfrm>
              <a:off x="2928" y="2256"/>
              <a:ext cx="24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 sz="1800">
                  <a:latin typeface="Times New Roman" pitchFamily="18" charset="0"/>
                  <a:ea typeface="宋体" pitchFamily="2" charset="-122"/>
                </a:rPr>
                <a:t>&amp;</a:t>
              </a:r>
            </a:p>
          </p:txBody>
        </p:sp>
        <p:sp>
          <p:nvSpPr>
            <p:cNvPr id="415770" name="Line 26"/>
            <p:cNvSpPr>
              <a:spLocks noChangeShapeType="1"/>
            </p:cNvSpPr>
            <p:nvPr/>
          </p:nvSpPr>
          <p:spPr bwMode="auto">
            <a:xfrm flipV="1">
              <a:off x="1056" y="23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71" name="Line 27"/>
            <p:cNvSpPr>
              <a:spLocks noChangeShapeType="1"/>
            </p:cNvSpPr>
            <p:nvPr/>
          </p:nvSpPr>
          <p:spPr bwMode="auto">
            <a:xfrm>
              <a:off x="1056" y="230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72" name="Line 28"/>
            <p:cNvSpPr>
              <a:spLocks noChangeShapeType="1"/>
            </p:cNvSpPr>
            <p:nvPr/>
          </p:nvSpPr>
          <p:spPr bwMode="auto">
            <a:xfrm>
              <a:off x="3168" y="240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73" name="Line 29"/>
            <p:cNvSpPr>
              <a:spLocks noChangeShapeType="1"/>
            </p:cNvSpPr>
            <p:nvPr/>
          </p:nvSpPr>
          <p:spPr bwMode="auto">
            <a:xfrm>
              <a:off x="3792" y="240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74" name="Oval 30"/>
            <p:cNvSpPr>
              <a:spLocks noChangeArrowheads="1"/>
            </p:cNvSpPr>
            <p:nvPr/>
          </p:nvSpPr>
          <p:spPr bwMode="auto">
            <a:xfrm>
              <a:off x="1845" y="2955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5775" name="Group 31"/>
          <p:cNvGrpSpPr>
            <a:grpSpLocks/>
          </p:cNvGrpSpPr>
          <p:nvPr/>
        </p:nvGrpSpPr>
        <p:grpSpPr bwMode="auto">
          <a:xfrm>
            <a:off x="725488" y="4267200"/>
            <a:ext cx="5218112" cy="1009650"/>
            <a:chOff x="758" y="2736"/>
            <a:chExt cx="3034" cy="636"/>
          </a:xfrm>
        </p:grpSpPr>
        <p:sp>
          <p:nvSpPr>
            <p:cNvPr id="415776" name="Line 32"/>
            <p:cNvSpPr>
              <a:spLocks noChangeShapeType="1"/>
            </p:cNvSpPr>
            <p:nvPr/>
          </p:nvSpPr>
          <p:spPr bwMode="auto">
            <a:xfrm>
              <a:off x="816" y="3360"/>
              <a:ext cx="2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77" name="Line 33"/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78" name="Line 34"/>
            <p:cNvSpPr>
              <a:spLocks noChangeShapeType="1"/>
            </p:cNvSpPr>
            <p:nvPr/>
          </p:nvSpPr>
          <p:spPr bwMode="auto">
            <a:xfrm>
              <a:off x="1728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79" name="Line 35"/>
            <p:cNvSpPr>
              <a:spLocks noChangeShapeType="1"/>
            </p:cNvSpPr>
            <p:nvPr/>
          </p:nvSpPr>
          <p:spPr bwMode="auto">
            <a:xfrm flipV="1">
              <a:off x="3504" y="273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80" name="Line 36"/>
            <p:cNvSpPr>
              <a:spLocks noChangeShapeType="1"/>
            </p:cNvSpPr>
            <p:nvPr/>
          </p:nvSpPr>
          <p:spPr bwMode="auto">
            <a:xfrm>
              <a:off x="3504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81" name="Oval 37"/>
            <p:cNvSpPr>
              <a:spLocks noChangeArrowheads="1"/>
            </p:cNvSpPr>
            <p:nvPr/>
          </p:nvSpPr>
          <p:spPr bwMode="auto">
            <a:xfrm>
              <a:off x="1701" y="3324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782" name="Text Box 38"/>
            <p:cNvSpPr txBox="1">
              <a:spLocks noChangeArrowheads="1"/>
            </p:cNvSpPr>
            <p:nvPr/>
          </p:nvSpPr>
          <p:spPr bwMode="auto">
            <a:xfrm>
              <a:off x="758" y="305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CP</a:t>
              </a:r>
            </a:p>
          </p:txBody>
        </p:sp>
      </p:grpSp>
      <p:grpSp>
        <p:nvGrpSpPr>
          <p:cNvPr id="415783" name="Group 39"/>
          <p:cNvGrpSpPr>
            <a:grpSpLocks/>
          </p:cNvGrpSpPr>
          <p:nvPr/>
        </p:nvGrpSpPr>
        <p:grpSpPr bwMode="auto">
          <a:xfrm>
            <a:off x="2889250" y="3733800"/>
            <a:ext cx="4775200" cy="1066800"/>
            <a:chOff x="2016" y="2400"/>
            <a:chExt cx="2777" cy="672"/>
          </a:xfrm>
        </p:grpSpPr>
        <p:grpSp>
          <p:nvGrpSpPr>
            <p:cNvPr id="415784" name="Group 40"/>
            <p:cNvGrpSpPr>
              <a:grpSpLocks/>
            </p:cNvGrpSpPr>
            <p:nvPr/>
          </p:nvGrpSpPr>
          <p:grpSpPr bwMode="auto">
            <a:xfrm>
              <a:off x="2016" y="2400"/>
              <a:ext cx="2688" cy="672"/>
              <a:chOff x="2016" y="2400"/>
              <a:chExt cx="2688" cy="672"/>
            </a:xfrm>
          </p:grpSpPr>
          <p:grpSp>
            <p:nvGrpSpPr>
              <p:cNvPr id="415785" name="Group 41"/>
              <p:cNvGrpSpPr>
                <a:grpSpLocks/>
              </p:cNvGrpSpPr>
              <p:nvPr/>
            </p:nvGrpSpPr>
            <p:grpSpPr bwMode="auto">
              <a:xfrm>
                <a:off x="2016" y="2400"/>
                <a:ext cx="912" cy="672"/>
                <a:chOff x="2976" y="816"/>
                <a:chExt cx="912" cy="672"/>
              </a:xfrm>
            </p:grpSpPr>
            <p:sp>
              <p:nvSpPr>
                <p:cNvPr id="415786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816"/>
                  <a:ext cx="480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87" name="Oval 43"/>
                <p:cNvSpPr>
                  <a:spLocks noChangeArrowheads="1"/>
                </p:cNvSpPr>
                <p:nvPr/>
              </p:nvSpPr>
              <p:spPr bwMode="auto">
                <a:xfrm>
                  <a:off x="3120" y="110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88" name="Line 44"/>
                <p:cNvSpPr>
                  <a:spLocks noChangeShapeType="1"/>
                </p:cNvSpPr>
                <p:nvPr/>
              </p:nvSpPr>
              <p:spPr bwMode="auto">
                <a:xfrm>
                  <a:off x="3216" y="1104"/>
                  <a:ext cx="96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89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216" y="1152"/>
                  <a:ext cx="96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16" y="816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>
                      <a:latin typeface="Times New Roman" pitchFamily="18" charset="0"/>
                      <a:ea typeface="宋体" pitchFamily="2" charset="-122"/>
                    </a:rPr>
                    <a:t>1J</a:t>
                  </a:r>
                </a:p>
              </p:txBody>
            </p:sp>
            <p:sp>
              <p:nvSpPr>
                <p:cNvPr id="4157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16" y="1200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>
                      <a:latin typeface="Times New Roman" pitchFamily="18" charset="0"/>
                      <a:ea typeface="宋体" pitchFamily="2" charset="-122"/>
                    </a:rPr>
                    <a:t>1K</a:t>
                  </a:r>
                </a:p>
              </p:txBody>
            </p:sp>
            <p:sp>
              <p:nvSpPr>
                <p:cNvPr id="41579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312" y="1008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415793" name="Oval 49"/>
                <p:cNvSpPr>
                  <a:spLocks noChangeArrowheads="1"/>
                </p:cNvSpPr>
                <p:nvPr/>
              </p:nvSpPr>
              <p:spPr bwMode="auto">
                <a:xfrm>
                  <a:off x="3696" y="134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94" name="Line 50"/>
                <p:cNvSpPr>
                  <a:spLocks noChangeShapeType="1"/>
                </p:cNvSpPr>
                <p:nvPr/>
              </p:nvSpPr>
              <p:spPr bwMode="auto">
                <a:xfrm>
                  <a:off x="3792" y="139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95" name="Line 51"/>
                <p:cNvSpPr>
                  <a:spLocks noChangeShapeType="1"/>
                </p:cNvSpPr>
                <p:nvPr/>
              </p:nvSpPr>
              <p:spPr bwMode="auto">
                <a:xfrm>
                  <a:off x="3696" y="9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96" name="Line 52"/>
                <p:cNvSpPr>
                  <a:spLocks noChangeShapeType="1"/>
                </p:cNvSpPr>
                <p:nvPr/>
              </p:nvSpPr>
              <p:spPr bwMode="auto">
                <a:xfrm>
                  <a:off x="2976" y="91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97" name="Line 53"/>
                <p:cNvSpPr>
                  <a:spLocks noChangeShapeType="1"/>
                </p:cNvSpPr>
                <p:nvPr/>
              </p:nvSpPr>
              <p:spPr bwMode="auto">
                <a:xfrm>
                  <a:off x="2976" y="139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98" name="Line 54"/>
                <p:cNvSpPr>
                  <a:spLocks noChangeShapeType="1"/>
                </p:cNvSpPr>
                <p:nvPr/>
              </p:nvSpPr>
              <p:spPr bwMode="auto">
                <a:xfrm>
                  <a:off x="2976" y="11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5799" name="Group 55"/>
              <p:cNvGrpSpPr>
                <a:grpSpLocks/>
              </p:cNvGrpSpPr>
              <p:nvPr/>
            </p:nvGrpSpPr>
            <p:grpSpPr bwMode="auto">
              <a:xfrm>
                <a:off x="3792" y="2400"/>
                <a:ext cx="912" cy="672"/>
                <a:chOff x="2976" y="816"/>
                <a:chExt cx="912" cy="672"/>
              </a:xfrm>
            </p:grpSpPr>
            <p:sp>
              <p:nvSpPr>
                <p:cNvPr id="415800" name="Rectangle 56"/>
                <p:cNvSpPr>
                  <a:spLocks noChangeArrowheads="1"/>
                </p:cNvSpPr>
                <p:nvPr/>
              </p:nvSpPr>
              <p:spPr bwMode="auto">
                <a:xfrm>
                  <a:off x="3216" y="816"/>
                  <a:ext cx="480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801" name="Oval 57"/>
                <p:cNvSpPr>
                  <a:spLocks noChangeArrowheads="1"/>
                </p:cNvSpPr>
                <p:nvPr/>
              </p:nvSpPr>
              <p:spPr bwMode="auto">
                <a:xfrm>
                  <a:off x="3120" y="110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802" name="Line 58"/>
                <p:cNvSpPr>
                  <a:spLocks noChangeShapeType="1"/>
                </p:cNvSpPr>
                <p:nvPr/>
              </p:nvSpPr>
              <p:spPr bwMode="auto">
                <a:xfrm>
                  <a:off x="3216" y="1104"/>
                  <a:ext cx="96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80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216" y="1152"/>
                  <a:ext cx="96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80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16" y="816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>
                      <a:latin typeface="Times New Roman" pitchFamily="18" charset="0"/>
                      <a:ea typeface="宋体" pitchFamily="2" charset="-122"/>
                    </a:rPr>
                    <a:t>1J</a:t>
                  </a:r>
                </a:p>
              </p:txBody>
            </p:sp>
            <p:sp>
              <p:nvSpPr>
                <p:cNvPr id="41580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216" y="1200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>
                      <a:latin typeface="Times New Roman" pitchFamily="18" charset="0"/>
                      <a:ea typeface="宋体" pitchFamily="2" charset="-122"/>
                    </a:rPr>
                    <a:t>1K</a:t>
                  </a:r>
                </a:p>
              </p:txBody>
            </p:sp>
            <p:sp>
              <p:nvSpPr>
                <p:cNvPr id="4158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312" y="1008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415807" name="Oval 63"/>
                <p:cNvSpPr>
                  <a:spLocks noChangeArrowheads="1"/>
                </p:cNvSpPr>
                <p:nvPr/>
              </p:nvSpPr>
              <p:spPr bwMode="auto">
                <a:xfrm>
                  <a:off x="3696" y="134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808" name="Line 64"/>
                <p:cNvSpPr>
                  <a:spLocks noChangeShapeType="1"/>
                </p:cNvSpPr>
                <p:nvPr/>
              </p:nvSpPr>
              <p:spPr bwMode="auto">
                <a:xfrm>
                  <a:off x="3792" y="139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809" name="Line 65"/>
                <p:cNvSpPr>
                  <a:spLocks noChangeShapeType="1"/>
                </p:cNvSpPr>
                <p:nvPr/>
              </p:nvSpPr>
              <p:spPr bwMode="auto">
                <a:xfrm>
                  <a:off x="3696" y="9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810" name="Line 66"/>
                <p:cNvSpPr>
                  <a:spLocks noChangeShapeType="1"/>
                </p:cNvSpPr>
                <p:nvPr/>
              </p:nvSpPr>
              <p:spPr bwMode="auto">
                <a:xfrm>
                  <a:off x="2976" y="91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811" name="Line 67"/>
                <p:cNvSpPr>
                  <a:spLocks noChangeShapeType="1"/>
                </p:cNvSpPr>
                <p:nvPr/>
              </p:nvSpPr>
              <p:spPr bwMode="auto">
                <a:xfrm>
                  <a:off x="2976" y="139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812" name="Line 68"/>
                <p:cNvSpPr>
                  <a:spLocks noChangeShapeType="1"/>
                </p:cNvSpPr>
                <p:nvPr/>
              </p:nvSpPr>
              <p:spPr bwMode="auto">
                <a:xfrm>
                  <a:off x="2976" y="11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5813" name="Text Box 69"/>
            <p:cNvSpPr txBox="1">
              <a:spLocks noChangeArrowheads="1"/>
            </p:cNvSpPr>
            <p:nvPr/>
          </p:nvSpPr>
          <p:spPr bwMode="auto">
            <a:xfrm>
              <a:off x="2688" y="244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Q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15814" name="Text Box 70"/>
            <p:cNvSpPr txBox="1">
              <a:spLocks noChangeArrowheads="1"/>
            </p:cNvSpPr>
            <p:nvPr/>
          </p:nvSpPr>
          <p:spPr bwMode="auto">
            <a:xfrm>
              <a:off x="4464" y="244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Q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15815" name="Group 71"/>
          <p:cNvGrpSpPr>
            <a:grpSpLocks/>
          </p:cNvGrpSpPr>
          <p:nvPr/>
        </p:nvGrpSpPr>
        <p:grpSpPr bwMode="auto">
          <a:xfrm>
            <a:off x="5897563" y="3470275"/>
            <a:ext cx="3076575" cy="1592263"/>
            <a:chOff x="3765" y="2234"/>
            <a:chExt cx="1789" cy="1003"/>
          </a:xfrm>
        </p:grpSpPr>
        <p:sp>
          <p:nvSpPr>
            <p:cNvPr id="415816" name="Line 72"/>
            <p:cNvSpPr>
              <a:spLocks noChangeShapeType="1"/>
            </p:cNvSpPr>
            <p:nvPr/>
          </p:nvSpPr>
          <p:spPr bwMode="auto">
            <a:xfrm>
              <a:off x="3792" y="3216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817" name="Oval 73"/>
            <p:cNvSpPr>
              <a:spLocks noChangeArrowheads="1"/>
            </p:cNvSpPr>
            <p:nvPr/>
          </p:nvSpPr>
          <p:spPr bwMode="auto">
            <a:xfrm>
              <a:off x="3765" y="3189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818" name="Line 74"/>
            <p:cNvSpPr>
              <a:spLocks noChangeShapeType="1"/>
            </p:cNvSpPr>
            <p:nvPr/>
          </p:nvSpPr>
          <p:spPr bwMode="auto">
            <a:xfrm flipV="1">
              <a:off x="4944" y="264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5819" name="Line 75"/>
            <p:cNvSpPr>
              <a:spLocks noChangeShapeType="1"/>
            </p:cNvSpPr>
            <p:nvPr/>
          </p:nvSpPr>
          <p:spPr bwMode="auto">
            <a:xfrm>
              <a:off x="4656" y="24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820" name="Line 76"/>
            <p:cNvSpPr>
              <a:spLocks noChangeShapeType="1"/>
            </p:cNvSpPr>
            <p:nvPr/>
          </p:nvSpPr>
          <p:spPr bwMode="auto">
            <a:xfrm>
              <a:off x="4944" y="264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821" name="Rectangle 77"/>
            <p:cNvSpPr>
              <a:spLocks noChangeArrowheads="1"/>
            </p:cNvSpPr>
            <p:nvPr/>
          </p:nvSpPr>
          <p:spPr bwMode="auto">
            <a:xfrm>
              <a:off x="5040" y="2400"/>
              <a:ext cx="24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&amp;</a:t>
              </a:r>
            </a:p>
          </p:txBody>
        </p:sp>
        <p:sp>
          <p:nvSpPr>
            <p:cNvPr id="415822" name="Line 78"/>
            <p:cNvSpPr>
              <a:spLocks noChangeShapeType="1"/>
            </p:cNvSpPr>
            <p:nvPr/>
          </p:nvSpPr>
          <p:spPr bwMode="auto">
            <a:xfrm>
              <a:off x="5280" y="254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823" name="Text Box 79"/>
            <p:cNvSpPr txBox="1">
              <a:spLocks noChangeArrowheads="1"/>
            </p:cNvSpPr>
            <p:nvPr/>
          </p:nvSpPr>
          <p:spPr bwMode="auto">
            <a:xfrm>
              <a:off x="5319" y="2234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</p:grpSp>
      <p:grpSp>
        <p:nvGrpSpPr>
          <p:cNvPr id="415825" name="Group 81"/>
          <p:cNvGrpSpPr>
            <a:grpSpLocks/>
          </p:cNvGrpSpPr>
          <p:nvPr/>
        </p:nvGrpSpPr>
        <p:grpSpPr bwMode="auto">
          <a:xfrm>
            <a:off x="642938" y="3470275"/>
            <a:ext cx="2246312" cy="1406525"/>
            <a:chOff x="405" y="2186"/>
            <a:chExt cx="1415" cy="886"/>
          </a:xfrm>
        </p:grpSpPr>
        <p:grpSp>
          <p:nvGrpSpPr>
            <p:cNvPr id="415755" name="Group 11"/>
            <p:cNvGrpSpPr>
              <a:grpSpLocks/>
            </p:cNvGrpSpPr>
            <p:nvPr/>
          </p:nvGrpSpPr>
          <p:grpSpPr bwMode="auto">
            <a:xfrm>
              <a:off x="405" y="2186"/>
              <a:ext cx="1415" cy="886"/>
              <a:chOff x="710" y="2234"/>
              <a:chExt cx="1306" cy="886"/>
            </a:xfrm>
          </p:grpSpPr>
          <p:grpSp>
            <p:nvGrpSpPr>
              <p:cNvPr id="415756" name="Group 12"/>
              <p:cNvGrpSpPr>
                <a:grpSpLocks/>
              </p:cNvGrpSpPr>
              <p:nvPr/>
            </p:nvGrpSpPr>
            <p:grpSpPr bwMode="auto">
              <a:xfrm>
                <a:off x="816" y="2466"/>
                <a:ext cx="1200" cy="654"/>
                <a:chOff x="816" y="2466"/>
                <a:chExt cx="1200" cy="654"/>
              </a:xfrm>
            </p:grpSpPr>
            <p:sp>
              <p:nvSpPr>
                <p:cNvPr id="415757" name="Rectangle 13"/>
                <p:cNvSpPr>
                  <a:spLocks noChangeArrowheads="1"/>
                </p:cNvSpPr>
                <p:nvPr/>
              </p:nvSpPr>
              <p:spPr bwMode="auto">
                <a:xfrm>
                  <a:off x="1296" y="2832"/>
                  <a:ext cx="240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58" name="Oval 14"/>
                <p:cNvSpPr>
                  <a:spLocks noChangeArrowheads="1"/>
                </p:cNvSpPr>
                <p:nvPr/>
              </p:nvSpPr>
              <p:spPr bwMode="auto">
                <a:xfrm>
                  <a:off x="1536" y="292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59" name="Line 15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60" name="Line 16"/>
                <p:cNvSpPr>
                  <a:spLocks noChangeShapeType="1"/>
                </p:cNvSpPr>
                <p:nvPr/>
              </p:nvSpPr>
              <p:spPr bwMode="auto">
                <a:xfrm>
                  <a:off x="1056" y="2496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61" name="Line 17"/>
                <p:cNvSpPr>
                  <a:spLocks noChangeShapeType="1"/>
                </p:cNvSpPr>
                <p:nvPr/>
              </p:nvSpPr>
              <p:spPr bwMode="auto">
                <a:xfrm>
                  <a:off x="1056" y="297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62" name="Line 18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763" name="Oval 19"/>
                <p:cNvSpPr>
                  <a:spLocks noChangeArrowheads="1"/>
                </p:cNvSpPr>
                <p:nvPr/>
              </p:nvSpPr>
              <p:spPr bwMode="auto">
                <a:xfrm>
                  <a:off x="1029" y="246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5764" name="Text Box 20"/>
              <p:cNvSpPr txBox="1">
                <a:spLocks noChangeArrowheads="1"/>
              </p:cNvSpPr>
              <p:nvPr/>
            </p:nvSpPr>
            <p:spPr bwMode="auto">
              <a:xfrm>
                <a:off x="710" y="2234"/>
                <a:ext cx="2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415824" name="Text Box 80"/>
            <p:cNvSpPr txBox="1">
              <a:spLocks noChangeArrowheads="1"/>
            </p:cNvSpPr>
            <p:nvPr/>
          </p:nvSpPr>
          <p:spPr bwMode="auto">
            <a:xfrm>
              <a:off x="1066" y="2795"/>
              <a:ext cx="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文本框 416769"/>
          <p:cNvSpPr txBox="1"/>
          <p:nvPr/>
        </p:nvSpPr>
        <p:spPr>
          <a:xfrm>
            <a:off x="34925" y="115888"/>
            <a:ext cx="9144000" cy="822325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7.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检查自启动能力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当电路进入无效状态，是否可以恢复到有效状态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16771" name="组合 416770"/>
          <p:cNvGrpSpPr/>
          <p:nvPr/>
        </p:nvGrpSpPr>
        <p:grpSpPr>
          <a:xfrm>
            <a:off x="5105400" y="838200"/>
            <a:ext cx="3452813" cy="3241675"/>
            <a:chOff x="3216" y="528"/>
            <a:chExt cx="2175" cy="2042"/>
          </a:xfrm>
        </p:grpSpPr>
        <p:grpSp>
          <p:nvGrpSpPr>
            <p:cNvPr id="416772" name="组合 416771"/>
            <p:cNvGrpSpPr/>
            <p:nvPr/>
          </p:nvGrpSpPr>
          <p:grpSpPr>
            <a:xfrm>
              <a:off x="3216" y="528"/>
              <a:ext cx="2175" cy="2042"/>
              <a:chOff x="3216" y="528"/>
              <a:chExt cx="2175" cy="2042"/>
            </a:xfrm>
          </p:grpSpPr>
          <p:sp>
            <p:nvSpPr>
              <p:cNvPr id="416773" name="椭圆 416772"/>
              <p:cNvSpPr/>
              <p:nvPr/>
            </p:nvSpPr>
            <p:spPr>
              <a:xfrm>
                <a:off x="3696" y="864"/>
                <a:ext cx="384" cy="384"/>
              </a:xfrm>
              <a:prstGeom prst="ellipse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zh-CN" sz="2400" b="1">
                    <a:latin typeface="Times New Roman" pitchFamily="18" charset="0"/>
                    <a:ea typeface="宋体" pitchFamily="2" charset="-122"/>
                  </a:rPr>
                  <a:t>S</a:t>
                </a:r>
                <a:r>
                  <a:rPr lang="en-US" altLang="zh-CN" sz="2400" b="1" baseline="-2500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16774" name="椭圆 416773"/>
              <p:cNvSpPr/>
              <p:nvPr/>
            </p:nvSpPr>
            <p:spPr>
              <a:xfrm>
                <a:off x="4704" y="864"/>
                <a:ext cx="384" cy="384"/>
              </a:xfrm>
              <a:prstGeom prst="ellipse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zh-CN" sz="2400" b="1">
                    <a:latin typeface="Times New Roman" pitchFamily="18" charset="0"/>
                    <a:ea typeface="宋体" pitchFamily="2" charset="-122"/>
                  </a:rPr>
                  <a:t>S</a:t>
                </a:r>
                <a:r>
                  <a:rPr lang="en-US" altLang="zh-CN" sz="2400" b="1" baseline="-2500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16775" name="椭圆 416774"/>
              <p:cNvSpPr/>
              <p:nvPr/>
            </p:nvSpPr>
            <p:spPr>
              <a:xfrm>
                <a:off x="4704" y="1776"/>
                <a:ext cx="384" cy="384"/>
              </a:xfrm>
              <a:prstGeom prst="ellipse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zh-CN" sz="2400" b="1">
                    <a:latin typeface="Times New Roman" pitchFamily="18" charset="0"/>
                    <a:ea typeface="宋体" pitchFamily="2" charset="-122"/>
                  </a:rPr>
                  <a:t>S</a:t>
                </a:r>
                <a:r>
                  <a:rPr lang="en-US" altLang="zh-CN" sz="2400" b="1" baseline="-2500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grpSp>
            <p:nvGrpSpPr>
              <p:cNvPr id="416776" name="组合 416775"/>
              <p:cNvGrpSpPr/>
              <p:nvPr/>
            </p:nvGrpSpPr>
            <p:grpSpPr>
              <a:xfrm>
                <a:off x="4080" y="650"/>
                <a:ext cx="672" cy="310"/>
                <a:chOff x="4128" y="2090"/>
                <a:chExt cx="672" cy="310"/>
              </a:xfrm>
            </p:grpSpPr>
            <p:sp>
              <p:nvSpPr>
                <p:cNvPr id="416777" name="直接连接符 416776"/>
                <p:cNvSpPr/>
                <p:nvPr/>
              </p:nvSpPr>
              <p:spPr>
                <a:xfrm>
                  <a:off x="4128" y="2400"/>
                  <a:ext cx="672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778" name="文本框 416777"/>
                <p:cNvSpPr txBox="1"/>
                <p:nvPr/>
              </p:nvSpPr>
              <p:spPr>
                <a:xfrm>
                  <a:off x="4262" y="2090"/>
                  <a:ext cx="361" cy="288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l"/>
                  <a:r>
                    <a:rPr lang="en-US" altLang="zh-CN" sz="2400" b="1">
                      <a:latin typeface="Times New Roman" pitchFamily="18" charset="0"/>
                      <a:ea typeface="宋体" pitchFamily="2" charset="-122"/>
                    </a:rPr>
                    <a:t>1/0</a:t>
                  </a:r>
                </a:p>
              </p:txBody>
            </p:sp>
          </p:grpSp>
          <p:grpSp>
            <p:nvGrpSpPr>
              <p:cNvPr id="416779" name="组合 416778"/>
              <p:cNvGrpSpPr/>
              <p:nvPr/>
            </p:nvGrpSpPr>
            <p:grpSpPr>
              <a:xfrm>
                <a:off x="4934" y="1248"/>
                <a:ext cx="361" cy="528"/>
                <a:chOff x="4982" y="2688"/>
                <a:chExt cx="361" cy="528"/>
              </a:xfrm>
            </p:grpSpPr>
            <p:sp>
              <p:nvSpPr>
                <p:cNvPr id="416780" name="直接连接符 416779"/>
                <p:cNvSpPr/>
                <p:nvPr/>
              </p:nvSpPr>
              <p:spPr>
                <a:xfrm>
                  <a:off x="4992" y="2688"/>
                  <a:ext cx="0" cy="528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781" name="文本框 416780"/>
                <p:cNvSpPr txBox="1"/>
                <p:nvPr/>
              </p:nvSpPr>
              <p:spPr>
                <a:xfrm>
                  <a:off x="4982" y="2810"/>
                  <a:ext cx="361" cy="288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l"/>
                  <a:r>
                    <a:rPr lang="en-US" altLang="zh-CN" sz="2400" b="1">
                      <a:latin typeface="Times New Roman" pitchFamily="18" charset="0"/>
                      <a:ea typeface="宋体" pitchFamily="2" charset="-122"/>
                    </a:rPr>
                    <a:t>1/0</a:t>
                  </a:r>
                </a:p>
              </p:txBody>
            </p:sp>
          </p:grpSp>
          <p:sp>
            <p:nvSpPr>
              <p:cNvPr id="416782" name="直接连接符 416781"/>
              <p:cNvSpPr/>
              <p:nvPr/>
            </p:nvSpPr>
            <p:spPr>
              <a:xfrm flipH="1" flipV="1">
                <a:off x="4032" y="1248"/>
                <a:ext cx="672" cy="57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83" name="文本框 416782"/>
              <p:cNvSpPr txBox="1"/>
              <p:nvPr/>
            </p:nvSpPr>
            <p:spPr>
              <a:xfrm>
                <a:off x="4176" y="1584"/>
                <a:ext cx="361" cy="288"/>
              </a:xfrm>
              <a:prstGeom prst="rect">
                <a:avLst/>
              </a:prstGeom>
              <a:noFill/>
              <a:ln w="57150">
                <a:noFill/>
                <a:miter/>
              </a:ln>
            </p:spPr>
            <p:txBody>
              <a:bodyPr wrap="none" anchor="t">
                <a:spAutoFit/>
              </a:bodyPr>
              <a:lstStyle/>
              <a:p>
                <a:pPr lvl="0" algn="l"/>
                <a:r>
                  <a:rPr lang="en-US" altLang="zh-CN" sz="2400" b="1">
                    <a:latin typeface="Times New Roman" pitchFamily="18" charset="0"/>
                    <a:ea typeface="宋体" pitchFamily="2" charset="-122"/>
                  </a:rPr>
                  <a:t>0/1</a:t>
                </a:r>
              </a:p>
            </p:txBody>
          </p:sp>
          <p:grpSp>
            <p:nvGrpSpPr>
              <p:cNvPr id="416784" name="组合 416783"/>
              <p:cNvGrpSpPr/>
              <p:nvPr/>
            </p:nvGrpSpPr>
            <p:grpSpPr>
              <a:xfrm>
                <a:off x="4080" y="1056"/>
                <a:ext cx="624" cy="288"/>
                <a:chOff x="4128" y="2496"/>
                <a:chExt cx="624" cy="288"/>
              </a:xfrm>
            </p:grpSpPr>
            <p:sp>
              <p:nvSpPr>
                <p:cNvPr id="416785" name="直接连接符 416784"/>
                <p:cNvSpPr/>
                <p:nvPr/>
              </p:nvSpPr>
              <p:spPr>
                <a:xfrm flipH="1">
                  <a:off x="4128" y="2544"/>
                  <a:ext cx="624" cy="0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786" name="文本框 416785"/>
                <p:cNvSpPr txBox="1"/>
                <p:nvPr/>
              </p:nvSpPr>
              <p:spPr>
                <a:xfrm>
                  <a:off x="4272" y="2496"/>
                  <a:ext cx="361" cy="288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l"/>
                  <a:r>
                    <a:rPr lang="en-US" altLang="zh-CN" sz="2400" b="1">
                      <a:latin typeface="Times New Roman" pitchFamily="18" charset="0"/>
                      <a:ea typeface="宋体" pitchFamily="2" charset="-122"/>
                    </a:rPr>
                    <a:t>0/0</a:t>
                  </a:r>
                </a:p>
              </p:txBody>
            </p:sp>
          </p:grpSp>
          <p:grpSp>
            <p:nvGrpSpPr>
              <p:cNvPr id="416787" name="组合 416786"/>
              <p:cNvGrpSpPr/>
              <p:nvPr/>
            </p:nvGrpSpPr>
            <p:grpSpPr>
              <a:xfrm>
                <a:off x="3216" y="528"/>
                <a:ext cx="672" cy="528"/>
                <a:chOff x="3264" y="1968"/>
                <a:chExt cx="672" cy="528"/>
              </a:xfrm>
            </p:grpSpPr>
            <p:sp>
              <p:nvSpPr>
                <p:cNvPr id="416788" name="任意多边形 416787"/>
                <p:cNvSpPr/>
                <p:nvPr/>
              </p:nvSpPr>
              <p:spPr>
                <a:xfrm>
                  <a:off x="3516" y="2067"/>
                  <a:ext cx="420" cy="4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0" h="429">
                      <a:moveTo>
                        <a:pt x="228" y="429"/>
                      </a:moveTo>
                      <a:cubicBezTo>
                        <a:pt x="135" y="429"/>
                        <a:pt x="0" y="276"/>
                        <a:pt x="126" y="138"/>
                      </a:cubicBezTo>
                      <a:cubicBezTo>
                        <a:pt x="252" y="0"/>
                        <a:pt x="420" y="147"/>
                        <a:pt x="420" y="237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789" name="文本框 416788"/>
                <p:cNvSpPr txBox="1"/>
                <p:nvPr/>
              </p:nvSpPr>
              <p:spPr>
                <a:xfrm>
                  <a:off x="3264" y="1968"/>
                  <a:ext cx="361" cy="288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l"/>
                  <a:r>
                    <a:rPr lang="en-US" altLang="zh-CN" sz="2400" b="1">
                      <a:latin typeface="Times New Roman" pitchFamily="18" charset="0"/>
                      <a:ea typeface="宋体" pitchFamily="2" charset="-122"/>
                    </a:rPr>
                    <a:t>0/0</a:t>
                  </a:r>
                </a:p>
              </p:txBody>
            </p:sp>
          </p:grpSp>
          <p:grpSp>
            <p:nvGrpSpPr>
              <p:cNvPr id="416790" name="组合 416789"/>
              <p:cNvGrpSpPr/>
              <p:nvPr/>
            </p:nvGrpSpPr>
            <p:grpSpPr>
              <a:xfrm>
                <a:off x="4896" y="1968"/>
                <a:ext cx="495" cy="602"/>
                <a:chOff x="4944" y="3408"/>
                <a:chExt cx="495" cy="602"/>
              </a:xfrm>
            </p:grpSpPr>
            <p:sp>
              <p:nvSpPr>
                <p:cNvPr id="416791" name="任意多边形 416790"/>
                <p:cNvSpPr/>
                <p:nvPr/>
              </p:nvSpPr>
              <p:spPr>
                <a:xfrm rot="10800000">
                  <a:off x="4944" y="3408"/>
                  <a:ext cx="420" cy="4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0" h="429">
                      <a:moveTo>
                        <a:pt x="228" y="429"/>
                      </a:moveTo>
                      <a:cubicBezTo>
                        <a:pt x="135" y="429"/>
                        <a:pt x="0" y="276"/>
                        <a:pt x="126" y="138"/>
                      </a:cubicBezTo>
                      <a:cubicBezTo>
                        <a:pt x="252" y="0"/>
                        <a:pt x="420" y="147"/>
                        <a:pt x="420" y="237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792" name="文本框 416791"/>
                <p:cNvSpPr txBox="1"/>
                <p:nvPr/>
              </p:nvSpPr>
              <p:spPr>
                <a:xfrm>
                  <a:off x="5078" y="3722"/>
                  <a:ext cx="361" cy="288"/>
                </a:xfrm>
                <a:prstGeom prst="rect">
                  <a:avLst/>
                </a:prstGeom>
                <a:noFill/>
                <a:ln w="57150">
                  <a:noFill/>
                  <a:miter/>
                </a:ln>
              </p:spPr>
              <p:txBody>
                <a:bodyPr wrap="none" anchor="t">
                  <a:spAutoFit/>
                </a:bodyPr>
                <a:lstStyle/>
                <a:p>
                  <a:pPr lvl="0" algn="l"/>
                  <a:r>
                    <a:rPr lang="en-US" altLang="zh-CN" sz="2400" b="1">
                      <a:latin typeface="Times New Roman" pitchFamily="18" charset="0"/>
                      <a:ea typeface="宋体" pitchFamily="2" charset="-122"/>
                    </a:rPr>
                    <a:t>1/0</a:t>
                  </a:r>
                </a:p>
              </p:txBody>
            </p:sp>
          </p:grpSp>
        </p:grpSp>
        <p:grpSp>
          <p:nvGrpSpPr>
            <p:cNvPr id="416793" name="组合 416792"/>
            <p:cNvGrpSpPr/>
            <p:nvPr/>
          </p:nvGrpSpPr>
          <p:grpSpPr>
            <a:xfrm>
              <a:off x="3696" y="864"/>
              <a:ext cx="1392" cy="1296"/>
              <a:chOff x="3696" y="864"/>
              <a:chExt cx="1392" cy="1296"/>
            </a:xfrm>
          </p:grpSpPr>
          <p:sp useBgFill="1">
            <p:nvSpPr>
              <p:cNvPr id="416794" name="椭圆 416793"/>
              <p:cNvSpPr/>
              <p:nvPr/>
            </p:nvSpPr>
            <p:spPr>
              <a:xfrm>
                <a:off x="3696" y="864"/>
                <a:ext cx="384" cy="384"/>
              </a:xfrm>
              <a:prstGeom prst="ellips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zh-CN" sz="2400" b="1">
                    <a:latin typeface="Times New Roman" pitchFamily="18" charset="0"/>
                    <a:ea typeface="宋体" pitchFamily="2" charset="-122"/>
                  </a:rPr>
                  <a:t>00</a:t>
                </a:r>
              </a:p>
            </p:txBody>
          </p:sp>
          <p:sp useBgFill="1">
            <p:nvSpPr>
              <p:cNvPr id="416795" name="椭圆 416794"/>
              <p:cNvSpPr/>
              <p:nvPr/>
            </p:nvSpPr>
            <p:spPr>
              <a:xfrm>
                <a:off x="4704" y="864"/>
                <a:ext cx="384" cy="384"/>
              </a:xfrm>
              <a:prstGeom prst="ellips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zh-CN" sz="2400" b="1">
                    <a:latin typeface="Times New Roman" pitchFamily="18" charset="0"/>
                    <a:ea typeface="宋体" pitchFamily="2" charset="-122"/>
                  </a:rPr>
                  <a:t>01</a:t>
                </a:r>
              </a:p>
            </p:txBody>
          </p:sp>
          <p:sp useBgFill="1">
            <p:nvSpPr>
              <p:cNvPr id="416796" name="椭圆 416795"/>
              <p:cNvSpPr/>
              <p:nvPr/>
            </p:nvSpPr>
            <p:spPr>
              <a:xfrm>
                <a:off x="4704" y="1776"/>
                <a:ext cx="384" cy="384"/>
              </a:xfrm>
              <a:prstGeom prst="ellips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/>
                <a:r>
                  <a:rPr lang="en-US" altLang="zh-CN" sz="2400" b="1">
                    <a:latin typeface="Times New Roman" pitchFamily="18" charset="0"/>
                    <a:ea typeface="宋体" pitchFamily="2" charset="-122"/>
                  </a:rPr>
                  <a:t>11</a:t>
                </a:r>
              </a:p>
            </p:txBody>
          </p:sp>
        </p:grpSp>
      </p:grpSp>
      <p:graphicFrame>
        <p:nvGraphicFramePr>
          <p:cNvPr id="416797" name="对象 416796"/>
          <p:cNvGraphicFramePr/>
          <p:nvPr/>
        </p:nvGraphicFramePr>
        <p:xfrm>
          <a:off x="900113" y="620713"/>
          <a:ext cx="2530475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2" r:id="rId3" imgW="1180465" imgH="786765" progId="Equation.3">
                  <p:embed/>
                </p:oleObj>
              </mc:Choice>
              <mc:Fallback>
                <p:oleObj r:id="rId3" imgW="1180465" imgH="7867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620713"/>
                        <a:ext cx="2530475" cy="168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8" name="椭圆 416797"/>
          <p:cNvSpPr/>
          <p:nvPr/>
        </p:nvSpPr>
        <p:spPr>
          <a:xfrm>
            <a:off x="5867400" y="297180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grpSp>
        <p:nvGrpSpPr>
          <p:cNvPr id="416800" name="组合 416799"/>
          <p:cNvGrpSpPr/>
          <p:nvPr/>
        </p:nvGrpSpPr>
        <p:grpSpPr>
          <a:xfrm>
            <a:off x="5562600" y="1981200"/>
            <a:ext cx="703263" cy="990600"/>
            <a:chOff x="3504" y="1248"/>
            <a:chExt cx="443" cy="624"/>
          </a:xfrm>
        </p:grpSpPr>
        <p:sp>
          <p:nvSpPr>
            <p:cNvPr id="416801" name="直接连接符 416800"/>
            <p:cNvSpPr/>
            <p:nvPr/>
          </p:nvSpPr>
          <p:spPr>
            <a:xfrm flipH="1" flipV="1">
              <a:off x="3888" y="1248"/>
              <a:ext cx="0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02" name="文本框 416801"/>
            <p:cNvSpPr txBox="1"/>
            <p:nvPr/>
          </p:nvSpPr>
          <p:spPr>
            <a:xfrm>
              <a:off x="3504" y="1378"/>
              <a:ext cx="443" cy="365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3200" b="1">
                  <a:latin typeface="Times New Roman" pitchFamily="18" charset="0"/>
                  <a:ea typeface="宋体" pitchFamily="2" charset="-122"/>
                </a:rPr>
                <a:t>0/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16804" name="组合 416803"/>
          <p:cNvGrpSpPr/>
          <p:nvPr/>
        </p:nvGrpSpPr>
        <p:grpSpPr>
          <a:xfrm>
            <a:off x="6553200" y="3276600"/>
            <a:ext cx="914400" cy="457200"/>
            <a:chOff x="4128" y="2064"/>
            <a:chExt cx="576" cy="288"/>
          </a:xfrm>
        </p:grpSpPr>
        <p:sp>
          <p:nvSpPr>
            <p:cNvPr id="416805" name="直接连接符 416804"/>
            <p:cNvSpPr/>
            <p:nvPr/>
          </p:nvSpPr>
          <p:spPr>
            <a:xfrm flipV="1">
              <a:off x="4128" y="2064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06" name="文本框 416805"/>
            <p:cNvSpPr txBox="1"/>
            <p:nvPr/>
          </p:nvSpPr>
          <p:spPr>
            <a:xfrm>
              <a:off x="4176" y="2064"/>
              <a:ext cx="361" cy="288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algn="l"/>
              <a:r>
                <a:rPr lang="en-US" altLang="zh-CN" sz="2400" b="1">
                  <a:latin typeface="Times New Roman" pitchFamily="18" charset="0"/>
                  <a:ea typeface="宋体" pitchFamily="2" charset="-122"/>
                </a:rPr>
                <a:t>1/0</a:t>
              </a:r>
            </a:p>
          </p:txBody>
        </p:sp>
      </p:grpSp>
      <p:sp>
        <p:nvSpPr>
          <p:cNvPr id="416807" name="圆角矩形标注 416806"/>
          <p:cNvSpPr/>
          <p:nvPr/>
        </p:nvSpPr>
        <p:spPr>
          <a:xfrm>
            <a:off x="3995738" y="1844675"/>
            <a:ext cx="906462" cy="514350"/>
          </a:xfrm>
          <a:prstGeom prst="wedgeRoundRectCallout">
            <a:avLst>
              <a:gd name="adj1" fmla="val 175745"/>
              <a:gd name="adj2" fmla="val 74843"/>
              <a:gd name="adj3" fmla="val 16667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错误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16856" name="组合 416855"/>
          <p:cNvGrpSpPr/>
          <p:nvPr/>
        </p:nvGrpSpPr>
        <p:grpSpPr>
          <a:xfrm>
            <a:off x="7092950" y="4292600"/>
            <a:ext cx="1295400" cy="457200"/>
            <a:chOff x="4468" y="2704"/>
            <a:chExt cx="816" cy="288"/>
          </a:xfrm>
        </p:grpSpPr>
        <p:sp>
          <p:nvSpPr>
            <p:cNvPr id="416848" name="文本框 416847"/>
            <p:cNvSpPr txBox="1"/>
            <p:nvPr/>
          </p:nvSpPr>
          <p:spPr>
            <a:xfrm>
              <a:off x="4468" y="2704"/>
              <a:ext cx="816" cy="288"/>
            </a:xfrm>
            <a:prstGeom prst="rect">
              <a:avLst/>
            </a:prstGeom>
            <a:noFill/>
            <a:ln w="28575">
              <a:noFill/>
              <a:miter/>
            </a:ln>
          </p:spPr>
          <p:txBody>
            <a:bodyPr>
              <a:spAutoFit/>
            </a:bodyPr>
            <a:lstStyle/>
            <a:p>
              <a:pPr lvl="0" algn="l"/>
              <a:r>
                <a:rPr lang="en-US" altLang="zh-CN" sz="2400" b="1">
                  <a:latin typeface="宋体" pitchFamily="2" charset="-122"/>
                  <a:ea typeface="宋体" pitchFamily="2" charset="-122"/>
                </a:rPr>
                <a:t>Y=AQ</a:t>
              </a:r>
              <a:r>
                <a:rPr lang="en-US" altLang="zh-CN" sz="2400" b="1" baseline="-25000"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416849" name="直接连接符 416848"/>
            <p:cNvSpPr/>
            <p:nvPr/>
          </p:nvSpPr>
          <p:spPr>
            <a:xfrm>
              <a:off x="4740" y="2750"/>
              <a:ext cx="91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6851" name="文本框 416850"/>
          <p:cNvSpPr txBox="1"/>
          <p:nvPr/>
        </p:nvSpPr>
        <p:spPr>
          <a:xfrm>
            <a:off x="4284663" y="5516563"/>
            <a:ext cx="1395412" cy="457200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l"/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改成：</a:t>
            </a:r>
            <a:endParaRPr lang="zh-CN" altLang="en-US" sz="2400" b="1" baseline="-250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6852" name="对象 416851"/>
          <p:cNvGraphicFramePr/>
          <p:nvPr/>
        </p:nvGraphicFramePr>
        <p:xfrm>
          <a:off x="900113" y="3357563"/>
          <a:ext cx="5762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3" r:id="rId5" imgW="266065" imgH="165100" progId="Equation.3">
                  <p:embed/>
                </p:oleObj>
              </mc:Choice>
              <mc:Fallback>
                <p:oleObj r:id="rId5" imgW="266065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3357563"/>
                        <a:ext cx="576262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853" name="文本框 416852"/>
          <p:cNvSpPr txBox="1"/>
          <p:nvPr/>
        </p:nvSpPr>
        <p:spPr>
          <a:xfrm>
            <a:off x="179388" y="5734050"/>
            <a:ext cx="3352800" cy="457200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∴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具有自启动能力</a:t>
            </a:r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16854" name="椭圆 416853"/>
          <p:cNvSpPr/>
          <p:nvPr/>
        </p:nvSpPr>
        <p:spPr>
          <a:xfrm>
            <a:off x="1763713" y="4365625"/>
            <a:ext cx="533400" cy="609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6855" name="对象 416854"/>
          <p:cNvGraphicFramePr/>
          <p:nvPr/>
        </p:nvGraphicFramePr>
        <p:xfrm>
          <a:off x="5364163" y="5589588"/>
          <a:ext cx="12525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4" r:id="rId7" imgW="698500" imgH="241300" progId="Equation.3">
                  <p:embed/>
                </p:oleObj>
              </mc:Choice>
              <mc:Fallback>
                <p:oleObj r:id="rId7" imgW="698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5364163" y="5589588"/>
                        <a:ext cx="1252537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57" name="对象 416856"/>
          <p:cNvGraphicFramePr/>
          <p:nvPr/>
        </p:nvGraphicFramePr>
        <p:xfrm>
          <a:off x="900113" y="4437063"/>
          <a:ext cx="21224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5" r:id="rId9" imgW="1154430" imgH="266065" progId="Equation.3">
                  <p:embed/>
                </p:oleObj>
              </mc:Choice>
              <mc:Fallback>
                <p:oleObj r:id="rId9" imgW="1154430" imgH="2660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4437063"/>
                        <a:ext cx="2122487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61" name="对象 416860"/>
          <p:cNvGraphicFramePr/>
          <p:nvPr/>
        </p:nvGraphicFramePr>
        <p:xfrm>
          <a:off x="466725" y="2420938"/>
          <a:ext cx="2308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6" r:id="rId11" imgW="1255395" imgH="266065" progId="Equation.3">
                  <p:embed/>
                </p:oleObj>
              </mc:Choice>
              <mc:Fallback>
                <p:oleObj r:id="rId11" imgW="1255395" imgH="2660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466725" y="2420938"/>
                        <a:ext cx="230822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62" name="对象 416861"/>
          <p:cNvGraphicFramePr/>
          <p:nvPr/>
        </p:nvGraphicFramePr>
        <p:xfrm>
          <a:off x="395288" y="3860800"/>
          <a:ext cx="22621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7" r:id="rId13" imgW="1230630" imgH="254000" progId="Equation.3">
                  <p:embed/>
                </p:oleObj>
              </mc:Choice>
              <mc:Fallback>
                <p:oleObj r:id="rId13" imgW="123063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395288" y="3860800"/>
                        <a:ext cx="2262187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63" name="对象 416862"/>
          <p:cNvGraphicFramePr/>
          <p:nvPr/>
        </p:nvGraphicFramePr>
        <p:xfrm>
          <a:off x="1042988" y="2852738"/>
          <a:ext cx="15859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8" r:id="rId15" imgW="862330" imgH="266065" progId="Equation.3">
                  <p:embed/>
                </p:oleObj>
              </mc:Choice>
              <mc:Fallback>
                <p:oleObj r:id="rId15" imgW="862330" imgH="26606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1042988" y="2852738"/>
                        <a:ext cx="1585912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64" name="对象 416863"/>
          <p:cNvGraphicFramePr/>
          <p:nvPr/>
        </p:nvGraphicFramePr>
        <p:xfrm>
          <a:off x="900113" y="5084763"/>
          <a:ext cx="15859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9" r:id="rId17" imgW="862965" imgH="241300" progId="Equation.3">
                  <p:embed/>
                </p:oleObj>
              </mc:Choice>
              <mc:Fallback>
                <p:oleObj r:id="rId17" imgW="862965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5084763"/>
                        <a:ext cx="1585912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000" name="组合 416999"/>
          <p:cNvGrpSpPr/>
          <p:nvPr/>
        </p:nvGrpSpPr>
        <p:grpSpPr>
          <a:xfrm>
            <a:off x="3635375" y="3644900"/>
            <a:ext cx="2479675" cy="1628775"/>
            <a:chOff x="2290" y="2296"/>
            <a:chExt cx="1562" cy="1026"/>
          </a:xfrm>
        </p:grpSpPr>
        <p:grpSp>
          <p:nvGrpSpPr>
            <p:cNvPr id="416865" name="组合 416864"/>
            <p:cNvGrpSpPr/>
            <p:nvPr/>
          </p:nvGrpSpPr>
          <p:grpSpPr>
            <a:xfrm>
              <a:off x="2290" y="2296"/>
              <a:ext cx="1562" cy="1026"/>
              <a:chOff x="1256" y="391"/>
              <a:chExt cx="1562" cy="1026"/>
            </a:xfrm>
          </p:grpSpPr>
          <p:sp>
            <p:nvSpPr>
              <p:cNvPr id="416866" name="矩形 416865"/>
              <p:cNvSpPr/>
              <p:nvPr/>
            </p:nvSpPr>
            <p:spPr>
              <a:xfrm>
                <a:off x="1271" y="417"/>
                <a:ext cx="36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867" name="矩形 416866"/>
              <p:cNvSpPr/>
              <p:nvPr/>
            </p:nvSpPr>
            <p:spPr>
              <a:xfrm>
                <a:off x="1792" y="803"/>
                <a:ext cx="36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868" name="矩形 416867"/>
              <p:cNvSpPr/>
              <p:nvPr/>
            </p:nvSpPr>
            <p:spPr>
              <a:xfrm>
                <a:off x="2098" y="803"/>
                <a:ext cx="36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869" name="矩形 416868"/>
              <p:cNvSpPr/>
              <p:nvPr/>
            </p:nvSpPr>
            <p:spPr>
              <a:xfrm>
                <a:off x="2404" y="803"/>
                <a:ext cx="36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870" name="矩形 416869"/>
              <p:cNvSpPr/>
              <p:nvPr/>
            </p:nvSpPr>
            <p:spPr>
              <a:xfrm>
                <a:off x="2710" y="803"/>
                <a:ext cx="36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871" name="矩形 416870"/>
              <p:cNvSpPr/>
              <p:nvPr/>
            </p:nvSpPr>
            <p:spPr>
              <a:xfrm>
                <a:off x="1573" y="703"/>
                <a:ext cx="18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72" name="直接连接符 416871"/>
              <p:cNvSpPr/>
              <p:nvPr/>
            </p:nvSpPr>
            <p:spPr>
              <a:xfrm>
                <a:off x="1573" y="703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73" name="直接连接符 416872"/>
              <p:cNvSpPr/>
              <p:nvPr/>
            </p:nvSpPr>
            <p:spPr>
              <a:xfrm>
                <a:off x="1573" y="703"/>
                <a:ext cx="1" cy="1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74" name="矩形 416873"/>
              <p:cNvSpPr/>
              <p:nvPr/>
            </p:nvSpPr>
            <p:spPr>
              <a:xfrm>
                <a:off x="1573" y="703"/>
                <a:ext cx="18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75" name="直接连接符 416874"/>
              <p:cNvSpPr/>
              <p:nvPr/>
            </p:nvSpPr>
            <p:spPr>
              <a:xfrm>
                <a:off x="1573" y="703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76" name="直接连接符 416875"/>
              <p:cNvSpPr/>
              <p:nvPr/>
            </p:nvSpPr>
            <p:spPr>
              <a:xfrm>
                <a:off x="1573" y="703"/>
                <a:ext cx="1" cy="1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77" name="矩形 416876"/>
              <p:cNvSpPr/>
              <p:nvPr/>
            </p:nvSpPr>
            <p:spPr>
              <a:xfrm>
                <a:off x="1591" y="703"/>
                <a:ext cx="291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78" name="直接连接符 416877"/>
              <p:cNvSpPr/>
              <p:nvPr/>
            </p:nvSpPr>
            <p:spPr>
              <a:xfrm>
                <a:off x="1591" y="703"/>
                <a:ext cx="29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79" name="矩形 416878"/>
              <p:cNvSpPr/>
              <p:nvPr/>
            </p:nvSpPr>
            <p:spPr>
              <a:xfrm>
                <a:off x="1882" y="703"/>
                <a:ext cx="18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80" name="直接连接符 416879"/>
              <p:cNvSpPr/>
              <p:nvPr/>
            </p:nvSpPr>
            <p:spPr>
              <a:xfrm>
                <a:off x="1882" y="703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81" name="直接连接符 416880"/>
              <p:cNvSpPr/>
              <p:nvPr/>
            </p:nvSpPr>
            <p:spPr>
              <a:xfrm>
                <a:off x="1882" y="703"/>
                <a:ext cx="1" cy="1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82" name="矩形 416881"/>
              <p:cNvSpPr/>
              <p:nvPr/>
            </p:nvSpPr>
            <p:spPr>
              <a:xfrm>
                <a:off x="1900" y="703"/>
                <a:ext cx="291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83" name="直接连接符 416882"/>
              <p:cNvSpPr/>
              <p:nvPr/>
            </p:nvSpPr>
            <p:spPr>
              <a:xfrm>
                <a:off x="1900" y="703"/>
                <a:ext cx="29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84" name="矩形 416883"/>
              <p:cNvSpPr/>
              <p:nvPr/>
            </p:nvSpPr>
            <p:spPr>
              <a:xfrm>
                <a:off x="2191" y="703"/>
                <a:ext cx="18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85" name="直接连接符 416884"/>
              <p:cNvSpPr/>
              <p:nvPr/>
            </p:nvSpPr>
            <p:spPr>
              <a:xfrm>
                <a:off x="2191" y="703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86" name="直接连接符 416885"/>
              <p:cNvSpPr/>
              <p:nvPr/>
            </p:nvSpPr>
            <p:spPr>
              <a:xfrm>
                <a:off x="2191" y="703"/>
                <a:ext cx="1" cy="1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87" name="矩形 416886"/>
              <p:cNvSpPr/>
              <p:nvPr/>
            </p:nvSpPr>
            <p:spPr>
              <a:xfrm>
                <a:off x="2209" y="703"/>
                <a:ext cx="288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88" name="直接连接符 416887"/>
              <p:cNvSpPr/>
              <p:nvPr/>
            </p:nvSpPr>
            <p:spPr>
              <a:xfrm>
                <a:off x="2209" y="703"/>
                <a:ext cx="28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89" name="矩形 416888"/>
              <p:cNvSpPr/>
              <p:nvPr/>
            </p:nvSpPr>
            <p:spPr>
              <a:xfrm>
                <a:off x="2497" y="703"/>
                <a:ext cx="18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0" name="直接连接符 416889"/>
              <p:cNvSpPr/>
              <p:nvPr/>
            </p:nvSpPr>
            <p:spPr>
              <a:xfrm>
                <a:off x="2497" y="703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1" name="直接连接符 416890"/>
              <p:cNvSpPr/>
              <p:nvPr/>
            </p:nvSpPr>
            <p:spPr>
              <a:xfrm>
                <a:off x="2497" y="703"/>
                <a:ext cx="1" cy="1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2" name="矩形 416891"/>
              <p:cNvSpPr/>
              <p:nvPr/>
            </p:nvSpPr>
            <p:spPr>
              <a:xfrm>
                <a:off x="2515" y="703"/>
                <a:ext cx="286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3" name="直接连接符 416892"/>
              <p:cNvSpPr/>
              <p:nvPr/>
            </p:nvSpPr>
            <p:spPr>
              <a:xfrm>
                <a:off x="2515" y="703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4" name="矩形 416893"/>
              <p:cNvSpPr/>
              <p:nvPr/>
            </p:nvSpPr>
            <p:spPr>
              <a:xfrm>
                <a:off x="2801" y="703"/>
                <a:ext cx="17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5" name="直接连接符 416894"/>
              <p:cNvSpPr/>
              <p:nvPr/>
            </p:nvSpPr>
            <p:spPr>
              <a:xfrm>
                <a:off x="2801" y="703"/>
                <a:ext cx="1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6" name="直接连接符 416895"/>
              <p:cNvSpPr/>
              <p:nvPr/>
            </p:nvSpPr>
            <p:spPr>
              <a:xfrm>
                <a:off x="2801" y="703"/>
                <a:ext cx="1" cy="1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7" name="矩形 416896"/>
              <p:cNvSpPr/>
              <p:nvPr/>
            </p:nvSpPr>
            <p:spPr>
              <a:xfrm>
                <a:off x="2801" y="703"/>
                <a:ext cx="17" cy="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8" name="直接连接符 416897"/>
              <p:cNvSpPr/>
              <p:nvPr/>
            </p:nvSpPr>
            <p:spPr>
              <a:xfrm>
                <a:off x="2801" y="703"/>
                <a:ext cx="1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99" name="直接连接符 416898"/>
              <p:cNvSpPr/>
              <p:nvPr/>
            </p:nvSpPr>
            <p:spPr>
              <a:xfrm>
                <a:off x="2801" y="703"/>
                <a:ext cx="1" cy="19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0" name="矩形 416899"/>
              <p:cNvSpPr/>
              <p:nvPr/>
            </p:nvSpPr>
            <p:spPr>
              <a:xfrm>
                <a:off x="1573" y="722"/>
                <a:ext cx="18" cy="3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1" name="直接连接符 416900"/>
              <p:cNvSpPr/>
              <p:nvPr/>
            </p:nvSpPr>
            <p:spPr>
              <a:xfrm>
                <a:off x="1573" y="722"/>
                <a:ext cx="1" cy="33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2" name="矩形 416901"/>
              <p:cNvSpPr/>
              <p:nvPr/>
            </p:nvSpPr>
            <p:spPr>
              <a:xfrm>
                <a:off x="1882" y="722"/>
                <a:ext cx="9" cy="3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3" name="直接连接符 416902"/>
              <p:cNvSpPr/>
              <p:nvPr/>
            </p:nvSpPr>
            <p:spPr>
              <a:xfrm>
                <a:off x="1882" y="722"/>
                <a:ext cx="1" cy="33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4" name="矩形 416903"/>
              <p:cNvSpPr/>
              <p:nvPr/>
            </p:nvSpPr>
            <p:spPr>
              <a:xfrm>
                <a:off x="2191" y="722"/>
                <a:ext cx="9" cy="3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5" name="直接连接符 416904"/>
              <p:cNvSpPr/>
              <p:nvPr/>
            </p:nvSpPr>
            <p:spPr>
              <a:xfrm>
                <a:off x="2191" y="722"/>
                <a:ext cx="1" cy="33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6" name="矩形 416905"/>
              <p:cNvSpPr/>
              <p:nvPr/>
            </p:nvSpPr>
            <p:spPr>
              <a:xfrm>
                <a:off x="2497" y="722"/>
                <a:ext cx="9" cy="3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7" name="直接连接符 416906"/>
              <p:cNvSpPr/>
              <p:nvPr/>
            </p:nvSpPr>
            <p:spPr>
              <a:xfrm>
                <a:off x="2497" y="722"/>
                <a:ext cx="1" cy="33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8" name="矩形 416907"/>
              <p:cNvSpPr/>
              <p:nvPr/>
            </p:nvSpPr>
            <p:spPr>
              <a:xfrm>
                <a:off x="2801" y="722"/>
                <a:ext cx="17" cy="3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09" name="直接连接符 416908"/>
              <p:cNvSpPr/>
              <p:nvPr/>
            </p:nvSpPr>
            <p:spPr>
              <a:xfrm>
                <a:off x="2801" y="722"/>
                <a:ext cx="1" cy="33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10" name="矩形 416909"/>
              <p:cNvSpPr/>
              <p:nvPr/>
            </p:nvSpPr>
            <p:spPr>
              <a:xfrm>
                <a:off x="1826" y="1144"/>
                <a:ext cx="36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11" name="矩形 416910"/>
              <p:cNvSpPr/>
              <p:nvPr/>
            </p:nvSpPr>
            <p:spPr>
              <a:xfrm>
                <a:off x="2133" y="1144"/>
                <a:ext cx="36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12" name="矩形 416911"/>
              <p:cNvSpPr/>
              <p:nvPr/>
            </p:nvSpPr>
            <p:spPr>
              <a:xfrm>
                <a:off x="2439" y="1144"/>
                <a:ext cx="36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13" name="矩形 416912"/>
              <p:cNvSpPr/>
              <p:nvPr/>
            </p:nvSpPr>
            <p:spPr>
              <a:xfrm>
                <a:off x="2745" y="1144"/>
                <a:ext cx="36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14" name="矩形 416913"/>
              <p:cNvSpPr/>
              <p:nvPr/>
            </p:nvSpPr>
            <p:spPr>
              <a:xfrm>
                <a:off x="1573" y="1056"/>
                <a:ext cx="18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15" name="直接连接符 416914"/>
              <p:cNvSpPr/>
              <p:nvPr/>
            </p:nvSpPr>
            <p:spPr>
              <a:xfrm>
                <a:off x="1573" y="1056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16" name="矩形 416915"/>
              <p:cNvSpPr/>
              <p:nvPr/>
            </p:nvSpPr>
            <p:spPr>
              <a:xfrm>
                <a:off x="1591" y="1056"/>
                <a:ext cx="29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17" name="直接连接符 416916"/>
              <p:cNvSpPr/>
              <p:nvPr/>
            </p:nvSpPr>
            <p:spPr>
              <a:xfrm>
                <a:off x="1591" y="1056"/>
                <a:ext cx="29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18" name="矩形 416917"/>
              <p:cNvSpPr/>
              <p:nvPr/>
            </p:nvSpPr>
            <p:spPr>
              <a:xfrm>
                <a:off x="1882" y="1056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19" name="直接连接符 416918"/>
              <p:cNvSpPr/>
              <p:nvPr/>
            </p:nvSpPr>
            <p:spPr>
              <a:xfrm>
                <a:off x="1882" y="1056"/>
                <a:ext cx="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20" name="直接连接符 416919"/>
              <p:cNvSpPr/>
              <p:nvPr/>
            </p:nvSpPr>
            <p:spPr>
              <a:xfrm>
                <a:off x="1882" y="1056"/>
                <a:ext cx="1" cy="1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21" name="矩形 416920"/>
              <p:cNvSpPr/>
              <p:nvPr/>
            </p:nvSpPr>
            <p:spPr>
              <a:xfrm>
                <a:off x="1891" y="1056"/>
                <a:ext cx="300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22" name="直接连接符 416921"/>
              <p:cNvSpPr/>
              <p:nvPr/>
            </p:nvSpPr>
            <p:spPr>
              <a:xfrm>
                <a:off x="1891" y="1056"/>
                <a:ext cx="300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23" name="矩形 416922"/>
              <p:cNvSpPr/>
              <p:nvPr/>
            </p:nvSpPr>
            <p:spPr>
              <a:xfrm>
                <a:off x="2191" y="1056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24" name="直接连接符 416923"/>
              <p:cNvSpPr/>
              <p:nvPr/>
            </p:nvSpPr>
            <p:spPr>
              <a:xfrm>
                <a:off x="2191" y="1056"/>
                <a:ext cx="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25" name="直接连接符 416924"/>
              <p:cNvSpPr/>
              <p:nvPr/>
            </p:nvSpPr>
            <p:spPr>
              <a:xfrm>
                <a:off x="2191" y="1056"/>
                <a:ext cx="1" cy="1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26" name="矩形 416925"/>
              <p:cNvSpPr/>
              <p:nvPr/>
            </p:nvSpPr>
            <p:spPr>
              <a:xfrm>
                <a:off x="2200" y="1056"/>
                <a:ext cx="29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27" name="直接连接符 416926"/>
              <p:cNvSpPr/>
              <p:nvPr/>
            </p:nvSpPr>
            <p:spPr>
              <a:xfrm>
                <a:off x="2200" y="1056"/>
                <a:ext cx="29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28" name="矩形 416927"/>
              <p:cNvSpPr/>
              <p:nvPr/>
            </p:nvSpPr>
            <p:spPr>
              <a:xfrm>
                <a:off x="2497" y="1056"/>
                <a:ext cx="9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29" name="直接连接符 416928"/>
              <p:cNvSpPr/>
              <p:nvPr/>
            </p:nvSpPr>
            <p:spPr>
              <a:xfrm>
                <a:off x="2497" y="1056"/>
                <a:ext cx="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30" name="直接连接符 416929"/>
              <p:cNvSpPr/>
              <p:nvPr/>
            </p:nvSpPr>
            <p:spPr>
              <a:xfrm>
                <a:off x="2497" y="1056"/>
                <a:ext cx="1" cy="1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31" name="矩形 416930"/>
              <p:cNvSpPr/>
              <p:nvPr/>
            </p:nvSpPr>
            <p:spPr>
              <a:xfrm>
                <a:off x="2506" y="1056"/>
                <a:ext cx="295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32" name="直接连接符 416931"/>
              <p:cNvSpPr/>
              <p:nvPr/>
            </p:nvSpPr>
            <p:spPr>
              <a:xfrm>
                <a:off x="2506" y="1056"/>
                <a:ext cx="29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33" name="矩形 416932"/>
              <p:cNvSpPr/>
              <p:nvPr/>
            </p:nvSpPr>
            <p:spPr>
              <a:xfrm>
                <a:off x="2801" y="1056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34" name="直接连接符 416933"/>
              <p:cNvSpPr/>
              <p:nvPr/>
            </p:nvSpPr>
            <p:spPr>
              <a:xfrm>
                <a:off x="2801" y="1056"/>
                <a:ext cx="1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35" name="矩形 416934"/>
              <p:cNvSpPr/>
              <p:nvPr/>
            </p:nvSpPr>
            <p:spPr>
              <a:xfrm>
                <a:off x="1573" y="1066"/>
                <a:ext cx="18" cy="3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36" name="直接连接符 416935"/>
              <p:cNvSpPr/>
              <p:nvPr/>
            </p:nvSpPr>
            <p:spPr>
              <a:xfrm>
                <a:off x="1565" y="1071"/>
                <a:ext cx="1" cy="33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37" name="矩形 416936"/>
              <p:cNvSpPr/>
              <p:nvPr/>
            </p:nvSpPr>
            <p:spPr>
              <a:xfrm>
                <a:off x="1573" y="1397"/>
                <a:ext cx="18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38" name="直接连接符 416937"/>
              <p:cNvSpPr/>
              <p:nvPr/>
            </p:nvSpPr>
            <p:spPr>
              <a:xfrm>
                <a:off x="1573" y="1397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39" name="直接连接符 416938"/>
              <p:cNvSpPr/>
              <p:nvPr/>
            </p:nvSpPr>
            <p:spPr>
              <a:xfrm>
                <a:off x="1573" y="1397"/>
                <a:ext cx="1" cy="2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40" name="矩形 416939"/>
              <p:cNvSpPr/>
              <p:nvPr/>
            </p:nvSpPr>
            <p:spPr>
              <a:xfrm>
                <a:off x="1573" y="1397"/>
                <a:ext cx="18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41" name="直接连接符 416940"/>
              <p:cNvSpPr/>
              <p:nvPr/>
            </p:nvSpPr>
            <p:spPr>
              <a:xfrm>
                <a:off x="1573" y="1397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42" name="直接连接符 416941"/>
              <p:cNvSpPr/>
              <p:nvPr/>
            </p:nvSpPr>
            <p:spPr>
              <a:xfrm>
                <a:off x="1573" y="1397"/>
                <a:ext cx="1" cy="2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43" name="矩形 416942"/>
              <p:cNvSpPr/>
              <p:nvPr/>
            </p:nvSpPr>
            <p:spPr>
              <a:xfrm>
                <a:off x="1591" y="1397"/>
                <a:ext cx="291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44" name="直接连接符 416943"/>
              <p:cNvSpPr/>
              <p:nvPr/>
            </p:nvSpPr>
            <p:spPr>
              <a:xfrm>
                <a:off x="1591" y="1397"/>
                <a:ext cx="29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45" name="矩形 416944"/>
              <p:cNvSpPr/>
              <p:nvPr/>
            </p:nvSpPr>
            <p:spPr>
              <a:xfrm>
                <a:off x="1882" y="1066"/>
                <a:ext cx="9" cy="3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46" name="直接连接符 416945"/>
              <p:cNvSpPr/>
              <p:nvPr/>
            </p:nvSpPr>
            <p:spPr>
              <a:xfrm>
                <a:off x="1882" y="1066"/>
                <a:ext cx="1" cy="33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47" name="矩形 416946"/>
              <p:cNvSpPr/>
              <p:nvPr/>
            </p:nvSpPr>
            <p:spPr>
              <a:xfrm>
                <a:off x="1882" y="1397"/>
                <a:ext cx="18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48" name="直接连接符 416947"/>
              <p:cNvSpPr/>
              <p:nvPr/>
            </p:nvSpPr>
            <p:spPr>
              <a:xfrm>
                <a:off x="1882" y="1397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49" name="直接连接符 416948"/>
              <p:cNvSpPr/>
              <p:nvPr/>
            </p:nvSpPr>
            <p:spPr>
              <a:xfrm>
                <a:off x="1882" y="1397"/>
                <a:ext cx="1" cy="2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50" name="矩形 416949"/>
              <p:cNvSpPr/>
              <p:nvPr/>
            </p:nvSpPr>
            <p:spPr>
              <a:xfrm>
                <a:off x="1900" y="1397"/>
                <a:ext cx="291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51" name="直接连接符 416950"/>
              <p:cNvSpPr/>
              <p:nvPr/>
            </p:nvSpPr>
            <p:spPr>
              <a:xfrm>
                <a:off x="1900" y="1397"/>
                <a:ext cx="291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52" name="矩形 416951"/>
              <p:cNvSpPr/>
              <p:nvPr/>
            </p:nvSpPr>
            <p:spPr>
              <a:xfrm>
                <a:off x="2191" y="1066"/>
                <a:ext cx="9" cy="3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53" name="直接连接符 416952"/>
              <p:cNvSpPr/>
              <p:nvPr/>
            </p:nvSpPr>
            <p:spPr>
              <a:xfrm>
                <a:off x="2191" y="1066"/>
                <a:ext cx="1" cy="33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54" name="矩形 416953"/>
              <p:cNvSpPr/>
              <p:nvPr/>
            </p:nvSpPr>
            <p:spPr>
              <a:xfrm>
                <a:off x="2191" y="1397"/>
                <a:ext cx="18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55" name="直接连接符 416954"/>
              <p:cNvSpPr/>
              <p:nvPr/>
            </p:nvSpPr>
            <p:spPr>
              <a:xfrm>
                <a:off x="2191" y="1397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56" name="直接连接符 416955"/>
              <p:cNvSpPr/>
              <p:nvPr/>
            </p:nvSpPr>
            <p:spPr>
              <a:xfrm>
                <a:off x="2191" y="1397"/>
                <a:ext cx="1" cy="2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57" name="矩形 416956"/>
              <p:cNvSpPr/>
              <p:nvPr/>
            </p:nvSpPr>
            <p:spPr>
              <a:xfrm>
                <a:off x="2209" y="1397"/>
                <a:ext cx="288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58" name="直接连接符 416957"/>
              <p:cNvSpPr/>
              <p:nvPr/>
            </p:nvSpPr>
            <p:spPr>
              <a:xfrm>
                <a:off x="2209" y="1397"/>
                <a:ext cx="28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59" name="矩形 416958"/>
              <p:cNvSpPr/>
              <p:nvPr/>
            </p:nvSpPr>
            <p:spPr>
              <a:xfrm>
                <a:off x="2497" y="1066"/>
                <a:ext cx="9" cy="3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60" name="直接连接符 416959"/>
              <p:cNvSpPr/>
              <p:nvPr/>
            </p:nvSpPr>
            <p:spPr>
              <a:xfrm>
                <a:off x="2497" y="1066"/>
                <a:ext cx="1" cy="33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61" name="矩形 416960"/>
              <p:cNvSpPr/>
              <p:nvPr/>
            </p:nvSpPr>
            <p:spPr>
              <a:xfrm>
                <a:off x="2497" y="1397"/>
                <a:ext cx="18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62" name="直接连接符 416961"/>
              <p:cNvSpPr/>
              <p:nvPr/>
            </p:nvSpPr>
            <p:spPr>
              <a:xfrm>
                <a:off x="2497" y="1397"/>
                <a:ext cx="1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63" name="直接连接符 416962"/>
              <p:cNvSpPr/>
              <p:nvPr/>
            </p:nvSpPr>
            <p:spPr>
              <a:xfrm>
                <a:off x="2497" y="1397"/>
                <a:ext cx="1" cy="2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64" name="矩形 416963"/>
              <p:cNvSpPr/>
              <p:nvPr/>
            </p:nvSpPr>
            <p:spPr>
              <a:xfrm>
                <a:off x="2515" y="1397"/>
                <a:ext cx="286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65" name="直接连接符 416964"/>
              <p:cNvSpPr/>
              <p:nvPr/>
            </p:nvSpPr>
            <p:spPr>
              <a:xfrm>
                <a:off x="2515" y="1397"/>
                <a:ext cx="286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66" name="矩形 416965"/>
              <p:cNvSpPr/>
              <p:nvPr/>
            </p:nvSpPr>
            <p:spPr>
              <a:xfrm>
                <a:off x="2801" y="1066"/>
                <a:ext cx="17" cy="33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67" name="直接连接符 416966"/>
              <p:cNvSpPr/>
              <p:nvPr/>
            </p:nvSpPr>
            <p:spPr>
              <a:xfrm>
                <a:off x="2801" y="1066"/>
                <a:ext cx="1" cy="33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68" name="矩形 416967"/>
              <p:cNvSpPr/>
              <p:nvPr/>
            </p:nvSpPr>
            <p:spPr>
              <a:xfrm>
                <a:off x="2801" y="1397"/>
                <a:ext cx="17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69" name="直接连接符 416968"/>
              <p:cNvSpPr/>
              <p:nvPr/>
            </p:nvSpPr>
            <p:spPr>
              <a:xfrm>
                <a:off x="2801" y="1397"/>
                <a:ext cx="1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70" name="直接连接符 416969"/>
              <p:cNvSpPr/>
              <p:nvPr/>
            </p:nvSpPr>
            <p:spPr>
              <a:xfrm>
                <a:off x="2801" y="1397"/>
                <a:ext cx="1" cy="2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71" name="矩形 416970"/>
              <p:cNvSpPr/>
              <p:nvPr/>
            </p:nvSpPr>
            <p:spPr>
              <a:xfrm>
                <a:off x="2801" y="1397"/>
                <a:ext cx="17" cy="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72" name="直接连接符 416971"/>
              <p:cNvSpPr/>
              <p:nvPr/>
            </p:nvSpPr>
            <p:spPr>
              <a:xfrm>
                <a:off x="2801" y="1397"/>
                <a:ext cx="1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73" name="直接连接符 416972"/>
              <p:cNvSpPr/>
              <p:nvPr/>
            </p:nvSpPr>
            <p:spPr>
              <a:xfrm>
                <a:off x="2801" y="1397"/>
                <a:ext cx="1" cy="20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74" name="直接连接符 416973"/>
              <p:cNvSpPr/>
              <p:nvPr/>
            </p:nvSpPr>
            <p:spPr>
              <a:xfrm flipH="1" flipV="1">
                <a:off x="1426" y="573"/>
                <a:ext cx="159" cy="139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75" name="任意多边形 416974"/>
              <p:cNvSpPr/>
              <p:nvPr/>
            </p:nvSpPr>
            <p:spPr>
              <a:xfrm>
                <a:off x="1256" y="401"/>
                <a:ext cx="199" cy="220"/>
              </a:xfrm>
              <a:custGeom>
                <a:avLst/>
                <a:gdLst/>
                <a:ahLst/>
                <a:cxnLst/>
                <a:rect l="0" t="0" r="0" b="0"/>
                <a:pathLst>
                  <a:path w="199" h="220">
                    <a:moveTo>
                      <a:pt x="98" y="0"/>
                    </a:moveTo>
                    <a:lnTo>
                      <a:pt x="89" y="0"/>
                    </a:lnTo>
                    <a:lnTo>
                      <a:pt x="78" y="0"/>
                    </a:lnTo>
                    <a:lnTo>
                      <a:pt x="69" y="3"/>
                    </a:lnTo>
                    <a:lnTo>
                      <a:pt x="60" y="6"/>
                    </a:lnTo>
                    <a:lnTo>
                      <a:pt x="52" y="13"/>
                    </a:lnTo>
                    <a:lnTo>
                      <a:pt x="43" y="19"/>
                    </a:lnTo>
                    <a:lnTo>
                      <a:pt x="34" y="26"/>
                    </a:lnTo>
                    <a:lnTo>
                      <a:pt x="29" y="32"/>
                    </a:lnTo>
                    <a:lnTo>
                      <a:pt x="23" y="39"/>
                    </a:lnTo>
                    <a:lnTo>
                      <a:pt x="17" y="48"/>
                    </a:lnTo>
                    <a:lnTo>
                      <a:pt x="11" y="58"/>
                    </a:lnTo>
                    <a:lnTo>
                      <a:pt x="8" y="68"/>
                    </a:lnTo>
                    <a:lnTo>
                      <a:pt x="3" y="78"/>
                    </a:lnTo>
                    <a:lnTo>
                      <a:pt x="3" y="87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0" y="123"/>
                    </a:lnTo>
                    <a:lnTo>
                      <a:pt x="3" y="133"/>
                    </a:lnTo>
                    <a:lnTo>
                      <a:pt x="3" y="143"/>
                    </a:lnTo>
                    <a:lnTo>
                      <a:pt x="8" y="152"/>
                    </a:lnTo>
                    <a:lnTo>
                      <a:pt x="11" y="162"/>
                    </a:lnTo>
                    <a:lnTo>
                      <a:pt x="17" y="172"/>
                    </a:lnTo>
                    <a:lnTo>
                      <a:pt x="23" y="182"/>
                    </a:lnTo>
                    <a:lnTo>
                      <a:pt x="29" y="188"/>
                    </a:lnTo>
                    <a:lnTo>
                      <a:pt x="34" y="198"/>
                    </a:lnTo>
                    <a:lnTo>
                      <a:pt x="43" y="204"/>
                    </a:lnTo>
                    <a:lnTo>
                      <a:pt x="52" y="207"/>
                    </a:lnTo>
                    <a:lnTo>
                      <a:pt x="60" y="214"/>
                    </a:lnTo>
                    <a:lnTo>
                      <a:pt x="69" y="217"/>
                    </a:lnTo>
                    <a:lnTo>
                      <a:pt x="78" y="220"/>
                    </a:lnTo>
                    <a:lnTo>
                      <a:pt x="89" y="220"/>
                    </a:lnTo>
                    <a:lnTo>
                      <a:pt x="98" y="220"/>
                    </a:lnTo>
                    <a:lnTo>
                      <a:pt x="109" y="220"/>
                    </a:lnTo>
                    <a:lnTo>
                      <a:pt x="118" y="220"/>
                    </a:lnTo>
                    <a:lnTo>
                      <a:pt x="127" y="217"/>
                    </a:lnTo>
                    <a:lnTo>
                      <a:pt x="138" y="214"/>
                    </a:lnTo>
                    <a:lnTo>
                      <a:pt x="147" y="207"/>
                    </a:lnTo>
                    <a:lnTo>
                      <a:pt x="153" y="204"/>
                    </a:lnTo>
                    <a:lnTo>
                      <a:pt x="161" y="198"/>
                    </a:lnTo>
                    <a:lnTo>
                      <a:pt x="170" y="188"/>
                    </a:lnTo>
                    <a:lnTo>
                      <a:pt x="176" y="182"/>
                    </a:lnTo>
                    <a:lnTo>
                      <a:pt x="182" y="172"/>
                    </a:lnTo>
                    <a:lnTo>
                      <a:pt x="184" y="162"/>
                    </a:lnTo>
                    <a:lnTo>
                      <a:pt x="190" y="152"/>
                    </a:lnTo>
                    <a:lnTo>
                      <a:pt x="193" y="143"/>
                    </a:lnTo>
                    <a:lnTo>
                      <a:pt x="196" y="133"/>
                    </a:lnTo>
                    <a:lnTo>
                      <a:pt x="196" y="123"/>
                    </a:lnTo>
                    <a:lnTo>
                      <a:pt x="199" y="110"/>
                    </a:lnTo>
                    <a:lnTo>
                      <a:pt x="196" y="100"/>
                    </a:lnTo>
                    <a:lnTo>
                      <a:pt x="196" y="87"/>
                    </a:lnTo>
                    <a:lnTo>
                      <a:pt x="193" y="78"/>
                    </a:lnTo>
                    <a:lnTo>
                      <a:pt x="190" y="68"/>
                    </a:lnTo>
                    <a:lnTo>
                      <a:pt x="184" y="58"/>
                    </a:lnTo>
                    <a:lnTo>
                      <a:pt x="182" y="48"/>
                    </a:lnTo>
                    <a:lnTo>
                      <a:pt x="176" y="39"/>
                    </a:lnTo>
                    <a:lnTo>
                      <a:pt x="170" y="32"/>
                    </a:lnTo>
                    <a:lnTo>
                      <a:pt x="161" y="26"/>
                    </a:lnTo>
                    <a:lnTo>
                      <a:pt x="153" y="19"/>
                    </a:lnTo>
                    <a:lnTo>
                      <a:pt x="147" y="13"/>
                    </a:lnTo>
                    <a:lnTo>
                      <a:pt x="138" y="6"/>
                    </a:lnTo>
                    <a:lnTo>
                      <a:pt x="127" y="3"/>
                    </a:lnTo>
                    <a:lnTo>
                      <a:pt x="118" y="0"/>
                    </a:lnTo>
                    <a:lnTo>
                      <a:pt x="109" y="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76" name="任意多边形 416975"/>
              <p:cNvSpPr/>
              <p:nvPr/>
            </p:nvSpPr>
            <p:spPr>
              <a:xfrm>
                <a:off x="1256" y="401"/>
                <a:ext cx="199" cy="220"/>
              </a:xfrm>
              <a:custGeom>
                <a:avLst/>
                <a:gdLst/>
                <a:ahLst/>
                <a:cxnLst/>
                <a:rect l="0" t="0" r="0" b="0"/>
                <a:pathLst>
                  <a:path w="199" h="220">
                    <a:moveTo>
                      <a:pt x="98" y="0"/>
                    </a:moveTo>
                    <a:lnTo>
                      <a:pt x="89" y="0"/>
                    </a:lnTo>
                    <a:lnTo>
                      <a:pt x="78" y="0"/>
                    </a:lnTo>
                    <a:lnTo>
                      <a:pt x="69" y="3"/>
                    </a:lnTo>
                    <a:lnTo>
                      <a:pt x="60" y="6"/>
                    </a:lnTo>
                    <a:lnTo>
                      <a:pt x="52" y="13"/>
                    </a:lnTo>
                    <a:lnTo>
                      <a:pt x="43" y="19"/>
                    </a:lnTo>
                    <a:lnTo>
                      <a:pt x="34" y="26"/>
                    </a:lnTo>
                    <a:lnTo>
                      <a:pt x="29" y="32"/>
                    </a:lnTo>
                    <a:lnTo>
                      <a:pt x="23" y="39"/>
                    </a:lnTo>
                    <a:lnTo>
                      <a:pt x="17" y="48"/>
                    </a:lnTo>
                    <a:lnTo>
                      <a:pt x="11" y="58"/>
                    </a:lnTo>
                    <a:lnTo>
                      <a:pt x="8" y="68"/>
                    </a:lnTo>
                    <a:lnTo>
                      <a:pt x="3" y="78"/>
                    </a:lnTo>
                    <a:lnTo>
                      <a:pt x="3" y="87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0" y="123"/>
                    </a:lnTo>
                    <a:lnTo>
                      <a:pt x="3" y="133"/>
                    </a:lnTo>
                    <a:lnTo>
                      <a:pt x="3" y="143"/>
                    </a:lnTo>
                    <a:lnTo>
                      <a:pt x="8" y="152"/>
                    </a:lnTo>
                    <a:lnTo>
                      <a:pt x="11" y="162"/>
                    </a:lnTo>
                    <a:lnTo>
                      <a:pt x="17" y="172"/>
                    </a:lnTo>
                    <a:lnTo>
                      <a:pt x="23" y="182"/>
                    </a:lnTo>
                    <a:lnTo>
                      <a:pt x="29" y="188"/>
                    </a:lnTo>
                    <a:lnTo>
                      <a:pt x="34" y="198"/>
                    </a:lnTo>
                    <a:lnTo>
                      <a:pt x="43" y="204"/>
                    </a:lnTo>
                    <a:lnTo>
                      <a:pt x="52" y="207"/>
                    </a:lnTo>
                    <a:lnTo>
                      <a:pt x="60" y="214"/>
                    </a:lnTo>
                    <a:lnTo>
                      <a:pt x="69" y="217"/>
                    </a:lnTo>
                    <a:lnTo>
                      <a:pt x="78" y="220"/>
                    </a:lnTo>
                    <a:lnTo>
                      <a:pt x="89" y="220"/>
                    </a:lnTo>
                    <a:lnTo>
                      <a:pt x="98" y="220"/>
                    </a:lnTo>
                    <a:lnTo>
                      <a:pt x="109" y="220"/>
                    </a:lnTo>
                    <a:lnTo>
                      <a:pt x="118" y="220"/>
                    </a:lnTo>
                    <a:lnTo>
                      <a:pt x="127" y="217"/>
                    </a:lnTo>
                    <a:lnTo>
                      <a:pt x="138" y="214"/>
                    </a:lnTo>
                    <a:lnTo>
                      <a:pt x="147" y="207"/>
                    </a:lnTo>
                    <a:lnTo>
                      <a:pt x="153" y="204"/>
                    </a:lnTo>
                    <a:lnTo>
                      <a:pt x="161" y="198"/>
                    </a:lnTo>
                    <a:lnTo>
                      <a:pt x="170" y="188"/>
                    </a:lnTo>
                    <a:lnTo>
                      <a:pt x="176" y="182"/>
                    </a:lnTo>
                    <a:lnTo>
                      <a:pt x="182" y="172"/>
                    </a:lnTo>
                    <a:lnTo>
                      <a:pt x="184" y="162"/>
                    </a:lnTo>
                    <a:lnTo>
                      <a:pt x="190" y="152"/>
                    </a:lnTo>
                    <a:lnTo>
                      <a:pt x="193" y="143"/>
                    </a:lnTo>
                    <a:lnTo>
                      <a:pt x="196" y="133"/>
                    </a:lnTo>
                    <a:lnTo>
                      <a:pt x="196" y="123"/>
                    </a:lnTo>
                    <a:lnTo>
                      <a:pt x="199" y="110"/>
                    </a:lnTo>
                    <a:lnTo>
                      <a:pt x="196" y="100"/>
                    </a:lnTo>
                    <a:lnTo>
                      <a:pt x="196" y="87"/>
                    </a:lnTo>
                    <a:lnTo>
                      <a:pt x="193" y="78"/>
                    </a:lnTo>
                    <a:lnTo>
                      <a:pt x="190" y="68"/>
                    </a:lnTo>
                    <a:lnTo>
                      <a:pt x="184" y="58"/>
                    </a:lnTo>
                    <a:lnTo>
                      <a:pt x="182" y="48"/>
                    </a:lnTo>
                    <a:lnTo>
                      <a:pt x="176" y="39"/>
                    </a:lnTo>
                    <a:lnTo>
                      <a:pt x="170" y="32"/>
                    </a:lnTo>
                    <a:lnTo>
                      <a:pt x="161" y="26"/>
                    </a:lnTo>
                    <a:lnTo>
                      <a:pt x="153" y="19"/>
                    </a:lnTo>
                    <a:lnTo>
                      <a:pt x="147" y="13"/>
                    </a:lnTo>
                    <a:lnTo>
                      <a:pt x="138" y="6"/>
                    </a:lnTo>
                    <a:lnTo>
                      <a:pt x="127" y="3"/>
                    </a:lnTo>
                    <a:lnTo>
                      <a:pt x="118" y="0"/>
                    </a:lnTo>
                    <a:lnTo>
                      <a:pt x="109" y="0"/>
                    </a:lnTo>
                    <a:lnTo>
                      <a:pt x="98" y="0"/>
                    </a:lnTo>
                  </a:path>
                </a:pathLst>
              </a:custGeom>
              <a:noFill/>
              <a:ln w="2698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77" name="矩形 416976"/>
              <p:cNvSpPr/>
              <p:nvPr/>
            </p:nvSpPr>
            <p:spPr>
              <a:xfrm>
                <a:off x="1322" y="427"/>
                <a:ext cx="88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i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Y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78" name="矩形 416977"/>
              <p:cNvSpPr/>
              <p:nvPr/>
            </p:nvSpPr>
            <p:spPr>
              <a:xfrm>
                <a:off x="1411" y="495"/>
                <a:ext cx="1" cy="23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endParaRPr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79" name="矩形 416978"/>
              <p:cNvSpPr/>
              <p:nvPr/>
            </p:nvSpPr>
            <p:spPr>
              <a:xfrm>
                <a:off x="1440" y="427"/>
                <a:ext cx="36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80" name="矩形 416979"/>
              <p:cNvSpPr/>
              <p:nvPr/>
            </p:nvSpPr>
            <p:spPr>
              <a:xfrm>
                <a:off x="1292" y="618"/>
                <a:ext cx="318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i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Q</a:t>
                </a:r>
                <a:r>
                  <a:rPr lang="en-US" altLang="zh-CN" sz="1800" b="1" i="1" baseline="-250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416981" name="矩形 416980"/>
              <p:cNvSpPr/>
              <p:nvPr/>
            </p:nvSpPr>
            <p:spPr>
              <a:xfrm>
                <a:off x="1474" y="391"/>
                <a:ext cx="318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 i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Q</a:t>
                </a:r>
                <a:r>
                  <a:rPr lang="en-US" altLang="zh-CN" sz="1800" b="1" i="1" baseline="-250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0</a:t>
                </a:r>
                <a:r>
                  <a:rPr lang="en-US" altLang="zh-CN" sz="1800" b="1" i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416982" name="矩形 416981"/>
              <p:cNvSpPr/>
              <p:nvPr/>
            </p:nvSpPr>
            <p:spPr>
              <a:xfrm>
                <a:off x="1474" y="845"/>
                <a:ext cx="72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0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83" name="矩形 416982"/>
              <p:cNvSpPr/>
              <p:nvPr/>
            </p:nvSpPr>
            <p:spPr>
              <a:xfrm>
                <a:off x="1474" y="1117"/>
                <a:ext cx="72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84" name="矩形 416983"/>
              <p:cNvSpPr/>
              <p:nvPr/>
            </p:nvSpPr>
            <p:spPr>
              <a:xfrm>
                <a:off x="1655" y="527"/>
                <a:ext cx="227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00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85" name="矩形 416984"/>
              <p:cNvSpPr/>
              <p:nvPr/>
            </p:nvSpPr>
            <p:spPr>
              <a:xfrm>
                <a:off x="1927" y="527"/>
                <a:ext cx="227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01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86" name="矩形 416985"/>
              <p:cNvSpPr/>
              <p:nvPr/>
            </p:nvSpPr>
            <p:spPr>
              <a:xfrm>
                <a:off x="2245" y="527"/>
                <a:ext cx="227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11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87" name="矩形 416986"/>
              <p:cNvSpPr/>
              <p:nvPr/>
            </p:nvSpPr>
            <p:spPr>
              <a:xfrm>
                <a:off x="2562" y="527"/>
                <a:ext cx="227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10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416988" name="组合 416987"/>
            <p:cNvGrpSpPr/>
            <p:nvPr/>
          </p:nvGrpSpPr>
          <p:grpSpPr>
            <a:xfrm>
              <a:off x="2653" y="2704"/>
              <a:ext cx="1094" cy="515"/>
              <a:chOff x="2152" y="3433"/>
              <a:chExt cx="1094" cy="515"/>
            </a:xfrm>
          </p:grpSpPr>
          <p:sp>
            <p:nvSpPr>
              <p:cNvPr id="416989" name="矩形 416988"/>
              <p:cNvSpPr/>
              <p:nvPr/>
            </p:nvSpPr>
            <p:spPr>
              <a:xfrm>
                <a:off x="2179" y="3433"/>
                <a:ext cx="72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0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90" name="矩形 416989"/>
              <p:cNvSpPr/>
              <p:nvPr/>
            </p:nvSpPr>
            <p:spPr>
              <a:xfrm>
                <a:off x="2510" y="3433"/>
                <a:ext cx="72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0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91" name="矩形 416990"/>
              <p:cNvSpPr/>
              <p:nvPr/>
            </p:nvSpPr>
            <p:spPr>
              <a:xfrm>
                <a:off x="2842" y="3433"/>
                <a:ext cx="72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0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92" name="矩形 416991"/>
              <p:cNvSpPr/>
              <p:nvPr/>
            </p:nvSpPr>
            <p:spPr>
              <a:xfrm>
                <a:off x="3174" y="3433"/>
                <a:ext cx="72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0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93" name="矩形 416992"/>
              <p:cNvSpPr/>
              <p:nvPr/>
            </p:nvSpPr>
            <p:spPr>
              <a:xfrm>
                <a:off x="2152" y="3775"/>
                <a:ext cx="145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×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94" name="矩形 416993"/>
              <p:cNvSpPr/>
              <p:nvPr/>
            </p:nvSpPr>
            <p:spPr>
              <a:xfrm>
                <a:off x="2484" y="3775"/>
                <a:ext cx="145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×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95" name="矩形 416994"/>
              <p:cNvSpPr/>
              <p:nvPr/>
            </p:nvSpPr>
            <p:spPr>
              <a:xfrm>
                <a:off x="2842" y="3770"/>
                <a:ext cx="72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0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6996" name="矩形 416995"/>
              <p:cNvSpPr/>
              <p:nvPr/>
            </p:nvSpPr>
            <p:spPr>
              <a:xfrm>
                <a:off x="3174" y="3770"/>
                <a:ext cx="72" cy="17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buClr>
                    <a:srgbClr val="000000"/>
                  </a:buClr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  <a:endParaRPr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416997" name="组合 416996"/>
          <p:cNvGrpSpPr/>
          <p:nvPr/>
        </p:nvGrpSpPr>
        <p:grpSpPr>
          <a:xfrm>
            <a:off x="4211638" y="4797425"/>
            <a:ext cx="1847850" cy="431800"/>
            <a:chOff x="2200" y="3793"/>
            <a:chExt cx="1164" cy="272"/>
          </a:xfrm>
        </p:grpSpPr>
        <p:sp>
          <p:nvSpPr>
            <p:cNvPr id="416998" name="任意多边形 416997"/>
            <p:cNvSpPr>
              <a:spLocks noEditPoints="1"/>
            </p:cNvSpPr>
            <p:nvPr/>
          </p:nvSpPr>
          <p:spPr>
            <a:xfrm>
              <a:off x="3107" y="3793"/>
              <a:ext cx="257" cy="272"/>
            </a:xfrm>
            <a:custGeom>
              <a:avLst/>
              <a:gdLst/>
              <a:ahLst/>
              <a:cxnLst/>
              <a:rect l="0" t="0" r="0" b="0"/>
              <a:pathLst>
                <a:path w="257" h="272">
                  <a:moveTo>
                    <a:pt x="250" y="9"/>
                  </a:moveTo>
                  <a:lnTo>
                    <a:pt x="222" y="12"/>
                  </a:lnTo>
                  <a:lnTo>
                    <a:pt x="219" y="9"/>
                  </a:lnTo>
                  <a:lnTo>
                    <a:pt x="219" y="9"/>
                  </a:lnTo>
                  <a:lnTo>
                    <a:pt x="216" y="6"/>
                  </a:lnTo>
                  <a:lnTo>
                    <a:pt x="219" y="3"/>
                  </a:lnTo>
                  <a:lnTo>
                    <a:pt x="219" y="3"/>
                  </a:lnTo>
                  <a:lnTo>
                    <a:pt x="222" y="0"/>
                  </a:lnTo>
                  <a:lnTo>
                    <a:pt x="250" y="0"/>
                  </a:lnTo>
                  <a:lnTo>
                    <a:pt x="253" y="3"/>
                  </a:lnTo>
                  <a:lnTo>
                    <a:pt x="257" y="6"/>
                  </a:lnTo>
                  <a:lnTo>
                    <a:pt x="257" y="9"/>
                  </a:lnTo>
                  <a:lnTo>
                    <a:pt x="253" y="9"/>
                  </a:lnTo>
                  <a:lnTo>
                    <a:pt x="253" y="9"/>
                  </a:lnTo>
                  <a:lnTo>
                    <a:pt x="250" y="9"/>
                  </a:lnTo>
                  <a:lnTo>
                    <a:pt x="250" y="9"/>
                  </a:lnTo>
                  <a:close/>
                  <a:moveTo>
                    <a:pt x="185" y="12"/>
                  </a:moveTo>
                  <a:lnTo>
                    <a:pt x="156" y="12"/>
                  </a:lnTo>
                  <a:lnTo>
                    <a:pt x="153" y="12"/>
                  </a:lnTo>
                  <a:lnTo>
                    <a:pt x="150" y="12"/>
                  </a:lnTo>
                  <a:lnTo>
                    <a:pt x="150" y="9"/>
                  </a:lnTo>
                  <a:lnTo>
                    <a:pt x="150" y="9"/>
                  </a:lnTo>
                  <a:lnTo>
                    <a:pt x="150" y="6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3" y="3"/>
                  </a:lnTo>
                  <a:lnTo>
                    <a:pt x="156" y="3"/>
                  </a:lnTo>
                  <a:lnTo>
                    <a:pt x="181" y="3"/>
                  </a:lnTo>
                  <a:lnTo>
                    <a:pt x="188" y="3"/>
                  </a:lnTo>
                  <a:lnTo>
                    <a:pt x="188" y="6"/>
                  </a:lnTo>
                  <a:lnTo>
                    <a:pt x="188" y="9"/>
                  </a:lnTo>
                  <a:lnTo>
                    <a:pt x="188" y="9"/>
                  </a:lnTo>
                  <a:lnTo>
                    <a:pt x="185" y="12"/>
                  </a:lnTo>
                  <a:lnTo>
                    <a:pt x="185" y="12"/>
                  </a:lnTo>
                  <a:lnTo>
                    <a:pt x="185" y="12"/>
                  </a:lnTo>
                  <a:close/>
                  <a:moveTo>
                    <a:pt x="116" y="16"/>
                  </a:moveTo>
                  <a:lnTo>
                    <a:pt x="113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1" y="16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1" y="9"/>
                  </a:lnTo>
                  <a:lnTo>
                    <a:pt x="81" y="9"/>
                  </a:lnTo>
                  <a:lnTo>
                    <a:pt x="84" y="6"/>
                  </a:lnTo>
                  <a:lnTo>
                    <a:pt x="94" y="6"/>
                  </a:lnTo>
                  <a:lnTo>
                    <a:pt x="113" y="3"/>
                  </a:lnTo>
                  <a:lnTo>
                    <a:pt x="116" y="3"/>
                  </a:lnTo>
                  <a:lnTo>
                    <a:pt x="116" y="6"/>
                  </a:lnTo>
                  <a:lnTo>
                    <a:pt x="119" y="6"/>
                  </a:lnTo>
                  <a:lnTo>
                    <a:pt x="119" y="9"/>
                  </a:lnTo>
                  <a:lnTo>
                    <a:pt x="119" y="12"/>
                  </a:lnTo>
                  <a:lnTo>
                    <a:pt x="116" y="16"/>
                  </a:lnTo>
                  <a:lnTo>
                    <a:pt x="116" y="16"/>
                  </a:lnTo>
                  <a:close/>
                  <a:moveTo>
                    <a:pt x="47" y="19"/>
                  </a:moveTo>
                  <a:lnTo>
                    <a:pt x="47" y="19"/>
                  </a:lnTo>
                  <a:lnTo>
                    <a:pt x="34" y="22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6" y="16"/>
                  </a:lnTo>
                  <a:lnTo>
                    <a:pt x="22" y="16"/>
                  </a:lnTo>
                  <a:lnTo>
                    <a:pt x="34" y="12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0" y="19"/>
                  </a:lnTo>
                  <a:lnTo>
                    <a:pt x="50" y="19"/>
                  </a:lnTo>
                  <a:lnTo>
                    <a:pt x="47" y="19"/>
                  </a:lnTo>
                  <a:lnTo>
                    <a:pt x="47" y="19"/>
                  </a:lnTo>
                  <a:close/>
                  <a:moveTo>
                    <a:pt x="9" y="51"/>
                  </a:moveTo>
                  <a:lnTo>
                    <a:pt x="9" y="80"/>
                  </a:lnTo>
                  <a:lnTo>
                    <a:pt x="9" y="83"/>
                  </a:lnTo>
                  <a:lnTo>
                    <a:pt x="6" y="86"/>
                  </a:lnTo>
                  <a:lnTo>
                    <a:pt x="6" y="86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9" y="48"/>
                  </a:lnTo>
                  <a:lnTo>
                    <a:pt x="9" y="51"/>
                  </a:lnTo>
                  <a:lnTo>
                    <a:pt x="9" y="51"/>
                  </a:lnTo>
                  <a:close/>
                  <a:moveTo>
                    <a:pt x="9" y="122"/>
                  </a:moveTo>
                  <a:lnTo>
                    <a:pt x="9" y="150"/>
                  </a:lnTo>
                  <a:lnTo>
                    <a:pt x="9" y="154"/>
                  </a:lnTo>
                  <a:lnTo>
                    <a:pt x="6" y="154"/>
                  </a:lnTo>
                  <a:lnTo>
                    <a:pt x="6" y="157"/>
                  </a:lnTo>
                  <a:lnTo>
                    <a:pt x="3" y="157"/>
                  </a:lnTo>
                  <a:lnTo>
                    <a:pt x="3" y="157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3" y="118"/>
                  </a:lnTo>
                  <a:lnTo>
                    <a:pt x="3" y="115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9" y="118"/>
                  </a:lnTo>
                  <a:lnTo>
                    <a:pt x="9" y="122"/>
                  </a:lnTo>
                  <a:lnTo>
                    <a:pt x="9" y="122"/>
                  </a:lnTo>
                  <a:close/>
                  <a:moveTo>
                    <a:pt x="9" y="192"/>
                  </a:moveTo>
                  <a:lnTo>
                    <a:pt x="9" y="221"/>
                  </a:lnTo>
                  <a:lnTo>
                    <a:pt x="9" y="224"/>
                  </a:lnTo>
                  <a:lnTo>
                    <a:pt x="6" y="224"/>
                  </a:lnTo>
                  <a:lnTo>
                    <a:pt x="6" y="227"/>
                  </a:lnTo>
                  <a:lnTo>
                    <a:pt x="3" y="227"/>
                  </a:lnTo>
                  <a:lnTo>
                    <a:pt x="3" y="227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221"/>
                  </a:lnTo>
                  <a:lnTo>
                    <a:pt x="0" y="192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3" y="186"/>
                  </a:lnTo>
                  <a:lnTo>
                    <a:pt x="3" y="186"/>
                  </a:lnTo>
                  <a:lnTo>
                    <a:pt x="6" y="186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92"/>
                  </a:lnTo>
                  <a:lnTo>
                    <a:pt x="9" y="192"/>
                  </a:lnTo>
                  <a:close/>
                  <a:moveTo>
                    <a:pt x="19" y="247"/>
                  </a:moveTo>
                  <a:lnTo>
                    <a:pt x="25" y="247"/>
                  </a:lnTo>
                  <a:lnTo>
                    <a:pt x="34" y="250"/>
                  </a:lnTo>
                  <a:lnTo>
                    <a:pt x="47" y="253"/>
                  </a:lnTo>
                  <a:lnTo>
                    <a:pt x="47" y="253"/>
                  </a:lnTo>
                  <a:lnTo>
                    <a:pt x="50" y="253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0" y="259"/>
                  </a:lnTo>
                  <a:lnTo>
                    <a:pt x="50" y="259"/>
                  </a:lnTo>
                  <a:lnTo>
                    <a:pt x="50" y="263"/>
                  </a:lnTo>
                  <a:lnTo>
                    <a:pt x="47" y="263"/>
                  </a:lnTo>
                  <a:lnTo>
                    <a:pt x="47" y="263"/>
                  </a:lnTo>
                  <a:lnTo>
                    <a:pt x="31" y="259"/>
                  </a:lnTo>
                  <a:lnTo>
                    <a:pt x="22" y="259"/>
                  </a:lnTo>
                  <a:lnTo>
                    <a:pt x="16" y="256"/>
                  </a:lnTo>
                  <a:lnTo>
                    <a:pt x="16" y="256"/>
                  </a:lnTo>
                  <a:lnTo>
                    <a:pt x="12" y="253"/>
                  </a:lnTo>
                  <a:lnTo>
                    <a:pt x="12" y="250"/>
                  </a:lnTo>
                  <a:lnTo>
                    <a:pt x="16" y="247"/>
                  </a:lnTo>
                  <a:lnTo>
                    <a:pt x="19" y="247"/>
                  </a:lnTo>
                  <a:lnTo>
                    <a:pt x="19" y="247"/>
                  </a:lnTo>
                  <a:lnTo>
                    <a:pt x="19" y="247"/>
                  </a:lnTo>
                  <a:close/>
                  <a:moveTo>
                    <a:pt x="88" y="256"/>
                  </a:moveTo>
                  <a:lnTo>
                    <a:pt x="94" y="256"/>
                  </a:lnTo>
                  <a:lnTo>
                    <a:pt x="113" y="256"/>
                  </a:lnTo>
                  <a:lnTo>
                    <a:pt x="116" y="256"/>
                  </a:lnTo>
                  <a:lnTo>
                    <a:pt x="119" y="259"/>
                  </a:lnTo>
                  <a:lnTo>
                    <a:pt x="119" y="259"/>
                  </a:lnTo>
                  <a:lnTo>
                    <a:pt x="119" y="263"/>
                  </a:lnTo>
                  <a:lnTo>
                    <a:pt x="119" y="263"/>
                  </a:lnTo>
                  <a:lnTo>
                    <a:pt x="119" y="266"/>
                  </a:lnTo>
                  <a:lnTo>
                    <a:pt x="119" y="266"/>
                  </a:lnTo>
                  <a:lnTo>
                    <a:pt x="116" y="269"/>
                  </a:lnTo>
                  <a:lnTo>
                    <a:pt x="116" y="269"/>
                  </a:lnTo>
                  <a:lnTo>
                    <a:pt x="113" y="269"/>
                  </a:lnTo>
                  <a:lnTo>
                    <a:pt x="94" y="266"/>
                  </a:lnTo>
                  <a:lnTo>
                    <a:pt x="84" y="266"/>
                  </a:lnTo>
                  <a:lnTo>
                    <a:pt x="81" y="263"/>
                  </a:lnTo>
                  <a:lnTo>
                    <a:pt x="81" y="263"/>
                  </a:lnTo>
                  <a:lnTo>
                    <a:pt x="81" y="259"/>
                  </a:lnTo>
                  <a:lnTo>
                    <a:pt x="81" y="259"/>
                  </a:lnTo>
                  <a:lnTo>
                    <a:pt x="81" y="256"/>
                  </a:lnTo>
                  <a:lnTo>
                    <a:pt x="84" y="256"/>
                  </a:lnTo>
                  <a:lnTo>
                    <a:pt x="88" y="256"/>
                  </a:lnTo>
                  <a:lnTo>
                    <a:pt x="88" y="256"/>
                  </a:lnTo>
                  <a:close/>
                  <a:moveTo>
                    <a:pt x="153" y="259"/>
                  </a:moveTo>
                  <a:lnTo>
                    <a:pt x="156" y="259"/>
                  </a:lnTo>
                  <a:lnTo>
                    <a:pt x="185" y="259"/>
                  </a:lnTo>
                  <a:lnTo>
                    <a:pt x="185" y="259"/>
                  </a:lnTo>
                  <a:lnTo>
                    <a:pt x="188" y="263"/>
                  </a:lnTo>
                  <a:lnTo>
                    <a:pt x="188" y="266"/>
                  </a:lnTo>
                  <a:lnTo>
                    <a:pt x="188" y="269"/>
                  </a:lnTo>
                  <a:lnTo>
                    <a:pt x="185" y="269"/>
                  </a:lnTo>
                  <a:lnTo>
                    <a:pt x="185" y="269"/>
                  </a:lnTo>
                  <a:lnTo>
                    <a:pt x="156" y="269"/>
                  </a:lnTo>
                  <a:lnTo>
                    <a:pt x="153" y="269"/>
                  </a:lnTo>
                  <a:lnTo>
                    <a:pt x="153" y="269"/>
                  </a:lnTo>
                  <a:lnTo>
                    <a:pt x="150" y="269"/>
                  </a:lnTo>
                  <a:lnTo>
                    <a:pt x="150" y="266"/>
                  </a:lnTo>
                  <a:lnTo>
                    <a:pt x="150" y="266"/>
                  </a:lnTo>
                  <a:lnTo>
                    <a:pt x="150" y="263"/>
                  </a:lnTo>
                  <a:lnTo>
                    <a:pt x="150" y="259"/>
                  </a:lnTo>
                  <a:lnTo>
                    <a:pt x="153" y="259"/>
                  </a:lnTo>
                  <a:lnTo>
                    <a:pt x="153" y="259"/>
                  </a:lnTo>
                  <a:lnTo>
                    <a:pt x="153" y="259"/>
                  </a:lnTo>
                  <a:close/>
                  <a:moveTo>
                    <a:pt x="222" y="263"/>
                  </a:moveTo>
                  <a:lnTo>
                    <a:pt x="250" y="263"/>
                  </a:lnTo>
                  <a:lnTo>
                    <a:pt x="253" y="263"/>
                  </a:lnTo>
                  <a:lnTo>
                    <a:pt x="257" y="266"/>
                  </a:lnTo>
                  <a:lnTo>
                    <a:pt x="257" y="266"/>
                  </a:lnTo>
                  <a:lnTo>
                    <a:pt x="253" y="269"/>
                  </a:lnTo>
                  <a:lnTo>
                    <a:pt x="253" y="272"/>
                  </a:lnTo>
                  <a:lnTo>
                    <a:pt x="250" y="272"/>
                  </a:lnTo>
                  <a:lnTo>
                    <a:pt x="222" y="272"/>
                  </a:lnTo>
                  <a:lnTo>
                    <a:pt x="219" y="269"/>
                  </a:lnTo>
                  <a:lnTo>
                    <a:pt x="219" y="269"/>
                  </a:lnTo>
                  <a:lnTo>
                    <a:pt x="219" y="266"/>
                  </a:lnTo>
                  <a:lnTo>
                    <a:pt x="219" y="263"/>
                  </a:lnTo>
                  <a:lnTo>
                    <a:pt x="219" y="263"/>
                  </a:lnTo>
                  <a:lnTo>
                    <a:pt x="222" y="263"/>
                  </a:lnTo>
                  <a:lnTo>
                    <a:pt x="222" y="263"/>
                  </a:lnTo>
                  <a:lnTo>
                    <a:pt x="222" y="263"/>
                  </a:lnTo>
                  <a:close/>
                </a:path>
              </a:pathLst>
            </a:custGeom>
            <a:solidFill>
              <a:srgbClr val="000000"/>
            </a:solidFill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99" name="任意多边形 416998"/>
            <p:cNvSpPr>
              <a:spLocks noEditPoints="1"/>
            </p:cNvSpPr>
            <p:nvPr/>
          </p:nvSpPr>
          <p:spPr>
            <a:xfrm>
              <a:off x="2200" y="3793"/>
              <a:ext cx="256" cy="272"/>
            </a:xfrm>
            <a:custGeom>
              <a:avLst/>
              <a:gdLst/>
              <a:ahLst/>
              <a:cxnLst/>
              <a:rect l="0" t="0" r="0" b="0"/>
              <a:pathLst>
                <a:path w="256" h="272">
                  <a:moveTo>
                    <a:pt x="3" y="0"/>
                  </a:moveTo>
                  <a:lnTo>
                    <a:pt x="34" y="0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1" y="12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72" y="3"/>
                  </a:moveTo>
                  <a:lnTo>
                    <a:pt x="100" y="3"/>
                  </a:lnTo>
                  <a:lnTo>
                    <a:pt x="100" y="3"/>
                  </a:lnTo>
                  <a:lnTo>
                    <a:pt x="103" y="3"/>
                  </a:lnTo>
                  <a:lnTo>
                    <a:pt x="106" y="3"/>
                  </a:lnTo>
                  <a:lnTo>
                    <a:pt x="106" y="6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3" y="12"/>
                  </a:lnTo>
                  <a:lnTo>
                    <a:pt x="100" y="12"/>
                  </a:lnTo>
                  <a:lnTo>
                    <a:pt x="100" y="12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66" y="6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2" y="3"/>
                  </a:lnTo>
                  <a:close/>
                  <a:moveTo>
                    <a:pt x="141" y="3"/>
                  </a:moveTo>
                  <a:lnTo>
                    <a:pt x="144" y="3"/>
                  </a:lnTo>
                  <a:lnTo>
                    <a:pt x="163" y="6"/>
                  </a:lnTo>
                  <a:lnTo>
                    <a:pt x="169" y="6"/>
                  </a:lnTo>
                  <a:lnTo>
                    <a:pt x="172" y="9"/>
                  </a:lnTo>
                  <a:lnTo>
                    <a:pt x="175" y="9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69" y="16"/>
                  </a:lnTo>
                  <a:lnTo>
                    <a:pt x="159" y="16"/>
                  </a:lnTo>
                  <a:lnTo>
                    <a:pt x="141" y="16"/>
                  </a:lnTo>
                  <a:lnTo>
                    <a:pt x="141" y="16"/>
                  </a:lnTo>
                  <a:lnTo>
                    <a:pt x="138" y="12"/>
                  </a:lnTo>
                  <a:lnTo>
                    <a:pt x="134" y="9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41" y="3"/>
                  </a:lnTo>
                  <a:lnTo>
                    <a:pt x="141" y="3"/>
                  </a:lnTo>
                  <a:close/>
                  <a:moveTo>
                    <a:pt x="210" y="9"/>
                  </a:moveTo>
                  <a:lnTo>
                    <a:pt x="210" y="9"/>
                  </a:lnTo>
                  <a:lnTo>
                    <a:pt x="222" y="12"/>
                  </a:lnTo>
                  <a:lnTo>
                    <a:pt x="231" y="16"/>
                  </a:lnTo>
                  <a:lnTo>
                    <a:pt x="238" y="16"/>
                  </a:lnTo>
                  <a:lnTo>
                    <a:pt x="241" y="19"/>
                  </a:lnTo>
                  <a:lnTo>
                    <a:pt x="241" y="19"/>
                  </a:lnTo>
                  <a:lnTo>
                    <a:pt x="241" y="22"/>
                  </a:lnTo>
                  <a:lnTo>
                    <a:pt x="241" y="22"/>
                  </a:lnTo>
                  <a:lnTo>
                    <a:pt x="241" y="25"/>
                  </a:lnTo>
                  <a:lnTo>
                    <a:pt x="238" y="25"/>
                  </a:lnTo>
                  <a:lnTo>
                    <a:pt x="238" y="25"/>
                  </a:lnTo>
                  <a:lnTo>
                    <a:pt x="231" y="25"/>
                  </a:lnTo>
                  <a:lnTo>
                    <a:pt x="222" y="22"/>
                  </a:lnTo>
                  <a:lnTo>
                    <a:pt x="210" y="19"/>
                  </a:lnTo>
                  <a:lnTo>
                    <a:pt x="206" y="19"/>
                  </a:lnTo>
                  <a:lnTo>
                    <a:pt x="206" y="19"/>
                  </a:lnTo>
                  <a:lnTo>
                    <a:pt x="203" y="19"/>
                  </a:lnTo>
                  <a:lnTo>
                    <a:pt x="203" y="16"/>
                  </a:lnTo>
                  <a:lnTo>
                    <a:pt x="206" y="12"/>
                  </a:lnTo>
                  <a:lnTo>
                    <a:pt x="210" y="9"/>
                  </a:lnTo>
                  <a:lnTo>
                    <a:pt x="210" y="9"/>
                  </a:lnTo>
                  <a:close/>
                  <a:moveTo>
                    <a:pt x="256" y="51"/>
                  </a:moveTo>
                  <a:lnTo>
                    <a:pt x="256" y="80"/>
                  </a:lnTo>
                  <a:lnTo>
                    <a:pt x="256" y="83"/>
                  </a:lnTo>
                  <a:lnTo>
                    <a:pt x="253" y="86"/>
                  </a:lnTo>
                  <a:lnTo>
                    <a:pt x="253" y="86"/>
                  </a:lnTo>
                  <a:lnTo>
                    <a:pt x="250" y="86"/>
                  </a:lnTo>
                  <a:lnTo>
                    <a:pt x="250" y="86"/>
                  </a:lnTo>
                  <a:lnTo>
                    <a:pt x="247" y="86"/>
                  </a:lnTo>
                  <a:lnTo>
                    <a:pt x="247" y="83"/>
                  </a:lnTo>
                  <a:lnTo>
                    <a:pt x="247" y="80"/>
                  </a:lnTo>
                  <a:lnTo>
                    <a:pt x="247" y="51"/>
                  </a:lnTo>
                  <a:lnTo>
                    <a:pt x="247" y="48"/>
                  </a:lnTo>
                  <a:lnTo>
                    <a:pt x="247" y="48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53" y="48"/>
                  </a:lnTo>
                  <a:lnTo>
                    <a:pt x="253" y="48"/>
                  </a:lnTo>
                  <a:lnTo>
                    <a:pt x="256" y="48"/>
                  </a:lnTo>
                  <a:lnTo>
                    <a:pt x="256" y="51"/>
                  </a:lnTo>
                  <a:lnTo>
                    <a:pt x="256" y="51"/>
                  </a:lnTo>
                  <a:close/>
                  <a:moveTo>
                    <a:pt x="256" y="122"/>
                  </a:moveTo>
                  <a:lnTo>
                    <a:pt x="256" y="150"/>
                  </a:lnTo>
                  <a:lnTo>
                    <a:pt x="256" y="154"/>
                  </a:lnTo>
                  <a:lnTo>
                    <a:pt x="253" y="154"/>
                  </a:lnTo>
                  <a:lnTo>
                    <a:pt x="253" y="157"/>
                  </a:lnTo>
                  <a:lnTo>
                    <a:pt x="250" y="157"/>
                  </a:lnTo>
                  <a:lnTo>
                    <a:pt x="250" y="15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47" y="150"/>
                  </a:lnTo>
                  <a:lnTo>
                    <a:pt x="247" y="122"/>
                  </a:lnTo>
                  <a:lnTo>
                    <a:pt x="247" y="118"/>
                  </a:lnTo>
                  <a:lnTo>
                    <a:pt x="247" y="118"/>
                  </a:lnTo>
                  <a:lnTo>
                    <a:pt x="250" y="118"/>
                  </a:lnTo>
                  <a:lnTo>
                    <a:pt x="250" y="115"/>
                  </a:lnTo>
                  <a:lnTo>
                    <a:pt x="253" y="118"/>
                  </a:lnTo>
                  <a:lnTo>
                    <a:pt x="253" y="118"/>
                  </a:lnTo>
                  <a:lnTo>
                    <a:pt x="256" y="118"/>
                  </a:lnTo>
                  <a:lnTo>
                    <a:pt x="256" y="122"/>
                  </a:lnTo>
                  <a:lnTo>
                    <a:pt x="256" y="122"/>
                  </a:lnTo>
                  <a:close/>
                  <a:moveTo>
                    <a:pt x="256" y="192"/>
                  </a:moveTo>
                  <a:lnTo>
                    <a:pt x="256" y="221"/>
                  </a:lnTo>
                  <a:lnTo>
                    <a:pt x="256" y="224"/>
                  </a:lnTo>
                  <a:lnTo>
                    <a:pt x="253" y="224"/>
                  </a:lnTo>
                  <a:lnTo>
                    <a:pt x="253" y="227"/>
                  </a:lnTo>
                  <a:lnTo>
                    <a:pt x="250" y="227"/>
                  </a:lnTo>
                  <a:lnTo>
                    <a:pt x="250" y="227"/>
                  </a:lnTo>
                  <a:lnTo>
                    <a:pt x="247" y="224"/>
                  </a:lnTo>
                  <a:lnTo>
                    <a:pt x="247" y="224"/>
                  </a:lnTo>
                  <a:lnTo>
                    <a:pt x="247" y="221"/>
                  </a:lnTo>
                  <a:lnTo>
                    <a:pt x="247" y="192"/>
                  </a:lnTo>
                  <a:lnTo>
                    <a:pt x="247" y="189"/>
                  </a:lnTo>
                  <a:lnTo>
                    <a:pt x="247" y="189"/>
                  </a:lnTo>
                  <a:lnTo>
                    <a:pt x="250" y="186"/>
                  </a:lnTo>
                  <a:lnTo>
                    <a:pt x="250" y="186"/>
                  </a:lnTo>
                  <a:lnTo>
                    <a:pt x="253" y="186"/>
                  </a:lnTo>
                  <a:lnTo>
                    <a:pt x="253" y="189"/>
                  </a:lnTo>
                  <a:lnTo>
                    <a:pt x="256" y="189"/>
                  </a:lnTo>
                  <a:lnTo>
                    <a:pt x="256" y="192"/>
                  </a:lnTo>
                  <a:lnTo>
                    <a:pt x="256" y="192"/>
                  </a:lnTo>
                  <a:close/>
                  <a:moveTo>
                    <a:pt x="238" y="256"/>
                  </a:moveTo>
                  <a:lnTo>
                    <a:pt x="231" y="259"/>
                  </a:lnTo>
                  <a:lnTo>
                    <a:pt x="222" y="259"/>
                  </a:lnTo>
                  <a:lnTo>
                    <a:pt x="210" y="263"/>
                  </a:lnTo>
                  <a:lnTo>
                    <a:pt x="210" y="263"/>
                  </a:lnTo>
                  <a:lnTo>
                    <a:pt x="203" y="259"/>
                  </a:lnTo>
                  <a:lnTo>
                    <a:pt x="203" y="259"/>
                  </a:lnTo>
                  <a:lnTo>
                    <a:pt x="203" y="256"/>
                  </a:lnTo>
                  <a:lnTo>
                    <a:pt x="203" y="256"/>
                  </a:lnTo>
                  <a:lnTo>
                    <a:pt x="203" y="253"/>
                  </a:lnTo>
                  <a:lnTo>
                    <a:pt x="206" y="253"/>
                  </a:lnTo>
                  <a:lnTo>
                    <a:pt x="210" y="253"/>
                  </a:lnTo>
                  <a:lnTo>
                    <a:pt x="219" y="250"/>
                  </a:lnTo>
                  <a:lnTo>
                    <a:pt x="231" y="247"/>
                  </a:lnTo>
                  <a:lnTo>
                    <a:pt x="235" y="247"/>
                  </a:lnTo>
                  <a:lnTo>
                    <a:pt x="238" y="247"/>
                  </a:lnTo>
                  <a:lnTo>
                    <a:pt x="241" y="247"/>
                  </a:lnTo>
                  <a:lnTo>
                    <a:pt x="241" y="250"/>
                  </a:lnTo>
                  <a:lnTo>
                    <a:pt x="241" y="253"/>
                  </a:lnTo>
                  <a:lnTo>
                    <a:pt x="241" y="253"/>
                  </a:lnTo>
                  <a:lnTo>
                    <a:pt x="241" y="256"/>
                  </a:lnTo>
                  <a:lnTo>
                    <a:pt x="238" y="256"/>
                  </a:lnTo>
                  <a:lnTo>
                    <a:pt x="238" y="256"/>
                  </a:lnTo>
                  <a:close/>
                  <a:moveTo>
                    <a:pt x="169" y="266"/>
                  </a:moveTo>
                  <a:lnTo>
                    <a:pt x="163" y="266"/>
                  </a:lnTo>
                  <a:lnTo>
                    <a:pt x="141" y="269"/>
                  </a:lnTo>
                  <a:lnTo>
                    <a:pt x="141" y="269"/>
                  </a:lnTo>
                  <a:lnTo>
                    <a:pt x="138" y="269"/>
                  </a:lnTo>
                  <a:lnTo>
                    <a:pt x="138" y="266"/>
                  </a:lnTo>
                  <a:lnTo>
                    <a:pt x="134" y="266"/>
                  </a:lnTo>
                  <a:lnTo>
                    <a:pt x="134" y="263"/>
                  </a:lnTo>
                  <a:lnTo>
                    <a:pt x="134" y="263"/>
                  </a:lnTo>
                  <a:lnTo>
                    <a:pt x="134" y="259"/>
                  </a:lnTo>
                  <a:lnTo>
                    <a:pt x="138" y="259"/>
                  </a:lnTo>
                  <a:lnTo>
                    <a:pt x="141" y="256"/>
                  </a:lnTo>
                  <a:lnTo>
                    <a:pt x="141" y="256"/>
                  </a:lnTo>
                  <a:lnTo>
                    <a:pt x="159" y="256"/>
                  </a:lnTo>
                  <a:lnTo>
                    <a:pt x="169" y="256"/>
                  </a:lnTo>
                  <a:lnTo>
                    <a:pt x="169" y="256"/>
                  </a:lnTo>
                  <a:lnTo>
                    <a:pt x="172" y="256"/>
                  </a:lnTo>
                  <a:lnTo>
                    <a:pt x="175" y="259"/>
                  </a:lnTo>
                  <a:lnTo>
                    <a:pt x="175" y="263"/>
                  </a:lnTo>
                  <a:lnTo>
                    <a:pt x="172" y="263"/>
                  </a:lnTo>
                  <a:lnTo>
                    <a:pt x="169" y="266"/>
                  </a:lnTo>
                  <a:lnTo>
                    <a:pt x="169" y="266"/>
                  </a:lnTo>
                  <a:close/>
                  <a:moveTo>
                    <a:pt x="100" y="269"/>
                  </a:moveTo>
                  <a:lnTo>
                    <a:pt x="100" y="269"/>
                  </a:lnTo>
                  <a:lnTo>
                    <a:pt x="72" y="269"/>
                  </a:lnTo>
                  <a:lnTo>
                    <a:pt x="69" y="269"/>
                  </a:lnTo>
                  <a:lnTo>
                    <a:pt x="69" y="269"/>
                  </a:lnTo>
                  <a:lnTo>
                    <a:pt x="66" y="266"/>
                  </a:lnTo>
                  <a:lnTo>
                    <a:pt x="69" y="263"/>
                  </a:lnTo>
                  <a:lnTo>
                    <a:pt x="69" y="259"/>
                  </a:lnTo>
                  <a:lnTo>
                    <a:pt x="72" y="259"/>
                  </a:lnTo>
                  <a:lnTo>
                    <a:pt x="100" y="259"/>
                  </a:lnTo>
                  <a:lnTo>
                    <a:pt x="100" y="259"/>
                  </a:lnTo>
                  <a:lnTo>
                    <a:pt x="103" y="259"/>
                  </a:lnTo>
                  <a:lnTo>
                    <a:pt x="103" y="259"/>
                  </a:lnTo>
                  <a:lnTo>
                    <a:pt x="106" y="263"/>
                  </a:lnTo>
                  <a:lnTo>
                    <a:pt x="106" y="266"/>
                  </a:lnTo>
                  <a:lnTo>
                    <a:pt x="106" y="266"/>
                  </a:lnTo>
                  <a:lnTo>
                    <a:pt x="103" y="269"/>
                  </a:lnTo>
                  <a:lnTo>
                    <a:pt x="103" y="269"/>
                  </a:lnTo>
                  <a:lnTo>
                    <a:pt x="100" y="269"/>
                  </a:lnTo>
                  <a:lnTo>
                    <a:pt x="100" y="269"/>
                  </a:lnTo>
                  <a:close/>
                  <a:moveTo>
                    <a:pt x="31" y="272"/>
                  </a:moveTo>
                  <a:lnTo>
                    <a:pt x="3" y="272"/>
                  </a:lnTo>
                  <a:lnTo>
                    <a:pt x="3" y="272"/>
                  </a:lnTo>
                  <a:lnTo>
                    <a:pt x="0" y="269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63"/>
                  </a:lnTo>
                  <a:lnTo>
                    <a:pt x="3" y="263"/>
                  </a:lnTo>
                  <a:lnTo>
                    <a:pt x="31" y="263"/>
                  </a:lnTo>
                  <a:lnTo>
                    <a:pt x="34" y="263"/>
                  </a:lnTo>
                  <a:lnTo>
                    <a:pt x="34" y="263"/>
                  </a:lnTo>
                  <a:lnTo>
                    <a:pt x="37" y="263"/>
                  </a:lnTo>
                  <a:lnTo>
                    <a:pt x="37" y="266"/>
                  </a:lnTo>
                  <a:lnTo>
                    <a:pt x="37" y="269"/>
                  </a:lnTo>
                  <a:lnTo>
                    <a:pt x="34" y="269"/>
                  </a:lnTo>
                  <a:lnTo>
                    <a:pt x="31" y="272"/>
                  </a:lnTo>
                  <a:lnTo>
                    <a:pt x="31" y="272"/>
                  </a:lnTo>
                  <a:close/>
                </a:path>
              </a:pathLst>
            </a:custGeom>
            <a:solidFill>
              <a:srgbClr val="000000"/>
            </a:solidFill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7001" name="椭圆 417000"/>
          <p:cNvSpPr/>
          <p:nvPr/>
        </p:nvSpPr>
        <p:spPr>
          <a:xfrm>
            <a:off x="5580063" y="4652963"/>
            <a:ext cx="576262" cy="647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4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1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1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1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/>
      <p:bldP spid="416798" grpId="0" animBg="1"/>
      <p:bldP spid="416807" grpId="0" animBg="1"/>
      <p:bldP spid="416851" grpId="0"/>
      <p:bldP spid="4168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794" name="Object 2"/>
          <p:cNvGraphicFramePr>
            <a:graphicFrameLocks noChangeAspect="1"/>
          </p:cNvGraphicFramePr>
          <p:nvPr/>
        </p:nvGraphicFramePr>
        <p:xfrm>
          <a:off x="358775" y="3257550"/>
          <a:ext cx="7958138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81" name="图片" r:id="rId5" imgW="3276600" imgH="1048512" progId="Word.Picture.8">
                  <p:embed/>
                </p:oleObj>
              </mc:Choice>
              <mc:Fallback>
                <p:oleObj name="图片" r:id="rId5" imgW="3276600" imgH="1048512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3257550"/>
                        <a:ext cx="7958138" cy="278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795" name="Group 3"/>
          <p:cNvGrpSpPr>
            <a:grpSpLocks/>
          </p:cNvGrpSpPr>
          <p:nvPr/>
        </p:nvGrpSpPr>
        <p:grpSpPr bwMode="auto">
          <a:xfrm>
            <a:off x="430213" y="2060575"/>
            <a:ext cx="3349625" cy="496888"/>
            <a:chOff x="0" y="3838"/>
            <a:chExt cx="2061" cy="313"/>
          </a:xfrm>
        </p:grpSpPr>
        <p:graphicFrame>
          <p:nvGraphicFramePr>
            <p:cNvPr id="417796" name="Object 4"/>
            <p:cNvGraphicFramePr>
              <a:graphicFrameLocks noChangeAspect="1"/>
            </p:cNvGraphicFramePr>
            <p:nvPr/>
          </p:nvGraphicFramePr>
          <p:xfrm>
            <a:off x="884" y="3838"/>
            <a:ext cx="1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82" name="公式" r:id="rId7" imgW="914400" imgH="342720" progId="Equation.3">
                    <p:embed/>
                  </p:oleObj>
                </mc:Choice>
                <mc:Fallback>
                  <p:oleObj name="公式" r:id="rId7" imgW="914400" imgH="3427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838"/>
                          <a:ext cx="1177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797" name="Rectangle 5"/>
            <p:cNvSpPr>
              <a:spLocks noChangeArrowheads="1"/>
            </p:cNvSpPr>
            <p:nvPr/>
          </p:nvSpPr>
          <p:spPr bwMode="auto">
            <a:xfrm>
              <a:off x="0" y="3838"/>
              <a:ext cx="894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输出方程</a:t>
              </a:r>
            </a:p>
          </p:txBody>
        </p:sp>
      </p:grpSp>
      <p:sp>
        <p:nvSpPr>
          <p:cNvPr id="417798" name="AutoShape 6"/>
          <p:cNvSpPr>
            <a:spLocks noChangeArrowheads="1"/>
          </p:cNvSpPr>
          <p:nvPr/>
        </p:nvSpPr>
        <p:spPr bwMode="auto">
          <a:xfrm>
            <a:off x="3670300" y="2079625"/>
            <a:ext cx="468313" cy="5175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GB" altLang="zh-CN" sz="1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417799" name="Object 7"/>
          <p:cNvGraphicFramePr>
            <a:graphicFrameLocks noChangeAspect="1"/>
          </p:cNvGraphicFramePr>
          <p:nvPr/>
        </p:nvGraphicFramePr>
        <p:xfrm>
          <a:off x="4108450" y="2081213"/>
          <a:ext cx="23352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83" name="公式" r:id="rId9" imgW="1143000" imgH="355320" progId="Equation.3">
                  <p:embed/>
                </p:oleObj>
              </mc:Choice>
              <mc:Fallback>
                <p:oleObj name="公式" r:id="rId9" imgW="1143000" imgH="355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081213"/>
                        <a:ext cx="233521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800" name="Group 8"/>
          <p:cNvGrpSpPr>
            <a:grpSpLocks/>
          </p:cNvGrpSpPr>
          <p:nvPr/>
        </p:nvGrpSpPr>
        <p:grpSpPr bwMode="auto">
          <a:xfrm>
            <a:off x="4500563" y="3105150"/>
            <a:ext cx="2663825" cy="1260475"/>
            <a:chOff x="3016" y="1797"/>
            <a:chExt cx="1769" cy="885"/>
          </a:xfrm>
        </p:grpSpPr>
        <p:sp>
          <p:nvSpPr>
            <p:cNvPr id="417801" name="Line 9"/>
            <p:cNvSpPr>
              <a:spLocks noChangeShapeType="1"/>
            </p:cNvSpPr>
            <p:nvPr/>
          </p:nvSpPr>
          <p:spPr bwMode="auto">
            <a:xfrm flipV="1">
              <a:off x="3016" y="1797"/>
              <a:ext cx="0" cy="703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02" name="Line 10"/>
            <p:cNvSpPr>
              <a:spLocks noChangeShapeType="1"/>
            </p:cNvSpPr>
            <p:nvPr/>
          </p:nvSpPr>
          <p:spPr bwMode="auto">
            <a:xfrm>
              <a:off x="3016" y="1797"/>
              <a:ext cx="1633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03" name="Line 11"/>
            <p:cNvSpPr>
              <a:spLocks noChangeShapeType="1"/>
            </p:cNvSpPr>
            <p:nvPr/>
          </p:nvSpPr>
          <p:spPr bwMode="auto">
            <a:xfrm flipV="1">
              <a:off x="4626" y="1797"/>
              <a:ext cx="0" cy="885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04" name="Line 12"/>
            <p:cNvSpPr>
              <a:spLocks noChangeShapeType="1"/>
            </p:cNvSpPr>
            <p:nvPr/>
          </p:nvSpPr>
          <p:spPr bwMode="auto">
            <a:xfrm>
              <a:off x="4626" y="2682"/>
              <a:ext cx="159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7805" name="Rectangle 13"/>
          <p:cNvSpPr>
            <a:spLocks noChangeArrowheads="1"/>
          </p:cNvSpPr>
          <p:nvPr/>
        </p:nvSpPr>
        <p:spPr bwMode="auto">
          <a:xfrm>
            <a:off x="755650" y="1196975"/>
            <a:ext cx="216058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修改电路</a:t>
            </a: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60851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6926" name="Text Box 1246"/>
          <p:cNvSpPr txBox="1">
            <a:spLocks noChangeArrowheads="1"/>
          </p:cNvSpPr>
          <p:nvPr/>
        </p:nvSpPr>
        <p:spPr bwMode="auto">
          <a:xfrm>
            <a:off x="6084888" y="260350"/>
            <a:ext cx="28797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设计四进制可逆计数器</a:t>
            </a:r>
          </a:p>
          <a:p>
            <a:pPr algn="l">
              <a:spcBef>
                <a:spcPct val="50000"/>
              </a:spcBef>
            </a:pPr>
            <a:r>
              <a:rPr lang="zh-CN" altLang="en-US" dirty="0"/>
              <a:t>时序图如图</a:t>
            </a:r>
          </a:p>
          <a:p>
            <a:pPr algn="l">
              <a:spcBef>
                <a:spcPct val="50000"/>
              </a:spcBef>
            </a:pPr>
            <a:r>
              <a:rPr lang="zh-CN" altLang="en-US" dirty="0"/>
              <a:t>填状态转化真值表、驱动表</a:t>
            </a:r>
            <a:r>
              <a:rPr lang="en-US" altLang="zh-CN" dirty="0"/>
              <a:t>(</a:t>
            </a:r>
            <a:r>
              <a:rPr lang="zh-CN" altLang="en-US" dirty="0"/>
              <a:t>只填</a:t>
            </a:r>
            <a:r>
              <a:rPr lang="en-US" altLang="zh-CN" dirty="0"/>
              <a:t>J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en-US" altLang="zh-CN" baseline="-25000" dirty="0"/>
              <a:t>1</a:t>
            </a:r>
            <a:r>
              <a:rPr lang="zh-CN" altLang="en-US" dirty="0"/>
              <a:t>）</a:t>
            </a:r>
          </a:p>
          <a:p>
            <a:pPr algn="l">
              <a:spcBef>
                <a:spcPct val="50000"/>
              </a:spcBef>
            </a:pPr>
            <a:r>
              <a:rPr lang="zh-CN" altLang="en-US" dirty="0"/>
              <a:t>写出</a:t>
            </a:r>
            <a:r>
              <a:rPr lang="en-US" altLang="zh-CN" dirty="0"/>
              <a:t>J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en-US" altLang="zh-CN" baseline="-25000" dirty="0"/>
              <a:t>1</a:t>
            </a:r>
            <a:r>
              <a:rPr lang="zh-CN" altLang="en-US" dirty="0"/>
              <a:t>驱动方程</a:t>
            </a:r>
          </a:p>
          <a:p>
            <a:pPr algn="l">
              <a:spcBef>
                <a:spcPct val="50000"/>
              </a:spcBef>
            </a:pPr>
            <a:r>
              <a:rPr lang="zh-CN" altLang="en-US" dirty="0"/>
              <a:t>（最简与或式）</a:t>
            </a:r>
          </a:p>
        </p:txBody>
      </p:sp>
      <p:grpSp>
        <p:nvGrpSpPr>
          <p:cNvPr id="456928" name="Group 1248"/>
          <p:cNvGrpSpPr>
            <a:grpSpLocks/>
          </p:cNvGrpSpPr>
          <p:nvPr/>
        </p:nvGrpSpPr>
        <p:grpSpPr bwMode="auto">
          <a:xfrm>
            <a:off x="755650" y="3213100"/>
            <a:ext cx="5545138" cy="2959100"/>
            <a:chOff x="476" y="2024"/>
            <a:chExt cx="3493" cy="1864"/>
          </a:xfrm>
        </p:grpSpPr>
        <p:pic>
          <p:nvPicPr>
            <p:cNvPr id="456925" name="Picture 124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024"/>
              <a:ext cx="3493" cy="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6927" name="Line 1247"/>
            <p:cNvSpPr>
              <a:spLocks noChangeShapeType="1"/>
            </p:cNvSpPr>
            <p:nvPr/>
          </p:nvSpPr>
          <p:spPr bwMode="auto">
            <a:xfrm>
              <a:off x="521" y="2931"/>
              <a:ext cx="335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8280" y="3789050"/>
            <a:ext cx="194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作业！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014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0" y="2420938"/>
            <a:ext cx="5435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buClr>
                <a:schemeClr val="tx1"/>
              </a:buClr>
            </a:pP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</a:rPr>
              <a:t>(2)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状态化简</a:t>
            </a: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</a:rPr>
              <a:t>-----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合并等价状态</a:t>
            </a:r>
            <a:r>
              <a:rPr kumimoji="1" lang="zh-CN" altLang="en-US" sz="2400" b="0">
                <a:solidFill>
                  <a:srgbClr val="000066"/>
                </a:solidFill>
                <a:latin typeface="Times New Roman" pitchFamily="18" charset="0"/>
              </a:rPr>
              <a:t> ；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827088" y="1773238"/>
            <a:ext cx="504666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5000"/>
              </a:lnSpc>
            </a:pP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根据原始状态图建立</a:t>
            </a:r>
            <a:r>
              <a:rPr lang="zh-CN" altLang="en-US" dirty="0">
                <a:solidFill>
                  <a:schemeClr val="accent2"/>
                </a:solidFill>
                <a:ea typeface="楷体_GB2312" pitchFamily="49" charset="-122"/>
              </a:rPr>
              <a:t>原始状态表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3851275" y="1268413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>
                <a:latin typeface="Arial Narrow"/>
              </a:rPr>
              <a:t>——</a:t>
            </a:r>
            <a:r>
              <a:rPr kumimoji="1" lang="zh-CN" altLang="en-US" sz="2400" dirty="0"/>
              <a:t>用</a:t>
            </a: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原始状态图</a:t>
            </a:r>
            <a:r>
              <a:rPr kumimoji="1"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表示</a:t>
            </a:r>
          </a:p>
        </p:txBody>
      </p:sp>
      <p:grpSp>
        <p:nvGrpSpPr>
          <p:cNvPr id="399367" name="Group 7"/>
          <p:cNvGrpSpPr>
            <a:grpSpLocks/>
          </p:cNvGrpSpPr>
          <p:nvPr/>
        </p:nvGrpSpPr>
        <p:grpSpPr bwMode="auto">
          <a:xfrm>
            <a:off x="1320800" y="5105400"/>
            <a:ext cx="1898650" cy="533400"/>
            <a:chOff x="672" y="3504"/>
            <a:chExt cx="1104" cy="336"/>
          </a:xfrm>
        </p:grpSpPr>
        <p:sp>
          <p:nvSpPr>
            <p:cNvPr id="399368" name="Oval 8"/>
            <p:cNvSpPr>
              <a:spLocks noChangeArrowheads="1"/>
            </p:cNvSpPr>
            <p:nvPr/>
          </p:nvSpPr>
          <p:spPr bwMode="auto">
            <a:xfrm>
              <a:off x="1440" y="3504"/>
              <a:ext cx="336" cy="33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69" name="Oval 9"/>
            <p:cNvSpPr>
              <a:spLocks noChangeArrowheads="1"/>
            </p:cNvSpPr>
            <p:nvPr/>
          </p:nvSpPr>
          <p:spPr bwMode="auto">
            <a:xfrm>
              <a:off x="672" y="3504"/>
              <a:ext cx="336" cy="33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9370" name="Text Box 10"/>
          <p:cNvSpPr txBox="1">
            <a:spLocks noChangeArrowheads="1"/>
          </p:cNvSpPr>
          <p:nvPr/>
        </p:nvSpPr>
        <p:spPr bwMode="auto">
          <a:xfrm>
            <a:off x="1692275" y="3068638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/>
              <a:t>等价状态：输入相同的情况下</a:t>
            </a:r>
            <a:r>
              <a:rPr kumimoji="1" lang="zh-CN" altLang="en-US">
                <a:sym typeface="Wingdings" pitchFamily="2" charset="2"/>
              </a:rPr>
              <a:t>输出相同、次态也相同</a:t>
            </a:r>
            <a:endParaRPr kumimoji="1" lang="zh-CN" altLang="en-US"/>
          </a:p>
        </p:txBody>
      </p: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495300" y="3352800"/>
            <a:ext cx="3014663" cy="2784475"/>
            <a:chOff x="192" y="2400"/>
            <a:chExt cx="1753" cy="1754"/>
          </a:xfrm>
        </p:grpSpPr>
        <p:sp>
          <p:nvSpPr>
            <p:cNvPr id="399372" name="Oval 12"/>
            <p:cNvSpPr>
              <a:spLocks noChangeArrowheads="1"/>
            </p:cNvSpPr>
            <p:nvPr/>
          </p:nvSpPr>
          <p:spPr bwMode="auto">
            <a:xfrm>
              <a:off x="672" y="268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99373" name="Oval 13"/>
            <p:cNvSpPr>
              <a:spLocks noChangeArrowheads="1"/>
            </p:cNvSpPr>
            <p:nvPr/>
          </p:nvSpPr>
          <p:spPr bwMode="auto">
            <a:xfrm>
              <a:off x="1440" y="268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99374" name="Oval 14"/>
            <p:cNvSpPr>
              <a:spLocks noChangeArrowheads="1"/>
            </p:cNvSpPr>
            <p:nvPr/>
          </p:nvSpPr>
          <p:spPr bwMode="auto">
            <a:xfrm>
              <a:off x="1440" y="3504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99375" name="Oval 15"/>
            <p:cNvSpPr>
              <a:spLocks noChangeArrowheads="1"/>
            </p:cNvSpPr>
            <p:nvPr/>
          </p:nvSpPr>
          <p:spPr bwMode="auto">
            <a:xfrm>
              <a:off x="672" y="3504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99376" name="Freeform 16"/>
            <p:cNvSpPr>
              <a:spLocks/>
            </p:cNvSpPr>
            <p:nvPr/>
          </p:nvSpPr>
          <p:spPr bwMode="auto">
            <a:xfrm>
              <a:off x="424" y="2462"/>
              <a:ext cx="402" cy="422"/>
            </a:xfrm>
            <a:custGeom>
              <a:avLst/>
              <a:gdLst>
                <a:gd name="T0" fmla="*/ 248 w 402"/>
                <a:gd name="T1" fmla="*/ 418 h 422"/>
                <a:gd name="T2" fmla="*/ 104 w 402"/>
                <a:gd name="T3" fmla="*/ 130 h 422"/>
                <a:gd name="T4" fmla="*/ 392 w 402"/>
                <a:gd name="T5" fmla="*/ 22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2">
                  <a:moveTo>
                    <a:pt x="248" y="418"/>
                  </a:moveTo>
                  <a:cubicBezTo>
                    <a:pt x="86" y="422"/>
                    <a:pt x="0" y="260"/>
                    <a:pt x="104" y="130"/>
                  </a:cubicBezTo>
                  <a:cubicBezTo>
                    <a:pt x="208" y="0"/>
                    <a:pt x="402" y="102"/>
                    <a:pt x="392" y="22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77" name="Text Box 17"/>
            <p:cNvSpPr txBox="1">
              <a:spLocks noChangeArrowheads="1"/>
            </p:cNvSpPr>
            <p:nvPr/>
          </p:nvSpPr>
          <p:spPr bwMode="auto">
            <a:xfrm>
              <a:off x="192" y="2400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0/0</a:t>
              </a:r>
            </a:p>
          </p:txBody>
        </p:sp>
        <p:sp>
          <p:nvSpPr>
            <p:cNvPr id="399378" name="Freeform 18"/>
            <p:cNvSpPr>
              <a:spLocks/>
            </p:cNvSpPr>
            <p:nvPr/>
          </p:nvSpPr>
          <p:spPr bwMode="auto">
            <a:xfrm rot="16200000">
              <a:off x="442" y="3686"/>
              <a:ext cx="402" cy="422"/>
            </a:xfrm>
            <a:custGeom>
              <a:avLst/>
              <a:gdLst>
                <a:gd name="T0" fmla="*/ 248 w 402"/>
                <a:gd name="T1" fmla="*/ 418 h 422"/>
                <a:gd name="T2" fmla="*/ 104 w 402"/>
                <a:gd name="T3" fmla="*/ 130 h 422"/>
                <a:gd name="T4" fmla="*/ 392 w 402"/>
                <a:gd name="T5" fmla="*/ 22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2">
                  <a:moveTo>
                    <a:pt x="248" y="418"/>
                  </a:moveTo>
                  <a:cubicBezTo>
                    <a:pt x="86" y="422"/>
                    <a:pt x="0" y="260"/>
                    <a:pt x="104" y="130"/>
                  </a:cubicBezTo>
                  <a:cubicBezTo>
                    <a:pt x="208" y="0"/>
                    <a:pt x="402" y="102"/>
                    <a:pt x="392" y="22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79" name="Text Box 19"/>
            <p:cNvSpPr txBox="1">
              <a:spLocks noChangeArrowheads="1"/>
            </p:cNvSpPr>
            <p:nvPr/>
          </p:nvSpPr>
          <p:spPr bwMode="auto">
            <a:xfrm>
              <a:off x="230" y="386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1/1</a:t>
              </a:r>
            </a:p>
          </p:txBody>
        </p:sp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 flipV="1">
              <a:off x="843" y="302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81" name="Line 21"/>
            <p:cNvSpPr>
              <a:spLocks noChangeShapeType="1"/>
            </p:cNvSpPr>
            <p:nvPr/>
          </p:nvSpPr>
          <p:spPr bwMode="auto">
            <a:xfrm>
              <a:off x="1008" y="278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82" name="Line 22"/>
            <p:cNvSpPr>
              <a:spLocks noChangeShapeType="1"/>
            </p:cNvSpPr>
            <p:nvPr/>
          </p:nvSpPr>
          <p:spPr bwMode="auto">
            <a:xfrm flipH="1">
              <a:off x="1008" y="28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83" name="Line 23"/>
            <p:cNvSpPr>
              <a:spLocks noChangeShapeType="1"/>
            </p:cNvSpPr>
            <p:nvPr/>
          </p:nvSpPr>
          <p:spPr bwMode="auto">
            <a:xfrm>
              <a:off x="1605" y="302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84" name="Line 24"/>
            <p:cNvSpPr>
              <a:spLocks noChangeShapeType="1"/>
            </p:cNvSpPr>
            <p:nvPr/>
          </p:nvSpPr>
          <p:spPr bwMode="auto">
            <a:xfrm flipH="1" flipV="1">
              <a:off x="960" y="2976"/>
              <a:ext cx="52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>
              <a:off x="1008" y="367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86" name="Text Box 26"/>
            <p:cNvSpPr txBox="1">
              <a:spLocks noChangeArrowheads="1"/>
            </p:cNvSpPr>
            <p:nvPr/>
          </p:nvSpPr>
          <p:spPr bwMode="auto">
            <a:xfrm>
              <a:off x="1584" y="3072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1/0</a:t>
              </a:r>
            </a:p>
          </p:txBody>
        </p:sp>
        <p:sp>
          <p:nvSpPr>
            <p:cNvPr id="399387" name="Text Box 27"/>
            <p:cNvSpPr txBox="1">
              <a:spLocks noChangeArrowheads="1"/>
            </p:cNvSpPr>
            <p:nvPr/>
          </p:nvSpPr>
          <p:spPr bwMode="auto">
            <a:xfrm>
              <a:off x="1008" y="321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0/0</a:t>
              </a:r>
            </a:p>
          </p:txBody>
        </p:sp>
        <p:sp>
          <p:nvSpPr>
            <p:cNvPr id="399388" name="Text Box 28"/>
            <p:cNvSpPr txBox="1">
              <a:spLocks noChangeArrowheads="1"/>
            </p:cNvSpPr>
            <p:nvPr/>
          </p:nvSpPr>
          <p:spPr bwMode="auto">
            <a:xfrm>
              <a:off x="480" y="3168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0/0</a:t>
              </a:r>
            </a:p>
          </p:txBody>
        </p:sp>
        <p:sp>
          <p:nvSpPr>
            <p:cNvPr id="399389" name="Text Box 29"/>
            <p:cNvSpPr txBox="1">
              <a:spLocks noChangeArrowheads="1"/>
            </p:cNvSpPr>
            <p:nvPr/>
          </p:nvSpPr>
          <p:spPr bwMode="auto">
            <a:xfrm>
              <a:off x="1094" y="362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1/1</a:t>
              </a:r>
            </a:p>
          </p:txBody>
        </p:sp>
        <p:sp>
          <p:nvSpPr>
            <p:cNvPr id="399390" name="Text Box 30"/>
            <p:cNvSpPr txBox="1">
              <a:spLocks noChangeArrowheads="1"/>
            </p:cNvSpPr>
            <p:nvPr/>
          </p:nvSpPr>
          <p:spPr bwMode="auto">
            <a:xfrm>
              <a:off x="1046" y="2522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1/0</a:t>
              </a:r>
            </a:p>
          </p:txBody>
        </p:sp>
        <p:sp>
          <p:nvSpPr>
            <p:cNvPr id="399391" name="Text Box 31"/>
            <p:cNvSpPr txBox="1">
              <a:spLocks noChangeArrowheads="1"/>
            </p:cNvSpPr>
            <p:nvPr/>
          </p:nvSpPr>
          <p:spPr bwMode="auto">
            <a:xfrm>
              <a:off x="1056" y="2832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0/0</a:t>
              </a:r>
            </a:p>
          </p:txBody>
        </p:sp>
      </p:grpSp>
      <p:sp>
        <p:nvSpPr>
          <p:cNvPr id="399392" name="Text Box 32"/>
          <p:cNvSpPr txBox="1">
            <a:spLocks noChangeArrowheads="1"/>
          </p:cNvSpPr>
          <p:nvPr/>
        </p:nvSpPr>
        <p:spPr bwMode="auto">
          <a:xfrm>
            <a:off x="3449638" y="3906838"/>
            <a:ext cx="156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/>
              <a:t>输入</a:t>
            </a:r>
            <a:r>
              <a:rPr kumimoji="1" lang="en-US" altLang="zh-CN" sz="2400"/>
              <a:t>X=0</a:t>
            </a:r>
            <a:r>
              <a:rPr kumimoji="1" lang="zh-CN" altLang="en-US" sz="2400"/>
              <a:t>时</a:t>
            </a:r>
          </a:p>
        </p:txBody>
      </p:sp>
      <p:grpSp>
        <p:nvGrpSpPr>
          <p:cNvPr id="399393" name="Group 33"/>
          <p:cNvGrpSpPr>
            <a:grpSpLocks/>
          </p:cNvGrpSpPr>
          <p:nvPr/>
        </p:nvGrpSpPr>
        <p:grpSpPr bwMode="auto">
          <a:xfrm>
            <a:off x="990600" y="4267200"/>
            <a:ext cx="1733550" cy="914400"/>
            <a:chOff x="480" y="2976"/>
            <a:chExt cx="1008" cy="576"/>
          </a:xfrm>
        </p:grpSpPr>
        <p:sp>
          <p:nvSpPr>
            <p:cNvPr id="399394" name="Text Box 34"/>
            <p:cNvSpPr txBox="1">
              <a:spLocks noChangeArrowheads="1"/>
            </p:cNvSpPr>
            <p:nvPr/>
          </p:nvSpPr>
          <p:spPr bwMode="auto">
            <a:xfrm>
              <a:off x="480" y="3168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0/0</a:t>
              </a:r>
            </a:p>
          </p:txBody>
        </p:sp>
        <p:sp>
          <p:nvSpPr>
            <p:cNvPr id="399395" name="Text Box 35"/>
            <p:cNvSpPr txBox="1">
              <a:spLocks noChangeArrowheads="1"/>
            </p:cNvSpPr>
            <p:nvPr/>
          </p:nvSpPr>
          <p:spPr bwMode="auto">
            <a:xfrm>
              <a:off x="1008" y="3216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0/0</a:t>
              </a:r>
            </a:p>
          </p:txBody>
        </p:sp>
        <p:sp>
          <p:nvSpPr>
            <p:cNvPr id="399396" name="Line 36"/>
            <p:cNvSpPr>
              <a:spLocks noChangeShapeType="1"/>
            </p:cNvSpPr>
            <p:nvPr/>
          </p:nvSpPr>
          <p:spPr bwMode="auto">
            <a:xfrm flipV="1">
              <a:off x="846" y="3015"/>
              <a:ext cx="0" cy="48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97" name="Line 37"/>
            <p:cNvSpPr>
              <a:spLocks noChangeShapeType="1"/>
            </p:cNvSpPr>
            <p:nvPr/>
          </p:nvSpPr>
          <p:spPr bwMode="auto">
            <a:xfrm flipH="1" flipV="1">
              <a:off x="960" y="2976"/>
              <a:ext cx="528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9398" name="Text Box 38"/>
          <p:cNvSpPr txBox="1">
            <a:spLocks noChangeArrowheads="1"/>
          </p:cNvSpPr>
          <p:nvPr/>
        </p:nvSpPr>
        <p:spPr bwMode="auto">
          <a:xfrm>
            <a:off x="3449638" y="4364038"/>
            <a:ext cx="156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/>
              <a:t>输入</a:t>
            </a:r>
            <a:r>
              <a:rPr kumimoji="1" lang="en-US" altLang="zh-CN" sz="2400"/>
              <a:t>X=1</a:t>
            </a:r>
            <a:r>
              <a:rPr kumimoji="1" lang="zh-CN" altLang="en-US" sz="2400"/>
              <a:t>时</a:t>
            </a:r>
          </a:p>
        </p:txBody>
      </p:sp>
      <p:grpSp>
        <p:nvGrpSpPr>
          <p:cNvPr id="399399" name="Group 39"/>
          <p:cNvGrpSpPr>
            <a:grpSpLocks/>
          </p:cNvGrpSpPr>
          <p:nvPr/>
        </p:nvGrpSpPr>
        <p:grpSpPr bwMode="auto">
          <a:xfrm>
            <a:off x="561975" y="5305425"/>
            <a:ext cx="2106613" cy="833438"/>
            <a:chOff x="231" y="3630"/>
            <a:chExt cx="1225" cy="525"/>
          </a:xfrm>
        </p:grpSpPr>
        <p:grpSp>
          <p:nvGrpSpPr>
            <p:cNvPr id="399400" name="Group 40"/>
            <p:cNvGrpSpPr>
              <a:grpSpLocks/>
            </p:cNvGrpSpPr>
            <p:nvPr/>
          </p:nvGrpSpPr>
          <p:grpSpPr bwMode="auto">
            <a:xfrm>
              <a:off x="231" y="3630"/>
              <a:ext cx="1225" cy="525"/>
              <a:chOff x="231" y="3630"/>
              <a:chExt cx="1225" cy="525"/>
            </a:xfrm>
          </p:grpSpPr>
          <p:sp>
            <p:nvSpPr>
              <p:cNvPr id="399401" name="Text Box 41"/>
              <p:cNvSpPr txBox="1">
                <a:spLocks noChangeArrowheads="1"/>
              </p:cNvSpPr>
              <p:nvPr/>
            </p:nvSpPr>
            <p:spPr bwMode="auto">
              <a:xfrm>
                <a:off x="1095" y="3630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solidFill>
                      <a:srgbClr val="00CC00"/>
                    </a:solidFill>
                    <a:latin typeface="Times New Roman" pitchFamily="18" charset="0"/>
                    <a:ea typeface="宋体" pitchFamily="2" charset="-122"/>
                  </a:rPr>
                  <a:t>1/1</a:t>
                </a:r>
              </a:p>
            </p:txBody>
          </p:sp>
          <p:sp>
            <p:nvSpPr>
              <p:cNvPr id="399402" name="Text Box 42"/>
              <p:cNvSpPr txBox="1">
                <a:spLocks noChangeArrowheads="1"/>
              </p:cNvSpPr>
              <p:nvPr/>
            </p:nvSpPr>
            <p:spPr bwMode="auto">
              <a:xfrm>
                <a:off x="231" y="3867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solidFill>
                      <a:srgbClr val="00CC00"/>
                    </a:solidFill>
                    <a:latin typeface="Times New Roman" pitchFamily="18" charset="0"/>
                    <a:ea typeface="宋体" pitchFamily="2" charset="-122"/>
                  </a:rPr>
                  <a:t>1/1</a:t>
                </a:r>
              </a:p>
            </p:txBody>
          </p:sp>
          <p:sp>
            <p:nvSpPr>
              <p:cNvPr id="399403" name="Line 43"/>
              <p:cNvSpPr>
                <a:spLocks noChangeShapeType="1"/>
              </p:cNvSpPr>
              <p:nvPr/>
            </p:nvSpPr>
            <p:spPr bwMode="auto">
              <a:xfrm flipH="1">
                <a:off x="999" y="3678"/>
                <a:ext cx="432" cy="0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9404" name="Freeform 44"/>
            <p:cNvSpPr>
              <a:spLocks/>
            </p:cNvSpPr>
            <p:nvPr/>
          </p:nvSpPr>
          <p:spPr bwMode="auto">
            <a:xfrm rot="16200000">
              <a:off x="442" y="3677"/>
              <a:ext cx="402" cy="422"/>
            </a:xfrm>
            <a:custGeom>
              <a:avLst/>
              <a:gdLst>
                <a:gd name="T0" fmla="*/ 248 w 402"/>
                <a:gd name="T1" fmla="*/ 418 h 422"/>
                <a:gd name="T2" fmla="*/ 104 w 402"/>
                <a:gd name="T3" fmla="*/ 130 h 422"/>
                <a:gd name="T4" fmla="*/ 392 w 402"/>
                <a:gd name="T5" fmla="*/ 22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2">
                  <a:moveTo>
                    <a:pt x="248" y="418"/>
                  </a:moveTo>
                  <a:cubicBezTo>
                    <a:pt x="86" y="422"/>
                    <a:pt x="0" y="260"/>
                    <a:pt x="104" y="130"/>
                  </a:cubicBezTo>
                  <a:cubicBezTo>
                    <a:pt x="208" y="0"/>
                    <a:pt x="402" y="102"/>
                    <a:pt x="392" y="226"/>
                  </a:cubicBezTo>
                </a:path>
              </a:pathLst>
            </a:custGeom>
            <a:noFill/>
            <a:ln w="57150" cap="flat" cmpd="sng">
              <a:solidFill>
                <a:srgbClr val="00CC00"/>
              </a:solidFill>
              <a:prstDash val="solid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9405" name="Text Box 45"/>
          <p:cNvSpPr txBox="1">
            <a:spLocks noChangeArrowheads="1"/>
          </p:cNvSpPr>
          <p:nvPr/>
        </p:nvSpPr>
        <p:spPr bwMode="auto">
          <a:xfrm>
            <a:off x="3632200" y="4876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/>
              <a:t>S3,S2</a:t>
            </a:r>
            <a:r>
              <a:rPr kumimoji="1" lang="zh-CN" altLang="en-US" sz="2400"/>
              <a:t>等价</a:t>
            </a:r>
          </a:p>
        </p:txBody>
      </p:sp>
      <p:sp>
        <p:nvSpPr>
          <p:cNvPr id="399406" name="AutoShape 46"/>
          <p:cNvSpPr>
            <a:spLocks noChangeArrowheads="1"/>
          </p:cNvSpPr>
          <p:nvPr/>
        </p:nvSpPr>
        <p:spPr bwMode="auto">
          <a:xfrm>
            <a:off x="3549650" y="5334000"/>
            <a:ext cx="2146300" cy="381000"/>
          </a:xfrm>
          <a:prstGeom prst="rightArrow">
            <a:avLst>
              <a:gd name="adj1" fmla="val 50000"/>
              <a:gd name="adj2" fmla="val 1408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99407" name="Group 47"/>
          <p:cNvGrpSpPr>
            <a:grpSpLocks/>
          </p:cNvGrpSpPr>
          <p:nvPr/>
        </p:nvGrpSpPr>
        <p:grpSpPr bwMode="auto">
          <a:xfrm>
            <a:off x="6191250" y="3429000"/>
            <a:ext cx="2667000" cy="2625725"/>
            <a:chOff x="3648" y="2400"/>
            <a:chExt cx="1551" cy="1654"/>
          </a:xfrm>
        </p:grpSpPr>
        <p:sp>
          <p:nvSpPr>
            <p:cNvPr id="399408" name="Oval 48"/>
            <p:cNvSpPr>
              <a:spLocks noChangeArrowheads="1"/>
            </p:cNvSpPr>
            <p:nvPr/>
          </p:nvSpPr>
          <p:spPr bwMode="auto">
            <a:xfrm>
              <a:off x="4137" y="3531"/>
              <a:ext cx="336" cy="33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99409" name="Group 49"/>
            <p:cNvGrpSpPr>
              <a:grpSpLocks/>
            </p:cNvGrpSpPr>
            <p:nvPr/>
          </p:nvGrpSpPr>
          <p:grpSpPr bwMode="auto">
            <a:xfrm>
              <a:off x="3648" y="2400"/>
              <a:ext cx="1551" cy="1654"/>
              <a:chOff x="3408" y="2186"/>
              <a:chExt cx="1551" cy="1654"/>
            </a:xfrm>
          </p:grpSpPr>
          <p:sp>
            <p:nvSpPr>
              <p:cNvPr id="399410" name="Oval 50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33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S</a:t>
                </a:r>
                <a:r>
                  <a:rPr kumimoji="1" lang="en-US" altLang="zh-CN" sz="2400" baseline="-2500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399411" name="Oval 51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S</a:t>
                </a:r>
                <a:r>
                  <a:rPr kumimoji="1" lang="en-US" altLang="zh-CN" sz="2400" baseline="-2500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399412" name="Oval 52"/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33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S</a:t>
                </a:r>
                <a:r>
                  <a:rPr kumimoji="1" lang="en-US" altLang="zh-CN" sz="2400" baseline="-2500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399413" name="Line 53"/>
              <p:cNvSpPr>
                <a:spLocks noChangeShapeType="1"/>
              </p:cNvSpPr>
              <p:nvPr/>
            </p:nvSpPr>
            <p:spPr bwMode="auto">
              <a:xfrm flipV="1">
                <a:off x="4128" y="2976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414" name="Line 54"/>
              <p:cNvSpPr>
                <a:spLocks noChangeShapeType="1"/>
              </p:cNvSpPr>
              <p:nvPr/>
            </p:nvSpPr>
            <p:spPr bwMode="auto">
              <a:xfrm>
                <a:off x="4512" y="2976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415" name="Line 55"/>
              <p:cNvSpPr>
                <a:spLocks noChangeShapeType="1"/>
              </p:cNvSpPr>
              <p:nvPr/>
            </p:nvSpPr>
            <p:spPr bwMode="auto">
              <a:xfrm flipH="1" flipV="1">
                <a:off x="4464" y="302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416" name="Line 56"/>
              <p:cNvSpPr>
                <a:spLocks noChangeShapeType="1"/>
              </p:cNvSpPr>
              <p:nvPr/>
            </p:nvSpPr>
            <p:spPr bwMode="auto">
              <a:xfrm flipH="1">
                <a:off x="4224" y="350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417" name="Freeform 57"/>
              <p:cNvSpPr>
                <a:spLocks/>
              </p:cNvSpPr>
              <p:nvPr/>
            </p:nvSpPr>
            <p:spPr bwMode="auto">
              <a:xfrm>
                <a:off x="4203" y="2457"/>
                <a:ext cx="384" cy="270"/>
              </a:xfrm>
              <a:custGeom>
                <a:avLst/>
                <a:gdLst>
                  <a:gd name="T0" fmla="*/ 60 w 384"/>
                  <a:gd name="T1" fmla="*/ 270 h 270"/>
                  <a:gd name="T2" fmla="*/ 192 w 384"/>
                  <a:gd name="T3" fmla="*/ 6 h 270"/>
                  <a:gd name="T4" fmla="*/ 312 w 384"/>
                  <a:gd name="T5" fmla="*/ 26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70">
                    <a:moveTo>
                      <a:pt x="60" y="270"/>
                    </a:moveTo>
                    <a:cubicBezTo>
                      <a:pt x="6" y="222"/>
                      <a:pt x="0" y="0"/>
                      <a:pt x="192" y="6"/>
                    </a:cubicBezTo>
                    <a:cubicBezTo>
                      <a:pt x="384" y="12"/>
                      <a:pt x="369" y="231"/>
                      <a:pt x="312" y="26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418" name="Freeform 58"/>
              <p:cNvSpPr>
                <a:spLocks/>
              </p:cNvSpPr>
              <p:nvPr/>
            </p:nvSpPr>
            <p:spPr bwMode="auto">
              <a:xfrm rot="14400000">
                <a:off x="3639" y="3465"/>
                <a:ext cx="384" cy="270"/>
              </a:xfrm>
              <a:custGeom>
                <a:avLst/>
                <a:gdLst>
                  <a:gd name="T0" fmla="*/ 60 w 384"/>
                  <a:gd name="T1" fmla="*/ 270 h 270"/>
                  <a:gd name="T2" fmla="*/ 192 w 384"/>
                  <a:gd name="T3" fmla="*/ 6 h 270"/>
                  <a:gd name="T4" fmla="*/ 312 w 384"/>
                  <a:gd name="T5" fmla="*/ 26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70">
                    <a:moveTo>
                      <a:pt x="60" y="270"/>
                    </a:moveTo>
                    <a:cubicBezTo>
                      <a:pt x="6" y="222"/>
                      <a:pt x="0" y="0"/>
                      <a:pt x="192" y="6"/>
                    </a:cubicBezTo>
                    <a:cubicBezTo>
                      <a:pt x="384" y="12"/>
                      <a:pt x="369" y="231"/>
                      <a:pt x="312" y="26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419" name="Text Box 59"/>
              <p:cNvSpPr txBox="1">
                <a:spLocks noChangeArrowheads="1"/>
              </p:cNvSpPr>
              <p:nvPr/>
            </p:nvSpPr>
            <p:spPr bwMode="auto">
              <a:xfrm>
                <a:off x="4598" y="2858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1/0</a:t>
                </a:r>
              </a:p>
            </p:txBody>
          </p:sp>
          <p:sp>
            <p:nvSpPr>
              <p:cNvPr id="399420" name="Text Box 60"/>
              <p:cNvSpPr txBox="1">
                <a:spLocks noChangeArrowheads="1"/>
              </p:cNvSpPr>
              <p:nvPr/>
            </p:nvSpPr>
            <p:spPr bwMode="auto">
              <a:xfrm>
                <a:off x="4272" y="3120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0/0</a:t>
                </a:r>
              </a:p>
            </p:txBody>
          </p:sp>
          <p:sp>
            <p:nvSpPr>
              <p:cNvPr id="399421" name="Text Box 61"/>
              <p:cNvSpPr txBox="1">
                <a:spLocks noChangeArrowheads="1"/>
              </p:cNvSpPr>
              <p:nvPr/>
            </p:nvSpPr>
            <p:spPr bwMode="auto">
              <a:xfrm>
                <a:off x="4224" y="350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1/0</a:t>
                </a:r>
              </a:p>
            </p:txBody>
          </p:sp>
          <p:sp>
            <p:nvSpPr>
              <p:cNvPr id="399422" name="Text Box 62"/>
              <p:cNvSpPr txBox="1">
                <a:spLocks noChangeArrowheads="1"/>
              </p:cNvSpPr>
              <p:nvPr/>
            </p:nvSpPr>
            <p:spPr bwMode="auto">
              <a:xfrm>
                <a:off x="3888" y="2976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0/0</a:t>
                </a:r>
              </a:p>
            </p:txBody>
          </p:sp>
          <p:sp>
            <p:nvSpPr>
              <p:cNvPr id="399423" name="Text Box 63"/>
              <p:cNvSpPr txBox="1">
                <a:spLocks noChangeArrowheads="1"/>
              </p:cNvSpPr>
              <p:nvPr/>
            </p:nvSpPr>
            <p:spPr bwMode="auto">
              <a:xfrm>
                <a:off x="3408" y="3552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1/1</a:t>
                </a:r>
              </a:p>
            </p:txBody>
          </p:sp>
          <p:sp>
            <p:nvSpPr>
              <p:cNvPr id="399424" name="Text Box 64"/>
              <p:cNvSpPr txBox="1">
                <a:spLocks noChangeArrowheads="1"/>
              </p:cNvSpPr>
              <p:nvPr/>
            </p:nvSpPr>
            <p:spPr bwMode="auto">
              <a:xfrm>
                <a:off x="4214" y="2186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0/0</a:t>
                </a:r>
              </a:p>
            </p:txBody>
          </p:sp>
        </p:grpSp>
      </p:grpSp>
      <p:sp>
        <p:nvSpPr>
          <p:cNvPr id="399425" name="Text Box 65"/>
          <p:cNvSpPr txBox="1">
            <a:spLocks noChangeArrowheads="1"/>
          </p:cNvSpPr>
          <p:nvPr/>
        </p:nvSpPr>
        <p:spPr bwMode="auto">
          <a:xfrm>
            <a:off x="250825" y="404813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根据给定的逻辑功能，</a:t>
            </a:r>
            <a:r>
              <a:rPr kumimoji="1" lang="zh-CN" altLang="en-US" sz="2400" dirty="0">
                <a:latin typeface="Times New Roman" pitchFamily="18" charset="0"/>
              </a:rPr>
              <a:t>确定电路的输入、输出变量，以及电路应当包括的状态、状态之间的转换及转换条件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9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39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autoUpdateAnimBg="0"/>
      <p:bldP spid="399364" grpId="0"/>
      <p:bldP spid="399366" grpId="0"/>
      <p:bldP spid="399370" grpId="0" autoUpdateAnimBg="0"/>
      <p:bldP spid="399392" grpId="0" autoUpdateAnimBg="0"/>
      <p:bldP spid="399398" grpId="0" autoUpdateAnimBg="0"/>
      <p:bldP spid="399405" grpId="0" autoUpdateAnimBg="0"/>
      <p:bldP spid="399406" grpId="0" animBg="1"/>
      <p:bldP spid="3994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AutoShape 2"/>
          <p:cNvSpPr>
            <a:spLocks noChangeArrowheads="1"/>
          </p:cNvSpPr>
          <p:nvPr/>
        </p:nvSpPr>
        <p:spPr bwMode="auto">
          <a:xfrm>
            <a:off x="323850" y="4660900"/>
            <a:ext cx="944563" cy="1576388"/>
          </a:xfrm>
          <a:custGeom>
            <a:avLst/>
            <a:gdLst>
              <a:gd name="G0" fmla="+- 21600 0 0"/>
              <a:gd name="G1" fmla="+- 6079 0 0"/>
              <a:gd name="G2" fmla="+- 12158 0 6079"/>
              <a:gd name="G3" fmla="+- G2 0 6079"/>
              <a:gd name="G4" fmla="*/ G3 32768 32059"/>
              <a:gd name="G5" fmla="*/ G4 1 2"/>
              <a:gd name="G6" fmla="+- 21600 0 21600"/>
              <a:gd name="G7" fmla="*/ G6 6079 6079"/>
              <a:gd name="G8" fmla="+- G7 21600 0"/>
              <a:gd name="T0" fmla="*/ 21600 w 21600"/>
              <a:gd name="T1" fmla="*/ 0 h 21600"/>
              <a:gd name="T2" fmla="*/ 21600 w 21600"/>
              <a:gd name="T3" fmla="*/ 12158 h 21600"/>
              <a:gd name="T4" fmla="*/ 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21600" y="0"/>
                </a:lnTo>
                <a:lnTo>
                  <a:pt x="21600" y="6079"/>
                </a:lnTo>
                <a:lnTo>
                  <a:pt x="12427" y="6079"/>
                </a:lnTo>
                <a:cubicBezTo>
                  <a:pt x="5564" y="6079"/>
                  <a:pt x="0" y="8801"/>
                  <a:pt x="0" y="12158"/>
                </a:cubicBezTo>
                <a:lnTo>
                  <a:pt x="0" y="21600"/>
                </a:lnTo>
                <a:lnTo>
                  <a:pt x="0" y="12158"/>
                </a:lnTo>
                <a:cubicBezTo>
                  <a:pt x="0" y="8801"/>
                  <a:pt x="5564" y="6079"/>
                  <a:pt x="12427" y="6079"/>
                </a:cubicBezTo>
                <a:lnTo>
                  <a:pt x="21600" y="6079"/>
                </a:lnTo>
                <a:lnTo>
                  <a:pt x="21600" y="12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564130" y="1819275"/>
            <a:ext cx="465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(5)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状态编码（状态分配）；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558699" y="1124680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(4)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选择触发器的类型</a:t>
            </a:r>
            <a:endParaRPr kumimoji="1" lang="zh-CN" altLang="en-US" sz="2400" b="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731284" y="4797190"/>
            <a:ext cx="482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(8)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画出逻辑图并检查自启动能力。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466725" y="417513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400" dirty="0">
                <a:solidFill>
                  <a:srgbClr val="000066"/>
                </a:solidFill>
              </a:rPr>
              <a:t>(3)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根据化简后状态数确定触发器的个数</a:t>
            </a:r>
          </a:p>
        </p:txBody>
      </p:sp>
      <p:sp>
        <p:nvSpPr>
          <p:cNvPr id="400393" name="Text Box 9"/>
          <p:cNvSpPr txBox="1">
            <a:spLocks noChangeArrowheads="1"/>
          </p:cNvSpPr>
          <p:nvPr/>
        </p:nvSpPr>
        <p:spPr bwMode="auto">
          <a:xfrm>
            <a:off x="558699" y="2492870"/>
            <a:ext cx="712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0066"/>
                </a:solidFill>
              </a:rPr>
              <a:t>(6)</a:t>
            </a:r>
            <a:r>
              <a:rPr kumimoji="1" lang="zh-CN" altLang="en-US" sz="2400" dirty="0"/>
              <a:t>画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编码形式的状态图</a:t>
            </a:r>
            <a:r>
              <a:rPr kumimoji="1" lang="zh-CN" altLang="en-US" sz="2400" dirty="0"/>
              <a:t>，写出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编码状态表</a:t>
            </a:r>
            <a:endParaRPr lang="zh-CN" altLang="en-US" sz="24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1043510" y="4077090"/>
            <a:ext cx="709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dirty="0"/>
              <a:t>进而得到电路的</a:t>
            </a:r>
            <a:r>
              <a:rPr kumimoji="1" lang="zh-CN" altLang="en-US" sz="240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输出方程和激励方程 </a:t>
            </a:r>
            <a:endParaRPr kumimoji="1"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44820" y="3140960"/>
            <a:ext cx="7632700" cy="830997"/>
            <a:chOff x="344820" y="3140960"/>
            <a:chExt cx="7632700" cy="830997"/>
          </a:xfrm>
        </p:grpSpPr>
        <p:sp>
          <p:nvSpPr>
            <p:cNvPr id="400394" name="Text Box 10"/>
            <p:cNvSpPr txBox="1">
              <a:spLocks noChangeArrowheads="1"/>
            </p:cNvSpPr>
            <p:nvPr/>
          </p:nvSpPr>
          <p:spPr bwMode="auto">
            <a:xfrm>
              <a:off x="344820" y="3140960"/>
              <a:ext cx="76327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93688" indent="-293688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484188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(7</a:t>
              </a:r>
              <a:r>
                <a:rPr lang="en-US" altLang="zh-CN" dirty="0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 编码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状态</a:t>
              </a:r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表        状态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转换真值表</a:t>
              </a:r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，</a:t>
              </a:r>
              <a:endParaRPr lang="en-US" altLang="zh-CN" dirty="0" smtClean="0"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dirty="0" smtClean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倒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推出激励</a:t>
              </a:r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表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2892992" y="3429000"/>
              <a:ext cx="103091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autoUpdateAnimBg="0"/>
      <p:bldP spid="400388" grpId="0" autoUpdateAnimBg="0"/>
      <p:bldP spid="400389" grpId="0" autoUpdateAnimBg="0"/>
      <p:bldP spid="400391" grpId="0" autoUpdateAnimBg="0"/>
      <p:bldP spid="400393" grpId="0"/>
      <p:bldP spid="4003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0" y="692150"/>
            <a:ext cx="1331913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6.3.2:</a:t>
            </a:r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1042988" y="549275"/>
            <a:ext cx="7696200" cy="17922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5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设计一个串行数据检测器。电路的输入信号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是与时钟脉冲同步的串行数据。输出信号为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；要求电路在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信号输入出现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110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序列时，输出信号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为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，否则为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1403350" y="3933825"/>
            <a:ext cx="25050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a —— 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初始状态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4140200" y="3933825"/>
            <a:ext cx="27193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b—— A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输入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后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1403350" y="4797425"/>
            <a:ext cx="29352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c —— A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输入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11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后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4211638" y="4724400"/>
            <a:ext cx="3179762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d —— A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输入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110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后。 </a:t>
            </a:r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1187450" y="3357563"/>
            <a:ext cx="367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000066"/>
                </a:solidFill>
              </a:rPr>
              <a:t>电路应记忆以下</a:t>
            </a:r>
            <a:r>
              <a:rPr kumimoji="1" lang="en-US" altLang="zh-CN" sz="2400">
                <a:solidFill>
                  <a:srgbClr val="000066"/>
                </a:solidFill>
              </a:rPr>
              <a:t>4</a:t>
            </a:r>
            <a:r>
              <a:rPr kumimoji="1" lang="zh-CN" altLang="en-US" sz="2400">
                <a:solidFill>
                  <a:srgbClr val="000066"/>
                </a:solidFill>
              </a:rPr>
              <a:t>种状态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1258888" y="2565400"/>
            <a:ext cx="198120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输入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变量：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08588" name="Rectangle 12"/>
          <p:cNvSpPr>
            <a:spLocks noChangeArrowheads="1"/>
          </p:cNvSpPr>
          <p:nvPr/>
        </p:nvSpPr>
        <p:spPr bwMode="auto">
          <a:xfrm>
            <a:off x="3492500" y="2565400"/>
            <a:ext cx="198120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输出</a:t>
            </a: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变量：</a:t>
            </a:r>
            <a:r>
              <a:rPr lang="en-US" altLang="zh-CN" sz="2400">
                <a:solidFill>
                  <a:srgbClr val="000066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08589" name="Rectangle 13"/>
          <p:cNvSpPr>
            <a:spLocks noChangeArrowheads="1"/>
          </p:cNvSpPr>
          <p:nvPr/>
        </p:nvSpPr>
        <p:spPr bwMode="auto">
          <a:xfrm>
            <a:off x="250825" y="2205038"/>
            <a:ext cx="7921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buClr>
                <a:schemeClr val="tx1"/>
              </a:buClr>
            </a:pP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解</a:t>
            </a: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</a:rPr>
              <a:t>:</a:t>
            </a:r>
            <a:endParaRPr kumimoji="1" lang="en-US" altLang="zh-CN" sz="2400">
              <a:solidFill>
                <a:srgbClr val="000066"/>
              </a:solidFill>
            </a:endParaRP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250825" y="5661025"/>
            <a:ext cx="792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</a:rPr>
              <a:t>、根据给定的逻辑功能建立原始状态图和原始状态表</a:t>
            </a:r>
          </a:p>
        </p:txBody>
      </p:sp>
      <p:sp>
        <p:nvSpPr>
          <p:cNvPr id="408591" name="Rectangle 15"/>
          <p:cNvSpPr>
            <a:spLocks noChangeArrowheads="1"/>
          </p:cNvSpPr>
          <p:nvPr/>
        </p:nvSpPr>
        <p:spPr bwMode="auto">
          <a:xfrm>
            <a:off x="827088" y="0"/>
            <a:ext cx="77930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6.3.2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同步时序逻辑电路设计举例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animBg="1" autoUpdateAnimBg="0"/>
      <p:bldP spid="408580" grpId="0" autoUpdateAnimBg="0"/>
      <p:bldP spid="408581" grpId="0" autoUpdateAnimBg="0"/>
      <p:bldP spid="408582" grpId="0" autoUpdateAnimBg="0"/>
      <p:bldP spid="408583" grpId="0" autoUpdateAnimBg="0"/>
      <p:bldP spid="408584" grpId="0" autoUpdateAnimBg="0"/>
      <p:bldP spid="408586" grpId="0" animBg="1" autoUpdateAnimBg="0"/>
      <p:bldP spid="408588" grpId="0" animBg="1" autoUpdateAnimBg="0"/>
      <p:bldP spid="408589" grpId="0" autoUpdateAnimBg="0"/>
      <p:bldP spid="4085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5653088" y="1989138"/>
            <a:ext cx="2995612" cy="358775"/>
          </a:xfrm>
          <a:prstGeom prst="rect">
            <a:avLst/>
          </a:prstGeom>
          <a:solidFill>
            <a:srgbClr val="FFCC99">
              <a:alpha val="4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5653088" y="3284538"/>
            <a:ext cx="2995612" cy="358775"/>
          </a:xfrm>
          <a:prstGeom prst="rect">
            <a:avLst/>
          </a:prstGeom>
          <a:solidFill>
            <a:srgbClr val="FFCC99">
              <a:alpha val="4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503238" y="4076700"/>
            <a:ext cx="21240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2. </a:t>
            </a:r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状态化简</a:t>
            </a: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4859338" y="404813"/>
            <a:ext cx="3779837" cy="4032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99"/>
                </a:solidFill>
                <a:ea typeface="楷体_GB2312" pitchFamily="49" charset="-122"/>
              </a:rPr>
              <a:t>列出原始状态转换表</a:t>
            </a:r>
          </a:p>
        </p:txBody>
      </p:sp>
      <p:sp>
        <p:nvSpPr>
          <p:cNvPr id="410630" name="AutoShape 6"/>
          <p:cNvSpPr>
            <a:spLocks noChangeArrowheads="1"/>
          </p:cNvSpPr>
          <p:nvPr/>
        </p:nvSpPr>
        <p:spPr bwMode="auto">
          <a:xfrm>
            <a:off x="3995738" y="2924175"/>
            <a:ext cx="1403350" cy="468313"/>
          </a:xfrm>
          <a:prstGeom prst="rightArrow">
            <a:avLst>
              <a:gd name="adj1" fmla="val 56519"/>
              <a:gd name="adj2" fmla="val 48820"/>
            </a:avLst>
          </a:prstGeom>
          <a:solidFill>
            <a:srgbClr val="CC3399">
              <a:alpha val="38000"/>
            </a:srgbClr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631" name="Group 7"/>
          <p:cNvGraphicFramePr>
            <a:graphicFrameLocks noGrp="1"/>
          </p:cNvGraphicFramePr>
          <p:nvPr/>
        </p:nvGraphicFramePr>
        <p:xfrm>
          <a:off x="5705475" y="1084263"/>
          <a:ext cx="2881313" cy="2571750"/>
        </p:xfrm>
        <a:graphic>
          <a:graphicData uri="http://schemas.openxmlformats.org/drawingml/2006/table">
            <a:tbl>
              <a:tblPr/>
              <a:tblGrid>
                <a:gridCol w="742950"/>
                <a:gridCol w="1108075"/>
                <a:gridCol w="1030288"/>
              </a:tblGrid>
              <a:tr h="322263">
                <a:tc rowSpan="2"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次态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22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656" name="AutoShape 32"/>
          <p:cNvSpPr>
            <a:spLocks noChangeArrowheads="1"/>
          </p:cNvSpPr>
          <p:nvPr/>
        </p:nvSpPr>
        <p:spPr bwMode="auto">
          <a:xfrm>
            <a:off x="7023100" y="3775075"/>
            <a:ext cx="393700" cy="482600"/>
          </a:xfrm>
          <a:prstGeom prst="downArrow">
            <a:avLst>
              <a:gd name="adj1" fmla="val 50000"/>
              <a:gd name="adj2" fmla="val 30645"/>
            </a:avLst>
          </a:prstGeom>
          <a:solidFill>
            <a:srgbClr val="CC3399">
              <a:alpha val="38000"/>
            </a:srgbClr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757" name="Group 133"/>
          <p:cNvGraphicFramePr>
            <a:graphicFrameLocks noGrp="1"/>
          </p:cNvGraphicFramePr>
          <p:nvPr/>
        </p:nvGraphicFramePr>
        <p:xfrm>
          <a:off x="5513388" y="4365625"/>
          <a:ext cx="3060700" cy="2152651"/>
        </p:xfrm>
        <a:graphic>
          <a:graphicData uri="http://schemas.openxmlformats.org/drawingml/2006/table">
            <a:tbl>
              <a:tblPr/>
              <a:tblGrid>
                <a:gridCol w="781050"/>
                <a:gridCol w="1109662"/>
                <a:gridCol w="1169988"/>
              </a:tblGrid>
              <a:tr h="409575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  <a:endParaRPr kumimoji="0" lang="zh-CN" altLang="en-US" sz="3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次态／输出</a:t>
                      </a:r>
                      <a:endParaRPr kumimoji="0" lang="zh-CN" altLang="en-US" sz="3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9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a/1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10681" name="Group 57"/>
          <p:cNvGrpSpPr>
            <a:grpSpLocks/>
          </p:cNvGrpSpPr>
          <p:nvPr/>
        </p:nvGrpSpPr>
        <p:grpSpPr bwMode="auto">
          <a:xfrm>
            <a:off x="971550" y="4446588"/>
            <a:ext cx="3182938" cy="2411412"/>
            <a:chOff x="331" y="2552"/>
            <a:chExt cx="2005" cy="1519"/>
          </a:xfrm>
        </p:grpSpPr>
        <p:grpSp>
          <p:nvGrpSpPr>
            <p:cNvPr id="410682" name="Group 58"/>
            <p:cNvGrpSpPr>
              <a:grpSpLocks/>
            </p:cNvGrpSpPr>
            <p:nvPr/>
          </p:nvGrpSpPr>
          <p:grpSpPr bwMode="auto">
            <a:xfrm>
              <a:off x="714" y="2819"/>
              <a:ext cx="358" cy="366"/>
              <a:chOff x="816" y="2620"/>
              <a:chExt cx="358" cy="366"/>
            </a:xfrm>
          </p:grpSpPr>
          <p:sp>
            <p:nvSpPr>
              <p:cNvPr id="410683" name="Freeform 59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84" name="Rectangle 60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0685" name="Group 61"/>
            <p:cNvGrpSpPr>
              <a:grpSpLocks/>
            </p:cNvGrpSpPr>
            <p:nvPr/>
          </p:nvGrpSpPr>
          <p:grpSpPr bwMode="auto">
            <a:xfrm>
              <a:off x="1608" y="2819"/>
              <a:ext cx="358" cy="366"/>
              <a:chOff x="816" y="2620"/>
              <a:chExt cx="358" cy="366"/>
            </a:xfrm>
          </p:grpSpPr>
          <p:sp>
            <p:nvSpPr>
              <p:cNvPr id="410686" name="Freeform 62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87" name="Rectangle 63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0688" name="Group 64"/>
            <p:cNvGrpSpPr>
              <a:grpSpLocks/>
            </p:cNvGrpSpPr>
            <p:nvPr/>
          </p:nvGrpSpPr>
          <p:grpSpPr bwMode="auto">
            <a:xfrm>
              <a:off x="1608" y="3705"/>
              <a:ext cx="358" cy="366"/>
              <a:chOff x="816" y="2620"/>
              <a:chExt cx="358" cy="366"/>
            </a:xfrm>
          </p:grpSpPr>
          <p:sp>
            <p:nvSpPr>
              <p:cNvPr id="410689" name="Freeform 65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90" name="Rectangle 66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0691" name="Group 67"/>
            <p:cNvGrpSpPr>
              <a:grpSpLocks/>
            </p:cNvGrpSpPr>
            <p:nvPr/>
          </p:nvGrpSpPr>
          <p:grpSpPr bwMode="auto">
            <a:xfrm>
              <a:off x="714" y="3705"/>
              <a:ext cx="358" cy="366"/>
              <a:chOff x="816" y="2620"/>
              <a:chExt cx="358" cy="366"/>
            </a:xfrm>
          </p:grpSpPr>
          <p:sp>
            <p:nvSpPr>
              <p:cNvPr id="410692" name="Freeform 68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 cmpd="sng">
                <a:solidFill>
                  <a:srgbClr val="0000FF">
                    <a:alpha val="0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93" name="Rectangle 69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endParaRPr lang="zh-CN" altLang="zh-CN" sz="2300" baseline="-25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0694" name="Group 70"/>
            <p:cNvGrpSpPr>
              <a:grpSpLocks/>
            </p:cNvGrpSpPr>
            <p:nvPr/>
          </p:nvGrpSpPr>
          <p:grpSpPr bwMode="auto">
            <a:xfrm>
              <a:off x="331" y="2851"/>
              <a:ext cx="457" cy="261"/>
              <a:chOff x="416" y="2672"/>
              <a:chExt cx="457" cy="261"/>
            </a:xfrm>
          </p:grpSpPr>
          <p:sp>
            <p:nvSpPr>
              <p:cNvPr id="410695" name="Freeform 71"/>
              <p:cNvSpPr>
                <a:spLocks/>
              </p:cNvSpPr>
              <p:nvPr/>
            </p:nvSpPr>
            <p:spPr bwMode="auto">
              <a:xfrm rot="-932763">
                <a:off x="652" y="2672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 type="triangle" w="sm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96" name="Rectangle 72"/>
              <p:cNvSpPr>
                <a:spLocks noChangeArrowheads="1"/>
              </p:cNvSpPr>
              <p:nvPr/>
            </p:nvSpPr>
            <p:spPr bwMode="auto">
              <a:xfrm>
                <a:off x="416" y="2692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0/0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0697" name="Group 73"/>
            <p:cNvGrpSpPr>
              <a:grpSpLocks/>
            </p:cNvGrpSpPr>
            <p:nvPr/>
          </p:nvGrpSpPr>
          <p:grpSpPr bwMode="auto">
            <a:xfrm>
              <a:off x="1082" y="2810"/>
              <a:ext cx="509" cy="193"/>
              <a:chOff x="1795" y="2602"/>
              <a:chExt cx="509" cy="193"/>
            </a:xfrm>
          </p:grpSpPr>
          <p:sp>
            <p:nvSpPr>
              <p:cNvPr id="410698" name="Line 74"/>
              <p:cNvSpPr>
                <a:spLocks noChangeShapeType="1"/>
              </p:cNvSpPr>
              <p:nvPr/>
            </p:nvSpPr>
            <p:spPr bwMode="auto">
              <a:xfrm>
                <a:off x="1795" y="2794"/>
                <a:ext cx="509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99" name="Rectangle 75"/>
              <p:cNvSpPr>
                <a:spLocks noChangeArrowheads="1"/>
              </p:cNvSpPr>
              <p:nvPr/>
            </p:nvSpPr>
            <p:spPr bwMode="auto">
              <a:xfrm>
                <a:off x="1883" y="2602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1/0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0700" name="Group 76"/>
            <p:cNvGrpSpPr>
              <a:grpSpLocks/>
            </p:cNvGrpSpPr>
            <p:nvPr/>
          </p:nvGrpSpPr>
          <p:grpSpPr bwMode="auto">
            <a:xfrm>
              <a:off x="1016" y="2552"/>
              <a:ext cx="645" cy="307"/>
              <a:chOff x="3635" y="2536"/>
              <a:chExt cx="645" cy="307"/>
            </a:xfrm>
          </p:grpSpPr>
          <p:sp>
            <p:nvSpPr>
              <p:cNvPr id="410701" name="Arc 77"/>
              <p:cNvSpPr>
                <a:spLocks/>
              </p:cNvSpPr>
              <p:nvPr/>
            </p:nvSpPr>
            <p:spPr bwMode="auto">
              <a:xfrm flipH="1">
                <a:off x="3635" y="2711"/>
                <a:ext cx="645" cy="132"/>
              </a:xfrm>
              <a:custGeom>
                <a:avLst/>
                <a:gdLst>
                  <a:gd name="G0" fmla="+- 21390 0 0"/>
                  <a:gd name="G1" fmla="+- 21600 0 0"/>
                  <a:gd name="G2" fmla="+- 21600 0 0"/>
                  <a:gd name="T0" fmla="*/ 0 w 42990"/>
                  <a:gd name="T1" fmla="*/ 18594 h 21600"/>
                  <a:gd name="T2" fmla="*/ 42990 w 42990"/>
                  <a:gd name="T3" fmla="*/ 21600 h 21600"/>
                  <a:gd name="T4" fmla="*/ 21390 w 4299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90" h="21600" fill="none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</a:path>
                  <a:path w="42990" h="21600" stroke="0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  <a:lnTo>
                      <a:pt x="2139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02" name="Rectangle 78"/>
              <p:cNvSpPr>
                <a:spLocks noChangeArrowheads="1"/>
              </p:cNvSpPr>
              <p:nvPr/>
            </p:nvSpPr>
            <p:spPr bwMode="auto">
              <a:xfrm>
                <a:off x="3993" y="2536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0/0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0703" name="Group 79"/>
            <p:cNvGrpSpPr>
              <a:grpSpLocks/>
            </p:cNvGrpSpPr>
            <p:nvPr/>
          </p:nvGrpSpPr>
          <p:grpSpPr bwMode="auto">
            <a:xfrm>
              <a:off x="1781" y="3192"/>
              <a:ext cx="242" cy="509"/>
              <a:chOff x="2417" y="2392"/>
              <a:chExt cx="242" cy="509"/>
            </a:xfrm>
          </p:grpSpPr>
          <p:sp>
            <p:nvSpPr>
              <p:cNvPr id="410704" name="Line 80"/>
              <p:cNvSpPr>
                <a:spLocks noChangeShapeType="1"/>
              </p:cNvSpPr>
              <p:nvPr/>
            </p:nvSpPr>
            <p:spPr bwMode="auto">
              <a:xfrm rot="5400000">
                <a:off x="2163" y="2646"/>
                <a:ext cx="509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05" name="Rectangle 81"/>
              <p:cNvSpPr>
                <a:spLocks noChangeArrowheads="1"/>
              </p:cNvSpPr>
              <p:nvPr/>
            </p:nvSpPr>
            <p:spPr bwMode="auto">
              <a:xfrm>
                <a:off x="2455" y="2524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1/0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0706" name="Group 82"/>
            <p:cNvGrpSpPr>
              <a:grpSpLocks/>
            </p:cNvGrpSpPr>
            <p:nvPr/>
          </p:nvGrpSpPr>
          <p:grpSpPr bwMode="auto">
            <a:xfrm>
              <a:off x="1890" y="3754"/>
              <a:ext cx="446" cy="311"/>
              <a:chOff x="4509" y="3738"/>
              <a:chExt cx="446" cy="311"/>
            </a:xfrm>
          </p:grpSpPr>
          <p:sp>
            <p:nvSpPr>
              <p:cNvPr id="410707" name="Freeform 83"/>
              <p:cNvSpPr>
                <a:spLocks/>
              </p:cNvSpPr>
              <p:nvPr/>
            </p:nvSpPr>
            <p:spPr bwMode="auto">
              <a:xfrm rot="2290186" flipH="1">
                <a:off x="4509" y="3788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08" name="Rectangle 84"/>
              <p:cNvSpPr>
                <a:spLocks noChangeArrowheads="1"/>
              </p:cNvSpPr>
              <p:nvPr/>
            </p:nvSpPr>
            <p:spPr bwMode="auto">
              <a:xfrm>
                <a:off x="4751" y="3738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1/0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410709" name="Line 85"/>
            <p:cNvSpPr>
              <a:spLocks noChangeShapeType="1"/>
            </p:cNvSpPr>
            <p:nvPr/>
          </p:nvSpPr>
          <p:spPr bwMode="auto">
            <a:xfrm>
              <a:off x="1016" y="3174"/>
              <a:ext cx="645" cy="5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10" name="Rectangle 86"/>
            <p:cNvSpPr>
              <a:spLocks noChangeArrowheads="1"/>
            </p:cNvSpPr>
            <p:nvPr/>
          </p:nvSpPr>
          <p:spPr bwMode="auto">
            <a:xfrm>
              <a:off x="1208" y="3525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0/1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410711" name="AutoShape 87"/>
          <p:cNvSpPr>
            <a:spLocks noChangeArrowheads="1"/>
          </p:cNvSpPr>
          <p:nvPr/>
        </p:nvSpPr>
        <p:spPr bwMode="auto">
          <a:xfrm flipH="1">
            <a:off x="3875088" y="5084763"/>
            <a:ext cx="1344612" cy="407987"/>
          </a:xfrm>
          <a:prstGeom prst="rightArrow">
            <a:avLst>
              <a:gd name="adj1" fmla="val 56519"/>
              <a:gd name="adj2" fmla="val 53693"/>
            </a:avLst>
          </a:prstGeom>
          <a:solidFill>
            <a:srgbClr val="CC3399">
              <a:alpha val="38000"/>
            </a:srgbClr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12" name="Rectangle 88"/>
          <p:cNvSpPr>
            <a:spLocks noChangeArrowheads="1"/>
          </p:cNvSpPr>
          <p:nvPr/>
        </p:nvSpPr>
        <p:spPr bwMode="auto">
          <a:xfrm>
            <a:off x="611188" y="115888"/>
            <a:ext cx="3779837" cy="4032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>
                <a:solidFill>
                  <a:srgbClr val="000099"/>
                </a:solidFill>
                <a:ea typeface="楷体_GB2312" pitchFamily="49" charset="-122"/>
              </a:rPr>
              <a:t>画出</a:t>
            </a:r>
            <a:r>
              <a:rPr lang="zh-CN" altLang="en-US">
                <a:solidFill>
                  <a:srgbClr val="000099"/>
                </a:solidFill>
                <a:ea typeface="楷体_GB2312" pitchFamily="49" charset="-122"/>
              </a:rPr>
              <a:t>原始状态转换图</a:t>
            </a:r>
          </a:p>
        </p:txBody>
      </p:sp>
      <p:grpSp>
        <p:nvGrpSpPr>
          <p:cNvPr id="410756" name="Group 132"/>
          <p:cNvGrpSpPr>
            <a:grpSpLocks/>
          </p:cNvGrpSpPr>
          <p:nvPr/>
        </p:nvGrpSpPr>
        <p:grpSpPr bwMode="auto">
          <a:xfrm>
            <a:off x="1116013" y="1123950"/>
            <a:ext cx="647700" cy="2016125"/>
            <a:chOff x="703" y="708"/>
            <a:chExt cx="408" cy="1270"/>
          </a:xfrm>
        </p:grpSpPr>
        <p:sp>
          <p:nvSpPr>
            <p:cNvPr id="410753" name="Oval 129"/>
            <p:cNvSpPr>
              <a:spLocks noChangeArrowheads="1"/>
            </p:cNvSpPr>
            <p:nvPr/>
          </p:nvSpPr>
          <p:spPr bwMode="auto">
            <a:xfrm>
              <a:off x="703" y="708"/>
              <a:ext cx="408" cy="36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round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54" name="Oval 130"/>
            <p:cNvSpPr>
              <a:spLocks noChangeArrowheads="1"/>
            </p:cNvSpPr>
            <p:nvPr/>
          </p:nvSpPr>
          <p:spPr bwMode="auto">
            <a:xfrm>
              <a:off x="703" y="1616"/>
              <a:ext cx="408" cy="36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round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713" name="Oval 89"/>
          <p:cNvSpPr>
            <a:spLocks noChangeArrowheads="1"/>
          </p:cNvSpPr>
          <p:nvPr/>
        </p:nvSpPr>
        <p:spPr bwMode="auto">
          <a:xfrm>
            <a:off x="1109663" y="1123950"/>
            <a:ext cx="6604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410714" name="Oval 90"/>
          <p:cNvSpPr>
            <a:spLocks noChangeArrowheads="1"/>
          </p:cNvSpPr>
          <p:nvPr/>
        </p:nvSpPr>
        <p:spPr bwMode="auto">
          <a:xfrm>
            <a:off x="2843213" y="1123950"/>
            <a:ext cx="6604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b</a:t>
            </a:r>
            <a:endParaRPr kumimoji="1" lang="en-US" altLang="zh-CN" sz="24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715" name="Oval 91"/>
          <p:cNvSpPr>
            <a:spLocks noChangeArrowheads="1"/>
          </p:cNvSpPr>
          <p:nvPr/>
        </p:nvSpPr>
        <p:spPr bwMode="auto">
          <a:xfrm>
            <a:off x="1109663" y="2571750"/>
            <a:ext cx="6604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endParaRPr kumimoji="1" lang="en-US" altLang="zh-CN" sz="24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716" name="Oval 92"/>
          <p:cNvSpPr>
            <a:spLocks noChangeArrowheads="1"/>
          </p:cNvSpPr>
          <p:nvPr/>
        </p:nvSpPr>
        <p:spPr bwMode="auto">
          <a:xfrm>
            <a:off x="2843213" y="2571750"/>
            <a:ext cx="6604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c</a:t>
            </a:r>
            <a:endParaRPr kumimoji="1" lang="en-US" altLang="zh-CN" sz="2400" baseline="-250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10717" name="Group 93"/>
          <p:cNvGrpSpPr>
            <a:grpSpLocks/>
          </p:cNvGrpSpPr>
          <p:nvPr/>
        </p:nvGrpSpPr>
        <p:grpSpPr bwMode="auto">
          <a:xfrm>
            <a:off x="1770063" y="784225"/>
            <a:ext cx="1155700" cy="492125"/>
            <a:chOff x="4128" y="2090"/>
            <a:chExt cx="672" cy="310"/>
          </a:xfrm>
        </p:grpSpPr>
        <p:sp>
          <p:nvSpPr>
            <p:cNvPr id="410718" name="Line 94"/>
            <p:cNvSpPr>
              <a:spLocks noChangeShapeType="1"/>
            </p:cNvSpPr>
            <p:nvPr/>
          </p:nvSpPr>
          <p:spPr bwMode="auto">
            <a:xfrm>
              <a:off x="4128" y="240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0719" name="Text Box 95"/>
            <p:cNvSpPr txBox="1">
              <a:spLocks noChangeArrowheads="1"/>
            </p:cNvSpPr>
            <p:nvPr/>
          </p:nvSpPr>
          <p:spPr bwMode="auto">
            <a:xfrm>
              <a:off x="4262" y="2090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1/0</a:t>
              </a:r>
            </a:p>
          </p:txBody>
        </p:sp>
      </p:grpSp>
      <p:grpSp>
        <p:nvGrpSpPr>
          <p:cNvPr id="410720" name="Group 96"/>
          <p:cNvGrpSpPr>
            <a:grpSpLocks/>
          </p:cNvGrpSpPr>
          <p:nvPr/>
        </p:nvGrpSpPr>
        <p:grpSpPr bwMode="auto">
          <a:xfrm>
            <a:off x="3238500" y="1733550"/>
            <a:ext cx="573088" cy="838200"/>
            <a:chOff x="4982" y="2688"/>
            <a:chExt cx="333" cy="528"/>
          </a:xfrm>
        </p:grpSpPr>
        <p:sp>
          <p:nvSpPr>
            <p:cNvPr id="410721" name="Line 97"/>
            <p:cNvSpPr>
              <a:spLocks noChangeShapeType="1"/>
            </p:cNvSpPr>
            <p:nvPr/>
          </p:nvSpPr>
          <p:spPr bwMode="auto">
            <a:xfrm>
              <a:off x="4992" y="268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722" name="Text Box 98"/>
            <p:cNvSpPr txBox="1">
              <a:spLocks noChangeArrowheads="1"/>
            </p:cNvSpPr>
            <p:nvPr/>
          </p:nvSpPr>
          <p:spPr bwMode="auto">
            <a:xfrm>
              <a:off x="4982" y="2810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1/0</a:t>
              </a:r>
            </a:p>
          </p:txBody>
        </p:sp>
      </p:grpSp>
      <p:grpSp>
        <p:nvGrpSpPr>
          <p:cNvPr id="410723" name="Group 99"/>
          <p:cNvGrpSpPr>
            <a:grpSpLocks/>
          </p:cNvGrpSpPr>
          <p:nvPr/>
        </p:nvGrpSpPr>
        <p:grpSpPr bwMode="auto">
          <a:xfrm>
            <a:off x="1770063" y="2952750"/>
            <a:ext cx="1073150" cy="457200"/>
            <a:chOff x="4128" y="3456"/>
            <a:chExt cx="624" cy="288"/>
          </a:xfrm>
        </p:grpSpPr>
        <p:sp>
          <p:nvSpPr>
            <p:cNvPr id="410724" name="Line 100"/>
            <p:cNvSpPr>
              <a:spLocks noChangeShapeType="1"/>
            </p:cNvSpPr>
            <p:nvPr/>
          </p:nvSpPr>
          <p:spPr bwMode="auto">
            <a:xfrm flipH="1">
              <a:off x="4128" y="345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725" name="Text Box 101"/>
            <p:cNvSpPr txBox="1">
              <a:spLocks noChangeArrowheads="1"/>
            </p:cNvSpPr>
            <p:nvPr/>
          </p:nvSpPr>
          <p:spPr bwMode="auto">
            <a:xfrm>
              <a:off x="4272" y="3456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0/1</a:t>
              </a:r>
            </a:p>
          </p:txBody>
        </p:sp>
      </p:grpSp>
      <p:grpSp>
        <p:nvGrpSpPr>
          <p:cNvPr id="410726" name="Group 102"/>
          <p:cNvGrpSpPr>
            <a:grpSpLocks/>
          </p:cNvGrpSpPr>
          <p:nvPr/>
        </p:nvGrpSpPr>
        <p:grpSpPr bwMode="auto">
          <a:xfrm>
            <a:off x="779463" y="1733550"/>
            <a:ext cx="660400" cy="838200"/>
            <a:chOff x="3552" y="2688"/>
            <a:chExt cx="384" cy="528"/>
          </a:xfrm>
        </p:grpSpPr>
        <p:sp>
          <p:nvSpPr>
            <p:cNvPr id="410727" name="Line 103"/>
            <p:cNvSpPr>
              <a:spLocks noChangeShapeType="1"/>
            </p:cNvSpPr>
            <p:nvPr/>
          </p:nvSpPr>
          <p:spPr bwMode="auto">
            <a:xfrm flipV="1">
              <a:off x="3936" y="268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728" name="Text Box 104"/>
            <p:cNvSpPr txBox="1">
              <a:spLocks noChangeArrowheads="1"/>
            </p:cNvSpPr>
            <p:nvPr/>
          </p:nvSpPr>
          <p:spPr bwMode="auto">
            <a:xfrm>
              <a:off x="3552" y="2832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0/0</a:t>
              </a:r>
            </a:p>
          </p:txBody>
        </p:sp>
      </p:grpSp>
      <p:grpSp>
        <p:nvGrpSpPr>
          <p:cNvPr id="410729" name="Group 105"/>
          <p:cNvGrpSpPr>
            <a:grpSpLocks/>
          </p:cNvGrpSpPr>
          <p:nvPr/>
        </p:nvGrpSpPr>
        <p:grpSpPr bwMode="auto">
          <a:xfrm>
            <a:off x="1687513" y="1657350"/>
            <a:ext cx="1320800" cy="1066800"/>
            <a:chOff x="4080" y="2640"/>
            <a:chExt cx="768" cy="672"/>
          </a:xfrm>
        </p:grpSpPr>
        <p:sp>
          <p:nvSpPr>
            <p:cNvPr id="410730" name="Line 106"/>
            <p:cNvSpPr>
              <a:spLocks noChangeShapeType="1"/>
            </p:cNvSpPr>
            <p:nvPr/>
          </p:nvSpPr>
          <p:spPr bwMode="auto">
            <a:xfrm flipV="1">
              <a:off x="4080" y="2640"/>
              <a:ext cx="76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0731" name="Text Box 107"/>
            <p:cNvSpPr txBox="1">
              <a:spLocks noChangeArrowheads="1"/>
            </p:cNvSpPr>
            <p:nvPr/>
          </p:nvSpPr>
          <p:spPr bwMode="auto">
            <a:xfrm>
              <a:off x="4406" y="2906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1/0</a:t>
              </a:r>
            </a:p>
          </p:txBody>
        </p:sp>
      </p:grpSp>
      <p:grpSp>
        <p:nvGrpSpPr>
          <p:cNvPr id="410732" name="Group 108"/>
          <p:cNvGrpSpPr>
            <a:grpSpLocks/>
          </p:cNvGrpSpPr>
          <p:nvPr/>
        </p:nvGrpSpPr>
        <p:grpSpPr bwMode="auto">
          <a:xfrm>
            <a:off x="1770063" y="1428750"/>
            <a:ext cx="1073150" cy="457200"/>
            <a:chOff x="4128" y="2496"/>
            <a:chExt cx="624" cy="288"/>
          </a:xfrm>
        </p:grpSpPr>
        <p:sp>
          <p:nvSpPr>
            <p:cNvPr id="410733" name="Line 109"/>
            <p:cNvSpPr>
              <a:spLocks noChangeShapeType="1"/>
            </p:cNvSpPr>
            <p:nvPr/>
          </p:nvSpPr>
          <p:spPr bwMode="auto">
            <a:xfrm flipH="1">
              <a:off x="4128" y="254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734" name="Text Box 110"/>
            <p:cNvSpPr txBox="1">
              <a:spLocks noChangeArrowheads="1"/>
            </p:cNvSpPr>
            <p:nvPr/>
          </p:nvSpPr>
          <p:spPr bwMode="auto">
            <a:xfrm>
              <a:off x="4272" y="2496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0/0</a:t>
              </a:r>
            </a:p>
          </p:txBody>
        </p:sp>
      </p:grpSp>
      <p:grpSp>
        <p:nvGrpSpPr>
          <p:cNvPr id="410735" name="Group 111"/>
          <p:cNvGrpSpPr>
            <a:grpSpLocks/>
          </p:cNvGrpSpPr>
          <p:nvPr/>
        </p:nvGrpSpPr>
        <p:grpSpPr bwMode="auto">
          <a:xfrm>
            <a:off x="284163" y="590550"/>
            <a:ext cx="1155700" cy="838200"/>
            <a:chOff x="3264" y="1968"/>
            <a:chExt cx="672" cy="528"/>
          </a:xfrm>
        </p:grpSpPr>
        <p:sp>
          <p:nvSpPr>
            <p:cNvPr id="410736" name="Freeform 112"/>
            <p:cNvSpPr>
              <a:spLocks/>
            </p:cNvSpPr>
            <p:nvPr/>
          </p:nvSpPr>
          <p:spPr bwMode="auto">
            <a:xfrm>
              <a:off x="3516" y="2067"/>
              <a:ext cx="420" cy="429"/>
            </a:xfrm>
            <a:custGeom>
              <a:avLst/>
              <a:gdLst>
                <a:gd name="T0" fmla="*/ 228 w 420"/>
                <a:gd name="T1" fmla="*/ 429 h 429"/>
                <a:gd name="T2" fmla="*/ 126 w 420"/>
                <a:gd name="T3" fmla="*/ 138 h 429"/>
                <a:gd name="T4" fmla="*/ 420 w 420"/>
                <a:gd name="T5" fmla="*/ 237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429">
                  <a:moveTo>
                    <a:pt x="228" y="429"/>
                  </a:moveTo>
                  <a:cubicBezTo>
                    <a:pt x="135" y="429"/>
                    <a:pt x="0" y="276"/>
                    <a:pt x="126" y="138"/>
                  </a:cubicBezTo>
                  <a:cubicBezTo>
                    <a:pt x="252" y="0"/>
                    <a:pt x="420" y="147"/>
                    <a:pt x="420" y="23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737" name="Text Box 113"/>
            <p:cNvSpPr txBox="1">
              <a:spLocks noChangeArrowheads="1"/>
            </p:cNvSpPr>
            <p:nvPr/>
          </p:nvSpPr>
          <p:spPr bwMode="auto">
            <a:xfrm>
              <a:off x="3264" y="1968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0/0</a:t>
              </a:r>
            </a:p>
          </p:txBody>
        </p:sp>
      </p:grpSp>
      <p:grpSp>
        <p:nvGrpSpPr>
          <p:cNvPr id="410738" name="Group 114"/>
          <p:cNvGrpSpPr>
            <a:grpSpLocks/>
          </p:cNvGrpSpPr>
          <p:nvPr/>
        </p:nvGrpSpPr>
        <p:grpSpPr bwMode="auto">
          <a:xfrm>
            <a:off x="3203575" y="2924175"/>
            <a:ext cx="803275" cy="955675"/>
            <a:chOff x="4944" y="3408"/>
            <a:chExt cx="467" cy="602"/>
          </a:xfrm>
        </p:grpSpPr>
        <p:sp>
          <p:nvSpPr>
            <p:cNvPr id="410739" name="Freeform 115"/>
            <p:cNvSpPr>
              <a:spLocks/>
            </p:cNvSpPr>
            <p:nvPr/>
          </p:nvSpPr>
          <p:spPr bwMode="auto">
            <a:xfrm rot="10800000">
              <a:off x="4944" y="3408"/>
              <a:ext cx="420" cy="429"/>
            </a:xfrm>
            <a:custGeom>
              <a:avLst/>
              <a:gdLst>
                <a:gd name="T0" fmla="*/ 228 w 420"/>
                <a:gd name="T1" fmla="*/ 429 h 429"/>
                <a:gd name="T2" fmla="*/ 126 w 420"/>
                <a:gd name="T3" fmla="*/ 138 h 429"/>
                <a:gd name="T4" fmla="*/ 420 w 420"/>
                <a:gd name="T5" fmla="*/ 237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429">
                  <a:moveTo>
                    <a:pt x="228" y="429"/>
                  </a:moveTo>
                  <a:cubicBezTo>
                    <a:pt x="135" y="429"/>
                    <a:pt x="0" y="276"/>
                    <a:pt x="126" y="138"/>
                  </a:cubicBezTo>
                  <a:cubicBezTo>
                    <a:pt x="252" y="0"/>
                    <a:pt x="420" y="147"/>
                    <a:pt x="420" y="23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740" name="Text Box 116"/>
            <p:cNvSpPr txBox="1">
              <a:spLocks noChangeArrowheads="1"/>
            </p:cNvSpPr>
            <p:nvPr/>
          </p:nvSpPr>
          <p:spPr bwMode="auto">
            <a:xfrm>
              <a:off x="5078" y="3722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1/0</a:t>
              </a:r>
            </a:p>
          </p:txBody>
        </p:sp>
      </p:grpSp>
      <p:grpSp>
        <p:nvGrpSpPr>
          <p:cNvPr id="410750" name="Group 126"/>
          <p:cNvGrpSpPr>
            <a:grpSpLocks/>
          </p:cNvGrpSpPr>
          <p:nvPr/>
        </p:nvGrpSpPr>
        <p:grpSpPr bwMode="auto">
          <a:xfrm>
            <a:off x="6516688" y="1916113"/>
            <a:ext cx="2014537" cy="457200"/>
            <a:chOff x="4105" y="1207"/>
            <a:chExt cx="1269" cy="288"/>
          </a:xfrm>
        </p:grpSpPr>
        <p:sp>
          <p:nvSpPr>
            <p:cNvPr id="410741" name="Text Box 117"/>
            <p:cNvSpPr txBox="1">
              <a:spLocks noChangeArrowheads="1"/>
            </p:cNvSpPr>
            <p:nvPr/>
          </p:nvSpPr>
          <p:spPr bwMode="auto">
            <a:xfrm>
              <a:off x="4105" y="1207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</a:rPr>
                <a:t>a / 0</a:t>
              </a:r>
            </a:p>
          </p:txBody>
        </p:sp>
        <p:sp>
          <p:nvSpPr>
            <p:cNvPr id="410742" name="Text Box 118"/>
            <p:cNvSpPr txBox="1">
              <a:spLocks noChangeArrowheads="1"/>
            </p:cNvSpPr>
            <p:nvPr/>
          </p:nvSpPr>
          <p:spPr bwMode="auto">
            <a:xfrm>
              <a:off x="4785" y="1207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</a:rPr>
                <a:t>b / 0</a:t>
              </a:r>
            </a:p>
          </p:txBody>
        </p:sp>
      </p:grpSp>
      <p:grpSp>
        <p:nvGrpSpPr>
          <p:cNvPr id="410751" name="Group 127"/>
          <p:cNvGrpSpPr>
            <a:grpSpLocks/>
          </p:cNvGrpSpPr>
          <p:nvPr/>
        </p:nvGrpSpPr>
        <p:grpSpPr bwMode="auto">
          <a:xfrm>
            <a:off x="6516688" y="2349500"/>
            <a:ext cx="2014537" cy="457200"/>
            <a:chOff x="4105" y="1480"/>
            <a:chExt cx="1269" cy="288"/>
          </a:xfrm>
        </p:grpSpPr>
        <p:sp>
          <p:nvSpPr>
            <p:cNvPr id="410743" name="Text Box 119"/>
            <p:cNvSpPr txBox="1">
              <a:spLocks noChangeArrowheads="1"/>
            </p:cNvSpPr>
            <p:nvPr/>
          </p:nvSpPr>
          <p:spPr bwMode="auto">
            <a:xfrm>
              <a:off x="4105" y="1480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</a:rPr>
                <a:t>a / 0</a:t>
              </a:r>
            </a:p>
          </p:txBody>
        </p:sp>
        <p:sp>
          <p:nvSpPr>
            <p:cNvPr id="410745" name="Text Box 121"/>
            <p:cNvSpPr txBox="1">
              <a:spLocks noChangeArrowheads="1"/>
            </p:cNvSpPr>
            <p:nvPr/>
          </p:nvSpPr>
          <p:spPr bwMode="auto">
            <a:xfrm>
              <a:off x="4785" y="1480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</a:rPr>
                <a:t>c / 0</a:t>
              </a:r>
            </a:p>
          </p:txBody>
        </p:sp>
      </p:grpSp>
      <p:grpSp>
        <p:nvGrpSpPr>
          <p:cNvPr id="410752" name="Group 128"/>
          <p:cNvGrpSpPr>
            <a:grpSpLocks/>
          </p:cNvGrpSpPr>
          <p:nvPr/>
        </p:nvGrpSpPr>
        <p:grpSpPr bwMode="auto">
          <a:xfrm>
            <a:off x="6516688" y="2781300"/>
            <a:ext cx="2014537" cy="889000"/>
            <a:chOff x="4105" y="1752"/>
            <a:chExt cx="1269" cy="560"/>
          </a:xfrm>
        </p:grpSpPr>
        <p:sp>
          <p:nvSpPr>
            <p:cNvPr id="410746" name="Text Box 122"/>
            <p:cNvSpPr txBox="1">
              <a:spLocks noChangeArrowheads="1"/>
            </p:cNvSpPr>
            <p:nvPr/>
          </p:nvSpPr>
          <p:spPr bwMode="auto">
            <a:xfrm>
              <a:off x="4105" y="1752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latin typeface="Times New Roman" pitchFamily="18" charset="0"/>
                </a:rPr>
                <a:t>d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410747" name="Text Box 123"/>
            <p:cNvSpPr txBox="1">
              <a:spLocks noChangeArrowheads="1"/>
            </p:cNvSpPr>
            <p:nvPr/>
          </p:nvSpPr>
          <p:spPr bwMode="auto">
            <a:xfrm>
              <a:off x="4785" y="1752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</a:rPr>
                <a:t>c / 0</a:t>
              </a:r>
            </a:p>
          </p:txBody>
        </p:sp>
        <p:sp>
          <p:nvSpPr>
            <p:cNvPr id="410748" name="Text Box 124"/>
            <p:cNvSpPr txBox="1">
              <a:spLocks noChangeArrowheads="1"/>
            </p:cNvSpPr>
            <p:nvPr/>
          </p:nvSpPr>
          <p:spPr bwMode="auto">
            <a:xfrm>
              <a:off x="4105" y="2024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</a:rPr>
                <a:t>a / 0</a:t>
              </a:r>
            </a:p>
          </p:txBody>
        </p:sp>
        <p:sp>
          <p:nvSpPr>
            <p:cNvPr id="410749" name="Text Box 125"/>
            <p:cNvSpPr txBox="1">
              <a:spLocks noChangeArrowheads="1"/>
            </p:cNvSpPr>
            <p:nvPr/>
          </p:nvSpPr>
          <p:spPr bwMode="auto">
            <a:xfrm>
              <a:off x="4785" y="2024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</a:rPr>
                <a:t>b / 0</a:t>
              </a:r>
            </a:p>
          </p:txBody>
        </p:sp>
      </p:grpSp>
      <p:sp>
        <p:nvSpPr>
          <p:cNvPr id="84" name="AutoShape 32"/>
          <p:cNvSpPr>
            <a:spLocks noChangeArrowheads="1"/>
          </p:cNvSpPr>
          <p:nvPr/>
        </p:nvSpPr>
        <p:spPr bwMode="auto">
          <a:xfrm>
            <a:off x="2203850" y="3529384"/>
            <a:ext cx="393700" cy="482600"/>
          </a:xfrm>
          <a:prstGeom prst="downArrow">
            <a:avLst>
              <a:gd name="adj1" fmla="val 50000"/>
              <a:gd name="adj2" fmla="val 30645"/>
            </a:avLst>
          </a:prstGeom>
          <a:solidFill>
            <a:srgbClr val="006600">
              <a:alpha val="38000"/>
            </a:srgbClr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1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1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41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41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4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1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nimBg="1"/>
      <p:bldP spid="410627" grpId="0" animBg="1"/>
      <p:bldP spid="410628" grpId="0" autoUpdateAnimBg="0"/>
      <p:bldP spid="410629" grpId="0" animBg="1" autoUpdateAnimBg="0"/>
      <p:bldP spid="410630" grpId="0" animBg="1"/>
      <p:bldP spid="410656" grpId="0" animBg="1"/>
      <p:bldP spid="410711" grpId="0" animBg="1"/>
      <p:bldP spid="410714" grpId="0" animBg="1" autoUpdateAnimBg="0"/>
      <p:bldP spid="410715" grpId="0" animBg="1" autoUpdateAnimBg="0"/>
      <p:bldP spid="410716" grpId="0" animBg="1" autoUpdateAnimBg="0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466725" y="2349500"/>
            <a:ext cx="3671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40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kumimoji="1" lang="zh-CN" altLang="en-US" sz="2400">
                <a:solidFill>
                  <a:schemeClr val="folHlink"/>
                </a:solidFill>
                <a:latin typeface="楷体_GB2312" pitchFamily="49" charset="-122"/>
              </a:rPr>
              <a:t>状态分配（编码）</a:t>
            </a:r>
            <a:endParaRPr lang="zh-CN" altLang="en-US" sz="2400">
              <a:solidFill>
                <a:schemeClr val="folHlink"/>
              </a:solidFill>
              <a:latin typeface="楷体_GB2312" pitchFamily="49" charset="-122"/>
            </a:endParaRPr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3419475" y="2420938"/>
            <a:ext cx="396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令  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= 00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= 01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</a:rPr>
              <a:t>c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= 11</a:t>
            </a:r>
            <a:r>
              <a:rPr lang="zh-CN" altLang="en-US" sz="2400" b="0">
                <a:solidFill>
                  <a:schemeClr val="tx2"/>
                </a:solidFill>
                <a:latin typeface="Times New Roman" pitchFamily="18" charset="0"/>
              </a:rPr>
              <a:t>， </a:t>
            </a:r>
          </a:p>
        </p:txBody>
      </p:sp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5651500" y="2924175"/>
          <a:ext cx="2687638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3" name="图片" r:id="rId3" imgW="1600200" imgH="1752600" progId="Word.Picture.8">
                  <p:embed/>
                </p:oleObj>
              </mc:Choice>
              <mc:Fallback>
                <p:oleObj name="图片" r:id="rId3" imgW="1600200" imgH="17526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924175"/>
                        <a:ext cx="2687638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AutoShape 5"/>
          <p:cNvSpPr>
            <a:spLocks noChangeArrowheads="1"/>
          </p:cNvSpPr>
          <p:nvPr/>
        </p:nvSpPr>
        <p:spPr bwMode="auto">
          <a:xfrm>
            <a:off x="3924300" y="4076700"/>
            <a:ext cx="1763713" cy="468313"/>
          </a:xfrm>
          <a:prstGeom prst="rightArrow">
            <a:avLst>
              <a:gd name="adj1" fmla="val 56519"/>
              <a:gd name="adj2" fmla="val 61356"/>
            </a:avLst>
          </a:prstGeom>
          <a:solidFill>
            <a:srgbClr val="CC3399"/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0" y="0"/>
            <a:ext cx="4454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4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kumimoji="1" lang="zh-CN" altLang="en-US" sz="2400">
                <a:solidFill>
                  <a:schemeClr val="folHlink"/>
                </a:solidFill>
                <a:latin typeface="楷体_GB2312" pitchFamily="49" charset="-122"/>
              </a:rPr>
              <a:t>选择触发器的个数、类型</a:t>
            </a:r>
            <a:endParaRPr lang="zh-CN" altLang="en-US" sz="2400">
              <a:solidFill>
                <a:schemeClr val="folHlink"/>
              </a:solidFill>
              <a:latin typeface="楷体_GB2312" pitchFamily="49" charset="-122"/>
            </a:endParaRP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0" y="476250"/>
            <a:ext cx="4679950" cy="6397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400">
                <a:solidFill>
                  <a:srgbClr val="000099"/>
                </a:solidFill>
              </a:rPr>
              <a:t>触发器个数</a:t>
            </a:r>
            <a:r>
              <a:rPr lang="en-US" altLang="zh-CN" sz="2400">
                <a:solidFill>
                  <a:srgbClr val="000099"/>
                </a:solidFill>
              </a:rPr>
              <a:t>: </a:t>
            </a:r>
            <a:r>
              <a:rPr lang="zh-CN" altLang="en-US" sz="2400">
                <a:solidFill>
                  <a:srgbClr val="000099"/>
                </a:solidFill>
              </a:rPr>
              <a:t>两个。     </a:t>
            </a:r>
          </a:p>
        </p:txBody>
      </p:sp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755650" y="3213100"/>
            <a:ext cx="3182938" cy="2411413"/>
            <a:chOff x="331" y="2552"/>
            <a:chExt cx="2005" cy="1519"/>
          </a:xfrm>
        </p:grpSpPr>
        <p:grpSp>
          <p:nvGrpSpPr>
            <p:cNvPr id="411657" name="Group 9"/>
            <p:cNvGrpSpPr>
              <a:grpSpLocks/>
            </p:cNvGrpSpPr>
            <p:nvPr/>
          </p:nvGrpSpPr>
          <p:grpSpPr bwMode="auto">
            <a:xfrm>
              <a:off x="714" y="2819"/>
              <a:ext cx="358" cy="366"/>
              <a:chOff x="816" y="2620"/>
              <a:chExt cx="358" cy="366"/>
            </a:xfrm>
          </p:grpSpPr>
          <p:sp>
            <p:nvSpPr>
              <p:cNvPr id="411658" name="Freeform 10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59" name="Rectangle 11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1660" name="Group 12"/>
            <p:cNvGrpSpPr>
              <a:grpSpLocks/>
            </p:cNvGrpSpPr>
            <p:nvPr/>
          </p:nvGrpSpPr>
          <p:grpSpPr bwMode="auto">
            <a:xfrm>
              <a:off x="1608" y="2819"/>
              <a:ext cx="358" cy="366"/>
              <a:chOff x="816" y="2620"/>
              <a:chExt cx="358" cy="366"/>
            </a:xfrm>
          </p:grpSpPr>
          <p:sp>
            <p:nvSpPr>
              <p:cNvPr id="411661" name="Freeform 13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62" name="Rectangle 14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1663" name="Group 15"/>
            <p:cNvGrpSpPr>
              <a:grpSpLocks/>
            </p:cNvGrpSpPr>
            <p:nvPr/>
          </p:nvGrpSpPr>
          <p:grpSpPr bwMode="auto">
            <a:xfrm>
              <a:off x="1608" y="3705"/>
              <a:ext cx="358" cy="366"/>
              <a:chOff x="816" y="2620"/>
              <a:chExt cx="358" cy="366"/>
            </a:xfrm>
          </p:grpSpPr>
          <p:sp>
            <p:nvSpPr>
              <p:cNvPr id="411664" name="Freeform 16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65" name="Rectangle 17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altLang="zh-CN" sz="23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  <a:endParaRPr lang="en-US" altLang="zh-CN" sz="2300" baseline="-250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1666" name="Group 18"/>
            <p:cNvGrpSpPr>
              <a:grpSpLocks/>
            </p:cNvGrpSpPr>
            <p:nvPr/>
          </p:nvGrpSpPr>
          <p:grpSpPr bwMode="auto">
            <a:xfrm>
              <a:off x="714" y="3705"/>
              <a:ext cx="358" cy="366"/>
              <a:chOff x="816" y="2620"/>
              <a:chExt cx="358" cy="366"/>
            </a:xfrm>
          </p:grpSpPr>
          <p:sp>
            <p:nvSpPr>
              <p:cNvPr id="411667" name="Freeform 19"/>
              <p:cNvSpPr>
                <a:spLocks/>
              </p:cNvSpPr>
              <p:nvPr/>
            </p:nvSpPr>
            <p:spPr bwMode="auto">
              <a:xfrm>
                <a:off x="816" y="2620"/>
                <a:ext cx="358" cy="366"/>
              </a:xfrm>
              <a:custGeom>
                <a:avLst/>
                <a:gdLst>
                  <a:gd name="T0" fmla="*/ 53 w 358"/>
                  <a:gd name="T1" fmla="*/ 51 h 366"/>
                  <a:gd name="T2" fmla="*/ 30 w 358"/>
                  <a:gd name="T3" fmla="*/ 81 h 366"/>
                  <a:gd name="T4" fmla="*/ 12 w 358"/>
                  <a:gd name="T5" fmla="*/ 114 h 366"/>
                  <a:gd name="T6" fmla="*/ 2 w 358"/>
                  <a:gd name="T7" fmla="*/ 147 h 366"/>
                  <a:gd name="T8" fmla="*/ 0 w 358"/>
                  <a:gd name="T9" fmla="*/ 182 h 366"/>
                  <a:gd name="T10" fmla="*/ 2 w 358"/>
                  <a:gd name="T11" fmla="*/ 217 h 366"/>
                  <a:gd name="T12" fmla="*/ 12 w 358"/>
                  <a:gd name="T13" fmla="*/ 252 h 366"/>
                  <a:gd name="T14" fmla="*/ 30 w 358"/>
                  <a:gd name="T15" fmla="*/ 284 h 366"/>
                  <a:gd name="T16" fmla="*/ 53 w 358"/>
                  <a:gd name="T17" fmla="*/ 313 h 366"/>
                  <a:gd name="T18" fmla="*/ 81 w 358"/>
                  <a:gd name="T19" fmla="*/ 335 h 366"/>
                  <a:gd name="T20" fmla="*/ 113 w 358"/>
                  <a:gd name="T21" fmla="*/ 352 h 366"/>
                  <a:gd name="T22" fmla="*/ 146 w 358"/>
                  <a:gd name="T23" fmla="*/ 362 h 366"/>
                  <a:gd name="T24" fmla="*/ 180 w 358"/>
                  <a:gd name="T25" fmla="*/ 366 h 366"/>
                  <a:gd name="T26" fmla="*/ 215 w 358"/>
                  <a:gd name="T27" fmla="*/ 362 h 366"/>
                  <a:gd name="T28" fmla="*/ 247 w 358"/>
                  <a:gd name="T29" fmla="*/ 352 h 366"/>
                  <a:gd name="T30" fmla="*/ 277 w 358"/>
                  <a:gd name="T31" fmla="*/ 335 h 366"/>
                  <a:gd name="T32" fmla="*/ 306 w 358"/>
                  <a:gd name="T33" fmla="*/ 313 h 366"/>
                  <a:gd name="T34" fmla="*/ 330 w 358"/>
                  <a:gd name="T35" fmla="*/ 284 h 366"/>
                  <a:gd name="T36" fmla="*/ 346 w 358"/>
                  <a:gd name="T37" fmla="*/ 252 h 366"/>
                  <a:gd name="T38" fmla="*/ 356 w 358"/>
                  <a:gd name="T39" fmla="*/ 217 h 366"/>
                  <a:gd name="T40" fmla="*/ 358 w 358"/>
                  <a:gd name="T41" fmla="*/ 182 h 366"/>
                  <a:gd name="T42" fmla="*/ 356 w 358"/>
                  <a:gd name="T43" fmla="*/ 147 h 366"/>
                  <a:gd name="T44" fmla="*/ 346 w 358"/>
                  <a:gd name="T45" fmla="*/ 114 h 366"/>
                  <a:gd name="T46" fmla="*/ 330 w 358"/>
                  <a:gd name="T47" fmla="*/ 81 h 366"/>
                  <a:gd name="T48" fmla="*/ 306 w 358"/>
                  <a:gd name="T49" fmla="*/ 51 h 366"/>
                  <a:gd name="T50" fmla="*/ 277 w 358"/>
                  <a:gd name="T51" fmla="*/ 29 h 366"/>
                  <a:gd name="T52" fmla="*/ 247 w 358"/>
                  <a:gd name="T53" fmla="*/ 12 h 366"/>
                  <a:gd name="T54" fmla="*/ 215 w 358"/>
                  <a:gd name="T55" fmla="*/ 2 h 366"/>
                  <a:gd name="T56" fmla="*/ 180 w 358"/>
                  <a:gd name="T57" fmla="*/ 0 h 366"/>
                  <a:gd name="T58" fmla="*/ 146 w 358"/>
                  <a:gd name="T59" fmla="*/ 2 h 366"/>
                  <a:gd name="T60" fmla="*/ 113 w 358"/>
                  <a:gd name="T61" fmla="*/ 12 h 366"/>
                  <a:gd name="T62" fmla="*/ 81 w 358"/>
                  <a:gd name="T63" fmla="*/ 29 h 366"/>
                  <a:gd name="T64" fmla="*/ 53 w 358"/>
                  <a:gd name="T65" fmla="*/ 51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8" h="366">
                    <a:moveTo>
                      <a:pt x="53" y="51"/>
                    </a:moveTo>
                    <a:lnTo>
                      <a:pt x="30" y="81"/>
                    </a:lnTo>
                    <a:lnTo>
                      <a:pt x="12" y="114"/>
                    </a:lnTo>
                    <a:lnTo>
                      <a:pt x="2" y="147"/>
                    </a:lnTo>
                    <a:lnTo>
                      <a:pt x="0" y="182"/>
                    </a:lnTo>
                    <a:lnTo>
                      <a:pt x="2" y="217"/>
                    </a:lnTo>
                    <a:lnTo>
                      <a:pt x="12" y="252"/>
                    </a:lnTo>
                    <a:lnTo>
                      <a:pt x="30" y="284"/>
                    </a:lnTo>
                    <a:lnTo>
                      <a:pt x="53" y="313"/>
                    </a:lnTo>
                    <a:lnTo>
                      <a:pt x="81" y="335"/>
                    </a:lnTo>
                    <a:lnTo>
                      <a:pt x="113" y="352"/>
                    </a:lnTo>
                    <a:lnTo>
                      <a:pt x="146" y="362"/>
                    </a:lnTo>
                    <a:lnTo>
                      <a:pt x="180" y="366"/>
                    </a:lnTo>
                    <a:lnTo>
                      <a:pt x="215" y="362"/>
                    </a:lnTo>
                    <a:lnTo>
                      <a:pt x="247" y="352"/>
                    </a:lnTo>
                    <a:lnTo>
                      <a:pt x="277" y="335"/>
                    </a:lnTo>
                    <a:lnTo>
                      <a:pt x="306" y="313"/>
                    </a:lnTo>
                    <a:lnTo>
                      <a:pt x="330" y="284"/>
                    </a:lnTo>
                    <a:lnTo>
                      <a:pt x="346" y="252"/>
                    </a:lnTo>
                    <a:lnTo>
                      <a:pt x="356" y="217"/>
                    </a:lnTo>
                    <a:lnTo>
                      <a:pt x="358" y="182"/>
                    </a:lnTo>
                    <a:lnTo>
                      <a:pt x="356" y="147"/>
                    </a:lnTo>
                    <a:lnTo>
                      <a:pt x="346" y="114"/>
                    </a:lnTo>
                    <a:lnTo>
                      <a:pt x="330" y="81"/>
                    </a:lnTo>
                    <a:lnTo>
                      <a:pt x="306" y="51"/>
                    </a:lnTo>
                    <a:lnTo>
                      <a:pt x="277" y="29"/>
                    </a:lnTo>
                    <a:lnTo>
                      <a:pt x="247" y="12"/>
                    </a:lnTo>
                    <a:lnTo>
                      <a:pt x="215" y="2"/>
                    </a:lnTo>
                    <a:lnTo>
                      <a:pt x="180" y="0"/>
                    </a:lnTo>
                    <a:lnTo>
                      <a:pt x="146" y="2"/>
                    </a:lnTo>
                    <a:lnTo>
                      <a:pt x="113" y="12"/>
                    </a:lnTo>
                    <a:lnTo>
                      <a:pt x="81" y="29"/>
                    </a:lnTo>
                    <a:lnTo>
                      <a:pt x="53" y="51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 cmpd="sng">
                <a:solidFill>
                  <a:srgbClr val="0000FF">
                    <a:alpha val="0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68" name="Rectangle 20"/>
              <p:cNvSpPr>
                <a:spLocks noChangeArrowheads="1"/>
              </p:cNvSpPr>
              <p:nvPr/>
            </p:nvSpPr>
            <p:spPr bwMode="auto">
              <a:xfrm>
                <a:off x="873" y="2692"/>
                <a:ext cx="24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endParaRPr lang="zh-CN" altLang="zh-CN" sz="2300" baseline="-25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1669" name="Group 21"/>
            <p:cNvGrpSpPr>
              <a:grpSpLocks/>
            </p:cNvGrpSpPr>
            <p:nvPr/>
          </p:nvGrpSpPr>
          <p:grpSpPr bwMode="auto">
            <a:xfrm>
              <a:off x="331" y="2851"/>
              <a:ext cx="457" cy="261"/>
              <a:chOff x="416" y="2672"/>
              <a:chExt cx="457" cy="261"/>
            </a:xfrm>
          </p:grpSpPr>
          <p:sp>
            <p:nvSpPr>
              <p:cNvPr id="411670" name="Freeform 22"/>
              <p:cNvSpPr>
                <a:spLocks/>
              </p:cNvSpPr>
              <p:nvPr/>
            </p:nvSpPr>
            <p:spPr bwMode="auto">
              <a:xfrm rot="-932763">
                <a:off x="652" y="2672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 type="triangle" w="sm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71" name="Rectangle 23"/>
              <p:cNvSpPr>
                <a:spLocks noChangeArrowheads="1"/>
              </p:cNvSpPr>
              <p:nvPr/>
            </p:nvSpPr>
            <p:spPr bwMode="auto">
              <a:xfrm>
                <a:off x="416" y="2692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0/0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1672" name="Group 24"/>
            <p:cNvGrpSpPr>
              <a:grpSpLocks/>
            </p:cNvGrpSpPr>
            <p:nvPr/>
          </p:nvGrpSpPr>
          <p:grpSpPr bwMode="auto">
            <a:xfrm>
              <a:off x="1082" y="2810"/>
              <a:ext cx="509" cy="193"/>
              <a:chOff x="1795" y="2602"/>
              <a:chExt cx="509" cy="193"/>
            </a:xfrm>
          </p:grpSpPr>
          <p:sp>
            <p:nvSpPr>
              <p:cNvPr id="411673" name="Line 25"/>
              <p:cNvSpPr>
                <a:spLocks noChangeShapeType="1"/>
              </p:cNvSpPr>
              <p:nvPr/>
            </p:nvSpPr>
            <p:spPr bwMode="auto">
              <a:xfrm>
                <a:off x="1795" y="2794"/>
                <a:ext cx="509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74" name="Rectangle 26"/>
              <p:cNvSpPr>
                <a:spLocks noChangeArrowheads="1"/>
              </p:cNvSpPr>
              <p:nvPr/>
            </p:nvSpPr>
            <p:spPr bwMode="auto">
              <a:xfrm>
                <a:off x="1883" y="2602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1/0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1675" name="Group 27"/>
            <p:cNvGrpSpPr>
              <a:grpSpLocks/>
            </p:cNvGrpSpPr>
            <p:nvPr/>
          </p:nvGrpSpPr>
          <p:grpSpPr bwMode="auto">
            <a:xfrm>
              <a:off x="1016" y="2552"/>
              <a:ext cx="645" cy="307"/>
              <a:chOff x="3635" y="2536"/>
              <a:chExt cx="645" cy="307"/>
            </a:xfrm>
          </p:grpSpPr>
          <p:sp>
            <p:nvSpPr>
              <p:cNvPr id="411676" name="Arc 28"/>
              <p:cNvSpPr>
                <a:spLocks/>
              </p:cNvSpPr>
              <p:nvPr/>
            </p:nvSpPr>
            <p:spPr bwMode="auto">
              <a:xfrm flipH="1">
                <a:off x="3635" y="2711"/>
                <a:ext cx="645" cy="132"/>
              </a:xfrm>
              <a:custGeom>
                <a:avLst/>
                <a:gdLst>
                  <a:gd name="G0" fmla="+- 21390 0 0"/>
                  <a:gd name="G1" fmla="+- 21600 0 0"/>
                  <a:gd name="G2" fmla="+- 21600 0 0"/>
                  <a:gd name="T0" fmla="*/ 0 w 42990"/>
                  <a:gd name="T1" fmla="*/ 18594 h 21600"/>
                  <a:gd name="T2" fmla="*/ 42990 w 42990"/>
                  <a:gd name="T3" fmla="*/ 21600 h 21600"/>
                  <a:gd name="T4" fmla="*/ 21390 w 4299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90" h="21600" fill="none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</a:path>
                  <a:path w="42990" h="21600" stroke="0" extrusionOk="0">
                    <a:moveTo>
                      <a:pt x="0" y="18594"/>
                    </a:moveTo>
                    <a:cubicBezTo>
                      <a:pt x="1498" y="7930"/>
                      <a:pt x="10622" y="-1"/>
                      <a:pt x="21390" y="0"/>
                    </a:cubicBezTo>
                    <a:cubicBezTo>
                      <a:pt x="33319" y="0"/>
                      <a:pt x="42990" y="9670"/>
                      <a:pt x="42990" y="21600"/>
                    </a:cubicBezTo>
                    <a:lnTo>
                      <a:pt x="2139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77" name="Rectangle 29"/>
              <p:cNvSpPr>
                <a:spLocks noChangeArrowheads="1"/>
              </p:cNvSpPr>
              <p:nvPr/>
            </p:nvSpPr>
            <p:spPr bwMode="auto">
              <a:xfrm>
                <a:off x="3993" y="2536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0/0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1678" name="Group 30"/>
            <p:cNvGrpSpPr>
              <a:grpSpLocks/>
            </p:cNvGrpSpPr>
            <p:nvPr/>
          </p:nvGrpSpPr>
          <p:grpSpPr bwMode="auto">
            <a:xfrm>
              <a:off x="1781" y="3192"/>
              <a:ext cx="242" cy="509"/>
              <a:chOff x="2417" y="2392"/>
              <a:chExt cx="242" cy="509"/>
            </a:xfrm>
          </p:grpSpPr>
          <p:sp>
            <p:nvSpPr>
              <p:cNvPr id="411679" name="Line 31"/>
              <p:cNvSpPr>
                <a:spLocks noChangeShapeType="1"/>
              </p:cNvSpPr>
              <p:nvPr/>
            </p:nvSpPr>
            <p:spPr bwMode="auto">
              <a:xfrm rot="5400000">
                <a:off x="2163" y="2646"/>
                <a:ext cx="509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80" name="Rectangle 32"/>
              <p:cNvSpPr>
                <a:spLocks noChangeArrowheads="1"/>
              </p:cNvSpPr>
              <p:nvPr/>
            </p:nvSpPr>
            <p:spPr bwMode="auto">
              <a:xfrm>
                <a:off x="2455" y="2524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1/0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1681" name="Group 33"/>
            <p:cNvGrpSpPr>
              <a:grpSpLocks/>
            </p:cNvGrpSpPr>
            <p:nvPr/>
          </p:nvGrpSpPr>
          <p:grpSpPr bwMode="auto">
            <a:xfrm>
              <a:off x="1890" y="3754"/>
              <a:ext cx="446" cy="311"/>
              <a:chOff x="4509" y="3738"/>
              <a:chExt cx="446" cy="311"/>
            </a:xfrm>
          </p:grpSpPr>
          <p:sp>
            <p:nvSpPr>
              <p:cNvPr id="411682" name="Freeform 34"/>
              <p:cNvSpPr>
                <a:spLocks/>
              </p:cNvSpPr>
              <p:nvPr/>
            </p:nvSpPr>
            <p:spPr bwMode="auto">
              <a:xfrm rot="2290186" flipH="1">
                <a:off x="4509" y="3788"/>
                <a:ext cx="221" cy="261"/>
              </a:xfrm>
              <a:custGeom>
                <a:avLst/>
                <a:gdLst>
                  <a:gd name="T0" fmla="*/ 221 w 221"/>
                  <a:gd name="T1" fmla="*/ 41 h 261"/>
                  <a:gd name="T2" fmla="*/ 197 w 221"/>
                  <a:gd name="T3" fmla="*/ 20 h 261"/>
                  <a:gd name="T4" fmla="*/ 166 w 221"/>
                  <a:gd name="T5" fmla="*/ 6 h 261"/>
                  <a:gd name="T6" fmla="*/ 134 w 221"/>
                  <a:gd name="T7" fmla="*/ 0 h 261"/>
                  <a:gd name="T8" fmla="*/ 118 w 221"/>
                  <a:gd name="T9" fmla="*/ 0 h 261"/>
                  <a:gd name="T10" fmla="*/ 101 w 221"/>
                  <a:gd name="T11" fmla="*/ 2 h 261"/>
                  <a:gd name="T12" fmla="*/ 77 w 221"/>
                  <a:gd name="T13" fmla="*/ 10 h 261"/>
                  <a:gd name="T14" fmla="*/ 55 w 221"/>
                  <a:gd name="T15" fmla="*/ 22 h 261"/>
                  <a:gd name="T16" fmla="*/ 37 w 221"/>
                  <a:gd name="T17" fmla="*/ 39 h 261"/>
                  <a:gd name="T18" fmla="*/ 20 w 221"/>
                  <a:gd name="T19" fmla="*/ 58 h 261"/>
                  <a:gd name="T20" fmla="*/ 8 w 221"/>
                  <a:gd name="T21" fmla="*/ 80 h 261"/>
                  <a:gd name="T22" fmla="*/ 2 w 221"/>
                  <a:gd name="T23" fmla="*/ 103 h 261"/>
                  <a:gd name="T24" fmla="*/ 0 w 221"/>
                  <a:gd name="T25" fmla="*/ 128 h 261"/>
                  <a:gd name="T26" fmla="*/ 2 w 221"/>
                  <a:gd name="T27" fmla="*/ 155 h 261"/>
                  <a:gd name="T28" fmla="*/ 8 w 221"/>
                  <a:gd name="T29" fmla="*/ 178 h 261"/>
                  <a:gd name="T30" fmla="*/ 18 w 221"/>
                  <a:gd name="T31" fmla="*/ 199 h 261"/>
                  <a:gd name="T32" fmla="*/ 33 w 221"/>
                  <a:gd name="T33" fmla="*/ 217 h 261"/>
                  <a:gd name="T34" fmla="*/ 49 w 221"/>
                  <a:gd name="T35" fmla="*/ 234 h 261"/>
                  <a:gd name="T36" fmla="*/ 67 w 221"/>
                  <a:gd name="T37" fmla="*/ 246 h 261"/>
                  <a:gd name="T38" fmla="*/ 89 w 221"/>
                  <a:gd name="T39" fmla="*/ 255 h 261"/>
                  <a:gd name="T40" fmla="*/ 112 w 221"/>
                  <a:gd name="T41" fmla="*/ 261 h 261"/>
                  <a:gd name="T42" fmla="*/ 134 w 221"/>
                  <a:gd name="T43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" h="261">
                    <a:moveTo>
                      <a:pt x="221" y="41"/>
                    </a:moveTo>
                    <a:lnTo>
                      <a:pt x="197" y="20"/>
                    </a:lnTo>
                    <a:lnTo>
                      <a:pt x="166" y="6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01" y="2"/>
                    </a:lnTo>
                    <a:lnTo>
                      <a:pt x="77" y="10"/>
                    </a:lnTo>
                    <a:lnTo>
                      <a:pt x="55" y="22"/>
                    </a:lnTo>
                    <a:lnTo>
                      <a:pt x="37" y="39"/>
                    </a:lnTo>
                    <a:lnTo>
                      <a:pt x="20" y="58"/>
                    </a:lnTo>
                    <a:lnTo>
                      <a:pt x="8" y="80"/>
                    </a:lnTo>
                    <a:lnTo>
                      <a:pt x="2" y="103"/>
                    </a:lnTo>
                    <a:lnTo>
                      <a:pt x="0" y="128"/>
                    </a:lnTo>
                    <a:lnTo>
                      <a:pt x="2" y="155"/>
                    </a:lnTo>
                    <a:lnTo>
                      <a:pt x="8" y="178"/>
                    </a:lnTo>
                    <a:lnTo>
                      <a:pt x="18" y="199"/>
                    </a:lnTo>
                    <a:lnTo>
                      <a:pt x="33" y="217"/>
                    </a:lnTo>
                    <a:lnTo>
                      <a:pt x="49" y="234"/>
                    </a:lnTo>
                    <a:lnTo>
                      <a:pt x="67" y="246"/>
                    </a:lnTo>
                    <a:lnTo>
                      <a:pt x="89" y="255"/>
                    </a:lnTo>
                    <a:lnTo>
                      <a:pt x="112" y="261"/>
                    </a:lnTo>
                    <a:lnTo>
                      <a:pt x="134" y="261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83" name="Rectangle 35"/>
              <p:cNvSpPr>
                <a:spLocks noChangeArrowheads="1"/>
              </p:cNvSpPr>
              <p:nvPr/>
            </p:nvSpPr>
            <p:spPr bwMode="auto">
              <a:xfrm>
                <a:off x="4751" y="3738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1/0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411684" name="Line 36"/>
            <p:cNvSpPr>
              <a:spLocks noChangeShapeType="1"/>
            </p:cNvSpPr>
            <p:nvPr/>
          </p:nvSpPr>
          <p:spPr bwMode="auto">
            <a:xfrm>
              <a:off x="1016" y="3174"/>
              <a:ext cx="645" cy="5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stealth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5" name="Rectangle 37"/>
            <p:cNvSpPr>
              <a:spLocks noChangeArrowheads="1"/>
            </p:cNvSpPr>
            <p:nvPr/>
          </p:nvSpPr>
          <p:spPr bwMode="auto">
            <a:xfrm>
              <a:off x="1208" y="3525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0/1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411686" name="Text Box 38"/>
          <p:cNvSpPr txBox="1">
            <a:spLocks noChangeArrowheads="1"/>
          </p:cNvSpPr>
          <p:nvPr/>
        </p:nvSpPr>
        <p:spPr bwMode="auto">
          <a:xfrm>
            <a:off x="0" y="1341438"/>
            <a:ext cx="3348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99"/>
                </a:solidFill>
              </a:rPr>
              <a:t>类型：采用对 </a:t>
            </a:r>
            <a:r>
              <a:rPr lang="en-US" altLang="zh-CN" sz="2400" i="1">
                <a:solidFill>
                  <a:srgbClr val="000099"/>
                </a:solidFill>
              </a:rPr>
              <a:t>CP</a:t>
            </a:r>
            <a:r>
              <a:rPr lang="en-US" altLang="zh-CN" sz="2400">
                <a:solidFill>
                  <a:srgbClr val="000099"/>
                </a:solidFill>
              </a:rPr>
              <a:t> </a:t>
            </a:r>
            <a:r>
              <a:rPr lang="zh-CN" altLang="en-US" sz="2400">
                <a:solidFill>
                  <a:srgbClr val="000099"/>
                </a:solidFill>
              </a:rPr>
              <a:t>下降沿敏感的</a:t>
            </a:r>
            <a:r>
              <a:rPr lang="en-US" altLang="zh-CN" sz="2400" i="1">
                <a:solidFill>
                  <a:srgbClr val="000099"/>
                </a:solidFill>
              </a:rPr>
              <a:t>JK</a:t>
            </a:r>
            <a:r>
              <a:rPr lang="en-US" altLang="zh-CN" sz="2400">
                <a:solidFill>
                  <a:srgbClr val="000099"/>
                </a:solidFill>
              </a:rPr>
              <a:t> </a:t>
            </a:r>
            <a:r>
              <a:rPr lang="zh-CN" altLang="en-US" sz="2400">
                <a:solidFill>
                  <a:srgbClr val="000099"/>
                </a:solidFill>
              </a:rPr>
              <a:t>触发器。</a:t>
            </a:r>
            <a:endParaRPr lang="zh-CN" altLang="en-US" sz="2400"/>
          </a:p>
        </p:txBody>
      </p:sp>
      <p:graphicFrame>
        <p:nvGraphicFramePr>
          <p:cNvPr id="411737" name="Group 89"/>
          <p:cNvGraphicFramePr>
            <a:graphicFrameLocks noGrp="1"/>
          </p:cNvGraphicFramePr>
          <p:nvPr>
            <p:ph/>
          </p:nvPr>
        </p:nvGraphicFramePr>
        <p:xfrm>
          <a:off x="5651500" y="0"/>
          <a:ext cx="3319463" cy="2103120"/>
        </p:xfrm>
        <a:graphic>
          <a:graphicData uri="http://schemas.openxmlformats.org/drawingml/2006/table">
            <a:tbl>
              <a:tblPr/>
              <a:tblGrid>
                <a:gridCol w="847725"/>
                <a:gridCol w="1203325"/>
                <a:gridCol w="1268413"/>
              </a:tblGrid>
              <a:tr h="328613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  <a:endParaRPr kumimoji="0" lang="zh-CN" altLang="en-US" sz="3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次态／输出</a:t>
                      </a:r>
                      <a:endParaRPr kumimoji="0" lang="zh-CN" altLang="en-US" sz="3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76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a/1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  <p:bldP spid="411651" grpId="0"/>
      <p:bldP spid="411653" grpId="0" animBg="1"/>
      <p:bldP spid="411654" grpId="0" autoUpdateAnimBg="0"/>
      <p:bldP spid="411655" grpId="0" animBg="1" autoUpdateAnimBg="0"/>
      <p:bldP spid="4116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674" name="Group 2"/>
          <p:cNvGraphicFramePr>
            <a:graphicFrameLocks noGrp="1"/>
          </p:cNvGraphicFramePr>
          <p:nvPr/>
        </p:nvGraphicFramePr>
        <p:xfrm>
          <a:off x="395288" y="2276475"/>
          <a:ext cx="3060700" cy="2174876"/>
        </p:xfrm>
        <a:graphic>
          <a:graphicData uri="http://schemas.openxmlformats.org/drawingml/2006/table">
            <a:tbl>
              <a:tblPr/>
              <a:tblGrid>
                <a:gridCol w="781050"/>
                <a:gridCol w="1109662"/>
                <a:gridCol w="1169988"/>
              </a:tblGrid>
              <a:tr h="4318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  <a:endParaRPr kumimoji="0" lang="zh-CN" altLang="en-US" sz="3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次态／输出</a:t>
                      </a:r>
                      <a:endParaRPr kumimoji="0" lang="zh-CN" altLang="en-US" sz="3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9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a/1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2698" name="Rectangle 26"/>
          <p:cNvSpPr>
            <a:spLocks noChangeArrowheads="1"/>
          </p:cNvSpPr>
          <p:nvPr/>
        </p:nvSpPr>
        <p:spPr bwMode="auto">
          <a:xfrm>
            <a:off x="1619250" y="836613"/>
            <a:ext cx="554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状态编码    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= 00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= 01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</a:rPr>
              <a:t>c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= 11</a:t>
            </a:r>
            <a:r>
              <a:rPr lang="zh-CN" altLang="en-US" sz="2400" b="0">
                <a:solidFill>
                  <a:schemeClr val="tx2"/>
                </a:solidFill>
                <a:latin typeface="Times New Roman" pitchFamily="18" charset="0"/>
              </a:rPr>
              <a:t>， </a:t>
            </a:r>
          </a:p>
        </p:txBody>
      </p:sp>
      <p:graphicFrame>
        <p:nvGraphicFramePr>
          <p:cNvPr id="412699" name="Group 27"/>
          <p:cNvGraphicFramePr>
            <a:graphicFrameLocks noGrp="1"/>
          </p:cNvGraphicFramePr>
          <p:nvPr/>
        </p:nvGraphicFramePr>
        <p:xfrm>
          <a:off x="5435600" y="2276475"/>
          <a:ext cx="3060700" cy="2154239"/>
        </p:xfrm>
        <a:graphic>
          <a:graphicData uri="http://schemas.openxmlformats.org/drawingml/2006/table">
            <a:tbl>
              <a:tblPr/>
              <a:tblGrid>
                <a:gridCol w="781050"/>
                <a:gridCol w="1109663"/>
                <a:gridCol w="1169987"/>
              </a:tblGrid>
              <a:tr h="411163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9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2723" name="AutoShape 51"/>
          <p:cNvSpPr>
            <a:spLocks noChangeArrowheads="1"/>
          </p:cNvSpPr>
          <p:nvPr/>
        </p:nvSpPr>
        <p:spPr bwMode="auto">
          <a:xfrm>
            <a:off x="3563938" y="3068638"/>
            <a:ext cx="1763712" cy="468312"/>
          </a:xfrm>
          <a:prstGeom prst="rightArrow">
            <a:avLst>
              <a:gd name="adj1" fmla="val 56519"/>
              <a:gd name="adj2" fmla="val 61356"/>
            </a:avLst>
          </a:prstGeom>
          <a:solidFill>
            <a:srgbClr val="CC3399"/>
          </a:solidFill>
          <a:ln w="9525">
            <a:solidFill>
              <a:srgbClr val="CC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724" name="Text Box 52"/>
          <p:cNvSpPr txBox="1">
            <a:spLocks noChangeArrowheads="1"/>
          </p:cNvSpPr>
          <p:nvPr/>
        </p:nvSpPr>
        <p:spPr bwMode="auto">
          <a:xfrm>
            <a:off x="5580063" y="1700213"/>
            <a:ext cx="266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编码后的状态转换表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23" grpId="0" animBg="1"/>
      <p:bldP spid="4127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0" y="0"/>
            <a:ext cx="476726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100" b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5. </a:t>
            </a:r>
            <a:r>
              <a:rPr lang="zh-CN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求激励方程和输出方程</a:t>
            </a:r>
          </a:p>
        </p:txBody>
      </p:sp>
      <p:graphicFrame>
        <p:nvGraphicFramePr>
          <p:cNvPr id="413699" name="Group 3"/>
          <p:cNvGraphicFramePr>
            <a:graphicFrameLocks noGrp="1"/>
          </p:cNvGraphicFramePr>
          <p:nvPr/>
        </p:nvGraphicFramePr>
        <p:xfrm>
          <a:off x="5651500" y="115888"/>
          <a:ext cx="3060700" cy="2235835"/>
        </p:xfrm>
        <a:graphic>
          <a:graphicData uri="http://schemas.openxmlformats.org/drawingml/2006/table">
            <a:tbl>
              <a:tblPr/>
              <a:tblGrid>
                <a:gridCol w="781050"/>
                <a:gridCol w="1109663"/>
                <a:gridCol w="1169987"/>
              </a:tblGrid>
              <a:tr h="37623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现态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0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13723" name="Group 27"/>
          <p:cNvGrpSpPr>
            <a:grpSpLocks/>
          </p:cNvGrpSpPr>
          <p:nvPr/>
        </p:nvGrpSpPr>
        <p:grpSpPr bwMode="auto">
          <a:xfrm>
            <a:off x="684213" y="620713"/>
            <a:ext cx="3311525" cy="1628775"/>
            <a:chOff x="904" y="520"/>
            <a:chExt cx="2028" cy="1048"/>
          </a:xfrm>
        </p:grpSpPr>
        <p:graphicFrame>
          <p:nvGraphicFramePr>
            <p:cNvPr id="413724" name="Object 28"/>
            <p:cNvGraphicFramePr>
              <a:graphicFrameLocks noChangeAspect="1"/>
            </p:cNvGraphicFramePr>
            <p:nvPr/>
          </p:nvGraphicFramePr>
          <p:xfrm>
            <a:off x="957" y="658"/>
            <a:ext cx="1928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15" name="Picture" r:id="rId4" imgW="2790444" imgH="1068324" progId="Word.Picture.8">
                    <p:embed/>
                  </p:oleObj>
                </mc:Choice>
                <mc:Fallback>
                  <p:oleObj name="Picture" r:id="rId4" imgW="2790444" imgH="1068324" progId="Word.Picture.8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658"/>
                          <a:ext cx="1928" cy="737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25" name="Arc 29"/>
            <p:cNvSpPr>
              <a:spLocks/>
            </p:cNvSpPr>
            <p:nvPr/>
          </p:nvSpPr>
          <p:spPr bwMode="auto">
            <a:xfrm rot="5405860" flipH="1">
              <a:off x="1856" y="476"/>
              <a:ext cx="85" cy="797"/>
            </a:xfrm>
            <a:custGeom>
              <a:avLst/>
              <a:gdLst>
                <a:gd name="G0" fmla="+- 0 0 0"/>
                <a:gd name="G1" fmla="+- 19376 0 0"/>
                <a:gd name="G2" fmla="+- 21600 0 0"/>
                <a:gd name="T0" fmla="*/ 9547 w 21600"/>
                <a:gd name="T1" fmla="*/ 0 h 40674"/>
                <a:gd name="T2" fmla="*/ 3597 w 21600"/>
                <a:gd name="T3" fmla="*/ 40674 h 40674"/>
                <a:gd name="T4" fmla="*/ 0 w 21600"/>
                <a:gd name="T5" fmla="*/ 19376 h 40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26" name="Freeform 30"/>
            <p:cNvSpPr>
              <a:spLocks/>
            </p:cNvSpPr>
            <p:nvPr/>
          </p:nvSpPr>
          <p:spPr bwMode="auto">
            <a:xfrm rot="-9177385">
              <a:off x="2279" y="881"/>
              <a:ext cx="99" cy="21"/>
            </a:xfrm>
            <a:custGeom>
              <a:avLst/>
              <a:gdLst>
                <a:gd name="T0" fmla="*/ 1530 w 1530"/>
                <a:gd name="T1" fmla="*/ 0 h 570"/>
                <a:gd name="T2" fmla="*/ 1530 w 1530"/>
                <a:gd name="T3" fmla="*/ 570 h 570"/>
                <a:gd name="T4" fmla="*/ 0 w 1530"/>
                <a:gd name="T5" fmla="*/ 225 h 570"/>
                <a:gd name="T6" fmla="*/ 1530 w 1530"/>
                <a:gd name="T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27" name="Text Box 31"/>
            <p:cNvSpPr txBox="1">
              <a:spLocks noChangeArrowheads="1"/>
            </p:cNvSpPr>
            <p:nvPr/>
          </p:nvSpPr>
          <p:spPr bwMode="auto">
            <a:xfrm>
              <a:off x="1811" y="520"/>
              <a:ext cx="27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itchFamily="18" charset="0"/>
                  <a:ea typeface="宋体" pitchFamily="2" charset="-122"/>
                </a:rPr>
                <a:t>J=</a:t>
              </a:r>
              <a:r>
                <a:rPr lang="en-US" altLang="zh-CN" sz="1600">
                  <a:latin typeface="Arial" charset="0"/>
                  <a:ea typeface="宋体" pitchFamily="2" charset="-122"/>
                </a:rPr>
                <a:t>X</a:t>
              </a:r>
            </a:p>
            <a:p>
              <a:r>
                <a:rPr lang="en-US" altLang="zh-CN" sz="1600">
                  <a:latin typeface="Times New Roman" pitchFamily="18" charset="0"/>
                  <a:ea typeface="宋体" pitchFamily="2" charset="-122"/>
                </a:rPr>
                <a:t>K=1</a:t>
              </a:r>
              <a:endParaRPr lang="en-US" altLang="zh-CN" sz="1600" b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728" name="Arc 32"/>
            <p:cNvSpPr>
              <a:spLocks/>
            </p:cNvSpPr>
            <p:nvPr/>
          </p:nvSpPr>
          <p:spPr bwMode="auto">
            <a:xfrm rot="5405860" flipV="1">
              <a:off x="1932" y="819"/>
              <a:ext cx="121" cy="771"/>
            </a:xfrm>
            <a:custGeom>
              <a:avLst/>
              <a:gdLst>
                <a:gd name="G0" fmla="+- 0 0 0"/>
                <a:gd name="G1" fmla="+- 19376 0 0"/>
                <a:gd name="G2" fmla="+- 21600 0 0"/>
                <a:gd name="T0" fmla="*/ 9547 w 21600"/>
                <a:gd name="T1" fmla="*/ 0 h 40674"/>
                <a:gd name="T2" fmla="*/ 3597 w 21600"/>
                <a:gd name="T3" fmla="*/ 40674 h 40674"/>
                <a:gd name="T4" fmla="*/ 0 w 21600"/>
                <a:gd name="T5" fmla="*/ 19376 h 40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674" fill="none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</a:path>
                <a:path w="21600" h="40674" stroke="0" extrusionOk="0">
                  <a:moveTo>
                    <a:pt x="9546" y="0"/>
                  </a:moveTo>
                  <a:cubicBezTo>
                    <a:pt x="16926" y="3636"/>
                    <a:pt x="21600" y="11149"/>
                    <a:pt x="21600" y="19376"/>
                  </a:cubicBezTo>
                  <a:cubicBezTo>
                    <a:pt x="21600" y="29917"/>
                    <a:pt x="13991" y="38918"/>
                    <a:pt x="3597" y="40674"/>
                  </a:cubicBezTo>
                  <a:lnTo>
                    <a:pt x="0" y="19376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29" name="Freeform 33"/>
            <p:cNvSpPr>
              <a:spLocks/>
            </p:cNvSpPr>
            <p:nvPr/>
          </p:nvSpPr>
          <p:spPr bwMode="auto">
            <a:xfrm rot="-9177385" flipH="1" flipV="1">
              <a:off x="1528" y="1165"/>
              <a:ext cx="95" cy="30"/>
            </a:xfrm>
            <a:custGeom>
              <a:avLst/>
              <a:gdLst>
                <a:gd name="T0" fmla="*/ 1530 w 1530"/>
                <a:gd name="T1" fmla="*/ 0 h 570"/>
                <a:gd name="T2" fmla="*/ 1530 w 1530"/>
                <a:gd name="T3" fmla="*/ 570 h 570"/>
                <a:gd name="T4" fmla="*/ 0 w 1530"/>
                <a:gd name="T5" fmla="*/ 225 h 570"/>
                <a:gd name="T6" fmla="*/ 1530 w 1530"/>
                <a:gd name="T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0" h="570">
                  <a:moveTo>
                    <a:pt x="1530" y="0"/>
                  </a:moveTo>
                  <a:lnTo>
                    <a:pt x="1530" y="570"/>
                  </a:lnTo>
                  <a:lnTo>
                    <a:pt x="0" y="22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30" name="Text Box 34"/>
            <p:cNvSpPr txBox="1">
              <a:spLocks noChangeArrowheads="1"/>
            </p:cNvSpPr>
            <p:nvPr/>
          </p:nvSpPr>
          <p:spPr bwMode="auto">
            <a:xfrm>
              <a:off x="1840" y="1342"/>
              <a:ext cx="270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itchFamily="18" charset="0"/>
                  <a:ea typeface="宋体" pitchFamily="2" charset="-122"/>
                </a:rPr>
                <a:t>J=1</a:t>
              </a:r>
            </a:p>
            <a:p>
              <a:r>
                <a:rPr lang="en-US" altLang="zh-CN" sz="1600">
                  <a:latin typeface="Times New Roman" pitchFamily="18" charset="0"/>
                  <a:ea typeface="宋体" pitchFamily="2" charset="-122"/>
                </a:rPr>
                <a:t>K=</a:t>
              </a:r>
              <a:r>
                <a:rPr lang="en-US" altLang="zh-CN" sz="1600">
                  <a:latin typeface="Arial" charset="0"/>
                  <a:ea typeface="宋体" pitchFamily="2" charset="-122"/>
                </a:rPr>
                <a:t>X</a:t>
              </a:r>
              <a:endParaRPr lang="en-US" altLang="zh-CN" sz="1600" b="0"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413731" name="Group 35"/>
            <p:cNvGrpSpPr>
              <a:grpSpLocks/>
            </p:cNvGrpSpPr>
            <p:nvPr/>
          </p:nvGrpSpPr>
          <p:grpSpPr bwMode="auto">
            <a:xfrm>
              <a:off x="1216" y="946"/>
              <a:ext cx="161" cy="170"/>
              <a:chOff x="1216" y="946"/>
              <a:chExt cx="161" cy="170"/>
            </a:xfrm>
          </p:grpSpPr>
          <p:sp>
            <p:nvSpPr>
              <p:cNvPr id="413732" name="Freeform 36"/>
              <p:cNvSpPr>
                <a:spLocks/>
              </p:cNvSpPr>
              <p:nvPr/>
            </p:nvSpPr>
            <p:spPr bwMode="auto">
              <a:xfrm rot="147644" flipH="1" flipV="1">
                <a:off x="1290" y="946"/>
                <a:ext cx="75" cy="23"/>
              </a:xfrm>
              <a:custGeom>
                <a:avLst/>
                <a:gdLst>
                  <a:gd name="T0" fmla="*/ 1530 w 1530"/>
                  <a:gd name="T1" fmla="*/ 0 h 570"/>
                  <a:gd name="T2" fmla="*/ 1530 w 1530"/>
                  <a:gd name="T3" fmla="*/ 570 h 570"/>
                  <a:gd name="T4" fmla="*/ 0 w 1530"/>
                  <a:gd name="T5" fmla="*/ 225 h 570"/>
                  <a:gd name="T6" fmla="*/ 1530 w 1530"/>
                  <a:gd name="T7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0" h="570">
                    <a:moveTo>
                      <a:pt x="1530" y="0"/>
                    </a:moveTo>
                    <a:lnTo>
                      <a:pt x="1530" y="570"/>
                    </a:lnTo>
                    <a:lnTo>
                      <a:pt x="0" y="225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33" name="Arc 37"/>
              <p:cNvSpPr>
                <a:spLocks/>
              </p:cNvSpPr>
              <p:nvPr/>
            </p:nvSpPr>
            <p:spPr bwMode="auto">
              <a:xfrm rot="2200598" flipH="1">
                <a:off x="1216" y="966"/>
                <a:ext cx="161" cy="150"/>
              </a:xfrm>
              <a:custGeom>
                <a:avLst/>
                <a:gdLst>
                  <a:gd name="G0" fmla="+- 21374 0 0"/>
                  <a:gd name="G1" fmla="+- 18488 0 0"/>
                  <a:gd name="G2" fmla="+- 21600 0 0"/>
                  <a:gd name="T0" fmla="*/ 32543 w 42974"/>
                  <a:gd name="T1" fmla="*/ 0 h 40088"/>
                  <a:gd name="T2" fmla="*/ 0 w 42974"/>
                  <a:gd name="T3" fmla="*/ 21602 h 40088"/>
                  <a:gd name="T4" fmla="*/ 21374 w 42974"/>
                  <a:gd name="T5" fmla="*/ 18488 h 40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74" h="40088" fill="none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</a:path>
                  <a:path w="42974" h="40088" stroke="0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  <a:lnTo>
                      <a:pt x="21374" y="18488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3734" name="Text Box 38"/>
            <p:cNvSpPr txBox="1">
              <a:spLocks noChangeArrowheads="1"/>
            </p:cNvSpPr>
            <p:nvPr/>
          </p:nvSpPr>
          <p:spPr bwMode="auto">
            <a:xfrm>
              <a:off x="904" y="889"/>
              <a:ext cx="27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itchFamily="18" charset="0"/>
                  <a:ea typeface="宋体" pitchFamily="2" charset="-122"/>
                </a:rPr>
                <a:t>J=</a:t>
              </a:r>
              <a:r>
                <a:rPr lang="en-US" altLang="zh-CN" sz="1600">
                  <a:latin typeface="Arial" charset="0"/>
                  <a:ea typeface="宋体" pitchFamily="2" charset="-122"/>
                </a:rPr>
                <a:t>X</a:t>
              </a:r>
              <a:endParaRPr lang="en-US" altLang="zh-CN" sz="1600">
                <a:latin typeface="Times New Roman" pitchFamily="18" charset="0"/>
                <a:ea typeface="宋体" pitchFamily="2" charset="-122"/>
              </a:endParaRPr>
            </a:p>
            <a:p>
              <a:r>
                <a:rPr lang="en-US" altLang="zh-CN" sz="1600">
                  <a:latin typeface="Times New Roman" pitchFamily="18" charset="0"/>
                  <a:ea typeface="宋体" pitchFamily="2" charset="-122"/>
                </a:rPr>
                <a:t>K=0</a:t>
              </a:r>
            </a:p>
          </p:txBody>
        </p:sp>
        <p:sp>
          <p:nvSpPr>
            <p:cNvPr id="413735" name="Text Box 39"/>
            <p:cNvSpPr txBox="1">
              <a:spLocks noChangeArrowheads="1"/>
            </p:cNvSpPr>
            <p:nvPr/>
          </p:nvSpPr>
          <p:spPr bwMode="auto">
            <a:xfrm>
              <a:off x="2662" y="889"/>
              <a:ext cx="270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itchFamily="18" charset="0"/>
                  <a:ea typeface="宋体" pitchFamily="2" charset="-122"/>
                </a:rPr>
                <a:t>J=0</a:t>
              </a:r>
              <a:endParaRPr lang="en-US" altLang="zh-CN" sz="1600">
                <a:latin typeface="Arial" charset="0"/>
                <a:ea typeface="宋体" pitchFamily="2" charset="-122"/>
              </a:endParaRPr>
            </a:p>
            <a:p>
              <a:r>
                <a:rPr lang="en-US" altLang="zh-CN" sz="1600">
                  <a:latin typeface="Times New Roman" pitchFamily="18" charset="0"/>
                  <a:ea typeface="宋体" pitchFamily="2" charset="-122"/>
                </a:rPr>
                <a:t>K=</a:t>
              </a:r>
              <a:r>
                <a:rPr lang="en-US" altLang="zh-CN" sz="16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grpSp>
          <p:nvGrpSpPr>
            <p:cNvPr id="413736" name="Group 40"/>
            <p:cNvGrpSpPr>
              <a:grpSpLocks/>
            </p:cNvGrpSpPr>
            <p:nvPr/>
          </p:nvGrpSpPr>
          <p:grpSpPr bwMode="auto">
            <a:xfrm>
              <a:off x="2463" y="946"/>
              <a:ext cx="161" cy="171"/>
              <a:chOff x="2463" y="627"/>
              <a:chExt cx="161" cy="171"/>
            </a:xfrm>
          </p:grpSpPr>
          <p:sp>
            <p:nvSpPr>
              <p:cNvPr id="413737" name="Freeform 41"/>
              <p:cNvSpPr>
                <a:spLocks/>
              </p:cNvSpPr>
              <p:nvPr/>
            </p:nvSpPr>
            <p:spPr bwMode="auto">
              <a:xfrm rot="70416">
                <a:off x="2477" y="775"/>
                <a:ext cx="74" cy="23"/>
              </a:xfrm>
              <a:custGeom>
                <a:avLst/>
                <a:gdLst>
                  <a:gd name="T0" fmla="*/ 1530 w 1530"/>
                  <a:gd name="T1" fmla="*/ 0 h 570"/>
                  <a:gd name="T2" fmla="*/ 1530 w 1530"/>
                  <a:gd name="T3" fmla="*/ 570 h 570"/>
                  <a:gd name="T4" fmla="*/ 0 w 1530"/>
                  <a:gd name="T5" fmla="*/ 225 h 570"/>
                  <a:gd name="T6" fmla="*/ 1530 w 1530"/>
                  <a:gd name="T7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0" h="570">
                    <a:moveTo>
                      <a:pt x="1530" y="0"/>
                    </a:moveTo>
                    <a:lnTo>
                      <a:pt x="1530" y="570"/>
                    </a:lnTo>
                    <a:lnTo>
                      <a:pt x="0" y="225"/>
                    </a:ln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38" name="Arc 42"/>
              <p:cNvSpPr>
                <a:spLocks/>
              </p:cNvSpPr>
              <p:nvPr/>
            </p:nvSpPr>
            <p:spPr bwMode="auto">
              <a:xfrm rot="2123370" flipV="1">
                <a:off x="2463" y="627"/>
                <a:ext cx="161" cy="150"/>
              </a:xfrm>
              <a:custGeom>
                <a:avLst/>
                <a:gdLst>
                  <a:gd name="G0" fmla="+- 21374 0 0"/>
                  <a:gd name="G1" fmla="+- 18488 0 0"/>
                  <a:gd name="G2" fmla="+- 21600 0 0"/>
                  <a:gd name="T0" fmla="*/ 32543 w 42974"/>
                  <a:gd name="T1" fmla="*/ 0 h 40088"/>
                  <a:gd name="T2" fmla="*/ 0 w 42974"/>
                  <a:gd name="T3" fmla="*/ 21602 h 40088"/>
                  <a:gd name="T4" fmla="*/ 21374 w 42974"/>
                  <a:gd name="T5" fmla="*/ 18488 h 40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74" h="40088" fill="none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</a:path>
                  <a:path w="42974" h="40088" stroke="0" extrusionOk="0">
                    <a:moveTo>
                      <a:pt x="32543" y="-1"/>
                    </a:moveTo>
                    <a:cubicBezTo>
                      <a:pt x="39017" y="3911"/>
                      <a:pt x="42974" y="10924"/>
                      <a:pt x="42974" y="18488"/>
                    </a:cubicBezTo>
                    <a:cubicBezTo>
                      <a:pt x="42974" y="30417"/>
                      <a:pt x="33303" y="40088"/>
                      <a:pt x="21374" y="40088"/>
                    </a:cubicBezTo>
                    <a:cubicBezTo>
                      <a:pt x="10647" y="40088"/>
                      <a:pt x="1546" y="32216"/>
                      <a:pt x="-1" y="21602"/>
                    </a:cubicBezTo>
                    <a:lnTo>
                      <a:pt x="21374" y="18488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3739" name="Group 43"/>
          <p:cNvGrpSpPr>
            <a:grpSpLocks/>
          </p:cNvGrpSpPr>
          <p:nvPr/>
        </p:nvGrpSpPr>
        <p:grpSpPr bwMode="auto">
          <a:xfrm>
            <a:off x="5435600" y="3573463"/>
            <a:ext cx="1619250" cy="492125"/>
            <a:chOff x="3560" y="2516"/>
            <a:chExt cx="1020" cy="310"/>
          </a:xfrm>
        </p:grpSpPr>
        <p:sp>
          <p:nvSpPr>
            <p:cNvPr id="413740" name="Rectangle 44"/>
            <p:cNvSpPr>
              <a:spLocks noChangeArrowheads="1"/>
            </p:cNvSpPr>
            <p:nvPr/>
          </p:nvSpPr>
          <p:spPr bwMode="auto">
            <a:xfrm>
              <a:off x="3560" y="2539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741" name="Rectangle 45"/>
            <p:cNvSpPr>
              <a:spLocks noChangeArrowheads="1"/>
            </p:cNvSpPr>
            <p:nvPr/>
          </p:nvSpPr>
          <p:spPr bwMode="auto">
            <a:xfrm>
              <a:off x="4082" y="2516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×</a:t>
              </a:r>
              <a:endParaRPr lang="en-US" altLang="zh-CN" dirty="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13742" name="Group 46"/>
          <p:cNvGrpSpPr>
            <a:grpSpLocks/>
          </p:cNvGrpSpPr>
          <p:nvPr/>
        </p:nvGrpSpPr>
        <p:grpSpPr bwMode="auto">
          <a:xfrm>
            <a:off x="7092950" y="3646488"/>
            <a:ext cx="1617663" cy="455612"/>
            <a:chOff x="4604" y="2539"/>
            <a:chExt cx="1019" cy="287"/>
          </a:xfrm>
        </p:grpSpPr>
        <p:sp>
          <p:nvSpPr>
            <p:cNvPr id="413743" name="Rectangle 47"/>
            <p:cNvSpPr>
              <a:spLocks noChangeArrowheads="1"/>
            </p:cNvSpPr>
            <p:nvPr/>
          </p:nvSpPr>
          <p:spPr bwMode="auto">
            <a:xfrm>
              <a:off x="5125" y="2539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>
                  <a:solidFill>
                    <a:srgbClr val="CC0099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×</a:t>
              </a:r>
              <a:endParaRPr lang="en-US" altLang="zh-CN">
                <a:solidFill>
                  <a:srgbClr val="CC00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744" name="Rectangle 48"/>
            <p:cNvSpPr>
              <a:spLocks noChangeArrowheads="1"/>
            </p:cNvSpPr>
            <p:nvPr/>
          </p:nvSpPr>
          <p:spPr bwMode="auto">
            <a:xfrm>
              <a:off x="4604" y="2539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rgbClr val="CC0099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>
                <a:solidFill>
                  <a:srgbClr val="CC0099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13745" name="Group 49"/>
          <p:cNvGrpSpPr>
            <a:grpSpLocks/>
          </p:cNvGrpSpPr>
          <p:nvPr/>
        </p:nvGrpSpPr>
        <p:grpSpPr bwMode="auto">
          <a:xfrm>
            <a:off x="5437188" y="3998913"/>
            <a:ext cx="1619250" cy="492125"/>
            <a:chOff x="3560" y="2516"/>
            <a:chExt cx="1020" cy="310"/>
          </a:xfrm>
        </p:grpSpPr>
        <p:sp>
          <p:nvSpPr>
            <p:cNvPr id="413746" name="Rectangle 50"/>
            <p:cNvSpPr>
              <a:spLocks noChangeArrowheads="1"/>
            </p:cNvSpPr>
            <p:nvPr/>
          </p:nvSpPr>
          <p:spPr bwMode="auto">
            <a:xfrm>
              <a:off x="3560" y="2539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747" name="Rectangle 51"/>
            <p:cNvSpPr>
              <a:spLocks noChangeArrowheads="1"/>
            </p:cNvSpPr>
            <p:nvPr/>
          </p:nvSpPr>
          <p:spPr bwMode="auto">
            <a:xfrm>
              <a:off x="4082" y="2516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×</a:t>
              </a:r>
              <a:endParaRPr lang="en-US" altLang="zh-CN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13748" name="Group 52"/>
          <p:cNvGrpSpPr>
            <a:grpSpLocks/>
          </p:cNvGrpSpPr>
          <p:nvPr/>
        </p:nvGrpSpPr>
        <p:grpSpPr bwMode="auto">
          <a:xfrm>
            <a:off x="7092950" y="4005263"/>
            <a:ext cx="1617663" cy="455612"/>
            <a:chOff x="4604" y="2539"/>
            <a:chExt cx="1019" cy="287"/>
          </a:xfrm>
        </p:grpSpPr>
        <p:sp>
          <p:nvSpPr>
            <p:cNvPr id="413749" name="Rectangle 53"/>
            <p:cNvSpPr>
              <a:spLocks noChangeArrowheads="1"/>
            </p:cNvSpPr>
            <p:nvPr/>
          </p:nvSpPr>
          <p:spPr bwMode="auto">
            <a:xfrm>
              <a:off x="5125" y="2539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>
                  <a:solidFill>
                    <a:srgbClr val="CC0099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×</a:t>
              </a:r>
              <a:endParaRPr lang="en-US" altLang="zh-CN">
                <a:solidFill>
                  <a:srgbClr val="CC00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750" name="Rectangle 54"/>
            <p:cNvSpPr>
              <a:spLocks noChangeArrowheads="1"/>
            </p:cNvSpPr>
            <p:nvPr/>
          </p:nvSpPr>
          <p:spPr bwMode="auto">
            <a:xfrm>
              <a:off x="4604" y="2539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rgbClr val="CC0099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>
                <a:solidFill>
                  <a:srgbClr val="CC0099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13751" name="Group 55"/>
          <p:cNvGrpSpPr>
            <a:grpSpLocks/>
          </p:cNvGrpSpPr>
          <p:nvPr/>
        </p:nvGrpSpPr>
        <p:grpSpPr bwMode="auto">
          <a:xfrm>
            <a:off x="5437188" y="4359275"/>
            <a:ext cx="1619250" cy="492125"/>
            <a:chOff x="3560" y="2516"/>
            <a:chExt cx="1020" cy="310"/>
          </a:xfrm>
        </p:grpSpPr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3560" y="2539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0</a:t>
              </a:r>
              <a:endParaRPr lang="en-US" altLang="zh-CN" sz="240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753" name="Rectangle 57"/>
            <p:cNvSpPr>
              <a:spLocks noChangeArrowheads="1"/>
            </p:cNvSpPr>
            <p:nvPr/>
          </p:nvSpPr>
          <p:spPr bwMode="auto">
            <a:xfrm>
              <a:off x="4082" y="2516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×</a:t>
              </a:r>
              <a:endParaRPr lang="en-US" altLang="zh-CN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13754" name="Group 58"/>
          <p:cNvGrpSpPr>
            <a:grpSpLocks/>
          </p:cNvGrpSpPr>
          <p:nvPr/>
        </p:nvGrpSpPr>
        <p:grpSpPr bwMode="auto">
          <a:xfrm>
            <a:off x="7092950" y="4437063"/>
            <a:ext cx="1619250" cy="455612"/>
            <a:chOff x="4581" y="3113"/>
            <a:chExt cx="1020" cy="287"/>
          </a:xfrm>
        </p:grpSpPr>
        <p:sp>
          <p:nvSpPr>
            <p:cNvPr id="413755" name="Rectangle 59"/>
            <p:cNvSpPr>
              <a:spLocks noChangeArrowheads="1"/>
            </p:cNvSpPr>
            <p:nvPr/>
          </p:nvSpPr>
          <p:spPr bwMode="auto">
            <a:xfrm>
              <a:off x="4581" y="3113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rgbClr val="CC0099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×</a:t>
              </a:r>
              <a:endParaRPr lang="en-US" altLang="zh-CN" sz="2400">
                <a:solidFill>
                  <a:srgbClr val="CC00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756" name="Rectangle 60"/>
            <p:cNvSpPr>
              <a:spLocks noChangeArrowheads="1"/>
            </p:cNvSpPr>
            <p:nvPr/>
          </p:nvSpPr>
          <p:spPr bwMode="auto">
            <a:xfrm>
              <a:off x="5103" y="3113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rgbClr val="CC0099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>
                <a:solidFill>
                  <a:srgbClr val="CC0099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13923" name="Group 227"/>
          <p:cNvGrpSpPr>
            <a:grpSpLocks/>
          </p:cNvGrpSpPr>
          <p:nvPr/>
        </p:nvGrpSpPr>
        <p:grpSpPr bwMode="auto">
          <a:xfrm>
            <a:off x="1258888" y="3357563"/>
            <a:ext cx="6624637" cy="706437"/>
            <a:chOff x="884" y="2532"/>
            <a:chExt cx="4173" cy="445"/>
          </a:xfrm>
        </p:grpSpPr>
        <p:sp>
          <p:nvSpPr>
            <p:cNvPr id="413924" name="Oval 228"/>
            <p:cNvSpPr>
              <a:spLocks noChangeArrowheads="1"/>
            </p:cNvSpPr>
            <p:nvPr/>
          </p:nvSpPr>
          <p:spPr bwMode="auto">
            <a:xfrm>
              <a:off x="884" y="2737"/>
              <a:ext cx="260" cy="2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25" name="Oval 229"/>
            <p:cNvSpPr>
              <a:spLocks noChangeArrowheads="1"/>
            </p:cNvSpPr>
            <p:nvPr/>
          </p:nvSpPr>
          <p:spPr bwMode="auto">
            <a:xfrm>
              <a:off x="2517" y="2737"/>
              <a:ext cx="260" cy="2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26" name="Line 230"/>
            <p:cNvSpPr>
              <a:spLocks noChangeShapeType="1"/>
            </p:cNvSpPr>
            <p:nvPr/>
          </p:nvSpPr>
          <p:spPr bwMode="auto">
            <a:xfrm>
              <a:off x="1156" y="2873"/>
              <a:ext cx="1361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927" name="Freeform 231"/>
            <p:cNvSpPr>
              <a:spLocks/>
            </p:cNvSpPr>
            <p:nvPr/>
          </p:nvSpPr>
          <p:spPr bwMode="auto">
            <a:xfrm>
              <a:off x="2064" y="2532"/>
              <a:ext cx="2993" cy="341"/>
            </a:xfrm>
            <a:custGeom>
              <a:avLst/>
              <a:gdLst>
                <a:gd name="T0" fmla="*/ 0 w 2766"/>
                <a:gd name="T1" fmla="*/ 295 h 295"/>
                <a:gd name="T2" fmla="*/ 1542 w 2766"/>
                <a:gd name="T3" fmla="*/ 23 h 295"/>
                <a:gd name="T4" fmla="*/ 2766 w 2766"/>
                <a:gd name="T5" fmla="*/ 15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6" h="295">
                  <a:moveTo>
                    <a:pt x="0" y="295"/>
                  </a:moveTo>
                  <a:cubicBezTo>
                    <a:pt x="540" y="170"/>
                    <a:pt x="1081" y="46"/>
                    <a:pt x="1542" y="23"/>
                  </a:cubicBezTo>
                  <a:cubicBezTo>
                    <a:pt x="2003" y="0"/>
                    <a:pt x="2562" y="136"/>
                    <a:pt x="2766" y="159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3928" name="Group 232"/>
          <p:cNvGrpSpPr>
            <a:grpSpLocks/>
          </p:cNvGrpSpPr>
          <p:nvPr/>
        </p:nvGrpSpPr>
        <p:grpSpPr bwMode="auto">
          <a:xfrm>
            <a:off x="465138" y="3333750"/>
            <a:ext cx="5832475" cy="765175"/>
            <a:chOff x="340" y="2281"/>
            <a:chExt cx="3674" cy="482"/>
          </a:xfrm>
        </p:grpSpPr>
        <p:sp>
          <p:nvSpPr>
            <p:cNvPr id="413929" name="Oval 233"/>
            <p:cNvSpPr>
              <a:spLocks noChangeArrowheads="1"/>
            </p:cNvSpPr>
            <p:nvPr/>
          </p:nvSpPr>
          <p:spPr bwMode="auto">
            <a:xfrm>
              <a:off x="340" y="2491"/>
              <a:ext cx="26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30" name="Oval 234"/>
            <p:cNvSpPr>
              <a:spLocks noChangeArrowheads="1"/>
            </p:cNvSpPr>
            <p:nvPr/>
          </p:nvSpPr>
          <p:spPr bwMode="auto">
            <a:xfrm>
              <a:off x="1973" y="2523"/>
              <a:ext cx="26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31" name="Line 235"/>
            <p:cNvSpPr>
              <a:spLocks noChangeShapeType="1"/>
            </p:cNvSpPr>
            <p:nvPr/>
          </p:nvSpPr>
          <p:spPr bwMode="auto">
            <a:xfrm>
              <a:off x="612" y="2614"/>
              <a:ext cx="1361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932" name="Freeform 236"/>
            <p:cNvSpPr>
              <a:spLocks/>
            </p:cNvSpPr>
            <p:nvPr/>
          </p:nvSpPr>
          <p:spPr bwMode="auto">
            <a:xfrm>
              <a:off x="1474" y="2281"/>
              <a:ext cx="2540" cy="333"/>
            </a:xfrm>
            <a:custGeom>
              <a:avLst/>
              <a:gdLst>
                <a:gd name="T0" fmla="*/ 0 w 2540"/>
                <a:gd name="T1" fmla="*/ 333 h 333"/>
                <a:gd name="T2" fmla="*/ 1361 w 2540"/>
                <a:gd name="T3" fmla="*/ 15 h 333"/>
                <a:gd name="T4" fmla="*/ 2540 w 2540"/>
                <a:gd name="T5" fmla="*/ 24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0" h="333">
                  <a:moveTo>
                    <a:pt x="0" y="333"/>
                  </a:moveTo>
                  <a:cubicBezTo>
                    <a:pt x="469" y="181"/>
                    <a:pt x="938" y="30"/>
                    <a:pt x="1361" y="15"/>
                  </a:cubicBezTo>
                  <a:cubicBezTo>
                    <a:pt x="1784" y="0"/>
                    <a:pt x="2344" y="204"/>
                    <a:pt x="2540" y="24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3933" name="Group 237"/>
          <p:cNvGrpSpPr>
            <a:grpSpLocks/>
          </p:cNvGrpSpPr>
          <p:nvPr/>
        </p:nvGrpSpPr>
        <p:grpSpPr bwMode="auto">
          <a:xfrm>
            <a:off x="466725" y="3717925"/>
            <a:ext cx="5832475" cy="765175"/>
            <a:chOff x="340" y="2281"/>
            <a:chExt cx="3674" cy="482"/>
          </a:xfrm>
        </p:grpSpPr>
        <p:sp>
          <p:nvSpPr>
            <p:cNvPr id="413934" name="Oval 238"/>
            <p:cNvSpPr>
              <a:spLocks noChangeArrowheads="1"/>
            </p:cNvSpPr>
            <p:nvPr/>
          </p:nvSpPr>
          <p:spPr bwMode="auto">
            <a:xfrm>
              <a:off x="340" y="2491"/>
              <a:ext cx="26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35" name="Oval 239"/>
            <p:cNvSpPr>
              <a:spLocks noChangeArrowheads="1"/>
            </p:cNvSpPr>
            <p:nvPr/>
          </p:nvSpPr>
          <p:spPr bwMode="auto">
            <a:xfrm>
              <a:off x="1973" y="2523"/>
              <a:ext cx="26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36" name="Line 240"/>
            <p:cNvSpPr>
              <a:spLocks noChangeShapeType="1"/>
            </p:cNvSpPr>
            <p:nvPr/>
          </p:nvSpPr>
          <p:spPr bwMode="auto">
            <a:xfrm>
              <a:off x="612" y="2614"/>
              <a:ext cx="1361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937" name="Freeform 241"/>
            <p:cNvSpPr>
              <a:spLocks/>
            </p:cNvSpPr>
            <p:nvPr/>
          </p:nvSpPr>
          <p:spPr bwMode="auto">
            <a:xfrm>
              <a:off x="1474" y="2281"/>
              <a:ext cx="2540" cy="333"/>
            </a:xfrm>
            <a:custGeom>
              <a:avLst/>
              <a:gdLst>
                <a:gd name="T0" fmla="*/ 0 w 2540"/>
                <a:gd name="T1" fmla="*/ 333 h 333"/>
                <a:gd name="T2" fmla="*/ 1361 w 2540"/>
                <a:gd name="T3" fmla="*/ 15 h 333"/>
                <a:gd name="T4" fmla="*/ 2540 w 2540"/>
                <a:gd name="T5" fmla="*/ 24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0" h="333">
                  <a:moveTo>
                    <a:pt x="0" y="333"/>
                  </a:moveTo>
                  <a:cubicBezTo>
                    <a:pt x="469" y="181"/>
                    <a:pt x="938" y="30"/>
                    <a:pt x="1361" y="15"/>
                  </a:cubicBezTo>
                  <a:cubicBezTo>
                    <a:pt x="1784" y="0"/>
                    <a:pt x="2344" y="204"/>
                    <a:pt x="2540" y="24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3938" name="Group 242"/>
          <p:cNvGrpSpPr>
            <a:grpSpLocks/>
          </p:cNvGrpSpPr>
          <p:nvPr/>
        </p:nvGrpSpPr>
        <p:grpSpPr bwMode="auto">
          <a:xfrm>
            <a:off x="1258888" y="3717925"/>
            <a:ext cx="6624637" cy="706438"/>
            <a:chOff x="884" y="2532"/>
            <a:chExt cx="4173" cy="445"/>
          </a:xfrm>
        </p:grpSpPr>
        <p:sp>
          <p:nvSpPr>
            <p:cNvPr id="413939" name="Oval 243"/>
            <p:cNvSpPr>
              <a:spLocks noChangeArrowheads="1"/>
            </p:cNvSpPr>
            <p:nvPr/>
          </p:nvSpPr>
          <p:spPr bwMode="auto">
            <a:xfrm>
              <a:off x="884" y="2737"/>
              <a:ext cx="260" cy="2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40" name="Oval 244"/>
            <p:cNvSpPr>
              <a:spLocks noChangeArrowheads="1"/>
            </p:cNvSpPr>
            <p:nvPr/>
          </p:nvSpPr>
          <p:spPr bwMode="auto">
            <a:xfrm>
              <a:off x="2517" y="2737"/>
              <a:ext cx="260" cy="2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41" name="Line 245"/>
            <p:cNvSpPr>
              <a:spLocks noChangeShapeType="1"/>
            </p:cNvSpPr>
            <p:nvPr/>
          </p:nvSpPr>
          <p:spPr bwMode="auto">
            <a:xfrm>
              <a:off x="1156" y="2873"/>
              <a:ext cx="1361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942" name="Freeform 246"/>
            <p:cNvSpPr>
              <a:spLocks/>
            </p:cNvSpPr>
            <p:nvPr/>
          </p:nvSpPr>
          <p:spPr bwMode="auto">
            <a:xfrm>
              <a:off x="2064" y="2532"/>
              <a:ext cx="2993" cy="341"/>
            </a:xfrm>
            <a:custGeom>
              <a:avLst/>
              <a:gdLst>
                <a:gd name="T0" fmla="*/ 0 w 2766"/>
                <a:gd name="T1" fmla="*/ 295 h 295"/>
                <a:gd name="T2" fmla="*/ 1542 w 2766"/>
                <a:gd name="T3" fmla="*/ 23 h 295"/>
                <a:gd name="T4" fmla="*/ 2766 w 2766"/>
                <a:gd name="T5" fmla="*/ 15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6" h="295">
                  <a:moveTo>
                    <a:pt x="0" y="295"/>
                  </a:moveTo>
                  <a:cubicBezTo>
                    <a:pt x="540" y="170"/>
                    <a:pt x="1081" y="46"/>
                    <a:pt x="1542" y="23"/>
                  </a:cubicBezTo>
                  <a:cubicBezTo>
                    <a:pt x="2003" y="0"/>
                    <a:pt x="2562" y="136"/>
                    <a:pt x="2766" y="159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3943" name="Group 247"/>
          <p:cNvGrpSpPr>
            <a:grpSpLocks/>
          </p:cNvGrpSpPr>
          <p:nvPr/>
        </p:nvGrpSpPr>
        <p:grpSpPr bwMode="auto">
          <a:xfrm>
            <a:off x="465138" y="4076700"/>
            <a:ext cx="5832475" cy="765175"/>
            <a:chOff x="340" y="2281"/>
            <a:chExt cx="3674" cy="482"/>
          </a:xfrm>
        </p:grpSpPr>
        <p:sp>
          <p:nvSpPr>
            <p:cNvPr id="413944" name="Oval 248"/>
            <p:cNvSpPr>
              <a:spLocks noChangeArrowheads="1"/>
            </p:cNvSpPr>
            <p:nvPr/>
          </p:nvSpPr>
          <p:spPr bwMode="auto">
            <a:xfrm>
              <a:off x="340" y="2491"/>
              <a:ext cx="26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45" name="Oval 249"/>
            <p:cNvSpPr>
              <a:spLocks noChangeArrowheads="1"/>
            </p:cNvSpPr>
            <p:nvPr/>
          </p:nvSpPr>
          <p:spPr bwMode="auto">
            <a:xfrm>
              <a:off x="1973" y="2523"/>
              <a:ext cx="260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46" name="Line 250"/>
            <p:cNvSpPr>
              <a:spLocks noChangeShapeType="1"/>
            </p:cNvSpPr>
            <p:nvPr/>
          </p:nvSpPr>
          <p:spPr bwMode="auto">
            <a:xfrm>
              <a:off x="612" y="2614"/>
              <a:ext cx="1361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947" name="Freeform 251"/>
            <p:cNvSpPr>
              <a:spLocks/>
            </p:cNvSpPr>
            <p:nvPr/>
          </p:nvSpPr>
          <p:spPr bwMode="auto">
            <a:xfrm>
              <a:off x="1474" y="2281"/>
              <a:ext cx="2540" cy="333"/>
            </a:xfrm>
            <a:custGeom>
              <a:avLst/>
              <a:gdLst>
                <a:gd name="T0" fmla="*/ 0 w 2540"/>
                <a:gd name="T1" fmla="*/ 333 h 333"/>
                <a:gd name="T2" fmla="*/ 1361 w 2540"/>
                <a:gd name="T3" fmla="*/ 15 h 333"/>
                <a:gd name="T4" fmla="*/ 2540 w 2540"/>
                <a:gd name="T5" fmla="*/ 24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0" h="333">
                  <a:moveTo>
                    <a:pt x="0" y="333"/>
                  </a:moveTo>
                  <a:cubicBezTo>
                    <a:pt x="469" y="181"/>
                    <a:pt x="938" y="30"/>
                    <a:pt x="1361" y="15"/>
                  </a:cubicBezTo>
                  <a:cubicBezTo>
                    <a:pt x="1784" y="0"/>
                    <a:pt x="2344" y="204"/>
                    <a:pt x="2540" y="24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3948" name="Group 252"/>
          <p:cNvGrpSpPr>
            <a:grpSpLocks/>
          </p:cNvGrpSpPr>
          <p:nvPr/>
        </p:nvGrpSpPr>
        <p:grpSpPr bwMode="auto">
          <a:xfrm>
            <a:off x="1258888" y="4149725"/>
            <a:ext cx="6624637" cy="706438"/>
            <a:chOff x="884" y="2532"/>
            <a:chExt cx="4173" cy="445"/>
          </a:xfrm>
        </p:grpSpPr>
        <p:sp>
          <p:nvSpPr>
            <p:cNvPr id="413949" name="Oval 253"/>
            <p:cNvSpPr>
              <a:spLocks noChangeArrowheads="1"/>
            </p:cNvSpPr>
            <p:nvPr/>
          </p:nvSpPr>
          <p:spPr bwMode="auto">
            <a:xfrm>
              <a:off x="884" y="2737"/>
              <a:ext cx="260" cy="2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50" name="Oval 254"/>
            <p:cNvSpPr>
              <a:spLocks noChangeArrowheads="1"/>
            </p:cNvSpPr>
            <p:nvPr/>
          </p:nvSpPr>
          <p:spPr bwMode="auto">
            <a:xfrm>
              <a:off x="2517" y="2737"/>
              <a:ext cx="260" cy="24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51" name="Line 255"/>
            <p:cNvSpPr>
              <a:spLocks noChangeShapeType="1"/>
            </p:cNvSpPr>
            <p:nvPr/>
          </p:nvSpPr>
          <p:spPr bwMode="auto">
            <a:xfrm>
              <a:off x="1156" y="2873"/>
              <a:ext cx="1361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952" name="Freeform 256"/>
            <p:cNvSpPr>
              <a:spLocks/>
            </p:cNvSpPr>
            <p:nvPr/>
          </p:nvSpPr>
          <p:spPr bwMode="auto">
            <a:xfrm>
              <a:off x="2064" y="2532"/>
              <a:ext cx="2993" cy="341"/>
            </a:xfrm>
            <a:custGeom>
              <a:avLst/>
              <a:gdLst>
                <a:gd name="T0" fmla="*/ 0 w 2766"/>
                <a:gd name="T1" fmla="*/ 295 h 295"/>
                <a:gd name="T2" fmla="*/ 1542 w 2766"/>
                <a:gd name="T3" fmla="*/ 23 h 295"/>
                <a:gd name="T4" fmla="*/ 2766 w 2766"/>
                <a:gd name="T5" fmla="*/ 15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6" h="295">
                  <a:moveTo>
                    <a:pt x="0" y="295"/>
                  </a:moveTo>
                  <a:cubicBezTo>
                    <a:pt x="540" y="170"/>
                    <a:pt x="1081" y="46"/>
                    <a:pt x="1542" y="23"/>
                  </a:cubicBezTo>
                  <a:cubicBezTo>
                    <a:pt x="2003" y="0"/>
                    <a:pt x="2562" y="136"/>
                    <a:pt x="2766" y="159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3956" name="Group 260"/>
          <p:cNvGrpSpPr>
            <a:grpSpLocks/>
          </p:cNvGrpSpPr>
          <p:nvPr/>
        </p:nvGrpSpPr>
        <p:grpSpPr bwMode="auto">
          <a:xfrm>
            <a:off x="5435600" y="4868863"/>
            <a:ext cx="3276600" cy="1116012"/>
            <a:chOff x="3425" y="3067"/>
            <a:chExt cx="2064" cy="703"/>
          </a:xfrm>
        </p:grpSpPr>
        <p:grpSp>
          <p:nvGrpSpPr>
            <p:cNvPr id="413757" name="Group 61"/>
            <p:cNvGrpSpPr>
              <a:grpSpLocks/>
            </p:cNvGrpSpPr>
            <p:nvPr/>
          </p:nvGrpSpPr>
          <p:grpSpPr bwMode="auto">
            <a:xfrm>
              <a:off x="3425" y="3068"/>
              <a:ext cx="2064" cy="702"/>
              <a:chOff x="1927" y="920"/>
              <a:chExt cx="2064" cy="702"/>
            </a:xfrm>
          </p:grpSpPr>
          <p:grpSp>
            <p:nvGrpSpPr>
              <p:cNvPr id="413758" name="Group 62"/>
              <p:cNvGrpSpPr>
                <a:grpSpLocks/>
              </p:cNvGrpSpPr>
              <p:nvPr/>
            </p:nvGrpSpPr>
            <p:grpSpPr bwMode="auto">
              <a:xfrm>
                <a:off x="1949" y="1364"/>
                <a:ext cx="997" cy="254"/>
                <a:chOff x="3560" y="3982"/>
                <a:chExt cx="997" cy="302"/>
              </a:xfrm>
            </p:grpSpPr>
            <p:sp>
              <p:nvSpPr>
                <p:cNvPr id="413759" name="Rectangle 63"/>
                <p:cNvSpPr>
                  <a:spLocks noChangeArrowheads="1"/>
                </p:cNvSpPr>
                <p:nvPr/>
              </p:nvSpPr>
              <p:spPr bwMode="auto">
                <a:xfrm>
                  <a:off x="3560" y="3982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×</a:t>
                  </a:r>
                  <a:endParaRPr lang="en-US" altLang="zh-CN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13760" name="Rectangle 64"/>
                <p:cNvSpPr>
                  <a:spLocks noChangeArrowheads="1"/>
                </p:cNvSpPr>
                <p:nvPr/>
              </p:nvSpPr>
              <p:spPr bwMode="auto">
                <a:xfrm>
                  <a:off x="4059" y="399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13761" name="Group 65"/>
              <p:cNvGrpSpPr>
                <a:grpSpLocks/>
              </p:cNvGrpSpPr>
              <p:nvPr/>
            </p:nvGrpSpPr>
            <p:grpSpPr bwMode="auto">
              <a:xfrm>
                <a:off x="1949" y="920"/>
                <a:ext cx="998" cy="241"/>
                <a:chOff x="3560" y="3407"/>
                <a:chExt cx="998" cy="287"/>
              </a:xfrm>
            </p:grpSpPr>
            <p:sp>
              <p:nvSpPr>
                <p:cNvPr id="413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3560" y="340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13763" name="Rectangle 67"/>
                <p:cNvSpPr>
                  <a:spLocks noChangeArrowheads="1"/>
                </p:cNvSpPr>
                <p:nvPr/>
              </p:nvSpPr>
              <p:spPr bwMode="auto">
                <a:xfrm>
                  <a:off x="4060" y="340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×</a:t>
                  </a:r>
                  <a:endParaRPr lang="en-US" altLang="zh-CN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13764" name="Group 68"/>
              <p:cNvGrpSpPr>
                <a:grpSpLocks/>
              </p:cNvGrpSpPr>
              <p:nvPr/>
            </p:nvGrpSpPr>
            <p:grpSpPr bwMode="auto">
              <a:xfrm>
                <a:off x="2971" y="935"/>
                <a:ext cx="1020" cy="260"/>
                <a:chOff x="3560" y="2516"/>
                <a:chExt cx="1020" cy="310"/>
              </a:xfrm>
            </p:grpSpPr>
            <p:sp>
              <p:nvSpPr>
                <p:cNvPr id="413765" name="Rectangle 69"/>
                <p:cNvSpPr>
                  <a:spLocks noChangeArrowheads="1"/>
                </p:cNvSpPr>
                <p:nvPr/>
              </p:nvSpPr>
              <p:spPr bwMode="auto">
                <a:xfrm>
                  <a:off x="3560" y="2539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 0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13766" name="Rectangle 70"/>
                <p:cNvSpPr>
                  <a:spLocks noChangeArrowheads="1"/>
                </p:cNvSpPr>
                <p:nvPr/>
              </p:nvSpPr>
              <p:spPr bwMode="auto">
                <a:xfrm>
                  <a:off x="4082" y="2516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×</a:t>
                  </a:r>
                  <a:endParaRPr lang="en-US" altLang="zh-CN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13767" name="Group 71"/>
              <p:cNvGrpSpPr>
                <a:grpSpLocks/>
              </p:cNvGrpSpPr>
              <p:nvPr/>
            </p:nvGrpSpPr>
            <p:grpSpPr bwMode="auto">
              <a:xfrm>
                <a:off x="1927" y="1148"/>
                <a:ext cx="1020" cy="241"/>
                <a:chOff x="4581" y="3113"/>
                <a:chExt cx="1020" cy="287"/>
              </a:xfrm>
            </p:grpSpPr>
            <p:sp>
              <p:nvSpPr>
                <p:cNvPr id="413768" name="Rectangle 72"/>
                <p:cNvSpPr>
                  <a:spLocks noChangeArrowheads="1"/>
                </p:cNvSpPr>
                <p:nvPr/>
              </p:nvSpPr>
              <p:spPr bwMode="auto">
                <a:xfrm>
                  <a:off x="4581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×</a:t>
                  </a:r>
                  <a:endParaRPr lang="en-US" altLang="zh-CN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13769" name="Rectangle 73"/>
                <p:cNvSpPr>
                  <a:spLocks noChangeArrowheads="1"/>
                </p:cNvSpPr>
                <p:nvPr/>
              </p:nvSpPr>
              <p:spPr bwMode="auto">
                <a:xfrm>
                  <a:off x="5103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13770" name="Group 74"/>
              <p:cNvGrpSpPr>
                <a:grpSpLocks/>
              </p:cNvGrpSpPr>
              <p:nvPr/>
            </p:nvGrpSpPr>
            <p:grpSpPr bwMode="auto">
              <a:xfrm>
                <a:off x="2970" y="1148"/>
                <a:ext cx="1020" cy="241"/>
                <a:chOff x="4581" y="3113"/>
                <a:chExt cx="1020" cy="287"/>
              </a:xfrm>
            </p:grpSpPr>
            <p:sp>
              <p:nvSpPr>
                <p:cNvPr id="413771" name="Rectangle 75"/>
                <p:cNvSpPr>
                  <a:spLocks noChangeArrowheads="1"/>
                </p:cNvSpPr>
                <p:nvPr/>
              </p:nvSpPr>
              <p:spPr bwMode="auto">
                <a:xfrm>
                  <a:off x="4581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×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13772" name="Rectangle 76"/>
                <p:cNvSpPr>
                  <a:spLocks noChangeArrowheads="1"/>
                </p:cNvSpPr>
                <p:nvPr/>
              </p:nvSpPr>
              <p:spPr bwMode="auto">
                <a:xfrm>
                  <a:off x="5103" y="3113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13773" name="Group 77"/>
              <p:cNvGrpSpPr>
                <a:grpSpLocks/>
              </p:cNvGrpSpPr>
              <p:nvPr/>
            </p:nvGrpSpPr>
            <p:grpSpPr bwMode="auto">
              <a:xfrm>
                <a:off x="2994" y="1369"/>
                <a:ext cx="997" cy="253"/>
                <a:chOff x="3560" y="3982"/>
                <a:chExt cx="997" cy="302"/>
              </a:xfrm>
            </p:grpSpPr>
            <p:sp>
              <p:nvSpPr>
                <p:cNvPr id="413774" name="Rectangle 78"/>
                <p:cNvSpPr>
                  <a:spLocks noChangeArrowheads="1"/>
                </p:cNvSpPr>
                <p:nvPr/>
              </p:nvSpPr>
              <p:spPr bwMode="auto">
                <a:xfrm>
                  <a:off x="3560" y="3982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×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13775" name="Rectangle 79"/>
                <p:cNvSpPr>
                  <a:spLocks noChangeArrowheads="1"/>
                </p:cNvSpPr>
                <p:nvPr/>
              </p:nvSpPr>
              <p:spPr bwMode="auto">
                <a:xfrm>
                  <a:off x="4059" y="3997"/>
                  <a:ext cx="49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413954" name="Text Box 258"/>
            <p:cNvSpPr txBox="1">
              <a:spLocks noChangeArrowheads="1"/>
            </p:cNvSpPr>
            <p:nvPr/>
          </p:nvSpPr>
          <p:spPr bwMode="auto">
            <a:xfrm>
              <a:off x="4513" y="3113"/>
              <a:ext cx="454" cy="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FF"/>
                  </a:solidFill>
                  <a:sym typeface="Symbol" pitchFamily="18" charset="2"/>
                </a:rPr>
                <a:t></a:t>
              </a:r>
            </a:p>
          </p:txBody>
        </p:sp>
        <p:sp>
          <p:nvSpPr>
            <p:cNvPr id="413955" name="Text Box 259"/>
            <p:cNvSpPr txBox="1">
              <a:spLocks noChangeArrowheads="1"/>
            </p:cNvSpPr>
            <p:nvPr/>
          </p:nvSpPr>
          <p:spPr bwMode="auto">
            <a:xfrm>
              <a:off x="5012" y="3067"/>
              <a:ext cx="454" cy="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FF"/>
                  </a:solidFill>
                  <a:sym typeface="Symbol" pitchFamily="18" charset="2"/>
                </a:rPr>
                <a:t>0</a:t>
              </a:r>
            </a:p>
          </p:txBody>
        </p:sp>
      </p:grpSp>
      <p:grpSp>
        <p:nvGrpSpPr>
          <p:cNvPr id="413963" name="Group 267"/>
          <p:cNvGrpSpPr>
            <a:grpSpLocks/>
          </p:cNvGrpSpPr>
          <p:nvPr/>
        </p:nvGrpSpPr>
        <p:grpSpPr bwMode="auto">
          <a:xfrm>
            <a:off x="2843213" y="3644900"/>
            <a:ext cx="2557462" cy="455613"/>
            <a:chOff x="226" y="2364"/>
            <a:chExt cx="1611" cy="287"/>
          </a:xfrm>
        </p:grpSpPr>
        <p:sp>
          <p:nvSpPr>
            <p:cNvPr id="413964" name="Rectangle 268"/>
            <p:cNvSpPr>
              <a:spLocks noChangeArrowheads="1"/>
            </p:cNvSpPr>
            <p:nvPr/>
          </p:nvSpPr>
          <p:spPr bwMode="auto">
            <a:xfrm>
              <a:off x="226" y="2364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965" name="Rectangle 269"/>
            <p:cNvSpPr>
              <a:spLocks noChangeArrowheads="1"/>
            </p:cNvSpPr>
            <p:nvPr/>
          </p:nvSpPr>
          <p:spPr bwMode="auto">
            <a:xfrm>
              <a:off x="725" y="2364"/>
              <a:ext cx="56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rgbClr val="CC0099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>
                <a:solidFill>
                  <a:srgbClr val="CC00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966" name="Rectangle 270"/>
            <p:cNvSpPr>
              <a:spLocks noChangeArrowheads="1"/>
            </p:cNvSpPr>
            <p:nvPr/>
          </p:nvSpPr>
          <p:spPr bwMode="auto">
            <a:xfrm>
              <a:off x="1270" y="2364"/>
              <a:ext cx="56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13967" name="Group 271"/>
          <p:cNvGrpSpPr>
            <a:grpSpLocks/>
          </p:cNvGrpSpPr>
          <p:nvPr/>
        </p:nvGrpSpPr>
        <p:grpSpPr bwMode="auto">
          <a:xfrm>
            <a:off x="2879725" y="4017963"/>
            <a:ext cx="2557463" cy="455612"/>
            <a:chOff x="226" y="2364"/>
            <a:chExt cx="1611" cy="287"/>
          </a:xfrm>
        </p:grpSpPr>
        <p:sp>
          <p:nvSpPr>
            <p:cNvPr id="413968" name="Rectangle 272"/>
            <p:cNvSpPr>
              <a:spLocks noChangeArrowheads="1"/>
            </p:cNvSpPr>
            <p:nvPr/>
          </p:nvSpPr>
          <p:spPr bwMode="auto">
            <a:xfrm>
              <a:off x="226" y="2364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969" name="Rectangle 273"/>
            <p:cNvSpPr>
              <a:spLocks noChangeArrowheads="1"/>
            </p:cNvSpPr>
            <p:nvPr/>
          </p:nvSpPr>
          <p:spPr bwMode="auto">
            <a:xfrm>
              <a:off x="725" y="2364"/>
              <a:ext cx="56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rgbClr val="CC0099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2400">
                <a:solidFill>
                  <a:srgbClr val="CC00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3970" name="Rectangle 274"/>
            <p:cNvSpPr>
              <a:spLocks noChangeArrowheads="1"/>
            </p:cNvSpPr>
            <p:nvPr/>
          </p:nvSpPr>
          <p:spPr bwMode="auto">
            <a:xfrm>
              <a:off x="1270" y="2364"/>
              <a:ext cx="56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lang="en-US" altLang="zh-CN" sz="2400">
                <a:solidFill>
                  <a:schemeClr val="tx2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13971" name="Group 275"/>
          <p:cNvGrpSpPr>
            <a:grpSpLocks/>
          </p:cNvGrpSpPr>
          <p:nvPr/>
        </p:nvGrpSpPr>
        <p:grpSpPr bwMode="auto">
          <a:xfrm>
            <a:off x="2843213" y="4437063"/>
            <a:ext cx="2595562" cy="1589087"/>
            <a:chOff x="1791" y="2760"/>
            <a:chExt cx="1635" cy="1001"/>
          </a:xfrm>
        </p:grpSpPr>
        <p:grpSp>
          <p:nvGrpSpPr>
            <p:cNvPr id="413972" name="Group 276"/>
            <p:cNvGrpSpPr>
              <a:grpSpLocks/>
            </p:cNvGrpSpPr>
            <p:nvPr/>
          </p:nvGrpSpPr>
          <p:grpSpPr bwMode="auto">
            <a:xfrm>
              <a:off x="1815" y="2760"/>
              <a:ext cx="1611" cy="287"/>
              <a:chOff x="226" y="2364"/>
              <a:chExt cx="1611" cy="287"/>
            </a:xfrm>
          </p:grpSpPr>
          <p:sp>
            <p:nvSpPr>
              <p:cNvPr id="413973" name="Rectangle 277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3974" name="Rectangle 278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3975" name="Rectangle 279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3976" name="Group 280"/>
            <p:cNvGrpSpPr>
              <a:grpSpLocks/>
            </p:cNvGrpSpPr>
            <p:nvPr/>
          </p:nvGrpSpPr>
          <p:grpSpPr bwMode="auto">
            <a:xfrm>
              <a:off x="1791" y="3045"/>
              <a:ext cx="1611" cy="240"/>
              <a:chOff x="226" y="2364"/>
              <a:chExt cx="1611" cy="287"/>
            </a:xfrm>
          </p:grpSpPr>
          <p:sp>
            <p:nvSpPr>
              <p:cNvPr id="413977" name="Rectangle 281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3978" name="Rectangle 282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3979" name="Rectangle 283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3980" name="Group 284"/>
            <p:cNvGrpSpPr>
              <a:grpSpLocks/>
            </p:cNvGrpSpPr>
            <p:nvPr/>
          </p:nvGrpSpPr>
          <p:grpSpPr bwMode="auto">
            <a:xfrm>
              <a:off x="1813" y="3298"/>
              <a:ext cx="1611" cy="241"/>
              <a:chOff x="226" y="2364"/>
              <a:chExt cx="1611" cy="287"/>
            </a:xfrm>
          </p:grpSpPr>
          <p:sp>
            <p:nvSpPr>
              <p:cNvPr id="413981" name="Rectangle 285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3982" name="Rectangle 286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3983" name="Rectangle 287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13984" name="Group 288"/>
            <p:cNvGrpSpPr>
              <a:grpSpLocks/>
            </p:cNvGrpSpPr>
            <p:nvPr/>
          </p:nvGrpSpPr>
          <p:grpSpPr bwMode="auto">
            <a:xfrm>
              <a:off x="1813" y="3520"/>
              <a:ext cx="1611" cy="241"/>
              <a:chOff x="226" y="2364"/>
              <a:chExt cx="1611" cy="287"/>
            </a:xfrm>
          </p:grpSpPr>
          <p:sp>
            <p:nvSpPr>
              <p:cNvPr id="413985" name="Rectangle 289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3986" name="Rectangle 290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3987" name="Rectangle 291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413989" name="Group 293"/>
          <p:cNvGrpSpPr>
            <a:grpSpLocks/>
          </p:cNvGrpSpPr>
          <p:nvPr/>
        </p:nvGrpSpPr>
        <p:grpSpPr bwMode="auto">
          <a:xfrm>
            <a:off x="107950" y="2349500"/>
            <a:ext cx="8605838" cy="3684588"/>
            <a:chOff x="68" y="1480"/>
            <a:chExt cx="5421" cy="2321"/>
          </a:xfrm>
        </p:grpSpPr>
        <p:grpSp>
          <p:nvGrpSpPr>
            <p:cNvPr id="413961" name="Group 265"/>
            <p:cNvGrpSpPr>
              <a:grpSpLocks/>
            </p:cNvGrpSpPr>
            <p:nvPr/>
          </p:nvGrpSpPr>
          <p:grpSpPr bwMode="auto">
            <a:xfrm>
              <a:off x="68" y="1480"/>
              <a:ext cx="5421" cy="2321"/>
              <a:chOff x="68" y="1480"/>
              <a:chExt cx="5421" cy="2321"/>
            </a:xfrm>
          </p:grpSpPr>
          <p:sp>
            <p:nvSpPr>
              <p:cNvPr id="413777" name="Rectangle 81"/>
              <p:cNvSpPr>
                <a:spLocks noChangeArrowheads="1"/>
              </p:cNvSpPr>
              <p:nvPr/>
            </p:nvSpPr>
            <p:spPr bwMode="auto">
              <a:xfrm>
                <a:off x="1837" y="1480"/>
                <a:ext cx="26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400">
                    <a:solidFill>
                      <a:srgbClr val="000066"/>
                    </a:solidFill>
                    <a:latin typeface="Arial" charset="0"/>
                    <a:cs typeface="Times New Roman" pitchFamily="18" charset="0"/>
                  </a:rPr>
                  <a:t>状态转换真值表及激励信号表</a:t>
                </a:r>
              </a:p>
            </p:txBody>
          </p:sp>
          <p:grpSp>
            <p:nvGrpSpPr>
              <p:cNvPr id="413960" name="Group 264"/>
              <p:cNvGrpSpPr>
                <a:grpSpLocks/>
              </p:cNvGrpSpPr>
              <p:nvPr/>
            </p:nvGrpSpPr>
            <p:grpSpPr bwMode="auto">
              <a:xfrm>
                <a:off x="68" y="1798"/>
                <a:ext cx="5421" cy="2003"/>
                <a:chOff x="68" y="1798"/>
                <a:chExt cx="5421" cy="2003"/>
              </a:xfrm>
            </p:grpSpPr>
            <p:graphicFrame>
              <p:nvGraphicFramePr>
                <p:cNvPr id="413779" name="Object 83"/>
                <p:cNvGraphicFramePr>
                  <a:graphicFrameLocks noChangeAspect="1"/>
                </p:cNvGraphicFramePr>
                <p:nvPr/>
              </p:nvGraphicFramePr>
              <p:xfrm>
                <a:off x="187" y="1882"/>
                <a:ext cx="300" cy="2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116" name="公式" r:id="rId6" imgW="203040" imgH="215640" progId="Equation.3">
                        <p:embed/>
                      </p:oleObj>
                    </mc:Choice>
                    <mc:Fallback>
                      <p:oleObj name="公式" r:id="rId6" imgW="203040" imgH="215640" progId="Equation.3">
                        <p:embed/>
                        <p:pic>
                          <p:nvPicPr>
                            <p:cNvPr id="0" name="Object 8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" y="1882"/>
                              <a:ext cx="300" cy="29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3780" name="Object 84"/>
                <p:cNvGraphicFramePr>
                  <a:graphicFrameLocks noChangeAspect="1"/>
                </p:cNvGraphicFramePr>
                <p:nvPr/>
              </p:nvGraphicFramePr>
              <p:xfrm>
                <a:off x="756" y="1898"/>
                <a:ext cx="324" cy="2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117" name="公式" r:id="rId8" imgW="203040" imgH="215640" progId="Equation.3">
                        <p:embed/>
                      </p:oleObj>
                    </mc:Choice>
                    <mc:Fallback>
                      <p:oleObj name="公式" r:id="rId8" imgW="203040" imgH="215640" progId="Equation.3">
                        <p:embed/>
                        <p:pic>
                          <p:nvPicPr>
                            <p:cNvPr id="0" name="Object 8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6" y="1898"/>
                              <a:ext cx="324" cy="2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3781" name="Object 85"/>
                <p:cNvGraphicFramePr>
                  <a:graphicFrameLocks noChangeAspect="1"/>
                </p:cNvGraphicFramePr>
                <p:nvPr/>
              </p:nvGraphicFramePr>
              <p:xfrm>
                <a:off x="1852" y="1898"/>
                <a:ext cx="452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118" name="公式" r:id="rId10" imgW="304560" imgH="215640" progId="Equation.3">
                        <p:embed/>
                      </p:oleObj>
                    </mc:Choice>
                    <mc:Fallback>
                      <p:oleObj name="公式" r:id="rId10" imgW="304560" imgH="215640" progId="Equation.3">
                        <p:embed/>
                        <p:pic>
                          <p:nvPicPr>
                            <p:cNvPr id="0" name="Object 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52" y="1898"/>
                              <a:ext cx="452" cy="27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3782" name="Object 86"/>
                <p:cNvGraphicFramePr>
                  <a:graphicFrameLocks noChangeAspect="1"/>
                </p:cNvGraphicFramePr>
                <p:nvPr/>
              </p:nvGraphicFramePr>
              <p:xfrm>
                <a:off x="2373" y="1853"/>
                <a:ext cx="507" cy="3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119" name="公式" r:id="rId12" imgW="304560" imgH="215640" progId="Equation.3">
                        <p:embed/>
                      </p:oleObj>
                    </mc:Choice>
                    <mc:Fallback>
                      <p:oleObj name="公式" r:id="rId12" imgW="304560" imgH="215640" progId="Equation.3">
                        <p:embed/>
                        <p:pic>
                          <p:nvPicPr>
                            <p:cNvPr id="0" name="Object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3" y="1853"/>
                              <a:ext cx="507" cy="31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3783" name="Rectangle 87"/>
                <p:cNvSpPr>
                  <a:spLocks noChangeArrowheads="1"/>
                </p:cNvSpPr>
                <p:nvPr/>
              </p:nvSpPr>
              <p:spPr bwMode="auto">
                <a:xfrm>
                  <a:off x="4993" y="3556"/>
                  <a:ext cx="496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84" name="Rectangle 88"/>
                <p:cNvSpPr>
                  <a:spLocks noChangeArrowheads="1"/>
                </p:cNvSpPr>
                <p:nvPr/>
              </p:nvSpPr>
              <p:spPr bwMode="auto">
                <a:xfrm>
                  <a:off x="4458" y="3556"/>
                  <a:ext cx="535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85" name="Rectangle 89"/>
                <p:cNvSpPr>
                  <a:spLocks noChangeArrowheads="1"/>
                </p:cNvSpPr>
                <p:nvPr/>
              </p:nvSpPr>
              <p:spPr bwMode="auto">
                <a:xfrm>
                  <a:off x="3955" y="3556"/>
                  <a:ext cx="503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86" name="Rectangle 90"/>
                <p:cNvSpPr>
                  <a:spLocks noChangeArrowheads="1"/>
                </p:cNvSpPr>
                <p:nvPr/>
              </p:nvSpPr>
              <p:spPr bwMode="auto">
                <a:xfrm>
                  <a:off x="3435" y="3556"/>
                  <a:ext cx="520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87" name="Rectangle 91"/>
                <p:cNvSpPr>
                  <a:spLocks noChangeArrowheads="1"/>
                </p:cNvSpPr>
                <p:nvPr/>
              </p:nvSpPr>
              <p:spPr bwMode="auto">
                <a:xfrm>
                  <a:off x="2891" y="3556"/>
                  <a:ext cx="544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88" name="Rectangle 92"/>
                <p:cNvSpPr>
                  <a:spLocks noChangeArrowheads="1"/>
                </p:cNvSpPr>
                <p:nvPr/>
              </p:nvSpPr>
              <p:spPr bwMode="auto">
                <a:xfrm>
                  <a:off x="2333" y="3556"/>
                  <a:ext cx="558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89" name="Rectangle 93"/>
                <p:cNvSpPr>
                  <a:spLocks noChangeArrowheads="1"/>
                </p:cNvSpPr>
                <p:nvPr/>
              </p:nvSpPr>
              <p:spPr bwMode="auto">
                <a:xfrm>
                  <a:off x="1724" y="3556"/>
                  <a:ext cx="609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90" name="Rectangle 94"/>
                <p:cNvSpPr>
                  <a:spLocks noChangeArrowheads="1"/>
                </p:cNvSpPr>
                <p:nvPr/>
              </p:nvSpPr>
              <p:spPr bwMode="auto">
                <a:xfrm>
                  <a:off x="1159" y="3556"/>
                  <a:ext cx="565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91" name="Rectangle 95"/>
                <p:cNvSpPr>
                  <a:spLocks noChangeArrowheads="1"/>
                </p:cNvSpPr>
                <p:nvPr/>
              </p:nvSpPr>
              <p:spPr bwMode="auto">
                <a:xfrm>
                  <a:off x="594" y="3556"/>
                  <a:ext cx="565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92" name="Rectangle 96"/>
                <p:cNvSpPr>
                  <a:spLocks noChangeArrowheads="1"/>
                </p:cNvSpPr>
                <p:nvPr/>
              </p:nvSpPr>
              <p:spPr bwMode="auto">
                <a:xfrm>
                  <a:off x="68" y="3556"/>
                  <a:ext cx="526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93" name="Rectangle 97"/>
                <p:cNvSpPr>
                  <a:spLocks noChangeArrowheads="1"/>
                </p:cNvSpPr>
                <p:nvPr/>
              </p:nvSpPr>
              <p:spPr bwMode="auto">
                <a:xfrm>
                  <a:off x="4993" y="3310"/>
                  <a:ext cx="4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94" name="Rectangle 98"/>
                <p:cNvSpPr>
                  <a:spLocks noChangeArrowheads="1"/>
                </p:cNvSpPr>
                <p:nvPr/>
              </p:nvSpPr>
              <p:spPr bwMode="auto">
                <a:xfrm>
                  <a:off x="4458" y="3310"/>
                  <a:ext cx="535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95" name="Rectangle 99"/>
                <p:cNvSpPr>
                  <a:spLocks noChangeArrowheads="1"/>
                </p:cNvSpPr>
                <p:nvPr/>
              </p:nvSpPr>
              <p:spPr bwMode="auto">
                <a:xfrm>
                  <a:off x="3955" y="3310"/>
                  <a:ext cx="503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9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435" y="3310"/>
                  <a:ext cx="520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97" name="Rectangle 101"/>
                <p:cNvSpPr>
                  <a:spLocks noChangeArrowheads="1"/>
                </p:cNvSpPr>
                <p:nvPr/>
              </p:nvSpPr>
              <p:spPr bwMode="auto">
                <a:xfrm>
                  <a:off x="2891" y="3310"/>
                  <a:ext cx="54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98" name="Rectangle 102"/>
                <p:cNvSpPr>
                  <a:spLocks noChangeArrowheads="1"/>
                </p:cNvSpPr>
                <p:nvPr/>
              </p:nvSpPr>
              <p:spPr bwMode="auto">
                <a:xfrm>
                  <a:off x="2333" y="3310"/>
                  <a:ext cx="558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799" name="Rectangle 103"/>
                <p:cNvSpPr>
                  <a:spLocks noChangeArrowheads="1"/>
                </p:cNvSpPr>
                <p:nvPr/>
              </p:nvSpPr>
              <p:spPr bwMode="auto">
                <a:xfrm>
                  <a:off x="1724" y="3310"/>
                  <a:ext cx="609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0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159" y="3310"/>
                  <a:ext cx="565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01" name="Rectangle 105"/>
                <p:cNvSpPr>
                  <a:spLocks noChangeArrowheads="1"/>
                </p:cNvSpPr>
                <p:nvPr/>
              </p:nvSpPr>
              <p:spPr bwMode="auto">
                <a:xfrm>
                  <a:off x="594" y="3310"/>
                  <a:ext cx="565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02" name="Rectangle 106"/>
                <p:cNvSpPr>
                  <a:spLocks noChangeArrowheads="1"/>
                </p:cNvSpPr>
                <p:nvPr/>
              </p:nvSpPr>
              <p:spPr bwMode="auto">
                <a:xfrm>
                  <a:off x="68" y="3310"/>
                  <a:ext cx="52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0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993" y="3039"/>
                  <a:ext cx="49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04" name="Rectangle 108"/>
                <p:cNvSpPr>
                  <a:spLocks noChangeArrowheads="1"/>
                </p:cNvSpPr>
                <p:nvPr/>
              </p:nvSpPr>
              <p:spPr bwMode="auto">
                <a:xfrm>
                  <a:off x="4458" y="3039"/>
                  <a:ext cx="53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05" name="Rectangle 109"/>
                <p:cNvSpPr>
                  <a:spLocks noChangeArrowheads="1"/>
                </p:cNvSpPr>
                <p:nvPr/>
              </p:nvSpPr>
              <p:spPr bwMode="auto">
                <a:xfrm>
                  <a:off x="3955" y="3039"/>
                  <a:ext cx="503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06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35" y="3039"/>
                  <a:ext cx="520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07" name="Rectangle 111"/>
                <p:cNvSpPr>
                  <a:spLocks noChangeArrowheads="1"/>
                </p:cNvSpPr>
                <p:nvPr/>
              </p:nvSpPr>
              <p:spPr bwMode="auto">
                <a:xfrm>
                  <a:off x="2891" y="3039"/>
                  <a:ext cx="54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08" name="Rectangle 112"/>
                <p:cNvSpPr>
                  <a:spLocks noChangeArrowheads="1"/>
                </p:cNvSpPr>
                <p:nvPr/>
              </p:nvSpPr>
              <p:spPr bwMode="auto">
                <a:xfrm>
                  <a:off x="2333" y="3039"/>
                  <a:ext cx="558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09" name="Rectangle 113"/>
                <p:cNvSpPr>
                  <a:spLocks noChangeArrowheads="1"/>
                </p:cNvSpPr>
                <p:nvPr/>
              </p:nvSpPr>
              <p:spPr bwMode="auto">
                <a:xfrm>
                  <a:off x="1724" y="3039"/>
                  <a:ext cx="609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1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159" y="3039"/>
                  <a:ext cx="56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11" name="Rectangle 115"/>
                <p:cNvSpPr>
                  <a:spLocks noChangeArrowheads="1"/>
                </p:cNvSpPr>
                <p:nvPr/>
              </p:nvSpPr>
              <p:spPr bwMode="auto">
                <a:xfrm>
                  <a:off x="594" y="3039"/>
                  <a:ext cx="56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12" name="Rectangle 116"/>
                <p:cNvSpPr>
                  <a:spLocks noChangeArrowheads="1"/>
                </p:cNvSpPr>
                <p:nvPr/>
              </p:nvSpPr>
              <p:spPr bwMode="auto">
                <a:xfrm>
                  <a:off x="68" y="3039"/>
                  <a:ext cx="52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17" name="Rectangle 121"/>
                <p:cNvSpPr>
                  <a:spLocks noChangeArrowheads="1"/>
                </p:cNvSpPr>
                <p:nvPr/>
              </p:nvSpPr>
              <p:spPr bwMode="auto">
                <a:xfrm>
                  <a:off x="2891" y="2794"/>
                  <a:ext cx="544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18" name="Rectangle 122"/>
                <p:cNvSpPr>
                  <a:spLocks noChangeArrowheads="1"/>
                </p:cNvSpPr>
                <p:nvPr/>
              </p:nvSpPr>
              <p:spPr bwMode="auto">
                <a:xfrm>
                  <a:off x="2333" y="2794"/>
                  <a:ext cx="558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1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724" y="2794"/>
                  <a:ext cx="609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2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59" y="2794"/>
                  <a:ext cx="565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21" name="Rectangle 125"/>
                <p:cNvSpPr>
                  <a:spLocks noChangeArrowheads="1"/>
                </p:cNvSpPr>
                <p:nvPr/>
              </p:nvSpPr>
              <p:spPr bwMode="auto">
                <a:xfrm>
                  <a:off x="594" y="2794"/>
                  <a:ext cx="565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22" name="Rectangle 126"/>
                <p:cNvSpPr>
                  <a:spLocks noChangeArrowheads="1"/>
                </p:cNvSpPr>
                <p:nvPr/>
              </p:nvSpPr>
              <p:spPr bwMode="auto">
                <a:xfrm>
                  <a:off x="68" y="2794"/>
                  <a:ext cx="526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27" name="Rectangle 131"/>
                <p:cNvSpPr>
                  <a:spLocks noChangeArrowheads="1"/>
                </p:cNvSpPr>
                <p:nvPr/>
              </p:nvSpPr>
              <p:spPr bwMode="auto">
                <a:xfrm>
                  <a:off x="2891" y="2549"/>
                  <a:ext cx="544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28" name="Rectangle 132"/>
                <p:cNvSpPr>
                  <a:spLocks noChangeArrowheads="1"/>
                </p:cNvSpPr>
                <p:nvPr/>
              </p:nvSpPr>
              <p:spPr bwMode="auto">
                <a:xfrm>
                  <a:off x="2333" y="2549"/>
                  <a:ext cx="558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2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724" y="2549"/>
                  <a:ext cx="609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30" name="Rectangle 134"/>
                <p:cNvSpPr>
                  <a:spLocks noChangeArrowheads="1"/>
                </p:cNvSpPr>
                <p:nvPr/>
              </p:nvSpPr>
              <p:spPr bwMode="auto">
                <a:xfrm>
                  <a:off x="1159" y="2549"/>
                  <a:ext cx="565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31" name="Rectangle 135"/>
                <p:cNvSpPr>
                  <a:spLocks noChangeArrowheads="1"/>
                </p:cNvSpPr>
                <p:nvPr/>
              </p:nvSpPr>
              <p:spPr bwMode="auto">
                <a:xfrm>
                  <a:off x="594" y="2549"/>
                  <a:ext cx="565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32" name="Rectangle 136"/>
                <p:cNvSpPr>
                  <a:spLocks noChangeArrowheads="1"/>
                </p:cNvSpPr>
                <p:nvPr/>
              </p:nvSpPr>
              <p:spPr bwMode="auto">
                <a:xfrm>
                  <a:off x="68" y="2549"/>
                  <a:ext cx="526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55" y="2303"/>
                  <a:ext cx="503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37" name="Rectangle 141"/>
                <p:cNvSpPr>
                  <a:spLocks noChangeArrowheads="1"/>
                </p:cNvSpPr>
                <p:nvPr/>
              </p:nvSpPr>
              <p:spPr bwMode="auto">
                <a:xfrm>
                  <a:off x="2891" y="2303"/>
                  <a:ext cx="544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38" name="Rectangle 142"/>
                <p:cNvSpPr>
                  <a:spLocks noChangeArrowheads="1"/>
                </p:cNvSpPr>
                <p:nvPr/>
              </p:nvSpPr>
              <p:spPr bwMode="auto">
                <a:xfrm>
                  <a:off x="2333" y="2303"/>
                  <a:ext cx="558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39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24" y="2303"/>
                  <a:ext cx="609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40" name="Rectangle 144"/>
                <p:cNvSpPr>
                  <a:spLocks noChangeArrowheads="1"/>
                </p:cNvSpPr>
                <p:nvPr/>
              </p:nvSpPr>
              <p:spPr bwMode="auto">
                <a:xfrm>
                  <a:off x="1159" y="2303"/>
                  <a:ext cx="565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41" name="Rectangle 145"/>
                <p:cNvSpPr>
                  <a:spLocks noChangeArrowheads="1"/>
                </p:cNvSpPr>
                <p:nvPr/>
              </p:nvSpPr>
              <p:spPr bwMode="auto">
                <a:xfrm>
                  <a:off x="594" y="2303"/>
                  <a:ext cx="565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68" y="2303"/>
                  <a:ext cx="52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altLang="zh-CN" sz="2200">
                    <a:solidFill>
                      <a:schemeClr val="tx2"/>
                    </a:solidFill>
                    <a:latin typeface="Arial" charset="0"/>
                  </a:endParaRPr>
                </a:p>
              </p:txBody>
            </p:sp>
            <p:sp>
              <p:nvSpPr>
                <p:cNvPr id="413843" name="Rectangle 147"/>
                <p:cNvSpPr>
                  <a:spLocks noChangeArrowheads="1"/>
                </p:cNvSpPr>
                <p:nvPr/>
              </p:nvSpPr>
              <p:spPr bwMode="auto">
                <a:xfrm>
                  <a:off x="4993" y="2043"/>
                  <a:ext cx="496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200" i="1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K</a:t>
                  </a:r>
                  <a:r>
                    <a:rPr lang="en-US" altLang="zh-CN" sz="2200" baseline="-300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200">
                    <a:solidFill>
                      <a:schemeClr val="tx2"/>
                    </a:solidFill>
                    <a:latin typeface="Arial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13844" name="Rectangle 148"/>
                <p:cNvSpPr>
                  <a:spLocks noChangeArrowheads="1"/>
                </p:cNvSpPr>
                <p:nvPr/>
              </p:nvSpPr>
              <p:spPr bwMode="auto">
                <a:xfrm>
                  <a:off x="4458" y="2043"/>
                  <a:ext cx="535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200" i="1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J</a:t>
                  </a:r>
                  <a:r>
                    <a:rPr lang="en-US" altLang="zh-CN" sz="2200" baseline="-300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200">
                    <a:solidFill>
                      <a:schemeClr val="tx2"/>
                    </a:solidFill>
                    <a:latin typeface="Arial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1384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55" y="2043"/>
                  <a:ext cx="503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200" i="1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K</a:t>
                  </a:r>
                  <a:r>
                    <a:rPr lang="en-US" altLang="zh-CN" sz="2200" baseline="-300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200">
                    <a:solidFill>
                      <a:schemeClr val="tx2"/>
                    </a:solidFill>
                    <a:latin typeface="Arial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13846" name="Rectangle 150"/>
                <p:cNvSpPr>
                  <a:spLocks noChangeArrowheads="1"/>
                </p:cNvSpPr>
                <p:nvPr/>
              </p:nvSpPr>
              <p:spPr bwMode="auto">
                <a:xfrm>
                  <a:off x="3435" y="2043"/>
                  <a:ext cx="520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200" i="1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J</a:t>
                  </a:r>
                  <a:r>
                    <a:rPr lang="en-US" altLang="zh-CN" sz="2200" baseline="-300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200">
                    <a:solidFill>
                      <a:schemeClr val="tx2"/>
                    </a:solidFill>
                    <a:latin typeface="Arial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13847" name="Rectangle 151"/>
                <p:cNvSpPr>
                  <a:spLocks noChangeArrowheads="1"/>
                </p:cNvSpPr>
                <p:nvPr/>
              </p:nvSpPr>
              <p:spPr bwMode="auto">
                <a:xfrm>
                  <a:off x="3435" y="1798"/>
                  <a:ext cx="2054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20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激励信号</a:t>
                  </a:r>
                  <a:endParaRPr lang="zh-CN" altLang="en-US" sz="2200">
                    <a:solidFill>
                      <a:schemeClr val="tx2"/>
                    </a:solidFill>
                    <a:latin typeface="Arial" charset="0"/>
                    <a:cs typeface="Times New Roman" pitchFamily="18" charset="0"/>
                  </a:endParaRPr>
                </a:p>
              </p:txBody>
            </p:sp>
            <p:sp>
              <p:nvSpPr>
                <p:cNvPr id="41384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891" y="1798"/>
                  <a:ext cx="544" cy="5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200" i="1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Y</a:t>
                  </a:r>
                  <a:endParaRPr lang="en-US" altLang="zh-CN" sz="2200">
                    <a:solidFill>
                      <a:schemeClr val="tx2"/>
                    </a:solidFill>
                    <a:latin typeface="Arial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13849" name="Rectangle 153"/>
                <p:cNvSpPr>
                  <a:spLocks noChangeArrowheads="1"/>
                </p:cNvSpPr>
                <p:nvPr/>
              </p:nvSpPr>
              <p:spPr bwMode="auto">
                <a:xfrm>
                  <a:off x="1159" y="1798"/>
                  <a:ext cx="565" cy="5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1pPr>
                  <a:lvl2pPr indent="142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2pPr>
                  <a:lvl3pPr indent="-4763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6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3pPr>
                  <a:lvl4pPr indent="-65088" algn="l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4pPr>
                  <a:lvl5pPr indent="-133350" algn="l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5pPr>
                  <a:lvl6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6pPr>
                  <a:lvl7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7pPr>
                  <a:lvl8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8pPr>
                  <a:lvl9pPr indent="-133350" fontAlgn="base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 Narrow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200" i="1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</a:t>
                  </a:r>
                  <a:endParaRPr lang="en-US" altLang="zh-CN" sz="2200">
                    <a:solidFill>
                      <a:schemeClr val="tx2"/>
                    </a:solidFill>
                    <a:latin typeface="Arial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13851" name="Line 155"/>
                <p:cNvSpPr>
                  <a:spLocks noChangeShapeType="1"/>
                </p:cNvSpPr>
                <p:nvPr/>
              </p:nvSpPr>
              <p:spPr bwMode="auto">
                <a:xfrm>
                  <a:off x="68" y="3801"/>
                  <a:ext cx="5421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52" name="Line 156"/>
                <p:cNvSpPr>
                  <a:spLocks noChangeShapeType="1"/>
                </p:cNvSpPr>
                <p:nvPr/>
              </p:nvSpPr>
              <p:spPr bwMode="auto">
                <a:xfrm>
                  <a:off x="68" y="1798"/>
                  <a:ext cx="0" cy="2003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53" name="Line 157"/>
                <p:cNvSpPr>
                  <a:spLocks noChangeShapeType="1"/>
                </p:cNvSpPr>
                <p:nvPr/>
              </p:nvSpPr>
              <p:spPr bwMode="auto">
                <a:xfrm>
                  <a:off x="5489" y="1798"/>
                  <a:ext cx="0" cy="200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54" name="Line 158"/>
                <p:cNvSpPr>
                  <a:spLocks noChangeShapeType="1"/>
                </p:cNvSpPr>
                <p:nvPr/>
              </p:nvSpPr>
              <p:spPr bwMode="auto">
                <a:xfrm>
                  <a:off x="68" y="2303"/>
                  <a:ext cx="5421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55" name="Line 159"/>
                <p:cNvSpPr>
                  <a:spLocks noChangeShapeType="1"/>
                </p:cNvSpPr>
                <p:nvPr/>
              </p:nvSpPr>
              <p:spPr bwMode="auto">
                <a:xfrm>
                  <a:off x="594" y="1798"/>
                  <a:ext cx="0" cy="50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56" name="Line 160"/>
                <p:cNvSpPr>
                  <a:spLocks noChangeShapeType="1"/>
                </p:cNvSpPr>
                <p:nvPr/>
              </p:nvSpPr>
              <p:spPr bwMode="auto">
                <a:xfrm>
                  <a:off x="1159" y="1798"/>
                  <a:ext cx="0" cy="200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57" name="Line 161"/>
                <p:cNvSpPr>
                  <a:spLocks noChangeShapeType="1"/>
                </p:cNvSpPr>
                <p:nvPr/>
              </p:nvSpPr>
              <p:spPr bwMode="auto">
                <a:xfrm>
                  <a:off x="1724" y="1798"/>
                  <a:ext cx="0" cy="2003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58" name="Line 162"/>
                <p:cNvSpPr>
                  <a:spLocks noChangeShapeType="1"/>
                </p:cNvSpPr>
                <p:nvPr/>
              </p:nvSpPr>
              <p:spPr bwMode="auto">
                <a:xfrm>
                  <a:off x="2333" y="1798"/>
                  <a:ext cx="0" cy="50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59" name="Line 163"/>
                <p:cNvSpPr>
                  <a:spLocks noChangeShapeType="1"/>
                </p:cNvSpPr>
                <p:nvPr/>
              </p:nvSpPr>
              <p:spPr bwMode="auto">
                <a:xfrm>
                  <a:off x="2891" y="1798"/>
                  <a:ext cx="0" cy="200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60" name="Line 164"/>
                <p:cNvSpPr>
                  <a:spLocks noChangeShapeType="1"/>
                </p:cNvSpPr>
                <p:nvPr/>
              </p:nvSpPr>
              <p:spPr bwMode="auto">
                <a:xfrm>
                  <a:off x="3435" y="2043"/>
                  <a:ext cx="0" cy="26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61" name="Line 165"/>
                <p:cNvSpPr>
                  <a:spLocks noChangeShapeType="1"/>
                </p:cNvSpPr>
                <p:nvPr/>
              </p:nvSpPr>
              <p:spPr bwMode="auto">
                <a:xfrm>
                  <a:off x="3435" y="1798"/>
                  <a:ext cx="0" cy="245"/>
                </a:xfrm>
                <a:prstGeom prst="line">
                  <a:avLst/>
                </a:prstGeom>
                <a:noFill/>
                <a:ln w="127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62" name="Line 166"/>
                <p:cNvSpPr>
                  <a:spLocks noChangeShapeType="1"/>
                </p:cNvSpPr>
                <p:nvPr/>
              </p:nvSpPr>
              <p:spPr bwMode="auto">
                <a:xfrm>
                  <a:off x="3955" y="2043"/>
                  <a:ext cx="0" cy="26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63" name="Line 167"/>
                <p:cNvSpPr>
                  <a:spLocks noChangeShapeType="1"/>
                </p:cNvSpPr>
                <p:nvPr/>
              </p:nvSpPr>
              <p:spPr bwMode="auto">
                <a:xfrm>
                  <a:off x="3435" y="2043"/>
                  <a:ext cx="2054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64" name="Line 168"/>
                <p:cNvSpPr>
                  <a:spLocks noChangeShapeType="1"/>
                </p:cNvSpPr>
                <p:nvPr/>
              </p:nvSpPr>
              <p:spPr bwMode="auto">
                <a:xfrm>
                  <a:off x="4458" y="2043"/>
                  <a:ext cx="0" cy="175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65" name="Line 169"/>
                <p:cNvSpPr>
                  <a:spLocks noChangeShapeType="1"/>
                </p:cNvSpPr>
                <p:nvPr/>
              </p:nvSpPr>
              <p:spPr bwMode="auto">
                <a:xfrm>
                  <a:off x="4993" y="2043"/>
                  <a:ext cx="0" cy="175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66" name="Line 170"/>
                <p:cNvSpPr>
                  <a:spLocks noChangeShapeType="1"/>
                </p:cNvSpPr>
                <p:nvPr/>
              </p:nvSpPr>
              <p:spPr bwMode="auto">
                <a:xfrm>
                  <a:off x="68" y="2568"/>
                  <a:ext cx="5421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67" name="Line 171"/>
                <p:cNvSpPr>
                  <a:spLocks noChangeShapeType="1"/>
                </p:cNvSpPr>
                <p:nvPr/>
              </p:nvSpPr>
              <p:spPr bwMode="auto">
                <a:xfrm>
                  <a:off x="594" y="2303"/>
                  <a:ext cx="0" cy="149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68" name="Line 172"/>
                <p:cNvSpPr>
                  <a:spLocks noChangeShapeType="1"/>
                </p:cNvSpPr>
                <p:nvPr/>
              </p:nvSpPr>
              <p:spPr bwMode="auto">
                <a:xfrm>
                  <a:off x="2333" y="2303"/>
                  <a:ext cx="0" cy="149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69" name="Line 173"/>
                <p:cNvSpPr>
                  <a:spLocks noChangeShapeType="1"/>
                </p:cNvSpPr>
                <p:nvPr/>
              </p:nvSpPr>
              <p:spPr bwMode="auto">
                <a:xfrm>
                  <a:off x="3435" y="2303"/>
                  <a:ext cx="0" cy="149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70" name="Line 174"/>
                <p:cNvSpPr>
                  <a:spLocks noChangeShapeType="1"/>
                </p:cNvSpPr>
                <p:nvPr/>
              </p:nvSpPr>
              <p:spPr bwMode="auto">
                <a:xfrm>
                  <a:off x="3955" y="2303"/>
                  <a:ext cx="0" cy="149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71" name="Line 175"/>
                <p:cNvSpPr>
                  <a:spLocks noChangeShapeType="1"/>
                </p:cNvSpPr>
                <p:nvPr/>
              </p:nvSpPr>
              <p:spPr bwMode="auto">
                <a:xfrm>
                  <a:off x="68" y="2794"/>
                  <a:ext cx="5421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72" name="Line 176"/>
                <p:cNvSpPr>
                  <a:spLocks noChangeShapeType="1"/>
                </p:cNvSpPr>
                <p:nvPr/>
              </p:nvSpPr>
              <p:spPr bwMode="auto">
                <a:xfrm>
                  <a:off x="68" y="3039"/>
                  <a:ext cx="5421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73" name="Line 177"/>
                <p:cNvSpPr>
                  <a:spLocks noChangeShapeType="1"/>
                </p:cNvSpPr>
                <p:nvPr/>
              </p:nvSpPr>
              <p:spPr bwMode="auto">
                <a:xfrm>
                  <a:off x="68" y="3310"/>
                  <a:ext cx="5421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874" name="Line 178"/>
                <p:cNvSpPr>
                  <a:spLocks noChangeShapeType="1"/>
                </p:cNvSpPr>
                <p:nvPr/>
              </p:nvSpPr>
              <p:spPr bwMode="auto">
                <a:xfrm>
                  <a:off x="68" y="3556"/>
                  <a:ext cx="5421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13958" name="Group 262"/>
                <p:cNvGrpSpPr>
                  <a:grpSpLocks/>
                </p:cNvGrpSpPr>
                <p:nvPr/>
              </p:nvGrpSpPr>
              <p:grpSpPr bwMode="auto">
                <a:xfrm>
                  <a:off x="68" y="1798"/>
                  <a:ext cx="5421" cy="1970"/>
                  <a:chOff x="68" y="1798"/>
                  <a:chExt cx="5421" cy="1970"/>
                </a:xfrm>
              </p:grpSpPr>
              <p:sp>
                <p:nvSpPr>
                  <p:cNvPr id="413850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68" y="1798"/>
                    <a:ext cx="5421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13875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58" y="2292"/>
                    <a:ext cx="1611" cy="287"/>
                    <a:chOff x="226" y="2364"/>
                    <a:chExt cx="1611" cy="287"/>
                  </a:xfrm>
                </p:grpSpPr>
                <p:sp>
                  <p:nvSpPr>
                    <p:cNvPr id="413876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" y="2364"/>
                      <a:ext cx="52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877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5" y="2364"/>
                      <a:ext cx="56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CC0099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en-US" altLang="zh-CN" sz="2400">
                        <a:solidFill>
                          <a:srgbClr val="CC0099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878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0" y="2364"/>
                      <a:ext cx="56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13883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158" y="2518"/>
                    <a:ext cx="1611" cy="287"/>
                    <a:chOff x="226" y="2364"/>
                    <a:chExt cx="1611" cy="287"/>
                  </a:xfrm>
                </p:grpSpPr>
                <p:sp>
                  <p:nvSpPr>
                    <p:cNvPr id="41388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" y="2364"/>
                      <a:ext cx="52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885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5" y="2364"/>
                      <a:ext cx="56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CC0099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en-US" altLang="zh-CN" sz="2400">
                        <a:solidFill>
                          <a:srgbClr val="CC0099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886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0" y="2364"/>
                      <a:ext cx="56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13891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160" y="2760"/>
                    <a:ext cx="1611" cy="287"/>
                    <a:chOff x="226" y="2364"/>
                    <a:chExt cx="1611" cy="287"/>
                  </a:xfrm>
                </p:grpSpPr>
                <p:sp>
                  <p:nvSpPr>
                    <p:cNvPr id="413892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" y="2364"/>
                      <a:ext cx="52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893" name="Rectangle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5" y="2364"/>
                      <a:ext cx="56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CC0099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en-US" altLang="zh-CN" sz="2400">
                        <a:solidFill>
                          <a:srgbClr val="CC0099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894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0" y="2364"/>
                      <a:ext cx="56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13899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158" y="3051"/>
                    <a:ext cx="1611" cy="241"/>
                    <a:chOff x="226" y="2364"/>
                    <a:chExt cx="1611" cy="287"/>
                  </a:xfrm>
                </p:grpSpPr>
                <p:sp>
                  <p:nvSpPr>
                    <p:cNvPr id="413900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" y="2364"/>
                      <a:ext cx="52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901" name="Rectangle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5" y="2364"/>
                      <a:ext cx="56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CC0099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en-US" altLang="zh-CN" sz="2400">
                        <a:solidFill>
                          <a:srgbClr val="CC0099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902" name="Rectangle 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0" y="2364"/>
                      <a:ext cx="56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13907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158" y="3292"/>
                    <a:ext cx="1611" cy="241"/>
                    <a:chOff x="226" y="2364"/>
                    <a:chExt cx="1611" cy="287"/>
                  </a:xfrm>
                </p:grpSpPr>
                <p:sp>
                  <p:nvSpPr>
                    <p:cNvPr id="413908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" y="2364"/>
                      <a:ext cx="52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909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5" y="2364"/>
                      <a:ext cx="56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CC0099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en-US" altLang="zh-CN" sz="2400">
                        <a:solidFill>
                          <a:srgbClr val="CC0099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910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0" y="2364"/>
                      <a:ext cx="56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13915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158" y="3527"/>
                    <a:ext cx="1611" cy="241"/>
                    <a:chOff x="226" y="2364"/>
                    <a:chExt cx="1611" cy="287"/>
                  </a:xfrm>
                </p:grpSpPr>
                <p:sp>
                  <p:nvSpPr>
                    <p:cNvPr id="413916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" y="2364"/>
                      <a:ext cx="52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917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5" y="2364"/>
                      <a:ext cx="568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CC0099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en-US" altLang="zh-CN" sz="2400">
                        <a:solidFill>
                          <a:srgbClr val="CC0099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13918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0" y="2364"/>
                      <a:ext cx="567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en-US" altLang="zh-CN" sz="2400">
                        <a:solidFill>
                          <a:schemeClr val="tx2"/>
                        </a:solidFill>
                        <a:latin typeface="Arial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413988" name="Line 292"/>
            <p:cNvSpPr>
              <a:spLocks noChangeShapeType="1"/>
            </p:cNvSpPr>
            <p:nvPr/>
          </p:nvSpPr>
          <p:spPr bwMode="auto">
            <a:xfrm>
              <a:off x="3424" y="1797"/>
              <a:ext cx="0" cy="19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3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3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3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3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1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670" name="Group 254"/>
          <p:cNvGrpSpPr>
            <a:grpSpLocks/>
          </p:cNvGrpSpPr>
          <p:nvPr/>
        </p:nvGrpSpPr>
        <p:grpSpPr bwMode="auto">
          <a:xfrm>
            <a:off x="0" y="2349500"/>
            <a:ext cx="8605838" cy="4213225"/>
            <a:chOff x="68" y="1480"/>
            <a:chExt cx="5421" cy="2654"/>
          </a:xfrm>
        </p:grpSpPr>
        <p:grpSp>
          <p:nvGrpSpPr>
            <p:cNvPr id="444459" name="Group 43"/>
            <p:cNvGrpSpPr>
              <a:grpSpLocks/>
            </p:cNvGrpSpPr>
            <p:nvPr/>
          </p:nvGrpSpPr>
          <p:grpSpPr bwMode="auto">
            <a:xfrm>
              <a:off x="3424" y="2251"/>
              <a:ext cx="1020" cy="310"/>
              <a:chOff x="3560" y="2516"/>
              <a:chExt cx="1020" cy="310"/>
            </a:xfrm>
          </p:grpSpPr>
          <p:sp>
            <p:nvSpPr>
              <p:cNvPr id="444460" name="Rectangle 44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4461" name="Rectangle 45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4462" name="Group 46"/>
            <p:cNvGrpSpPr>
              <a:grpSpLocks/>
            </p:cNvGrpSpPr>
            <p:nvPr/>
          </p:nvGrpSpPr>
          <p:grpSpPr bwMode="auto">
            <a:xfrm>
              <a:off x="4468" y="2297"/>
              <a:ext cx="1019" cy="287"/>
              <a:chOff x="4604" y="2539"/>
              <a:chExt cx="1019" cy="287"/>
            </a:xfrm>
          </p:grpSpPr>
          <p:sp>
            <p:nvSpPr>
              <p:cNvPr id="444463" name="Rectangle 47"/>
              <p:cNvSpPr>
                <a:spLocks noChangeArrowheads="1"/>
              </p:cNvSpPr>
              <p:nvPr/>
            </p:nvSpPr>
            <p:spPr bwMode="auto">
              <a:xfrm>
                <a:off x="5125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4464" name="Rectangle 48"/>
              <p:cNvSpPr>
                <a:spLocks noChangeArrowheads="1"/>
              </p:cNvSpPr>
              <p:nvPr/>
            </p:nvSpPr>
            <p:spPr bwMode="auto">
              <a:xfrm>
                <a:off x="4604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4465" name="Group 49"/>
            <p:cNvGrpSpPr>
              <a:grpSpLocks/>
            </p:cNvGrpSpPr>
            <p:nvPr/>
          </p:nvGrpSpPr>
          <p:grpSpPr bwMode="auto">
            <a:xfrm>
              <a:off x="3425" y="2519"/>
              <a:ext cx="1020" cy="310"/>
              <a:chOff x="3560" y="2516"/>
              <a:chExt cx="1020" cy="310"/>
            </a:xfrm>
          </p:grpSpPr>
          <p:sp>
            <p:nvSpPr>
              <p:cNvPr id="444466" name="Rectangle 50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4467" name="Rectangle 51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4468" name="Group 52"/>
            <p:cNvGrpSpPr>
              <a:grpSpLocks/>
            </p:cNvGrpSpPr>
            <p:nvPr/>
          </p:nvGrpSpPr>
          <p:grpSpPr bwMode="auto">
            <a:xfrm>
              <a:off x="4468" y="2523"/>
              <a:ext cx="1019" cy="287"/>
              <a:chOff x="4604" y="2539"/>
              <a:chExt cx="1019" cy="287"/>
            </a:xfrm>
          </p:grpSpPr>
          <p:sp>
            <p:nvSpPr>
              <p:cNvPr id="444469" name="Rectangle 53"/>
              <p:cNvSpPr>
                <a:spLocks noChangeArrowheads="1"/>
              </p:cNvSpPr>
              <p:nvPr/>
            </p:nvSpPr>
            <p:spPr bwMode="auto">
              <a:xfrm>
                <a:off x="5125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4470" name="Rectangle 54"/>
              <p:cNvSpPr>
                <a:spLocks noChangeArrowheads="1"/>
              </p:cNvSpPr>
              <p:nvPr/>
            </p:nvSpPr>
            <p:spPr bwMode="auto">
              <a:xfrm>
                <a:off x="4604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4471" name="Group 55"/>
            <p:cNvGrpSpPr>
              <a:grpSpLocks/>
            </p:cNvGrpSpPr>
            <p:nvPr/>
          </p:nvGrpSpPr>
          <p:grpSpPr bwMode="auto">
            <a:xfrm>
              <a:off x="3425" y="2746"/>
              <a:ext cx="1020" cy="310"/>
              <a:chOff x="3560" y="2516"/>
              <a:chExt cx="1020" cy="310"/>
            </a:xfrm>
          </p:grpSpPr>
          <p:sp>
            <p:nvSpPr>
              <p:cNvPr id="444472" name="Rectangle 56"/>
              <p:cNvSpPr>
                <a:spLocks noChangeArrowheads="1"/>
              </p:cNvSpPr>
              <p:nvPr/>
            </p:nvSpPr>
            <p:spPr bwMode="auto">
              <a:xfrm>
                <a:off x="3560" y="2539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4473" name="Rectangle 57"/>
              <p:cNvSpPr>
                <a:spLocks noChangeArrowheads="1"/>
              </p:cNvSpPr>
              <p:nvPr/>
            </p:nvSpPr>
            <p:spPr bwMode="auto">
              <a:xfrm>
                <a:off x="4082" y="2516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4474" name="Group 58"/>
            <p:cNvGrpSpPr>
              <a:grpSpLocks/>
            </p:cNvGrpSpPr>
            <p:nvPr/>
          </p:nvGrpSpPr>
          <p:grpSpPr bwMode="auto">
            <a:xfrm>
              <a:off x="4468" y="2795"/>
              <a:ext cx="1020" cy="287"/>
              <a:chOff x="4581" y="3113"/>
              <a:chExt cx="1020" cy="287"/>
            </a:xfrm>
          </p:grpSpPr>
          <p:sp>
            <p:nvSpPr>
              <p:cNvPr id="444475" name="Rectangle 59"/>
              <p:cNvSpPr>
                <a:spLocks noChangeArrowheads="1"/>
              </p:cNvSpPr>
              <p:nvPr/>
            </p:nvSpPr>
            <p:spPr bwMode="auto">
              <a:xfrm>
                <a:off x="4581" y="3113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×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4476" name="Rectangle 60"/>
              <p:cNvSpPr>
                <a:spLocks noChangeArrowheads="1"/>
              </p:cNvSpPr>
              <p:nvPr/>
            </p:nvSpPr>
            <p:spPr bwMode="auto">
              <a:xfrm>
                <a:off x="5103" y="3113"/>
                <a:ext cx="49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444507" name="Text Box 91"/>
            <p:cNvSpPr txBox="1">
              <a:spLocks noChangeArrowheads="1"/>
            </p:cNvSpPr>
            <p:nvPr/>
          </p:nvSpPr>
          <p:spPr bwMode="auto">
            <a:xfrm>
              <a:off x="657" y="388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/>
            </a:p>
          </p:txBody>
        </p:sp>
        <p:grpSp>
          <p:nvGrpSpPr>
            <p:cNvPr id="444508" name="Group 92"/>
            <p:cNvGrpSpPr>
              <a:grpSpLocks/>
            </p:cNvGrpSpPr>
            <p:nvPr/>
          </p:nvGrpSpPr>
          <p:grpSpPr bwMode="auto">
            <a:xfrm>
              <a:off x="3424" y="3067"/>
              <a:ext cx="2064" cy="703"/>
              <a:chOff x="3425" y="3067"/>
              <a:chExt cx="2064" cy="703"/>
            </a:xfrm>
          </p:grpSpPr>
          <p:grpSp>
            <p:nvGrpSpPr>
              <p:cNvPr id="444509" name="Group 93"/>
              <p:cNvGrpSpPr>
                <a:grpSpLocks/>
              </p:cNvGrpSpPr>
              <p:nvPr/>
            </p:nvGrpSpPr>
            <p:grpSpPr bwMode="auto">
              <a:xfrm>
                <a:off x="3425" y="3068"/>
                <a:ext cx="2064" cy="702"/>
                <a:chOff x="1927" y="920"/>
                <a:chExt cx="2064" cy="702"/>
              </a:xfrm>
            </p:grpSpPr>
            <p:grpSp>
              <p:nvGrpSpPr>
                <p:cNvPr id="444510" name="Group 94"/>
                <p:cNvGrpSpPr>
                  <a:grpSpLocks/>
                </p:cNvGrpSpPr>
                <p:nvPr/>
              </p:nvGrpSpPr>
              <p:grpSpPr bwMode="auto">
                <a:xfrm>
                  <a:off x="1949" y="1364"/>
                  <a:ext cx="997" cy="254"/>
                  <a:chOff x="3560" y="3982"/>
                  <a:chExt cx="997" cy="302"/>
                </a:xfrm>
              </p:grpSpPr>
              <p:sp>
                <p:nvSpPr>
                  <p:cNvPr id="44451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3982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451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99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4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4513" name="Group 97"/>
                <p:cNvGrpSpPr>
                  <a:grpSpLocks/>
                </p:cNvGrpSpPr>
                <p:nvPr/>
              </p:nvGrpSpPr>
              <p:grpSpPr bwMode="auto">
                <a:xfrm>
                  <a:off x="1949" y="920"/>
                  <a:ext cx="998" cy="241"/>
                  <a:chOff x="3560" y="3407"/>
                  <a:chExt cx="998" cy="287"/>
                </a:xfrm>
              </p:grpSpPr>
              <p:sp>
                <p:nvSpPr>
                  <p:cNvPr id="444514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340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4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451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4060" y="340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4516" name="Group 100"/>
                <p:cNvGrpSpPr>
                  <a:grpSpLocks/>
                </p:cNvGrpSpPr>
                <p:nvPr/>
              </p:nvGrpSpPr>
              <p:grpSpPr bwMode="auto">
                <a:xfrm>
                  <a:off x="2971" y="935"/>
                  <a:ext cx="1020" cy="260"/>
                  <a:chOff x="3560" y="2516"/>
                  <a:chExt cx="1020" cy="310"/>
                </a:xfrm>
              </p:grpSpPr>
              <p:sp>
                <p:nvSpPr>
                  <p:cNvPr id="44451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2539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 0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4518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082" y="2516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4519" name="Group 103"/>
                <p:cNvGrpSpPr>
                  <a:grpSpLocks/>
                </p:cNvGrpSpPr>
                <p:nvPr/>
              </p:nvGrpSpPr>
              <p:grpSpPr bwMode="auto">
                <a:xfrm>
                  <a:off x="1927" y="1148"/>
                  <a:ext cx="1020" cy="241"/>
                  <a:chOff x="4581" y="3113"/>
                  <a:chExt cx="1020" cy="287"/>
                </a:xfrm>
              </p:grpSpPr>
              <p:sp>
                <p:nvSpPr>
                  <p:cNvPr id="44452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4581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452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4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4522" name="Group 106"/>
                <p:cNvGrpSpPr>
                  <a:grpSpLocks/>
                </p:cNvGrpSpPr>
                <p:nvPr/>
              </p:nvGrpSpPr>
              <p:grpSpPr bwMode="auto">
                <a:xfrm>
                  <a:off x="2970" y="1148"/>
                  <a:ext cx="1020" cy="241"/>
                  <a:chOff x="4581" y="3113"/>
                  <a:chExt cx="1020" cy="287"/>
                </a:xfrm>
              </p:grpSpPr>
              <p:sp>
                <p:nvSpPr>
                  <p:cNvPr id="444523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4581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452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3113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444525" name="Group 109"/>
                <p:cNvGrpSpPr>
                  <a:grpSpLocks/>
                </p:cNvGrpSpPr>
                <p:nvPr/>
              </p:nvGrpSpPr>
              <p:grpSpPr bwMode="auto">
                <a:xfrm>
                  <a:off x="2994" y="1369"/>
                  <a:ext cx="997" cy="253"/>
                  <a:chOff x="3560" y="3982"/>
                  <a:chExt cx="997" cy="302"/>
                </a:xfrm>
              </p:grpSpPr>
              <p:sp>
                <p:nvSpPr>
                  <p:cNvPr id="44452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3982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×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4452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997"/>
                    <a:ext cx="498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2400">
                        <a:solidFill>
                          <a:srgbClr val="CC0099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400">
                      <a:solidFill>
                        <a:srgbClr val="CC0099"/>
                      </a:solidFill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444528" name="Text Box 112"/>
              <p:cNvSpPr txBox="1">
                <a:spLocks noChangeArrowheads="1"/>
              </p:cNvSpPr>
              <p:nvPr/>
            </p:nvSpPr>
            <p:spPr bwMode="auto">
              <a:xfrm>
                <a:off x="4513" y="3113"/>
                <a:ext cx="454" cy="1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FF"/>
                    </a:solidFill>
                    <a:sym typeface="Symbol" pitchFamily="18" charset="2"/>
                  </a:rPr>
                  <a:t></a:t>
                </a:r>
              </a:p>
            </p:txBody>
          </p:sp>
          <p:sp>
            <p:nvSpPr>
              <p:cNvPr id="444529" name="Text Box 113"/>
              <p:cNvSpPr txBox="1">
                <a:spLocks noChangeArrowheads="1"/>
              </p:cNvSpPr>
              <p:nvPr/>
            </p:nvSpPr>
            <p:spPr bwMode="auto">
              <a:xfrm>
                <a:off x="5012" y="3067"/>
                <a:ext cx="454" cy="1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FF"/>
                    </a:solidFill>
                    <a:sym typeface="Symbol" pitchFamily="18" charset="2"/>
                  </a:rPr>
                  <a:t>0</a:t>
                </a:r>
              </a:p>
            </p:txBody>
          </p:sp>
        </p:grpSp>
        <p:grpSp>
          <p:nvGrpSpPr>
            <p:cNvPr id="444530" name="Group 114"/>
            <p:cNvGrpSpPr>
              <a:grpSpLocks/>
            </p:cNvGrpSpPr>
            <p:nvPr/>
          </p:nvGrpSpPr>
          <p:grpSpPr bwMode="auto">
            <a:xfrm>
              <a:off x="1791" y="2296"/>
              <a:ext cx="1611" cy="287"/>
              <a:chOff x="226" y="2364"/>
              <a:chExt cx="1611" cy="287"/>
            </a:xfrm>
          </p:grpSpPr>
          <p:sp>
            <p:nvSpPr>
              <p:cNvPr id="444531" name="Rectangle 115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4532" name="Rectangle 116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4533" name="Rectangle 117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4534" name="Group 118"/>
            <p:cNvGrpSpPr>
              <a:grpSpLocks/>
            </p:cNvGrpSpPr>
            <p:nvPr/>
          </p:nvGrpSpPr>
          <p:grpSpPr bwMode="auto">
            <a:xfrm>
              <a:off x="1814" y="2531"/>
              <a:ext cx="1611" cy="287"/>
              <a:chOff x="226" y="2364"/>
              <a:chExt cx="1611" cy="287"/>
            </a:xfrm>
          </p:grpSpPr>
          <p:sp>
            <p:nvSpPr>
              <p:cNvPr id="444535" name="Rectangle 119"/>
              <p:cNvSpPr>
                <a:spLocks noChangeArrowheads="1"/>
              </p:cNvSpPr>
              <p:nvPr/>
            </p:nvSpPr>
            <p:spPr bwMode="auto">
              <a:xfrm>
                <a:off x="226" y="2364"/>
                <a:ext cx="52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4536" name="Rectangle 120"/>
              <p:cNvSpPr>
                <a:spLocks noChangeArrowheads="1"/>
              </p:cNvSpPr>
              <p:nvPr/>
            </p:nvSpPr>
            <p:spPr bwMode="auto">
              <a:xfrm>
                <a:off x="725" y="2364"/>
                <a:ext cx="5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rgbClr val="CC0099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2400">
                  <a:solidFill>
                    <a:srgbClr val="CC0099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44537" name="Rectangle 121"/>
              <p:cNvSpPr>
                <a:spLocks noChangeArrowheads="1"/>
              </p:cNvSpPr>
              <p:nvPr/>
            </p:nvSpPr>
            <p:spPr bwMode="auto">
              <a:xfrm>
                <a:off x="1270" y="2364"/>
                <a:ext cx="56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endParaRPr lang="en-US" altLang="zh-CN" sz="2400">
                  <a:solidFill>
                    <a:schemeClr val="tx2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44538" name="Group 122"/>
            <p:cNvGrpSpPr>
              <a:grpSpLocks/>
            </p:cNvGrpSpPr>
            <p:nvPr/>
          </p:nvGrpSpPr>
          <p:grpSpPr bwMode="auto">
            <a:xfrm>
              <a:off x="1791" y="2795"/>
              <a:ext cx="1635" cy="1001"/>
              <a:chOff x="1791" y="2760"/>
              <a:chExt cx="1635" cy="1001"/>
            </a:xfrm>
          </p:grpSpPr>
          <p:grpSp>
            <p:nvGrpSpPr>
              <p:cNvPr id="444539" name="Group 123"/>
              <p:cNvGrpSpPr>
                <a:grpSpLocks/>
              </p:cNvGrpSpPr>
              <p:nvPr/>
            </p:nvGrpSpPr>
            <p:grpSpPr bwMode="auto">
              <a:xfrm>
                <a:off x="1815" y="2760"/>
                <a:ext cx="1611" cy="287"/>
                <a:chOff x="226" y="2364"/>
                <a:chExt cx="1611" cy="287"/>
              </a:xfrm>
            </p:grpSpPr>
            <p:sp>
              <p:nvSpPr>
                <p:cNvPr id="444540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4541" name="Rectangle 125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45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44543" name="Group 127"/>
              <p:cNvGrpSpPr>
                <a:grpSpLocks/>
              </p:cNvGrpSpPr>
              <p:nvPr/>
            </p:nvGrpSpPr>
            <p:grpSpPr bwMode="auto">
              <a:xfrm>
                <a:off x="1791" y="3045"/>
                <a:ext cx="1611" cy="240"/>
                <a:chOff x="226" y="2364"/>
                <a:chExt cx="1611" cy="287"/>
              </a:xfrm>
            </p:grpSpPr>
            <p:sp>
              <p:nvSpPr>
                <p:cNvPr id="444544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4545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454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44547" name="Group 131"/>
              <p:cNvGrpSpPr>
                <a:grpSpLocks/>
              </p:cNvGrpSpPr>
              <p:nvPr/>
            </p:nvGrpSpPr>
            <p:grpSpPr bwMode="auto">
              <a:xfrm>
                <a:off x="1813" y="3298"/>
                <a:ext cx="1611" cy="241"/>
                <a:chOff x="226" y="2364"/>
                <a:chExt cx="1611" cy="287"/>
              </a:xfrm>
            </p:grpSpPr>
            <p:sp>
              <p:nvSpPr>
                <p:cNvPr id="444548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45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4550" name="Rectangle 134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44551" name="Group 135"/>
              <p:cNvGrpSpPr>
                <a:grpSpLocks/>
              </p:cNvGrpSpPr>
              <p:nvPr/>
            </p:nvGrpSpPr>
            <p:grpSpPr bwMode="auto">
              <a:xfrm>
                <a:off x="1813" y="3520"/>
                <a:ext cx="1611" cy="241"/>
                <a:chOff x="226" y="2364"/>
                <a:chExt cx="1611" cy="287"/>
              </a:xfrm>
            </p:grpSpPr>
            <p:sp>
              <p:nvSpPr>
                <p:cNvPr id="444552" name="Rectangle 136"/>
                <p:cNvSpPr>
                  <a:spLocks noChangeArrowheads="1"/>
                </p:cNvSpPr>
                <p:nvPr/>
              </p:nvSpPr>
              <p:spPr bwMode="auto">
                <a:xfrm>
                  <a:off x="226" y="2364"/>
                  <a:ext cx="52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4553" name="Rectangle 137"/>
                <p:cNvSpPr>
                  <a:spLocks noChangeArrowheads="1"/>
                </p:cNvSpPr>
                <p:nvPr/>
              </p:nvSpPr>
              <p:spPr bwMode="auto">
                <a:xfrm>
                  <a:off x="725" y="2364"/>
                  <a:ext cx="568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rgbClr val="CC0099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lang="en-US" altLang="zh-CN" sz="2400">
                    <a:solidFill>
                      <a:srgbClr val="CC0099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4554" name="Rectangle 138"/>
                <p:cNvSpPr>
                  <a:spLocks noChangeArrowheads="1"/>
                </p:cNvSpPr>
                <p:nvPr/>
              </p:nvSpPr>
              <p:spPr bwMode="auto">
                <a:xfrm>
                  <a:off x="1270" y="2364"/>
                  <a:ext cx="56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lang="en-US" altLang="zh-CN" sz="2400">
                    <a:solidFill>
                      <a:schemeClr val="tx2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444555" name="Group 139"/>
            <p:cNvGrpSpPr>
              <a:grpSpLocks/>
            </p:cNvGrpSpPr>
            <p:nvPr/>
          </p:nvGrpSpPr>
          <p:grpSpPr bwMode="auto">
            <a:xfrm>
              <a:off x="68" y="1480"/>
              <a:ext cx="5421" cy="2321"/>
              <a:chOff x="68" y="1480"/>
              <a:chExt cx="5421" cy="2321"/>
            </a:xfrm>
          </p:grpSpPr>
          <p:grpSp>
            <p:nvGrpSpPr>
              <p:cNvPr id="444556" name="Group 140"/>
              <p:cNvGrpSpPr>
                <a:grpSpLocks/>
              </p:cNvGrpSpPr>
              <p:nvPr/>
            </p:nvGrpSpPr>
            <p:grpSpPr bwMode="auto">
              <a:xfrm>
                <a:off x="68" y="1480"/>
                <a:ext cx="5421" cy="2321"/>
                <a:chOff x="68" y="1480"/>
                <a:chExt cx="5421" cy="2321"/>
              </a:xfrm>
            </p:grpSpPr>
            <p:sp>
              <p:nvSpPr>
                <p:cNvPr id="444557" name="Rectangle 141"/>
                <p:cNvSpPr>
                  <a:spLocks noChangeArrowheads="1"/>
                </p:cNvSpPr>
                <p:nvPr/>
              </p:nvSpPr>
              <p:spPr bwMode="auto">
                <a:xfrm>
                  <a:off x="1837" y="1480"/>
                  <a:ext cx="26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zh-CN" altLang="en-US" sz="2400">
                      <a:solidFill>
                        <a:srgbClr val="000066"/>
                      </a:solidFill>
                      <a:latin typeface="Arial" charset="0"/>
                      <a:cs typeface="Times New Roman" pitchFamily="18" charset="0"/>
                    </a:rPr>
                    <a:t>状态转换真值表及激励信号表</a:t>
                  </a:r>
                </a:p>
              </p:txBody>
            </p:sp>
            <p:grpSp>
              <p:nvGrpSpPr>
                <p:cNvPr id="444558" name="Group 142"/>
                <p:cNvGrpSpPr>
                  <a:grpSpLocks/>
                </p:cNvGrpSpPr>
                <p:nvPr/>
              </p:nvGrpSpPr>
              <p:grpSpPr bwMode="auto">
                <a:xfrm>
                  <a:off x="68" y="1798"/>
                  <a:ext cx="5421" cy="2003"/>
                  <a:chOff x="68" y="1798"/>
                  <a:chExt cx="5421" cy="2003"/>
                </a:xfrm>
              </p:grpSpPr>
              <p:graphicFrame>
                <p:nvGraphicFramePr>
                  <p:cNvPr id="444559" name="Object 143"/>
                  <p:cNvGraphicFramePr>
                    <a:graphicFrameLocks noChangeAspect="1"/>
                  </p:cNvGraphicFramePr>
                  <p:nvPr/>
                </p:nvGraphicFramePr>
                <p:xfrm>
                  <a:off x="187" y="1882"/>
                  <a:ext cx="300" cy="29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5092" name="公式" r:id="rId4" imgW="203040" imgH="215640" progId="Equation.3">
                          <p:embed/>
                        </p:oleObj>
                      </mc:Choice>
                      <mc:Fallback>
                        <p:oleObj name="公式" r:id="rId4" imgW="203040" imgH="215640" progId="Equation.3">
                          <p:embed/>
                          <p:pic>
                            <p:nvPicPr>
                              <p:cNvPr id="0" name="Object 14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7" y="1882"/>
                                <a:ext cx="300" cy="29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4560" name="Object 144"/>
                  <p:cNvGraphicFramePr>
                    <a:graphicFrameLocks noChangeAspect="1"/>
                  </p:cNvGraphicFramePr>
                  <p:nvPr/>
                </p:nvGraphicFramePr>
                <p:xfrm>
                  <a:off x="756" y="1898"/>
                  <a:ext cx="324" cy="29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5093" name="公式" r:id="rId6" imgW="203040" imgH="215640" progId="Equation.3">
                          <p:embed/>
                        </p:oleObj>
                      </mc:Choice>
                      <mc:Fallback>
                        <p:oleObj name="公式" r:id="rId6" imgW="203040" imgH="215640" progId="Equation.3">
                          <p:embed/>
                          <p:pic>
                            <p:nvPicPr>
                              <p:cNvPr id="0" name="Object 14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56" y="1898"/>
                                <a:ext cx="324" cy="29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4561" name="Object 145"/>
                  <p:cNvGraphicFramePr>
                    <a:graphicFrameLocks noChangeAspect="1"/>
                  </p:cNvGraphicFramePr>
                  <p:nvPr/>
                </p:nvGraphicFramePr>
                <p:xfrm>
                  <a:off x="1852" y="1898"/>
                  <a:ext cx="452" cy="2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5094" name="公式" r:id="rId8" imgW="304560" imgH="215640" progId="Equation.3">
                          <p:embed/>
                        </p:oleObj>
                      </mc:Choice>
                      <mc:Fallback>
                        <p:oleObj name="公式" r:id="rId8" imgW="304560" imgH="215640" progId="Equation.3">
                          <p:embed/>
                          <p:pic>
                            <p:nvPicPr>
                              <p:cNvPr id="0" name="Object 1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52" y="1898"/>
                                <a:ext cx="452" cy="27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4562" name="Object 146"/>
                  <p:cNvGraphicFramePr>
                    <a:graphicFrameLocks noChangeAspect="1"/>
                  </p:cNvGraphicFramePr>
                  <p:nvPr/>
                </p:nvGraphicFramePr>
                <p:xfrm>
                  <a:off x="2373" y="1853"/>
                  <a:ext cx="507" cy="3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5095" name="公式" r:id="rId10" imgW="304560" imgH="215640" progId="Equation.3">
                          <p:embed/>
                        </p:oleObj>
                      </mc:Choice>
                      <mc:Fallback>
                        <p:oleObj name="公式" r:id="rId10" imgW="304560" imgH="215640" progId="Equation.3">
                          <p:embed/>
                          <p:pic>
                            <p:nvPicPr>
                              <p:cNvPr id="0" name="Object 14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73" y="1853"/>
                                <a:ext cx="507" cy="31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44563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3556"/>
                    <a:ext cx="49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6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3556"/>
                    <a:ext cx="53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6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3556"/>
                    <a:ext cx="503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6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3556"/>
                    <a:ext cx="520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6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3556"/>
                    <a:ext cx="54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3556"/>
                    <a:ext cx="55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6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3556"/>
                    <a:ext cx="609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70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3556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71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3556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72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3556"/>
                    <a:ext cx="52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73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3310"/>
                    <a:ext cx="496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74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3310"/>
                    <a:ext cx="53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75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3310"/>
                    <a:ext cx="503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76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3310"/>
                    <a:ext cx="520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77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3310"/>
                    <a:ext cx="54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78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3310"/>
                    <a:ext cx="558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79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3310"/>
                    <a:ext cx="609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80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3310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81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3310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82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3310"/>
                    <a:ext cx="526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83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3039"/>
                    <a:ext cx="496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84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3039"/>
                    <a:ext cx="53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85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3039"/>
                    <a:ext cx="503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86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3039"/>
                    <a:ext cx="520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87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3039"/>
                    <a:ext cx="544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88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3039"/>
                    <a:ext cx="558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89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3039"/>
                    <a:ext cx="609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90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3039"/>
                    <a:ext cx="56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91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3039"/>
                    <a:ext cx="56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92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3039"/>
                    <a:ext cx="526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93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2794"/>
                    <a:ext cx="54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94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2794"/>
                    <a:ext cx="55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95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2794"/>
                    <a:ext cx="609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96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2794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97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794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98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2794"/>
                    <a:ext cx="52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599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2549"/>
                    <a:ext cx="54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00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2549"/>
                    <a:ext cx="558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01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2549"/>
                    <a:ext cx="609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02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2549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03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49"/>
                    <a:ext cx="565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04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2549"/>
                    <a:ext cx="526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05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2303"/>
                    <a:ext cx="503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06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2303"/>
                    <a:ext cx="54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07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333" y="2303"/>
                    <a:ext cx="558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08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2303"/>
                    <a:ext cx="609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09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2303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10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303"/>
                    <a:ext cx="565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11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68" y="2303"/>
                    <a:ext cx="526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altLang="zh-CN" sz="2200">
                      <a:solidFill>
                        <a:schemeClr val="tx2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4612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2043"/>
                    <a:ext cx="496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K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4613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043"/>
                    <a:ext cx="535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J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0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461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2043"/>
                    <a:ext cx="503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K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461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2043"/>
                    <a:ext cx="520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J</a:t>
                    </a:r>
                    <a:r>
                      <a:rPr lang="en-US" altLang="zh-CN" sz="2200" baseline="-30000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461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3435" y="1798"/>
                    <a:ext cx="2054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zh-CN" altLang="en-US" sz="220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激励信号</a:t>
                    </a:r>
                    <a:endParaRPr lang="zh-CN" altLang="en-US" sz="2200">
                      <a:solidFill>
                        <a:schemeClr val="tx2"/>
                      </a:solidFill>
                      <a:latin typeface="Arial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4617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891" y="1798"/>
                    <a:ext cx="544" cy="5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Y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4618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1159" y="1798"/>
                    <a:ext cx="565" cy="5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1pPr>
                    <a:lvl2pPr indent="142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2pPr>
                    <a:lvl3pPr indent="-4763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o"/>
                      <a:defRPr sz="26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3pPr>
                    <a:lvl4pPr indent="-65088" algn="l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n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4pPr>
                    <a:lvl5pPr indent="-133350" algn="l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5pPr>
                    <a:lvl6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6pPr>
                    <a:lvl7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7pPr>
                    <a:lvl8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8pPr>
                    <a:lvl9pPr indent="-133350" fontAlgn="base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itchFamily="2" charset="2"/>
                      <a:buChar char="§"/>
                      <a:defRPr sz="2000" b="1">
                        <a:solidFill>
                          <a:schemeClr val="tx1"/>
                        </a:solidFill>
                        <a:latin typeface="Arial Narrow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200" i="1">
                        <a:solidFill>
                          <a:schemeClr val="tx2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A</a:t>
                    </a:r>
                    <a:endParaRPr lang="en-US" altLang="zh-CN" sz="2200">
                      <a:solidFill>
                        <a:schemeClr val="tx2"/>
                      </a:solidFill>
                      <a:latin typeface="Arial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44619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801"/>
                    <a:ext cx="5421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20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68" y="1798"/>
                    <a:ext cx="0" cy="200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21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5489" y="1798"/>
                    <a:ext cx="0" cy="200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22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68" y="2303"/>
                    <a:ext cx="5421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23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94" y="1798"/>
                    <a:ext cx="0" cy="505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24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1159" y="1798"/>
                    <a:ext cx="0" cy="200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25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1724" y="1798"/>
                    <a:ext cx="0" cy="200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26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333" y="1798"/>
                    <a:ext cx="0" cy="505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27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891" y="1798"/>
                    <a:ext cx="0" cy="200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28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2043"/>
                    <a:ext cx="0" cy="26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29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1798"/>
                    <a:ext cx="0" cy="245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30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3955" y="2043"/>
                    <a:ext cx="0" cy="26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31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2043"/>
                    <a:ext cx="2054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32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4458" y="2043"/>
                    <a:ext cx="0" cy="175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33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4993" y="2043"/>
                    <a:ext cx="0" cy="175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34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68" y="2568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35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594" y="2303"/>
                    <a:ext cx="0" cy="149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36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333" y="2303"/>
                    <a:ext cx="0" cy="149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37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3435" y="2303"/>
                    <a:ext cx="0" cy="1498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38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3955" y="2303"/>
                    <a:ext cx="0" cy="149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39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68" y="2794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40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039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41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310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642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68" y="3556"/>
                    <a:ext cx="5421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44643" name="Group 227"/>
                  <p:cNvGrpSpPr>
                    <a:grpSpLocks/>
                  </p:cNvGrpSpPr>
                  <p:nvPr/>
                </p:nvGrpSpPr>
                <p:grpSpPr bwMode="auto">
                  <a:xfrm>
                    <a:off x="68" y="1798"/>
                    <a:ext cx="5421" cy="1970"/>
                    <a:chOff x="68" y="1798"/>
                    <a:chExt cx="5421" cy="1970"/>
                  </a:xfrm>
                </p:grpSpPr>
                <p:sp>
                  <p:nvSpPr>
                    <p:cNvPr id="444644" name="Line 2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" y="1798"/>
                      <a:ext cx="5421" cy="0"/>
                    </a:xfrm>
                    <a:prstGeom prst="line">
                      <a:avLst/>
                    </a:prstGeom>
                    <a:noFill/>
                    <a:ln w="254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44645" name="Group 2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2292"/>
                      <a:ext cx="1611" cy="287"/>
                      <a:chOff x="226" y="2364"/>
                      <a:chExt cx="1611" cy="287"/>
                    </a:xfrm>
                  </p:grpSpPr>
                  <p:sp>
                    <p:nvSpPr>
                      <p:cNvPr id="444646" name="Rectangle 2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47" name="Rectangle 2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48" name="Rectangle 2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4649" name="Group 2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2518"/>
                      <a:ext cx="1611" cy="287"/>
                      <a:chOff x="226" y="2364"/>
                      <a:chExt cx="1611" cy="287"/>
                    </a:xfrm>
                  </p:grpSpPr>
                  <p:sp>
                    <p:nvSpPr>
                      <p:cNvPr id="444650" name="Rectangle 2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51" name="Rectangle 2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52" name="Rectangle 2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4653" name="Group 2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" y="2760"/>
                      <a:ext cx="1611" cy="287"/>
                      <a:chOff x="226" y="2364"/>
                      <a:chExt cx="1611" cy="287"/>
                    </a:xfrm>
                  </p:grpSpPr>
                  <p:sp>
                    <p:nvSpPr>
                      <p:cNvPr id="444654" name="Rectangle 2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55" name="Rectangle 2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56" name="Rectangle 2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4657" name="Group 2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3051"/>
                      <a:ext cx="1611" cy="241"/>
                      <a:chOff x="226" y="2364"/>
                      <a:chExt cx="1611" cy="287"/>
                    </a:xfrm>
                  </p:grpSpPr>
                  <p:sp>
                    <p:nvSpPr>
                      <p:cNvPr id="444658" name="Rectangle 2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59" name="Rectangle 2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60" name="Rectangle 2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4661" name="Group 2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3292"/>
                      <a:ext cx="1611" cy="241"/>
                      <a:chOff x="226" y="2364"/>
                      <a:chExt cx="1611" cy="287"/>
                    </a:xfrm>
                  </p:grpSpPr>
                  <p:sp>
                    <p:nvSpPr>
                      <p:cNvPr id="444662" name="Rectangle 2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63" name="Rectangle 2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64" name="Rectangle 2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0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44665" name="Group 2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" y="3527"/>
                      <a:ext cx="1611" cy="241"/>
                      <a:chOff x="226" y="2364"/>
                      <a:chExt cx="1611" cy="287"/>
                    </a:xfrm>
                  </p:grpSpPr>
                  <p:sp>
                    <p:nvSpPr>
                      <p:cNvPr id="444666" name="Rectangle 2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6" y="2364"/>
                        <a:ext cx="52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67" name="Rectangle 2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5" y="2364"/>
                        <a:ext cx="568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rgbClr val="CC0099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rgbClr val="CC0099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444668" name="Rectangle 2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0" y="2364"/>
                        <a:ext cx="567" cy="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 altLang="zh-CN" sz="2400">
                            <a:solidFill>
                              <a:schemeClr val="tx2"/>
                            </a:solidFill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rPr>
                          <a:t>1</a:t>
                        </a:r>
                        <a:endParaRPr lang="en-US" altLang="zh-CN" sz="2400">
                          <a:solidFill>
                            <a:schemeClr val="tx2"/>
                          </a:solidFill>
                          <a:latin typeface="Arial" charset="0"/>
                          <a:ea typeface="宋体" pitchFamily="2" charset="-122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44669" name="Line 253"/>
              <p:cNvSpPr>
                <a:spLocks noChangeShapeType="1"/>
              </p:cNvSpPr>
              <p:nvPr/>
            </p:nvSpPr>
            <p:spPr bwMode="auto">
              <a:xfrm>
                <a:off x="3424" y="1797"/>
                <a:ext cx="0" cy="19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44671" name="Rectangle 255"/>
          <p:cNvSpPr>
            <a:spLocks noChangeArrowheads="1"/>
          </p:cNvSpPr>
          <p:nvPr/>
        </p:nvSpPr>
        <p:spPr bwMode="auto">
          <a:xfrm>
            <a:off x="250825" y="333375"/>
            <a:ext cx="1584325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激励方程</a:t>
            </a:r>
          </a:p>
        </p:txBody>
      </p:sp>
      <p:graphicFrame>
        <p:nvGraphicFramePr>
          <p:cNvPr id="444672" name="Object 256"/>
          <p:cNvGraphicFramePr>
            <a:graphicFrameLocks noChangeAspect="1"/>
          </p:cNvGraphicFramePr>
          <p:nvPr/>
        </p:nvGraphicFramePr>
        <p:xfrm>
          <a:off x="2843213" y="260350"/>
          <a:ext cx="15113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96" name="公式" r:id="rId12" imgW="571320" imgH="190440" progId="Equation.3">
                  <p:embed/>
                </p:oleObj>
              </mc:Choice>
              <mc:Fallback>
                <p:oleObj name="公式" r:id="rId12" imgW="571320" imgH="190440" progId="Equation.3">
                  <p:embed/>
                  <p:pic>
                    <p:nvPicPr>
                      <p:cNvPr id="0" name="Object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60350"/>
                        <a:ext cx="15113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673" name="Object 257"/>
          <p:cNvGraphicFramePr>
            <a:graphicFrameLocks noChangeAspect="1"/>
          </p:cNvGraphicFramePr>
          <p:nvPr/>
        </p:nvGraphicFramePr>
        <p:xfrm>
          <a:off x="6084888" y="260350"/>
          <a:ext cx="1117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97" name="公式" r:id="rId14" imgW="761760" imgH="342720" progId="Equation.3">
                  <p:embed/>
                </p:oleObj>
              </mc:Choice>
              <mc:Fallback>
                <p:oleObj name="公式" r:id="rId14" imgW="761760" imgH="342720" progId="Equation.3">
                  <p:embed/>
                  <p:pic>
                    <p:nvPicPr>
                      <p:cNvPr id="0" name="Object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60350"/>
                        <a:ext cx="1117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4674" name="Group 258"/>
          <p:cNvGrpSpPr>
            <a:grpSpLocks/>
          </p:cNvGrpSpPr>
          <p:nvPr/>
        </p:nvGrpSpPr>
        <p:grpSpPr bwMode="auto">
          <a:xfrm>
            <a:off x="2627313" y="1268413"/>
            <a:ext cx="1687512" cy="831850"/>
            <a:chOff x="1697" y="803"/>
            <a:chExt cx="1063" cy="524"/>
          </a:xfrm>
        </p:grpSpPr>
        <p:sp>
          <p:nvSpPr>
            <p:cNvPr id="444675" name="Rectangle 259"/>
            <p:cNvSpPr>
              <a:spLocks noChangeArrowheads="1"/>
            </p:cNvSpPr>
            <p:nvPr/>
          </p:nvSpPr>
          <p:spPr bwMode="auto">
            <a:xfrm>
              <a:off x="1726" y="80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4676" name="Rectangle 260"/>
            <p:cNvSpPr>
              <a:spLocks noChangeArrowheads="1"/>
            </p:cNvSpPr>
            <p:nvPr/>
          </p:nvSpPr>
          <p:spPr bwMode="auto">
            <a:xfrm>
              <a:off x="2032" y="80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4677" name="Rectangle 261"/>
            <p:cNvSpPr>
              <a:spLocks noChangeArrowheads="1"/>
            </p:cNvSpPr>
            <p:nvPr/>
          </p:nvSpPr>
          <p:spPr bwMode="auto">
            <a:xfrm>
              <a:off x="2339" y="80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444678" name="Rectangle 262"/>
            <p:cNvSpPr>
              <a:spLocks noChangeArrowheads="1"/>
            </p:cNvSpPr>
            <p:nvPr/>
          </p:nvSpPr>
          <p:spPr bwMode="auto">
            <a:xfrm>
              <a:off x="2645" y="80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4679" name="Rectangle 263"/>
            <p:cNvSpPr>
              <a:spLocks noChangeArrowheads="1"/>
            </p:cNvSpPr>
            <p:nvPr/>
          </p:nvSpPr>
          <p:spPr bwMode="auto">
            <a:xfrm>
              <a:off x="1697" y="1154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4680" name="Rectangle 264"/>
            <p:cNvSpPr>
              <a:spLocks noChangeArrowheads="1"/>
            </p:cNvSpPr>
            <p:nvPr/>
          </p:nvSpPr>
          <p:spPr bwMode="auto">
            <a:xfrm>
              <a:off x="2003" y="1154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4681" name="Rectangle 265"/>
            <p:cNvSpPr>
              <a:spLocks noChangeArrowheads="1"/>
            </p:cNvSpPr>
            <p:nvPr/>
          </p:nvSpPr>
          <p:spPr bwMode="auto">
            <a:xfrm>
              <a:off x="2309" y="1154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4682" name="Rectangle 266"/>
            <p:cNvSpPr>
              <a:spLocks noChangeArrowheads="1"/>
            </p:cNvSpPr>
            <p:nvPr/>
          </p:nvSpPr>
          <p:spPr bwMode="auto">
            <a:xfrm>
              <a:off x="2615" y="1154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</p:grpSp>
      <p:sp>
        <p:nvSpPr>
          <p:cNvPr id="444683" name="Freeform 267"/>
          <p:cNvSpPr>
            <a:spLocks noEditPoints="1"/>
          </p:cNvSpPr>
          <p:nvPr/>
        </p:nvSpPr>
        <p:spPr bwMode="auto">
          <a:xfrm>
            <a:off x="3563938" y="1196975"/>
            <a:ext cx="358775" cy="963613"/>
          </a:xfrm>
          <a:custGeom>
            <a:avLst/>
            <a:gdLst>
              <a:gd name="T0" fmla="*/ 145 w 226"/>
              <a:gd name="T1" fmla="*/ 3 h 607"/>
              <a:gd name="T2" fmla="*/ 180 w 226"/>
              <a:gd name="T3" fmla="*/ 9 h 607"/>
              <a:gd name="T4" fmla="*/ 81 w 226"/>
              <a:gd name="T5" fmla="*/ 9 h 607"/>
              <a:gd name="T6" fmla="*/ 113 w 226"/>
              <a:gd name="T7" fmla="*/ 0 h 607"/>
              <a:gd name="T8" fmla="*/ 113 w 226"/>
              <a:gd name="T9" fmla="*/ 9 h 607"/>
              <a:gd name="T10" fmla="*/ 21 w 226"/>
              <a:gd name="T11" fmla="*/ 16 h 607"/>
              <a:gd name="T12" fmla="*/ 32 w 226"/>
              <a:gd name="T13" fmla="*/ 3 h 607"/>
              <a:gd name="T14" fmla="*/ 52 w 226"/>
              <a:gd name="T15" fmla="*/ 9 h 607"/>
              <a:gd name="T16" fmla="*/ 6 w 226"/>
              <a:gd name="T17" fmla="*/ 77 h 607"/>
              <a:gd name="T18" fmla="*/ 0 w 226"/>
              <a:gd name="T19" fmla="*/ 39 h 607"/>
              <a:gd name="T20" fmla="*/ 9 w 226"/>
              <a:gd name="T21" fmla="*/ 146 h 607"/>
              <a:gd name="T22" fmla="*/ 0 w 226"/>
              <a:gd name="T23" fmla="*/ 110 h 607"/>
              <a:gd name="T24" fmla="*/ 9 w 226"/>
              <a:gd name="T25" fmla="*/ 185 h 607"/>
              <a:gd name="T26" fmla="*/ 0 w 226"/>
              <a:gd name="T27" fmla="*/ 185 h 607"/>
              <a:gd name="T28" fmla="*/ 9 w 226"/>
              <a:gd name="T29" fmla="*/ 185 h 607"/>
              <a:gd name="T30" fmla="*/ 0 w 226"/>
              <a:gd name="T31" fmla="*/ 288 h 607"/>
              <a:gd name="T32" fmla="*/ 6 w 226"/>
              <a:gd name="T33" fmla="*/ 253 h 607"/>
              <a:gd name="T34" fmla="*/ 3 w 226"/>
              <a:gd name="T35" fmla="*/ 363 h 607"/>
              <a:gd name="T36" fmla="*/ 3 w 226"/>
              <a:gd name="T37" fmla="*/ 324 h 607"/>
              <a:gd name="T38" fmla="*/ 9 w 226"/>
              <a:gd name="T39" fmla="*/ 431 h 607"/>
              <a:gd name="T40" fmla="*/ 0 w 226"/>
              <a:gd name="T41" fmla="*/ 396 h 607"/>
              <a:gd name="T42" fmla="*/ 9 w 226"/>
              <a:gd name="T43" fmla="*/ 470 h 607"/>
              <a:gd name="T44" fmla="*/ 0 w 226"/>
              <a:gd name="T45" fmla="*/ 470 h 607"/>
              <a:gd name="T46" fmla="*/ 9 w 226"/>
              <a:gd name="T47" fmla="*/ 470 h 607"/>
              <a:gd name="T48" fmla="*/ 9 w 226"/>
              <a:gd name="T49" fmla="*/ 574 h 607"/>
              <a:gd name="T50" fmla="*/ 0 w 226"/>
              <a:gd name="T51" fmla="*/ 538 h 607"/>
              <a:gd name="T52" fmla="*/ 9 w 226"/>
              <a:gd name="T53" fmla="*/ 542 h 607"/>
              <a:gd name="T54" fmla="*/ 61 w 226"/>
              <a:gd name="T55" fmla="*/ 600 h 607"/>
              <a:gd name="T56" fmla="*/ 26 w 226"/>
              <a:gd name="T57" fmla="*/ 600 h 607"/>
              <a:gd name="T58" fmla="*/ 119 w 226"/>
              <a:gd name="T59" fmla="*/ 594 h 607"/>
              <a:gd name="T60" fmla="*/ 90 w 226"/>
              <a:gd name="T61" fmla="*/ 603 h 607"/>
              <a:gd name="T62" fmla="*/ 93 w 226"/>
              <a:gd name="T63" fmla="*/ 594 h 607"/>
              <a:gd name="T64" fmla="*/ 182 w 226"/>
              <a:gd name="T65" fmla="*/ 607 h 607"/>
              <a:gd name="T66" fmla="*/ 154 w 226"/>
              <a:gd name="T67" fmla="*/ 597 h 607"/>
              <a:gd name="T68" fmla="*/ 214 w 226"/>
              <a:gd name="T69" fmla="*/ 568 h 607"/>
              <a:gd name="T70" fmla="*/ 226 w 226"/>
              <a:gd name="T71" fmla="*/ 551 h 607"/>
              <a:gd name="T72" fmla="*/ 217 w 226"/>
              <a:gd name="T73" fmla="*/ 587 h 607"/>
              <a:gd name="T74" fmla="*/ 217 w 226"/>
              <a:gd name="T75" fmla="*/ 512 h 607"/>
              <a:gd name="T76" fmla="*/ 226 w 226"/>
              <a:gd name="T77" fmla="*/ 512 h 607"/>
              <a:gd name="T78" fmla="*/ 217 w 226"/>
              <a:gd name="T79" fmla="*/ 512 h 607"/>
              <a:gd name="T80" fmla="*/ 226 w 226"/>
              <a:gd name="T81" fmla="*/ 409 h 607"/>
              <a:gd name="T82" fmla="*/ 217 w 226"/>
              <a:gd name="T83" fmla="*/ 448 h 607"/>
              <a:gd name="T84" fmla="*/ 220 w 226"/>
              <a:gd name="T85" fmla="*/ 337 h 607"/>
              <a:gd name="T86" fmla="*/ 220 w 226"/>
              <a:gd name="T87" fmla="*/ 376 h 607"/>
              <a:gd name="T88" fmla="*/ 217 w 226"/>
              <a:gd name="T89" fmla="*/ 269 h 607"/>
              <a:gd name="T90" fmla="*/ 223 w 226"/>
              <a:gd name="T91" fmla="*/ 305 h 607"/>
              <a:gd name="T92" fmla="*/ 217 w 226"/>
              <a:gd name="T93" fmla="*/ 230 h 607"/>
              <a:gd name="T94" fmla="*/ 226 w 226"/>
              <a:gd name="T95" fmla="*/ 230 h 607"/>
              <a:gd name="T96" fmla="*/ 217 w 226"/>
              <a:gd name="T97" fmla="*/ 230 h 607"/>
              <a:gd name="T98" fmla="*/ 226 w 226"/>
              <a:gd name="T99" fmla="*/ 126 h 607"/>
              <a:gd name="T100" fmla="*/ 217 w 226"/>
              <a:gd name="T101" fmla="*/ 162 h 607"/>
              <a:gd name="T102" fmla="*/ 220 w 226"/>
              <a:gd name="T103" fmla="*/ 51 h 607"/>
              <a:gd name="T104" fmla="*/ 220 w 226"/>
              <a:gd name="T105" fmla="*/ 94 h 607"/>
              <a:gd name="T106" fmla="*/ 208 w 226"/>
              <a:gd name="T107" fmla="*/ 22 h 607"/>
              <a:gd name="T108" fmla="*/ 182 w 226"/>
              <a:gd name="T109" fmla="*/ 9 h 607"/>
              <a:gd name="T110" fmla="*/ 200 w 226"/>
              <a:gd name="T111" fmla="*/ 6 h 607"/>
              <a:gd name="T112" fmla="*/ 211 w 226"/>
              <a:gd name="T113" fmla="*/ 2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6" h="607">
                <a:moveTo>
                  <a:pt x="177" y="9"/>
                </a:moveTo>
                <a:lnTo>
                  <a:pt x="148" y="9"/>
                </a:lnTo>
                <a:lnTo>
                  <a:pt x="148" y="9"/>
                </a:lnTo>
                <a:lnTo>
                  <a:pt x="145" y="9"/>
                </a:lnTo>
                <a:lnTo>
                  <a:pt x="145" y="9"/>
                </a:lnTo>
                <a:lnTo>
                  <a:pt x="145" y="6"/>
                </a:lnTo>
                <a:lnTo>
                  <a:pt x="145" y="3"/>
                </a:lnTo>
                <a:lnTo>
                  <a:pt x="145" y="3"/>
                </a:lnTo>
                <a:lnTo>
                  <a:pt x="148" y="0"/>
                </a:lnTo>
                <a:lnTo>
                  <a:pt x="148" y="0"/>
                </a:lnTo>
                <a:lnTo>
                  <a:pt x="177" y="0"/>
                </a:lnTo>
                <a:lnTo>
                  <a:pt x="177" y="0"/>
                </a:lnTo>
                <a:lnTo>
                  <a:pt x="180" y="3"/>
                </a:lnTo>
                <a:lnTo>
                  <a:pt x="180" y="3"/>
                </a:lnTo>
                <a:lnTo>
                  <a:pt x="180" y="6"/>
                </a:lnTo>
                <a:lnTo>
                  <a:pt x="180" y="9"/>
                </a:lnTo>
                <a:lnTo>
                  <a:pt x="180" y="9"/>
                </a:lnTo>
                <a:lnTo>
                  <a:pt x="177" y="9"/>
                </a:lnTo>
                <a:lnTo>
                  <a:pt x="177" y="9"/>
                </a:lnTo>
                <a:lnTo>
                  <a:pt x="177" y="9"/>
                </a:lnTo>
                <a:close/>
                <a:moveTo>
                  <a:pt x="113" y="9"/>
                </a:moveTo>
                <a:lnTo>
                  <a:pt x="84" y="9"/>
                </a:lnTo>
                <a:lnTo>
                  <a:pt x="84" y="9"/>
                </a:lnTo>
                <a:lnTo>
                  <a:pt x="81" y="9"/>
                </a:lnTo>
                <a:lnTo>
                  <a:pt x="81" y="9"/>
                </a:lnTo>
                <a:lnTo>
                  <a:pt x="81" y="6"/>
                </a:lnTo>
                <a:lnTo>
                  <a:pt x="81" y="3"/>
                </a:lnTo>
                <a:lnTo>
                  <a:pt x="81" y="3"/>
                </a:lnTo>
                <a:lnTo>
                  <a:pt x="84" y="0"/>
                </a:lnTo>
                <a:lnTo>
                  <a:pt x="84" y="0"/>
                </a:lnTo>
                <a:lnTo>
                  <a:pt x="113" y="0"/>
                </a:lnTo>
                <a:lnTo>
                  <a:pt x="113" y="0"/>
                </a:lnTo>
                <a:lnTo>
                  <a:pt x="116" y="3"/>
                </a:lnTo>
                <a:lnTo>
                  <a:pt x="116" y="3"/>
                </a:lnTo>
                <a:lnTo>
                  <a:pt x="116" y="6"/>
                </a:lnTo>
                <a:lnTo>
                  <a:pt x="116" y="9"/>
                </a:lnTo>
                <a:lnTo>
                  <a:pt x="116" y="9"/>
                </a:lnTo>
                <a:lnTo>
                  <a:pt x="113" y="9"/>
                </a:lnTo>
                <a:lnTo>
                  <a:pt x="113" y="9"/>
                </a:lnTo>
                <a:lnTo>
                  <a:pt x="113" y="9"/>
                </a:lnTo>
                <a:close/>
                <a:moveTo>
                  <a:pt x="50" y="9"/>
                </a:moveTo>
                <a:lnTo>
                  <a:pt x="41" y="9"/>
                </a:lnTo>
                <a:lnTo>
                  <a:pt x="32" y="13"/>
                </a:lnTo>
                <a:lnTo>
                  <a:pt x="35" y="13"/>
                </a:lnTo>
                <a:lnTo>
                  <a:pt x="26" y="13"/>
                </a:lnTo>
                <a:lnTo>
                  <a:pt x="29" y="13"/>
                </a:lnTo>
                <a:lnTo>
                  <a:pt x="24" y="16"/>
                </a:lnTo>
                <a:lnTo>
                  <a:pt x="21" y="16"/>
                </a:lnTo>
                <a:lnTo>
                  <a:pt x="18" y="13"/>
                </a:lnTo>
                <a:lnTo>
                  <a:pt x="18" y="13"/>
                </a:lnTo>
                <a:lnTo>
                  <a:pt x="18" y="9"/>
                </a:lnTo>
                <a:lnTo>
                  <a:pt x="21" y="6"/>
                </a:lnTo>
                <a:lnTo>
                  <a:pt x="24" y="6"/>
                </a:lnTo>
                <a:lnTo>
                  <a:pt x="24" y="3"/>
                </a:lnTo>
                <a:lnTo>
                  <a:pt x="32" y="3"/>
                </a:lnTo>
                <a:lnTo>
                  <a:pt x="32" y="3"/>
                </a:lnTo>
                <a:lnTo>
                  <a:pt x="41" y="0"/>
                </a:lnTo>
                <a:lnTo>
                  <a:pt x="50" y="0"/>
                </a:lnTo>
                <a:lnTo>
                  <a:pt x="50" y="0"/>
                </a:lnTo>
                <a:lnTo>
                  <a:pt x="52" y="3"/>
                </a:lnTo>
                <a:lnTo>
                  <a:pt x="52" y="3"/>
                </a:lnTo>
                <a:lnTo>
                  <a:pt x="52" y="6"/>
                </a:lnTo>
                <a:lnTo>
                  <a:pt x="52" y="9"/>
                </a:lnTo>
                <a:lnTo>
                  <a:pt x="52" y="9"/>
                </a:lnTo>
                <a:lnTo>
                  <a:pt x="50" y="9"/>
                </a:lnTo>
                <a:lnTo>
                  <a:pt x="50" y="9"/>
                </a:lnTo>
                <a:lnTo>
                  <a:pt x="50" y="9"/>
                </a:lnTo>
                <a:close/>
                <a:moveTo>
                  <a:pt x="9" y="45"/>
                </a:moveTo>
                <a:lnTo>
                  <a:pt x="9" y="48"/>
                </a:lnTo>
                <a:lnTo>
                  <a:pt x="9" y="74"/>
                </a:lnTo>
                <a:lnTo>
                  <a:pt x="9" y="77"/>
                </a:lnTo>
                <a:lnTo>
                  <a:pt x="6" y="77"/>
                </a:lnTo>
                <a:lnTo>
                  <a:pt x="3" y="81"/>
                </a:lnTo>
                <a:lnTo>
                  <a:pt x="0" y="77"/>
                </a:lnTo>
                <a:lnTo>
                  <a:pt x="0" y="77"/>
                </a:lnTo>
                <a:lnTo>
                  <a:pt x="0" y="74"/>
                </a:lnTo>
                <a:lnTo>
                  <a:pt x="0" y="45"/>
                </a:lnTo>
                <a:lnTo>
                  <a:pt x="0" y="42"/>
                </a:lnTo>
                <a:lnTo>
                  <a:pt x="0" y="42"/>
                </a:lnTo>
                <a:lnTo>
                  <a:pt x="0" y="39"/>
                </a:lnTo>
                <a:lnTo>
                  <a:pt x="3" y="39"/>
                </a:lnTo>
                <a:lnTo>
                  <a:pt x="6" y="39"/>
                </a:lnTo>
                <a:lnTo>
                  <a:pt x="6" y="42"/>
                </a:lnTo>
                <a:lnTo>
                  <a:pt x="9" y="45"/>
                </a:lnTo>
                <a:lnTo>
                  <a:pt x="9" y="45"/>
                </a:lnTo>
                <a:close/>
                <a:moveTo>
                  <a:pt x="9" y="113"/>
                </a:moveTo>
                <a:lnTo>
                  <a:pt x="9" y="146"/>
                </a:lnTo>
                <a:lnTo>
                  <a:pt x="9" y="146"/>
                </a:lnTo>
                <a:lnTo>
                  <a:pt x="6" y="149"/>
                </a:lnTo>
                <a:lnTo>
                  <a:pt x="3" y="149"/>
                </a:lnTo>
                <a:lnTo>
                  <a:pt x="0" y="149"/>
                </a:lnTo>
                <a:lnTo>
                  <a:pt x="0" y="146"/>
                </a:lnTo>
                <a:lnTo>
                  <a:pt x="0" y="146"/>
                </a:lnTo>
                <a:lnTo>
                  <a:pt x="0" y="113"/>
                </a:lnTo>
                <a:lnTo>
                  <a:pt x="0" y="113"/>
                </a:lnTo>
                <a:lnTo>
                  <a:pt x="0" y="110"/>
                </a:lnTo>
                <a:lnTo>
                  <a:pt x="3" y="110"/>
                </a:lnTo>
                <a:lnTo>
                  <a:pt x="3" y="110"/>
                </a:lnTo>
                <a:lnTo>
                  <a:pt x="6" y="110"/>
                </a:lnTo>
                <a:lnTo>
                  <a:pt x="6" y="110"/>
                </a:lnTo>
                <a:lnTo>
                  <a:pt x="9" y="113"/>
                </a:lnTo>
                <a:lnTo>
                  <a:pt x="9" y="113"/>
                </a:lnTo>
                <a:lnTo>
                  <a:pt x="9" y="113"/>
                </a:lnTo>
                <a:close/>
                <a:moveTo>
                  <a:pt x="9" y="185"/>
                </a:moveTo>
                <a:lnTo>
                  <a:pt x="9" y="217"/>
                </a:lnTo>
                <a:lnTo>
                  <a:pt x="9" y="217"/>
                </a:lnTo>
                <a:lnTo>
                  <a:pt x="6" y="220"/>
                </a:lnTo>
                <a:lnTo>
                  <a:pt x="3" y="220"/>
                </a:lnTo>
                <a:lnTo>
                  <a:pt x="0" y="220"/>
                </a:lnTo>
                <a:lnTo>
                  <a:pt x="0" y="217"/>
                </a:lnTo>
                <a:lnTo>
                  <a:pt x="0" y="217"/>
                </a:lnTo>
                <a:lnTo>
                  <a:pt x="0" y="185"/>
                </a:lnTo>
                <a:lnTo>
                  <a:pt x="0" y="185"/>
                </a:lnTo>
                <a:lnTo>
                  <a:pt x="0" y="181"/>
                </a:lnTo>
                <a:lnTo>
                  <a:pt x="3" y="181"/>
                </a:lnTo>
                <a:lnTo>
                  <a:pt x="3" y="181"/>
                </a:lnTo>
                <a:lnTo>
                  <a:pt x="6" y="181"/>
                </a:lnTo>
                <a:lnTo>
                  <a:pt x="6" y="181"/>
                </a:lnTo>
                <a:lnTo>
                  <a:pt x="9" y="185"/>
                </a:lnTo>
                <a:lnTo>
                  <a:pt x="9" y="185"/>
                </a:lnTo>
                <a:lnTo>
                  <a:pt x="9" y="185"/>
                </a:lnTo>
                <a:close/>
                <a:moveTo>
                  <a:pt x="9" y="256"/>
                </a:moveTo>
                <a:lnTo>
                  <a:pt x="9" y="288"/>
                </a:lnTo>
                <a:lnTo>
                  <a:pt x="9" y="288"/>
                </a:lnTo>
                <a:lnTo>
                  <a:pt x="6" y="292"/>
                </a:lnTo>
                <a:lnTo>
                  <a:pt x="3" y="292"/>
                </a:lnTo>
                <a:lnTo>
                  <a:pt x="0" y="292"/>
                </a:lnTo>
                <a:lnTo>
                  <a:pt x="0" y="288"/>
                </a:lnTo>
                <a:lnTo>
                  <a:pt x="0" y="288"/>
                </a:lnTo>
                <a:lnTo>
                  <a:pt x="0" y="256"/>
                </a:lnTo>
                <a:lnTo>
                  <a:pt x="0" y="256"/>
                </a:lnTo>
                <a:lnTo>
                  <a:pt x="0" y="253"/>
                </a:lnTo>
                <a:lnTo>
                  <a:pt x="3" y="253"/>
                </a:lnTo>
                <a:lnTo>
                  <a:pt x="3" y="253"/>
                </a:lnTo>
                <a:lnTo>
                  <a:pt x="6" y="253"/>
                </a:lnTo>
                <a:lnTo>
                  <a:pt x="6" y="253"/>
                </a:lnTo>
                <a:lnTo>
                  <a:pt x="9" y="256"/>
                </a:lnTo>
                <a:lnTo>
                  <a:pt x="9" y="256"/>
                </a:lnTo>
                <a:lnTo>
                  <a:pt x="9" y="256"/>
                </a:lnTo>
                <a:close/>
                <a:moveTo>
                  <a:pt x="9" y="327"/>
                </a:moveTo>
                <a:lnTo>
                  <a:pt x="9" y="357"/>
                </a:lnTo>
                <a:lnTo>
                  <a:pt x="9" y="360"/>
                </a:lnTo>
                <a:lnTo>
                  <a:pt x="6" y="363"/>
                </a:lnTo>
                <a:lnTo>
                  <a:pt x="3" y="363"/>
                </a:lnTo>
                <a:lnTo>
                  <a:pt x="0" y="363"/>
                </a:lnTo>
                <a:lnTo>
                  <a:pt x="0" y="360"/>
                </a:lnTo>
                <a:lnTo>
                  <a:pt x="0" y="357"/>
                </a:lnTo>
                <a:lnTo>
                  <a:pt x="0" y="327"/>
                </a:lnTo>
                <a:lnTo>
                  <a:pt x="0" y="324"/>
                </a:lnTo>
                <a:lnTo>
                  <a:pt x="0" y="324"/>
                </a:lnTo>
                <a:lnTo>
                  <a:pt x="3" y="324"/>
                </a:lnTo>
                <a:lnTo>
                  <a:pt x="3" y="324"/>
                </a:lnTo>
                <a:lnTo>
                  <a:pt x="6" y="324"/>
                </a:lnTo>
                <a:lnTo>
                  <a:pt x="6" y="324"/>
                </a:lnTo>
                <a:lnTo>
                  <a:pt x="9" y="324"/>
                </a:lnTo>
                <a:lnTo>
                  <a:pt x="9" y="327"/>
                </a:lnTo>
                <a:lnTo>
                  <a:pt x="9" y="327"/>
                </a:lnTo>
                <a:close/>
                <a:moveTo>
                  <a:pt x="9" y="399"/>
                </a:moveTo>
                <a:lnTo>
                  <a:pt x="9" y="428"/>
                </a:lnTo>
                <a:lnTo>
                  <a:pt x="9" y="431"/>
                </a:lnTo>
                <a:lnTo>
                  <a:pt x="6" y="431"/>
                </a:lnTo>
                <a:lnTo>
                  <a:pt x="3" y="435"/>
                </a:lnTo>
                <a:lnTo>
                  <a:pt x="0" y="431"/>
                </a:lnTo>
                <a:lnTo>
                  <a:pt x="0" y="431"/>
                </a:lnTo>
                <a:lnTo>
                  <a:pt x="0" y="428"/>
                </a:lnTo>
                <a:lnTo>
                  <a:pt x="0" y="399"/>
                </a:lnTo>
                <a:lnTo>
                  <a:pt x="0" y="396"/>
                </a:lnTo>
                <a:lnTo>
                  <a:pt x="0" y="396"/>
                </a:lnTo>
                <a:lnTo>
                  <a:pt x="3" y="396"/>
                </a:lnTo>
                <a:lnTo>
                  <a:pt x="3" y="392"/>
                </a:lnTo>
                <a:lnTo>
                  <a:pt x="6" y="396"/>
                </a:lnTo>
                <a:lnTo>
                  <a:pt x="6" y="396"/>
                </a:lnTo>
                <a:lnTo>
                  <a:pt x="9" y="396"/>
                </a:lnTo>
                <a:lnTo>
                  <a:pt x="9" y="399"/>
                </a:lnTo>
                <a:lnTo>
                  <a:pt x="9" y="399"/>
                </a:lnTo>
                <a:close/>
                <a:moveTo>
                  <a:pt x="9" y="470"/>
                </a:moveTo>
                <a:lnTo>
                  <a:pt x="9" y="499"/>
                </a:lnTo>
                <a:lnTo>
                  <a:pt x="9" y="503"/>
                </a:lnTo>
                <a:lnTo>
                  <a:pt x="6" y="503"/>
                </a:lnTo>
                <a:lnTo>
                  <a:pt x="3" y="506"/>
                </a:lnTo>
                <a:lnTo>
                  <a:pt x="0" y="503"/>
                </a:lnTo>
                <a:lnTo>
                  <a:pt x="0" y="503"/>
                </a:lnTo>
                <a:lnTo>
                  <a:pt x="0" y="499"/>
                </a:lnTo>
                <a:lnTo>
                  <a:pt x="0" y="470"/>
                </a:lnTo>
                <a:lnTo>
                  <a:pt x="0" y="467"/>
                </a:lnTo>
                <a:lnTo>
                  <a:pt x="0" y="467"/>
                </a:lnTo>
                <a:lnTo>
                  <a:pt x="3" y="464"/>
                </a:lnTo>
                <a:lnTo>
                  <a:pt x="3" y="464"/>
                </a:lnTo>
                <a:lnTo>
                  <a:pt x="6" y="464"/>
                </a:lnTo>
                <a:lnTo>
                  <a:pt x="6" y="467"/>
                </a:lnTo>
                <a:lnTo>
                  <a:pt x="9" y="467"/>
                </a:lnTo>
                <a:lnTo>
                  <a:pt x="9" y="470"/>
                </a:lnTo>
                <a:lnTo>
                  <a:pt x="9" y="470"/>
                </a:lnTo>
                <a:close/>
                <a:moveTo>
                  <a:pt x="9" y="542"/>
                </a:moveTo>
                <a:lnTo>
                  <a:pt x="9" y="561"/>
                </a:lnTo>
                <a:lnTo>
                  <a:pt x="9" y="568"/>
                </a:lnTo>
                <a:lnTo>
                  <a:pt x="9" y="568"/>
                </a:lnTo>
                <a:lnTo>
                  <a:pt x="9" y="571"/>
                </a:lnTo>
                <a:lnTo>
                  <a:pt x="9" y="571"/>
                </a:lnTo>
                <a:lnTo>
                  <a:pt x="9" y="574"/>
                </a:lnTo>
                <a:lnTo>
                  <a:pt x="6" y="577"/>
                </a:lnTo>
                <a:lnTo>
                  <a:pt x="3" y="574"/>
                </a:lnTo>
                <a:lnTo>
                  <a:pt x="0" y="571"/>
                </a:lnTo>
                <a:lnTo>
                  <a:pt x="0" y="571"/>
                </a:lnTo>
                <a:lnTo>
                  <a:pt x="0" y="568"/>
                </a:lnTo>
                <a:lnTo>
                  <a:pt x="0" y="561"/>
                </a:lnTo>
                <a:lnTo>
                  <a:pt x="0" y="542"/>
                </a:lnTo>
                <a:lnTo>
                  <a:pt x="0" y="538"/>
                </a:lnTo>
                <a:lnTo>
                  <a:pt x="0" y="538"/>
                </a:lnTo>
                <a:lnTo>
                  <a:pt x="3" y="535"/>
                </a:lnTo>
                <a:lnTo>
                  <a:pt x="3" y="535"/>
                </a:lnTo>
                <a:lnTo>
                  <a:pt x="6" y="535"/>
                </a:lnTo>
                <a:lnTo>
                  <a:pt x="6" y="538"/>
                </a:lnTo>
                <a:lnTo>
                  <a:pt x="9" y="538"/>
                </a:lnTo>
                <a:lnTo>
                  <a:pt x="9" y="542"/>
                </a:lnTo>
                <a:lnTo>
                  <a:pt x="9" y="542"/>
                </a:lnTo>
                <a:close/>
                <a:moveTo>
                  <a:pt x="32" y="594"/>
                </a:moveTo>
                <a:lnTo>
                  <a:pt x="35" y="594"/>
                </a:lnTo>
                <a:lnTo>
                  <a:pt x="32" y="594"/>
                </a:lnTo>
                <a:lnTo>
                  <a:pt x="41" y="597"/>
                </a:lnTo>
                <a:lnTo>
                  <a:pt x="55" y="594"/>
                </a:lnTo>
                <a:lnTo>
                  <a:pt x="58" y="597"/>
                </a:lnTo>
                <a:lnTo>
                  <a:pt x="61" y="597"/>
                </a:lnTo>
                <a:lnTo>
                  <a:pt x="61" y="600"/>
                </a:lnTo>
                <a:lnTo>
                  <a:pt x="61" y="603"/>
                </a:lnTo>
                <a:lnTo>
                  <a:pt x="58" y="603"/>
                </a:lnTo>
                <a:lnTo>
                  <a:pt x="55" y="607"/>
                </a:lnTo>
                <a:lnTo>
                  <a:pt x="41" y="607"/>
                </a:lnTo>
                <a:lnTo>
                  <a:pt x="32" y="603"/>
                </a:lnTo>
                <a:lnTo>
                  <a:pt x="32" y="603"/>
                </a:lnTo>
                <a:lnTo>
                  <a:pt x="29" y="603"/>
                </a:lnTo>
                <a:lnTo>
                  <a:pt x="26" y="600"/>
                </a:lnTo>
                <a:lnTo>
                  <a:pt x="26" y="600"/>
                </a:lnTo>
                <a:lnTo>
                  <a:pt x="26" y="597"/>
                </a:lnTo>
                <a:lnTo>
                  <a:pt x="26" y="594"/>
                </a:lnTo>
                <a:lnTo>
                  <a:pt x="29" y="594"/>
                </a:lnTo>
                <a:lnTo>
                  <a:pt x="32" y="594"/>
                </a:lnTo>
                <a:lnTo>
                  <a:pt x="32" y="594"/>
                </a:lnTo>
                <a:close/>
                <a:moveTo>
                  <a:pt x="93" y="594"/>
                </a:moveTo>
                <a:lnTo>
                  <a:pt x="119" y="594"/>
                </a:lnTo>
                <a:lnTo>
                  <a:pt x="122" y="597"/>
                </a:lnTo>
                <a:lnTo>
                  <a:pt x="122" y="597"/>
                </a:lnTo>
                <a:lnTo>
                  <a:pt x="125" y="600"/>
                </a:lnTo>
                <a:lnTo>
                  <a:pt x="122" y="603"/>
                </a:lnTo>
                <a:lnTo>
                  <a:pt x="122" y="603"/>
                </a:lnTo>
                <a:lnTo>
                  <a:pt x="119" y="607"/>
                </a:lnTo>
                <a:lnTo>
                  <a:pt x="93" y="607"/>
                </a:lnTo>
                <a:lnTo>
                  <a:pt x="90" y="603"/>
                </a:lnTo>
                <a:lnTo>
                  <a:pt x="90" y="603"/>
                </a:lnTo>
                <a:lnTo>
                  <a:pt x="90" y="603"/>
                </a:lnTo>
                <a:lnTo>
                  <a:pt x="87" y="600"/>
                </a:lnTo>
                <a:lnTo>
                  <a:pt x="90" y="597"/>
                </a:lnTo>
                <a:lnTo>
                  <a:pt x="90" y="597"/>
                </a:lnTo>
                <a:lnTo>
                  <a:pt x="90" y="597"/>
                </a:lnTo>
                <a:lnTo>
                  <a:pt x="93" y="594"/>
                </a:lnTo>
                <a:lnTo>
                  <a:pt x="93" y="594"/>
                </a:lnTo>
                <a:close/>
                <a:moveTo>
                  <a:pt x="156" y="594"/>
                </a:moveTo>
                <a:lnTo>
                  <a:pt x="182" y="594"/>
                </a:lnTo>
                <a:lnTo>
                  <a:pt x="185" y="597"/>
                </a:lnTo>
                <a:lnTo>
                  <a:pt x="185" y="597"/>
                </a:lnTo>
                <a:lnTo>
                  <a:pt x="188" y="600"/>
                </a:lnTo>
                <a:lnTo>
                  <a:pt x="185" y="603"/>
                </a:lnTo>
                <a:lnTo>
                  <a:pt x="185" y="603"/>
                </a:lnTo>
                <a:lnTo>
                  <a:pt x="182" y="607"/>
                </a:lnTo>
                <a:lnTo>
                  <a:pt x="156" y="607"/>
                </a:lnTo>
                <a:lnTo>
                  <a:pt x="154" y="603"/>
                </a:lnTo>
                <a:lnTo>
                  <a:pt x="154" y="603"/>
                </a:lnTo>
                <a:lnTo>
                  <a:pt x="151" y="603"/>
                </a:lnTo>
                <a:lnTo>
                  <a:pt x="151" y="600"/>
                </a:lnTo>
                <a:lnTo>
                  <a:pt x="151" y="597"/>
                </a:lnTo>
                <a:lnTo>
                  <a:pt x="154" y="597"/>
                </a:lnTo>
                <a:lnTo>
                  <a:pt x="154" y="597"/>
                </a:lnTo>
                <a:lnTo>
                  <a:pt x="156" y="594"/>
                </a:lnTo>
                <a:lnTo>
                  <a:pt x="156" y="594"/>
                </a:lnTo>
                <a:close/>
                <a:moveTo>
                  <a:pt x="211" y="581"/>
                </a:moveTo>
                <a:lnTo>
                  <a:pt x="211" y="581"/>
                </a:lnTo>
                <a:lnTo>
                  <a:pt x="211" y="581"/>
                </a:lnTo>
                <a:lnTo>
                  <a:pt x="214" y="574"/>
                </a:lnTo>
                <a:lnTo>
                  <a:pt x="214" y="574"/>
                </a:lnTo>
                <a:lnTo>
                  <a:pt x="214" y="568"/>
                </a:lnTo>
                <a:lnTo>
                  <a:pt x="214" y="568"/>
                </a:lnTo>
                <a:lnTo>
                  <a:pt x="217" y="558"/>
                </a:lnTo>
                <a:lnTo>
                  <a:pt x="217" y="555"/>
                </a:lnTo>
                <a:lnTo>
                  <a:pt x="217" y="551"/>
                </a:lnTo>
                <a:lnTo>
                  <a:pt x="217" y="551"/>
                </a:lnTo>
                <a:lnTo>
                  <a:pt x="220" y="548"/>
                </a:lnTo>
                <a:lnTo>
                  <a:pt x="223" y="551"/>
                </a:lnTo>
                <a:lnTo>
                  <a:pt x="226" y="551"/>
                </a:lnTo>
                <a:lnTo>
                  <a:pt x="226" y="555"/>
                </a:lnTo>
                <a:lnTo>
                  <a:pt x="226" y="561"/>
                </a:lnTo>
                <a:lnTo>
                  <a:pt x="223" y="568"/>
                </a:lnTo>
                <a:lnTo>
                  <a:pt x="223" y="571"/>
                </a:lnTo>
                <a:lnTo>
                  <a:pt x="223" y="577"/>
                </a:lnTo>
                <a:lnTo>
                  <a:pt x="223" y="577"/>
                </a:lnTo>
                <a:lnTo>
                  <a:pt x="217" y="584"/>
                </a:lnTo>
                <a:lnTo>
                  <a:pt x="217" y="587"/>
                </a:lnTo>
                <a:lnTo>
                  <a:pt x="217" y="587"/>
                </a:lnTo>
                <a:lnTo>
                  <a:pt x="214" y="587"/>
                </a:lnTo>
                <a:lnTo>
                  <a:pt x="214" y="587"/>
                </a:lnTo>
                <a:lnTo>
                  <a:pt x="211" y="587"/>
                </a:lnTo>
                <a:lnTo>
                  <a:pt x="208" y="584"/>
                </a:lnTo>
                <a:lnTo>
                  <a:pt x="211" y="581"/>
                </a:lnTo>
                <a:lnTo>
                  <a:pt x="211" y="581"/>
                </a:lnTo>
                <a:close/>
                <a:moveTo>
                  <a:pt x="217" y="512"/>
                </a:moveTo>
                <a:lnTo>
                  <a:pt x="217" y="483"/>
                </a:lnTo>
                <a:lnTo>
                  <a:pt x="217" y="480"/>
                </a:lnTo>
                <a:lnTo>
                  <a:pt x="217" y="480"/>
                </a:lnTo>
                <a:lnTo>
                  <a:pt x="220" y="477"/>
                </a:lnTo>
                <a:lnTo>
                  <a:pt x="223" y="480"/>
                </a:lnTo>
                <a:lnTo>
                  <a:pt x="226" y="480"/>
                </a:lnTo>
                <a:lnTo>
                  <a:pt x="226" y="483"/>
                </a:lnTo>
                <a:lnTo>
                  <a:pt x="226" y="512"/>
                </a:lnTo>
                <a:lnTo>
                  <a:pt x="226" y="516"/>
                </a:lnTo>
                <a:lnTo>
                  <a:pt x="223" y="516"/>
                </a:lnTo>
                <a:lnTo>
                  <a:pt x="223" y="519"/>
                </a:lnTo>
                <a:lnTo>
                  <a:pt x="220" y="519"/>
                </a:lnTo>
                <a:lnTo>
                  <a:pt x="220" y="519"/>
                </a:lnTo>
                <a:lnTo>
                  <a:pt x="217" y="516"/>
                </a:lnTo>
                <a:lnTo>
                  <a:pt x="217" y="516"/>
                </a:lnTo>
                <a:lnTo>
                  <a:pt x="217" y="512"/>
                </a:lnTo>
                <a:lnTo>
                  <a:pt x="217" y="512"/>
                </a:lnTo>
                <a:close/>
                <a:moveTo>
                  <a:pt x="217" y="441"/>
                </a:moveTo>
                <a:lnTo>
                  <a:pt x="217" y="412"/>
                </a:lnTo>
                <a:lnTo>
                  <a:pt x="217" y="409"/>
                </a:lnTo>
                <a:lnTo>
                  <a:pt x="217" y="409"/>
                </a:lnTo>
                <a:lnTo>
                  <a:pt x="220" y="405"/>
                </a:lnTo>
                <a:lnTo>
                  <a:pt x="223" y="409"/>
                </a:lnTo>
                <a:lnTo>
                  <a:pt x="226" y="409"/>
                </a:lnTo>
                <a:lnTo>
                  <a:pt x="226" y="412"/>
                </a:lnTo>
                <a:lnTo>
                  <a:pt x="226" y="441"/>
                </a:lnTo>
                <a:lnTo>
                  <a:pt x="226" y="444"/>
                </a:lnTo>
                <a:lnTo>
                  <a:pt x="223" y="448"/>
                </a:lnTo>
                <a:lnTo>
                  <a:pt x="223" y="448"/>
                </a:lnTo>
                <a:lnTo>
                  <a:pt x="220" y="448"/>
                </a:lnTo>
                <a:lnTo>
                  <a:pt x="220" y="448"/>
                </a:lnTo>
                <a:lnTo>
                  <a:pt x="217" y="448"/>
                </a:lnTo>
                <a:lnTo>
                  <a:pt x="217" y="444"/>
                </a:lnTo>
                <a:lnTo>
                  <a:pt x="217" y="441"/>
                </a:lnTo>
                <a:lnTo>
                  <a:pt x="217" y="441"/>
                </a:lnTo>
                <a:close/>
                <a:moveTo>
                  <a:pt x="217" y="373"/>
                </a:moveTo>
                <a:lnTo>
                  <a:pt x="217" y="340"/>
                </a:lnTo>
                <a:lnTo>
                  <a:pt x="217" y="340"/>
                </a:lnTo>
                <a:lnTo>
                  <a:pt x="217" y="337"/>
                </a:lnTo>
                <a:lnTo>
                  <a:pt x="220" y="337"/>
                </a:lnTo>
                <a:lnTo>
                  <a:pt x="223" y="337"/>
                </a:lnTo>
                <a:lnTo>
                  <a:pt x="226" y="340"/>
                </a:lnTo>
                <a:lnTo>
                  <a:pt x="226" y="340"/>
                </a:lnTo>
                <a:lnTo>
                  <a:pt x="226" y="373"/>
                </a:lnTo>
                <a:lnTo>
                  <a:pt x="226" y="373"/>
                </a:lnTo>
                <a:lnTo>
                  <a:pt x="223" y="376"/>
                </a:lnTo>
                <a:lnTo>
                  <a:pt x="223" y="376"/>
                </a:lnTo>
                <a:lnTo>
                  <a:pt x="220" y="376"/>
                </a:lnTo>
                <a:lnTo>
                  <a:pt x="220" y="376"/>
                </a:lnTo>
                <a:lnTo>
                  <a:pt x="217" y="376"/>
                </a:lnTo>
                <a:lnTo>
                  <a:pt x="217" y="373"/>
                </a:lnTo>
                <a:lnTo>
                  <a:pt x="217" y="373"/>
                </a:lnTo>
                <a:lnTo>
                  <a:pt x="217" y="373"/>
                </a:lnTo>
                <a:close/>
                <a:moveTo>
                  <a:pt x="217" y="301"/>
                </a:moveTo>
                <a:lnTo>
                  <a:pt x="217" y="269"/>
                </a:lnTo>
                <a:lnTo>
                  <a:pt x="217" y="269"/>
                </a:lnTo>
                <a:lnTo>
                  <a:pt x="217" y="266"/>
                </a:lnTo>
                <a:lnTo>
                  <a:pt x="220" y="266"/>
                </a:lnTo>
                <a:lnTo>
                  <a:pt x="223" y="266"/>
                </a:lnTo>
                <a:lnTo>
                  <a:pt x="226" y="269"/>
                </a:lnTo>
                <a:lnTo>
                  <a:pt x="226" y="269"/>
                </a:lnTo>
                <a:lnTo>
                  <a:pt x="226" y="301"/>
                </a:lnTo>
                <a:lnTo>
                  <a:pt x="226" y="301"/>
                </a:lnTo>
                <a:lnTo>
                  <a:pt x="223" y="305"/>
                </a:lnTo>
                <a:lnTo>
                  <a:pt x="223" y="305"/>
                </a:lnTo>
                <a:lnTo>
                  <a:pt x="220" y="305"/>
                </a:lnTo>
                <a:lnTo>
                  <a:pt x="220" y="305"/>
                </a:lnTo>
                <a:lnTo>
                  <a:pt x="217" y="305"/>
                </a:lnTo>
                <a:lnTo>
                  <a:pt x="217" y="301"/>
                </a:lnTo>
                <a:lnTo>
                  <a:pt x="217" y="301"/>
                </a:lnTo>
                <a:lnTo>
                  <a:pt x="217" y="301"/>
                </a:lnTo>
                <a:close/>
                <a:moveTo>
                  <a:pt x="217" y="230"/>
                </a:moveTo>
                <a:lnTo>
                  <a:pt x="217" y="198"/>
                </a:lnTo>
                <a:lnTo>
                  <a:pt x="217" y="198"/>
                </a:lnTo>
                <a:lnTo>
                  <a:pt x="217" y="194"/>
                </a:lnTo>
                <a:lnTo>
                  <a:pt x="220" y="194"/>
                </a:lnTo>
                <a:lnTo>
                  <a:pt x="223" y="194"/>
                </a:lnTo>
                <a:lnTo>
                  <a:pt x="226" y="198"/>
                </a:lnTo>
                <a:lnTo>
                  <a:pt x="226" y="198"/>
                </a:lnTo>
                <a:lnTo>
                  <a:pt x="226" y="230"/>
                </a:lnTo>
                <a:lnTo>
                  <a:pt x="226" y="230"/>
                </a:lnTo>
                <a:lnTo>
                  <a:pt x="223" y="233"/>
                </a:lnTo>
                <a:lnTo>
                  <a:pt x="223" y="233"/>
                </a:lnTo>
                <a:lnTo>
                  <a:pt x="220" y="233"/>
                </a:lnTo>
                <a:lnTo>
                  <a:pt x="220" y="233"/>
                </a:lnTo>
                <a:lnTo>
                  <a:pt x="217" y="233"/>
                </a:lnTo>
                <a:lnTo>
                  <a:pt x="217" y="230"/>
                </a:lnTo>
                <a:lnTo>
                  <a:pt x="217" y="230"/>
                </a:lnTo>
                <a:lnTo>
                  <a:pt x="217" y="230"/>
                </a:lnTo>
                <a:close/>
                <a:moveTo>
                  <a:pt x="217" y="159"/>
                </a:moveTo>
                <a:lnTo>
                  <a:pt x="217" y="129"/>
                </a:lnTo>
                <a:lnTo>
                  <a:pt x="217" y="126"/>
                </a:lnTo>
                <a:lnTo>
                  <a:pt x="217" y="123"/>
                </a:lnTo>
                <a:lnTo>
                  <a:pt x="220" y="123"/>
                </a:lnTo>
                <a:lnTo>
                  <a:pt x="223" y="123"/>
                </a:lnTo>
                <a:lnTo>
                  <a:pt x="226" y="126"/>
                </a:lnTo>
                <a:lnTo>
                  <a:pt x="226" y="129"/>
                </a:lnTo>
                <a:lnTo>
                  <a:pt x="226" y="159"/>
                </a:lnTo>
                <a:lnTo>
                  <a:pt x="226" y="162"/>
                </a:lnTo>
                <a:lnTo>
                  <a:pt x="223" y="162"/>
                </a:lnTo>
                <a:lnTo>
                  <a:pt x="223" y="162"/>
                </a:lnTo>
                <a:lnTo>
                  <a:pt x="220" y="162"/>
                </a:lnTo>
                <a:lnTo>
                  <a:pt x="220" y="162"/>
                </a:lnTo>
                <a:lnTo>
                  <a:pt x="217" y="162"/>
                </a:lnTo>
                <a:lnTo>
                  <a:pt x="217" y="162"/>
                </a:lnTo>
                <a:lnTo>
                  <a:pt x="217" y="159"/>
                </a:lnTo>
                <a:lnTo>
                  <a:pt x="217" y="159"/>
                </a:lnTo>
                <a:close/>
                <a:moveTo>
                  <a:pt x="217" y="87"/>
                </a:moveTo>
                <a:lnTo>
                  <a:pt x="217" y="58"/>
                </a:lnTo>
                <a:lnTo>
                  <a:pt x="217" y="55"/>
                </a:lnTo>
                <a:lnTo>
                  <a:pt x="217" y="55"/>
                </a:lnTo>
                <a:lnTo>
                  <a:pt x="220" y="51"/>
                </a:lnTo>
                <a:lnTo>
                  <a:pt x="223" y="55"/>
                </a:lnTo>
                <a:lnTo>
                  <a:pt x="226" y="55"/>
                </a:lnTo>
                <a:lnTo>
                  <a:pt x="226" y="58"/>
                </a:lnTo>
                <a:lnTo>
                  <a:pt x="226" y="87"/>
                </a:lnTo>
                <a:lnTo>
                  <a:pt x="226" y="90"/>
                </a:lnTo>
                <a:lnTo>
                  <a:pt x="223" y="90"/>
                </a:lnTo>
                <a:lnTo>
                  <a:pt x="223" y="90"/>
                </a:lnTo>
                <a:lnTo>
                  <a:pt x="220" y="94"/>
                </a:lnTo>
                <a:lnTo>
                  <a:pt x="220" y="90"/>
                </a:lnTo>
                <a:lnTo>
                  <a:pt x="217" y="90"/>
                </a:lnTo>
                <a:lnTo>
                  <a:pt x="217" y="90"/>
                </a:lnTo>
                <a:lnTo>
                  <a:pt x="217" y="87"/>
                </a:lnTo>
                <a:lnTo>
                  <a:pt x="217" y="87"/>
                </a:lnTo>
                <a:close/>
                <a:moveTo>
                  <a:pt x="208" y="22"/>
                </a:moveTo>
                <a:lnTo>
                  <a:pt x="206" y="22"/>
                </a:lnTo>
                <a:lnTo>
                  <a:pt x="208" y="22"/>
                </a:lnTo>
                <a:lnTo>
                  <a:pt x="203" y="16"/>
                </a:lnTo>
                <a:lnTo>
                  <a:pt x="203" y="16"/>
                </a:lnTo>
                <a:lnTo>
                  <a:pt x="197" y="13"/>
                </a:lnTo>
                <a:lnTo>
                  <a:pt x="197" y="13"/>
                </a:lnTo>
                <a:lnTo>
                  <a:pt x="191" y="13"/>
                </a:lnTo>
                <a:lnTo>
                  <a:pt x="191" y="13"/>
                </a:lnTo>
                <a:lnTo>
                  <a:pt x="185" y="13"/>
                </a:lnTo>
                <a:lnTo>
                  <a:pt x="182" y="9"/>
                </a:lnTo>
                <a:lnTo>
                  <a:pt x="182" y="6"/>
                </a:lnTo>
                <a:lnTo>
                  <a:pt x="185" y="3"/>
                </a:lnTo>
                <a:lnTo>
                  <a:pt x="185" y="3"/>
                </a:lnTo>
                <a:lnTo>
                  <a:pt x="188" y="0"/>
                </a:lnTo>
                <a:lnTo>
                  <a:pt x="191" y="3"/>
                </a:lnTo>
                <a:lnTo>
                  <a:pt x="194" y="3"/>
                </a:lnTo>
                <a:lnTo>
                  <a:pt x="200" y="3"/>
                </a:lnTo>
                <a:lnTo>
                  <a:pt x="200" y="6"/>
                </a:lnTo>
                <a:lnTo>
                  <a:pt x="206" y="9"/>
                </a:lnTo>
                <a:lnTo>
                  <a:pt x="208" y="9"/>
                </a:lnTo>
                <a:lnTo>
                  <a:pt x="214" y="13"/>
                </a:lnTo>
                <a:lnTo>
                  <a:pt x="214" y="16"/>
                </a:lnTo>
                <a:lnTo>
                  <a:pt x="214" y="16"/>
                </a:lnTo>
                <a:lnTo>
                  <a:pt x="214" y="19"/>
                </a:lnTo>
                <a:lnTo>
                  <a:pt x="214" y="22"/>
                </a:lnTo>
                <a:lnTo>
                  <a:pt x="211" y="26"/>
                </a:lnTo>
                <a:lnTo>
                  <a:pt x="208" y="22"/>
                </a:lnTo>
                <a:lnTo>
                  <a:pt x="208" y="22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4684" name="Group 268"/>
          <p:cNvGrpSpPr>
            <a:grpSpLocks/>
          </p:cNvGrpSpPr>
          <p:nvPr/>
        </p:nvGrpSpPr>
        <p:grpSpPr bwMode="auto">
          <a:xfrm>
            <a:off x="6156325" y="1268413"/>
            <a:ext cx="1687513" cy="820737"/>
            <a:chOff x="3690" y="765"/>
            <a:chExt cx="1063" cy="517"/>
          </a:xfrm>
        </p:grpSpPr>
        <p:sp>
          <p:nvSpPr>
            <p:cNvPr id="444685" name="Rectangle 269"/>
            <p:cNvSpPr>
              <a:spLocks noChangeArrowheads="1"/>
            </p:cNvSpPr>
            <p:nvPr/>
          </p:nvSpPr>
          <p:spPr bwMode="auto">
            <a:xfrm>
              <a:off x="3690" y="765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4686" name="Rectangle 270"/>
            <p:cNvSpPr>
              <a:spLocks noChangeArrowheads="1"/>
            </p:cNvSpPr>
            <p:nvPr/>
          </p:nvSpPr>
          <p:spPr bwMode="auto">
            <a:xfrm>
              <a:off x="3996" y="765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4687" name="Rectangle 271"/>
            <p:cNvSpPr>
              <a:spLocks noChangeArrowheads="1"/>
            </p:cNvSpPr>
            <p:nvPr/>
          </p:nvSpPr>
          <p:spPr bwMode="auto">
            <a:xfrm>
              <a:off x="4302" y="765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4688" name="Rectangle 272"/>
            <p:cNvSpPr>
              <a:spLocks noChangeArrowheads="1"/>
            </p:cNvSpPr>
            <p:nvPr/>
          </p:nvSpPr>
          <p:spPr bwMode="auto">
            <a:xfrm>
              <a:off x="4608" y="765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4689" name="Rectangle 273"/>
            <p:cNvSpPr>
              <a:spLocks noChangeArrowheads="1"/>
            </p:cNvSpPr>
            <p:nvPr/>
          </p:nvSpPr>
          <p:spPr bwMode="auto">
            <a:xfrm>
              <a:off x="3690" y="1109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4690" name="Rectangle 274"/>
            <p:cNvSpPr>
              <a:spLocks noChangeArrowheads="1"/>
            </p:cNvSpPr>
            <p:nvPr/>
          </p:nvSpPr>
          <p:spPr bwMode="auto">
            <a:xfrm>
              <a:off x="3996" y="1109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×</a:t>
              </a:r>
              <a:endParaRPr lang="en-US" altLang="zh-CN" sz="2400"/>
            </a:p>
          </p:txBody>
        </p:sp>
        <p:sp>
          <p:nvSpPr>
            <p:cNvPr id="444691" name="Rectangle 275"/>
            <p:cNvSpPr>
              <a:spLocks noChangeArrowheads="1"/>
            </p:cNvSpPr>
            <p:nvPr/>
          </p:nvSpPr>
          <p:spPr bwMode="auto">
            <a:xfrm>
              <a:off x="4332" y="110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4692" name="Rectangle 276"/>
            <p:cNvSpPr>
              <a:spLocks noChangeArrowheads="1"/>
            </p:cNvSpPr>
            <p:nvPr/>
          </p:nvSpPr>
          <p:spPr bwMode="auto">
            <a:xfrm>
              <a:off x="4638" y="110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</p:grpSp>
      <p:grpSp>
        <p:nvGrpSpPr>
          <p:cNvPr id="444693" name="Group 277"/>
          <p:cNvGrpSpPr>
            <a:grpSpLocks/>
          </p:cNvGrpSpPr>
          <p:nvPr/>
        </p:nvGrpSpPr>
        <p:grpSpPr bwMode="auto">
          <a:xfrm>
            <a:off x="6084888" y="1196975"/>
            <a:ext cx="1816100" cy="974725"/>
            <a:chOff x="431" y="1162"/>
            <a:chExt cx="1144" cy="614"/>
          </a:xfrm>
        </p:grpSpPr>
        <p:sp>
          <p:nvSpPr>
            <p:cNvPr id="444694" name="Freeform 278"/>
            <p:cNvSpPr>
              <a:spLocks noEditPoints="1"/>
            </p:cNvSpPr>
            <p:nvPr/>
          </p:nvSpPr>
          <p:spPr bwMode="auto">
            <a:xfrm>
              <a:off x="1338" y="1162"/>
              <a:ext cx="237" cy="614"/>
            </a:xfrm>
            <a:custGeom>
              <a:avLst/>
              <a:gdLst>
                <a:gd name="T0" fmla="*/ 202 w 237"/>
                <a:gd name="T1" fmla="*/ 10 h 614"/>
                <a:gd name="T2" fmla="*/ 234 w 237"/>
                <a:gd name="T3" fmla="*/ 0 h 614"/>
                <a:gd name="T4" fmla="*/ 237 w 237"/>
                <a:gd name="T5" fmla="*/ 10 h 614"/>
                <a:gd name="T6" fmla="*/ 144 w 237"/>
                <a:gd name="T7" fmla="*/ 16 h 614"/>
                <a:gd name="T8" fmla="*/ 139 w 237"/>
                <a:gd name="T9" fmla="*/ 7 h 614"/>
                <a:gd name="T10" fmla="*/ 173 w 237"/>
                <a:gd name="T11" fmla="*/ 7 h 614"/>
                <a:gd name="T12" fmla="*/ 170 w 237"/>
                <a:gd name="T13" fmla="*/ 13 h 614"/>
                <a:gd name="T14" fmla="*/ 81 w 237"/>
                <a:gd name="T15" fmla="*/ 26 h 614"/>
                <a:gd name="T16" fmla="*/ 81 w 237"/>
                <a:gd name="T17" fmla="*/ 16 h 614"/>
                <a:gd name="T18" fmla="*/ 110 w 237"/>
                <a:gd name="T19" fmla="*/ 10 h 614"/>
                <a:gd name="T20" fmla="*/ 107 w 237"/>
                <a:gd name="T21" fmla="*/ 20 h 614"/>
                <a:gd name="T22" fmla="*/ 26 w 237"/>
                <a:gd name="T23" fmla="*/ 42 h 614"/>
                <a:gd name="T24" fmla="*/ 14 w 237"/>
                <a:gd name="T25" fmla="*/ 39 h 614"/>
                <a:gd name="T26" fmla="*/ 43 w 237"/>
                <a:gd name="T27" fmla="*/ 23 h 614"/>
                <a:gd name="T28" fmla="*/ 46 w 237"/>
                <a:gd name="T29" fmla="*/ 33 h 614"/>
                <a:gd name="T30" fmla="*/ 9 w 237"/>
                <a:gd name="T31" fmla="*/ 107 h 614"/>
                <a:gd name="T32" fmla="*/ 0 w 237"/>
                <a:gd name="T33" fmla="*/ 71 h 614"/>
                <a:gd name="T34" fmla="*/ 6 w 237"/>
                <a:gd name="T35" fmla="*/ 68 h 614"/>
                <a:gd name="T36" fmla="*/ 9 w 237"/>
                <a:gd name="T37" fmla="*/ 143 h 614"/>
                <a:gd name="T38" fmla="*/ 3 w 237"/>
                <a:gd name="T39" fmla="*/ 175 h 614"/>
                <a:gd name="T40" fmla="*/ 3 w 237"/>
                <a:gd name="T41" fmla="*/ 140 h 614"/>
                <a:gd name="T42" fmla="*/ 9 w 237"/>
                <a:gd name="T43" fmla="*/ 140 h 614"/>
                <a:gd name="T44" fmla="*/ 9 w 237"/>
                <a:gd name="T45" fmla="*/ 247 h 614"/>
                <a:gd name="T46" fmla="*/ 0 w 237"/>
                <a:gd name="T47" fmla="*/ 244 h 614"/>
                <a:gd name="T48" fmla="*/ 6 w 237"/>
                <a:gd name="T49" fmla="*/ 208 h 614"/>
                <a:gd name="T50" fmla="*/ 9 w 237"/>
                <a:gd name="T51" fmla="*/ 214 h 614"/>
                <a:gd name="T52" fmla="*/ 6 w 237"/>
                <a:gd name="T53" fmla="*/ 321 h 614"/>
                <a:gd name="T54" fmla="*/ 0 w 237"/>
                <a:gd name="T55" fmla="*/ 282 h 614"/>
                <a:gd name="T56" fmla="*/ 9 w 237"/>
                <a:gd name="T57" fmla="*/ 282 h 614"/>
                <a:gd name="T58" fmla="*/ 9 w 237"/>
                <a:gd name="T59" fmla="*/ 386 h 614"/>
                <a:gd name="T60" fmla="*/ 0 w 237"/>
                <a:gd name="T61" fmla="*/ 390 h 614"/>
                <a:gd name="T62" fmla="*/ 3 w 237"/>
                <a:gd name="T63" fmla="*/ 351 h 614"/>
                <a:gd name="T64" fmla="*/ 9 w 237"/>
                <a:gd name="T65" fmla="*/ 357 h 614"/>
                <a:gd name="T66" fmla="*/ 9 w 237"/>
                <a:gd name="T67" fmla="*/ 461 h 614"/>
                <a:gd name="T68" fmla="*/ 0 w 237"/>
                <a:gd name="T69" fmla="*/ 425 h 614"/>
                <a:gd name="T70" fmla="*/ 6 w 237"/>
                <a:gd name="T71" fmla="*/ 422 h 614"/>
                <a:gd name="T72" fmla="*/ 9 w 237"/>
                <a:gd name="T73" fmla="*/ 497 h 614"/>
                <a:gd name="T74" fmla="*/ 3 w 237"/>
                <a:gd name="T75" fmla="*/ 532 h 614"/>
                <a:gd name="T76" fmla="*/ 3 w 237"/>
                <a:gd name="T77" fmla="*/ 493 h 614"/>
                <a:gd name="T78" fmla="*/ 9 w 237"/>
                <a:gd name="T79" fmla="*/ 497 h 614"/>
                <a:gd name="T80" fmla="*/ 12 w 237"/>
                <a:gd name="T81" fmla="*/ 565 h 614"/>
                <a:gd name="T82" fmla="*/ 35 w 237"/>
                <a:gd name="T83" fmla="*/ 581 h 614"/>
                <a:gd name="T84" fmla="*/ 20 w 237"/>
                <a:gd name="T85" fmla="*/ 584 h 614"/>
                <a:gd name="T86" fmla="*/ 6 w 237"/>
                <a:gd name="T87" fmla="*/ 571 h 614"/>
                <a:gd name="T88" fmla="*/ 12 w 237"/>
                <a:gd name="T89" fmla="*/ 565 h 614"/>
                <a:gd name="T90" fmla="*/ 92 w 237"/>
                <a:gd name="T91" fmla="*/ 594 h 614"/>
                <a:gd name="T92" fmla="*/ 95 w 237"/>
                <a:gd name="T93" fmla="*/ 604 h 614"/>
                <a:gd name="T94" fmla="*/ 66 w 237"/>
                <a:gd name="T95" fmla="*/ 597 h 614"/>
                <a:gd name="T96" fmla="*/ 66 w 237"/>
                <a:gd name="T97" fmla="*/ 588 h 614"/>
                <a:gd name="T98" fmla="*/ 159 w 237"/>
                <a:gd name="T99" fmla="*/ 604 h 614"/>
                <a:gd name="T100" fmla="*/ 156 w 237"/>
                <a:gd name="T101" fmla="*/ 610 h 614"/>
                <a:gd name="T102" fmla="*/ 124 w 237"/>
                <a:gd name="T103" fmla="*/ 604 h 614"/>
                <a:gd name="T104" fmla="*/ 220 w 237"/>
                <a:gd name="T105" fmla="*/ 604 h 614"/>
                <a:gd name="T106" fmla="*/ 222 w 237"/>
                <a:gd name="T107" fmla="*/ 614 h 614"/>
                <a:gd name="T108" fmla="*/ 188 w 237"/>
                <a:gd name="T109" fmla="*/ 61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7" h="614">
                  <a:moveTo>
                    <a:pt x="234" y="13"/>
                  </a:moveTo>
                  <a:lnTo>
                    <a:pt x="205" y="13"/>
                  </a:lnTo>
                  <a:lnTo>
                    <a:pt x="205" y="13"/>
                  </a:lnTo>
                  <a:lnTo>
                    <a:pt x="202" y="10"/>
                  </a:lnTo>
                  <a:lnTo>
                    <a:pt x="202" y="10"/>
                  </a:lnTo>
                  <a:lnTo>
                    <a:pt x="202" y="7"/>
                  </a:lnTo>
                  <a:lnTo>
                    <a:pt x="202" y="7"/>
                  </a:lnTo>
                  <a:lnTo>
                    <a:pt x="202" y="3"/>
                  </a:lnTo>
                  <a:lnTo>
                    <a:pt x="205" y="3"/>
                  </a:lnTo>
                  <a:lnTo>
                    <a:pt x="234" y="0"/>
                  </a:lnTo>
                  <a:lnTo>
                    <a:pt x="237" y="3"/>
                  </a:lnTo>
                  <a:lnTo>
                    <a:pt x="237" y="3"/>
                  </a:lnTo>
                  <a:lnTo>
                    <a:pt x="237" y="7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4" y="10"/>
                  </a:lnTo>
                  <a:lnTo>
                    <a:pt x="234" y="13"/>
                  </a:lnTo>
                  <a:lnTo>
                    <a:pt x="234" y="13"/>
                  </a:lnTo>
                  <a:close/>
                  <a:moveTo>
                    <a:pt x="170" y="13"/>
                  </a:moveTo>
                  <a:lnTo>
                    <a:pt x="144" y="16"/>
                  </a:lnTo>
                  <a:lnTo>
                    <a:pt x="144" y="16"/>
                  </a:lnTo>
                  <a:lnTo>
                    <a:pt x="142" y="13"/>
                  </a:lnTo>
                  <a:lnTo>
                    <a:pt x="139" y="13"/>
                  </a:lnTo>
                  <a:lnTo>
                    <a:pt x="139" y="10"/>
                  </a:lnTo>
                  <a:lnTo>
                    <a:pt x="139" y="7"/>
                  </a:lnTo>
                  <a:lnTo>
                    <a:pt x="142" y="7"/>
                  </a:lnTo>
                  <a:lnTo>
                    <a:pt x="144" y="7"/>
                  </a:lnTo>
                  <a:lnTo>
                    <a:pt x="170" y="3"/>
                  </a:lnTo>
                  <a:lnTo>
                    <a:pt x="170" y="3"/>
                  </a:lnTo>
                  <a:lnTo>
                    <a:pt x="173" y="7"/>
                  </a:lnTo>
                  <a:lnTo>
                    <a:pt x="173" y="7"/>
                  </a:lnTo>
                  <a:lnTo>
                    <a:pt x="176" y="10"/>
                  </a:lnTo>
                  <a:lnTo>
                    <a:pt x="173" y="13"/>
                  </a:lnTo>
                  <a:lnTo>
                    <a:pt x="173" y="13"/>
                  </a:lnTo>
                  <a:lnTo>
                    <a:pt x="170" y="13"/>
                  </a:lnTo>
                  <a:lnTo>
                    <a:pt x="170" y="13"/>
                  </a:lnTo>
                  <a:close/>
                  <a:moveTo>
                    <a:pt x="107" y="20"/>
                  </a:moveTo>
                  <a:lnTo>
                    <a:pt x="107" y="20"/>
                  </a:lnTo>
                  <a:lnTo>
                    <a:pt x="90" y="23"/>
                  </a:lnTo>
                  <a:lnTo>
                    <a:pt x="81" y="26"/>
                  </a:lnTo>
                  <a:lnTo>
                    <a:pt x="81" y="26"/>
                  </a:lnTo>
                  <a:lnTo>
                    <a:pt x="78" y="23"/>
                  </a:lnTo>
                  <a:lnTo>
                    <a:pt x="75" y="20"/>
                  </a:lnTo>
                  <a:lnTo>
                    <a:pt x="78" y="16"/>
                  </a:lnTo>
                  <a:lnTo>
                    <a:pt x="81" y="16"/>
                  </a:lnTo>
                  <a:lnTo>
                    <a:pt x="87" y="13"/>
                  </a:lnTo>
                  <a:lnTo>
                    <a:pt x="104" y="10"/>
                  </a:lnTo>
                  <a:lnTo>
                    <a:pt x="107" y="10"/>
                  </a:lnTo>
                  <a:lnTo>
                    <a:pt x="110" y="10"/>
                  </a:lnTo>
                  <a:lnTo>
                    <a:pt x="110" y="10"/>
                  </a:lnTo>
                  <a:lnTo>
                    <a:pt x="113" y="13"/>
                  </a:lnTo>
                  <a:lnTo>
                    <a:pt x="113" y="16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7" y="20"/>
                  </a:lnTo>
                  <a:lnTo>
                    <a:pt x="107" y="20"/>
                  </a:lnTo>
                  <a:close/>
                  <a:moveTo>
                    <a:pt x="46" y="33"/>
                  </a:moveTo>
                  <a:lnTo>
                    <a:pt x="46" y="33"/>
                  </a:lnTo>
                  <a:lnTo>
                    <a:pt x="35" y="39"/>
                  </a:lnTo>
                  <a:lnTo>
                    <a:pt x="26" y="42"/>
                  </a:lnTo>
                  <a:lnTo>
                    <a:pt x="23" y="42"/>
                  </a:lnTo>
                  <a:lnTo>
                    <a:pt x="20" y="46"/>
                  </a:lnTo>
                  <a:lnTo>
                    <a:pt x="17" y="46"/>
                  </a:lnTo>
                  <a:lnTo>
                    <a:pt x="17" y="42"/>
                  </a:lnTo>
                  <a:lnTo>
                    <a:pt x="14" y="39"/>
                  </a:lnTo>
                  <a:lnTo>
                    <a:pt x="17" y="36"/>
                  </a:lnTo>
                  <a:lnTo>
                    <a:pt x="20" y="33"/>
                  </a:lnTo>
                  <a:lnTo>
                    <a:pt x="32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9" y="26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6" y="33"/>
                  </a:lnTo>
                  <a:close/>
                  <a:moveTo>
                    <a:pt x="9" y="71"/>
                  </a:moveTo>
                  <a:lnTo>
                    <a:pt x="9" y="101"/>
                  </a:lnTo>
                  <a:lnTo>
                    <a:pt x="9" y="104"/>
                  </a:lnTo>
                  <a:lnTo>
                    <a:pt x="9" y="107"/>
                  </a:lnTo>
                  <a:lnTo>
                    <a:pt x="6" y="107"/>
                  </a:lnTo>
                  <a:lnTo>
                    <a:pt x="3" y="107"/>
                  </a:lnTo>
                  <a:lnTo>
                    <a:pt x="0" y="104"/>
                  </a:lnTo>
                  <a:lnTo>
                    <a:pt x="0" y="101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3" y="68"/>
                  </a:lnTo>
                  <a:lnTo>
                    <a:pt x="3" y="68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71"/>
                  </a:lnTo>
                  <a:lnTo>
                    <a:pt x="9" y="71"/>
                  </a:lnTo>
                  <a:close/>
                  <a:moveTo>
                    <a:pt x="9" y="143"/>
                  </a:moveTo>
                  <a:lnTo>
                    <a:pt x="9" y="172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6" y="179"/>
                  </a:lnTo>
                  <a:lnTo>
                    <a:pt x="3" y="175"/>
                  </a:lnTo>
                  <a:lnTo>
                    <a:pt x="0" y="175"/>
                  </a:lnTo>
                  <a:lnTo>
                    <a:pt x="0" y="172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3" y="140"/>
                  </a:lnTo>
                  <a:lnTo>
                    <a:pt x="3" y="140"/>
                  </a:lnTo>
                  <a:lnTo>
                    <a:pt x="6" y="136"/>
                  </a:lnTo>
                  <a:lnTo>
                    <a:pt x="6" y="140"/>
                  </a:lnTo>
                  <a:lnTo>
                    <a:pt x="9" y="140"/>
                  </a:lnTo>
                  <a:lnTo>
                    <a:pt x="9" y="140"/>
                  </a:lnTo>
                  <a:lnTo>
                    <a:pt x="9" y="143"/>
                  </a:lnTo>
                  <a:lnTo>
                    <a:pt x="9" y="143"/>
                  </a:lnTo>
                  <a:close/>
                  <a:moveTo>
                    <a:pt x="9" y="214"/>
                  </a:moveTo>
                  <a:lnTo>
                    <a:pt x="9" y="244"/>
                  </a:lnTo>
                  <a:lnTo>
                    <a:pt x="9" y="247"/>
                  </a:lnTo>
                  <a:lnTo>
                    <a:pt x="9" y="247"/>
                  </a:lnTo>
                  <a:lnTo>
                    <a:pt x="6" y="250"/>
                  </a:lnTo>
                  <a:lnTo>
                    <a:pt x="3" y="247"/>
                  </a:lnTo>
                  <a:lnTo>
                    <a:pt x="0" y="247"/>
                  </a:lnTo>
                  <a:lnTo>
                    <a:pt x="0" y="244"/>
                  </a:lnTo>
                  <a:lnTo>
                    <a:pt x="0" y="214"/>
                  </a:lnTo>
                  <a:lnTo>
                    <a:pt x="0" y="211"/>
                  </a:lnTo>
                  <a:lnTo>
                    <a:pt x="3" y="211"/>
                  </a:lnTo>
                  <a:lnTo>
                    <a:pt x="3" y="208"/>
                  </a:lnTo>
                  <a:lnTo>
                    <a:pt x="6" y="208"/>
                  </a:lnTo>
                  <a:lnTo>
                    <a:pt x="6" y="208"/>
                  </a:lnTo>
                  <a:lnTo>
                    <a:pt x="9" y="211"/>
                  </a:lnTo>
                  <a:lnTo>
                    <a:pt x="9" y="211"/>
                  </a:lnTo>
                  <a:lnTo>
                    <a:pt x="9" y="214"/>
                  </a:lnTo>
                  <a:lnTo>
                    <a:pt x="9" y="214"/>
                  </a:lnTo>
                  <a:close/>
                  <a:moveTo>
                    <a:pt x="9" y="286"/>
                  </a:moveTo>
                  <a:lnTo>
                    <a:pt x="9" y="315"/>
                  </a:lnTo>
                  <a:lnTo>
                    <a:pt x="9" y="318"/>
                  </a:lnTo>
                  <a:lnTo>
                    <a:pt x="9" y="318"/>
                  </a:lnTo>
                  <a:lnTo>
                    <a:pt x="6" y="321"/>
                  </a:lnTo>
                  <a:lnTo>
                    <a:pt x="3" y="318"/>
                  </a:lnTo>
                  <a:lnTo>
                    <a:pt x="0" y="318"/>
                  </a:lnTo>
                  <a:lnTo>
                    <a:pt x="0" y="315"/>
                  </a:lnTo>
                  <a:lnTo>
                    <a:pt x="0" y="286"/>
                  </a:lnTo>
                  <a:lnTo>
                    <a:pt x="0" y="282"/>
                  </a:lnTo>
                  <a:lnTo>
                    <a:pt x="3" y="282"/>
                  </a:lnTo>
                  <a:lnTo>
                    <a:pt x="3" y="279"/>
                  </a:lnTo>
                  <a:lnTo>
                    <a:pt x="6" y="279"/>
                  </a:lnTo>
                  <a:lnTo>
                    <a:pt x="6" y="279"/>
                  </a:lnTo>
                  <a:lnTo>
                    <a:pt x="9" y="282"/>
                  </a:lnTo>
                  <a:lnTo>
                    <a:pt x="9" y="282"/>
                  </a:lnTo>
                  <a:lnTo>
                    <a:pt x="9" y="286"/>
                  </a:lnTo>
                  <a:lnTo>
                    <a:pt x="9" y="286"/>
                  </a:lnTo>
                  <a:close/>
                  <a:moveTo>
                    <a:pt x="9" y="357"/>
                  </a:moveTo>
                  <a:lnTo>
                    <a:pt x="9" y="386"/>
                  </a:lnTo>
                  <a:lnTo>
                    <a:pt x="9" y="390"/>
                  </a:lnTo>
                  <a:lnTo>
                    <a:pt x="9" y="390"/>
                  </a:lnTo>
                  <a:lnTo>
                    <a:pt x="6" y="393"/>
                  </a:lnTo>
                  <a:lnTo>
                    <a:pt x="3" y="390"/>
                  </a:lnTo>
                  <a:lnTo>
                    <a:pt x="0" y="390"/>
                  </a:lnTo>
                  <a:lnTo>
                    <a:pt x="0" y="386"/>
                  </a:lnTo>
                  <a:lnTo>
                    <a:pt x="0" y="357"/>
                  </a:lnTo>
                  <a:lnTo>
                    <a:pt x="0" y="354"/>
                  </a:lnTo>
                  <a:lnTo>
                    <a:pt x="3" y="351"/>
                  </a:lnTo>
                  <a:lnTo>
                    <a:pt x="3" y="351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9" y="351"/>
                  </a:lnTo>
                  <a:lnTo>
                    <a:pt x="9" y="354"/>
                  </a:lnTo>
                  <a:lnTo>
                    <a:pt x="9" y="357"/>
                  </a:lnTo>
                  <a:lnTo>
                    <a:pt x="9" y="357"/>
                  </a:lnTo>
                  <a:close/>
                  <a:moveTo>
                    <a:pt x="9" y="425"/>
                  </a:moveTo>
                  <a:lnTo>
                    <a:pt x="9" y="458"/>
                  </a:lnTo>
                  <a:lnTo>
                    <a:pt x="9" y="458"/>
                  </a:lnTo>
                  <a:lnTo>
                    <a:pt x="9" y="461"/>
                  </a:lnTo>
                  <a:lnTo>
                    <a:pt x="6" y="461"/>
                  </a:lnTo>
                  <a:lnTo>
                    <a:pt x="3" y="461"/>
                  </a:lnTo>
                  <a:lnTo>
                    <a:pt x="0" y="458"/>
                  </a:lnTo>
                  <a:lnTo>
                    <a:pt x="0" y="458"/>
                  </a:lnTo>
                  <a:lnTo>
                    <a:pt x="0" y="425"/>
                  </a:lnTo>
                  <a:lnTo>
                    <a:pt x="0" y="425"/>
                  </a:lnTo>
                  <a:lnTo>
                    <a:pt x="3" y="422"/>
                  </a:lnTo>
                  <a:lnTo>
                    <a:pt x="3" y="422"/>
                  </a:lnTo>
                  <a:lnTo>
                    <a:pt x="6" y="422"/>
                  </a:lnTo>
                  <a:lnTo>
                    <a:pt x="6" y="422"/>
                  </a:lnTo>
                  <a:lnTo>
                    <a:pt x="9" y="422"/>
                  </a:lnTo>
                  <a:lnTo>
                    <a:pt x="9" y="425"/>
                  </a:lnTo>
                  <a:lnTo>
                    <a:pt x="9" y="425"/>
                  </a:lnTo>
                  <a:lnTo>
                    <a:pt x="9" y="425"/>
                  </a:lnTo>
                  <a:close/>
                  <a:moveTo>
                    <a:pt x="9" y="497"/>
                  </a:moveTo>
                  <a:lnTo>
                    <a:pt x="9" y="529"/>
                  </a:lnTo>
                  <a:lnTo>
                    <a:pt x="9" y="529"/>
                  </a:lnTo>
                  <a:lnTo>
                    <a:pt x="9" y="532"/>
                  </a:lnTo>
                  <a:lnTo>
                    <a:pt x="6" y="532"/>
                  </a:lnTo>
                  <a:lnTo>
                    <a:pt x="3" y="532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0" y="497"/>
                  </a:lnTo>
                  <a:lnTo>
                    <a:pt x="0" y="497"/>
                  </a:lnTo>
                  <a:lnTo>
                    <a:pt x="3" y="493"/>
                  </a:lnTo>
                  <a:lnTo>
                    <a:pt x="3" y="493"/>
                  </a:lnTo>
                  <a:lnTo>
                    <a:pt x="6" y="493"/>
                  </a:lnTo>
                  <a:lnTo>
                    <a:pt x="6" y="493"/>
                  </a:lnTo>
                  <a:lnTo>
                    <a:pt x="9" y="493"/>
                  </a:lnTo>
                  <a:lnTo>
                    <a:pt x="9" y="497"/>
                  </a:lnTo>
                  <a:lnTo>
                    <a:pt x="9" y="497"/>
                  </a:lnTo>
                  <a:lnTo>
                    <a:pt x="9" y="497"/>
                  </a:lnTo>
                  <a:close/>
                  <a:moveTo>
                    <a:pt x="12" y="565"/>
                  </a:moveTo>
                  <a:lnTo>
                    <a:pt x="14" y="565"/>
                  </a:lnTo>
                  <a:lnTo>
                    <a:pt x="12" y="565"/>
                  </a:lnTo>
                  <a:lnTo>
                    <a:pt x="17" y="571"/>
                  </a:lnTo>
                  <a:lnTo>
                    <a:pt x="17" y="568"/>
                  </a:lnTo>
                  <a:lnTo>
                    <a:pt x="26" y="575"/>
                  </a:lnTo>
                  <a:lnTo>
                    <a:pt x="35" y="578"/>
                  </a:lnTo>
                  <a:lnTo>
                    <a:pt x="35" y="581"/>
                  </a:lnTo>
                  <a:lnTo>
                    <a:pt x="38" y="584"/>
                  </a:lnTo>
                  <a:lnTo>
                    <a:pt x="35" y="584"/>
                  </a:lnTo>
                  <a:lnTo>
                    <a:pt x="35" y="588"/>
                  </a:lnTo>
                  <a:lnTo>
                    <a:pt x="29" y="588"/>
                  </a:lnTo>
                  <a:lnTo>
                    <a:pt x="20" y="584"/>
                  </a:lnTo>
                  <a:lnTo>
                    <a:pt x="14" y="578"/>
                  </a:lnTo>
                  <a:lnTo>
                    <a:pt x="12" y="578"/>
                  </a:lnTo>
                  <a:lnTo>
                    <a:pt x="6" y="575"/>
                  </a:lnTo>
                  <a:lnTo>
                    <a:pt x="6" y="571"/>
                  </a:lnTo>
                  <a:lnTo>
                    <a:pt x="6" y="571"/>
                  </a:lnTo>
                  <a:lnTo>
                    <a:pt x="3" y="568"/>
                  </a:lnTo>
                  <a:lnTo>
                    <a:pt x="3" y="568"/>
                  </a:lnTo>
                  <a:lnTo>
                    <a:pt x="6" y="565"/>
                  </a:lnTo>
                  <a:lnTo>
                    <a:pt x="9" y="562"/>
                  </a:lnTo>
                  <a:lnTo>
                    <a:pt x="12" y="565"/>
                  </a:lnTo>
                  <a:lnTo>
                    <a:pt x="12" y="565"/>
                  </a:lnTo>
                  <a:close/>
                  <a:moveTo>
                    <a:pt x="66" y="588"/>
                  </a:moveTo>
                  <a:lnTo>
                    <a:pt x="72" y="591"/>
                  </a:lnTo>
                  <a:lnTo>
                    <a:pt x="90" y="594"/>
                  </a:lnTo>
                  <a:lnTo>
                    <a:pt x="92" y="594"/>
                  </a:lnTo>
                  <a:lnTo>
                    <a:pt x="98" y="594"/>
                  </a:lnTo>
                  <a:lnTo>
                    <a:pt x="98" y="597"/>
                  </a:lnTo>
                  <a:lnTo>
                    <a:pt x="98" y="601"/>
                  </a:lnTo>
                  <a:lnTo>
                    <a:pt x="98" y="601"/>
                  </a:lnTo>
                  <a:lnTo>
                    <a:pt x="95" y="604"/>
                  </a:lnTo>
                  <a:lnTo>
                    <a:pt x="95" y="604"/>
                  </a:lnTo>
                  <a:lnTo>
                    <a:pt x="92" y="604"/>
                  </a:lnTo>
                  <a:lnTo>
                    <a:pt x="87" y="604"/>
                  </a:lnTo>
                  <a:lnTo>
                    <a:pt x="72" y="601"/>
                  </a:lnTo>
                  <a:lnTo>
                    <a:pt x="66" y="597"/>
                  </a:lnTo>
                  <a:lnTo>
                    <a:pt x="64" y="597"/>
                  </a:lnTo>
                  <a:lnTo>
                    <a:pt x="64" y="597"/>
                  </a:lnTo>
                  <a:lnTo>
                    <a:pt x="64" y="591"/>
                  </a:lnTo>
                  <a:lnTo>
                    <a:pt x="64" y="588"/>
                  </a:lnTo>
                  <a:lnTo>
                    <a:pt x="66" y="588"/>
                  </a:lnTo>
                  <a:lnTo>
                    <a:pt x="66" y="588"/>
                  </a:lnTo>
                  <a:close/>
                  <a:moveTo>
                    <a:pt x="130" y="597"/>
                  </a:moveTo>
                  <a:lnTo>
                    <a:pt x="144" y="601"/>
                  </a:lnTo>
                  <a:lnTo>
                    <a:pt x="156" y="601"/>
                  </a:lnTo>
                  <a:lnTo>
                    <a:pt x="159" y="604"/>
                  </a:lnTo>
                  <a:lnTo>
                    <a:pt x="162" y="604"/>
                  </a:lnTo>
                  <a:lnTo>
                    <a:pt x="162" y="607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6" y="610"/>
                  </a:lnTo>
                  <a:lnTo>
                    <a:pt x="144" y="610"/>
                  </a:lnTo>
                  <a:lnTo>
                    <a:pt x="130" y="610"/>
                  </a:lnTo>
                  <a:lnTo>
                    <a:pt x="124" y="607"/>
                  </a:lnTo>
                  <a:lnTo>
                    <a:pt x="124" y="604"/>
                  </a:lnTo>
                  <a:lnTo>
                    <a:pt x="124" y="604"/>
                  </a:lnTo>
                  <a:lnTo>
                    <a:pt x="127" y="601"/>
                  </a:lnTo>
                  <a:lnTo>
                    <a:pt x="130" y="597"/>
                  </a:lnTo>
                  <a:lnTo>
                    <a:pt x="130" y="597"/>
                  </a:lnTo>
                  <a:close/>
                  <a:moveTo>
                    <a:pt x="194" y="604"/>
                  </a:moveTo>
                  <a:lnTo>
                    <a:pt x="220" y="604"/>
                  </a:lnTo>
                  <a:lnTo>
                    <a:pt x="222" y="604"/>
                  </a:lnTo>
                  <a:lnTo>
                    <a:pt x="222" y="607"/>
                  </a:lnTo>
                  <a:lnTo>
                    <a:pt x="222" y="607"/>
                  </a:lnTo>
                  <a:lnTo>
                    <a:pt x="222" y="610"/>
                  </a:lnTo>
                  <a:lnTo>
                    <a:pt x="222" y="614"/>
                  </a:lnTo>
                  <a:lnTo>
                    <a:pt x="220" y="614"/>
                  </a:lnTo>
                  <a:lnTo>
                    <a:pt x="191" y="614"/>
                  </a:lnTo>
                  <a:lnTo>
                    <a:pt x="191" y="614"/>
                  </a:lnTo>
                  <a:lnTo>
                    <a:pt x="188" y="610"/>
                  </a:lnTo>
                  <a:lnTo>
                    <a:pt x="188" y="610"/>
                  </a:lnTo>
                  <a:lnTo>
                    <a:pt x="188" y="607"/>
                  </a:lnTo>
                  <a:lnTo>
                    <a:pt x="188" y="604"/>
                  </a:lnTo>
                  <a:lnTo>
                    <a:pt x="194" y="604"/>
                  </a:lnTo>
                  <a:lnTo>
                    <a:pt x="194" y="60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695" name="Freeform 279"/>
            <p:cNvSpPr>
              <a:spLocks noEditPoints="1"/>
            </p:cNvSpPr>
            <p:nvPr/>
          </p:nvSpPr>
          <p:spPr bwMode="auto">
            <a:xfrm>
              <a:off x="431" y="1162"/>
              <a:ext cx="239" cy="613"/>
            </a:xfrm>
            <a:custGeom>
              <a:avLst/>
              <a:gdLst>
                <a:gd name="T0" fmla="*/ 37 w 239"/>
                <a:gd name="T1" fmla="*/ 6 h 613"/>
                <a:gd name="T2" fmla="*/ 5 w 239"/>
                <a:gd name="T3" fmla="*/ 9 h 613"/>
                <a:gd name="T4" fmla="*/ 5 w 239"/>
                <a:gd name="T5" fmla="*/ 0 h 613"/>
                <a:gd name="T6" fmla="*/ 98 w 239"/>
                <a:gd name="T7" fmla="*/ 6 h 613"/>
                <a:gd name="T8" fmla="*/ 69 w 239"/>
                <a:gd name="T9" fmla="*/ 13 h 613"/>
                <a:gd name="T10" fmla="*/ 66 w 239"/>
                <a:gd name="T11" fmla="*/ 6 h 613"/>
                <a:gd name="T12" fmla="*/ 132 w 239"/>
                <a:gd name="T13" fmla="*/ 9 h 613"/>
                <a:gd name="T14" fmla="*/ 161 w 239"/>
                <a:gd name="T15" fmla="*/ 16 h 613"/>
                <a:gd name="T16" fmla="*/ 150 w 239"/>
                <a:gd name="T17" fmla="*/ 22 h 613"/>
                <a:gd name="T18" fmla="*/ 127 w 239"/>
                <a:gd name="T19" fmla="*/ 16 h 613"/>
                <a:gd name="T20" fmla="*/ 196 w 239"/>
                <a:gd name="T21" fmla="*/ 22 h 613"/>
                <a:gd name="T22" fmla="*/ 222 w 239"/>
                <a:gd name="T23" fmla="*/ 35 h 613"/>
                <a:gd name="T24" fmla="*/ 205 w 239"/>
                <a:gd name="T25" fmla="*/ 39 h 613"/>
                <a:gd name="T26" fmla="*/ 190 w 239"/>
                <a:gd name="T27" fmla="*/ 22 h 613"/>
                <a:gd name="T28" fmla="*/ 239 w 239"/>
                <a:gd name="T29" fmla="*/ 100 h 613"/>
                <a:gd name="T30" fmla="*/ 231 w 239"/>
                <a:gd name="T31" fmla="*/ 103 h 613"/>
                <a:gd name="T32" fmla="*/ 231 w 239"/>
                <a:gd name="T33" fmla="*/ 68 h 613"/>
                <a:gd name="T34" fmla="*/ 239 w 239"/>
                <a:gd name="T35" fmla="*/ 142 h 613"/>
                <a:gd name="T36" fmla="*/ 233 w 239"/>
                <a:gd name="T37" fmla="*/ 178 h 613"/>
                <a:gd name="T38" fmla="*/ 231 w 239"/>
                <a:gd name="T39" fmla="*/ 139 h 613"/>
                <a:gd name="T40" fmla="*/ 239 w 239"/>
                <a:gd name="T41" fmla="*/ 142 h 613"/>
                <a:gd name="T42" fmla="*/ 233 w 239"/>
                <a:gd name="T43" fmla="*/ 250 h 613"/>
                <a:gd name="T44" fmla="*/ 231 w 239"/>
                <a:gd name="T45" fmla="*/ 214 h 613"/>
                <a:gd name="T46" fmla="*/ 239 w 239"/>
                <a:gd name="T47" fmla="*/ 214 h 613"/>
                <a:gd name="T48" fmla="*/ 236 w 239"/>
                <a:gd name="T49" fmla="*/ 318 h 613"/>
                <a:gd name="T50" fmla="*/ 231 w 239"/>
                <a:gd name="T51" fmla="*/ 314 h 613"/>
                <a:gd name="T52" fmla="*/ 236 w 239"/>
                <a:gd name="T53" fmla="*/ 279 h 613"/>
                <a:gd name="T54" fmla="*/ 236 w 239"/>
                <a:gd name="T55" fmla="*/ 389 h 613"/>
                <a:gd name="T56" fmla="*/ 231 w 239"/>
                <a:gd name="T57" fmla="*/ 386 h 613"/>
                <a:gd name="T58" fmla="*/ 233 w 239"/>
                <a:gd name="T59" fmla="*/ 350 h 613"/>
                <a:gd name="T60" fmla="*/ 239 w 239"/>
                <a:gd name="T61" fmla="*/ 457 h 613"/>
                <a:gd name="T62" fmla="*/ 231 w 239"/>
                <a:gd name="T63" fmla="*/ 461 h 613"/>
                <a:gd name="T64" fmla="*/ 231 w 239"/>
                <a:gd name="T65" fmla="*/ 422 h 613"/>
                <a:gd name="T66" fmla="*/ 239 w 239"/>
                <a:gd name="T67" fmla="*/ 496 h 613"/>
                <a:gd name="T68" fmla="*/ 233 w 239"/>
                <a:gd name="T69" fmla="*/ 532 h 613"/>
                <a:gd name="T70" fmla="*/ 231 w 239"/>
                <a:gd name="T71" fmla="*/ 496 h 613"/>
                <a:gd name="T72" fmla="*/ 239 w 239"/>
                <a:gd name="T73" fmla="*/ 496 h 613"/>
                <a:gd name="T74" fmla="*/ 225 w 239"/>
                <a:gd name="T75" fmla="*/ 577 h 613"/>
                <a:gd name="T76" fmla="*/ 205 w 239"/>
                <a:gd name="T77" fmla="*/ 584 h 613"/>
                <a:gd name="T78" fmla="*/ 222 w 239"/>
                <a:gd name="T79" fmla="*/ 571 h 613"/>
                <a:gd name="T80" fmla="*/ 233 w 239"/>
                <a:gd name="T81" fmla="*/ 561 h 613"/>
                <a:gd name="T82" fmla="*/ 167 w 239"/>
                <a:gd name="T83" fmla="*/ 600 h 613"/>
                <a:gd name="T84" fmla="*/ 141 w 239"/>
                <a:gd name="T85" fmla="*/ 600 h 613"/>
                <a:gd name="T86" fmla="*/ 150 w 239"/>
                <a:gd name="T87" fmla="*/ 594 h 613"/>
                <a:gd name="T88" fmla="*/ 176 w 239"/>
                <a:gd name="T89" fmla="*/ 590 h 613"/>
                <a:gd name="T90" fmla="*/ 95 w 239"/>
                <a:gd name="T91" fmla="*/ 610 h 613"/>
                <a:gd name="T92" fmla="*/ 78 w 239"/>
                <a:gd name="T93" fmla="*/ 603 h 613"/>
                <a:gd name="T94" fmla="*/ 112 w 239"/>
                <a:gd name="T95" fmla="*/ 600 h 613"/>
                <a:gd name="T96" fmla="*/ 109 w 239"/>
                <a:gd name="T97" fmla="*/ 607 h 613"/>
                <a:gd name="T98" fmla="*/ 17 w 239"/>
                <a:gd name="T99" fmla="*/ 607 h 613"/>
                <a:gd name="T100" fmla="*/ 52 w 239"/>
                <a:gd name="T101" fmla="*/ 603 h 613"/>
                <a:gd name="T102" fmla="*/ 49 w 239"/>
                <a:gd name="T103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613">
                  <a:moveTo>
                    <a:pt x="5" y="0"/>
                  </a:moveTo>
                  <a:lnTo>
                    <a:pt x="31" y="3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5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69" y="3"/>
                  </a:moveTo>
                  <a:lnTo>
                    <a:pt x="95" y="6"/>
                  </a:lnTo>
                  <a:lnTo>
                    <a:pt x="95" y="6"/>
                  </a:lnTo>
                  <a:lnTo>
                    <a:pt x="98" y="6"/>
                  </a:lnTo>
                  <a:lnTo>
                    <a:pt x="101" y="9"/>
                  </a:lnTo>
                  <a:lnTo>
                    <a:pt x="98" y="13"/>
                  </a:lnTo>
                  <a:lnTo>
                    <a:pt x="95" y="16"/>
                  </a:lnTo>
                  <a:lnTo>
                    <a:pt x="95" y="16"/>
                  </a:lnTo>
                  <a:lnTo>
                    <a:pt x="69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6" y="6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9" y="3"/>
                  </a:lnTo>
                  <a:lnTo>
                    <a:pt x="69" y="3"/>
                  </a:lnTo>
                  <a:close/>
                  <a:moveTo>
                    <a:pt x="132" y="9"/>
                  </a:moveTo>
                  <a:lnTo>
                    <a:pt x="135" y="9"/>
                  </a:lnTo>
                  <a:lnTo>
                    <a:pt x="153" y="13"/>
                  </a:lnTo>
                  <a:lnTo>
                    <a:pt x="158" y="13"/>
                  </a:lnTo>
                  <a:lnTo>
                    <a:pt x="161" y="16"/>
                  </a:lnTo>
                  <a:lnTo>
                    <a:pt x="161" y="16"/>
                  </a:lnTo>
                  <a:lnTo>
                    <a:pt x="164" y="19"/>
                  </a:lnTo>
                  <a:lnTo>
                    <a:pt x="161" y="22"/>
                  </a:lnTo>
                  <a:lnTo>
                    <a:pt x="158" y="22"/>
                  </a:lnTo>
                  <a:lnTo>
                    <a:pt x="158" y="22"/>
                  </a:lnTo>
                  <a:lnTo>
                    <a:pt x="150" y="22"/>
                  </a:lnTo>
                  <a:lnTo>
                    <a:pt x="132" y="19"/>
                  </a:lnTo>
                  <a:lnTo>
                    <a:pt x="132" y="19"/>
                  </a:lnTo>
                  <a:lnTo>
                    <a:pt x="130" y="19"/>
                  </a:lnTo>
                  <a:lnTo>
                    <a:pt x="127" y="16"/>
                  </a:lnTo>
                  <a:lnTo>
                    <a:pt x="127" y="16"/>
                  </a:lnTo>
                  <a:lnTo>
                    <a:pt x="127" y="13"/>
                  </a:lnTo>
                  <a:lnTo>
                    <a:pt x="130" y="9"/>
                  </a:lnTo>
                  <a:lnTo>
                    <a:pt x="132" y="9"/>
                  </a:lnTo>
                  <a:lnTo>
                    <a:pt x="132" y="9"/>
                  </a:lnTo>
                  <a:close/>
                  <a:moveTo>
                    <a:pt x="196" y="22"/>
                  </a:moveTo>
                  <a:lnTo>
                    <a:pt x="196" y="22"/>
                  </a:lnTo>
                  <a:lnTo>
                    <a:pt x="207" y="29"/>
                  </a:lnTo>
                  <a:lnTo>
                    <a:pt x="219" y="32"/>
                  </a:lnTo>
                  <a:lnTo>
                    <a:pt x="222" y="35"/>
                  </a:lnTo>
                  <a:lnTo>
                    <a:pt x="222" y="35"/>
                  </a:lnTo>
                  <a:lnTo>
                    <a:pt x="222" y="42"/>
                  </a:lnTo>
                  <a:lnTo>
                    <a:pt x="219" y="42"/>
                  </a:lnTo>
                  <a:lnTo>
                    <a:pt x="216" y="42"/>
                  </a:lnTo>
                  <a:lnTo>
                    <a:pt x="213" y="42"/>
                  </a:lnTo>
                  <a:lnTo>
                    <a:pt x="205" y="39"/>
                  </a:lnTo>
                  <a:lnTo>
                    <a:pt x="193" y="32"/>
                  </a:lnTo>
                  <a:lnTo>
                    <a:pt x="193" y="32"/>
                  </a:lnTo>
                  <a:lnTo>
                    <a:pt x="190" y="29"/>
                  </a:lnTo>
                  <a:lnTo>
                    <a:pt x="190" y="26"/>
                  </a:lnTo>
                  <a:lnTo>
                    <a:pt x="190" y="22"/>
                  </a:lnTo>
                  <a:lnTo>
                    <a:pt x="193" y="22"/>
                  </a:lnTo>
                  <a:lnTo>
                    <a:pt x="196" y="22"/>
                  </a:lnTo>
                  <a:lnTo>
                    <a:pt x="196" y="22"/>
                  </a:lnTo>
                  <a:close/>
                  <a:moveTo>
                    <a:pt x="239" y="71"/>
                  </a:moveTo>
                  <a:lnTo>
                    <a:pt x="239" y="100"/>
                  </a:lnTo>
                  <a:lnTo>
                    <a:pt x="236" y="103"/>
                  </a:lnTo>
                  <a:lnTo>
                    <a:pt x="236" y="107"/>
                  </a:lnTo>
                  <a:lnTo>
                    <a:pt x="233" y="107"/>
                  </a:lnTo>
                  <a:lnTo>
                    <a:pt x="233" y="107"/>
                  </a:lnTo>
                  <a:lnTo>
                    <a:pt x="231" y="103"/>
                  </a:lnTo>
                  <a:lnTo>
                    <a:pt x="231" y="103"/>
                  </a:lnTo>
                  <a:lnTo>
                    <a:pt x="231" y="100"/>
                  </a:lnTo>
                  <a:lnTo>
                    <a:pt x="231" y="71"/>
                  </a:lnTo>
                  <a:lnTo>
                    <a:pt x="231" y="68"/>
                  </a:lnTo>
                  <a:lnTo>
                    <a:pt x="231" y="68"/>
                  </a:lnTo>
                  <a:lnTo>
                    <a:pt x="233" y="64"/>
                  </a:lnTo>
                  <a:lnTo>
                    <a:pt x="236" y="68"/>
                  </a:lnTo>
                  <a:lnTo>
                    <a:pt x="239" y="71"/>
                  </a:lnTo>
                  <a:lnTo>
                    <a:pt x="239" y="71"/>
                  </a:lnTo>
                  <a:close/>
                  <a:moveTo>
                    <a:pt x="239" y="142"/>
                  </a:moveTo>
                  <a:lnTo>
                    <a:pt x="239" y="172"/>
                  </a:lnTo>
                  <a:lnTo>
                    <a:pt x="236" y="175"/>
                  </a:lnTo>
                  <a:lnTo>
                    <a:pt x="236" y="178"/>
                  </a:lnTo>
                  <a:lnTo>
                    <a:pt x="233" y="178"/>
                  </a:lnTo>
                  <a:lnTo>
                    <a:pt x="233" y="178"/>
                  </a:lnTo>
                  <a:lnTo>
                    <a:pt x="231" y="175"/>
                  </a:lnTo>
                  <a:lnTo>
                    <a:pt x="231" y="175"/>
                  </a:lnTo>
                  <a:lnTo>
                    <a:pt x="231" y="172"/>
                  </a:lnTo>
                  <a:lnTo>
                    <a:pt x="231" y="142"/>
                  </a:lnTo>
                  <a:lnTo>
                    <a:pt x="231" y="139"/>
                  </a:lnTo>
                  <a:lnTo>
                    <a:pt x="231" y="139"/>
                  </a:lnTo>
                  <a:lnTo>
                    <a:pt x="233" y="136"/>
                  </a:lnTo>
                  <a:lnTo>
                    <a:pt x="236" y="139"/>
                  </a:lnTo>
                  <a:lnTo>
                    <a:pt x="239" y="142"/>
                  </a:lnTo>
                  <a:lnTo>
                    <a:pt x="239" y="142"/>
                  </a:lnTo>
                  <a:close/>
                  <a:moveTo>
                    <a:pt x="239" y="214"/>
                  </a:moveTo>
                  <a:lnTo>
                    <a:pt x="239" y="243"/>
                  </a:lnTo>
                  <a:lnTo>
                    <a:pt x="236" y="246"/>
                  </a:lnTo>
                  <a:lnTo>
                    <a:pt x="236" y="246"/>
                  </a:lnTo>
                  <a:lnTo>
                    <a:pt x="233" y="250"/>
                  </a:lnTo>
                  <a:lnTo>
                    <a:pt x="233" y="246"/>
                  </a:lnTo>
                  <a:lnTo>
                    <a:pt x="231" y="246"/>
                  </a:lnTo>
                  <a:lnTo>
                    <a:pt x="231" y="246"/>
                  </a:lnTo>
                  <a:lnTo>
                    <a:pt x="231" y="243"/>
                  </a:lnTo>
                  <a:lnTo>
                    <a:pt x="231" y="214"/>
                  </a:lnTo>
                  <a:lnTo>
                    <a:pt x="231" y="211"/>
                  </a:lnTo>
                  <a:lnTo>
                    <a:pt x="231" y="211"/>
                  </a:lnTo>
                  <a:lnTo>
                    <a:pt x="233" y="207"/>
                  </a:lnTo>
                  <a:lnTo>
                    <a:pt x="236" y="211"/>
                  </a:lnTo>
                  <a:lnTo>
                    <a:pt x="239" y="214"/>
                  </a:lnTo>
                  <a:lnTo>
                    <a:pt x="239" y="214"/>
                  </a:lnTo>
                  <a:close/>
                  <a:moveTo>
                    <a:pt x="239" y="285"/>
                  </a:moveTo>
                  <a:lnTo>
                    <a:pt x="239" y="314"/>
                  </a:lnTo>
                  <a:lnTo>
                    <a:pt x="236" y="318"/>
                  </a:lnTo>
                  <a:lnTo>
                    <a:pt x="236" y="318"/>
                  </a:lnTo>
                  <a:lnTo>
                    <a:pt x="233" y="318"/>
                  </a:lnTo>
                  <a:lnTo>
                    <a:pt x="233" y="318"/>
                  </a:lnTo>
                  <a:lnTo>
                    <a:pt x="231" y="318"/>
                  </a:lnTo>
                  <a:lnTo>
                    <a:pt x="231" y="318"/>
                  </a:lnTo>
                  <a:lnTo>
                    <a:pt x="231" y="314"/>
                  </a:lnTo>
                  <a:lnTo>
                    <a:pt x="231" y="285"/>
                  </a:lnTo>
                  <a:lnTo>
                    <a:pt x="231" y="282"/>
                  </a:lnTo>
                  <a:lnTo>
                    <a:pt x="231" y="279"/>
                  </a:lnTo>
                  <a:lnTo>
                    <a:pt x="233" y="279"/>
                  </a:lnTo>
                  <a:lnTo>
                    <a:pt x="236" y="279"/>
                  </a:lnTo>
                  <a:lnTo>
                    <a:pt x="239" y="285"/>
                  </a:lnTo>
                  <a:lnTo>
                    <a:pt x="239" y="285"/>
                  </a:lnTo>
                  <a:close/>
                  <a:moveTo>
                    <a:pt x="239" y="353"/>
                  </a:moveTo>
                  <a:lnTo>
                    <a:pt x="239" y="386"/>
                  </a:lnTo>
                  <a:lnTo>
                    <a:pt x="236" y="389"/>
                  </a:lnTo>
                  <a:lnTo>
                    <a:pt x="236" y="389"/>
                  </a:lnTo>
                  <a:lnTo>
                    <a:pt x="233" y="389"/>
                  </a:lnTo>
                  <a:lnTo>
                    <a:pt x="233" y="389"/>
                  </a:lnTo>
                  <a:lnTo>
                    <a:pt x="231" y="389"/>
                  </a:lnTo>
                  <a:lnTo>
                    <a:pt x="231" y="386"/>
                  </a:lnTo>
                  <a:lnTo>
                    <a:pt x="231" y="386"/>
                  </a:lnTo>
                  <a:lnTo>
                    <a:pt x="231" y="353"/>
                  </a:lnTo>
                  <a:lnTo>
                    <a:pt x="231" y="353"/>
                  </a:lnTo>
                  <a:lnTo>
                    <a:pt x="231" y="350"/>
                  </a:lnTo>
                  <a:lnTo>
                    <a:pt x="233" y="350"/>
                  </a:lnTo>
                  <a:lnTo>
                    <a:pt x="236" y="350"/>
                  </a:lnTo>
                  <a:lnTo>
                    <a:pt x="239" y="353"/>
                  </a:lnTo>
                  <a:lnTo>
                    <a:pt x="239" y="353"/>
                  </a:lnTo>
                  <a:close/>
                  <a:moveTo>
                    <a:pt x="239" y="425"/>
                  </a:moveTo>
                  <a:lnTo>
                    <a:pt x="239" y="457"/>
                  </a:lnTo>
                  <a:lnTo>
                    <a:pt x="236" y="461"/>
                  </a:lnTo>
                  <a:lnTo>
                    <a:pt x="236" y="461"/>
                  </a:lnTo>
                  <a:lnTo>
                    <a:pt x="233" y="461"/>
                  </a:lnTo>
                  <a:lnTo>
                    <a:pt x="233" y="461"/>
                  </a:lnTo>
                  <a:lnTo>
                    <a:pt x="231" y="461"/>
                  </a:lnTo>
                  <a:lnTo>
                    <a:pt x="231" y="457"/>
                  </a:lnTo>
                  <a:lnTo>
                    <a:pt x="231" y="457"/>
                  </a:lnTo>
                  <a:lnTo>
                    <a:pt x="231" y="425"/>
                  </a:lnTo>
                  <a:lnTo>
                    <a:pt x="231" y="425"/>
                  </a:lnTo>
                  <a:lnTo>
                    <a:pt x="231" y="422"/>
                  </a:lnTo>
                  <a:lnTo>
                    <a:pt x="233" y="422"/>
                  </a:lnTo>
                  <a:lnTo>
                    <a:pt x="236" y="422"/>
                  </a:lnTo>
                  <a:lnTo>
                    <a:pt x="239" y="425"/>
                  </a:lnTo>
                  <a:lnTo>
                    <a:pt x="239" y="425"/>
                  </a:lnTo>
                  <a:close/>
                  <a:moveTo>
                    <a:pt x="239" y="496"/>
                  </a:moveTo>
                  <a:lnTo>
                    <a:pt x="239" y="529"/>
                  </a:lnTo>
                  <a:lnTo>
                    <a:pt x="236" y="532"/>
                  </a:lnTo>
                  <a:lnTo>
                    <a:pt x="236" y="532"/>
                  </a:lnTo>
                  <a:lnTo>
                    <a:pt x="233" y="532"/>
                  </a:lnTo>
                  <a:lnTo>
                    <a:pt x="233" y="532"/>
                  </a:lnTo>
                  <a:lnTo>
                    <a:pt x="231" y="532"/>
                  </a:lnTo>
                  <a:lnTo>
                    <a:pt x="231" y="529"/>
                  </a:lnTo>
                  <a:lnTo>
                    <a:pt x="231" y="529"/>
                  </a:lnTo>
                  <a:lnTo>
                    <a:pt x="231" y="496"/>
                  </a:lnTo>
                  <a:lnTo>
                    <a:pt x="231" y="496"/>
                  </a:lnTo>
                  <a:lnTo>
                    <a:pt x="231" y="493"/>
                  </a:lnTo>
                  <a:lnTo>
                    <a:pt x="233" y="493"/>
                  </a:lnTo>
                  <a:lnTo>
                    <a:pt x="236" y="493"/>
                  </a:lnTo>
                  <a:lnTo>
                    <a:pt x="239" y="496"/>
                  </a:lnTo>
                  <a:lnTo>
                    <a:pt x="239" y="496"/>
                  </a:lnTo>
                  <a:close/>
                  <a:moveTo>
                    <a:pt x="233" y="571"/>
                  </a:moveTo>
                  <a:lnTo>
                    <a:pt x="233" y="571"/>
                  </a:lnTo>
                  <a:lnTo>
                    <a:pt x="233" y="571"/>
                  </a:lnTo>
                  <a:lnTo>
                    <a:pt x="228" y="577"/>
                  </a:lnTo>
                  <a:lnTo>
                    <a:pt x="225" y="577"/>
                  </a:lnTo>
                  <a:lnTo>
                    <a:pt x="219" y="584"/>
                  </a:lnTo>
                  <a:lnTo>
                    <a:pt x="210" y="587"/>
                  </a:lnTo>
                  <a:lnTo>
                    <a:pt x="207" y="587"/>
                  </a:lnTo>
                  <a:lnTo>
                    <a:pt x="205" y="587"/>
                  </a:lnTo>
                  <a:lnTo>
                    <a:pt x="205" y="584"/>
                  </a:lnTo>
                  <a:lnTo>
                    <a:pt x="205" y="581"/>
                  </a:lnTo>
                  <a:lnTo>
                    <a:pt x="205" y="577"/>
                  </a:lnTo>
                  <a:lnTo>
                    <a:pt x="213" y="574"/>
                  </a:lnTo>
                  <a:lnTo>
                    <a:pt x="222" y="568"/>
                  </a:lnTo>
                  <a:lnTo>
                    <a:pt x="222" y="571"/>
                  </a:lnTo>
                  <a:lnTo>
                    <a:pt x="228" y="564"/>
                  </a:lnTo>
                  <a:lnTo>
                    <a:pt x="225" y="564"/>
                  </a:lnTo>
                  <a:lnTo>
                    <a:pt x="228" y="564"/>
                  </a:lnTo>
                  <a:lnTo>
                    <a:pt x="231" y="561"/>
                  </a:lnTo>
                  <a:lnTo>
                    <a:pt x="233" y="561"/>
                  </a:lnTo>
                  <a:lnTo>
                    <a:pt x="236" y="568"/>
                  </a:lnTo>
                  <a:lnTo>
                    <a:pt x="233" y="571"/>
                  </a:lnTo>
                  <a:lnTo>
                    <a:pt x="233" y="571"/>
                  </a:lnTo>
                  <a:close/>
                  <a:moveTo>
                    <a:pt x="173" y="597"/>
                  </a:moveTo>
                  <a:lnTo>
                    <a:pt x="167" y="600"/>
                  </a:lnTo>
                  <a:lnTo>
                    <a:pt x="153" y="603"/>
                  </a:lnTo>
                  <a:lnTo>
                    <a:pt x="147" y="603"/>
                  </a:lnTo>
                  <a:lnTo>
                    <a:pt x="144" y="603"/>
                  </a:lnTo>
                  <a:lnTo>
                    <a:pt x="144" y="603"/>
                  </a:lnTo>
                  <a:lnTo>
                    <a:pt x="141" y="600"/>
                  </a:lnTo>
                  <a:lnTo>
                    <a:pt x="141" y="600"/>
                  </a:lnTo>
                  <a:lnTo>
                    <a:pt x="141" y="597"/>
                  </a:lnTo>
                  <a:lnTo>
                    <a:pt x="141" y="594"/>
                  </a:lnTo>
                  <a:lnTo>
                    <a:pt x="147" y="594"/>
                  </a:lnTo>
                  <a:lnTo>
                    <a:pt x="150" y="594"/>
                  </a:lnTo>
                  <a:lnTo>
                    <a:pt x="167" y="590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6" y="587"/>
                  </a:lnTo>
                  <a:lnTo>
                    <a:pt x="176" y="590"/>
                  </a:lnTo>
                  <a:lnTo>
                    <a:pt x="176" y="594"/>
                  </a:lnTo>
                  <a:lnTo>
                    <a:pt x="173" y="597"/>
                  </a:lnTo>
                  <a:lnTo>
                    <a:pt x="173" y="597"/>
                  </a:lnTo>
                  <a:close/>
                  <a:moveTo>
                    <a:pt x="109" y="607"/>
                  </a:moveTo>
                  <a:lnTo>
                    <a:pt x="95" y="610"/>
                  </a:lnTo>
                  <a:lnTo>
                    <a:pt x="83" y="610"/>
                  </a:lnTo>
                  <a:lnTo>
                    <a:pt x="80" y="610"/>
                  </a:lnTo>
                  <a:lnTo>
                    <a:pt x="80" y="610"/>
                  </a:lnTo>
                  <a:lnTo>
                    <a:pt x="78" y="607"/>
                  </a:lnTo>
                  <a:lnTo>
                    <a:pt x="78" y="603"/>
                  </a:lnTo>
                  <a:lnTo>
                    <a:pt x="80" y="603"/>
                  </a:lnTo>
                  <a:lnTo>
                    <a:pt x="83" y="600"/>
                  </a:lnTo>
                  <a:lnTo>
                    <a:pt x="95" y="600"/>
                  </a:lnTo>
                  <a:lnTo>
                    <a:pt x="109" y="597"/>
                  </a:lnTo>
                  <a:lnTo>
                    <a:pt x="112" y="600"/>
                  </a:lnTo>
                  <a:lnTo>
                    <a:pt x="115" y="603"/>
                  </a:lnTo>
                  <a:lnTo>
                    <a:pt x="115" y="603"/>
                  </a:lnTo>
                  <a:lnTo>
                    <a:pt x="115" y="607"/>
                  </a:lnTo>
                  <a:lnTo>
                    <a:pt x="109" y="607"/>
                  </a:lnTo>
                  <a:lnTo>
                    <a:pt x="109" y="607"/>
                  </a:lnTo>
                  <a:close/>
                  <a:moveTo>
                    <a:pt x="49" y="613"/>
                  </a:moveTo>
                  <a:lnTo>
                    <a:pt x="20" y="613"/>
                  </a:lnTo>
                  <a:lnTo>
                    <a:pt x="17" y="613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3"/>
                  </a:lnTo>
                  <a:lnTo>
                    <a:pt x="17" y="603"/>
                  </a:lnTo>
                  <a:lnTo>
                    <a:pt x="20" y="603"/>
                  </a:lnTo>
                  <a:lnTo>
                    <a:pt x="46" y="603"/>
                  </a:lnTo>
                  <a:lnTo>
                    <a:pt x="52" y="603"/>
                  </a:lnTo>
                  <a:lnTo>
                    <a:pt x="52" y="607"/>
                  </a:lnTo>
                  <a:lnTo>
                    <a:pt x="52" y="610"/>
                  </a:lnTo>
                  <a:lnTo>
                    <a:pt x="52" y="610"/>
                  </a:lnTo>
                  <a:lnTo>
                    <a:pt x="49" y="613"/>
                  </a:lnTo>
                  <a:lnTo>
                    <a:pt x="49" y="613"/>
                  </a:lnTo>
                  <a:lnTo>
                    <a:pt x="49" y="61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4696" name="Group 280"/>
          <p:cNvGrpSpPr>
            <a:grpSpLocks/>
          </p:cNvGrpSpPr>
          <p:nvPr/>
        </p:nvGrpSpPr>
        <p:grpSpPr bwMode="auto">
          <a:xfrm>
            <a:off x="1993900" y="620713"/>
            <a:ext cx="2479675" cy="1628775"/>
            <a:chOff x="1256" y="391"/>
            <a:chExt cx="1562" cy="1026"/>
          </a:xfrm>
        </p:grpSpPr>
        <p:sp>
          <p:nvSpPr>
            <p:cNvPr id="444697" name="Rectangle 281"/>
            <p:cNvSpPr>
              <a:spLocks noChangeArrowheads="1"/>
            </p:cNvSpPr>
            <p:nvPr/>
          </p:nvSpPr>
          <p:spPr bwMode="auto">
            <a:xfrm>
              <a:off x="1271" y="41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698" name="Rectangle 282"/>
            <p:cNvSpPr>
              <a:spLocks noChangeArrowheads="1"/>
            </p:cNvSpPr>
            <p:nvPr/>
          </p:nvSpPr>
          <p:spPr bwMode="auto">
            <a:xfrm>
              <a:off x="1792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699" name="Rectangle 283"/>
            <p:cNvSpPr>
              <a:spLocks noChangeArrowheads="1"/>
            </p:cNvSpPr>
            <p:nvPr/>
          </p:nvSpPr>
          <p:spPr bwMode="auto">
            <a:xfrm>
              <a:off x="2098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700" name="Rectangle 284"/>
            <p:cNvSpPr>
              <a:spLocks noChangeArrowheads="1"/>
            </p:cNvSpPr>
            <p:nvPr/>
          </p:nvSpPr>
          <p:spPr bwMode="auto">
            <a:xfrm>
              <a:off x="2404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701" name="Rectangle 285"/>
            <p:cNvSpPr>
              <a:spLocks noChangeArrowheads="1"/>
            </p:cNvSpPr>
            <p:nvPr/>
          </p:nvSpPr>
          <p:spPr bwMode="auto">
            <a:xfrm>
              <a:off x="2710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702" name="Rectangle 286"/>
            <p:cNvSpPr>
              <a:spLocks noChangeArrowheads="1"/>
            </p:cNvSpPr>
            <p:nvPr/>
          </p:nvSpPr>
          <p:spPr bwMode="auto">
            <a:xfrm>
              <a:off x="1573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03" name="Line 287"/>
            <p:cNvSpPr>
              <a:spLocks noChangeShapeType="1"/>
            </p:cNvSpPr>
            <p:nvPr/>
          </p:nvSpPr>
          <p:spPr bwMode="auto">
            <a:xfrm>
              <a:off x="1573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04" name="Line 288"/>
            <p:cNvSpPr>
              <a:spLocks noChangeShapeType="1"/>
            </p:cNvSpPr>
            <p:nvPr/>
          </p:nvSpPr>
          <p:spPr bwMode="auto">
            <a:xfrm>
              <a:off x="1573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05" name="Rectangle 289"/>
            <p:cNvSpPr>
              <a:spLocks noChangeArrowheads="1"/>
            </p:cNvSpPr>
            <p:nvPr/>
          </p:nvSpPr>
          <p:spPr bwMode="auto">
            <a:xfrm>
              <a:off x="1573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06" name="Line 290"/>
            <p:cNvSpPr>
              <a:spLocks noChangeShapeType="1"/>
            </p:cNvSpPr>
            <p:nvPr/>
          </p:nvSpPr>
          <p:spPr bwMode="auto">
            <a:xfrm>
              <a:off x="1573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07" name="Line 291"/>
            <p:cNvSpPr>
              <a:spLocks noChangeShapeType="1"/>
            </p:cNvSpPr>
            <p:nvPr/>
          </p:nvSpPr>
          <p:spPr bwMode="auto">
            <a:xfrm>
              <a:off x="1573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08" name="Rectangle 292"/>
            <p:cNvSpPr>
              <a:spLocks noChangeArrowheads="1"/>
            </p:cNvSpPr>
            <p:nvPr/>
          </p:nvSpPr>
          <p:spPr bwMode="auto">
            <a:xfrm>
              <a:off x="1591" y="703"/>
              <a:ext cx="29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09" name="Line 293"/>
            <p:cNvSpPr>
              <a:spLocks noChangeShapeType="1"/>
            </p:cNvSpPr>
            <p:nvPr/>
          </p:nvSpPr>
          <p:spPr bwMode="auto">
            <a:xfrm>
              <a:off x="1591" y="703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10" name="Rectangle 294"/>
            <p:cNvSpPr>
              <a:spLocks noChangeArrowheads="1"/>
            </p:cNvSpPr>
            <p:nvPr/>
          </p:nvSpPr>
          <p:spPr bwMode="auto">
            <a:xfrm>
              <a:off x="1882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11" name="Line 295"/>
            <p:cNvSpPr>
              <a:spLocks noChangeShapeType="1"/>
            </p:cNvSpPr>
            <p:nvPr/>
          </p:nvSpPr>
          <p:spPr bwMode="auto">
            <a:xfrm>
              <a:off x="1882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12" name="Line 296"/>
            <p:cNvSpPr>
              <a:spLocks noChangeShapeType="1"/>
            </p:cNvSpPr>
            <p:nvPr/>
          </p:nvSpPr>
          <p:spPr bwMode="auto">
            <a:xfrm>
              <a:off x="1882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13" name="Rectangle 297"/>
            <p:cNvSpPr>
              <a:spLocks noChangeArrowheads="1"/>
            </p:cNvSpPr>
            <p:nvPr/>
          </p:nvSpPr>
          <p:spPr bwMode="auto">
            <a:xfrm>
              <a:off x="1900" y="703"/>
              <a:ext cx="29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14" name="Line 298"/>
            <p:cNvSpPr>
              <a:spLocks noChangeShapeType="1"/>
            </p:cNvSpPr>
            <p:nvPr/>
          </p:nvSpPr>
          <p:spPr bwMode="auto">
            <a:xfrm>
              <a:off x="1900" y="703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15" name="Rectangle 299"/>
            <p:cNvSpPr>
              <a:spLocks noChangeArrowheads="1"/>
            </p:cNvSpPr>
            <p:nvPr/>
          </p:nvSpPr>
          <p:spPr bwMode="auto">
            <a:xfrm>
              <a:off x="2191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16" name="Line 300"/>
            <p:cNvSpPr>
              <a:spLocks noChangeShapeType="1"/>
            </p:cNvSpPr>
            <p:nvPr/>
          </p:nvSpPr>
          <p:spPr bwMode="auto">
            <a:xfrm>
              <a:off x="2191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17" name="Line 301"/>
            <p:cNvSpPr>
              <a:spLocks noChangeShapeType="1"/>
            </p:cNvSpPr>
            <p:nvPr/>
          </p:nvSpPr>
          <p:spPr bwMode="auto">
            <a:xfrm>
              <a:off x="219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18" name="Rectangle 302"/>
            <p:cNvSpPr>
              <a:spLocks noChangeArrowheads="1"/>
            </p:cNvSpPr>
            <p:nvPr/>
          </p:nvSpPr>
          <p:spPr bwMode="auto">
            <a:xfrm>
              <a:off x="2209" y="703"/>
              <a:ext cx="28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19" name="Line 303"/>
            <p:cNvSpPr>
              <a:spLocks noChangeShapeType="1"/>
            </p:cNvSpPr>
            <p:nvPr/>
          </p:nvSpPr>
          <p:spPr bwMode="auto">
            <a:xfrm>
              <a:off x="2209" y="703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20" name="Rectangle 304"/>
            <p:cNvSpPr>
              <a:spLocks noChangeArrowheads="1"/>
            </p:cNvSpPr>
            <p:nvPr/>
          </p:nvSpPr>
          <p:spPr bwMode="auto">
            <a:xfrm>
              <a:off x="2497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21" name="Line 305"/>
            <p:cNvSpPr>
              <a:spLocks noChangeShapeType="1"/>
            </p:cNvSpPr>
            <p:nvPr/>
          </p:nvSpPr>
          <p:spPr bwMode="auto">
            <a:xfrm>
              <a:off x="2497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22" name="Line 306"/>
            <p:cNvSpPr>
              <a:spLocks noChangeShapeType="1"/>
            </p:cNvSpPr>
            <p:nvPr/>
          </p:nvSpPr>
          <p:spPr bwMode="auto">
            <a:xfrm>
              <a:off x="2497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23" name="Rectangle 307"/>
            <p:cNvSpPr>
              <a:spLocks noChangeArrowheads="1"/>
            </p:cNvSpPr>
            <p:nvPr/>
          </p:nvSpPr>
          <p:spPr bwMode="auto">
            <a:xfrm>
              <a:off x="2515" y="703"/>
              <a:ext cx="286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24" name="Line 308"/>
            <p:cNvSpPr>
              <a:spLocks noChangeShapeType="1"/>
            </p:cNvSpPr>
            <p:nvPr/>
          </p:nvSpPr>
          <p:spPr bwMode="auto">
            <a:xfrm>
              <a:off x="2515" y="703"/>
              <a:ext cx="2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25" name="Rectangle 309"/>
            <p:cNvSpPr>
              <a:spLocks noChangeArrowheads="1"/>
            </p:cNvSpPr>
            <p:nvPr/>
          </p:nvSpPr>
          <p:spPr bwMode="auto">
            <a:xfrm>
              <a:off x="2801" y="703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26" name="Line 310"/>
            <p:cNvSpPr>
              <a:spLocks noChangeShapeType="1"/>
            </p:cNvSpPr>
            <p:nvPr/>
          </p:nvSpPr>
          <p:spPr bwMode="auto">
            <a:xfrm>
              <a:off x="2801" y="70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27" name="Line 311"/>
            <p:cNvSpPr>
              <a:spLocks noChangeShapeType="1"/>
            </p:cNvSpPr>
            <p:nvPr/>
          </p:nvSpPr>
          <p:spPr bwMode="auto">
            <a:xfrm>
              <a:off x="280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28" name="Rectangle 312"/>
            <p:cNvSpPr>
              <a:spLocks noChangeArrowheads="1"/>
            </p:cNvSpPr>
            <p:nvPr/>
          </p:nvSpPr>
          <p:spPr bwMode="auto">
            <a:xfrm>
              <a:off x="2801" y="703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29" name="Line 313"/>
            <p:cNvSpPr>
              <a:spLocks noChangeShapeType="1"/>
            </p:cNvSpPr>
            <p:nvPr/>
          </p:nvSpPr>
          <p:spPr bwMode="auto">
            <a:xfrm>
              <a:off x="2801" y="70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30" name="Line 314"/>
            <p:cNvSpPr>
              <a:spLocks noChangeShapeType="1"/>
            </p:cNvSpPr>
            <p:nvPr/>
          </p:nvSpPr>
          <p:spPr bwMode="auto">
            <a:xfrm>
              <a:off x="280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31" name="Rectangle 315"/>
            <p:cNvSpPr>
              <a:spLocks noChangeArrowheads="1"/>
            </p:cNvSpPr>
            <p:nvPr/>
          </p:nvSpPr>
          <p:spPr bwMode="auto">
            <a:xfrm>
              <a:off x="1573" y="722"/>
              <a:ext cx="18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32" name="Line 316"/>
            <p:cNvSpPr>
              <a:spLocks noChangeShapeType="1"/>
            </p:cNvSpPr>
            <p:nvPr/>
          </p:nvSpPr>
          <p:spPr bwMode="auto">
            <a:xfrm>
              <a:off x="1573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33" name="Rectangle 317"/>
            <p:cNvSpPr>
              <a:spLocks noChangeArrowheads="1"/>
            </p:cNvSpPr>
            <p:nvPr/>
          </p:nvSpPr>
          <p:spPr bwMode="auto">
            <a:xfrm>
              <a:off x="1882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34" name="Line 318"/>
            <p:cNvSpPr>
              <a:spLocks noChangeShapeType="1"/>
            </p:cNvSpPr>
            <p:nvPr/>
          </p:nvSpPr>
          <p:spPr bwMode="auto">
            <a:xfrm>
              <a:off x="1882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35" name="Rectangle 319"/>
            <p:cNvSpPr>
              <a:spLocks noChangeArrowheads="1"/>
            </p:cNvSpPr>
            <p:nvPr/>
          </p:nvSpPr>
          <p:spPr bwMode="auto">
            <a:xfrm>
              <a:off x="2191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36" name="Line 320"/>
            <p:cNvSpPr>
              <a:spLocks noChangeShapeType="1"/>
            </p:cNvSpPr>
            <p:nvPr/>
          </p:nvSpPr>
          <p:spPr bwMode="auto">
            <a:xfrm>
              <a:off x="2191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37" name="Rectangle 321"/>
            <p:cNvSpPr>
              <a:spLocks noChangeArrowheads="1"/>
            </p:cNvSpPr>
            <p:nvPr/>
          </p:nvSpPr>
          <p:spPr bwMode="auto">
            <a:xfrm>
              <a:off x="2497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38" name="Line 322"/>
            <p:cNvSpPr>
              <a:spLocks noChangeShapeType="1"/>
            </p:cNvSpPr>
            <p:nvPr/>
          </p:nvSpPr>
          <p:spPr bwMode="auto">
            <a:xfrm>
              <a:off x="2497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39" name="Rectangle 323"/>
            <p:cNvSpPr>
              <a:spLocks noChangeArrowheads="1"/>
            </p:cNvSpPr>
            <p:nvPr/>
          </p:nvSpPr>
          <p:spPr bwMode="auto">
            <a:xfrm>
              <a:off x="2801" y="722"/>
              <a:ext cx="17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40" name="Line 324"/>
            <p:cNvSpPr>
              <a:spLocks noChangeShapeType="1"/>
            </p:cNvSpPr>
            <p:nvPr/>
          </p:nvSpPr>
          <p:spPr bwMode="auto">
            <a:xfrm>
              <a:off x="2801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41" name="Rectangle 325"/>
            <p:cNvSpPr>
              <a:spLocks noChangeArrowheads="1"/>
            </p:cNvSpPr>
            <p:nvPr/>
          </p:nvSpPr>
          <p:spPr bwMode="auto">
            <a:xfrm>
              <a:off x="1826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742" name="Rectangle 326"/>
            <p:cNvSpPr>
              <a:spLocks noChangeArrowheads="1"/>
            </p:cNvSpPr>
            <p:nvPr/>
          </p:nvSpPr>
          <p:spPr bwMode="auto">
            <a:xfrm>
              <a:off x="2133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743" name="Rectangle 327"/>
            <p:cNvSpPr>
              <a:spLocks noChangeArrowheads="1"/>
            </p:cNvSpPr>
            <p:nvPr/>
          </p:nvSpPr>
          <p:spPr bwMode="auto">
            <a:xfrm>
              <a:off x="2439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744" name="Rectangle 328"/>
            <p:cNvSpPr>
              <a:spLocks noChangeArrowheads="1"/>
            </p:cNvSpPr>
            <p:nvPr/>
          </p:nvSpPr>
          <p:spPr bwMode="auto">
            <a:xfrm>
              <a:off x="2745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745" name="Rectangle 329"/>
            <p:cNvSpPr>
              <a:spLocks noChangeArrowheads="1"/>
            </p:cNvSpPr>
            <p:nvPr/>
          </p:nvSpPr>
          <p:spPr bwMode="auto">
            <a:xfrm>
              <a:off x="1573" y="1056"/>
              <a:ext cx="1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46" name="Line 330"/>
            <p:cNvSpPr>
              <a:spLocks noChangeShapeType="1"/>
            </p:cNvSpPr>
            <p:nvPr/>
          </p:nvSpPr>
          <p:spPr bwMode="auto">
            <a:xfrm>
              <a:off x="1573" y="1056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47" name="Rectangle 331"/>
            <p:cNvSpPr>
              <a:spLocks noChangeArrowheads="1"/>
            </p:cNvSpPr>
            <p:nvPr/>
          </p:nvSpPr>
          <p:spPr bwMode="auto">
            <a:xfrm>
              <a:off x="1591" y="1056"/>
              <a:ext cx="29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48" name="Line 332"/>
            <p:cNvSpPr>
              <a:spLocks noChangeShapeType="1"/>
            </p:cNvSpPr>
            <p:nvPr/>
          </p:nvSpPr>
          <p:spPr bwMode="auto">
            <a:xfrm>
              <a:off x="1591" y="1056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49" name="Rectangle 333"/>
            <p:cNvSpPr>
              <a:spLocks noChangeArrowheads="1"/>
            </p:cNvSpPr>
            <p:nvPr/>
          </p:nvSpPr>
          <p:spPr bwMode="auto">
            <a:xfrm>
              <a:off x="1882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50" name="Line 334"/>
            <p:cNvSpPr>
              <a:spLocks noChangeShapeType="1"/>
            </p:cNvSpPr>
            <p:nvPr/>
          </p:nvSpPr>
          <p:spPr bwMode="auto">
            <a:xfrm>
              <a:off x="1882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51" name="Line 335"/>
            <p:cNvSpPr>
              <a:spLocks noChangeShapeType="1"/>
            </p:cNvSpPr>
            <p:nvPr/>
          </p:nvSpPr>
          <p:spPr bwMode="auto">
            <a:xfrm>
              <a:off x="1882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52" name="Rectangle 336"/>
            <p:cNvSpPr>
              <a:spLocks noChangeArrowheads="1"/>
            </p:cNvSpPr>
            <p:nvPr/>
          </p:nvSpPr>
          <p:spPr bwMode="auto">
            <a:xfrm>
              <a:off x="1891" y="1056"/>
              <a:ext cx="30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53" name="Line 337"/>
            <p:cNvSpPr>
              <a:spLocks noChangeShapeType="1"/>
            </p:cNvSpPr>
            <p:nvPr/>
          </p:nvSpPr>
          <p:spPr bwMode="auto">
            <a:xfrm>
              <a:off x="1891" y="1056"/>
              <a:ext cx="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54" name="Rectangle 338"/>
            <p:cNvSpPr>
              <a:spLocks noChangeArrowheads="1"/>
            </p:cNvSpPr>
            <p:nvPr/>
          </p:nvSpPr>
          <p:spPr bwMode="auto">
            <a:xfrm>
              <a:off x="2191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55" name="Line 339"/>
            <p:cNvSpPr>
              <a:spLocks noChangeShapeType="1"/>
            </p:cNvSpPr>
            <p:nvPr/>
          </p:nvSpPr>
          <p:spPr bwMode="auto">
            <a:xfrm>
              <a:off x="2191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56" name="Line 340"/>
            <p:cNvSpPr>
              <a:spLocks noChangeShapeType="1"/>
            </p:cNvSpPr>
            <p:nvPr/>
          </p:nvSpPr>
          <p:spPr bwMode="auto">
            <a:xfrm>
              <a:off x="2191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57" name="Rectangle 341"/>
            <p:cNvSpPr>
              <a:spLocks noChangeArrowheads="1"/>
            </p:cNvSpPr>
            <p:nvPr/>
          </p:nvSpPr>
          <p:spPr bwMode="auto">
            <a:xfrm>
              <a:off x="2200" y="1056"/>
              <a:ext cx="29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58" name="Line 342"/>
            <p:cNvSpPr>
              <a:spLocks noChangeShapeType="1"/>
            </p:cNvSpPr>
            <p:nvPr/>
          </p:nvSpPr>
          <p:spPr bwMode="auto">
            <a:xfrm>
              <a:off x="2200" y="1056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59" name="Rectangle 343"/>
            <p:cNvSpPr>
              <a:spLocks noChangeArrowheads="1"/>
            </p:cNvSpPr>
            <p:nvPr/>
          </p:nvSpPr>
          <p:spPr bwMode="auto">
            <a:xfrm>
              <a:off x="2497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60" name="Line 344"/>
            <p:cNvSpPr>
              <a:spLocks noChangeShapeType="1"/>
            </p:cNvSpPr>
            <p:nvPr/>
          </p:nvSpPr>
          <p:spPr bwMode="auto">
            <a:xfrm>
              <a:off x="2497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61" name="Line 345"/>
            <p:cNvSpPr>
              <a:spLocks noChangeShapeType="1"/>
            </p:cNvSpPr>
            <p:nvPr/>
          </p:nvSpPr>
          <p:spPr bwMode="auto">
            <a:xfrm>
              <a:off x="2497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62" name="Rectangle 346"/>
            <p:cNvSpPr>
              <a:spLocks noChangeArrowheads="1"/>
            </p:cNvSpPr>
            <p:nvPr/>
          </p:nvSpPr>
          <p:spPr bwMode="auto">
            <a:xfrm>
              <a:off x="2506" y="1056"/>
              <a:ext cx="29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63" name="Line 347"/>
            <p:cNvSpPr>
              <a:spLocks noChangeShapeType="1"/>
            </p:cNvSpPr>
            <p:nvPr/>
          </p:nvSpPr>
          <p:spPr bwMode="auto">
            <a:xfrm>
              <a:off x="2506" y="1056"/>
              <a:ext cx="2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64" name="Rectangle 348"/>
            <p:cNvSpPr>
              <a:spLocks noChangeArrowheads="1"/>
            </p:cNvSpPr>
            <p:nvPr/>
          </p:nvSpPr>
          <p:spPr bwMode="auto">
            <a:xfrm>
              <a:off x="2801" y="1056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65" name="Line 349"/>
            <p:cNvSpPr>
              <a:spLocks noChangeShapeType="1"/>
            </p:cNvSpPr>
            <p:nvPr/>
          </p:nvSpPr>
          <p:spPr bwMode="auto">
            <a:xfrm>
              <a:off x="2801" y="1056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66" name="Rectangle 350"/>
            <p:cNvSpPr>
              <a:spLocks noChangeArrowheads="1"/>
            </p:cNvSpPr>
            <p:nvPr/>
          </p:nvSpPr>
          <p:spPr bwMode="auto">
            <a:xfrm>
              <a:off x="1573" y="1066"/>
              <a:ext cx="18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67" name="Line 351"/>
            <p:cNvSpPr>
              <a:spLocks noChangeShapeType="1"/>
            </p:cNvSpPr>
            <p:nvPr/>
          </p:nvSpPr>
          <p:spPr bwMode="auto">
            <a:xfrm>
              <a:off x="1565" y="1071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68" name="Rectangle 352"/>
            <p:cNvSpPr>
              <a:spLocks noChangeArrowheads="1"/>
            </p:cNvSpPr>
            <p:nvPr/>
          </p:nvSpPr>
          <p:spPr bwMode="auto">
            <a:xfrm>
              <a:off x="1573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69" name="Line 353"/>
            <p:cNvSpPr>
              <a:spLocks noChangeShapeType="1"/>
            </p:cNvSpPr>
            <p:nvPr/>
          </p:nvSpPr>
          <p:spPr bwMode="auto">
            <a:xfrm>
              <a:off x="1573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70" name="Line 354"/>
            <p:cNvSpPr>
              <a:spLocks noChangeShapeType="1"/>
            </p:cNvSpPr>
            <p:nvPr/>
          </p:nvSpPr>
          <p:spPr bwMode="auto">
            <a:xfrm>
              <a:off x="1573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71" name="Rectangle 355"/>
            <p:cNvSpPr>
              <a:spLocks noChangeArrowheads="1"/>
            </p:cNvSpPr>
            <p:nvPr/>
          </p:nvSpPr>
          <p:spPr bwMode="auto">
            <a:xfrm>
              <a:off x="1573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72" name="Line 356"/>
            <p:cNvSpPr>
              <a:spLocks noChangeShapeType="1"/>
            </p:cNvSpPr>
            <p:nvPr/>
          </p:nvSpPr>
          <p:spPr bwMode="auto">
            <a:xfrm>
              <a:off x="1573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73" name="Line 357"/>
            <p:cNvSpPr>
              <a:spLocks noChangeShapeType="1"/>
            </p:cNvSpPr>
            <p:nvPr/>
          </p:nvSpPr>
          <p:spPr bwMode="auto">
            <a:xfrm>
              <a:off x="1573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74" name="Rectangle 358"/>
            <p:cNvSpPr>
              <a:spLocks noChangeArrowheads="1"/>
            </p:cNvSpPr>
            <p:nvPr/>
          </p:nvSpPr>
          <p:spPr bwMode="auto">
            <a:xfrm>
              <a:off x="1591" y="1397"/>
              <a:ext cx="29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75" name="Line 359"/>
            <p:cNvSpPr>
              <a:spLocks noChangeShapeType="1"/>
            </p:cNvSpPr>
            <p:nvPr/>
          </p:nvSpPr>
          <p:spPr bwMode="auto">
            <a:xfrm>
              <a:off x="1591" y="1397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76" name="Rectangle 360"/>
            <p:cNvSpPr>
              <a:spLocks noChangeArrowheads="1"/>
            </p:cNvSpPr>
            <p:nvPr/>
          </p:nvSpPr>
          <p:spPr bwMode="auto">
            <a:xfrm>
              <a:off x="1882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77" name="Line 361"/>
            <p:cNvSpPr>
              <a:spLocks noChangeShapeType="1"/>
            </p:cNvSpPr>
            <p:nvPr/>
          </p:nvSpPr>
          <p:spPr bwMode="auto">
            <a:xfrm>
              <a:off x="1882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78" name="Rectangle 362"/>
            <p:cNvSpPr>
              <a:spLocks noChangeArrowheads="1"/>
            </p:cNvSpPr>
            <p:nvPr/>
          </p:nvSpPr>
          <p:spPr bwMode="auto">
            <a:xfrm>
              <a:off x="1882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79" name="Line 363"/>
            <p:cNvSpPr>
              <a:spLocks noChangeShapeType="1"/>
            </p:cNvSpPr>
            <p:nvPr/>
          </p:nvSpPr>
          <p:spPr bwMode="auto">
            <a:xfrm>
              <a:off x="1882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80" name="Line 364"/>
            <p:cNvSpPr>
              <a:spLocks noChangeShapeType="1"/>
            </p:cNvSpPr>
            <p:nvPr/>
          </p:nvSpPr>
          <p:spPr bwMode="auto">
            <a:xfrm>
              <a:off x="1882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81" name="Rectangle 365"/>
            <p:cNvSpPr>
              <a:spLocks noChangeArrowheads="1"/>
            </p:cNvSpPr>
            <p:nvPr/>
          </p:nvSpPr>
          <p:spPr bwMode="auto">
            <a:xfrm>
              <a:off x="1900" y="1397"/>
              <a:ext cx="29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82" name="Line 366"/>
            <p:cNvSpPr>
              <a:spLocks noChangeShapeType="1"/>
            </p:cNvSpPr>
            <p:nvPr/>
          </p:nvSpPr>
          <p:spPr bwMode="auto">
            <a:xfrm>
              <a:off x="1900" y="1397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83" name="Rectangle 367"/>
            <p:cNvSpPr>
              <a:spLocks noChangeArrowheads="1"/>
            </p:cNvSpPr>
            <p:nvPr/>
          </p:nvSpPr>
          <p:spPr bwMode="auto">
            <a:xfrm>
              <a:off x="2191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84" name="Line 368"/>
            <p:cNvSpPr>
              <a:spLocks noChangeShapeType="1"/>
            </p:cNvSpPr>
            <p:nvPr/>
          </p:nvSpPr>
          <p:spPr bwMode="auto">
            <a:xfrm>
              <a:off x="2191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85" name="Rectangle 369"/>
            <p:cNvSpPr>
              <a:spLocks noChangeArrowheads="1"/>
            </p:cNvSpPr>
            <p:nvPr/>
          </p:nvSpPr>
          <p:spPr bwMode="auto">
            <a:xfrm>
              <a:off x="2191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86" name="Line 370"/>
            <p:cNvSpPr>
              <a:spLocks noChangeShapeType="1"/>
            </p:cNvSpPr>
            <p:nvPr/>
          </p:nvSpPr>
          <p:spPr bwMode="auto">
            <a:xfrm>
              <a:off x="2191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87" name="Line 371"/>
            <p:cNvSpPr>
              <a:spLocks noChangeShapeType="1"/>
            </p:cNvSpPr>
            <p:nvPr/>
          </p:nvSpPr>
          <p:spPr bwMode="auto">
            <a:xfrm>
              <a:off x="219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88" name="Rectangle 372"/>
            <p:cNvSpPr>
              <a:spLocks noChangeArrowheads="1"/>
            </p:cNvSpPr>
            <p:nvPr/>
          </p:nvSpPr>
          <p:spPr bwMode="auto">
            <a:xfrm>
              <a:off x="2209" y="1397"/>
              <a:ext cx="28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89" name="Line 373"/>
            <p:cNvSpPr>
              <a:spLocks noChangeShapeType="1"/>
            </p:cNvSpPr>
            <p:nvPr/>
          </p:nvSpPr>
          <p:spPr bwMode="auto">
            <a:xfrm>
              <a:off x="2209" y="1397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90" name="Rectangle 374"/>
            <p:cNvSpPr>
              <a:spLocks noChangeArrowheads="1"/>
            </p:cNvSpPr>
            <p:nvPr/>
          </p:nvSpPr>
          <p:spPr bwMode="auto">
            <a:xfrm>
              <a:off x="2497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91" name="Line 375"/>
            <p:cNvSpPr>
              <a:spLocks noChangeShapeType="1"/>
            </p:cNvSpPr>
            <p:nvPr/>
          </p:nvSpPr>
          <p:spPr bwMode="auto">
            <a:xfrm>
              <a:off x="2497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92" name="Rectangle 376"/>
            <p:cNvSpPr>
              <a:spLocks noChangeArrowheads="1"/>
            </p:cNvSpPr>
            <p:nvPr/>
          </p:nvSpPr>
          <p:spPr bwMode="auto">
            <a:xfrm>
              <a:off x="2497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93" name="Line 377"/>
            <p:cNvSpPr>
              <a:spLocks noChangeShapeType="1"/>
            </p:cNvSpPr>
            <p:nvPr/>
          </p:nvSpPr>
          <p:spPr bwMode="auto">
            <a:xfrm>
              <a:off x="2497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94" name="Line 378"/>
            <p:cNvSpPr>
              <a:spLocks noChangeShapeType="1"/>
            </p:cNvSpPr>
            <p:nvPr/>
          </p:nvSpPr>
          <p:spPr bwMode="auto">
            <a:xfrm>
              <a:off x="2497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95" name="Rectangle 379"/>
            <p:cNvSpPr>
              <a:spLocks noChangeArrowheads="1"/>
            </p:cNvSpPr>
            <p:nvPr/>
          </p:nvSpPr>
          <p:spPr bwMode="auto">
            <a:xfrm>
              <a:off x="2515" y="1397"/>
              <a:ext cx="286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96" name="Line 380"/>
            <p:cNvSpPr>
              <a:spLocks noChangeShapeType="1"/>
            </p:cNvSpPr>
            <p:nvPr/>
          </p:nvSpPr>
          <p:spPr bwMode="auto">
            <a:xfrm>
              <a:off x="2515" y="1397"/>
              <a:ext cx="2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97" name="Rectangle 381"/>
            <p:cNvSpPr>
              <a:spLocks noChangeArrowheads="1"/>
            </p:cNvSpPr>
            <p:nvPr/>
          </p:nvSpPr>
          <p:spPr bwMode="auto">
            <a:xfrm>
              <a:off x="2801" y="1066"/>
              <a:ext cx="17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98" name="Line 382"/>
            <p:cNvSpPr>
              <a:spLocks noChangeShapeType="1"/>
            </p:cNvSpPr>
            <p:nvPr/>
          </p:nvSpPr>
          <p:spPr bwMode="auto">
            <a:xfrm>
              <a:off x="2801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799" name="Rectangle 383"/>
            <p:cNvSpPr>
              <a:spLocks noChangeArrowheads="1"/>
            </p:cNvSpPr>
            <p:nvPr/>
          </p:nvSpPr>
          <p:spPr bwMode="auto">
            <a:xfrm>
              <a:off x="2801" y="1397"/>
              <a:ext cx="1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00" name="Line 384"/>
            <p:cNvSpPr>
              <a:spLocks noChangeShapeType="1"/>
            </p:cNvSpPr>
            <p:nvPr/>
          </p:nvSpPr>
          <p:spPr bwMode="auto">
            <a:xfrm>
              <a:off x="2801" y="139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01" name="Line 385"/>
            <p:cNvSpPr>
              <a:spLocks noChangeShapeType="1"/>
            </p:cNvSpPr>
            <p:nvPr/>
          </p:nvSpPr>
          <p:spPr bwMode="auto">
            <a:xfrm>
              <a:off x="280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02" name="Rectangle 386"/>
            <p:cNvSpPr>
              <a:spLocks noChangeArrowheads="1"/>
            </p:cNvSpPr>
            <p:nvPr/>
          </p:nvSpPr>
          <p:spPr bwMode="auto">
            <a:xfrm>
              <a:off x="2801" y="1397"/>
              <a:ext cx="1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03" name="Line 387"/>
            <p:cNvSpPr>
              <a:spLocks noChangeShapeType="1"/>
            </p:cNvSpPr>
            <p:nvPr/>
          </p:nvSpPr>
          <p:spPr bwMode="auto">
            <a:xfrm>
              <a:off x="2801" y="139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04" name="Line 388"/>
            <p:cNvSpPr>
              <a:spLocks noChangeShapeType="1"/>
            </p:cNvSpPr>
            <p:nvPr/>
          </p:nvSpPr>
          <p:spPr bwMode="auto">
            <a:xfrm>
              <a:off x="280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05" name="Line 389"/>
            <p:cNvSpPr>
              <a:spLocks noChangeShapeType="1"/>
            </p:cNvSpPr>
            <p:nvPr/>
          </p:nvSpPr>
          <p:spPr bwMode="auto">
            <a:xfrm flipH="1" flipV="1">
              <a:off x="1426" y="573"/>
              <a:ext cx="159" cy="1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06" name="Freeform 390"/>
            <p:cNvSpPr>
              <a:spLocks/>
            </p:cNvSpPr>
            <p:nvPr/>
          </p:nvSpPr>
          <p:spPr bwMode="auto">
            <a:xfrm>
              <a:off x="1256" y="401"/>
              <a:ext cx="199" cy="220"/>
            </a:xfrm>
            <a:custGeom>
              <a:avLst/>
              <a:gdLst>
                <a:gd name="T0" fmla="*/ 89 w 199"/>
                <a:gd name="T1" fmla="*/ 0 h 220"/>
                <a:gd name="T2" fmla="*/ 69 w 199"/>
                <a:gd name="T3" fmla="*/ 3 h 220"/>
                <a:gd name="T4" fmla="*/ 52 w 199"/>
                <a:gd name="T5" fmla="*/ 13 h 220"/>
                <a:gd name="T6" fmla="*/ 34 w 199"/>
                <a:gd name="T7" fmla="*/ 26 h 220"/>
                <a:gd name="T8" fmla="*/ 23 w 199"/>
                <a:gd name="T9" fmla="*/ 39 h 220"/>
                <a:gd name="T10" fmla="*/ 11 w 199"/>
                <a:gd name="T11" fmla="*/ 58 h 220"/>
                <a:gd name="T12" fmla="*/ 3 w 199"/>
                <a:gd name="T13" fmla="*/ 78 h 220"/>
                <a:gd name="T14" fmla="*/ 0 w 199"/>
                <a:gd name="T15" fmla="*/ 100 h 220"/>
                <a:gd name="T16" fmla="*/ 0 w 199"/>
                <a:gd name="T17" fmla="*/ 123 h 220"/>
                <a:gd name="T18" fmla="*/ 3 w 199"/>
                <a:gd name="T19" fmla="*/ 143 h 220"/>
                <a:gd name="T20" fmla="*/ 11 w 199"/>
                <a:gd name="T21" fmla="*/ 162 h 220"/>
                <a:gd name="T22" fmla="*/ 23 w 199"/>
                <a:gd name="T23" fmla="*/ 182 h 220"/>
                <a:gd name="T24" fmla="*/ 34 w 199"/>
                <a:gd name="T25" fmla="*/ 198 h 220"/>
                <a:gd name="T26" fmla="*/ 52 w 199"/>
                <a:gd name="T27" fmla="*/ 207 h 220"/>
                <a:gd name="T28" fmla="*/ 69 w 199"/>
                <a:gd name="T29" fmla="*/ 217 h 220"/>
                <a:gd name="T30" fmla="*/ 89 w 199"/>
                <a:gd name="T31" fmla="*/ 220 h 220"/>
                <a:gd name="T32" fmla="*/ 109 w 199"/>
                <a:gd name="T33" fmla="*/ 220 h 220"/>
                <a:gd name="T34" fmla="*/ 127 w 199"/>
                <a:gd name="T35" fmla="*/ 217 h 220"/>
                <a:gd name="T36" fmla="*/ 147 w 199"/>
                <a:gd name="T37" fmla="*/ 207 h 220"/>
                <a:gd name="T38" fmla="*/ 161 w 199"/>
                <a:gd name="T39" fmla="*/ 198 h 220"/>
                <a:gd name="T40" fmla="*/ 176 w 199"/>
                <a:gd name="T41" fmla="*/ 182 h 220"/>
                <a:gd name="T42" fmla="*/ 184 w 199"/>
                <a:gd name="T43" fmla="*/ 162 h 220"/>
                <a:gd name="T44" fmla="*/ 193 w 199"/>
                <a:gd name="T45" fmla="*/ 143 h 220"/>
                <a:gd name="T46" fmla="*/ 196 w 199"/>
                <a:gd name="T47" fmla="*/ 123 h 220"/>
                <a:gd name="T48" fmla="*/ 196 w 199"/>
                <a:gd name="T49" fmla="*/ 100 h 220"/>
                <a:gd name="T50" fmla="*/ 193 w 199"/>
                <a:gd name="T51" fmla="*/ 78 h 220"/>
                <a:gd name="T52" fmla="*/ 184 w 199"/>
                <a:gd name="T53" fmla="*/ 58 h 220"/>
                <a:gd name="T54" fmla="*/ 176 w 199"/>
                <a:gd name="T55" fmla="*/ 39 h 220"/>
                <a:gd name="T56" fmla="*/ 161 w 199"/>
                <a:gd name="T57" fmla="*/ 26 h 220"/>
                <a:gd name="T58" fmla="*/ 147 w 199"/>
                <a:gd name="T59" fmla="*/ 13 h 220"/>
                <a:gd name="T60" fmla="*/ 127 w 199"/>
                <a:gd name="T61" fmla="*/ 3 h 220"/>
                <a:gd name="T62" fmla="*/ 109 w 199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220">
                  <a:moveTo>
                    <a:pt x="98" y="0"/>
                  </a:moveTo>
                  <a:lnTo>
                    <a:pt x="89" y="0"/>
                  </a:lnTo>
                  <a:lnTo>
                    <a:pt x="78" y="0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3"/>
                  </a:lnTo>
                  <a:lnTo>
                    <a:pt x="43" y="19"/>
                  </a:lnTo>
                  <a:lnTo>
                    <a:pt x="34" y="26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1" y="58"/>
                  </a:lnTo>
                  <a:lnTo>
                    <a:pt x="8" y="68"/>
                  </a:lnTo>
                  <a:lnTo>
                    <a:pt x="3" y="78"/>
                  </a:lnTo>
                  <a:lnTo>
                    <a:pt x="3" y="87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3" y="133"/>
                  </a:lnTo>
                  <a:lnTo>
                    <a:pt x="3" y="143"/>
                  </a:lnTo>
                  <a:lnTo>
                    <a:pt x="8" y="152"/>
                  </a:lnTo>
                  <a:lnTo>
                    <a:pt x="11" y="162"/>
                  </a:lnTo>
                  <a:lnTo>
                    <a:pt x="17" y="172"/>
                  </a:lnTo>
                  <a:lnTo>
                    <a:pt x="23" y="182"/>
                  </a:lnTo>
                  <a:lnTo>
                    <a:pt x="29" y="188"/>
                  </a:lnTo>
                  <a:lnTo>
                    <a:pt x="34" y="198"/>
                  </a:lnTo>
                  <a:lnTo>
                    <a:pt x="43" y="204"/>
                  </a:lnTo>
                  <a:lnTo>
                    <a:pt x="52" y="207"/>
                  </a:lnTo>
                  <a:lnTo>
                    <a:pt x="60" y="214"/>
                  </a:lnTo>
                  <a:lnTo>
                    <a:pt x="69" y="217"/>
                  </a:lnTo>
                  <a:lnTo>
                    <a:pt x="78" y="220"/>
                  </a:lnTo>
                  <a:lnTo>
                    <a:pt x="89" y="220"/>
                  </a:lnTo>
                  <a:lnTo>
                    <a:pt x="98" y="220"/>
                  </a:lnTo>
                  <a:lnTo>
                    <a:pt x="109" y="220"/>
                  </a:lnTo>
                  <a:lnTo>
                    <a:pt x="118" y="220"/>
                  </a:lnTo>
                  <a:lnTo>
                    <a:pt x="127" y="217"/>
                  </a:lnTo>
                  <a:lnTo>
                    <a:pt x="138" y="214"/>
                  </a:lnTo>
                  <a:lnTo>
                    <a:pt x="147" y="207"/>
                  </a:lnTo>
                  <a:lnTo>
                    <a:pt x="153" y="204"/>
                  </a:lnTo>
                  <a:lnTo>
                    <a:pt x="161" y="198"/>
                  </a:lnTo>
                  <a:lnTo>
                    <a:pt x="170" y="188"/>
                  </a:lnTo>
                  <a:lnTo>
                    <a:pt x="176" y="182"/>
                  </a:lnTo>
                  <a:lnTo>
                    <a:pt x="182" y="172"/>
                  </a:lnTo>
                  <a:lnTo>
                    <a:pt x="184" y="162"/>
                  </a:lnTo>
                  <a:lnTo>
                    <a:pt x="190" y="152"/>
                  </a:lnTo>
                  <a:lnTo>
                    <a:pt x="193" y="143"/>
                  </a:lnTo>
                  <a:lnTo>
                    <a:pt x="196" y="133"/>
                  </a:lnTo>
                  <a:lnTo>
                    <a:pt x="196" y="123"/>
                  </a:lnTo>
                  <a:lnTo>
                    <a:pt x="199" y="110"/>
                  </a:lnTo>
                  <a:lnTo>
                    <a:pt x="196" y="100"/>
                  </a:lnTo>
                  <a:lnTo>
                    <a:pt x="196" y="87"/>
                  </a:lnTo>
                  <a:lnTo>
                    <a:pt x="193" y="78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82" y="48"/>
                  </a:lnTo>
                  <a:lnTo>
                    <a:pt x="176" y="39"/>
                  </a:lnTo>
                  <a:lnTo>
                    <a:pt x="170" y="32"/>
                  </a:lnTo>
                  <a:lnTo>
                    <a:pt x="161" y="26"/>
                  </a:lnTo>
                  <a:lnTo>
                    <a:pt x="153" y="19"/>
                  </a:lnTo>
                  <a:lnTo>
                    <a:pt x="147" y="13"/>
                  </a:lnTo>
                  <a:lnTo>
                    <a:pt x="138" y="6"/>
                  </a:lnTo>
                  <a:lnTo>
                    <a:pt x="127" y="3"/>
                  </a:lnTo>
                  <a:lnTo>
                    <a:pt x="118" y="0"/>
                  </a:lnTo>
                  <a:lnTo>
                    <a:pt x="109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07" name="Freeform 391"/>
            <p:cNvSpPr>
              <a:spLocks/>
            </p:cNvSpPr>
            <p:nvPr/>
          </p:nvSpPr>
          <p:spPr bwMode="auto">
            <a:xfrm>
              <a:off x="1256" y="401"/>
              <a:ext cx="199" cy="220"/>
            </a:xfrm>
            <a:custGeom>
              <a:avLst/>
              <a:gdLst>
                <a:gd name="T0" fmla="*/ 89 w 199"/>
                <a:gd name="T1" fmla="*/ 0 h 220"/>
                <a:gd name="T2" fmla="*/ 69 w 199"/>
                <a:gd name="T3" fmla="*/ 3 h 220"/>
                <a:gd name="T4" fmla="*/ 52 w 199"/>
                <a:gd name="T5" fmla="*/ 13 h 220"/>
                <a:gd name="T6" fmla="*/ 34 w 199"/>
                <a:gd name="T7" fmla="*/ 26 h 220"/>
                <a:gd name="T8" fmla="*/ 23 w 199"/>
                <a:gd name="T9" fmla="*/ 39 h 220"/>
                <a:gd name="T10" fmla="*/ 11 w 199"/>
                <a:gd name="T11" fmla="*/ 58 h 220"/>
                <a:gd name="T12" fmla="*/ 3 w 199"/>
                <a:gd name="T13" fmla="*/ 78 h 220"/>
                <a:gd name="T14" fmla="*/ 0 w 199"/>
                <a:gd name="T15" fmla="*/ 100 h 220"/>
                <a:gd name="T16" fmla="*/ 0 w 199"/>
                <a:gd name="T17" fmla="*/ 123 h 220"/>
                <a:gd name="T18" fmla="*/ 3 w 199"/>
                <a:gd name="T19" fmla="*/ 143 h 220"/>
                <a:gd name="T20" fmla="*/ 11 w 199"/>
                <a:gd name="T21" fmla="*/ 162 h 220"/>
                <a:gd name="T22" fmla="*/ 23 w 199"/>
                <a:gd name="T23" fmla="*/ 182 h 220"/>
                <a:gd name="T24" fmla="*/ 34 w 199"/>
                <a:gd name="T25" fmla="*/ 198 h 220"/>
                <a:gd name="T26" fmla="*/ 52 w 199"/>
                <a:gd name="T27" fmla="*/ 207 h 220"/>
                <a:gd name="T28" fmla="*/ 69 w 199"/>
                <a:gd name="T29" fmla="*/ 217 h 220"/>
                <a:gd name="T30" fmla="*/ 89 w 199"/>
                <a:gd name="T31" fmla="*/ 220 h 220"/>
                <a:gd name="T32" fmla="*/ 109 w 199"/>
                <a:gd name="T33" fmla="*/ 220 h 220"/>
                <a:gd name="T34" fmla="*/ 127 w 199"/>
                <a:gd name="T35" fmla="*/ 217 h 220"/>
                <a:gd name="T36" fmla="*/ 147 w 199"/>
                <a:gd name="T37" fmla="*/ 207 h 220"/>
                <a:gd name="T38" fmla="*/ 161 w 199"/>
                <a:gd name="T39" fmla="*/ 198 h 220"/>
                <a:gd name="T40" fmla="*/ 176 w 199"/>
                <a:gd name="T41" fmla="*/ 182 h 220"/>
                <a:gd name="T42" fmla="*/ 184 w 199"/>
                <a:gd name="T43" fmla="*/ 162 h 220"/>
                <a:gd name="T44" fmla="*/ 193 w 199"/>
                <a:gd name="T45" fmla="*/ 143 h 220"/>
                <a:gd name="T46" fmla="*/ 196 w 199"/>
                <a:gd name="T47" fmla="*/ 123 h 220"/>
                <a:gd name="T48" fmla="*/ 196 w 199"/>
                <a:gd name="T49" fmla="*/ 100 h 220"/>
                <a:gd name="T50" fmla="*/ 193 w 199"/>
                <a:gd name="T51" fmla="*/ 78 h 220"/>
                <a:gd name="T52" fmla="*/ 184 w 199"/>
                <a:gd name="T53" fmla="*/ 58 h 220"/>
                <a:gd name="T54" fmla="*/ 176 w 199"/>
                <a:gd name="T55" fmla="*/ 39 h 220"/>
                <a:gd name="T56" fmla="*/ 161 w 199"/>
                <a:gd name="T57" fmla="*/ 26 h 220"/>
                <a:gd name="T58" fmla="*/ 147 w 199"/>
                <a:gd name="T59" fmla="*/ 13 h 220"/>
                <a:gd name="T60" fmla="*/ 127 w 199"/>
                <a:gd name="T61" fmla="*/ 3 h 220"/>
                <a:gd name="T62" fmla="*/ 109 w 199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220">
                  <a:moveTo>
                    <a:pt x="98" y="0"/>
                  </a:moveTo>
                  <a:lnTo>
                    <a:pt x="89" y="0"/>
                  </a:lnTo>
                  <a:lnTo>
                    <a:pt x="78" y="0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3"/>
                  </a:lnTo>
                  <a:lnTo>
                    <a:pt x="43" y="19"/>
                  </a:lnTo>
                  <a:lnTo>
                    <a:pt x="34" y="26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1" y="58"/>
                  </a:lnTo>
                  <a:lnTo>
                    <a:pt x="8" y="68"/>
                  </a:lnTo>
                  <a:lnTo>
                    <a:pt x="3" y="78"/>
                  </a:lnTo>
                  <a:lnTo>
                    <a:pt x="3" y="87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3" y="133"/>
                  </a:lnTo>
                  <a:lnTo>
                    <a:pt x="3" y="143"/>
                  </a:lnTo>
                  <a:lnTo>
                    <a:pt x="8" y="152"/>
                  </a:lnTo>
                  <a:lnTo>
                    <a:pt x="11" y="162"/>
                  </a:lnTo>
                  <a:lnTo>
                    <a:pt x="17" y="172"/>
                  </a:lnTo>
                  <a:lnTo>
                    <a:pt x="23" y="182"/>
                  </a:lnTo>
                  <a:lnTo>
                    <a:pt x="29" y="188"/>
                  </a:lnTo>
                  <a:lnTo>
                    <a:pt x="34" y="198"/>
                  </a:lnTo>
                  <a:lnTo>
                    <a:pt x="43" y="204"/>
                  </a:lnTo>
                  <a:lnTo>
                    <a:pt x="52" y="207"/>
                  </a:lnTo>
                  <a:lnTo>
                    <a:pt x="60" y="214"/>
                  </a:lnTo>
                  <a:lnTo>
                    <a:pt x="69" y="217"/>
                  </a:lnTo>
                  <a:lnTo>
                    <a:pt x="78" y="220"/>
                  </a:lnTo>
                  <a:lnTo>
                    <a:pt x="89" y="220"/>
                  </a:lnTo>
                  <a:lnTo>
                    <a:pt x="98" y="220"/>
                  </a:lnTo>
                  <a:lnTo>
                    <a:pt x="109" y="220"/>
                  </a:lnTo>
                  <a:lnTo>
                    <a:pt x="118" y="220"/>
                  </a:lnTo>
                  <a:lnTo>
                    <a:pt x="127" y="217"/>
                  </a:lnTo>
                  <a:lnTo>
                    <a:pt x="138" y="214"/>
                  </a:lnTo>
                  <a:lnTo>
                    <a:pt x="147" y="207"/>
                  </a:lnTo>
                  <a:lnTo>
                    <a:pt x="153" y="204"/>
                  </a:lnTo>
                  <a:lnTo>
                    <a:pt x="161" y="198"/>
                  </a:lnTo>
                  <a:lnTo>
                    <a:pt x="170" y="188"/>
                  </a:lnTo>
                  <a:lnTo>
                    <a:pt x="176" y="182"/>
                  </a:lnTo>
                  <a:lnTo>
                    <a:pt x="182" y="172"/>
                  </a:lnTo>
                  <a:lnTo>
                    <a:pt x="184" y="162"/>
                  </a:lnTo>
                  <a:lnTo>
                    <a:pt x="190" y="152"/>
                  </a:lnTo>
                  <a:lnTo>
                    <a:pt x="193" y="143"/>
                  </a:lnTo>
                  <a:lnTo>
                    <a:pt x="196" y="133"/>
                  </a:lnTo>
                  <a:lnTo>
                    <a:pt x="196" y="123"/>
                  </a:lnTo>
                  <a:lnTo>
                    <a:pt x="199" y="110"/>
                  </a:lnTo>
                  <a:lnTo>
                    <a:pt x="196" y="100"/>
                  </a:lnTo>
                  <a:lnTo>
                    <a:pt x="196" y="87"/>
                  </a:lnTo>
                  <a:lnTo>
                    <a:pt x="193" y="78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82" y="48"/>
                  </a:lnTo>
                  <a:lnTo>
                    <a:pt x="176" y="39"/>
                  </a:lnTo>
                  <a:lnTo>
                    <a:pt x="170" y="32"/>
                  </a:lnTo>
                  <a:lnTo>
                    <a:pt x="161" y="26"/>
                  </a:lnTo>
                  <a:lnTo>
                    <a:pt x="153" y="19"/>
                  </a:lnTo>
                  <a:lnTo>
                    <a:pt x="147" y="13"/>
                  </a:lnTo>
                  <a:lnTo>
                    <a:pt x="138" y="6"/>
                  </a:lnTo>
                  <a:lnTo>
                    <a:pt x="127" y="3"/>
                  </a:lnTo>
                  <a:lnTo>
                    <a:pt x="118" y="0"/>
                  </a:lnTo>
                  <a:lnTo>
                    <a:pt x="109" y="0"/>
                  </a:lnTo>
                  <a:lnTo>
                    <a:pt x="98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08" name="Rectangle 392"/>
            <p:cNvSpPr>
              <a:spLocks noChangeArrowheads="1"/>
            </p:cNvSpPr>
            <p:nvPr/>
          </p:nvSpPr>
          <p:spPr bwMode="auto">
            <a:xfrm>
              <a:off x="1330" y="42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endParaRPr lang="en-US" altLang="zh-CN" sz="2400"/>
            </a:p>
          </p:txBody>
        </p:sp>
        <p:sp>
          <p:nvSpPr>
            <p:cNvPr id="444809" name="Rectangle 393"/>
            <p:cNvSpPr>
              <a:spLocks noChangeArrowheads="1"/>
            </p:cNvSpPr>
            <p:nvPr/>
          </p:nvSpPr>
          <p:spPr bwMode="auto">
            <a:xfrm>
              <a:off x="1387" y="49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444810" name="Rectangle 394"/>
            <p:cNvSpPr>
              <a:spLocks noChangeArrowheads="1"/>
            </p:cNvSpPr>
            <p:nvPr/>
          </p:nvSpPr>
          <p:spPr bwMode="auto">
            <a:xfrm>
              <a:off x="1440" y="42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811" name="Rectangle 395"/>
            <p:cNvSpPr>
              <a:spLocks noChangeArrowheads="1"/>
            </p:cNvSpPr>
            <p:nvPr/>
          </p:nvSpPr>
          <p:spPr bwMode="auto">
            <a:xfrm>
              <a:off x="1292" y="618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1800" i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4812" name="Rectangle 396"/>
            <p:cNvSpPr>
              <a:spLocks noChangeArrowheads="1"/>
            </p:cNvSpPr>
            <p:nvPr/>
          </p:nvSpPr>
          <p:spPr bwMode="auto">
            <a:xfrm>
              <a:off x="1474" y="391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1800" i="1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4813" name="Rectangle 397"/>
            <p:cNvSpPr>
              <a:spLocks noChangeArrowheads="1"/>
            </p:cNvSpPr>
            <p:nvPr/>
          </p:nvSpPr>
          <p:spPr bwMode="auto">
            <a:xfrm>
              <a:off x="1474" y="84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4814" name="Rectangle 398"/>
            <p:cNvSpPr>
              <a:spLocks noChangeArrowheads="1"/>
            </p:cNvSpPr>
            <p:nvPr/>
          </p:nvSpPr>
          <p:spPr bwMode="auto">
            <a:xfrm>
              <a:off x="1474" y="111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444815" name="Rectangle 399"/>
            <p:cNvSpPr>
              <a:spLocks noChangeArrowheads="1"/>
            </p:cNvSpPr>
            <p:nvPr/>
          </p:nvSpPr>
          <p:spPr bwMode="auto">
            <a:xfrm>
              <a:off x="1655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/>
            </a:p>
          </p:txBody>
        </p:sp>
        <p:sp>
          <p:nvSpPr>
            <p:cNvPr id="444816" name="Rectangle 400"/>
            <p:cNvSpPr>
              <a:spLocks noChangeArrowheads="1"/>
            </p:cNvSpPr>
            <p:nvPr/>
          </p:nvSpPr>
          <p:spPr bwMode="auto">
            <a:xfrm>
              <a:off x="1927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/>
            </a:p>
          </p:txBody>
        </p:sp>
        <p:sp>
          <p:nvSpPr>
            <p:cNvPr id="444817" name="Rectangle 401"/>
            <p:cNvSpPr>
              <a:spLocks noChangeArrowheads="1"/>
            </p:cNvSpPr>
            <p:nvPr/>
          </p:nvSpPr>
          <p:spPr bwMode="auto">
            <a:xfrm>
              <a:off x="2245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/>
            </a:p>
          </p:txBody>
        </p:sp>
        <p:sp>
          <p:nvSpPr>
            <p:cNvPr id="444818" name="Rectangle 402"/>
            <p:cNvSpPr>
              <a:spLocks noChangeArrowheads="1"/>
            </p:cNvSpPr>
            <p:nvPr/>
          </p:nvSpPr>
          <p:spPr bwMode="auto">
            <a:xfrm>
              <a:off x="2562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/>
            </a:p>
          </p:txBody>
        </p:sp>
      </p:grpSp>
      <p:grpSp>
        <p:nvGrpSpPr>
          <p:cNvPr id="444819" name="Group 403"/>
          <p:cNvGrpSpPr>
            <a:grpSpLocks/>
          </p:cNvGrpSpPr>
          <p:nvPr/>
        </p:nvGrpSpPr>
        <p:grpSpPr bwMode="auto">
          <a:xfrm>
            <a:off x="5508625" y="620713"/>
            <a:ext cx="2479675" cy="1628775"/>
            <a:chOff x="1256" y="391"/>
            <a:chExt cx="1562" cy="1026"/>
          </a:xfrm>
        </p:grpSpPr>
        <p:sp>
          <p:nvSpPr>
            <p:cNvPr id="444820" name="Rectangle 404"/>
            <p:cNvSpPr>
              <a:spLocks noChangeArrowheads="1"/>
            </p:cNvSpPr>
            <p:nvPr/>
          </p:nvSpPr>
          <p:spPr bwMode="auto">
            <a:xfrm>
              <a:off x="1271" y="41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821" name="Rectangle 405"/>
            <p:cNvSpPr>
              <a:spLocks noChangeArrowheads="1"/>
            </p:cNvSpPr>
            <p:nvPr/>
          </p:nvSpPr>
          <p:spPr bwMode="auto">
            <a:xfrm>
              <a:off x="1792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822" name="Rectangle 406"/>
            <p:cNvSpPr>
              <a:spLocks noChangeArrowheads="1"/>
            </p:cNvSpPr>
            <p:nvPr/>
          </p:nvSpPr>
          <p:spPr bwMode="auto">
            <a:xfrm>
              <a:off x="2098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823" name="Rectangle 407"/>
            <p:cNvSpPr>
              <a:spLocks noChangeArrowheads="1"/>
            </p:cNvSpPr>
            <p:nvPr/>
          </p:nvSpPr>
          <p:spPr bwMode="auto">
            <a:xfrm>
              <a:off x="2404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824" name="Rectangle 408"/>
            <p:cNvSpPr>
              <a:spLocks noChangeArrowheads="1"/>
            </p:cNvSpPr>
            <p:nvPr/>
          </p:nvSpPr>
          <p:spPr bwMode="auto">
            <a:xfrm>
              <a:off x="2710" y="80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825" name="Rectangle 409"/>
            <p:cNvSpPr>
              <a:spLocks noChangeArrowheads="1"/>
            </p:cNvSpPr>
            <p:nvPr/>
          </p:nvSpPr>
          <p:spPr bwMode="auto">
            <a:xfrm>
              <a:off x="1573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26" name="Line 410"/>
            <p:cNvSpPr>
              <a:spLocks noChangeShapeType="1"/>
            </p:cNvSpPr>
            <p:nvPr/>
          </p:nvSpPr>
          <p:spPr bwMode="auto">
            <a:xfrm>
              <a:off x="1573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27" name="Line 411"/>
            <p:cNvSpPr>
              <a:spLocks noChangeShapeType="1"/>
            </p:cNvSpPr>
            <p:nvPr/>
          </p:nvSpPr>
          <p:spPr bwMode="auto">
            <a:xfrm>
              <a:off x="1573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28" name="Rectangle 412"/>
            <p:cNvSpPr>
              <a:spLocks noChangeArrowheads="1"/>
            </p:cNvSpPr>
            <p:nvPr/>
          </p:nvSpPr>
          <p:spPr bwMode="auto">
            <a:xfrm>
              <a:off x="1573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29" name="Line 413"/>
            <p:cNvSpPr>
              <a:spLocks noChangeShapeType="1"/>
            </p:cNvSpPr>
            <p:nvPr/>
          </p:nvSpPr>
          <p:spPr bwMode="auto">
            <a:xfrm>
              <a:off x="1573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30" name="Line 414"/>
            <p:cNvSpPr>
              <a:spLocks noChangeShapeType="1"/>
            </p:cNvSpPr>
            <p:nvPr/>
          </p:nvSpPr>
          <p:spPr bwMode="auto">
            <a:xfrm>
              <a:off x="1573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31" name="Rectangle 415"/>
            <p:cNvSpPr>
              <a:spLocks noChangeArrowheads="1"/>
            </p:cNvSpPr>
            <p:nvPr/>
          </p:nvSpPr>
          <p:spPr bwMode="auto">
            <a:xfrm>
              <a:off x="1591" y="703"/>
              <a:ext cx="29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32" name="Line 416"/>
            <p:cNvSpPr>
              <a:spLocks noChangeShapeType="1"/>
            </p:cNvSpPr>
            <p:nvPr/>
          </p:nvSpPr>
          <p:spPr bwMode="auto">
            <a:xfrm>
              <a:off x="1591" y="703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33" name="Rectangle 417"/>
            <p:cNvSpPr>
              <a:spLocks noChangeArrowheads="1"/>
            </p:cNvSpPr>
            <p:nvPr/>
          </p:nvSpPr>
          <p:spPr bwMode="auto">
            <a:xfrm>
              <a:off x="1882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34" name="Line 418"/>
            <p:cNvSpPr>
              <a:spLocks noChangeShapeType="1"/>
            </p:cNvSpPr>
            <p:nvPr/>
          </p:nvSpPr>
          <p:spPr bwMode="auto">
            <a:xfrm>
              <a:off x="1882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35" name="Line 419"/>
            <p:cNvSpPr>
              <a:spLocks noChangeShapeType="1"/>
            </p:cNvSpPr>
            <p:nvPr/>
          </p:nvSpPr>
          <p:spPr bwMode="auto">
            <a:xfrm>
              <a:off x="1882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36" name="Rectangle 420"/>
            <p:cNvSpPr>
              <a:spLocks noChangeArrowheads="1"/>
            </p:cNvSpPr>
            <p:nvPr/>
          </p:nvSpPr>
          <p:spPr bwMode="auto">
            <a:xfrm>
              <a:off x="1900" y="703"/>
              <a:ext cx="29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37" name="Line 421"/>
            <p:cNvSpPr>
              <a:spLocks noChangeShapeType="1"/>
            </p:cNvSpPr>
            <p:nvPr/>
          </p:nvSpPr>
          <p:spPr bwMode="auto">
            <a:xfrm>
              <a:off x="1900" y="703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38" name="Rectangle 422"/>
            <p:cNvSpPr>
              <a:spLocks noChangeArrowheads="1"/>
            </p:cNvSpPr>
            <p:nvPr/>
          </p:nvSpPr>
          <p:spPr bwMode="auto">
            <a:xfrm>
              <a:off x="2191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39" name="Line 423"/>
            <p:cNvSpPr>
              <a:spLocks noChangeShapeType="1"/>
            </p:cNvSpPr>
            <p:nvPr/>
          </p:nvSpPr>
          <p:spPr bwMode="auto">
            <a:xfrm>
              <a:off x="2191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40" name="Line 424"/>
            <p:cNvSpPr>
              <a:spLocks noChangeShapeType="1"/>
            </p:cNvSpPr>
            <p:nvPr/>
          </p:nvSpPr>
          <p:spPr bwMode="auto">
            <a:xfrm>
              <a:off x="219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41" name="Rectangle 425"/>
            <p:cNvSpPr>
              <a:spLocks noChangeArrowheads="1"/>
            </p:cNvSpPr>
            <p:nvPr/>
          </p:nvSpPr>
          <p:spPr bwMode="auto">
            <a:xfrm>
              <a:off x="2209" y="703"/>
              <a:ext cx="28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42" name="Line 426"/>
            <p:cNvSpPr>
              <a:spLocks noChangeShapeType="1"/>
            </p:cNvSpPr>
            <p:nvPr/>
          </p:nvSpPr>
          <p:spPr bwMode="auto">
            <a:xfrm>
              <a:off x="2209" y="703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43" name="Rectangle 427"/>
            <p:cNvSpPr>
              <a:spLocks noChangeArrowheads="1"/>
            </p:cNvSpPr>
            <p:nvPr/>
          </p:nvSpPr>
          <p:spPr bwMode="auto">
            <a:xfrm>
              <a:off x="2497" y="703"/>
              <a:ext cx="1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44" name="Line 428"/>
            <p:cNvSpPr>
              <a:spLocks noChangeShapeType="1"/>
            </p:cNvSpPr>
            <p:nvPr/>
          </p:nvSpPr>
          <p:spPr bwMode="auto">
            <a:xfrm>
              <a:off x="2497" y="70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45" name="Line 429"/>
            <p:cNvSpPr>
              <a:spLocks noChangeShapeType="1"/>
            </p:cNvSpPr>
            <p:nvPr/>
          </p:nvSpPr>
          <p:spPr bwMode="auto">
            <a:xfrm>
              <a:off x="2497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46" name="Rectangle 430"/>
            <p:cNvSpPr>
              <a:spLocks noChangeArrowheads="1"/>
            </p:cNvSpPr>
            <p:nvPr/>
          </p:nvSpPr>
          <p:spPr bwMode="auto">
            <a:xfrm>
              <a:off x="2515" y="703"/>
              <a:ext cx="286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47" name="Line 431"/>
            <p:cNvSpPr>
              <a:spLocks noChangeShapeType="1"/>
            </p:cNvSpPr>
            <p:nvPr/>
          </p:nvSpPr>
          <p:spPr bwMode="auto">
            <a:xfrm>
              <a:off x="2515" y="703"/>
              <a:ext cx="2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48" name="Rectangle 432"/>
            <p:cNvSpPr>
              <a:spLocks noChangeArrowheads="1"/>
            </p:cNvSpPr>
            <p:nvPr/>
          </p:nvSpPr>
          <p:spPr bwMode="auto">
            <a:xfrm>
              <a:off x="2801" y="703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49" name="Line 433"/>
            <p:cNvSpPr>
              <a:spLocks noChangeShapeType="1"/>
            </p:cNvSpPr>
            <p:nvPr/>
          </p:nvSpPr>
          <p:spPr bwMode="auto">
            <a:xfrm>
              <a:off x="2801" y="70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50" name="Line 434"/>
            <p:cNvSpPr>
              <a:spLocks noChangeShapeType="1"/>
            </p:cNvSpPr>
            <p:nvPr/>
          </p:nvSpPr>
          <p:spPr bwMode="auto">
            <a:xfrm>
              <a:off x="280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51" name="Rectangle 435"/>
            <p:cNvSpPr>
              <a:spLocks noChangeArrowheads="1"/>
            </p:cNvSpPr>
            <p:nvPr/>
          </p:nvSpPr>
          <p:spPr bwMode="auto">
            <a:xfrm>
              <a:off x="2801" y="703"/>
              <a:ext cx="1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52" name="Line 436"/>
            <p:cNvSpPr>
              <a:spLocks noChangeShapeType="1"/>
            </p:cNvSpPr>
            <p:nvPr/>
          </p:nvSpPr>
          <p:spPr bwMode="auto">
            <a:xfrm>
              <a:off x="2801" y="70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53" name="Line 437"/>
            <p:cNvSpPr>
              <a:spLocks noChangeShapeType="1"/>
            </p:cNvSpPr>
            <p:nvPr/>
          </p:nvSpPr>
          <p:spPr bwMode="auto">
            <a:xfrm>
              <a:off x="2801" y="70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54" name="Rectangle 438"/>
            <p:cNvSpPr>
              <a:spLocks noChangeArrowheads="1"/>
            </p:cNvSpPr>
            <p:nvPr/>
          </p:nvSpPr>
          <p:spPr bwMode="auto">
            <a:xfrm>
              <a:off x="1573" y="722"/>
              <a:ext cx="18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55" name="Line 439"/>
            <p:cNvSpPr>
              <a:spLocks noChangeShapeType="1"/>
            </p:cNvSpPr>
            <p:nvPr/>
          </p:nvSpPr>
          <p:spPr bwMode="auto">
            <a:xfrm>
              <a:off x="1573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56" name="Rectangle 440"/>
            <p:cNvSpPr>
              <a:spLocks noChangeArrowheads="1"/>
            </p:cNvSpPr>
            <p:nvPr/>
          </p:nvSpPr>
          <p:spPr bwMode="auto">
            <a:xfrm>
              <a:off x="1882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57" name="Line 441"/>
            <p:cNvSpPr>
              <a:spLocks noChangeShapeType="1"/>
            </p:cNvSpPr>
            <p:nvPr/>
          </p:nvSpPr>
          <p:spPr bwMode="auto">
            <a:xfrm>
              <a:off x="1882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58" name="Rectangle 442"/>
            <p:cNvSpPr>
              <a:spLocks noChangeArrowheads="1"/>
            </p:cNvSpPr>
            <p:nvPr/>
          </p:nvSpPr>
          <p:spPr bwMode="auto">
            <a:xfrm>
              <a:off x="2191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59" name="Line 443"/>
            <p:cNvSpPr>
              <a:spLocks noChangeShapeType="1"/>
            </p:cNvSpPr>
            <p:nvPr/>
          </p:nvSpPr>
          <p:spPr bwMode="auto">
            <a:xfrm>
              <a:off x="2191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60" name="Rectangle 444"/>
            <p:cNvSpPr>
              <a:spLocks noChangeArrowheads="1"/>
            </p:cNvSpPr>
            <p:nvPr/>
          </p:nvSpPr>
          <p:spPr bwMode="auto">
            <a:xfrm>
              <a:off x="2497" y="722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61" name="Line 445"/>
            <p:cNvSpPr>
              <a:spLocks noChangeShapeType="1"/>
            </p:cNvSpPr>
            <p:nvPr/>
          </p:nvSpPr>
          <p:spPr bwMode="auto">
            <a:xfrm>
              <a:off x="2497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62" name="Rectangle 446"/>
            <p:cNvSpPr>
              <a:spLocks noChangeArrowheads="1"/>
            </p:cNvSpPr>
            <p:nvPr/>
          </p:nvSpPr>
          <p:spPr bwMode="auto">
            <a:xfrm>
              <a:off x="2801" y="722"/>
              <a:ext cx="17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63" name="Line 447"/>
            <p:cNvSpPr>
              <a:spLocks noChangeShapeType="1"/>
            </p:cNvSpPr>
            <p:nvPr/>
          </p:nvSpPr>
          <p:spPr bwMode="auto">
            <a:xfrm>
              <a:off x="2801" y="722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64" name="Rectangle 448"/>
            <p:cNvSpPr>
              <a:spLocks noChangeArrowheads="1"/>
            </p:cNvSpPr>
            <p:nvPr/>
          </p:nvSpPr>
          <p:spPr bwMode="auto">
            <a:xfrm>
              <a:off x="1826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865" name="Rectangle 449"/>
            <p:cNvSpPr>
              <a:spLocks noChangeArrowheads="1"/>
            </p:cNvSpPr>
            <p:nvPr/>
          </p:nvSpPr>
          <p:spPr bwMode="auto">
            <a:xfrm>
              <a:off x="2133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866" name="Rectangle 450"/>
            <p:cNvSpPr>
              <a:spLocks noChangeArrowheads="1"/>
            </p:cNvSpPr>
            <p:nvPr/>
          </p:nvSpPr>
          <p:spPr bwMode="auto">
            <a:xfrm>
              <a:off x="2439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867" name="Rectangle 451"/>
            <p:cNvSpPr>
              <a:spLocks noChangeArrowheads="1"/>
            </p:cNvSpPr>
            <p:nvPr/>
          </p:nvSpPr>
          <p:spPr bwMode="auto">
            <a:xfrm>
              <a:off x="2745" y="11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868" name="Rectangle 452"/>
            <p:cNvSpPr>
              <a:spLocks noChangeArrowheads="1"/>
            </p:cNvSpPr>
            <p:nvPr/>
          </p:nvSpPr>
          <p:spPr bwMode="auto">
            <a:xfrm>
              <a:off x="1573" y="1056"/>
              <a:ext cx="1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69" name="Line 453"/>
            <p:cNvSpPr>
              <a:spLocks noChangeShapeType="1"/>
            </p:cNvSpPr>
            <p:nvPr/>
          </p:nvSpPr>
          <p:spPr bwMode="auto">
            <a:xfrm>
              <a:off x="1573" y="1056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70" name="Rectangle 454"/>
            <p:cNvSpPr>
              <a:spLocks noChangeArrowheads="1"/>
            </p:cNvSpPr>
            <p:nvPr/>
          </p:nvSpPr>
          <p:spPr bwMode="auto">
            <a:xfrm>
              <a:off x="1591" y="1056"/>
              <a:ext cx="29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71" name="Line 455"/>
            <p:cNvSpPr>
              <a:spLocks noChangeShapeType="1"/>
            </p:cNvSpPr>
            <p:nvPr/>
          </p:nvSpPr>
          <p:spPr bwMode="auto">
            <a:xfrm>
              <a:off x="1591" y="1056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72" name="Rectangle 456"/>
            <p:cNvSpPr>
              <a:spLocks noChangeArrowheads="1"/>
            </p:cNvSpPr>
            <p:nvPr/>
          </p:nvSpPr>
          <p:spPr bwMode="auto">
            <a:xfrm>
              <a:off x="1882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73" name="Line 457"/>
            <p:cNvSpPr>
              <a:spLocks noChangeShapeType="1"/>
            </p:cNvSpPr>
            <p:nvPr/>
          </p:nvSpPr>
          <p:spPr bwMode="auto">
            <a:xfrm>
              <a:off x="1882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74" name="Line 458"/>
            <p:cNvSpPr>
              <a:spLocks noChangeShapeType="1"/>
            </p:cNvSpPr>
            <p:nvPr/>
          </p:nvSpPr>
          <p:spPr bwMode="auto">
            <a:xfrm>
              <a:off x="1882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75" name="Rectangle 459"/>
            <p:cNvSpPr>
              <a:spLocks noChangeArrowheads="1"/>
            </p:cNvSpPr>
            <p:nvPr/>
          </p:nvSpPr>
          <p:spPr bwMode="auto">
            <a:xfrm>
              <a:off x="1891" y="1056"/>
              <a:ext cx="30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76" name="Line 460"/>
            <p:cNvSpPr>
              <a:spLocks noChangeShapeType="1"/>
            </p:cNvSpPr>
            <p:nvPr/>
          </p:nvSpPr>
          <p:spPr bwMode="auto">
            <a:xfrm>
              <a:off x="1891" y="1056"/>
              <a:ext cx="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77" name="Rectangle 461"/>
            <p:cNvSpPr>
              <a:spLocks noChangeArrowheads="1"/>
            </p:cNvSpPr>
            <p:nvPr/>
          </p:nvSpPr>
          <p:spPr bwMode="auto">
            <a:xfrm>
              <a:off x="2191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78" name="Line 462"/>
            <p:cNvSpPr>
              <a:spLocks noChangeShapeType="1"/>
            </p:cNvSpPr>
            <p:nvPr/>
          </p:nvSpPr>
          <p:spPr bwMode="auto">
            <a:xfrm>
              <a:off x="2191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79" name="Line 463"/>
            <p:cNvSpPr>
              <a:spLocks noChangeShapeType="1"/>
            </p:cNvSpPr>
            <p:nvPr/>
          </p:nvSpPr>
          <p:spPr bwMode="auto">
            <a:xfrm>
              <a:off x="2191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80" name="Rectangle 464"/>
            <p:cNvSpPr>
              <a:spLocks noChangeArrowheads="1"/>
            </p:cNvSpPr>
            <p:nvPr/>
          </p:nvSpPr>
          <p:spPr bwMode="auto">
            <a:xfrm>
              <a:off x="2200" y="1056"/>
              <a:ext cx="29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81" name="Line 465"/>
            <p:cNvSpPr>
              <a:spLocks noChangeShapeType="1"/>
            </p:cNvSpPr>
            <p:nvPr/>
          </p:nvSpPr>
          <p:spPr bwMode="auto">
            <a:xfrm>
              <a:off x="2200" y="1056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82" name="Rectangle 466"/>
            <p:cNvSpPr>
              <a:spLocks noChangeArrowheads="1"/>
            </p:cNvSpPr>
            <p:nvPr/>
          </p:nvSpPr>
          <p:spPr bwMode="auto">
            <a:xfrm>
              <a:off x="2497" y="1056"/>
              <a:ext cx="9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83" name="Line 467"/>
            <p:cNvSpPr>
              <a:spLocks noChangeShapeType="1"/>
            </p:cNvSpPr>
            <p:nvPr/>
          </p:nvSpPr>
          <p:spPr bwMode="auto">
            <a:xfrm>
              <a:off x="2497" y="105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84" name="Line 468"/>
            <p:cNvSpPr>
              <a:spLocks noChangeShapeType="1"/>
            </p:cNvSpPr>
            <p:nvPr/>
          </p:nvSpPr>
          <p:spPr bwMode="auto">
            <a:xfrm>
              <a:off x="2497" y="105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85" name="Rectangle 469"/>
            <p:cNvSpPr>
              <a:spLocks noChangeArrowheads="1"/>
            </p:cNvSpPr>
            <p:nvPr/>
          </p:nvSpPr>
          <p:spPr bwMode="auto">
            <a:xfrm>
              <a:off x="2506" y="1056"/>
              <a:ext cx="295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86" name="Line 470"/>
            <p:cNvSpPr>
              <a:spLocks noChangeShapeType="1"/>
            </p:cNvSpPr>
            <p:nvPr/>
          </p:nvSpPr>
          <p:spPr bwMode="auto">
            <a:xfrm>
              <a:off x="2506" y="1056"/>
              <a:ext cx="2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87" name="Rectangle 471"/>
            <p:cNvSpPr>
              <a:spLocks noChangeArrowheads="1"/>
            </p:cNvSpPr>
            <p:nvPr/>
          </p:nvSpPr>
          <p:spPr bwMode="auto">
            <a:xfrm>
              <a:off x="2801" y="1056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88" name="Line 472"/>
            <p:cNvSpPr>
              <a:spLocks noChangeShapeType="1"/>
            </p:cNvSpPr>
            <p:nvPr/>
          </p:nvSpPr>
          <p:spPr bwMode="auto">
            <a:xfrm>
              <a:off x="2801" y="1056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89" name="Rectangle 473"/>
            <p:cNvSpPr>
              <a:spLocks noChangeArrowheads="1"/>
            </p:cNvSpPr>
            <p:nvPr/>
          </p:nvSpPr>
          <p:spPr bwMode="auto">
            <a:xfrm>
              <a:off x="1573" y="1066"/>
              <a:ext cx="18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90" name="Line 474"/>
            <p:cNvSpPr>
              <a:spLocks noChangeShapeType="1"/>
            </p:cNvSpPr>
            <p:nvPr/>
          </p:nvSpPr>
          <p:spPr bwMode="auto">
            <a:xfrm>
              <a:off x="1565" y="1071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91" name="Rectangle 475"/>
            <p:cNvSpPr>
              <a:spLocks noChangeArrowheads="1"/>
            </p:cNvSpPr>
            <p:nvPr/>
          </p:nvSpPr>
          <p:spPr bwMode="auto">
            <a:xfrm>
              <a:off x="1573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92" name="Line 476"/>
            <p:cNvSpPr>
              <a:spLocks noChangeShapeType="1"/>
            </p:cNvSpPr>
            <p:nvPr/>
          </p:nvSpPr>
          <p:spPr bwMode="auto">
            <a:xfrm>
              <a:off x="1573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93" name="Line 477"/>
            <p:cNvSpPr>
              <a:spLocks noChangeShapeType="1"/>
            </p:cNvSpPr>
            <p:nvPr/>
          </p:nvSpPr>
          <p:spPr bwMode="auto">
            <a:xfrm>
              <a:off x="1573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94" name="Rectangle 478"/>
            <p:cNvSpPr>
              <a:spLocks noChangeArrowheads="1"/>
            </p:cNvSpPr>
            <p:nvPr/>
          </p:nvSpPr>
          <p:spPr bwMode="auto">
            <a:xfrm>
              <a:off x="1573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95" name="Line 479"/>
            <p:cNvSpPr>
              <a:spLocks noChangeShapeType="1"/>
            </p:cNvSpPr>
            <p:nvPr/>
          </p:nvSpPr>
          <p:spPr bwMode="auto">
            <a:xfrm>
              <a:off x="1573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96" name="Line 480"/>
            <p:cNvSpPr>
              <a:spLocks noChangeShapeType="1"/>
            </p:cNvSpPr>
            <p:nvPr/>
          </p:nvSpPr>
          <p:spPr bwMode="auto">
            <a:xfrm>
              <a:off x="1573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97" name="Rectangle 481"/>
            <p:cNvSpPr>
              <a:spLocks noChangeArrowheads="1"/>
            </p:cNvSpPr>
            <p:nvPr/>
          </p:nvSpPr>
          <p:spPr bwMode="auto">
            <a:xfrm>
              <a:off x="1591" y="1397"/>
              <a:ext cx="29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98" name="Line 482"/>
            <p:cNvSpPr>
              <a:spLocks noChangeShapeType="1"/>
            </p:cNvSpPr>
            <p:nvPr/>
          </p:nvSpPr>
          <p:spPr bwMode="auto">
            <a:xfrm>
              <a:off x="1591" y="1397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899" name="Rectangle 483"/>
            <p:cNvSpPr>
              <a:spLocks noChangeArrowheads="1"/>
            </p:cNvSpPr>
            <p:nvPr/>
          </p:nvSpPr>
          <p:spPr bwMode="auto">
            <a:xfrm>
              <a:off x="1882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00" name="Line 484"/>
            <p:cNvSpPr>
              <a:spLocks noChangeShapeType="1"/>
            </p:cNvSpPr>
            <p:nvPr/>
          </p:nvSpPr>
          <p:spPr bwMode="auto">
            <a:xfrm>
              <a:off x="1882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01" name="Rectangle 485"/>
            <p:cNvSpPr>
              <a:spLocks noChangeArrowheads="1"/>
            </p:cNvSpPr>
            <p:nvPr/>
          </p:nvSpPr>
          <p:spPr bwMode="auto">
            <a:xfrm>
              <a:off x="1882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02" name="Line 486"/>
            <p:cNvSpPr>
              <a:spLocks noChangeShapeType="1"/>
            </p:cNvSpPr>
            <p:nvPr/>
          </p:nvSpPr>
          <p:spPr bwMode="auto">
            <a:xfrm>
              <a:off x="1882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03" name="Line 487"/>
            <p:cNvSpPr>
              <a:spLocks noChangeShapeType="1"/>
            </p:cNvSpPr>
            <p:nvPr/>
          </p:nvSpPr>
          <p:spPr bwMode="auto">
            <a:xfrm>
              <a:off x="1882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04" name="Rectangle 488"/>
            <p:cNvSpPr>
              <a:spLocks noChangeArrowheads="1"/>
            </p:cNvSpPr>
            <p:nvPr/>
          </p:nvSpPr>
          <p:spPr bwMode="auto">
            <a:xfrm>
              <a:off x="1900" y="1397"/>
              <a:ext cx="291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05" name="Line 489"/>
            <p:cNvSpPr>
              <a:spLocks noChangeShapeType="1"/>
            </p:cNvSpPr>
            <p:nvPr/>
          </p:nvSpPr>
          <p:spPr bwMode="auto">
            <a:xfrm>
              <a:off x="1900" y="1397"/>
              <a:ext cx="2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06" name="Rectangle 490"/>
            <p:cNvSpPr>
              <a:spLocks noChangeArrowheads="1"/>
            </p:cNvSpPr>
            <p:nvPr/>
          </p:nvSpPr>
          <p:spPr bwMode="auto">
            <a:xfrm>
              <a:off x="2191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07" name="Line 491"/>
            <p:cNvSpPr>
              <a:spLocks noChangeShapeType="1"/>
            </p:cNvSpPr>
            <p:nvPr/>
          </p:nvSpPr>
          <p:spPr bwMode="auto">
            <a:xfrm>
              <a:off x="2191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08" name="Rectangle 492"/>
            <p:cNvSpPr>
              <a:spLocks noChangeArrowheads="1"/>
            </p:cNvSpPr>
            <p:nvPr/>
          </p:nvSpPr>
          <p:spPr bwMode="auto">
            <a:xfrm>
              <a:off x="2191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09" name="Line 493"/>
            <p:cNvSpPr>
              <a:spLocks noChangeShapeType="1"/>
            </p:cNvSpPr>
            <p:nvPr/>
          </p:nvSpPr>
          <p:spPr bwMode="auto">
            <a:xfrm>
              <a:off x="2191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10" name="Line 494"/>
            <p:cNvSpPr>
              <a:spLocks noChangeShapeType="1"/>
            </p:cNvSpPr>
            <p:nvPr/>
          </p:nvSpPr>
          <p:spPr bwMode="auto">
            <a:xfrm>
              <a:off x="219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11" name="Rectangle 495"/>
            <p:cNvSpPr>
              <a:spLocks noChangeArrowheads="1"/>
            </p:cNvSpPr>
            <p:nvPr/>
          </p:nvSpPr>
          <p:spPr bwMode="auto">
            <a:xfrm>
              <a:off x="2209" y="1397"/>
              <a:ext cx="28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12" name="Line 496"/>
            <p:cNvSpPr>
              <a:spLocks noChangeShapeType="1"/>
            </p:cNvSpPr>
            <p:nvPr/>
          </p:nvSpPr>
          <p:spPr bwMode="auto">
            <a:xfrm>
              <a:off x="2209" y="1397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13" name="Rectangle 497"/>
            <p:cNvSpPr>
              <a:spLocks noChangeArrowheads="1"/>
            </p:cNvSpPr>
            <p:nvPr/>
          </p:nvSpPr>
          <p:spPr bwMode="auto">
            <a:xfrm>
              <a:off x="2497" y="1066"/>
              <a:ext cx="9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14" name="Line 498"/>
            <p:cNvSpPr>
              <a:spLocks noChangeShapeType="1"/>
            </p:cNvSpPr>
            <p:nvPr/>
          </p:nvSpPr>
          <p:spPr bwMode="auto">
            <a:xfrm>
              <a:off x="2497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15" name="Rectangle 499"/>
            <p:cNvSpPr>
              <a:spLocks noChangeArrowheads="1"/>
            </p:cNvSpPr>
            <p:nvPr/>
          </p:nvSpPr>
          <p:spPr bwMode="auto">
            <a:xfrm>
              <a:off x="2497" y="1397"/>
              <a:ext cx="18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16" name="Line 500"/>
            <p:cNvSpPr>
              <a:spLocks noChangeShapeType="1"/>
            </p:cNvSpPr>
            <p:nvPr/>
          </p:nvSpPr>
          <p:spPr bwMode="auto">
            <a:xfrm>
              <a:off x="2497" y="139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17" name="Line 501"/>
            <p:cNvSpPr>
              <a:spLocks noChangeShapeType="1"/>
            </p:cNvSpPr>
            <p:nvPr/>
          </p:nvSpPr>
          <p:spPr bwMode="auto">
            <a:xfrm>
              <a:off x="2497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18" name="Rectangle 502"/>
            <p:cNvSpPr>
              <a:spLocks noChangeArrowheads="1"/>
            </p:cNvSpPr>
            <p:nvPr/>
          </p:nvSpPr>
          <p:spPr bwMode="auto">
            <a:xfrm>
              <a:off x="2515" y="1397"/>
              <a:ext cx="286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19" name="Line 503"/>
            <p:cNvSpPr>
              <a:spLocks noChangeShapeType="1"/>
            </p:cNvSpPr>
            <p:nvPr/>
          </p:nvSpPr>
          <p:spPr bwMode="auto">
            <a:xfrm>
              <a:off x="2515" y="1397"/>
              <a:ext cx="2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20" name="Rectangle 504"/>
            <p:cNvSpPr>
              <a:spLocks noChangeArrowheads="1"/>
            </p:cNvSpPr>
            <p:nvPr/>
          </p:nvSpPr>
          <p:spPr bwMode="auto">
            <a:xfrm>
              <a:off x="2801" y="1066"/>
              <a:ext cx="17" cy="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21" name="Line 505"/>
            <p:cNvSpPr>
              <a:spLocks noChangeShapeType="1"/>
            </p:cNvSpPr>
            <p:nvPr/>
          </p:nvSpPr>
          <p:spPr bwMode="auto">
            <a:xfrm>
              <a:off x="2801" y="1066"/>
              <a:ext cx="1" cy="3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22" name="Rectangle 506"/>
            <p:cNvSpPr>
              <a:spLocks noChangeArrowheads="1"/>
            </p:cNvSpPr>
            <p:nvPr/>
          </p:nvSpPr>
          <p:spPr bwMode="auto">
            <a:xfrm>
              <a:off x="2801" y="1397"/>
              <a:ext cx="1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23" name="Line 507"/>
            <p:cNvSpPr>
              <a:spLocks noChangeShapeType="1"/>
            </p:cNvSpPr>
            <p:nvPr/>
          </p:nvSpPr>
          <p:spPr bwMode="auto">
            <a:xfrm>
              <a:off x="2801" y="139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24" name="Line 508"/>
            <p:cNvSpPr>
              <a:spLocks noChangeShapeType="1"/>
            </p:cNvSpPr>
            <p:nvPr/>
          </p:nvSpPr>
          <p:spPr bwMode="auto">
            <a:xfrm>
              <a:off x="280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25" name="Rectangle 509"/>
            <p:cNvSpPr>
              <a:spLocks noChangeArrowheads="1"/>
            </p:cNvSpPr>
            <p:nvPr/>
          </p:nvSpPr>
          <p:spPr bwMode="auto">
            <a:xfrm>
              <a:off x="2801" y="1397"/>
              <a:ext cx="1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26" name="Line 510"/>
            <p:cNvSpPr>
              <a:spLocks noChangeShapeType="1"/>
            </p:cNvSpPr>
            <p:nvPr/>
          </p:nvSpPr>
          <p:spPr bwMode="auto">
            <a:xfrm>
              <a:off x="2801" y="139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27" name="Line 511"/>
            <p:cNvSpPr>
              <a:spLocks noChangeShapeType="1"/>
            </p:cNvSpPr>
            <p:nvPr/>
          </p:nvSpPr>
          <p:spPr bwMode="auto">
            <a:xfrm>
              <a:off x="2801" y="1397"/>
              <a:ext cx="1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28" name="Line 512"/>
            <p:cNvSpPr>
              <a:spLocks noChangeShapeType="1"/>
            </p:cNvSpPr>
            <p:nvPr/>
          </p:nvSpPr>
          <p:spPr bwMode="auto">
            <a:xfrm flipH="1" flipV="1">
              <a:off x="1426" y="573"/>
              <a:ext cx="159" cy="1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29" name="Freeform 513"/>
            <p:cNvSpPr>
              <a:spLocks/>
            </p:cNvSpPr>
            <p:nvPr/>
          </p:nvSpPr>
          <p:spPr bwMode="auto">
            <a:xfrm>
              <a:off x="1256" y="401"/>
              <a:ext cx="199" cy="220"/>
            </a:xfrm>
            <a:custGeom>
              <a:avLst/>
              <a:gdLst>
                <a:gd name="T0" fmla="*/ 89 w 199"/>
                <a:gd name="T1" fmla="*/ 0 h 220"/>
                <a:gd name="T2" fmla="*/ 69 w 199"/>
                <a:gd name="T3" fmla="*/ 3 h 220"/>
                <a:gd name="T4" fmla="*/ 52 w 199"/>
                <a:gd name="T5" fmla="*/ 13 h 220"/>
                <a:gd name="T6" fmla="*/ 34 w 199"/>
                <a:gd name="T7" fmla="*/ 26 h 220"/>
                <a:gd name="T8" fmla="*/ 23 w 199"/>
                <a:gd name="T9" fmla="*/ 39 h 220"/>
                <a:gd name="T10" fmla="*/ 11 w 199"/>
                <a:gd name="T11" fmla="*/ 58 h 220"/>
                <a:gd name="T12" fmla="*/ 3 w 199"/>
                <a:gd name="T13" fmla="*/ 78 h 220"/>
                <a:gd name="T14" fmla="*/ 0 w 199"/>
                <a:gd name="T15" fmla="*/ 100 h 220"/>
                <a:gd name="T16" fmla="*/ 0 w 199"/>
                <a:gd name="T17" fmla="*/ 123 h 220"/>
                <a:gd name="T18" fmla="*/ 3 w 199"/>
                <a:gd name="T19" fmla="*/ 143 h 220"/>
                <a:gd name="T20" fmla="*/ 11 w 199"/>
                <a:gd name="T21" fmla="*/ 162 h 220"/>
                <a:gd name="T22" fmla="*/ 23 w 199"/>
                <a:gd name="T23" fmla="*/ 182 h 220"/>
                <a:gd name="T24" fmla="*/ 34 w 199"/>
                <a:gd name="T25" fmla="*/ 198 h 220"/>
                <a:gd name="T26" fmla="*/ 52 w 199"/>
                <a:gd name="T27" fmla="*/ 207 h 220"/>
                <a:gd name="T28" fmla="*/ 69 w 199"/>
                <a:gd name="T29" fmla="*/ 217 h 220"/>
                <a:gd name="T30" fmla="*/ 89 w 199"/>
                <a:gd name="T31" fmla="*/ 220 h 220"/>
                <a:gd name="T32" fmla="*/ 109 w 199"/>
                <a:gd name="T33" fmla="*/ 220 h 220"/>
                <a:gd name="T34" fmla="*/ 127 w 199"/>
                <a:gd name="T35" fmla="*/ 217 h 220"/>
                <a:gd name="T36" fmla="*/ 147 w 199"/>
                <a:gd name="T37" fmla="*/ 207 h 220"/>
                <a:gd name="T38" fmla="*/ 161 w 199"/>
                <a:gd name="T39" fmla="*/ 198 h 220"/>
                <a:gd name="T40" fmla="*/ 176 w 199"/>
                <a:gd name="T41" fmla="*/ 182 h 220"/>
                <a:gd name="T42" fmla="*/ 184 w 199"/>
                <a:gd name="T43" fmla="*/ 162 h 220"/>
                <a:gd name="T44" fmla="*/ 193 w 199"/>
                <a:gd name="T45" fmla="*/ 143 h 220"/>
                <a:gd name="T46" fmla="*/ 196 w 199"/>
                <a:gd name="T47" fmla="*/ 123 h 220"/>
                <a:gd name="T48" fmla="*/ 196 w 199"/>
                <a:gd name="T49" fmla="*/ 100 h 220"/>
                <a:gd name="T50" fmla="*/ 193 w 199"/>
                <a:gd name="T51" fmla="*/ 78 h 220"/>
                <a:gd name="T52" fmla="*/ 184 w 199"/>
                <a:gd name="T53" fmla="*/ 58 h 220"/>
                <a:gd name="T54" fmla="*/ 176 w 199"/>
                <a:gd name="T55" fmla="*/ 39 h 220"/>
                <a:gd name="T56" fmla="*/ 161 w 199"/>
                <a:gd name="T57" fmla="*/ 26 h 220"/>
                <a:gd name="T58" fmla="*/ 147 w 199"/>
                <a:gd name="T59" fmla="*/ 13 h 220"/>
                <a:gd name="T60" fmla="*/ 127 w 199"/>
                <a:gd name="T61" fmla="*/ 3 h 220"/>
                <a:gd name="T62" fmla="*/ 109 w 199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220">
                  <a:moveTo>
                    <a:pt x="98" y="0"/>
                  </a:moveTo>
                  <a:lnTo>
                    <a:pt x="89" y="0"/>
                  </a:lnTo>
                  <a:lnTo>
                    <a:pt x="78" y="0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3"/>
                  </a:lnTo>
                  <a:lnTo>
                    <a:pt x="43" y="19"/>
                  </a:lnTo>
                  <a:lnTo>
                    <a:pt x="34" y="26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1" y="58"/>
                  </a:lnTo>
                  <a:lnTo>
                    <a:pt x="8" y="68"/>
                  </a:lnTo>
                  <a:lnTo>
                    <a:pt x="3" y="78"/>
                  </a:lnTo>
                  <a:lnTo>
                    <a:pt x="3" y="87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3" y="133"/>
                  </a:lnTo>
                  <a:lnTo>
                    <a:pt x="3" y="143"/>
                  </a:lnTo>
                  <a:lnTo>
                    <a:pt x="8" y="152"/>
                  </a:lnTo>
                  <a:lnTo>
                    <a:pt x="11" y="162"/>
                  </a:lnTo>
                  <a:lnTo>
                    <a:pt x="17" y="172"/>
                  </a:lnTo>
                  <a:lnTo>
                    <a:pt x="23" y="182"/>
                  </a:lnTo>
                  <a:lnTo>
                    <a:pt x="29" y="188"/>
                  </a:lnTo>
                  <a:lnTo>
                    <a:pt x="34" y="198"/>
                  </a:lnTo>
                  <a:lnTo>
                    <a:pt x="43" y="204"/>
                  </a:lnTo>
                  <a:lnTo>
                    <a:pt x="52" y="207"/>
                  </a:lnTo>
                  <a:lnTo>
                    <a:pt x="60" y="214"/>
                  </a:lnTo>
                  <a:lnTo>
                    <a:pt x="69" y="217"/>
                  </a:lnTo>
                  <a:lnTo>
                    <a:pt x="78" y="220"/>
                  </a:lnTo>
                  <a:lnTo>
                    <a:pt x="89" y="220"/>
                  </a:lnTo>
                  <a:lnTo>
                    <a:pt x="98" y="220"/>
                  </a:lnTo>
                  <a:lnTo>
                    <a:pt x="109" y="220"/>
                  </a:lnTo>
                  <a:lnTo>
                    <a:pt x="118" y="220"/>
                  </a:lnTo>
                  <a:lnTo>
                    <a:pt x="127" y="217"/>
                  </a:lnTo>
                  <a:lnTo>
                    <a:pt x="138" y="214"/>
                  </a:lnTo>
                  <a:lnTo>
                    <a:pt x="147" y="207"/>
                  </a:lnTo>
                  <a:lnTo>
                    <a:pt x="153" y="204"/>
                  </a:lnTo>
                  <a:lnTo>
                    <a:pt x="161" y="198"/>
                  </a:lnTo>
                  <a:lnTo>
                    <a:pt x="170" y="188"/>
                  </a:lnTo>
                  <a:lnTo>
                    <a:pt x="176" y="182"/>
                  </a:lnTo>
                  <a:lnTo>
                    <a:pt x="182" y="172"/>
                  </a:lnTo>
                  <a:lnTo>
                    <a:pt x="184" y="162"/>
                  </a:lnTo>
                  <a:lnTo>
                    <a:pt x="190" y="152"/>
                  </a:lnTo>
                  <a:lnTo>
                    <a:pt x="193" y="143"/>
                  </a:lnTo>
                  <a:lnTo>
                    <a:pt x="196" y="133"/>
                  </a:lnTo>
                  <a:lnTo>
                    <a:pt x="196" y="123"/>
                  </a:lnTo>
                  <a:lnTo>
                    <a:pt x="199" y="110"/>
                  </a:lnTo>
                  <a:lnTo>
                    <a:pt x="196" y="100"/>
                  </a:lnTo>
                  <a:lnTo>
                    <a:pt x="196" y="87"/>
                  </a:lnTo>
                  <a:lnTo>
                    <a:pt x="193" y="78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82" y="48"/>
                  </a:lnTo>
                  <a:lnTo>
                    <a:pt x="176" y="39"/>
                  </a:lnTo>
                  <a:lnTo>
                    <a:pt x="170" y="32"/>
                  </a:lnTo>
                  <a:lnTo>
                    <a:pt x="161" y="26"/>
                  </a:lnTo>
                  <a:lnTo>
                    <a:pt x="153" y="19"/>
                  </a:lnTo>
                  <a:lnTo>
                    <a:pt x="147" y="13"/>
                  </a:lnTo>
                  <a:lnTo>
                    <a:pt x="138" y="6"/>
                  </a:lnTo>
                  <a:lnTo>
                    <a:pt x="127" y="3"/>
                  </a:lnTo>
                  <a:lnTo>
                    <a:pt x="118" y="0"/>
                  </a:lnTo>
                  <a:lnTo>
                    <a:pt x="109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30" name="Freeform 514"/>
            <p:cNvSpPr>
              <a:spLocks/>
            </p:cNvSpPr>
            <p:nvPr/>
          </p:nvSpPr>
          <p:spPr bwMode="auto">
            <a:xfrm>
              <a:off x="1256" y="401"/>
              <a:ext cx="199" cy="220"/>
            </a:xfrm>
            <a:custGeom>
              <a:avLst/>
              <a:gdLst>
                <a:gd name="T0" fmla="*/ 89 w 199"/>
                <a:gd name="T1" fmla="*/ 0 h 220"/>
                <a:gd name="T2" fmla="*/ 69 w 199"/>
                <a:gd name="T3" fmla="*/ 3 h 220"/>
                <a:gd name="T4" fmla="*/ 52 w 199"/>
                <a:gd name="T5" fmla="*/ 13 h 220"/>
                <a:gd name="T6" fmla="*/ 34 w 199"/>
                <a:gd name="T7" fmla="*/ 26 h 220"/>
                <a:gd name="T8" fmla="*/ 23 w 199"/>
                <a:gd name="T9" fmla="*/ 39 h 220"/>
                <a:gd name="T10" fmla="*/ 11 w 199"/>
                <a:gd name="T11" fmla="*/ 58 h 220"/>
                <a:gd name="T12" fmla="*/ 3 w 199"/>
                <a:gd name="T13" fmla="*/ 78 h 220"/>
                <a:gd name="T14" fmla="*/ 0 w 199"/>
                <a:gd name="T15" fmla="*/ 100 h 220"/>
                <a:gd name="T16" fmla="*/ 0 w 199"/>
                <a:gd name="T17" fmla="*/ 123 h 220"/>
                <a:gd name="T18" fmla="*/ 3 w 199"/>
                <a:gd name="T19" fmla="*/ 143 h 220"/>
                <a:gd name="T20" fmla="*/ 11 w 199"/>
                <a:gd name="T21" fmla="*/ 162 h 220"/>
                <a:gd name="T22" fmla="*/ 23 w 199"/>
                <a:gd name="T23" fmla="*/ 182 h 220"/>
                <a:gd name="T24" fmla="*/ 34 w 199"/>
                <a:gd name="T25" fmla="*/ 198 h 220"/>
                <a:gd name="T26" fmla="*/ 52 w 199"/>
                <a:gd name="T27" fmla="*/ 207 h 220"/>
                <a:gd name="T28" fmla="*/ 69 w 199"/>
                <a:gd name="T29" fmla="*/ 217 h 220"/>
                <a:gd name="T30" fmla="*/ 89 w 199"/>
                <a:gd name="T31" fmla="*/ 220 h 220"/>
                <a:gd name="T32" fmla="*/ 109 w 199"/>
                <a:gd name="T33" fmla="*/ 220 h 220"/>
                <a:gd name="T34" fmla="*/ 127 w 199"/>
                <a:gd name="T35" fmla="*/ 217 h 220"/>
                <a:gd name="T36" fmla="*/ 147 w 199"/>
                <a:gd name="T37" fmla="*/ 207 h 220"/>
                <a:gd name="T38" fmla="*/ 161 w 199"/>
                <a:gd name="T39" fmla="*/ 198 h 220"/>
                <a:gd name="T40" fmla="*/ 176 w 199"/>
                <a:gd name="T41" fmla="*/ 182 h 220"/>
                <a:gd name="T42" fmla="*/ 184 w 199"/>
                <a:gd name="T43" fmla="*/ 162 h 220"/>
                <a:gd name="T44" fmla="*/ 193 w 199"/>
                <a:gd name="T45" fmla="*/ 143 h 220"/>
                <a:gd name="T46" fmla="*/ 196 w 199"/>
                <a:gd name="T47" fmla="*/ 123 h 220"/>
                <a:gd name="T48" fmla="*/ 196 w 199"/>
                <a:gd name="T49" fmla="*/ 100 h 220"/>
                <a:gd name="T50" fmla="*/ 193 w 199"/>
                <a:gd name="T51" fmla="*/ 78 h 220"/>
                <a:gd name="T52" fmla="*/ 184 w 199"/>
                <a:gd name="T53" fmla="*/ 58 h 220"/>
                <a:gd name="T54" fmla="*/ 176 w 199"/>
                <a:gd name="T55" fmla="*/ 39 h 220"/>
                <a:gd name="T56" fmla="*/ 161 w 199"/>
                <a:gd name="T57" fmla="*/ 26 h 220"/>
                <a:gd name="T58" fmla="*/ 147 w 199"/>
                <a:gd name="T59" fmla="*/ 13 h 220"/>
                <a:gd name="T60" fmla="*/ 127 w 199"/>
                <a:gd name="T61" fmla="*/ 3 h 220"/>
                <a:gd name="T62" fmla="*/ 109 w 199"/>
                <a:gd name="T6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220">
                  <a:moveTo>
                    <a:pt x="98" y="0"/>
                  </a:moveTo>
                  <a:lnTo>
                    <a:pt x="89" y="0"/>
                  </a:lnTo>
                  <a:lnTo>
                    <a:pt x="78" y="0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3"/>
                  </a:lnTo>
                  <a:lnTo>
                    <a:pt x="43" y="19"/>
                  </a:lnTo>
                  <a:lnTo>
                    <a:pt x="34" y="26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8"/>
                  </a:lnTo>
                  <a:lnTo>
                    <a:pt x="11" y="58"/>
                  </a:lnTo>
                  <a:lnTo>
                    <a:pt x="8" y="68"/>
                  </a:lnTo>
                  <a:lnTo>
                    <a:pt x="3" y="78"/>
                  </a:lnTo>
                  <a:lnTo>
                    <a:pt x="3" y="87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0" y="123"/>
                  </a:lnTo>
                  <a:lnTo>
                    <a:pt x="3" y="133"/>
                  </a:lnTo>
                  <a:lnTo>
                    <a:pt x="3" y="143"/>
                  </a:lnTo>
                  <a:lnTo>
                    <a:pt x="8" y="152"/>
                  </a:lnTo>
                  <a:lnTo>
                    <a:pt x="11" y="162"/>
                  </a:lnTo>
                  <a:lnTo>
                    <a:pt x="17" y="172"/>
                  </a:lnTo>
                  <a:lnTo>
                    <a:pt x="23" y="182"/>
                  </a:lnTo>
                  <a:lnTo>
                    <a:pt x="29" y="188"/>
                  </a:lnTo>
                  <a:lnTo>
                    <a:pt x="34" y="198"/>
                  </a:lnTo>
                  <a:lnTo>
                    <a:pt x="43" y="204"/>
                  </a:lnTo>
                  <a:lnTo>
                    <a:pt x="52" y="207"/>
                  </a:lnTo>
                  <a:lnTo>
                    <a:pt x="60" y="214"/>
                  </a:lnTo>
                  <a:lnTo>
                    <a:pt x="69" y="217"/>
                  </a:lnTo>
                  <a:lnTo>
                    <a:pt x="78" y="220"/>
                  </a:lnTo>
                  <a:lnTo>
                    <a:pt x="89" y="220"/>
                  </a:lnTo>
                  <a:lnTo>
                    <a:pt x="98" y="220"/>
                  </a:lnTo>
                  <a:lnTo>
                    <a:pt x="109" y="220"/>
                  </a:lnTo>
                  <a:lnTo>
                    <a:pt x="118" y="220"/>
                  </a:lnTo>
                  <a:lnTo>
                    <a:pt x="127" y="217"/>
                  </a:lnTo>
                  <a:lnTo>
                    <a:pt x="138" y="214"/>
                  </a:lnTo>
                  <a:lnTo>
                    <a:pt x="147" y="207"/>
                  </a:lnTo>
                  <a:lnTo>
                    <a:pt x="153" y="204"/>
                  </a:lnTo>
                  <a:lnTo>
                    <a:pt x="161" y="198"/>
                  </a:lnTo>
                  <a:lnTo>
                    <a:pt x="170" y="188"/>
                  </a:lnTo>
                  <a:lnTo>
                    <a:pt x="176" y="182"/>
                  </a:lnTo>
                  <a:lnTo>
                    <a:pt x="182" y="172"/>
                  </a:lnTo>
                  <a:lnTo>
                    <a:pt x="184" y="162"/>
                  </a:lnTo>
                  <a:lnTo>
                    <a:pt x="190" y="152"/>
                  </a:lnTo>
                  <a:lnTo>
                    <a:pt x="193" y="143"/>
                  </a:lnTo>
                  <a:lnTo>
                    <a:pt x="196" y="133"/>
                  </a:lnTo>
                  <a:lnTo>
                    <a:pt x="196" y="123"/>
                  </a:lnTo>
                  <a:lnTo>
                    <a:pt x="199" y="110"/>
                  </a:lnTo>
                  <a:lnTo>
                    <a:pt x="196" y="100"/>
                  </a:lnTo>
                  <a:lnTo>
                    <a:pt x="196" y="87"/>
                  </a:lnTo>
                  <a:lnTo>
                    <a:pt x="193" y="78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82" y="48"/>
                  </a:lnTo>
                  <a:lnTo>
                    <a:pt x="176" y="39"/>
                  </a:lnTo>
                  <a:lnTo>
                    <a:pt x="170" y="32"/>
                  </a:lnTo>
                  <a:lnTo>
                    <a:pt x="161" y="26"/>
                  </a:lnTo>
                  <a:lnTo>
                    <a:pt x="153" y="19"/>
                  </a:lnTo>
                  <a:lnTo>
                    <a:pt x="147" y="13"/>
                  </a:lnTo>
                  <a:lnTo>
                    <a:pt x="138" y="6"/>
                  </a:lnTo>
                  <a:lnTo>
                    <a:pt x="127" y="3"/>
                  </a:lnTo>
                  <a:lnTo>
                    <a:pt x="118" y="0"/>
                  </a:lnTo>
                  <a:lnTo>
                    <a:pt x="109" y="0"/>
                  </a:lnTo>
                  <a:lnTo>
                    <a:pt x="98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931" name="Rectangle 515"/>
            <p:cNvSpPr>
              <a:spLocks noChangeArrowheads="1"/>
            </p:cNvSpPr>
            <p:nvPr/>
          </p:nvSpPr>
          <p:spPr bwMode="auto">
            <a:xfrm>
              <a:off x="1326" y="427"/>
              <a:ext cx="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  <p:sp>
          <p:nvSpPr>
            <p:cNvPr id="444932" name="Rectangle 516"/>
            <p:cNvSpPr>
              <a:spLocks noChangeArrowheads="1"/>
            </p:cNvSpPr>
            <p:nvPr/>
          </p:nvSpPr>
          <p:spPr bwMode="auto">
            <a:xfrm>
              <a:off x="1387" y="49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444933" name="Rectangle 517"/>
            <p:cNvSpPr>
              <a:spLocks noChangeArrowheads="1"/>
            </p:cNvSpPr>
            <p:nvPr/>
          </p:nvSpPr>
          <p:spPr bwMode="auto">
            <a:xfrm>
              <a:off x="1440" y="42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/>
            </a:p>
          </p:txBody>
        </p:sp>
        <p:sp>
          <p:nvSpPr>
            <p:cNvPr id="444934" name="Rectangle 518"/>
            <p:cNvSpPr>
              <a:spLocks noChangeArrowheads="1"/>
            </p:cNvSpPr>
            <p:nvPr/>
          </p:nvSpPr>
          <p:spPr bwMode="auto">
            <a:xfrm>
              <a:off x="1292" y="618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1800" i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4935" name="Rectangle 519"/>
            <p:cNvSpPr>
              <a:spLocks noChangeArrowheads="1"/>
            </p:cNvSpPr>
            <p:nvPr/>
          </p:nvSpPr>
          <p:spPr bwMode="auto">
            <a:xfrm>
              <a:off x="1474" y="391"/>
              <a:ext cx="3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zh-CN" sz="1800" i="1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4936" name="Rectangle 520"/>
            <p:cNvSpPr>
              <a:spLocks noChangeArrowheads="1"/>
            </p:cNvSpPr>
            <p:nvPr/>
          </p:nvSpPr>
          <p:spPr bwMode="auto">
            <a:xfrm>
              <a:off x="1474" y="84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444937" name="Rectangle 521"/>
            <p:cNvSpPr>
              <a:spLocks noChangeArrowheads="1"/>
            </p:cNvSpPr>
            <p:nvPr/>
          </p:nvSpPr>
          <p:spPr bwMode="auto">
            <a:xfrm>
              <a:off x="1474" y="111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444938" name="Rectangle 522"/>
            <p:cNvSpPr>
              <a:spLocks noChangeArrowheads="1"/>
            </p:cNvSpPr>
            <p:nvPr/>
          </p:nvSpPr>
          <p:spPr bwMode="auto">
            <a:xfrm>
              <a:off x="1655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/>
            </a:p>
          </p:txBody>
        </p:sp>
        <p:sp>
          <p:nvSpPr>
            <p:cNvPr id="444939" name="Rectangle 523"/>
            <p:cNvSpPr>
              <a:spLocks noChangeArrowheads="1"/>
            </p:cNvSpPr>
            <p:nvPr/>
          </p:nvSpPr>
          <p:spPr bwMode="auto">
            <a:xfrm>
              <a:off x="1927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/>
            </a:p>
          </p:txBody>
        </p:sp>
        <p:sp>
          <p:nvSpPr>
            <p:cNvPr id="444940" name="Rectangle 524"/>
            <p:cNvSpPr>
              <a:spLocks noChangeArrowheads="1"/>
            </p:cNvSpPr>
            <p:nvPr/>
          </p:nvSpPr>
          <p:spPr bwMode="auto">
            <a:xfrm>
              <a:off x="2245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/>
            </a:p>
          </p:txBody>
        </p:sp>
        <p:sp>
          <p:nvSpPr>
            <p:cNvPr id="444941" name="Rectangle 525"/>
            <p:cNvSpPr>
              <a:spLocks noChangeArrowheads="1"/>
            </p:cNvSpPr>
            <p:nvPr/>
          </p:nvSpPr>
          <p:spPr bwMode="auto">
            <a:xfrm>
              <a:off x="2562" y="527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/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4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4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671" grpId="0" animBg="1"/>
      <p:bldP spid="444683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17749</TotalTime>
  <Words>1296</Words>
  <Application>Microsoft Office PowerPoint</Application>
  <PresentationFormat>全屏显示(4:3)</PresentationFormat>
  <Paragraphs>689</Paragraphs>
  <Slides>15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Profile</vt:lpstr>
      <vt:lpstr>图片</vt:lpstr>
      <vt:lpstr>Picture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hanxy</cp:lastModifiedBy>
  <cp:revision>1748</cp:revision>
  <dcterms:created xsi:type="dcterms:W3CDTF">2004-08-29T02:51:05Z</dcterms:created>
  <dcterms:modified xsi:type="dcterms:W3CDTF">2016-11-29T11:16:46Z</dcterms:modified>
</cp:coreProperties>
</file>