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aheim"/>
      <p:regular r:id="rId19"/>
    </p:embeddedFont>
    <p:embeddedFont>
      <p:font typeface="Baloo 2 ExtraBold"/>
      <p:bold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loo2ExtraBold-bold.fntdata"/><Relationship Id="rId11" Type="http://schemas.openxmlformats.org/officeDocument/2006/relationships/slide" Target="slides/slide6.xml"/><Relationship Id="rId22" Type="http://schemas.openxmlformats.org/officeDocument/2006/relationships/font" Target="fonts/DMSans-bold.fntdata"/><Relationship Id="rId10" Type="http://schemas.openxmlformats.org/officeDocument/2006/relationships/slide" Target="slides/slide5.xml"/><Relationship Id="rId21" Type="http://schemas.openxmlformats.org/officeDocument/2006/relationships/font" Target="fonts/DMSans-regular.fntdata"/><Relationship Id="rId13" Type="http://schemas.openxmlformats.org/officeDocument/2006/relationships/slide" Target="slides/slide8.xml"/><Relationship Id="rId24" Type="http://schemas.openxmlformats.org/officeDocument/2006/relationships/font" Target="fonts/DMSans-boldItalic.fntdata"/><Relationship Id="rId12" Type="http://schemas.openxmlformats.org/officeDocument/2006/relationships/slide" Target="slides/slide7.xml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nahei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ca9e26e1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ca9e26e1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ca9e26e1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ca9e26e1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cac78b21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cac78b21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ca9e26e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ca9e26e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ca9e26e1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ca9e26e1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ca9e26e1a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ca9e26e1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ca9e26e1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ca9e26e1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ca9e26e1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ca9e26e1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ca9e26e1a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ca9e26e1a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Hospital Management System</a:t>
            </a:r>
            <a:endParaRPr sz="4400"/>
          </a:p>
        </p:txBody>
      </p:sp>
      <p:sp>
        <p:nvSpPr>
          <p:cNvPr id="660" name="Google Shape;660;p24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Presented by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2349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2344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2341</a:t>
            </a:r>
            <a:endParaRPr b="1" u="sng"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2" name="Google Shape;662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2" name="Google Shape;702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3"/>
          <p:cNvSpPr/>
          <p:nvPr>
            <p:ph idx="2" type="pic"/>
          </p:nvPr>
        </p:nvSpPr>
        <p:spPr>
          <a:xfrm>
            <a:off x="1" y="80225"/>
            <a:ext cx="9144000" cy="5157300"/>
          </a:xfrm>
          <a:prstGeom prst="rect">
            <a:avLst/>
          </a:prstGeom>
        </p:spPr>
      </p:sp>
      <p:sp>
        <p:nvSpPr>
          <p:cNvPr id="800" name="Google Shape;800;p33"/>
          <p:cNvSpPr txBox="1"/>
          <p:nvPr>
            <p:ph type="title"/>
          </p:nvPr>
        </p:nvSpPr>
        <p:spPr>
          <a:xfrm>
            <a:off x="726950" y="450275"/>
            <a:ext cx="714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trigr:</a:t>
            </a:r>
            <a:endParaRPr/>
          </a:p>
        </p:txBody>
      </p:sp>
      <p:pic>
        <p:nvPicPr>
          <p:cNvPr id="801" name="Google Shape;8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381125"/>
            <a:ext cx="8206824" cy="2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4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</p:spPr>
      </p:sp>
      <p:sp>
        <p:nvSpPr>
          <p:cNvPr id="807" name="Google Shape;807;p34"/>
          <p:cNvSpPr txBox="1"/>
          <p:nvPr>
            <p:ph type="title"/>
          </p:nvPr>
        </p:nvSpPr>
        <p:spPr>
          <a:xfrm>
            <a:off x="679975" y="356325"/>
            <a:ext cx="714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set on TABLE patients:</a:t>
            </a:r>
            <a:endParaRPr/>
          </a:p>
        </p:txBody>
      </p:sp>
      <p:pic>
        <p:nvPicPr>
          <p:cNvPr id="808" name="Google Shape;8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30" y="1294105"/>
            <a:ext cx="7053200" cy="19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4"/>
          <p:cNvSpPr txBox="1"/>
          <p:nvPr/>
        </p:nvSpPr>
        <p:spPr>
          <a:xfrm>
            <a:off x="777250" y="3513550"/>
            <a:ext cx="54957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On trigger the data from table patients is saved in table trigr.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495550" y="3589950"/>
            <a:ext cx="2817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5"/>
          <p:cNvSpPr txBox="1"/>
          <p:nvPr>
            <p:ph type="title"/>
          </p:nvPr>
        </p:nvSpPr>
        <p:spPr>
          <a:xfrm>
            <a:off x="325700" y="574950"/>
            <a:ext cx="4644000" cy="13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Scope:</a:t>
            </a:r>
            <a:endParaRPr/>
          </a:p>
        </p:txBody>
      </p:sp>
      <p:grpSp>
        <p:nvGrpSpPr>
          <p:cNvPr id="816" name="Google Shape;816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817" name="Google Shape;817;p35"/>
            <p:cNvSpPr/>
            <p:nvPr/>
          </p:nvSpPr>
          <p:spPr>
            <a:xfrm>
              <a:off x="4817053" y="116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8" name="Google Shape;818;p35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819" name="Google Shape;819;p3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35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839" name="Google Shape;839;p35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840" name="Google Shape;840;p35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rect b="b" l="l" r="r" t="t"/>
                  <a:pathLst>
                    <a:path extrusionOk="0" h="348197" w="380915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35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rect b="b" l="l" r="r" t="t"/>
                  <a:pathLst>
                    <a:path extrusionOk="0" h="55911" w="20478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35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rect b="b" l="l" r="r" t="t"/>
                  <a:pathLst>
                    <a:path extrusionOk="0" h="571433" w="655354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35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rect b="b" l="l" r="r" t="t"/>
                  <a:pathLst>
                    <a:path extrusionOk="0" h="564744" w="581157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35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rect b="b" l="l" r="r" t="t"/>
                  <a:pathLst>
                    <a:path extrusionOk="0" h="110108" w="126301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35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rect b="b" l="l" r="r" t="t"/>
                  <a:pathLst>
                    <a:path extrusionOk="0" h="106776" w="29175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35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35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35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rect b="b" l="l" r="r" t="t"/>
                  <a:pathLst>
                    <a:path extrusionOk="0" h="123348" w="126301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35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rect b="b" l="l" r="r" t="t"/>
                  <a:pathLst>
                    <a:path extrusionOk="0" h="106776" w="291655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35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35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35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rect b="b" l="l" r="r" t="t"/>
                  <a:pathLst>
                    <a:path extrusionOk="0" h="1226343" w="429336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35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rect b="b" l="l" r="r" t="t"/>
                  <a:pathLst>
                    <a:path extrusionOk="0" h="1199768" w="124015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35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rect b="b" l="l" r="r" t="t"/>
                  <a:pathLst>
                    <a:path extrusionOk="0" h="4095" w="161925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35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rect b="b" l="l" r="r" t="t"/>
                  <a:pathLst>
                    <a:path extrusionOk="0" h="1236059" w="566737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56" name="Google Shape;856;p35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857" name="Google Shape;857;p35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rect b="b" l="l" r="r" t="t"/>
                    <a:pathLst>
                      <a:path extrusionOk="0" h="1224724" w="231076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8" name="Google Shape;858;p35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rect b="b" l="l" r="r" t="t"/>
                    <a:pathLst>
                      <a:path extrusionOk="0" h="4095" w="171926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9" name="Google Shape;859;p35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rect b="b" l="l" r="r" t="t"/>
                    <a:pathLst>
                      <a:path extrusionOk="0" h="170306" w="131254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0" name="Google Shape;860;p35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rect b="b" l="l" r="r" t="t"/>
                  <a:pathLst>
                    <a:path extrusionOk="0" h="888396" w="581474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35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rect b="b" l="l" r="r" t="t"/>
                  <a:pathLst>
                    <a:path extrusionOk="0" h="39147" w="517207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35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rect b="b" l="l" r="r" t="t"/>
                  <a:pathLst>
                    <a:path extrusionOk="0" h="1036129" w="430791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63" name="Google Shape;863;p35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864" name="Google Shape;864;p35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rect b="b" l="l" r="r" t="t"/>
                    <a:pathLst>
                      <a:path extrusionOk="0" h="1003934" w="245363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35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rect b="b" l="l" r="r" t="t"/>
                    <a:pathLst>
                      <a:path extrusionOk="0" h="545591" w="112299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35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rect b="b" l="l" r="r" t="t"/>
                    <a:pathLst>
                      <a:path extrusionOk="0" h="548639" w="123539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35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rect b="b" l="l" r="r" t="t"/>
                  <a:pathLst>
                    <a:path extrusionOk="0" h="30321" w="10526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35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rect b="b" l="l" r="r" t="t"/>
                  <a:pathLst>
                    <a:path extrusionOk="0" h="497395" w="305943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35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rect b="b" l="l" r="r" t="t"/>
                  <a:pathLst>
                    <a:path extrusionOk="0" h="38598" w="25487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35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rect b="b" l="l" r="r" t="t"/>
                  <a:pathLst>
                    <a:path extrusionOk="0" h="276176" w="260554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35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rect b="b" l="l" r="r" t="t"/>
                  <a:pathLst>
                    <a:path extrusionOk="0" h="367703" w="218559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35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rect b="b" l="l" r="r" t="t"/>
                  <a:pathLst>
                    <a:path extrusionOk="0" h="112585" w="44005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35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rect b="b" l="l" r="r" t="t"/>
                  <a:pathLst>
                    <a:path extrusionOk="0" h="646842" w="255174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74" name="Google Shape;874;p35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875" name="Google Shape;875;p35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rect b="b" l="l" r="r" t="t"/>
                    <a:pathLst>
                      <a:path extrusionOk="0" h="416369" w="435292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35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rect b="b" l="l" r="r" t="t"/>
                    <a:pathLst>
                      <a:path extrusionOk="0" h="411310" w="443227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77" name="Google Shape;877;p35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rect b="b" l="l" r="r" t="t"/>
                  <a:pathLst>
                    <a:path extrusionOk="0" h="328180" w="34590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35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rect b="b" l="l" r="r" t="t"/>
                  <a:pathLst>
                    <a:path extrusionOk="0" h="655791" w="596026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35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rect b="b" l="l" r="r" t="t"/>
                  <a:pathLst>
                    <a:path extrusionOk="0" h="118924" w="228409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80" name="Google Shape;880;p35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881" name="Google Shape;881;p35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rect b="b" l="l" r="r" t="t"/>
                    <a:pathLst>
                      <a:path extrusionOk="0" h="63245" w="62674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2" name="Google Shape;882;p35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rect b="b" l="l" r="r" t="t"/>
                    <a:pathLst>
                      <a:path extrusionOk="0" h="61531" w="50101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3" name="Google Shape;883;p35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rect b="b" l="l" r="r" t="t"/>
                    <a:pathLst>
                      <a:path extrusionOk="0" h="7524" w="13144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884" name="Google Shape;884;p35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885" name="Google Shape;885;p35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rect b="b" l="l" r="r" t="t"/>
                      <a:pathLst>
                        <a:path extrusionOk="0" h="8191" w="9239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86" name="Google Shape;886;p35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rect b="b" l="l" r="r" t="t"/>
                      <a:pathLst>
                        <a:path extrusionOk="0" h="10286" w="11334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87" name="Google Shape;887;p35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rect b="b" l="l" r="r" t="t"/>
                    <a:pathLst>
                      <a:path extrusionOk="0" h="7143" w="76485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88" name="Google Shape;888;p35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rect b="b" l="l" r="r" t="t"/>
                  <a:pathLst>
                    <a:path extrusionOk="0" h="34" w="33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89" name="Google Shape;889;p35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890" name="Google Shape;890;p35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rect b="b" l="l" r="r" t="t"/>
                    <a:pathLst>
                      <a:path extrusionOk="0" h="43" w="21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1" name="Google Shape;891;p35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rect b="b" l="l" r="r" t="t"/>
                    <a:pathLst>
                      <a:path extrusionOk="0" h="43" w="2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35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rect b="b" l="l" r="r" t="t"/>
                    <a:pathLst>
                      <a:path extrusionOk="0" h="65" w="7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3" name="Google Shape;893;p35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rect b="b" l="l" r="r" t="t"/>
                    <a:pathLst>
                      <a:path extrusionOk="0" h="56" w="49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94" name="Google Shape;894;p35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5" name="Google Shape;895;p35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896" name="Google Shape;896;p35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5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5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5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5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5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5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5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5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5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5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5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5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5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5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5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5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5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5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5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5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5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5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5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5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5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5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35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927" name="Google Shape;927;p3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28" name="Google Shape;928;p3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929" name="Google Shape;929;p3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5"/>
            <p:cNvSpPr/>
            <p:nvPr/>
          </p:nvSpPr>
          <p:spPr>
            <a:xfrm>
              <a:off x="6775158" y="290718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8466784" y="100826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8" name="Google Shape;938;p35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1" name="Google Shape;941;p35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942" name="Google Shape;942;p35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5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55" name="Google Shape;955;p35"/>
          <p:cNvSpPr txBox="1"/>
          <p:nvPr/>
        </p:nvSpPr>
        <p:spPr>
          <a:xfrm>
            <a:off x="354650" y="1907100"/>
            <a:ext cx="44625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Inventory management: Tracking and managing hospital supplies, medications, and equipment to ensure availability and prevent stock outs or overstocking.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Billing and invoicing: Handling financial transactions, insurance claims, and billing processes accurately and efficiently.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Patient records management: Edition fields can be added to patient information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including medical history, diagnoses, treatments, and test results.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/>
          <p:nvPr>
            <p:ph type="title"/>
          </p:nvPr>
        </p:nvSpPr>
        <p:spPr>
          <a:xfrm>
            <a:off x="1112500" y="1383150"/>
            <a:ext cx="7051500" cy="23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700"/>
              <a:t>THANK YOU :)</a:t>
            </a:r>
            <a:endParaRPr i="1" sz="7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5"/>
          <p:cNvSpPr txBox="1"/>
          <p:nvPr>
            <p:ph type="ctrTitle"/>
          </p:nvPr>
        </p:nvSpPr>
        <p:spPr>
          <a:xfrm>
            <a:off x="295950" y="429475"/>
            <a:ext cx="80088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overview:</a:t>
            </a:r>
            <a:endParaRPr/>
          </a:p>
        </p:txBody>
      </p:sp>
      <p:sp>
        <p:nvSpPr>
          <p:cNvPr id="743" name="Google Shape;743;p25"/>
          <p:cNvSpPr txBox="1"/>
          <p:nvPr>
            <p:ph idx="1" type="subTitle"/>
          </p:nvPr>
        </p:nvSpPr>
        <p:spPr>
          <a:xfrm>
            <a:off x="724950" y="1366850"/>
            <a:ext cx="7579800" cy="4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Hospital Management System (HMS) is a comprehensive software solution designed to streamline and automate various administrative and clinical tasks within a healthcare facility. It integrates different functions and processes to ensure smooth operations and improved patient care. The scope of our project includes addressing key aspects of hospital management such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Patient records management</a:t>
            </a:r>
            <a:r>
              <a:rPr lang="en"/>
              <a:t>: Storing and organizing patient information, including their personal information (email, phone number) booking information,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Doctor records management</a:t>
            </a:r>
            <a:r>
              <a:rPr lang="en"/>
              <a:t>: Storing and organizing Doctor information, including their personal information (email, phone number) and the appointments they have lined up in the schedule.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Appointments and scheduling</a:t>
            </a:r>
            <a:r>
              <a:rPr lang="en"/>
              <a:t>: Managing appointments for patients, doctors, and other healthcare staff to optimize workflow and minimize waiting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 txBox="1"/>
          <p:nvPr>
            <p:ph type="ctrTitle"/>
          </p:nvPr>
        </p:nvSpPr>
        <p:spPr>
          <a:xfrm>
            <a:off x="127200" y="344950"/>
            <a:ext cx="8889600" cy="8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Objective and goals:</a:t>
            </a:r>
            <a:endParaRPr sz="5200"/>
          </a:p>
        </p:txBody>
      </p:sp>
      <p:sp>
        <p:nvSpPr>
          <p:cNvPr id="749" name="Google Shape;749;p26"/>
          <p:cNvSpPr txBox="1"/>
          <p:nvPr>
            <p:ph idx="1" type="subTitle"/>
          </p:nvPr>
        </p:nvSpPr>
        <p:spPr>
          <a:xfrm>
            <a:off x="127200" y="1810072"/>
            <a:ext cx="84945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 centralized database for patient information to ensure data integrity and accessibility.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an intuitive user interface for easy navigation and efficient data entry.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Automating appointment scheduling to minimize wait times and optimize resource allocation.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aim to reduce administrative burdens and minimize manual tasks through automation, thereby increasing productivity and resource utilization.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7"/>
          <p:cNvSpPr txBox="1"/>
          <p:nvPr>
            <p:ph type="title"/>
          </p:nvPr>
        </p:nvSpPr>
        <p:spPr>
          <a:xfrm>
            <a:off x="153575" y="185325"/>
            <a:ext cx="76110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 which were needed to be installed:</a:t>
            </a:r>
            <a:endParaRPr/>
          </a:p>
        </p:txBody>
      </p:sp>
      <p:sp>
        <p:nvSpPr>
          <p:cNvPr id="755" name="Google Shape;755;p27"/>
          <p:cNvSpPr txBox="1"/>
          <p:nvPr>
            <p:ph idx="1" type="body"/>
          </p:nvPr>
        </p:nvSpPr>
        <p:spPr>
          <a:xfrm>
            <a:off x="213700" y="1409150"/>
            <a:ext cx="79845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Flask</a:t>
            </a:r>
            <a:r>
              <a:rPr b="1" lang="en" sz="2000">
                <a:solidFill>
                  <a:schemeClr val="dk1"/>
                </a:solidFill>
              </a:rPr>
              <a:t>-SqlAlchemy: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SQLAlchemy provides an ORM (Object-Relational Mapping) system for working with relational databases in Python, and Flask-SQLAlchemy makes it easy to use SQLAlchemy within Flask projects. It simplifies database interactions by providing a high-level API for defining database models, executing database queries, and managing database connections.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Flask-login: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  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56" name="Google Shape;756;p27"/>
          <p:cNvSpPr txBox="1"/>
          <p:nvPr/>
        </p:nvSpPr>
        <p:spPr>
          <a:xfrm>
            <a:off x="366375" y="1871850"/>
            <a:ext cx="26421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7" name="Google Shape;757;p27"/>
          <p:cNvSpPr txBox="1"/>
          <p:nvPr/>
        </p:nvSpPr>
        <p:spPr>
          <a:xfrm>
            <a:off x="213700" y="3366150"/>
            <a:ext cx="8103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Flask-Login is an extension for Flask that provides user session management, including user authentication and authorization. It simplifies the process of managing user sessions in Flask-based web applications by handling tasks such as user login, logout, session management, and access control.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used:</a:t>
            </a:r>
            <a:endParaRPr/>
          </a:p>
        </p:txBody>
      </p:sp>
      <p:sp>
        <p:nvSpPr>
          <p:cNvPr id="763" name="Google Shape;763;p28"/>
          <p:cNvSpPr txBox="1"/>
          <p:nvPr/>
        </p:nvSpPr>
        <p:spPr>
          <a:xfrm>
            <a:off x="871350" y="1017725"/>
            <a:ext cx="73119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Flask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HTML &amp;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CSS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4" name="Google Shape;764;p28"/>
          <p:cNvSpPr/>
          <p:nvPr/>
        </p:nvSpPr>
        <p:spPr>
          <a:xfrm>
            <a:off x="624725" y="1214250"/>
            <a:ext cx="2466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5" name="Google Shape;765;p28"/>
          <p:cNvSpPr/>
          <p:nvPr/>
        </p:nvSpPr>
        <p:spPr>
          <a:xfrm>
            <a:off x="624725" y="1575175"/>
            <a:ext cx="2466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6" name="Google Shape;766;p28"/>
          <p:cNvSpPr/>
          <p:nvPr/>
        </p:nvSpPr>
        <p:spPr>
          <a:xfrm>
            <a:off x="624725" y="1859600"/>
            <a:ext cx="2466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7" name="Google Shape;767;p28"/>
          <p:cNvSpPr/>
          <p:nvPr/>
        </p:nvSpPr>
        <p:spPr>
          <a:xfrm>
            <a:off x="624725" y="2211625"/>
            <a:ext cx="2466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 txBox="1"/>
          <p:nvPr>
            <p:ph type="ctrTitle"/>
          </p:nvPr>
        </p:nvSpPr>
        <p:spPr>
          <a:xfrm>
            <a:off x="205150" y="716925"/>
            <a:ext cx="86898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of the project in brief: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 txBox="1"/>
          <p:nvPr>
            <p:ph idx="1" type="subTitle"/>
          </p:nvPr>
        </p:nvSpPr>
        <p:spPr>
          <a:xfrm>
            <a:off x="501850" y="1213799"/>
            <a:ext cx="80964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will either sign up(if they are new users) as a </a:t>
            </a:r>
            <a:r>
              <a:rPr lang="en"/>
              <a:t>patient</a:t>
            </a:r>
            <a:r>
              <a:rPr lang="en"/>
              <a:t> or a doctor according to their role,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they already have an account, they can just log-in.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 in as a patient: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check the departments available for </a:t>
            </a:r>
            <a:r>
              <a:rPr lang="en"/>
              <a:t>treatment</a:t>
            </a:r>
            <a:r>
              <a:rPr lang="en"/>
              <a:t>,  you can book appointment with a </a:t>
            </a:r>
            <a:r>
              <a:rPr lang="en"/>
              <a:t>doctor.In edition you can check,edit or even delete previously made bookings.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 in as a Doctor: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keep a track of the appointments scheduled not just for you but also for the other doctors.In edition you will have a list of all the patients using the app.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0"/>
          <p:cNvSpPr txBox="1"/>
          <p:nvPr>
            <p:ph type="ctrTitle"/>
          </p:nvPr>
        </p:nvSpPr>
        <p:spPr>
          <a:xfrm>
            <a:off x="396150" y="180550"/>
            <a:ext cx="64173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Database:</a:t>
            </a:r>
            <a:r>
              <a:rPr lang="en" sz="4300" u="sng"/>
              <a:t>hmdbms</a:t>
            </a:r>
            <a:endParaRPr sz="4300" u="sng"/>
          </a:p>
        </p:txBody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349175" y="944062"/>
            <a:ext cx="80730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table in the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TABLE doctors: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0" name="Google Shape;7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25" y="2064254"/>
            <a:ext cx="8048625" cy="23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1"/>
          <p:cNvSpPr txBox="1"/>
          <p:nvPr>
            <p:ph type="ctrTitle"/>
          </p:nvPr>
        </p:nvSpPr>
        <p:spPr>
          <a:xfrm>
            <a:off x="225475" y="239250"/>
            <a:ext cx="8584200" cy="7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TABLE patients: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86" name="Google Shape;786;p31"/>
          <p:cNvSpPr txBox="1"/>
          <p:nvPr>
            <p:ph idx="1" type="subTitle"/>
          </p:nvPr>
        </p:nvSpPr>
        <p:spPr>
          <a:xfrm>
            <a:off x="713225" y="1214261"/>
            <a:ext cx="72510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7" name="Google Shape;7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099363"/>
            <a:ext cx="77152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2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</p:spPr>
      </p:sp>
      <p:sp>
        <p:nvSpPr>
          <p:cNvPr id="793" name="Google Shape;793;p32"/>
          <p:cNvSpPr txBox="1"/>
          <p:nvPr>
            <p:ph type="title"/>
          </p:nvPr>
        </p:nvSpPr>
        <p:spPr>
          <a:xfrm>
            <a:off x="867875" y="191925"/>
            <a:ext cx="714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users:</a:t>
            </a:r>
            <a:endParaRPr/>
          </a:p>
        </p:txBody>
      </p:sp>
      <p:pic>
        <p:nvPicPr>
          <p:cNvPr id="794" name="Google Shape;7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25" y="1155525"/>
            <a:ext cx="8106799" cy="25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