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8" r:id="rId3"/>
    <p:sldId id="259" r:id="rId4"/>
    <p:sldId id="262" r:id="rId5"/>
    <p:sldId id="268" r:id="rId6"/>
    <p:sldId id="269" r:id="rId7"/>
    <p:sldId id="275" r:id="rId8"/>
    <p:sldId id="274" r:id="rId9"/>
  </p:sldIdLst>
  <p:sldSz cx="9144000" cy="5143500" type="screen16x9"/>
  <p:notesSz cx="6858000" cy="9144000"/>
  <p:embeddedFontLst>
    <p:embeddedFont>
      <p:font typeface="Catamaran Light" panose="020B0604020202020204" charset="0"/>
      <p:regular r:id="rId11"/>
      <p:bold r:id="rId12"/>
    </p:embeddedFont>
    <p:embeddedFont>
      <p:font typeface="Livvic"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dirty="0">
              <a:solidFill>
                <a:srgbClr val="3C404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dirty="0">
              <a:solidFill>
                <a:srgbClr val="3C404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dirty="0">
              <a:solidFill>
                <a:srgbClr val="3C4043"/>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200"/>
              <a:buNone/>
              <a:defRPr>
                <a:solidFill>
                  <a:srgbClr val="434343"/>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51" name="Google Shape;51;p7"/>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4" descr="C:\Users\priya\Downloads\shannon\2.jpg2"/>
          <p:cNvPicPr preferRelativeResize="0">
            <a:picLocks noChangeAspect="1"/>
          </p:cNvPicPr>
          <p:nvPr/>
        </p:nvPicPr>
        <p:blipFill rotWithShape="1">
          <a:blip r:embed="rId3"/>
          <a:srcRect t="7812" b="7812"/>
          <a:stretch>
            <a:fillRect/>
          </a:stretch>
        </p:blipFill>
        <p:spPr>
          <a:xfrm>
            <a:off x="0" y="0"/>
            <a:ext cx="9143998" cy="5143500"/>
          </a:xfrm>
          <a:prstGeom prst="rect">
            <a:avLst/>
          </a:prstGeom>
          <a:noFill/>
          <a:ln>
            <a:noFill/>
          </a:ln>
        </p:spPr>
      </p:pic>
      <p:sp>
        <p:nvSpPr>
          <p:cNvPr id="124" name="Google Shape;124;p24"/>
          <p:cNvSpPr/>
          <p:nvPr/>
        </p:nvSpPr>
        <p:spPr>
          <a:xfrm rot="5400000">
            <a:off x="1428875" y="13850"/>
            <a:ext cx="3358800" cy="5026500"/>
          </a:xfrm>
          <a:prstGeom prst="rect">
            <a:avLst/>
          </a:prstGeom>
          <a:solidFill>
            <a:srgbClr val="908269">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4"/>
          <p:cNvSpPr txBox="1">
            <a:spLocks noGrp="1"/>
          </p:cNvSpPr>
          <p:nvPr>
            <p:ph type="subTitle" idx="1"/>
          </p:nvPr>
        </p:nvSpPr>
        <p:spPr>
          <a:xfrm>
            <a:off x="989957" y="3239386"/>
            <a:ext cx="2402100" cy="8550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solidFill>
                  <a:schemeClr val="lt1"/>
                </a:solidFill>
              </a:rPr>
              <a:t>Team Members:</a:t>
            </a:r>
          </a:p>
          <a:p>
            <a:pPr marL="171450" lvl="0" indent="-171450" algn="l" rtl="0">
              <a:spcBef>
                <a:spcPts val="0"/>
              </a:spcBef>
              <a:spcAft>
                <a:spcPts val="0"/>
              </a:spcAft>
              <a:buClr>
                <a:schemeClr val="tx2"/>
              </a:buClr>
              <a:buFont typeface="Arial" panose="020B0604020202020204" pitchFamily="34" charset="0"/>
              <a:buChar char="•"/>
            </a:pPr>
            <a:r>
              <a:rPr lang="en-GB" dirty="0">
                <a:solidFill>
                  <a:schemeClr val="lt1"/>
                </a:solidFill>
              </a:rPr>
              <a:t>Shannon </a:t>
            </a:r>
            <a:r>
              <a:rPr lang="en-GB" dirty="0" err="1">
                <a:solidFill>
                  <a:schemeClr val="lt1"/>
                </a:solidFill>
              </a:rPr>
              <a:t>Seqeira</a:t>
            </a:r>
            <a:r>
              <a:rPr lang="en-GB" dirty="0">
                <a:solidFill>
                  <a:schemeClr val="lt1"/>
                </a:solidFill>
              </a:rPr>
              <a:t> (2340)</a:t>
            </a:r>
          </a:p>
          <a:p>
            <a:pPr marL="171450" lvl="0" indent="-171450" algn="l" rtl="0">
              <a:spcBef>
                <a:spcPts val="0"/>
              </a:spcBef>
              <a:spcAft>
                <a:spcPts val="0"/>
              </a:spcAft>
              <a:buClr>
                <a:schemeClr val="tx2"/>
              </a:buClr>
              <a:buFont typeface="Arial" panose="020B0604020202020204" pitchFamily="34" charset="0"/>
              <a:buChar char="•"/>
            </a:pPr>
            <a:r>
              <a:rPr lang="en-GB" dirty="0">
                <a:solidFill>
                  <a:schemeClr val="lt1"/>
                </a:solidFill>
              </a:rPr>
              <a:t>Pritam </a:t>
            </a:r>
            <a:r>
              <a:rPr lang="en-GB" dirty="0" err="1">
                <a:solidFill>
                  <a:schemeClr val="lt1"/>
                </a:solidFill>
              </a:rPr>
              <a:t>Tivrekar</a:t>
            </a:r>
            <a:r>
              <a:rPr lang="en-GB" dirty="0">
                <a:solidFill>
                  <a:schemeClr val="lt1"/>
                </a:solidFill>
              </a:rPr>
              <a:t> (2344)</a:t>
            </a:r>
          </a:p>
          <a:p>
            <a:pPr marL="171450" lvl="0" indent="-171450" algn="l" rtl="0">
              <a:spcBef>
                <a:spcPts val="0"/>
              </a:spcBef>
              <a:spcAft>
                <a:spcPts val="0"/>
              </a:spcAft>
              <a:buClr>
                <a:schemeClr val="tx2"/>
              </a:buClr>
              <a:buFont typeface="Arial" panose="020B0604020202020204" pitchFamily="34" charset="0"/>
              <a:buChar char="•"/>
            </a:pPr>
            <a:r>
              <a:rPr lang="en-GB" dirty="0">
                <a:solidFill>
                  <a:schemeClr val="lt1"/>
                </a:solidFill>
              </a:rPr>
              <a:t>Khushi </a:t>
            </a:r>
            <a:r>
              <a:rPr lang="en-GB" dirty="0" err="1">
                <a:solidFill>
                  <a:schemeClr val="lt1"/>
                </a:solidFill>
              </a:rPr>
              <a:t>Zalmi</a:t>
            </a:r>
            <a:r>
              <a:rPr lang="en-GB" dirty="0">
                <a:solidFill>
                  <a:schemeClr val="lt1"/>
                </a:solidFill>
              </a:rPr>
              <a:t> (2346)</a:t>
            </a:r>
          </a:p>
        </p:txBody>
      </p:sp>
      <p:sp>
        <p:nvSpPr>
          <p:cNvPr id="126" name="Google Shape;126;p24"/>
          <p:cNvSpPr txBox="1">
            <a:spLocks noGrp="1"/>
          </p:cNvSpPr>
          <p:nvPr>
            <p:ph type="ctrTitle"/>
          </p:nvPr>
        </p:nvSpPr>
        <p:spPr>
          <a:xfrm>
            <a:off x="769347" y="1049079"/>
            <a:ext cx="4852254" cy="23431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latin typeface="Livvic"/>
                <a:ea typeface="Livvic"/>
                <a:cs typeface="Livvic"/>
                <a:sym typeface="Livvic"/>
              </a:rPr>
              <a:t>U</a:t>
            </a:r>
            <a:r>
              <a:rPr lang="en-IN" dirty="0">
                <a:solidFill>
                  <a:schemeClr val="lt1"/>
                </a:solidFill>
                <a:latin typeface="Livvic"/>
                <a:ea typeface="Livvic"/>
                <a:cs typeface="Livvic"/>
                <a:sym typeface="Livvic"/>
              </a:rPr>
              <a:t>NIVERSITY MANAGEMENT SYSTEM</a:t>
            </a:r>
            <a:endParaRPr dirty="0">
              <a:solidFill>
                <a:schemeClr val="lt1"/>
              </a:solidFill>
              <a:latin typeface="Livvic"/>
              <a:ea typeface="Livvic"/>
              <a:cs typeface="Livvic"/>
              <a:sym typeface="Livvic"/>
            </a:endParaRPr>
          </a:p>
        </p:txBody>
      </p:sp>
      <p:sp>
        <p:nvSpPr>
          <p:cNvPr id="127" name="Google Shape;127;p24"/>
          <p:cNvSpPr/>
          <p:nvPr/>
        </p:nvSpPr>
        <p:spPr>
          <a:xfrm rot="-5400000" flipH="1">
            <a:off x="7354200" y="2416550"/>
            <a:ext cx="3358800" cy="22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ctrTitle" idx="9"/>
          </p:nvPr>
        </p:nvSpPr>
        <p:spPr>
          <a:xfrm rot="5400000">
            <a:off x="6672869" y="1646270"/>
            <a:ext cx="2913300"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TABLE OF CONTENTS</a:t>
            </a:r>
            <a:endParaRPr sz="2400"/>
          </a:p>
        </p:txBody>
      </p:sp>
      <p:sp>
        <p:nvSpPr>
          <p:cNvPr id="142" name="Google Shape;142;p26"/>
          <p:cNvSpPr/>
          <p:nvPr/>
        </p:nvSpPr>
        <p:spPr>
          <a:xfrm rot="-5400000" flipH="1">
            <a:off x="-957850" y="957900"/>
            <a:ext cx="5140800" cy="322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txBox="1">
            <a:spLocks noGrp="1"/>
          </p:cNvSpPr>
          <p:nvPr>
            <p:ph type="subTitle" idx="7"/>
          </p:nvPr>
        </p:nvSpPr>
        <p:spPr>
          <a:xfrm>
            <a:off x="3427997" y="1668870"/>
            <a:ext cx="2490954"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normalized tables in the UCMS database</a:t>
            </a:r>
          </a:p>
        </p:txBody>
      </p:sp>
      <p:sp>
        <p:nvSpPr>
          <p:cNvPr id="144" name="Google Shape;144;p26"/>
          <p:cNvSpPr txBox="1">
            <a:spLocks noGrp="1"/>
          </p:cNvSpPr>
          <p:nvPr>
            <p:ph type="ctrTitle" idx="6"/>
          </p:nvPr>
        </p:nvSpPr>
        <p:spPr>
          <a:xfrm>
            <a:off x="3427998" y="1254771"/>
            <a:ext cx="297280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NORMALZED TBLES</a:t>
            </a:r>
          </a:p>
        </p:txBody>
      </p:sp>
      <p:sp>
        <p:nvSpPr>
          <p:cNvPr id="145" name="Google Shape;145;p26"/>
          <p:cNvSpPr txBox="1">
            <a:spLocks noGrp="1"/>
          </p:cNvSpPr>
          <p:nvPr>
            <p:ph type="title" idx="8"/>
          </p:nvPr>
        </p:nvSpPr>
        <p:spPr>
          <a:xfrm>
            <a:off x="2023007" y="232346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rPr>
              <a:t>03</a:t>
            </a:r>
            <a:endParaRPr dirty="0">
              <a:solidFill>
                <a:schemeClr val="lt1"/>
              </a:solidFill>
            </a:endParaRPr>
          </a:p>
        </p:txBody>
      </p:sp>
      <p:sp>
        <p:nvSpPr>
          <p:cNvPr id="146" name="Google Shape;146;p26"/>
          <p:cNvSpPr txBox="1">
            <a:spLocks noGrp="1"/>
          </p:cNvSpPr>
          <p:nvPr>
            <p:ph type="ctrTitle"/>
          </p:nvPr>
        </p:nvSpPr>
        <p:spPr>
          <a:xfrm>
            <a:off x="3423901" y="522151"/>
            <a:ext cx="2544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r>
              <a:rPr lang="en-GB" dirty="0"/>
              <a:t>INTRODCTION</a:t>
            </a:r>
            <a:endParaRPr dirty="0"/>
          </a:p>
        </p:txBody>
      </p:sp>
      <p:sp>
        <p:nvSpPr>
          <p:cNvPr id="147" name="Google Shape;147;p26"/>
          <p:cNvSpPr txBox="1">
            <a:spLocks noGrp="1"/>
          </p:cNvSpPr>
          <p:nvPr>
            <p:ph type="subTitle" idx="1"/>
          </p:nvPr>
        </p:nvSpPr>
        <p:spPr>
          <a:xfrm>
            <a:off x="3423900" y="937199"/>
            <a:ext cx="1906500" cy="3967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Brief overview of the UCMS project</a:t>
            </a:r>
          </a:p>
        </p:txBody>
      </p:sp>
      <p:sp>
        <p:nvSpPr>
          <p:cNvPr id="148" name="Google Shape;148;p26"/>
          <p:cNvSpPr txBox="1">
            <a:spLocks noGrp="1"/>
          </p:cNvSpPr>
          <p:nvPr>
            <p:ph type="title" idx="2"/>
          </p:nvPr>
        </p:nvSpPr>
        <p:spPr>
          <a:xfrm>
            <a:off x="2023007" y="654113"/>
            <a:ext cx="17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rPr>
              <a:t>01</a:t>
            </a:r>
            <a:endParaRPr dirty="0">
              <a:solidFill>
                <a:schemeClr val="lt1"/>
              </a:solidFill>
            </a:endParaRPr>
          </a:p>
        </p:txBody>
      </p:sp>
      <p:sp>
        <p:nvSpPr>
          <p:cNvPr id="151" name="Google Shape;151;p26"/>
          <p:cNvSpPr txBox="1">
            <a:spLocks noGrp="1"/>
          </p:cNvSpPr>
          <p:nvPr>
            <p:ph type="title" idx="5"/>
          </p:nvPr>
        </p:nvSpPr>
        <p:spPr>
          <a:xfrm>
            <a:off x="2023007" y="1488788"/>
            <a:ext cx="1615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rPr>
              <a:t>02</a:t>
            </a:r>
            <a:endParaRPr dirty="0">
              <a:solidFill>
                <a:schemeClr val="lt1"/>
              </a:solidFill>
            </a:endParaRPr>
          </a:p>
        </p:txBody>
      </p:sp>
      <p:sp>
        <p:nvSpPr>
          <p:cNvPr id="152" name="Google Shape;152;p26"/>
          <p:cNvSpPr txBox="1">
            <a:spLocks noGrp="1"/>
          </p:cNvSpPr>
          <p:nvPr>
            <p:ph type="ctrTitle" idx="13"/>
          </p:nvPr>
        </p:nvSpPr>
        <p:spPr>
          <a:xfrm>
            <a:off x="3427999" y="2145379"/>
            <a:ext cx="337083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USER INTERFACE DESIGN</a:t>
            </a:r>
            <a:endParaRPr lang="en-IN" dirty="0"/>
          </a:p>
        </p:txBody>
      </p:sp>
      <p:sp>
        <p:nvSpPr>
          <p:cNvPr id="153" name="Google Shape;153;p26"/>
          <p:cNvSpPr txBox="1">
            <a:spLocks noGrp="1"/>
          </p:cNvSpPr>
          <p:nvPr>
            <p:ph type="subTitle" idx="14"/>
          </p:nvPr>
        </p:nvSpPr>
        <p:spPr>
          <a:xfrm>
            <a:off x="3427997" y="2559002"/>
            <a:ext cx="2251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Overview of user interface design for UCMS</a:t>
            </a:r>
          </a:p>
        </p:txBody>
      </p:sp>
      <p:sp>
        <p:nvSpPr>
          <p:cNvPr id="154" name="Google Shape;154;p26"/>
          <p:cNvSpPr txBox="1">
            <a:spLocks noGrp="1"/>
          </p:cNvSpPr>
          <p:nvPr>
            <p:ph type="title" idx="15"/>
          </p:nvPr>
        </p:nvSpPr>
        <p:spPr>
          <a:xfrm>
            <a:off x="2023007" y="3158138"/>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rPr>
              <a:t>04</a:t>
            </a:r>
            <a:endParaRPr dirty="0">
              <a:solidFill>
                <a:schemeClr val="lt1"/>
              </a:solidFill>
            </a:endParaRPr>
          </a:p>
        </p:txBody>
      </p:sp>
      <p:sp>
        <p:nvSpPr>
          <p:cNvPr id="155" name="Google Shape;155;p26"/>
          <p:cNvSpPr txBox="1">
            <a:spLocks noGrp="1"/>
          </p:cNvSpPr>
          <p:nvPr>
            <p:ph type="ctrTitle" idx="16"/>
          </p:nvPr>
        </p:nvSpPr>
        <p:spPr>
          <a:xfrm>
            <a:off x="3427999" y="2917644"/>
            <a:ext cx="312340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IN" dirty="0"/>
              <a:t>REFERENCES</a:t>
            </a:r>
          </a:p>
        </p:txBody>
      </p:sp>
      <p:sp>
        <p:nvSpPr>
          <p:cNvPr id="156" name="Google Shape;156;p26"/>
          <p:cNvSpPr txBox="1">
            <a:spLocks noGrp="1"/>
          </p:cNvSpPr>
          <p:nvPr>
            <p:ph type="subTitle" idx="17"/>
          </p:nvPr>
        </p:nvSpPr>
        <p:spPr>
          <a:xfrm>
            <a:off x="3427997" y="3330793"/>
            <a:ext cx="1649612"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references</a:t>
            </a:r>
          </a:p>
        </p:txBody>
      </p:sp>
      <p:sp>
        <p:nvSpPr>
          <p:cNvPr id="157" name="Google Shape;157;p26"/>
          <p:cNvSpPr txBox="1">
            <a:spLocks noGrp="1"/>
          </p:cNvSpPr>
          <p:nvPr>
            <p:ph type="title" idx="18"/>
          </p:nvPr>
        </p:nvSpPr>
        <p:spPr>
          <a:xfrm>
            <a:off x="2023007" y="3992813"/>
            <a:ext cx="157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rPr>
              <a:t>05</a:t>
            </a:r>
            <a:endParaRPr dirty="0">
              <a:solidFill>
                <a:schemeClr val="lt1"/>
              </a:solidFill>
            </a:endParaRPr>
          </a:p>
        </p:txBody>
      </p:sp>
      <p:sp>
        <p:nvSpPr>
          <p:cNvPr id="2" name="Google Shape;155;p26"/>
          <p:cNvSpPr txBox="1">
            <a:spLocks noGrp="1"/>
          </p:cNvSpPr>
          <p:nvPr/>
        </p:nvSpPr>
        <p:spPr>
          <a:xfrm>
            <a:off x="3426094" y="3745684"/>
            <a:ext cx="3123408" cy="5778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1200"/>
              <a:buFont typeface="Livvic"/>
              <a:buNone/>
              <a:defRPr sz="1200" b="1" i="0" u="none" strike="noStrike" cap="none">
                <a:solidFill>
                  <a:schemeClr val="dk1"/>
                </a:solidFill>
                <a:latin typeface="Livvic"/>
                <a:ea typeface="Livvic"/>
                <a:cs typeface="Livvic"/>
                <a:sym typeface="Livvic"/>
              </a:defRPr>
            </a:lvl9pPr>
          </a:lstStyle>
          <a:p>
            <a:pPr marL="0" lvl="0" indent="0" algn="l" rtl="0">
              <a:spcBef>
                <a:spcPts val="0"/>
              </a:spcBef>
              <a:spcAft>
                <a:spcPts val="0"/>
              </a:spcAft>
              <a:buNone/>
            </a:pPr>
            <a:r>
              <a:rPr lang="en-IN" dirty="0"/>
              <a:t>CONCLUSION</a:t>
            </a:r>
          </a:p>
        </p:txBody>
      </p:sp>
      <p:sp>
        <p:nvSpPr>
          <p:cNvPr id="3" name="Google Shape;156;p26"/>
          <p:cNvSpPr txBox="1">
            <a:spLocks noGrp="1"/>
          </p:cNvSpPr>
          <p:nvPr/>
        </p:nvSpPr>
        <p:spPr>
          <a:xfrm>
            <a:off x="3426092" y="4158833"/>
            <a:ext cx="1649612" cy="572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chemeClr val="dk1"/>
              </a:buClr>
              <a:buSzPts val="1000"/>
              <a:buFont typeface="Catamaran Light"/>
              <a:buNone/>
              <a:defRPr sz="1000" b="0" i="0" u="none" strike="noStrike" cap="none">
                <a:solidFill>
                  <a:schemeClr val="dk1"/>
                </a:solidFill>
                <a:latin typeface="Catamaran Light"/>
                <a:ea typeface="Catamaran Light"/>
                <a:cs typeface="Catamaran Light"/>
                <a:sym typeface="Catamaran Light"/>
              </a:defRPr>
            </a:lvl9pPr>
          </a:lstStyle>
          <a:p>
            <a:pPr marL="0" lvl="0" indent="0" algn="l" rtl="0">
              <a:spcBef>
                <a:spcPts val="0"/>
              </a:spcBef>
              <a:spcAft>
                <a:spcPts val="0"/>
              </a:spcAft>
            </a:pPr>
            <a:r>
              <a:rPr lang="en-US" dirty="0"/>
              <a:t>Summary of UCMS project accomplishments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27" descr="C:\Users\priya\Downloads\shannon\1.png1"/>
          <p:cNvPicPr preferRelativeResize="0"/>
          <p:nvPr/>
        </p:nvPicPr>
        <p:blipFill rotWithShape="1">
          <a:blip r:embed="rId3"/>
          <a:srcRect l="24185" r="24185"/>
          <a:stretch>
            <a:fillRect/>
          </a:stretch>
        </p:blipFill>
        <p:spPr>
          <a:xfrm>
            <a:off x="5381625" y="0"/>
            <a:ext cx="3762373" cy="5143500"/>
          </a:xfrm>
          <a:prstGeom prst="rect">
            <a:avLst/>
          </a:prstGeom>
          <a:noFill/>
          <a:ln>
            <a:noFill/>
          </a:ln>
        </p:spPr>
      </p:pic>
      <p:sp>
        <p:nvSpPr>
          <p:cNvPr id="163" name="Google Shape;163;p27"/>
          <p:cNvSpPr/>
          <p:nvPr/>
        </p:nvSpPr>
        <p:spPr>
          <a:xfrm>
            <a:off x="4819650" y="1577400"/>
            <a:ext cx="299100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txBox="1">
            <a:spLocks noGrp="1"/>
          </p:cNvSpPr>
          <p:nvPr>
            <p:ph type="subTitle" idx="1"/>
          </p:nvPr>
        </p:nvSpPr>
        <p:spPr>
          <a:xfrm flipH="1">
            <a:off x="709688" y="1959826"/>
            <a:ext cx="3762373" cy="19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dirty="0"/>
              <a:t>T</a:t>
            </a:r>
            <a:r>
              <a:rPr lang="en-US" dirty="0"/>
              <a:t>he University Course Management System (UCMS) project aims to revolutionize academic administration by providing an integrated platform for students, faculty, and administrative staff. Through streamlined processes for course enrollment, grade management, and reporting, UCMS enhances efficiency and transparency in university operations, ultimately enriching the academic experience for all stakeholders.</a:t>
            </a:r>
          </a:p>
        </p:txBody>
      </p:sp>
      <p:sp>
        <p:nvSpPr>
          <p:cNvPr id="165" name="Google Shape;165;p27"/>
          <p:cNvSpPr txBox="1">
            <a:spLocks noGrp="1"/>
          </p:cNvSpPr>
          <p:nvPr>
            <p:ph type="title"/>
          </p:nvPr>
        </p:nvSpPr>
        <p:spPr>
          <a:xfrm>
            <a:off x="672375" y="1292625"/>
            <a:ext cx="3498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CONTEXT</a:t>
            </a:r>
          </a:p>
        </p:txBody>
      </p:sp>
      <p:sp>
        <p:nvSpPr>
          <p:cNvPr id="167" name="Google Shape;167;p27"/>
          <p:cNvSpPr/>
          <p:nvPr/>
        </p:nvSpPr>
        <p:spPr>
          <a:xfrm>
            <a:off x="0" y="1577400"/>
            <a:ext cx="36210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64;p27"/>
          <p:cNvSpPr txBox="1"/>
          <p:nvPr/>
        </p:nvSpPr>
        <p:spPr>
          <a:xfrm flipH="1">
            <a:off x="4996719" y="2113485"/>
            <a:ext cx="2457093" cy="916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000000"/>
              </a:buClr>
              <a:buSzPts val="1200"/>
              <a:buFont typeface="Catamaran Light"/>
              <a:buNone/>
              <a:defRPr sz="1200" b="0" i="0" u="none" strike="noStrike" cap="none">
                <a:solidFill>
                  <a:srgbClr val="434343"/>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rgbClr val="000000"/>
              </a:buClr>
              <a:buSzPts val="2800"/>
              <a:buFont typeface="Catamaran Light"/>
              <a:buNone/>
              <a:defRPr sz="2800" b="0" i="0" u="none" strike="noStrike" cap="none">
                <a:solidFill>
                  <a:srgbClr val="000000"/>
                </a:solidFill>
                <a:latin typeface="Catamaran Light"/>
                <a:ea typeface="Catamaran Light"/>
                <a:cs typeface="Catamaran Light"/>
                <a:sym typeface="Catamaran Light"/>
              </a:defRPr>
            </a:lvl9pPr>
          </a:lstStyle>
          <a:p>
            <a:pPr marL="0" indent="0" algn="ctr">
              <a:buClr>
                <a:schemeClr val="dk1"/>
              </a:buClr>
              <a:buSzPts val="1100"/>
              <a:buFont typeface="Arial" panose="020B0604020202020204"/>
              <a:buNone/>
            </a:pPr>
            <a:r>
              <a:rPr lang="en-GB" sz="2800" b="1" dirty="0">
                <a:solidFill>
                  <a:schemeClr val="bg1"/>
                </a:solidFill>
              </a:rPr>
              <a:t>ABOUT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30"/>
          <p:cNvSpPr/>
          <p:nvPr/>
        </p:nvSpPr>
        <p:spPr>
          <a:xfrm rot="-5400000">
            <a:off x="6214524" y="-18428"/>
            <a:ext cx="1057500" cy="337435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30" descr="C:\Users\priya\Downloads\shannon\5.jpg5"/>
          <p:cNvPicPr preferRelativeResize="0"/>
          <p:nvPr/>
        </p:nvPicPr>
        <p:blipFill rotWithShape="1">
          <a:blip r:embed="rId3"/>
          <a:srcRect l="18772" r="18772"/>
          <a:stretch>
            <a:fillRect/>
          </a:stretch>
        </p:blipFill>
        <p:spPr>
          <a:xfrm>
            <a:off x="331425" y="271375"/>
            <a:ext cx="4224899" cy="4506149"/>
          </a:xfrm>
          <a:prstGeom prst="rect">
            <a:avLst/>
          </a:prstGeom>
          <a:noFill/>
          <a:ln>
            <a:noFill/>
          </a:ln>
        </p:spPr>
      </p:pic>
      <p:sp>
        <p:nvSpPr>
          <p:cNvPr id="205" name="Google Shape;205;p30"/>
          <p:cNvSpPr txBox="1">
            <a:spLocks noGrp="1"/>
          </p:cNvSpPr>
          <p:nvPr>
            <p:ph type="ctrTitle"/>
          </p:nvPr>
        </p:nvSpPr>
        <p:spPr>
          <a:xfrm>
            <a:off x="4887749" y="1409570"/>
            <a:ext cx="3432351" cy="57052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1"/>
                </a:solidFill>
              </a:rPr>
              <a:t>INTRODUCTION</a:t>
            </a:r>
          </a:p>
        </p:txBody>
      </p:sp>
      <p:sp>
        <p:nvSpPr>
          <p:cNvPr id="206" name="Google Shape;206;p30"/>
          <p:cNvSpPr txBox="1">
            <a:spLocks noGrp="1"/>
          </p:cNvSpPr>
          <p:nvPr>
            <p:ph type="subTitle" idx="1"/>
          </p:nvPr>
        </p:nvSpPr>
        <p:spPr>
          <a:xfrm>
            <a:off x="5056096" y="2197500"/>
            <a:ext cx="3374356" cy="1784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pPr>
            <a:r>
              <a:rPr lang="en-US" dirty="0"/>
              <a:t>Brief overview of the UCMS project</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b="1" dirty="0"/>
              <a:t>Objectives</a:t>
            </a:r>
            <a:r>
              <a:rPr lang="en-US" dirty="0"/>
              <a:t>: Streamline course-related activities for students, faculty, and administrative staff</a:t>
            </a:r>
          </a:p>
        </p:txBody>
      </p:sp>
      <p:sp>
        <p:nvSpPr>
          <p:cNvPr id="207" name="Google Shape;207;p30"/>
          <p:cNvSpPr/>
          <p:nvPr/>
        </p:nvSpPr>
        <p:spPr>
          <a:xfrm rot="-5400000">
            <a:off x="6600" y="1660525"/>
            <a:ext cx="1057500" cy="10707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4"/>
          <a:stretch>
            <a:fillRect/>
          </a:stretch>
        </p:blipFill>
        <p:spPr>
          <a:xfrm>
            <a:off x="-168347" y="1694832"/>
            <a:ext cx="2017951" cy="12863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30"/>
          <p:cNvSpPr/>
          <p:nvPr/>
        </p:nvSpPr>
        <p:spPr>
          <a:xfrm rot="-5400000">
            <a:off x="6004906" y="-550775"/>
            <a:ext cx="1476738" cy="337435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30" descr="C:\Users\priya\Downloads\shannon\4.jpg4"/>
          <p:cNvPicPr preferRelativeResize="0"/>
          <p:nvPr/>
        </p:nvPicPr>
        <p:blipFill rotWithShape="1">
          <a:blip r:embed="rId3"/>
          <a:srcRect l="25353" r="25353"/>
          <a:stretch>
            <a:fillRect/>
          </a:stretch>
        </p:blipFill>
        <p:spPr>
          <a:xfrm>
            <a:off x="331425" y="271375"/>
            <a:ext cx="4224899" cy="4506149"/>
          </a:xfrm>
          <a:prstGeom prst="rect">
            <a:avLst/>
          </a:prstGeom>
          <a:noFill/>
          <a:ln>
            <a:noFill/>
          </a:ln>
        </p:spPr>
      </p:pic>
      <p:sp>
        <p:nvSpPr>
          <p:cNvPr id="205" name="Google Shape;205;p30"/>
          <p:cNvSpPr txBox="1">
            <a:spLocks noGrp="1"/>
          </p:cNvSpPr>
          <p:nvPr>
            <p:ph type="ctrTitle"/>
          </p:nvPr>
        </p:nvSpPr>
        <p:spPr>
          <a:xfrm>
            <a:off x="5056097" y="469398"/>
            <a:ext cx="3251476" cy="119772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solidFill>
                  <a:schemeClr val="lt1"/>
                </a:solidFill>
              </a:rPr>
              <a:t>NORMALIZED TABLES</a:t>
            </a:r>
          </a:p>
        </p:txBody>
      </p:sp>
      <p:sp>
        <p:nvSpPr>
          <p:cNvPr id="206" name="Google Shape;206;p30"/>
          <p:cNvSpPr txBox="1">
            <a:spLocks noGrp="1"/>
          </p:cNvSpPr>
          <p:nvPr>
            <p:ph type="subTitle" idx="1"/>
          </p:nvPr>
        </p:nvSpPr>
        <p:spPr>
          <a:xfrm>
            <a:off x="5056096" y="2147777"/>
            <a:ext cx="3374356" cy="2629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Overview of normalized tables in the UCMS database</a:t>
            </a:r>
          </a:p>
          <a:p>
            <a:pPr marL="0" lvl="0" indent="0" algn="l" rtl="0">
              <a:spcBef>
                <a:spcPts val="0"/>
              </a:spcBef>
              <a:spcAft>
                <a:spcPts val="0"/>
              </a:spcAft>
            </a:pPr>
            <a:endParaRPr lang="en-US" b="1" dirty="0"/>
          </a:p>
          <a:p>
            <a:pPr marL="171450" lvl="0" indent="-171450" algn="l" rtl="0">
              <a:spcBef>
                <a:spcPts val="0"/>
              </a:spcBef>
              <a:spcAft>
                <a:spcPts val="0"/>
              </a:spcAft>
              <a:buFont typeface="Arial" panose="020B0604020202020204" pitchFamily="34" charset="0"/>
              <a:buChar char="•"/>
            </a:pPr>
            <a:r>
              <a:rPr lang="en-US" b="1" dirty="0"/>
              <a:t>Normalization: </a:t>
            </a:r>
            <a:r>
              <a:rPr lang="en-US" dirty="0"/>
              <a:t>Tables designed to 3NF with integrity and domain constraints</a:t>
            </a:r>
          </a:p>
          <a:p>
            <a:pPr marL="0" lvl="0" indent="0" algn="l" rtl="0">
              <a:spcBef>
                <a:spcPts val="0"/>
              </a:spcBef>
              <a:spcAft>
                <a:spcPts val="0"/>
              </a:spcAft>
            </a:pPr>
            <a:endParaRPr lang="en-US" b="1" dirty="0"/>
          </a:p>
          <a:p>
            <a:pPr marL="171450" lvl="0" indent="-171450" algn="l" rtl="0">
              <a:spcBef>
                <a:spcPts val="0"/>
              </a:spcBef>
              <a:spcAft>
                <a:spcPts val="0"/>
              </a:spcAft>
              <a:buFont typeface="Arial" panose="020B0604020202020204" pitchFamily="34" charset="0"/>
              <a:buChar char="•"/>
            </a:pPr>
            <a:r>
              <a:rPr lang="en-US" b="1" dirty="0"/>
              <a:t>Table Definitions: </a:t>
            </a:r>
            <a:r>
              <a:rPr lang="en-US" dirty="0"/>
              <a:t>Detailed documentation of table structures and attributes</a:t>
            </a:r>
          </a:p>
          <a:p>
            <a:pPr marL="0" lvl="0" indent="0" algn="l" rtl="0">
              <a:spcBef>
                <a:spcPts val="0"/>
              </a:spcBef>
              <a:spcAft>
                <a:spcPts val="0"/>
              </a:spcAft>
            </a:pPr>
            <a:r>
              <a:rPr lang="en-US" dirty="0"/>
              <a:t>     (provided in project report)</a:t>
            </a:r>
            <a:endParaRPr lang="en-GB" dirty="0"/>
          </a:p>
        </p:txBody>
      </p:sp>
      <p:sp>
        <p:nvSpPr>
          <p:cNvPr id="207" name="Google Shape;207;p30"/>
          <p:cNvSpPr/>
          <p:nvPr/>
        </p:nvSpPr>
        <p:spPr>
          <a:xfrm rot="-5400000">
            <a:off x="6600" y="1660525"/>
            <a:ext cx="1057500" cy="10707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5;p26"/>
          <p:cNvSpPr txBox="1"/>
          <p:nvPr/>
        </p:nvSpPr>
        <p:spPr>
          <a:xfrm>
            <a:off x="37150" y="1948749"/>
            <a:ext cx="15735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marR="0" lvl="2"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marR="0" lvl="3"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marR="0" lvl="4"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marR="0" lvl="5"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marR="0" lvl="6"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marR="0" lvl="7"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marR="0" lvl="8"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rPr lang="en-GB" dirty="0">
                <a:solidFill>
                  <a:schemeClr val="lt1"/>
                </a:solidFill>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30"/>
          <p:cNvSpPr/>
          <p:nvPr/>
        </p:nvSpPr>
        <p:spPr>
          <a:xfrm rot="-5400000">
            <a:off x="6014863" y="-715886"/>
            <a:ext cx="1546668" cy="35427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30" descr="C:\Users\priya\Downloads\shannon\3.jpeg3"/>
          <p:cNvPicPr preferRelativeResize="0"/>
          <p:nvPr/>
        </p:nvPicPr>
        <p:blipFill rotWithShape="1">
          <a:blip r:embed="rId3"/>
          <a:srcRect l="18730" r="18730"/>
          <a:stretch>
            <a:fillRect/>
          </a:stretch>
        </p:blipFill>
        <p:spPr>
          <a:xfrm>
            <a:off x="331425" y="271375"/>
            <a:ext cx="4224899" cy="4506149"/>
          </a:xfrm>
          <a:prstGeom prst="rect">
            <a:avLst/>
          </a:prstGeom>
          <a:noFill/>
          <a:ln>
            <a:noFill/>
          </a:ln>
        </p:spPr>
      </p:pic>
      <p:sp>
        <p:nvSpPr>
          <p:cNvPr id="205" name="Google Shape;205;p30"/>
          <p:cNvSpPr txBox="1">
            <a:spLocks noGrp="1"/>
          </p:cNvSpPr>
          <p:nvPr>
            <p:ph type="ctrTitle"/>
          </p:nvPr>
        </p:nvSpPr>
        <p:spPr>
          <a:xfrm>
            <a:off x="4791993" y="720392"/>
            <a:ext cx="3638460" cy="94673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solidFill>
                  <a:schemeClr val="lt1"/>
                </a:solidFill>
              </a:rPr>
              <a:t>USER INTERFACE DESIGN</a:t>
            </a:r>
          </a:p>
        </p:txBody>
      </p:sp>
      <p:sp>
        <p:nvSpPr>
          <p:cNvPr id="206" name="Google Shape;206;p30"/>
          <p:cNvSpPr txBox="1">
            <a:spLocks noGrp="1"/>
          </p:cNvSpPr>
          <p:nvPr>
            <p:ph type="subTitle" idx="1"/>
          </p:nvPr>
        </p:nvSpPr>
        <p:spPr>
          <a:xfrm>
            <a:off x="5056097" y="2000028"/>
            <a:ext cx="3374356" cy="2777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Overview of user interface design for UCMS </a:t>
            </a:r>
          </a:p>
          <a:p>
            <a:pPr marL="0" lvl="0" indent="0" algn="l" rtl="0">
              <a:spcBef>
                <a:spcPts val="0"/>
              </a:spcBef>
              <a:spcAft>
                <a:spcPts val="0"/>
              </a:spcAft>
              <a:buNone/>
            </a:pPr>
            <a:r>
              <a:rPr lang="en-IN" dirty="0"/>
              <a:t>(future enhancements)</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Forms: </a:t>
            </a:r>
            <a:r>
              <a:rPr lang="en-IN" dirty="0"/>
              <a:t>Input forms for student enrolment, course creation, etc.</a:t>
            </a:r>
          </a:p>
          <a:p>
            <a:pPr marL="0" lvl="0" indent="0" algn="l" rtl="0">
              <a:spcBef>
                <a:spcPts val="0"/>
              </a:spcBef>
              <a:spcAft>
                <a:spcPts val="0"/>
              </a:spcAft>
              <a:buNone/>
            </a:pPr>
            <a:endParaRPr lang="en-IN" b="1" dirty="0"/>
          </a:p>
          <a:p>
            <a:pPr marL="171450" lvl="0" indent="-171450" algn="l" rtl="0">
              <a:spcBef>
                <a:spcPts val="0"/>
              </a:spcBef>
              <a:spcAft>
                <a:spcPts val="0"/>
              </a:spcAft>
              <a:buFont typeface="Arial" panose="020B0604020202020204" pitchFamily="34" charset="0"/>
              <a:buChar char="•"/>
            </a:pPr>
            <a:r>
              <a:rPr lang="en-IN" b="1" dirty="0"/>
              <a:t>Reports: </a:t>
            </a:r>
            <a:r>
              <a:rPr lang="en-IN" dirty="0"/>
              <a:t>Generated reports for grade submissions, enrolment statistics, etc.</a:t>
            </a:r>
          </a:p>
          <a:p>
            <a:pPr marL="171450" lvl="0" indent="-171450" algn="l" rtl="0">
              <a:spcBef>
                <a:spcPts val="0"/>
              </a:spcBef>
              <a:spcAft>
                <a:spcPts val="0"/>
              </a:spcAft>
              <a:buFont typeface="Arial" panose="020B0604020202020204" pitchFamily="34" charset="0"/>
              <a:buChar char="•"/>
            </a:pPr>
            <a:endParaRPr lang="en-IN" dirty="0"/>
          </a:p>
          <a:p>
            <a:pPr marL="171450" lvl="0" indent="-171450" algn="l" rtl="0">
              <a:spcBef>
                <a:spcPts val="0"/>
              </a:spcBef>
              <a:spcAft>
                <a:spcPts val="0"/>
              </a:spcAft>
              <a:buFont typeface="Arial" panose="020B0604020202020204" pitchFamily="34" charset="0"/>
              <a:buChar char="•"/>
            </a:pPr>
            <a:r>
              <a:rPr lang="en-IN" b="1" dirty="0"/>
              <a:t>Triggers: </a:t>
            </a:r>
            <a:r>
              <a:rPr lang="en-IN" dirty="0"/>
              <a:t>Implemented triggers for automation and business rule enforcement</a:t>
            </a:r>
          </a:p>
          <a:p>
            <a:pPr marL="171450" lvl="0" indent="-171450" algn="l" rtl="0">
              <a:spcBef>
                <a:spcPts val="0"/>
              </a:spcBef>
              <a:spcAft>
                <a:spcPts val="0"/>
              </a:spcAft>
              <a:buFont typeface="Arial" panose="020B0604020202020204" pitchFamily="34" charset="0"/>
              <a:buChar char="•"/>
            </a:pPr>
            <a:endParaRPr lang="en-IN" dirty="0"/>
          </a:p>
          <a:p>
            <a:pPr marL="171450" lvl="0" indent="-171450" algn="l" rtl="0">
              <a:spcBef>
                <a:spcPts val="0"/>
              </a:spcBef>
              <a:spcAft>
                <a:spcPts val="0"/>
              </a:spcAft>
              <a:buFont typeface="Arial" panose="020B0604020202020204" pitchFamily="34" charset="0"/>
              <a:buChar char="•"/>
            </a:pPr>
            <a:r>
              <a:rPr lang="en-IN" b="1" dirty="0"/>
              <a:t>User Roles: </a:t>
            </a:r>
            <a:r>
              <a:rPr lang="en-IN" dirty="0"/>
              <a:t>Different interfaces tailored to student, faculty, and administrative roles</a:t>
            </a:r>
          </a:p>
        </p:txBody>
      </p:sp>
      <p:sp>
        <p:nvSpPr>
          <p:cNvPr id="207" name="Google Shape;207;p30"/>
          <p:cNvSpPr/>
          <p:nvPr/>
        </p:nvSpPr>
        <p:spPr>
          <a:xfrm rot="-5400000">
            <a:off x="6600" y="1660525"/>
            <a:ext cx="1057500" cy="10707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54;p26"/>
          <p:cNvSpPr txBox="1"/>
          <p:nvPr/>
        </p:nvSpPr>
        <p:spPr>
          <a:xfrm>
            <a:off x="37150" y="1906975"/>
            <a:ext cx="15735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marR="0" lvl="2"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marR="0" lvl="3"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marR="0" lvl="4"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marR="0" lvl="5"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marR="0" lvl="6"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marR="0" lvl="7"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marR="0" lvl="8"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rPr lang="en-GB" dirty="0">
                <a:solidFill>
                  <a:schemeClr val="lt1"/>
                </a:solidFill>
              </a:rPr>
              <a:t>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30"/>
          <p:cNvSpPr/>
          <p:nvPr/>
        </p:nvSpPr>
        <p:spPr>
          <a:xfrm rot="-5400000">
            <a:off x="6098268" y="-425210"/>
            <a:ext cx="1121667" cy="35427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30" descr="C:\Users\priya\Downloads\shannon\7.jpeg7"/>
          <p:cNvPicPr preferRelativeResize="0"/>
          <p:nvPr/>
        </p:nvPicPr>
        <p:blipFill rotWithShape="1">
          <a:blip r:embed="rId3"/>
          <a:srcRect l="14897" r="14897"/>
          <a:stretch>
            <a:fillRect/>
          </a:stretch>
        </p:blipFill>
        <p:spPr>
          <a:xfrm>
            <a:off x="331425" y="271375"/>
            <a:ext cx="4224899" cy="4506149"/>
          </a:xfrm>
          <a:prstGeom prst="rect">
            <a:avLst/>
          </a:prstGeom>
          <a:noFill/>
          <a:ln>
            <a:noFill/>
          </a:ln>
        </p:spPr>
      </p:pic>
      <p:sp>
        <p:nvSpPr>
          <p:cNvPr id="205" name="Google Shape;205;p30"/>
          <p:cNvSpPr txBox="1">
            <a:spLocks noGrp="1"/>
          </p:cNvSpPr>
          <p:nvPr>
            <p:ph type="ctrTitle"/>
          </p:nvPr>
        </p:nvSpPr>
        <p:spPr>
          <a:xfrm>
            <a:off x="4942926" y="887056"/>
            <a:ext cx="3432351" cy="78006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b="1" i="0" dirty="0">
                <a:solidFill>
                  <a:srgbClr val="ECECEC"/>
                </a:solidFill>
                <a:effectLst/>
                <a:latin typeface="Livvic" pitchFamily="2" charset="0"/>
              </a:rPr>
              <a:t>REFERENCES</a:t>
            </a:r>
            <a:endParaRPr lang="en-IN" dirty="0">
              <a:solidFill>
                <a:schemeClr val="lt1"/>
              </a:solidFill>
              <a:latin typeface="Livvic" pitchFamily="2" charset="0"/>
            </a:endParaRPr>
          </a:p>
        </p:txBody>
      </p:sp>
      <p:sp>
        <p:nvSpPr>
          <p:cNvPr id="206" name="Google Shape;206;p30"/>
          <p:cNvSpPr txBox="1">
            <a:spLocks noGrp="1"/>
          </p:cNvSpPr>
          <p:nvPr>
            <p:ph type="subTitle" idx="1"/>
          </p:nvPr>
        </p:nvSpPr>
        <p:spPr>
          <a:xfrm>
            <a:off x="5056096" y="2197499"/>
            <a:ext cx="3374356" cy="243120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List of references used in the UCMS project</a:t>
            </a:r>
          </a:p>
          <a:p>
            <a:pPr marL="171450" lvl="0" indent="-171450" algn="l" rtl="0">
              <a:spcBef>
                <a:spcPts val="0"/>
              </a:spcBef>
              <a:spcAft>
                <a:spcPts val="0"/>
              </a:spcAft>
              <a:buFont typeface="Arial" panose="020B0604020202020204" pitchFamily="34" charset="0"/>
              <a:buChar char="•"/>
            </a:pPr>
            <a:r>
              <a:rPr lang="en-US" dirty="0" err="1"/>
              <a:t>Korth</a:t>
            </a:r>
            <a:r>
              <a:rPr lang="en-US" dirty="0"/>
              <a:t>, H. F., &amp; </a:t>
            </a:r>
            <a:r>
              <a:rPr lang="en-US" dirty="0" err="1"/>
              <a:t>Silberschatz</a:t>
            </a:r>
            <a:r>
              <a:rPr lang="en-US" dirty="0"/>
              <a:t>, A. (2006). Database System Concepts (6th ed.). McGraw-Hill Education.</a:t>
            </a:r>
          </a:p>
          <a:p>
            <a:pPr marL="171450" lvl="0" indent="-171450" algn="l" rtl="0">
              <a:spcBef>
                <a:spcPts val="0"/>
              </a:spcBef>
              <a:spcAft>
                <a:spcPts val="0"/>
              </a:spcAft>
              <a:buFont typeface="Arial" panose="020B0604020202020204" pitchFamily="34" charset="0"/>
              <a:buChar char="•"/>
            </a:pPr>
            <a:r>
              <a:rPr lang="en-US" dirty="0" err="1"/>
              <a:t>Elmasri</a:t>
            </a:r>
            <a:r>
              <a:rPr lang="en-US" dirty="0"/>
              <a:t>, R., &amp; Navathe, S. B. (2016). Fundamentals of Database Systems (7th ed.). Pearson.</a:t>
            </a:r>
          </a:p>
          <a:p>
            <a:pPr marL="171450" lvl="0" indent="-171450" algn="l" rtl="0">
              <a:spcBef>
                <a:spcPts val="0"/>
              </a:spcBef>
              <a:spcAft>
                <a:spcPts val="0"/>
              </a:spcAft>
              <a:buFont typeface="Arial" panose="020B0604020202020204" pitchFamily="34" charset="0"/>
              <a:buChar char="•"/>
            </a:pPr>
            <a:r>
              <a:rPr lang="en-US" dirty="0"/>
              <a:t>Connolly, T., &amp; </a:t>
            </a:r>
            <a:r>
              <a:rPr lang="en-US" dirty="0" err="1"/>
              <a:t>Begg</a:t>
            </a:r>
            <a:r>
              <a:rPr lang="en-US" dirty="0"/>
              <a:t>, C. (2014). Database Systems: A Practical Approach to Design, Implementation, and Management (6th ed.). Addison-Wesley.</a:t>
            </a:r>
            <a:endParaRPr lang="en-IN" dirty="0"/>
          </a:p>
        </p:txBody>
      </p:sp>
      <p:sp>
        <p:nvSpPr>
          <p:cNvPr id="207" name="Google Shape;207;p30"/>
          <p:cNvSpPr/>
          <p:nvPr/>
        </p:nvSpPr>
        <p:spPr>
          <a:xfrm rot="-5400000">
            <a:off x="6600" y="1660525"/>
            <a:ext cx="1057500" cy="10707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157;p26"/>
          <p:cNvSpPr txBox="1"/>
          <p:nvPr/>
        </p:nvSpPr>
        <p:spPr>
          <a:xfrm>
            <a:off x="37150" y="1906975"/>
            <a:ext cx="15735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marR="0" lvl="2"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marR="0" lvl="3"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marR="0" lvl="4"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marR="0" lvl="5"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marR="0" lvl="6"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marR="0" lvl="7"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marR="0" lvl="8"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rPr lang="en-GB" dirty="0">
                <a:solidFill>
                  <a:schemeClr val="lt1"/>
                </a:solidFill>
              </a:rPr>
              <a:t>04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2"/>
        <p:cNvGrpSpPr/>
        <p:nvPr/>
      </p:nvGrpSpPr>
      <p:grpSpPr>
        <a:xfrm>
          <a:off x="0" y="0"/>
          <a:ext cx="0" cy="0"/>
          <a:chOff x="0" y="0"/>
          <a:chExt cx="0" cy="0"/>
        </a:xfrm>
      </p:grpSpPr>
      <p:sp>
        <p:nvSpPr>
          <p:cNvPr id="203" name="Google Shape;203;p30"/>
          <p:cNvSpPr/>
          <p:nvPr/>
        </p:nvSpPr>
        <p:spPr>
          <a:xfrm rot="-5400000">
            <a:off x="6098268" y="-425210"/>
            <a:ext cx="1121667" cy="35427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30" descr="C:\Users\priya\Downloads\shannon\6.jpeg6"/>
          <p:cNvPicPr preferRelativeResize="0"/>
          <p:nvPr/>
        </p:nvPicPr>
        <p:blipFill rotWithShape="1">
          <a:blip r:embed="rId3"/>
          <a:srcRect l="18751" r="18751"/>
          <a:stretch>
            <a:fillRect/>
          </a:stretch>
        </p:blipFill>
        <p:spPr>
          <a:xfrm>
            <a:off x="331425" y="271375"/>
            <a:ext cx="4224899" cy="4506149"/>
          </a:xfrm>
          <a:prstGeom prst="rect">
            <a:avLst/>
          </a:prstGeom>
          <a:noFill/>
          <a:ln>
            <a:noFill/>
          </a:ln>
        </p:spPr>
      </p:pic>
      <p:sp>
        <p:nvSpPr>
          <p:cNvPr id="205" name="Google Shape;205;p30"/>
          <p:cNvSpPr txBox="1">
            <a:spLocks noGrp="1"/>
          </p:cNvSpPr>
          <p:nvPr>
            <p:ph type="ctrTitle"/>
          </p:nvPr>
        </p:nvSpPr>
        <p:spPr>
          <a:xfrm>
            <a:off x="4942926" y="887056"/>
            <a:ext cx="3432351" cy="78006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b="1" i="0" dirty="0">
                <a:solidFill>
                  <a:srgbClr val="ECECEC"/>
                </a:solidFill>
                <a:effectLst/>
                <a:latin typeface="Livvic" pitchFamily="2" charset="0"/>
              </a:rPr>
              <a:t>CONCLUSION</a:t>
            </a:r>
            <a:endParaRPr lang="en-IN" dirty="0">
              <a:solidFill>
                <a:schemeClr val="lt1"/>
              </a:solidFill>
              <a:latin typeface="Livvic" pitchFamily="2" charset="0"/>
            </a:endParaRPr>
          </a:p>
        </p:txBody>
      </p:sp>
      <p:sp>
        <p:nvSpPr>
          <p:cNvPr id="206" name="Google Shape;206;p30"/>
          <p:cNvSpPr txBox="1">
            <a:spLocks noGrp="1"/>
          </p:cNvSpPr>
          <p:nvPr>
            <p:ph type="subTitle" idx="1"/>
          </p:nvPr>
        </p:nvSpPr>
        <p:spPr>
          <a:xfrm>
            <a:off x="5056096" y="2197499"/>
            <a:ext cx="3374356" cy="2431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Summary of UCMS project accomplishments</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b="1" dirty="0"/>
              <a:t>Success Factors</a:t>
            </a:r>
            <a:r>
              <a:rPr lang="en-US" dirty="0"/>
              <a:t>: Thorough analysis, comprehensive design, and meticulous implementation</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b="1" dirty="0"/>
              <a:t>Impact</a:t>
            </a:r>
            <a:r>
              <a:rPr lang="en-US" dirty="0"/>
              <a:t>: UCMS delivers a user-friendly and reliable platform for academic management</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b="1" dirty="0"/>
              <a:t>Appreciation</a:t>
            </a:r>
            <a:r>
              <a:rPr lang="en-US" dirty="0"/>
              <a:t>: Thanks to team members, and peers for their contributions and feedback</a:t>
            </a:r>
            <a:endParaRPr lang="en-IN" dirty="0"/>
          </a:p>
        </p:txBody>
      </p:sp>
      <p:sp>
        <p:nvSpPr>
          <p:cNvPr id="207" name="Google Shape;207;p30"/>
          <p:cNvSpPr/>
          <p:nvPr/>
        </p:nvSpPr>
        <p:spPr>
          <a:xfrm rot="-5400000">
            <a:off x="6600" y="1660525"/>
            <a:ext cx="1057500" cy="10707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157;p26"/>
          <p:cNvSpPr txBox="1"/>
          <p:nvPr/>
        </p:nvSpPr>
        <p:spPr>
          <a:xfrm>
            <a:off x="37150" y="1906975"/>
            <a:ext cx="15735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marR="0" lvl="2"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marR="0" lvl="3"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marR="0" lvl="4"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marR="0" lvl="5"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marR="0" lvl="6"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marR="0" lvl="7"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marR="0" lvl="8" algn="l" rtl="0">
              <a:lnSpc>
                <a:spcPct val="100000"/>
              </a:lnSpc>
              <a:spcBef>
                <a:spcPts val="0"/>
              </a:spcBef>
              <a:spcAft>
                <a:spcPts val="0"/>
              </a:spcAft>
              <a:buClr>
                <a:schemeClr val="dk1"/>
              </a:buClr>
              <a:buSzPts val="4800"/>
              <a:buFont typeface="Fira Sans Extra Condensed Medium" panose="020B0603050000020004"/>
              <a:buNone/>
              <a:defRPr sz="4800" b="1" i="0" u="none" strike="noStrike" cap="none">
                <a:solidFill>
                  <a:schemeClr val="dk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rPr lang="en-GB">
                <a:solidFill>
                  <a:schemeClr val="lt1"/>
                </a:solidFill>
              </a:rPr>
              <a:t>05</a:t>
            </a:r>
            <a:endParaRPr lang="en-GB" dirty="0">
              <a:solidFill>
                <a:schemeClr val="lt1"/>
              </a:solidFill>
            </a:endParaRPr>
          </a:p>
        </p:txBody>
      </p:sp>
    </p:spTree>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386</Words>
  <Application>Microsoft Office PowerPoint</Application>
  <PresentationFormat>On-screen Show (16:9)</PresentationFormat>
  <Paragraphs>65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Livvic</vt:lpstr>
      <vt:lpstr>Arial</vt:lpstr>
      <vt:lpstr>Roboto</vt:lpstr>
      <vt:lpstr>Catamaran Light</vt:lpstr>
      <vt:lpstr>Fira Sans Extra Condensed Medium</vt:lpstr>
      <vt:lpstr>Engineering Project Proposal by Slidesgo</vt:lpstr>
      <vt:lpstr>UNIVERSITY MANAGEMENT SYSTEM</vt:lpstr>
      <vt:lpstr>TABLE OF CONTENTS</vt:lpstr>
      <vt:lpstr>CONTEXT</vt:lpstr>
      <vt:lpstr>INTRODUCTION</vt:lpstr>
      <vt:lpstr>NORMALIZED TABLES</vt:lpstr>
      <vt:lpstr>USER INTERFACE DESIGN</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PROJECT PROPOSAL</dc:title>
  <dc:creator>Shannon</dc:creator>
  <cp:lastModifiedBy>Shannon Sequeira</cp:lastModifiedBy>
  <cp:revision>10</cp:revision>
  <dcterms:created xsi:type="dcterms:W3CDTF">2024-04-05T10:40:20Z</dcterms:created>
  <dcterms:modified xsi:type="dcterms:W3CDTF">2024-04-06T17:35:36Z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E922DBE74B324460B81708A9AE9B3086_12</vt:lpwstr>
  </property>
  <property fmtid="{D5CDD505-2E9C-101B-9397-08002B2CF9AE}" pid="3" name="KSOProductBuildVer">
    <vt:lpwstr>1033-12.2.0.13489</vt:lpwstr>
  </property>
</Properties>
</file>