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285" r:id="rId9"/>
    <p:sldId id="257" r:id="rId10"/>
    <p:sldId id="286" r:id="rId11"/>
    <p:sldId id="287" r:id="rId12"/>
    <p:sldId id="288" r:id="rId13"/>
    <p:sldId id="290" r:id="rId14"/>
    <p:sldId id="289" r:id="rId15"/>
    <p:sldId id="295" r:id="rId16"/>
    <p:sldId id="296" r:id="rId17"/>
    <p:sldId id="297" r:id="rId18"/>
    <p:sldId id="291" r:id="rId19"/>
    <p:sldId id="292" r:id="rId20"/>
    <p:sldId id="293" r:id="rId21"/>
    <p:sldId id="294" r:id="rId22"/>
    <p:sldId id="298" r:id="rId23"/>
    <p:sldId id="299" r:id="rId24"/>
    <p:sldId id="301" r:id="rId25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4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43"/>
  </p:normalViewPr>
  <p:slideViewPr>
    <p:cSldViewPr snapToGrid="0">
      <p:cViewPr varScale="1">
        <p:scale>
          <a:sx n="45" d="100"/>
          <a:sy n="45" d="100"/>
        </p:scale>
        <p:origin x="752" y="6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93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2655" y="2059096"/>
            <a:ext cx="12552429" cy="4735405"/>
          </a:xfrm>
        </p:spPr>
        <p:txBody>
          <a:bodyPr anchor="b"/>
          <a:lstStyle>
            <a:lvl1pPr latinLnBrk="0">
              <a:defRPr lang="zh-CN" sz="1024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2655" y="6794502"/>
            <a:ext cx="12552429" cy="1225131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65024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390207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455231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5202555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1165" y="2637078"/>
            <a:ext cx="7243464" cy="2239727"/>
          </a:xfrm>
        </p:spPr>
        <p:txBody>
          <a:bodyPr anchor="b">
            <a:normAutofit/>
          </a:bodyPr>
          <a:lstStyle>
            <a:lvl1pPr algn="l" latinLnBrk="0">
              <a:defRPr lang="zh-CN" sz="512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884102" y="1625600"/>
            <a:ext cx="4551819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275"/>
            </a:lvl1pPr>
            <a:lvl2pPr marL="650240" indent="0" latinLnBrk="0">
              <a:buNone/>
              <a:defRPr lang="zh-CN" sz="3985"/>
            </a:lvl2pPr>
            <a:lvl3pPr marL="1300480" indent="0" latinLnBrk="0">
              <a:buNone/>
              <a:defRPr lang="zh-CN" sz="3415"/>
            </a:lvl3pPr>
            <a:lvl4pPr marL="1950720" indent="0" latinLnBrk="0">
              <a:buNone/>
              <a:defRPr lang="zh-CN" sz="2845"/>
            </a:lvl4pPr>
            <a:lvl5pPr marL="2600960" indent="0" latinLnBrk="0">
              <a:buNone/>
              <a:defRPr lang="zh-CN" sz="2845"/>
            </a:lvl5pPr>
            <a:lvl6pPr marL="3251200" indent="0" latinLnBrk="0">
              <a:buNone/>
              <a:defRPr lang="zh-CN" sz="2845"/>
            </a:lvl6pPr>
            <a:lvl7pPr marL="3902075" indent="0" latinLnBrk="0">
              <a:buNone/>
              <a:defRPr lang="zh-CN" sz="2845"/>
            </a:lvl7pPr>
            <a:lvl8pPr marL="4552315" indent="0" latinLnBrk="0">
              <a:buNone/>
              <a:defRPr lang="zh-CN" sz="2845"/>
            </a:lvl8pPr>
            <a:lvl9pPr marL="5202555" indent="0" latinLnBrk="0">
              <a:buNone/>
              <a:defRPr lang="zh-CN" sz="2845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3" y="5201920"/>
            <a:ext cx="7232193" cy="195072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8" y="6827504"/>
            <a:ext cx="12552429" cy="806026"/>
          </a:xfrm>
        </p:spPr>
        <p:txBody>
          <a:bodyPr anchor="b">
            <a:normAutofit/>
          </a:bodyPr>
          <a:lstStyle>
            <a:lvl1pPr algn="l" latinLnBrk="0">
              <a:defRPr lang="zh-CN" sz="3415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642655" y="975364"/>
            <a:ext cx="12552429" cy="517783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275"/>
            </a:lvl1pPr>
            <a:lvl2pPr marL="650240" indent="0" latinLnBrk="0">
              <a:buNone/>
              <a:defRPr lang="zh-CN" sz="3985"/>
            </a:lvl2pPr>
            <a:lvl3pPr marL="1300480" indent="0" latinLnBrk="0">
              <a:buNone/>
              <a:defRPr lang="zh-CN" sz="3415"/>
            </a:lvl3pPr>
            <a:lvl4pPr marL="1950720" indent="0" latinLnBrk="0">
              <a:buNone/>
              <a:defRPr lang="zh-CN" sz="2845"/>
            </a:lvl4pPr>
            <a:lvl5pPr marL="2600960" indent="0" latinLnBrk="0">
              <a:buNone/>
              <a:defRPr lang="zh-CN" sz="2845"/>
            </a:lvl5pPr>
            <a:lvl6pPr marL="3251200" indent="0" latinLnBrk="0">
              <a:buNone/>
              <a:defRPr lang="zh-CN" sz="2845"/>
            </a:lvl6pPr>
            <a:lvl7pPr marL="3902075" indent="0" latinLnBrk="0">
              <a:buNone/>
              <a:defRPr lang="zh-CN" sz="2845"/>
            </a:lvl7pPr>
            <a:lvl8pPr marL="4552315" indent="0" latinLnBrk="0">
              <a:buNone/>
              <a:defRPr lang="zh-CN" sz="2845"/>
            </a:lvl8pPr>
            <a:lvl9pPr marL="5202555" indent="0" latinLnBrk="0">
              <a:buNone/>
              <a:defRPr lang="zh-CN" sz="2845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9" y="7633529"/>
            <a:ext cx="12552427" cy="702168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705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4" y="2059097"/>
            <a:ext cx="12552431" cy="2817707"/>
          </a:xfrm>
        </p:spPr>
        <p:txBody>
          <a:bodyPr/>
          <a:lstStyle>
            <a:lvl1pPr latinLnBrk="0">
              <a:defRPr lang="zh-CN" sz="6825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4" y="5201925"/>
            <a:ext cx="12552431" cy="3359573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56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787" y="2059096"/>
            <a:ext cx="11377153" cy="3304353"/>
          </a:xfrm>
        </p:spPr>
        <p:txBody>
          <a:bodyPr/>
          <a:lstStyle>
            <a:lvl1pPr latinLnBrk="0">
              <a:defRPr lang="zh-CN" sz="6825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4" y="6187605"/>
            <a:ext cx="12552431" cy="2384213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256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2745543" y="5363453"/>
            <a:ext cx="10504610" cy="48664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77614" y="1381340"/>
            <a:ext cx="1140532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17355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270438" y="3717389"/>
            <a:ext cx="1140532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17355" dirty="0"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4" y="4443313"/>
            <a:ext cx="12552431" cy="2351189"/>
          </a:xfrm>
        </p:spPr>
        <p:txBody>
          <a:bodyPr anchor="b"/>
          <a:lstStyle>
            <a:lvl1pPr algn="l" latinLnBrk="0">
              <a:defRPr lang="zh-CN" sz="569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42655" y="6794498"/>
            <a:ext cx="12552429" cy="1223680"/>
          </a:xfrm>
        </p:spPr>
        <p:txBody>
          <a:bodyPr anchor="t"/>
          <a:lstStyle>
            <a:lvl1pPr marL="0" indent="0" algn="l" latinLnBrk="0">
              <a:buNone/>
              <a:defRPr lang="zh-CN" sz="2845" cap="none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latinLnBrk="0">
              <a:buNone/>
              <a:defRPr lang="zh-CN"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6pPr>
            <a:lvl7pPr marL="390207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7pPr>
            <a:lvl8pPr marL="455231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8pPr>
            <a:lvl9pPr marL="520255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9787" y="2059096"/>
            <a:ext cx="11377153" cy="4498527"/>
          </a:xfrm>
        </p:spPr>
        <p:txBody>
          <a:bodyPr/>
          <a:lstStyle>
            <a:lvl1pPr latinLnBrk="0">
              <a:defRPr lang="zh-CN" sz="6825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239787" y="7044268"/>
            <a:ext cx="11377153" cy="152754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56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275477" y="4716821"/>
            <a:ext cx="1140532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17355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77614" y="1381340"/>
            <a:ext cx="1140532" cy="276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zh-CN" altLang="en-US" sz="17355" dirty="0">
                <a:ea typeface="Microsoft YaHei UI" panose="020B0503020204020204" pitchFamily="34" charset="-122"/>
              </a:rPr>
              <a:t>“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4" y="2059097"/>
            <a:ext cx="12552431" cy="2817707"/>
          </a:xfrm>
        </p:spPr>
        <p:txBody>
          <a:bodyPr/>
          <a:lstStyle>
            <a:lvl1pPr latinLnBrk="0">
              <a:defRPr lang="zh-CN" sz="6825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4" y="6187605"/>
            <a:ext cx="12552431" cy="23842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256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642653" y="5473580"/>
            <a:ext cx="12552431" cy="837002"/>
          </a:xfrm>
        </p:spPr>
        <p:txBody>
          <a:bodyPr anchor="b">
            <a:normAutofit/>
          </a:bodyPr>
          <a:lstStyle>
            <a:lvl1pPr marL="0" indent="0" algn="l" defTabSz="650240" rtl="0" eaLnBrk="1" latinLnBrk="0" hangingPunct="1">
              <a:buNone/>
              <a:defRPr lang="zh-CN" sz="512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569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00218" y="2817707"/>
            <a:ext cx="4191227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523599" y="2817707"/>
            <a:ext cx="4176113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33218" y="2817707"/>
            <a:ext cx="4170242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5299563" y="3034458"/>
            <a:ext cx="0" cy="563541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9902136" y="3034455"/>
            <a:ext cx="0" cy="56417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927978" y="3793071"/>
            <a:ext cx="4163470" cy="5104835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5508584" y="3793071"/>
            <a:ext cx="4191125" cy="5104835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10133218" y="3793071"/>
            <a:ext cx="4170242" cy="5104835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569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27978" y="6045795"/>
            <a:ext cx="4181532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531726" y="6045795"/>
            <a:ext cx="4167986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10133218" y="6045795"/>
            <a:ext cx="4170242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927978" y="6865370"/>
            <a:ext cx="4181532" cy="93751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5529802" y="6865366"/>
            <a:ext cx="4173506" cy="93751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10133040" y="6865364"/>
            <a:ext cx="4175768" cy="93751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927978" y="3142831"/>
            <a:ext cx="418153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275"/>
            </a:lvl1pPr>
            <a:lvl2pPr marL="650240" indent="0" latinLnBrk="0">
              <a:buNone/>
              <a:defRPr lang="zh-CN" sz="3985"/>
            </a:lvl2pPr>
            <a:lvl3pPr marL="1300480" indent="0" latinLnBrk="0">
              <a:buNone/>
              <a:defRPr lang="zh-CN" sz="3415"/>
            </a:lvl3pPr>
            <a:lvl4pPr marL="1950720" indent="0" latinLnBrk="0">
              <a:buNone/>
              <a:defRPr lang="zh-CN" sz="2845"/>
            </a:lvl4pPr>
            <a:lvl5pPr marL="2600960" indent="0" latinLnBrk="0">
              <a:buNone/>
              <a:defRPr lang="zh-CN" sz="2845"/>
            </a:lvl5pPr>
            <a:lvl6pPr marL="3251200" indent="0" latinLnBrk="0">
              <a:buNone/>
              <a:defRPr lang="zh-CN" sz="2845"/>
            </a:lvl6pPr>
            <a:lvl7pPr marL="3902075" indent="0" latinLnBrk="0">
              <a:buNone/>
              <a:defRPr lang="zh-CN" sz="2845"/>
            </a:lvl7pPr>
            <a:lvl8pPr marL="4552315" indent="0" latinLnBrk="0">
              <a:buNone/>
              <a:defRPr lang="zh-CN" sz="2845"/>
            </a:lvl8pPr>
            <a:lvl9pPr marL="5202555" indent="0" latinLnBrk="0">
              <a:buNone/>
              <a:defRPr lang="zh-CN" sz="2845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5531724" y="3142831"/>
            <a:ext cx="4167986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275"/>
            </a:lvl1pPr>
            <a:lvl2pPr marL="650240" indent="0" latinLnBrk="0">
              <a:buNone/>
              <a:defRPr lang="zh-CN" sz="3985"/>
            </a:lvl2pPr>
            <a:lvl3pPr marL="1300480" indent="0" latinLnBrk="0">
              <a:buNone/>
              <a:defRPr lang="zh-CN" sz="3415"/>
            </a:lvl3pPr>
            <a:lvl4pPr marL="1950720" indent="0" latinLnBrk="0">
              <a:buNone/>
              <a:defRPr lang="zh-CN" sz="2845"/>
            </a:lvl4pPr>
            <a:lvl5pPr marL="2600960" indent="0" latinLnBrk="0">
              <a:buNone/>
              <a:defRPr lang="zh-CN" sz="2845"/>
            </a:lvl5pPr>
            <a:lvl6pPr marL="3251200" indent="0" latinLnBrk="0">
              <a:buNone/>
              <a:defRPr lang="zh-CN" sz="2845"/>
            </a:lvl6pPr>
            <a:lvl7pPr marL="3902075" indent="0" latinLnBrk="0">
              <a:buNone/>
              <a:defRPr lang="zh-CN" sz="2845"/>
            </a:lvl7pPr>
            <a:lvl8pPr marL="4552315" indent="0" latinLnBrk="0">
              <a:buNone/>
              <a:defRPr lang="zh-CN" sz="2845"/>
            </a:lvl8pPr>
            <a:lvl9pPr marL="5202555" indent="0" latinLnBrk="0">
              <a:buNone/>
              <a:defRPr lang="zh-CN" sz="2845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10133218" y="3142831"/>
            <a:ext cx="4170242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275"/>
            </a:lvl1pPr>
            <a:lvl2pPr marL="650240" indent="0" latinLnBrk="0">
              <a:buNone/>
              <a:defRPr lang="zh-CN" sz="3985"/>
            </a:lvl2pPr>
            <a:lvl3pPr marL="1300480" indent="0" latinLnBrk="0">
              <a:buNone/>
              <a:defRPr lang="zh-CN" sz="3415"/>
            </a:lvl3pPr>
            <a:lvl4pPr marL="1950720" indent="0" latinLnBrk="0">
              <a:buNone/>
              <a:defRPr lang="zh-CN" sz="2845"/>
            </a:lvl4pPr>
            <a:lvl5pPr marL="2600960" indent="0" latinLnBrk="0">
              <a:buNone/>
              <a:defRPr lang="zh-CN" sz="2845"/>
            </a:lvl5pPr>
            <a:lvl6pPr marL="3251200" indent="0" latinLnBrk="0">
              <a:buNone/>
              <a:defRPr lang="zh-CN" sz="2845"/>
            </a:lvl6pPr>
            <a:lvl7pPr marL="3902075" indent="0" latinLnBrk="0">
              <a:buNone/>
              <a:defRPr lang="zh-CN" sz="2845"/>
            </a:lvl7pPr>
            <a:lvl8pPr marL="4552315" indent="0" latinLnBrk="0">
              <a:buNone/>
              <a:defRPr lang="zh-CN" sz="2845"/>
            </a:lvl8pPr>
            <a:lvl9pPr marL="5202555" indent="0" latinLnBrk="0">
              <a:buNone/>
              <a:defRPr lang="zh-CN" sz="2845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5299563" y="3034458"/>
            <a:ext cx="0" cy="563541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9902136" y="3034455"/>
            <a:ext cx="0" cy="56417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40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dirty="0"/>
          </a:p>
        </p:txBody>
      </p:sp>
      <p:pic>
        <p:nvPicPr>
          <p:cNvPr id="4" name="图片 3" descr="方标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855825" y="643890"/>
            <a:ext cx="963930" cy="9664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611595" y="2059096"/>
            <a:ext cx="2005345" cy="6276623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642652" y="2059096"/>
            <a:ext cx="9638168" cy="627662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2625" algn="l"/>
              </a:tabLst>
              <a:defRPr sz="379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8" y="4070025"/>
            <a:ext cx="12552429" cy="2724475"/>
          </a:xfrm>
        </p:spPr>
        <p:txBody>
          <a:bodyPr anchor="b"/>
          <a:lstStyle>
            <a:lvl1pPr algn="l" latinLnBrk="0">
              <a:defRPr lang="zh-CN" sz="569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642655" y="6794498"/>
            <a:ext cx="12552429" cy="1223680"/>
          </a:xfrm>
        </p:spPr>
        <p:txBody>
          <a:bodyPr anchor="t"/>
          <a:lstStyle>
            <a:lvl1pPr marL="0" indent="0" algn="l" latinLnBrk="0">
              <a:buNone/>
              <a:defRPr lang="zh-CN" sz="2845" cap="all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560">
                <a:solidFill>
                  <a:schemeClr val="tx1">
                    <a:tint val="75000"/>
                  </a:schemeClr>
                </a:solidFill>
              </a:defRPr>
            </a:lvl2pPr>
            <a:lvl3pPr marL="1300480" indent="0" latinLnBrk="0">
              <a:buNone/>
              <a:defRPr lang="zh-CN" sz="2275">
                <a:solidFill>
                  <a:schemeClr val="tx1">
                    <a:tint val="75000"/>
                  </a:schemeClr>
                </a:solidFill>
              </a:defRPr>
            </a:lvl3pPr>
            <a:lvl4pPr marL="195072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4pPr>
            <a:lvl5pPr marL="260096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5pPr>
            <a:lvl6pPr marL="3251200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6pPr>
            <a:lvl7pPr marL="390207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7pPr>
            <a:lvl8pPr marL="455231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8pPr>
            <a:lvl9pPr marL="5202555" indent="0" latinLnBrk="0">
              <a:buNone/>
              <a:defRPr lang="zh-CN"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69205" y="2930600"/>
            <a:ext cx="6252762" cy="5967307"/>
          </a:xfrm>
        </p:spPr>
        <p:txBody>
          <a:bodyPr>
            <a:normAutofit/>
          </a:bodyPr>
          <a:lstStyle>
            <a:lvl1pPr latinLnBrk="0">
              <a:defRPr lang="zh-CN" sz="2560"/>
            </a:lvl1pPr>
            <a:lvl2pPr latinLnBrk="0">
              <a:defRPr lang="zh-CN" sz="2275"/>
            </a:lvl2pPr>
            <a:lvl3pPr latinLnBrk="0">
              <a:defRPr lang="zh-CN" sz="1990"/>
            </a:lvl3pPr>
            <a:lvl4pPr latinLnBrk="0">
              <a:defRPr lang="zh-CN" sz="1705"/>
            </a:lvl4pPr>
            <a:lvl5pPr latinLnBrk="0">
              <a:defRPr lang="zh-CN" sz="1705"/>
            </a:lvl5pPr>
            <a:lvl6pPr latinLnBrk="0">
              <a:defRPr lang="zh-CN" sz="1705"/>
            </a:lvl6pPr>
            <a:lvl7pPr latinLnBrk="0">
              <a:defRPr lang="zh-CN" sz="1705"/>
            </a:lvl7pPr>
            <a:lvl8pPr latinLnBrk="0">
              <a:defRPr lang="zh-CN" sz="1705"/>
            </a:lvl8pPr>
            <a:lvl9pPr latinLnBrk="0">
              <a:defRPr lang="zh-CN" sz="17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042194" y="2924220"/>
            <a:ext cx="6252763" cy="5973682"/>
          </a:xfrm>
        </p:spPr>
        <p:txBody>
          <a:bodyPr>
            <a:normAutofit/>
          </a:bodyPr>
          <a:lstStyle>
            <a:lvl1pPr latinLnBrk="0">
              <a:defRPr lang="zh-CN" sz="2560"/>
            </a:lvl1pPr>
            <a:lvl2pPr latinLnBrk="0">
              <a:defRPr lang="zh-CN" sz="2275"/>
            </a:lvl2pPr>
            <a:lvl3pPr latinLnBrk="0">
              <a:defRPr lang="zh-CN" sz="1990"/>
            </a:lvl3pPr>
            <a:lvl4pPr latinLnBrk="0">
              <a:defRPr lang="zh-CN" sz="1705"/>
            </a:lvl4pPr>
            <a:lvl5pPr latinLnBrk="0">
              <a:defRPr lang="zh-CN" sz="1705"/>
            </a:lvl5pPr>
            <a:lvl6pPr latinLnBrk="0">
              <a:defRPr lang="zh-CN" sz="1705"/>
            </a:lvl6pPr>
            <a:lvl7pPr latinLnBrk="0">
              <a:defRPr lang="zh-CN" sz="1705"/>
            </a:lvl7pPr>
            <a:lvl8pPr latinLnBrk="0">
              <a:defRPr lang="zh-CN" sz="1705"/>
            </a:lvl8pPr>
            <a:lvl9pPr latinLnBrk="0">
              <a:defRPr lang="zh-CN" sz="17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69208" y="2709334"/>
            <a:ext cx="6252759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69205" y="3576322"/>
            <a:ext cx="6252762" cy="5321584"/>
          </a:xfrm>
        </p:spPr>
        <p:txBody>
          <a:bodyPr>
            <a:normAutofit/>
          </a:bodyPr>
          <a:lstStyle>
            <a:lvl1pPr latinLnBrk="0">
              <a:defRPr lang="zh-CN" sz="2560"/>
            </a:lvl1pPr>
            <a:lvl2pPr latinLnBrk="0">
              <a:defRPr lang="zh-CN" sz="2275"/>
            </a:lvl2pPr>
            <a:lvl3pPr latinLnBrk="0">
              <a:defRPr lang="zh-CN" sz="1990"/>
            </a:lvl3pPr>
            <a:lvl4pPr latinLnBrk="0">
              <a:defRPr lang="zh-CN" sz="1705"/>
            </a:lvl4pPr>
            <a:lvl5pPr latinLnBrk="0">
              <a:defRPr lang="zh-CN" sz="1705"/>
            </a:lvl5pPr>
            <a:lvl6pPr latinLnBrk="0">
              <a:defRPr lang="zh-CN" sz="1705"/>
            </a:lvl6pPr>
            <a:lvl7pPr latinLnBrk="0">
              <a:defRPr lang="zh-CN" sz="1705"/>
            </a:lvl7pPr>
            <a:lvl8pPr latinLnBrk="0">
              <a:defRPr lang="zh-CN" sz="1705"/>
            </a:lvl8pPr>
            <a:lvl9pPr latinLnBrk="0">
              <a:defRPr lang="zh-CN" sz="17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8042195" y="2709334"/>
            <a:ext cx="6252762" cy="819574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3415" b="0">
                <a:solidFill>
                  <a:schemeClr val="accent1"/>
                </a:solidFill>
              </a:defRPr>
            </a:lvl1pPr>
            <a:lvl2pPr marL="650240" indent="0" latinLnBrk="0">
              <a:buNone/>
              <a:defRPr lang="zh-CN" sz="2845" b="1"/>
            </a:lvl2pPr>
            <a:lvl3pPr marL="1300480" indent="0" latinLnBrk="0">
              <a:buNone/>
              <a:defRPr lang="zh-CN" sz="2560" b="1"/>
            </a:lvl3pPr>
            <a:lvl4pPr marL="1950720" indent="0" latinLnBrk="0">
              <a:buNone/>
              <a:defRPr lang="zh-CN" sz="2275" b="1"/>
            </a:lvl4pPr>
            <a:lvl5pPr marL="2600960" indent="0" latinLnBrk="0">
              <a:buNone/>
              <a:defRPr lang="zh-CN" sz="2275" b="1"/>
            </a:lvl5pPr>
            <a:lvl6pPr marL="3251200" indent="0" latinLnBrk="0">
              <a:buNone/>
              <a:defRPr lang="zh-CN" sz="2275" b="1"/>
            </a:lvl6pPr>
            <a:lvl7pPr marL="3902075" indent="0" latinLnBrk="0">
              <a:buNone/>
              <a:defRPr lang="zh-CN" sz="2275" b="1"/>
            </a:lvl7pPr>
            <a:lvl8pPr marL="4552315" indent="0" latinLnBrk="0">
              <a:buNone/>
              <a:defRPr lang="zh-CN" sz="2275" b="1"/>
            </a:lvl8pPr>
            <a:lvl9pPr marL="5202555" indent="0" latinLnBrk="0">
              <a:buNone/>
              <a:defRPr lang="zh-CN" sz="22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8042195" y="3576322"/>
            <a:ext cx="6252762" cy="5321584"/>
          </a:xfrm>
        </p:spPr>
        <p:txBody>
          <a:bodyPr>
            <a:normAutofit/>
          </a:bodyPr>
          <a:lstStyle>
            <a:lvl1pPr latinLnBrk="0">
              <a:defRPr lang="zh-CN" sz="2560"/>
            </a:lvl1pPr>
            <a:lvl2pPr latinLnBrk="0">
              <a:defRPr lang="zh-CN" sz="2275"/>
            </a:lvl2pPr>
            <a:lvl3pPr latinLnBrk="0">
              <a:defRPr lang="zh-CN" sz="1990"/>
            </a:lvl3pPr>
            <a:lvl4pPr latinLnBrk="0">
              <a:defRPr lang="zh-CN" sz="1705"/>
            </a:lvl4pPr>
            <a:lvl5pPr latinLnBrk="0">
              <a:defRPr lang="zh-CN" sz="1705"/>
            </a:lvl5pPr>
            <a:lvl6pPr latinLnBrk="0">
              <a:defRPr lang="zh-CN" sz="1705"/>
            </a:lvl6pPr>
            <a:lvl7pPr latinLnBrk="0">
              <a:defRPr lang="zh-CN" sz="1705"/>
            </a:lvl7pPr>
            <a:lvl8pPr latinLnBrk="0">
              <a:defRPr lang="zh-CN" sz="1705"/>
            </a:lvl8pPr>
            <a:lvl9pPr latinLnBrk="0">
              <a:defRPr lang="zh-CN" sz="170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2653" y="2059098"/>
            <a:ext cx="4837217" cy="2059093"/>
          </a:xfrm>
        </p:spPr>
        <p:txBody>
          <a:bodyPr anchor="b"/>
          <a:lstStyle>
            <a:lvl1pPr algn="l" latinLnBrk="0">
              <a:defRPr lang="zh-CN" sz="3415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04998" y="2059093"/>
            <a:ext cx="7390088" cy="6502400"/>
          </a:xfrm>
        </p:spPr>
        <p:txBody>
          <a:bodyPr anchor="ctr">
            <a:normAutofit/>
          </a:bodyPr>
          <a:lstStyle>
            <a:lvl1pPr latinLnBrk="0">
              <a:defRPr lang="zh-CN" sz="2845"/>
            </a:lvl1pPr>
            <a:lvl2pPr latinLnBrk="0">
              <a:defRPr lang="zh-CN" sz="2560"/>
            </a:lvl2pPr>
            <a:lvl3pPr latinLnBrk="0">
              <a:defRPr lang="zh-CN" sz="2275"/>
            </a:lvl3pPr>
            <a:lvl4pPr latinLnBrk="0">
              <a:defRPr lang="zh-CN" sz="1990"/>
            </a:lvl4pPr>
            <a:lvl5pPr latinLnBrk="0">
              <a:defRPr lang="zh-CN" sz="1990"/>
            </a:lvl5pPr>
            <a:lvl6pPr latinLnBrk="0">
              <a:defRPr lang="zh-CN" sz="1990"/>
            </a:lvl6pPr>
            <a:lvl7pPr latinLnBrk="0">
              <a:defRPr lang="zh-CN" sz="1990"/>
            </a:lvl7pPr>
            <a:lvl8pPr latinLnBrk="0">
              <a:defRPr lang="zh-CN" sz="1990"/>
            </a:lvl8pPr>
            <a:lvl9pPr latinLnBrk="0">
              <a:defRPr lang="zh-CN" sz="199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642653" y="4450537"/>
            <a:ext cx="4837217" cy="4118185"/>
          </a:xfrm>
        </p:spPr>
        <p:txBody>
          <a:bodyPr/>
          <a:lstStyle>
            <a:lvl1pPr marL="0" indent="0" latinLnBrk="0">
              <a:buNone/>
              <a:defRPr lang="zh-CN" sz="1990"/>
            </a:lvl1pPr>
            <a:lvl2pPr marL="650240" indent="0" latinLnBrk="0">
              <a:buNone/>
              <a:defRPr lang="zh-CN" sz="1705"/>
            </a:lvl2pPr>
            <a:lvl3pPr marL="1300480" indent="0" latinLnBrk="0">
              <a:buNone/>
              <a:defRPr lang="zh-CN" sz="1425"/>
            </a:lvl3pPr>
            <a:lvl4pPr marL="1950720" indent="0" latinLnBrk="0">
              <a:buNone/>
              <a:defRPr lang="zh-CN" sz="1280"/>
            </a:lvl4pPr>
            <a:lvl5pPr marL="2600960" indent="0" latinLnBrk="0">
              <a:buNone/>
              <a:defRPr lang="zh-CN" sz="1280"/>
            </a:lvl5pPr>
            <a:lvl6pPr marL="3251200" indent="0" latinLnBrk="0">
              <a:buNone/>
              <a:defRPr lang="zh-CN" sz="1280"/>
            </a:lvl6pPr>
            <a:lvl7pPr marL="3902075" indent="0" latinLnBrk="0">
              <a:buNone/>
              <a:defRPr lang="zh-CN" sz="1280"/>
            </a:lvl7pPr>
            <a:lvl8pPr marL="4552315" indent="0" latinLnBrk="0">
              <a:buNone/>
              <a:defRPr lang="zh-CN" sz="1280"/>
            </a:lvl8pPr>
            <a:lvl9pPr marL="5202555" indent="0" latinLnBrk="0">
              <a:buNone/>
              <a:defRPr lang="zh-CN" sz="12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zh-CN" altLang="en-US"/>
              <a:t>2018/8/14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 userDrawn="1"/>
        </p:nvSpPr>
        <p:spPr>
          <a:xfrm>
            <a:off x="-219012" y="3793072"/>
            <a:ext cx="5960715" cy="596053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-1194402" y="4118189"/>
            <a:ext cx="3359676" cy="335957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12244302" y="2384218"/>
            <a:ext cx="4009936" cy="400981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11377289" y="-650240"/>
            <a:ext cx="2275910" cy="22758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12244302" y="8669872"/>
            <a:ext cx="1408896" cy="1408853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4845341" y="0"/>
            <a:ext cx="97539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415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18943" y="643866"/>
            <a:ext cx="13376014" cy="1991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69207" y="2919710"/>
            <a:ext cx="12724358" cy="596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4444043" y="2546771"/>
            <a:ext cx="1408851" cy="43350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latinLnBrk="0">
              <a:defRPr lang="zh-CN" sz="1565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40FF0622-75E4-48B8-A617-5428CA5926CE}" type="datetimeFigureOut">
              <a:rPr lang="en-US" altLang="zh-CN" smtClean="0"/>
              <a:t>8/14/2018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12731599" y="4587086"/>
            <a:ext cx="5489486" cy="4335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565" b="0">
                <a:solidFill>
                  <a:schemeClr val="tx1">
                    <a:tint val="75000"/>
                    <a:alpha val="6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4724066" y="420594"/>
            <a:ext cx="1192142" cy="10918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3985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7" name="图片 6" descr="方标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4915515" y="728345"/>
            <a:ext cx="808990" cy="81153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650240" rtl="0" eaLnBrk="1" latinLnBrk="0" hangingPunct="1">
        <a:spcBef>
          <a:spcPct val="0"/>
        </a:spcBef>
        <a:buNone/>
        <a:defRPr lang="zh-CN" sz="5975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487680" indent="-48768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2845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1pPr>
      <a:lvl2pPr marL="1056640" indent="-40640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256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2pPr>
      <a:lvl3pPr marL="1625600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2275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2275840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99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926080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99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3576320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705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4227195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705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4877435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705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5527675" indent="-325120" algn="l" defTabSz="650240" rtl="0" eaLnBrk="1" latinLnBrk="0" hangingPunct="1">
        <a:spcBef>
          <a:spcPct val="20000"/>
        </a:spcBef>
        <a:spcAft>
          <a:spcPts val="855"/>
        </a:spcAft>
        <a:buClr>
          <a:schemeClr val="accent1"/>
        </a:buClr>
        <a:buSzPct val="80000"/>
        <a:buFont typeface="Wingdings 3" panose="05040102010807070707" charset="2"/>
        <a:buChar char=""/>
        <a:defRPr lang="zh-CN" sz="1705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8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72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6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200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2075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2315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2555" algn="l" defTabSz="650240" rtl="0" eaLnBrk="1" latinLnBrk="0" hangingPunct="1">
        <a:defRPr lang="zh-CN"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第十五课…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搜索</a:t>
            </a:r>
          </a:p>
        </p:txBody>
      </p:sp>
      <p:sp>
        <p:nvSpPr>
          <p:cNvPr id="232" name="vector, 栈，队列，链表"/>
          <p:cNvSpPr txBox="1"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2212 </a:t>
            </a:r>
            <a:r>
              <a:rPr lang="zh-CN" altLang="en-US" dirty="0" smtClean="0"/>
              <a:t>数星星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定义 “星星” 是这样的一张图，它有四个点、五条边。五条边中有四条构成一个环，第五条边是环中的一个弦。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现在有一张 </a:t>
            </a:r>
            <a:r>
              <a:rPr lang="en-US" altLang="zh-CN" dirty="0"/>
              <a:t>N</a:t>
            </a:r>
            <a:r>
              <a:rPr lang="en-US" altLang="zh-CN" dirty="0" smtClean="0"/>
              <a:t> </a:t>
            </a:r>
            <a:r>
              <a:rPr lang="zh-CN" altLang="en-US" dirty="0"/>
              <a:t>个点</a:t>
            </a:r>
            <a:r>
              <a:rPr lang="zh-CN" altLang="en-US" dirty="0" smtClean="0"/>
              <a:t>、</a:t>
            </a:r>
            <a:r>
              <a:rPr lang="en-US" altLang="zh-CN" dirty="0"/>
              <a:t>M</a:t>
            </a:r>
            <a:r>
              <a:rPr lang="en-US" altLang="zh-CN" dirty="0" smtClean="0"/>
              <a:t> </a:t>
            </a:r>
            <a:r>
              <a:rPr lang="zh-CN" altLang="en-US" dirty="0"/>
              <a:t>条边的无向简单图，你需要计算图中有多少个不同的“星星”子图。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这里我们定义两张子图不同，当且仅当它们的边集不完全相同。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Hint</a:t>
            </a:r>
            <a:r>
              <a:rPr lang="zh-CN" altLang="en-US" dirty="0"/>
              <a:t>：一个四阶完全图恰好有 </a:t>
            </a:r>
            <a:r>
              <a:rPr lang="en-US" altLang="zh-CN" dirty="0"/>
              <a:t>6 </a:t>
            </a:r>
            <a:r>
              <a:rPr lang="zh-CN" altLang="en-US" dirty="0"/>
              <a:t>个不同的“星星”子图。</a:t>
            </a:r>
          </a:p>
        </p:txBody>
      </p:sp>
    </p:spTree>
    <p:extLst>
      <p:ext uri="{BB962C8B-B14F-4D97-AF65-F5344CB8AC3E}">
        <p14:creationId xmlns:p14="http://schemas.microsoft.com/office/powerpoint/2010/main" val="404869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不难注意到问题的关键在于四元环中的那个弦，我们枚举那个弦为  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，设以 </a:t>
                </a:r>
                <a:r>
                  <a:rPr lang="en-US" altLang="zh-CN" dirty="0"/>
                  <a:t>e </a:t>
                </a:r>
                <a:r>
                  <a:rPr lang="zh-CN" altLang="en-US" dirty="0"/>
                  <a:t>为一条边的三元环有  </a:t>
                </a:r>
                <a:r>
                  <a:rPr lang="en-US" altLang="zh-CN" dirty="0"/>
                  <a:t>c  </a:t>
                </a:r>
                <a:r>
                  <a:rPr lang="zh-CN" altLang="en-US" dirty="0"/>
                  <a:t>个，不难发现弦为  </a:t>
                </a:r>
                <a:r>
                  <a:rPr lang="en-US" altLang="zh-CN" dirty="0"/>
                  <a:t>e  </a:t>
                </a:r>
                <a:r>
                  <a:rPr lang="zh-CN" altLang="en-US" dirty="0"/>
                  <a:t>的子图恰好  </a:t>
                </a:r>
                <a:r>
                  <a:rPr lang="en-US" altLang="zh-CN" dirty="0" smtClean="0"/>
                  <a:t>C(c, 2) </a:t>
                </a:r>
                <a:r>
                  <a:rPr lang="zh-CN" altLang="en-US" dirty="0" smtClean="0"/>
                  <a:t>个。</a:t>
                </a:r>
                <a:endParaRPr lang="en-US" altLang="zh-CN" dirty="0" smtClean="0"/>
              </a:p>
              <a:p>
                <a:endParaRPr lang="zh-CN" altLang="en-US" dirty="0"/>
              </a:p>
              <a:p>
                <a:r>
                  <a:rPr lang="zh-CN" altLang="en-US" dirty="0"/>
                  <a:t>一张图的三元环至多有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个，并且我们可以在相同的时间复杂度内把</a:t>
                </a:r>
                <a:r>
                  <a:rPr lang="zh-CN" altLang="en-US" dirty="0" smtClean="0"/>
                  <a:t>它们找出</a:t>
                </a:r>
                <a:r>
                  <a:rPr lang="zh-CN" altLang="en-US" dirty="0"/>
                  <a:t>来。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2" t="-1839" r="-4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5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我们首先把图改造成一个 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，为此先给每个点确定一个</a:t>
                </a:r>
                <a:r>
                  <a:rPr lang="zh-CN" altLang="en-US" dirty="0" smtClean="0"/>
                  <a:t>标号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我们的标号原则是，让</a:t>
                </a:r>
                <a:r>
                  <a:rPr lang="zh-CN" altLang="en-US" dirty="0"/>
                  <a:t>度数大的点的标号也尽可能大。对于图中的每个边，改造成标号小的边向标号大的边连</a:t>
                </a:r>
                <a:r>
                  <a:rPr lang="zh-CN" altLang="en-US" dirty="0" smtClean="0"/>
                  <a:t>的有向边。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这样一来</a:t>
                </a:r>
                <a:r>
                  <a:rPr lang="zh-CN" altLang="en-US" dirty="0"/>
                  <a:t>，得到的图中每个点的度数不超过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。我们依次枚举图中每条边 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，然后暴力把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连出的每个点打上标记，对于每一个同时打了两个标记的点 </a:t>
                </a:r>
                <a:r>
                  <a:rPr lang="en-US" altLang="zh-CN" dirty="0"/>
                  <a:t>w</a:t>
                </a:r>
                <a:r>
                  <a:rPr lang="zh-CN" altLang="en-US" dirty="0"/>
                  <a:t>，图中蕴含着一个 </a:t>
                </a:r>
                <a:r>
                  <a:rPr lang="en-US" altLang="zh-CN" dirty="0"/>
                  <a:t>(u, v, w) </a:t>
                </a:r>
                <a:r>
                  <a:rPr lang="zh-CN" altLang="en-US" dirty="0"/>
                  <a:t>这样子的三元环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不难发现上述过程的复杂度为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dirty="0"/>
                  <a:t>，且每个三元环被枚举了恰好一次，因此也不需要去重。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1" t="-1021" r="-3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7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2213 15</a:t>
            </a:r>
            <a:r>
              <a:rPr lang="zh-CN" altLang="en-US" dirty="0" smtClean="0"/>
              <a:t>数码问题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 </a:t>
            </a:r>
            <a:r>
              <a:rPr lang="en-US" altLang="zh-CN" dirty="0" smtClean="0"/>
              <a:t>15 </a:t>
            </a:r>
            <a:r>
              <a:rPr lang="zh-CN" altLang="en-US" dirty="0" smtClean="0"/>
              <a:t>数码问题的一个局面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判断能否在 </a:t>
            </a:r>
            <a:r>
              <a:rPr lang="en-US" altLang="zh-CN" dirty="0" smtClean="0"/>
              <a:t>50 </a:t>
            </a:r>
            <a:r>
              <a:rPr lang="zh-CN" altLang="en-US" dirty="0" smtClean="0"/>
              <a:t>步内转移到目标局面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26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使用迭代加深</a:t>
            </a:r>
            <a:r>
              <a:rPr lang="zh-CN" altLang="en-US" dirty="0" smtClean="0"/>
              <a:t>搜索</a:t>
            </a:r>
            <a:r>
              <a:rPr lang="zh-CN" altLang="en-US" dirty="0"/>
              <a:t>，</a:t>
            </a:r>
            <a:r>
              <a:rPr lang="zh-CN" altLang="en-US" dirty="0" smtClean="0"/>
              <a:t>定义</a:t>
            </a:r>
            <a:r>
              <a:rPr lang="zh-CN" altLang="en-US" dirty="0"/>
              <a:t>估价函数为每个数到目的地的曼哈顿距离之和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所谓迭代加深搜索，可以理解为三部分的结合：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从小到大枚举答案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以 </a:t>
            </a:r>
            <a:r>
              <a:rPr lang="en-US" altLang="zh-CN" dirty="0" smtClean="0"/>
              <a:t>DFS </a:t>
            </a:r>
            <a:r>
              <a:rPr lang="zh-CN" altLang="en-US" dirty="0" smtClean="0"/>
              <a:t>为框架搜索，从而节省空间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使用估价函数加入最优性剪枝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可能</a:t>
            </a:r>
            <a:r>
              <a:rPr lang="zh-CN" altLang="en-US" dirty="0"/>
              <a:t>需要比较精细地实现以通过所有数据。</a:t>
            </a:r>
          </a:p>
        </p:txBody>
      </p:sp>
    </p:spTree>
    <p:extLst>
      <p:ext uri="{BB962C8B-B14F-4D97-AF65-F5344CB8AC3E}">
        <p14:creationId xmlns:p14="http://schemas.microsoft.com/office/powerpoint/2010/main" val="260177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2216 </a:t>
            </a:r>
            <a:r>
              <a:rPr lang="zh-CN" altLang="en-US" dirty="0" smtClean="0"/>
              <a:t>翻转序列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现在有一个长度为 </a:t>
            </a:r>
            <a:r>
              <a:rPr lang="en-US" altLang="zh-CN" dirty="0"/>
              <a:t>N </a:t>
            </a:r>
            <a:r>
              <a:rPr lang="zh-CN" altLang="en-US" dirty="0"/>
              <a:t>的 </a:t>
            </a:r>
            <a:r>
              <a:rPr lang="en-US" altLang="zh-CN" dirty="0"/>
              <a:t>01</a:t>
            </a:r>
            <a:r>
              <a:rPr lang="zh-CN" altLang="en-US" dirty="0"/>
              <a:t>序列，你被允许执行若干次以下操作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选择</a:t>
            </a:r>
            <a:r>
              <a:rPr lang="zh-CN" altLang="en-US" dirty="0"/>
              <a:t>一个长度为 </a:t>
            </a:r>
            <a:r>
              <a:rPr lang="en-US" altLang="zh-CN" dirty="0"/>
              <a:t>K </a:t>
            </a:r>
            <a:r>
              <a:rPr lang="zh-CN" altLang="en-US" dirty="0"/>
              <a:t>的连续段，翻转其中的所有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个序列的价值定义为  </a:t>
            </a:r>
            <a:r>
              <a:rPr lang="en-US" altLang="zh-CN" dirty="0"/>
              <a:t>2^[</a:t>
            </a:r>
            <a:r>
              <a:rPr lang="zh-CN" altLang="en-US" dirty="0"/>
              <a:t>序列中 </a:t>
            </a:r>
            <a:r>
              <a:rPr lang="en-US" altLang="zh-CN" dirty="0"/>
              <a:t>1 </a:t>
            </a:r>
            <a:r>
              <a:rPr lang="zh-CN" altLang="en-US" dirty="0"/>
              <a:t>的个数</a:t>
            </a:r>
            <a:r>
              <a:rPr lang="en-US" altLang="zh-CN" dirty="0"/>
              <a:t>] </a:t>
            </a:r>
            <a:r>
              <a:rPr lang="zh-CN" altLang="en-US" dirty="0"/>
              <a:t>，试求出你能得到的不同序列的价值之和。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26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有两个重要的观察。</a:t>
            </a:r>
          </a:p>
          <a:p>
            <a:endParaRPr lang="en-US" altLang="zh-CN" dirty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长为 </a:t>
            </a:r>
            <a:r>
              <a:rPr lang="en-US" altLang="zh-CN" dirty="0"/>
              <a:t>K </a:t>
            </a:r>
            <a:r>
              <a:rPr lang="zh-CN" altLang="en-US" dirty="0"/>
              <a:t>的区间要么操作 </a:t>
            </a:r>
            <a:r>
              <a:rPr lang="en-US" altLang="zh-CN" dirty="0"/>
              <a:t>1 </a:t>
            </a:r>
            <a:r>
              <a:rPr lang="zh-CN" altLang="en-US" dirty="0"/>
              <a:t>次，要么操作 </a:t>
            </a:r>
            <a:r>
              <a:rPr lang="en-US" altLang="zh-CN" dirty="0"/>
              <a:t>0 </a:t>
            </a:r>
            <a:r>
              <a:rPr lang="zh-CN" altLang="en-US" dirty="0"/>
              <a:t>次，操作更多次是没有意义的。</a:t>
            </a:r>
          </a:p>
          <a:p>
            <a:pPr lvl="1"/>
            <a:r>
              <a:rPr lang="zh-CN" altLang="en-US" dirty="0" smtClean="0"/>
              <a:t>进一步</a:t>
            </a:r>
            <a:r>
              <a:rPr lang="zh-CN" altLang="en-US" dirty="0"/>
              <a:t>地注意到，如果一种方案里某个区间被操作了而另一种方案中没有，那么得到的序列一定</a:t>
            </a:r>
            <a:r>
              <a:rPr lang="zh-CN" altLang="en-US" dirty="0" smtClean="0"/>
              <a:t>不同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本题需要根据  </a:t>
            </a:r>
            <a:r>
              <a:rPr lang="en-US" altLang="zh-CN" dirty="0"/>
              <a:t>K </a:t>
            </a:r>
            <a:r>
              <a:rPr lang="zh-CN" altLang="en-US" dirty="0"/>
              <a:t>的大小设计两种算法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42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考虑  </a:t>
                </a:r>
                <a:r>
                  <a:rPr lang="en-US" altLang="zh-CN" dirty="0"/>
                  <a:t>N−K≤18 </a:t>
                </a:r>
                <a:r>
                  <a:rPr lang="zh-CN" altLang="en-US" dirty="0"/>
                  <a:t>的情况，我们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暴力</a:t>
                </a:r>
                <a:r>
                  <a:rPr lang="zh-CN" altLang="en-US" dirty="0"/>
                  <a:t>枚举每个区间是否操作，然后把得到的序列的价值加起来。这样子的复杂度为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再考虑  </a:t>
                </a:r>
                <a:r>
                  <a:rPr lang="en-US" altLang="zh-CN" dirty="0"/>
                  <a:t>K≤16 </a:t>
                </a:r>
                <a:r>
                  <a:rPr lang="zh-CN" altLang="en-US" dirty="0"/>
                  <a:t>的情况，我们从前向后考虑每个区间是否操作，为了计算序列价值，把当前位置前  </a:t>
                </a:r>
                <a:r>
                  <a:rPr lang="en-US" altLang="zh-CN" dirty="0"/>
                  <a:t>K−1  </a:t>
                </a:r>
                <a:r>
                  <a:rPr lang="zh-CN" altLang="en-US" dirty="0"/>
                  <a:t>位的 </a:t>
                </a:r>
                <a:r>
                  <a:rPr lang="en-US" altLang="zh-CN" dirty="0"/>
                  <a:t>01 </a:t>
                </a:r>
                <a:r>
                  <a:rPr lang="zh-CN" altLang="en-US" dirty="0"/>
                  <a:t>串记录下来，设计一个简单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来统计所有情况的贡献，这样子的复杂度为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综合两部分，可得复杂度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8" t="-1532" r="-10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7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2214 </a:t>
            </a:r>
            <a:r>
              <a:rPr lang="zh-CN" altLang="en-US" dirty="0" smtClean="0"/>
              <a:t>翻转游戏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现在给定一个长度为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的 </a:t>
                </a:r>
                <a:r>
                  <a:rPr lang="en-US" altLang="zh-CN" dirty="0"/>
                  <a:t>01</a:t>
                </a:r>
                <a:r>
                  <a:rPr lang="zh-CN" altLang="en-US" dirty="0"/>
                  <a:t>串，同时给定参数 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，可以执行以下两种操作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en-US" altLang="zh-CN" dirty="0"/>
                  <a:t/>
                </a:r>
                <a:br>
                  <a:rPr lang="en-US" altLang="zh-CN" dirty="0"/>
                </a:br>
                <a:r>
                  <a:rPr lang="en-US" altLang="zh-CN" dirty="0"/>
                  <a:t>* </a:t>
                </a:r>
                <a:r>
                  <a:rPr lang="zh-CN" altLang="en-US" dirty="0"/>
                  <a:t>选择串的任意一个位置取反</a:t>
                </a:r>
                <a:br>
                  <a:rPr lang="zh-CN" altLang="en-US" dirty="0"/>
                </a:br>
                <a:r>
                  <a:rPr lang="zh-CN" altLang="en-US" dirty="0"/>
                  <a:t>* 指定整数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将串的前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位全部取反。</a:t>
                </a:r>
                <a:br>
                  <a:rPr lang="zh-CN" altLang="en-US" dirty="0"/>
                </a:br>
                <a:endParaRPr lang="en-US" altLang="zh-CN" dirty="0" smtClean="0"/>
              </a:p>
              <a:p>
                <a:r>
                  <a:rPr lang="zh-CN" altLang="en-US" dirty="0" smtClean="0"/>
                  <a:t>用</a:t>
                </a:r>
                <a:r>
                  <a:rPr lang="zh-CN" altLang="en-US" dirty="0"/>
                  <a:t>最少的操作次数，使得这个串的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前缀和</a:t>
                </a:r>
                <a:r>
                  <a:rPr lang="en-US" altLang="zh-CN" dirty="0"/>
                  <a:t>N-M</a:t>
                </a:r>
                <a:r>
                  <a:rPr lang="zh-CN" altLang="en-US" dirty="0"/>
                  <a:t>后缀完全相同，你只需要输出最少的操作次数。</a:t>
                </a:r>
                <a:br>
                  <a:rPr lang="zh-CN" altLang="en-US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2" t="-2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首先注意到，题目的要求等价于串以 </a:t>
                </a:r>
                <a:r>
                  <a:rPr lang="en-US" altLang="zh-CN" dirty="0" smtClean="0"/>
                  <a:t>M </a:t>
                </a:r>
                <a:r>
                  <a:rPr lang="zh-CN" altLang="en-US" dirty="0" smtClean="0"/>
                  <a:t>作为循环节长度</a:t>
                </a:r>
                <a:endParaRPr lang="en-US" altLang="zh-CN" dirty="0"/>
              </a:p>
              <a:p>
                <a:r>
                  <a:rPr lang="zh-CN" altLang="en-US" dirty="0" smtClean="0"/>
                  <a:t>注意到串长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zh-CN" altLang="en-US" dirty="0" smtClean="0"/>
                  <a:t>，因此有：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针对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dirty="0" smtClean="0"/>
                  <a:t> 的数据，暴力枚举一个循环节里串的形态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针对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≤17</m:t>
                    </m:r>
                  </m:oMath>
                </a14:m>
                <a:r>
                  <a:rPr lang="zh-CN" altLang="en-US" dirty="0" smtClean="0"/>
                  <a:t> 的数据，暴力枚举执行哪些第二类操作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上述两种情况中，暴力枚举之后均可将问题大大简化，从而设计高效算法解决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6" t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9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1416 </a:t>
            </a:r>
            <a:r>
              <a:rPr lang="zh-CN" altLang="en-US" dirty="0" smtClean="0"/>
              <a:t>两点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 好多张无向图，判断其中是否有环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129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2215 </a:t>
            </a:r>
            <a:r>
              <a:rPr lang="zh-CN" altLang="en-US" dirty="0" smtClean="0"/>
              <a:t>数数字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[L, R]</a:t>
            </a:r>
            <a:r>
              <a:rPr lang="zh-CN" altLang="en-US" dirty="0"/>
              <a:t>，请你统计区间 </a:t>
            </a:r>
            <a:r>
              <a:rPr lang="en-US" altLang="zh-CN" dirty="0"/>
              <a:t>[L, R] </a:t>
            </a:r>
            <a:r>
              <a:rPr lang="zh-CN" altLang="en-US" dirty="0"/>
              <a:t>中有多少整数，满足它们的数位可以分成两组，并且两组数的和相等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举例来说</a:t>
            </a:r>
            <a:r>
              <a:rPr lang="zh-CN" altLang="en-US" dirty="0"/>
              <a:t>，</a:t>
            </a:r>
            <a:r>
              <a:rPr lang="en-US" altLang="zh-CN" dirty="0"/>
              <a:t>132 </a:t>
            </a:r>
            <a:r>
              <a:rPr lang="zh-CN" altLang="en-US" dirty="0"/>
              <a:t>可以分成 </a:t>
            </a:r>
            <a:r>
              <a:rPr lang="en-US" altLang="zh-CN" dirty="0"/>
              <a:t>{1,2} </a:t>
            </a:r>
            <a:r>
              <a:rPr lang="zh-CN" altLang="en-US" dirty="0"/>
              <a:t>和 </a:t>
            </a:r>
            <a:r>
              <a:rPr lang="en-US" altLang="zh-CN" dirty="0"/>
              <a:t>{3} </a:t>
            </a:r>
            <a:r>
              <a:rPr lang="zh-CN" altLang="en-US" dirty="0"/>
              <a:t>两组，我们有 </a:t>
            </a:r>
            <a:r>
              <a:rPr lang="en-US" altLang="zh-CN" dirty="0"/>
              <a:t>1+2 = 3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828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首先，可以计算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满足要求</m:t>
                    </m:r>
                  </m:oMath>
                </a14:m>
                <a:r>
                  <a:rPr lang="zh-CN" altLang="en-US" dirty="0" smtClean="0"/>
                  <a:t>的数各有多少，相减即为答案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答案不超过 </a:t>
                </a:r>
                <a:r>
                  <a:rPr lang="en-US" altLang="zh-CN" dirty="0" smtClean="0"/>
                  <a:t>9 </a:t>
                </a:r>
                <a:r>
                  <a:rPr lang="zh-CN" altLang="en-US" dirty="0" smtClean="0"/>
                  <a:t>位，我们可以在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9</m:t>
                        </m:r>
                      </m:e>
                    </m:d>
                  </m:oMath>
                </a14:m>
                <a:r>
                  <a:rPr lang="zh-CN" altLang="en-US" dirty="0" smtClean="0"/>
                  <a:t> 的时间内暴力枚举数位构成的多重集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之后，设计一个 </a:t>
                </a: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判断是否可行，在可行的基础上使用一个数位 </a:t>
                </a:r>
                <a:r>
                  <a:rPr lang="en-US" altLang="zh-CN" dirty="0" smtClean="0"/>
                  <a:t>DP </a:t>
                </a:r>
                <a:r>
                  <a:rPr lang="zh-CN" altLang="en-US" dirty="0" smtClean="0"/>
                  <a:t>来统计这种情况下的贡献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2" t="-1839" b="-3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101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2217 </a:t>
            </a:r>
            <a:r>
              <a:rPr lang="zh-CN" altLang="en-US" dirty="0" smtClean="0"/>
              <a:t>有向图支配集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以邻接矩阵形式输入一个  </a:t>
            </a:r>
            <a:r>
              <a:rPr lang="en-US" altLang="zh-CN" dirty="0"/>
              <a:t>N  </a:t>
            </a:r>
            <a:r>
              <a:rPr lang="zh-CN" altLang="en-US" dirty="0"/>
              <a:t>阶竞赛图  </a:t>
            </a:r>
            <a:r>
              <a:rPr lang="en-US" altLang="zh-CN" dirty="0"/>
              <a:t>G=(V,E)  .</a:t>
            </a:r>
          </a:p>
          <a:p>
            <a:endParaRPr lang="en-US" altLang="zh-CN" dirty="0"/>
          </a:p>
          <a:p>
            <a:r>
              <a:rPr lang="zh-CN" altLang="en-US" dirty="0"/>
              <a:t>我们称一个点集  </a:t>
            </a:r>
            <a:r>
              <a:rPr lang="en-US" altLang="zh-CN" dirty="0"/>
              <a:t>S⊆V </a:t>
            </a:r>
            <a:r>
              <a:rPr lang="zh-CN" altLang="en-US" dirty="0"/>
              <a:t>是好的，当且仅当  ∀</a:t>
            </a:r>
            <a:r>
              <a:rPr lang="en-US" altLang="zh-CN" dirty="0" err="1"/>
              <a:t>v∈V</a:t>
            </a:r>
            <a:r>
              <a:rPr lang="en-US" altLang="zh-CN" dirty="0"/>
              <a:t> , </a:t>
            </a:r>
            <a:r>
              <a:rPr lang="zh-CN" altLang="en-US" dirty="0"/>
              <a:t>或者  </a:t>
            </a:r>
            <a:r>
              <a:rPr lang="en-US" altLang="zh-CN" dirty="0" err="1"/>
              <a:t>v∈S</a:t>
            </a:r>
            <a:r>
              <a:rPr lang="en-US" altLang="zh-CN" dirty="0"/>
              <a:t> , </a:t>
            </a:r>
            <a:r>
              <a:rPr lang="zh-CN" altLang="en-US" dirty="0"/>
              <a:t>或者  ∃</a:t>
            </a:r>
            <a:r>
              <a:rPr lang="en-US" altLang="zh-CN" dirty="0" err="1"/>
              <a:t>u∈S</a:t>
            </a:r>
            <a:r>
              <a:rPr lang="en-US" altLang="zh-CN" dirty="0"/>
              <a:t>  </a:t>
            </a:r>
            <a:r>
              <a:rPr lang="zh-CN" altLang="en-US" dirty="0"/>
              <a:t>使得 </a:t>
            </a:r>
            <a:r>
              <a:rPr lang="en-US" altLang="zh-CN" dirty="0"/>
              <a:t>(</a:t>
            </a:r>
            <a:r>
              <a:rPr lang="en-US" altLang="zh-CN" dirty="0" err="1"/>
              <a:t>u,v</a:t>
            </a:r>
            <a:r>
              <a:rPr lang="en-US" altLang="zh-CN" dirty="0"/>
              <a:t>)∈E  .</a:t>
            </a:r>
          </a:p>
          <a:p>
            <a:endParaRPr lang="en-US" altLang="zh-CN" dirty="0"/>
          </a:p>
          <a:p>
            <a:r>
              <a:rPr lang="zh-CN" altLang="en-US" dirty="0"/>
              <a:t>请计算最小的“好”的点集的大小。</a:t>
            </a:r>
          </a:p>
        </p:txBody>
      </p:sp>
    </p:spTree>
    <p:extLst>
      <p:ext uri="{BB962C8B-B14F-4D97-AF65-F5344CB8AC3E}">
        <p14:creationId xmlns:p14="http://schemas.microsoft.com/office/powerpoint/2010/main" val="2250646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一个比较传统的搜索题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使用两个 </a:t>
            </a:r>
            <a:r>
              <a:rPr lang="en-US" altLang="zh-CN" dirty="0" smtClean="0"/>
              <a:t>long </a:t>
            </a:r>
            <a:r>
              <a:rPr lang="en-US" altLang="zh-CN" dirty="0" err="1" smtClean="0"/>
              <a:t>long</a:t>
            </a:r>
            <a:r>
              <a:rPr lang="en-US" altLang="zh-CN" dirty="0" smtClean="0"/>
              <a:t> </a:t>
            </a:r>
            <a:r>
              <a:rPr lang="zh-CN" altLang="en-US" dirty="0" smtClean="0"/>
              <a:t>压成的 </a:t>
            </a:r>
            <a:r>
              <a:rPr lang="en-US" altLang="zh-CN" dirty="0" err="1" smtClean="0"/>
              <a:t>bitset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来存储当前状态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答案不超过 </a:t>
            </a:r>
            <a:r>
              <a:rPr lang="en-US" altLang="zh-CN" dirty="0" smtClean="0"/>
              <a:t>6</a:t>
            </a:r>
          </a:p>
          <a:p>
            <a:endParaRPr lang="en-US" altLang="zh-CN" dirty="0"/>
          </a:p>
          <a:p>
            <a:r>
              <a:rPr lang="zh-CN" altLang="en-US" dirty="0" smtClean="0"/>
              <a:t>最优性剪枝，按照点的出度从大到小搜索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12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  <a:r>
              <a:rPr lang="zh-CN" altLang="en-US" dirty="0" smtClean="0"/>
              <a:t>大家！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欢迎</a:t>
            </a:r>
            <a:r>
              <a:rPr lang="zh-CN" altLang="en-US" dirty="0" smtClean="0"/>
              <a:t>提问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343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看你</a:t>
            </a:r>
            <a:r>
              <a:rPr lang="zh-CN" altLang="en-US" dirty="0" smtClean="0"/>
              <a:t>会不会写程序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0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个数和为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 </a:t>
            </a:r>
            <a:r>
              <a:rPr lang="en-US" altLang="zh-CN" dirty="0" smtClean="0"/>
              <a:t>N </a:t>
            </a:r>
            <a:r>
              <a:rPr lang="zh-CN" altLang="en-US" dirty="0" smtClean="0"/>
              <a:t>个整数，判断能否选出 </a:t>
            </a:r>
            <a:r>
              <a:rPr lang="en-US" altLang="zh-CN" dirty="0" smtClean="0"/>
              <a:t>4 </a:t>
            </a:r>
            <a:r>
              <a:rPr lang="zh-CN" altLang="en-US" dirty="0" smtClean="0"/>
              <a:t>个使得和为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04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使用中途相遇法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两两之和，存在一个数组中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注意下标不同的要求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73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1111 01</a:t>
            </a:r>
            <a:r>
              <a:rPr lang="zh-CN" altLang="en-US" dirty="0" smtClean="0"/>
              <a:t>组成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的倍数</a:t>
            </a:r>
            <a:r>
              <a:rPr lang="en-US" altLang="zh-CN" dirty="0" smtClean="0"/>
              <a:t>V2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，找到 </a:t>
            </a:r>
            <a:r>
              <a:rPr lang="en-US" altLang="zh-CN" dirty="0" smtClean="0"/>
              <a:t>M</a:t>
            </a:r>
            <a:r>
              <a:rPr lang="zh-CN" altLang="en-US" dirty="0"/>
              <a:t> </a:t>
            </a:r>
            <a:r>
              <a:rPr lang="zh-CN" altLang="en-US" dirty="0" smtClean="0"/>
              <a:t>使得 </a:t>
            </a:r>
            <a:r>
              <a:rPr lang="en-US" altLang="zh-CN" dirty="0" smtClean="0"/>
              <a:t>M&gt;0 </a:t>
            </a:r>
            <a:r>
              <a:rPr lang="zh-CN" altLang="en-US" dirty="0" smtClean="0"/>
              <a:t>且是 </a:t>
            </a:r>
            <a:r>
              <a:rPr lang="en-US" altLang="zh-CN" dirty="0" smtClean="0"/>
              <a:t>N</a:t>
            </a:r>
            <a:r>
              <a:rPr lang="zh-CN" altLang="en-US" dirty="0"/>
              <a:t> 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要求 </a:t>
            </a:r>
            <a:r>
              <a:rPr lang="en-US" altLang="zh-CN" dirty="0" smtClean="0"/>
              <a:t>M</a:t>
            </a:r>
            <a:r>
              <a:rPr lang="en-US" altLang="zh-CN" dirty="0"/>
              <a:t> </a:t>
            </a:r>
            <a:r>
              <a:rPr lang="zh-CN" altLang="en-US" dirty="0" smtClean="0"/>
              <a:t>的十进制表示中只能有 </a:t>
            </a:r>
            <a:r>
              <a:rPr lang="en-US" altLang="zh-CN" dirty="0" smtClean="0"/>
              <a:t>0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862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</a:t>
            </a:r>
            <a:r>
              <a:rPr lang="zh-CN" altLang="en-US" dirty="0"/>
              <a:t>夹克</a:t>
            </a:r>
            <a:r>
              <a:rPr lang="zh-CN" altLang="en-US" dirty="0" smtClean="0"/>
              <a:t>老爷的搜索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答案的位数不会太多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把答案分成前一半和后一半，使用中途相遇法搜索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9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2211 </a:t>
            </a:r>
            <a:r>
              <a:rPr lang="zh-CN" altLang="en-US" dirty="0"/>
              <a:t>香</a:t>
            </a:r>
            <a:r>
              <a:rPr lang="zh-CN" altLang="en-US" dirty="0" smtClean="0"/>
              <a:t>农游戏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给定无向图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问能否将边集分成两部分，保留任一部分可以让图连通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883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标题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</a:t>
            </a:r>
            <a:endParaRPr lang="en-US" dirty="0"/>
          </a:p>
        </p:txBody>
      </p:sp>
      <p:sp>
        <p:nvSpPr>
          <p:cNvPr id="235" name="内容占位符 2"/>
          <p:cNvSpPr txBox="1"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维护</a:t>
            </a:r>
            <a:r>
              <a:rPr lang="zh-CN" altLang="en-US" dirty="0"/>
              <a:t>两张图  </a:t>
            </a:r>
            <a:r>
              <a:rPr lang="en-US" altLang="zh-CN" dirty="0"/>
              <a:t>G1,G2 </a:t>
            </a:r>
            <a:r>
              <a:rPr lang="zh-CN" altLang="en-US" dirty="0"/>
              <a:t>，初始它们均为空，依次考虑每一条边。</a:t>
            </a:r>
          </a:p>
          <a:p>
            <a:r>
              <a:rPr lang="zh-CN" altLang="en-US" dirty="0"/>
              <a:t>如果当前边加入两张图都不会使连通块个数减少，那么我们跳过它。</a:t>
            </a:r>
          </a:p>
          <a:p>
            <a:r>
              <a:rPr lang="zh-CN" altLang="en-US" dirty="0"/>
              <a:t>否则，如果恰好一张图使得加入这条边会让连通块减少，那么我们根据贪心原则，应该把边加入这张图。</a:t>
            </a:r>
          </a:p>
          <a:p>
            <a:r>
              <a:rPr lang="zh-CN" altLang="en-US" dirty="0" smtClean="0"/>
              <a:t>若当前边加入两张图都会使连通块个数减少，那么我们枚举它加入哪张图，递归搜索。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这样子做看起来暴力，但是复杂度是有保证的，可以证明它至多是组合数级别。</a:t>
            </a:r>
          </a:p>
          <a:p>
            <a:r>
              <a:rPr lang="zh-CN" altLang="en-US" dirty="0" smtClean="0"/>
              <a:t>因为数据范围不大，具体搜索的时候还可以暴力一点。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918</Words>
  <Application>Microsoft Office PowerPoint</Application>
  <PresentationFormat>自定义</PresentationFormat>
  <Paragraphs>113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Helvetica Neue</vt:lpstr>
      <vt:lpstr>Microsoft YaHei UI</vt:lpstr>
      <vt:lpstr>Arial</vt:lpstr>
      <vt:lpstr>Cambria Math</vt:lpstr>
      <vt:lpstr>Century Gothic</vt:lpstr>
      <vt:lpstr>Wingdings 3</vt:lpstr>
      <vt:lpstr>1_离子</vt:lpstr>
      <vt:lpstr>搜索</vt:lpstr>
      <vt:lpstr>1416 两点</vt:lpstr>
      <vt:lpstr>Sol</vt:lpstr>
      <vt:lpstr>4 个数和为 0</vt:lpstr>
      <vt:lpstr>Sol</vt:lpstr>
      <vt:lpstr>1111 01组成N的倍数V2</vt:lpstr>
      <vt:lpstr>Sol</vt:lpstr>
      <vt:lpstr>2211 香农游戏</vt:lpstr>
      <vt:lpstr>Sol</vt:lpstr>
      <vt:lpstr>2212 数星星</vt:lpstr>
      <vt:lpstr>Sol</vt:lpstr>
      <vt:lpstr>Cont’d</vt:lpstr>
      <vt:lpstr>2213 15数码问题</vt:lpstr>
      <vt:lpstr>Sol</vt:lpstr>
      <vt:lpstr>2216 翻转序列</vt:lpstr>
      <vt:lpstr>Sol</vt:lpstr>
      <vt:lpstr>Cont’d</vt:lpstr>
      <vt:lpstr>2214 翻转游戏</vt:lpstr>
      <vt:lpstr>Sol</vt:lpstr>
      <vt:lpstr>2215 数数字</vt:lpstr>
      <vt:lpstr>Sol</vt:lpstr>
      <vt:lpstr>2217 有向图支配集</vt:lpstr>
      <vt:lpstr>Sol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第九课 排序</dc:title>
  <dc:creator>Administrator</dc:creator>
  <cp:lastModifiedBy>Lv Jack</cp:lastModifiedBy>
  <cp:revision>86</cp:revision>
  <dcterms:created xsi:type="dcterms:W3CDTF">2018-05-16T07:29:00Z</dcterms:created>
  <dcterms:modified xsi:type="dcterms:W3CDTF">2018-08-14T10:42:21Z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