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82" d="100"/>
          <a:sy n="82" d="100"/>
        </p:scale>
        <p:origin x="-1483"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1129CE-1F65-470E-B2EE-533606DDBD57}" type="datetimeFigureOut">
              <a:rPr lang="zh-CN" altLang="en-US" smtClean="0"/>
              <a:t>2019/1/25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D6474-3FB9-4B17-A66D-8B5050A40ECE}" type="slidenum">
              <a:rPr lang="zh-CN" altLang="en-US" smtClean="0"/>
              <a:t>‹#›</a:t>
            </a:fld>
            <a:endParaRPr lang="zh-CN" altLang="en-US"/>
          </a:p>
        </p:txBody>
      </p:sp>
    </p:spTree>
    <p:extLst>
      <p:ext uri="{BB962C8B-B14F-4D97-AF65-F5344CB8AC3E}">
        <p14:creationId xmlns:p14="http://schemas.microsoft.com/office/powerpoint/2010/main" val="1067273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7D6474-3FB9-4B17-A66D-8B5050A40ECE}" type="slidenum">
              <a:rPr lang="zh-CN" altLang="en-US" smtClean="0"/>
              <a:t>5</a:t>
            </a:fld>
            <a:endParaRPr lang="zh-CN" altLang="en-US"/>
          </a:p>
        </p:txBody>
      </p:sp>
    </p:spTree>
    <p:extLst>
      <p:ext uri="{BB962C8B-B14F-4D97-AF65-F5344CB8AC3E}">
        <p14:creationId xmlns:p14="http://schemas.microsoft.com/office/powerpoint/2010/main" val="350374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网路流</a:t>
            </a:r>
            <a:endParaRPr lang="zh-CN" altLang="en-US" dirty="0"/>
          </a:p>
        </p:txBody>
      </p:sp>
      <p:sp>
        <p:nvSpPr>
          <p:cNvPr id="3" name="副标题 2"/>
          <p:cNvSpPr>
            <a:spLocks noGrp="1"/>
          </p:cNvSpPr>
          <p:nvPr>
            <p:ph type="subTitle" idx="1"/>
          </p:nvPr>
        </p:nvSpPr>
        <p:spPr/>
        <p:txBody>
          <a:bodyPr/>
          <a:lstStyle/>
          <a:p>
            <a:r>
              <a:rPr lang="en-US" altLang="zh-CN" dirty="0"/>
              <a:t>	</a:t>
            </a:r>
            <a:r>
              <a:rPr lang="en-US" altLang="zh-CN" dirty="0" smtClean="0"/>
              <a:t>			Day8</a:t>
            </a:r>
            <a:endParaRPr lang="zh-CN" altLang="en-US" dirty="0"/>
          </a:p>
        </p:txBody>
      </p:sp>
    </p:spTree>
    <p:extLst>
      <p:ext uri="{BB962C8B-B14F-4D97-AF65-F5344CB8AC3E}">
        <p14:creationId xmlns:p14="http://schemas.microsoft.com/office/powerpoint/2010/main" val="1961270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1.</a:t>
            </a:r>
            <a:r>
              <a:rPr lang="zh-CN" altLang="en-US" dirty="0" smtClean="0"/>
              <a:t>将每一层图形分层</a:t>
            </a:r>
            <a:r>
              <a:rPr lang="en-US" altLang="zh-CN" dirty="0" smtClean="0"/>
              <a:t>(BFS)</a:t>
            </a:r>
            <a:r>
              <a:rPr lang="zh-CN" altLang="en-US" dirty="0" smtClean="0"/>
              <a:t>（若无法分层，则表示源汇不可达，结束）</a:t>
            </a:r>
            <a:endParaRPr lang="en-US" altLang="zh-CN" dirty="0" smtClean="0"/>
          </a:p>
          <a:p>
            <a:r>
              <a:rPr lang="en-US" altLang="zh-CN" dirty="0" smtClean="0"/>
              <a:t>2.</a:t>
            </a:r>
            <a:r>
              <a:rPr lang="zh-CN" altLang="en-US" dirty="0" smtClean="0"/>
              <a:t>对分好层的图形跑</a:t>
            </a:r>
            <a:r>
              <a:rPr lang="en-US" altLang="zh-CN" dirty="0" err="1" smtClean="0"/>
              <a:t>dfs</a:t>
            </a:r>
            <a:r>
              <a:rPr lang="zh-CN" altLang="en-US" dirty="0" smtClean="0"/>
              <a:t>找增广路，加上反向边，累加</a:t>
            </a:r>
            <a:r>
              <a:rPr lang="en-US" altLang="zh-CN" dirty="0" smtClean="0"/>
              <a:t>flow</a:t>
            </a:r>
            <a:r>
              <a:rPr lang="zh-CN" altLang="en-US" dirty="0" smtClean="0"/>
              <a:t>。</a:t>
            </a:r>
            <a:endParaRPr lang="en-US" altLang="zh-CN" dirty="0" smtClean="0"/>
          </a:p>
          <a:p>
            <a:r>
              <a:rPr lang="en-US" altLang="zh-CN" dirty="0" smtClean="0"/>
              <a:t>3.</a:t>
            </a:r>
            <a:r>
              <a:rPr lang="zh-CN" altLang="en-US" dirty="0" smtClean="0"/>
              <a:t>如果增广路存在跳转</a:t>
            </a:r>
            <a:r>
              <a:rPr lang="en-US" altLang="zh-CN" dirty="0" smtClean="0"/>
              <a:t>1</a:t>
            </a:r>
            <a:r>
              <a:rPr lang="zh-CN" altLang="en-US" dirty="0" smtClean="0"/>
              <a:t>，否则跳转</a:t>
            </a:r>
            <a:r>
              <a:rPr lang="en-US" altLang="zh-CN" dirty="0" smtClean="0"/>
              <a:t>2</a:t>
            </a:r>
            <a:endParaRPr lang="zh-CN" altLang="en-US" dirty="0"/>
          </a:p>
        </p:txBody>
      </p:sp>
    </p:spTree>
    <p:extLst>
      <p:ext uri="{BB962C8B-B14F-4D97-AF65-F5344CB8AC3E}">
        <p14:creationId xmlns:p14="http://schemas.microsoft.com/office/powerpoint/2010/main" val="4082292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a:t>d</a:t>
            </a:r>
            <a:r>
              <a:rPr lang="en-US" altLang="zh-CN" dirty="0" err="1" smtClean="0"/>
              <a:t>fs</a:t>
            </a:r>
            <a:r>
              <a:rPr lang="zh-CN" altLang="en-US" dirty="0" smtClean="0"/>
              <a:t>当前边优化，对于</a:t>
            </a:r>
            <a:r>
              <a:rPr lang="en-US" altLang="zh-CN" dirty="0" err="1" smtClean="0"/>
              <a:t>dfs</a:t>
            </a:r>
            <a:r>
              <a:rPr lang="zh-CN" altLang="en-US" dirty="0" smtClean="0"/>
              <a:t>中</a:t>
            </a:r>
            <a:r>
              <a:rPr lang="en-US" altLang="zh-CN" dirty="0" smtClean="0"/>
              <a:t>x</a:t>
            </a:r>
            <a:r>
              <a:rPr lang="zh-CN" altLang="en-US" dirty="0" smtClean="0"/>
              <a:t>之前找过增广路的点，它肯定无法再找出增广路，所以我们可以用</a:t>
            </a:r>
            <a:r>
              <a:rPr lang="en-US" altLang="zh-CN" dirty="0" smtClean="0"/>
              <a:t>current[]</a:t>
            </a:r>
            <a:r>
              <a:rPr lang="zh-CN" altLang="en-US" dirty="0" smtClean="0"/>
              <a:t>数组记录一下之前访问过的点，然后从下一个点进行</a:t>
            </a:r>
            <a:r>
              <a:rPr lang="en-US" altLang="zh-CN" dirty="0" err="1" smtClean="0"/>
              <a:t>dfs</a:t>
            </a:r>
            <a:r>
              <a:rPr lang="zh-CN" altLang="en-US" dirty="0" smtClean="0"/>
              <a:t>即可</a:t>
            </a:r>
            <a:endParaRPr lang="zh-CN" altLang="en-US" dirty="0"/>
          </a:p>
        </p:txBody>
      </p:sp>
    </p:spTree>
    <p:extLst>
      <p:ext uri="{BB962C8B-B14F-4D97-AF65-F5344CB8AC3E}">
        <p14:creationId xmlns:p14="http://schemas.microsoft.com/office/powerpoint/2010/main" val="3786648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91264" cy="5721499"/>
          </a:xfrm>
        </p:spPr>
        <p:txBody>
          <a:bodyPr>
            <a:normAutofit/>
          </a:bodyPr>
          <a:lstStyle/>
          <a:p>
            <a:r>
              <a:rPr lang="zh-CN" altLang="en-US" sz="1800" dirty="0"/>
              <a:t> 采用贪心的思想，每次找到一条从源点到达汇点的路径，增加流量，且该条路径满足使得增加的流量的花费最小，直到无法找到一条从源点到达汇点的路径，算法结束。 </a:t>
            </a:r>
            <a:br>
              <a:rPr lang="zh-CN" altLang="en-US" sz="1800" dirty="0"/>
            </a:br>
            <a:r>
              <a:rPr lang="zh-CN" altLang="en-US" sz="1800" dirty="0"/>
              <a:t>    由于最大流量有限，每执行一次循环流量都会增加，因此该算法肯定会结束，且同时流量也必定会达到网络的最大流量；同时由于每次都是增加的最小的花费，即当前的最小花费是所有到达当前流量</a:t>
            </a:r>
            <a:r>
              <a:rPr lang="en-US" altLang="zh-CN" sz="1800" dirty="0"/>
              <a:t>flow</a:t>
            </a:r>
            <a:r>
              <a:rPr lang="zh-CN" altLang="en-US" sz="1800" dirty="0"/>
              <a:t>时的花费最小值，因此最后的总花费最小。</a:t>
            </a:r>
          </a:p>
          <a:p>
            <a:r>
              <a:rPr lang="zh-CN" altLang="en-US" dirty="0"/>
              <a:t/>
            </a:r>
            <a:br>
              <a:rPr lang="zh-CN" altLang="en-US" dirty="0"/>
            </a:br>
            <a:r>
              <a:rPr lang="zh-CN" altLang="en-US" dirty="0" smtClean="0"/>
              <a:t>要用</a:t>
            </a:r>
            <a:r>
              <a:rPr lang="en-US" altLang="zh-CN" dirty="0" smtClean="0"/>
              <a:t>Bellman-ford</a:t>
            </a:r>
            <a:r>
              <a:rPr lang="zh-CN" altLang="en-US" dirty="0" smtClean="0"/>
              <a:t>算法，想想为啥不能用</a:t>
            </a:r>
            <a:r>
              <a:rPr lang="en-US" altLang="zh-CN" dirty="0" err="1"/>
              <a:t>D</a:t>
            </a:r>
            <a:r>
              <a:rPr lang="en-US" altLang="zh-CN" dirty="0" err="1" smtClean="0"/>
              <a:t>ijkstra</a:t>
            </a:r>
            <a:r>
              <a:rPr lang="zh-CN" altLang="en-US" dirty="0" smtClean="0"/>
              <a:t>？</a:t>
            </a:r>
            <a:endParaRPr lang="en-US" altLang="zh-CN" dirty="0" smtClean="0"/>
          </a:p>
          <a:p>
            <a:r>
              <a:rPr lang="zh-CN" altLang="en-US" dirty="0" smtClean="0"/>
              <a:t>（反向边流量为负）</a:t>
            </a:r>
            <a:endParaRPr lang="zh-CN" altLang="en-US" dirty="0"/>
          </a:p>
        </p:txBody>
      </p:sp>
    </p:spTree>
    <p:extLst>
      <p:ext uri="{BB962C8B-B14F-4D97-AF65-F5344CB8AC3E}">
        <p14:creationId xmlns:p14="http://schemas.microsoft.com/office/powerpoint/2010/main" val="111145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网路流性质</a:t>
            </a:r>
            <a:endParaRPr lang="zh-CN" altLang="en-US" dirty="0"/>
          </a:p>
        </p:txBody>
      </p:sp>
      <p:sp>
        <p:nvSpPr>
          <p:cNvPr id="3" name="内容占位符 2"/>
          <p:cNvSpPr>
            <a:spLocks noGrp="1"/>
          </p:cNvSpPr>
          <p:nvPr>
            <p:ph idx="1"/>
          </p:nvPr>
        </p:nvSpPr>
        <p:spPr/>
        <p:txBody>
          <a:bodyPr/>
          <a:lstStyle/>
          <a:p>
            <a:r>
              <a:rPr lang="zh-CN" altLang="en-US" dirty="0" smtClean="0"/>
              <a:t>最大流等于最小割（将图分成两个部分，互不连通）</a:t>
            </a:r>
            <a:endParaRPr lang="en-US" altLang="zh-CN" dirty="0" smtClean="0"/>
          </a:p>
          <a:p>
            <a:pPr marL="0" indent="0">
              <a:buNone/>
            </a:pPr>
            <a:r>
              <a:rPr lang="zh-CN" altLang="en-US" dirty="0" smtClean="0"/>
              <a:t>除了源点汇点，流入量等于流出量</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442888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例题选讲</a:t>
            </a:r>
            <a:endParaRPr lang="zh-CN" altLang="en-US" dirty="0"/>
          </a:p>
        </p:txBody>
      </p:sp>
      <p:sp>
        <p:nvSpPr>
          <p:cNvPr id="3" name="内容占位符 2"/>
          <p:cNvSpPr>
            <a:spLocks noGrp="1"/>
          </p:cNvSpPr>
          <p:nvPr>
            <p:ph idx="1"/>
          </p:nvPr>
        </p:nvSpPr>
        <p:spPr/>
        <p:txBody>
          <a:bodyPr/>
          <a:lstStyle/>
          <a:p>
            <a:r>
              <a:rPr lang="zh-CN" altLang="en-US" dirty="0" smtClean="0"/>
              <a:t>二分图最大匹配问题</a:t>
            </a:r>
            <a:endParaRPr lang="en-US" altLang="zh-CN" dirty="0" smtClean="0"/>
          </a:p>
          <a:p>
            <a:r>
              <a:rPr lang="zh-CN" altLang="en-US" dirty="0"/>
              <a:t>建</a:t>
            </a:r>
            <a:r>
              <a:rPr lang="zh-CN" altLang="en-US" dirty="0" smtClean="0"/>
              <a:t>图：设立超级源点与超级汇点，将</a:t>
            </a:r>
            <a:r>
              <a:rPr lang="en-US" altLang="zh-CN" dirty="0" smtClean="0"/>
              <a:t>s</a:t>
            </a:r>
            <a:r>
              <a:rPr lang="zh-CN" altLang="en-US" dirty="0" smtClean="0"/>
              <a:t>连左半部分的点，容量为</a:t>
            </a:r>
            <a:r>
              <a:rPr lang="en-US" altLang="zh-CN" dirty="0" smtClean="0"/>
              <a:t>1</a:t>
            </a:r>
            <a:r>
              <a:rPr lang="zh-CN" altLang="en-US" dirty="0" smtClean="0"/>
              <a:t>。</a:t>
            </a:r>
            <a:r>
              <a:rPr lang="en-US" altLang="zh-CN" dirty="0" smtClean="0"/>
              <a:t>t</a:t>
            </a:r>
            <a:r>
              <a:rPr lang="zh-CN" altLang="en-US" dirty="0" smtClean="0"/>
              <a:t>与右半部分点相连，容量为</a:t>
            </a:r>
            <a:r>
              <a:rPr lang="en-US" altLang="zh-CN" dirty="0" smtClean="0"/>
              <a:t>1</a:t>
            </a:r>
            <a:r>
              <a:rPr lang="zh-CN" altLang="en-US" dirty="0" smtClean="0"/>
              <a:t>。左半部分与右半部相连，容量为</a:t>
            </a:r>
            <a:r>
              <a:rPr lang="en-US" altLang="zh-CN" dirty="0" err="1" smtClean="0"/>
              <a:t>inf</a:t>
            </a:r>
            <a:r>
              <a:rPr lang="zh-CN" altLang="en-US" dirty="0" smtClean="0"/>
              <a:t>。跑一遍最大流出答案</a:t>
            </a:r>
            <a:endParaRPr lang="zh-CN" altLang="en-US" dirty="0"/>
          </a:p>
        </p:txBody>
      </p:sp>
    </p:spTree>
    <p:extLst>
      <p:ext uri="{BB962C8B-B14F-4D97-AF65-F5344CB8AC3E}">
        <p14:creationId xmlns:p14="http://schemas.microsoft.com/office/powerpoint/2010/main" val="165844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91264" cy="5793507"/>
          </a:xfrm>
        </p:spPr>
        <p:txBody>
          <a:bodyPr/>
          <a:lstStyle/>
          <a:p>
            <a:r>
              <a:rPr lang="en-US" altLang="zh-CN" dirty="0" smtClean="0"/>
              <a:t>Poj3281</a:t>
            </a:r>
          </a:p>
          <a:p>
            <a:r>
              <a:rPr lang="en-US" altLang="zh-CN" b="1" dirty="0" err="1"/>
              <a:t>题意就是有N头牛，F个食物，D个饮料</a:t>
            </a:r>
            <a:r>
              <a:rPr lang="en-US" altLang="zh-CN" b="1" dirty="0"/>
              <a:t>。</a:t>
            </a:r>
            <a:endParaRPr lang="en-US" altLang="zh-CN" dirty="0"/>
          </a:p>
          <a:p>
            <a:r>
              <a:rPr lang="en-US" altLang="zh-CN" b="1" dirty="0" err="1"/>
              <a:t>N头牛每头牛有一定的喜好，只喜欢几个食物和饮料</a:t>
            </a:r>
            <a:r>
              <a:rPr lang="en-US" altLang="zh-CN" b="1" dirty="0"/>
              <a:t>。</a:t>
            </a:r>
            <a:endParaRPr lang="en-US" altLang="zh-CN" dirty="0"/>
          </a:p>
          <a:p>
            <a:r>
              <a:rPr lang="en-US" altLang="zh-CN" b="1" dirty="0" err="1"/>
              <a:t>每个食物和饮料只能给一头牛。一头牛只能得到一个食物和饮料</a:t>
            </a:r>
            <a:r>
              <a:rPr lang="en-US" altLang="zh-CN" b="1" dirty="0"/>
              <a:t>。</a:t>
            </a:r>
            <a:endParaRPr lang="en-US" altLang="zh-CN" dirty="0"/>
          </a:p>
          <a:p>
            <a:r>
              <a:rPr lang="en-US" altLang="zh-CN" b="1" dirty="0" err="1"/>
              <a:t>而且一头牛必须同时获得一个食物和一个饮料才能满足。问至多有多少头牛可以获得满足</a:t>
            </a:r>
            <a:r>
              <a:rPr lang="en-US" altLang="zh-CN" b="1" dirty="0"/>
              <a:t>。</a:t>
            </a:r>
            <a:endParaRPr lang="en-US" altLang="zh-CN" dirty="0"/>
          </a:p>
          <a:p>
            <a:endParaRPr lang="zh-CN" altLang="en-US" dirty="0"/>
          </a:p>
        </p:txBody>
      </p:sp>
    </p:spTree>
    <p:extLst>
      <p:ext uri="{BB962C8B-B14F-4D97-AF65-F5344CB8AC3E}">
        <p14:creationId xmlns:p14="http://schemas.microsoft.com/office/powerpoint/2010/main" val="2925675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91264" cy="5793507"/>
          </a:xfrm>
        </p:spPr>
        <p:txBody>
          <a:bodyPr/>
          <a:lstStyle/>
          <a:p>
            <a:r>
              <a:rPr lang="zh-CN" altLang="en-US" dirty="0" smtClean="0"/>
              <a:t>解题思路</a:t>
            </a:r>
            <a:r>
              <a:rPr lang="en-US" altLang="zh-CN" dirty="0" smtClean="0"/>
              <a:t>1</a:t>
            </a:r>
            <a:r>
              <a:rPr lang="zh-CN" altLang="en-US" dirty="0" smtClean="0"/>
              <a:t>：拆点保证流量限制</a:t>
            </a:r>
            <a:endParaRPr lang="en-US" altLang="zh-CN" dirty="0" smtClean="0"/>
          </a:p>
          <a:p>
            <a:r>
              <a:rPr lang="zh-CN" altLang="en-US" dirty="0"/>
              <a:t>一</a:t>
            </a:r>
            <a:r>
              <a:rPr lang="zh-CN" altLang="en-US" dirty="0" smtClean="0"/>
              <a:t>头牛只能要一个套餐，所以可以将牛拆成两个点，这样就能满足流量限制。</a:t>
            </a:r>
            <a:endParaRPr lang="en-US" altLang="zh-CN" dirty="0" smtClean="0"/>
          </a:p>
          <a:p>
            <a:pPr marL="0" indent="0">
              <a:buNone/>
            </a:pPr>
            <a:r>
              <a:rPr lang="en-US" altLang="zh-CN" dirty="0" smtClean="0"/>
              <a:t>    </a:t>
            </a:r>
            <a:r>
              <a:rPr lang="zh-CN" altLang="en-US" dirty="0" smtClean="0"/>
              <a:t>具体建图方案，设置超级源点</a:t>
            </a:r>
            <a:r>
              <a:rPr lang="en-US" altLang="zh-CN" dirty="0" smtClean="0"/>
              <a:t>s</a:t>
            </a:r>
            <a:r>
              <a:rPr lang="zh-CN" altLang="en-US" dirty="0" smtClean="0"/>
              <a:t>，连左半部分</a:t>
            </a:r>
            <a:r>
              <a:rPr lang="en-US" altLang="zh-CN" dirty="0" smtClean="0"/>
              <a:t>F</a:t>
            </a:r>
            <a:r>
              <a:rPr lang="zh-CN" altLang="en-US" dirty="0" smtClean="0"/>
              <a:t>，容量为</a:t>
            </a:r>
            <a:r>
              <a:rPr lang="en-US" altLang="zh-CN" dirty="0" smtClean="0"/>
              <a:t>1</a:t>
            </a:r>
            <a:r>
              <a:rPr lang="zh-CN" altLang="en-US" dirty="0" smtClean="0"/>
              <a:t>。超级汇点</a:t>
            </a:r>
            <a:r>
              <a:rPr lang="en-US" altLang="zh-CN" dirty="0" smtClean="0"/>
              <a:t>t</a:t>
            </a:r>
            <a:r>
              <a:rPr lang="zh-CN" altLang="en-US" dirty="0" smtClean="0"/>
              <a:t>连右半部分</a:t>
            </a:r>
            <a:r>
              <a:rPr lang="en-US" altLang="zh-CN" dirty="0" smtClean="0"/>
              <a:t>D</a:t>
            </a:r>
            <a:r>
              <a:rPr lang="zh-CN" altLang="en-US" dirty="0" smtClean="0"/>
              <a:t>，容量为</a:t>
            </a:r>
            <a:r>
              <a:rPr lang="en-US" altLang="zh-CN" dirty="0" smtClean="0"/>
              <a:t>1</a:t>
            </a:r>
            <a:r>
              <a:rPr lang="zh-CN" altLang="en-US" dirty="0" smtClean="0"/>
              <a:t>。根据喜好，</a:t>
            </a:r>
            <a:r>
              <a:rPr lang="en-US" altLang="zh-CN" dirty="0" smtClean="0"/>
              <a:t>F</a:t>
            </a:r>
            <a:r>
              <a:rPr lang="zh-CN" altLang="en-US" dirty="0" smtClean="0"/>
              <a:t>连牛的左边点，</a:t>
            </a:r>
            <a:r>
              <a:rPr lang="en-US" altLang="zh-CN" dirty="0" smtClean="0"/>
              <a:t>D</a:t>
            </a:r>
            <a:r>
              <a:rPr lang="zh-CN" altLang="en-US" dirty="0" smtClean="0"/>
              <a:t>连牛的右边点。牛的左右两点连流量为</a:t>
            </a:r>
            <a:r>
              <a:rPr lang="en-US" altLang="zh-CN" dirty="0" smtClean="0"/>
              <a:t>1</a:t>
            </a:r>
            <a:endParaRPr lang="zh-CN" altLang="en-US" dirty="0"/>
          </a:p>
        </p:txBody>
      </p:sp>
    </p:spTree>
    <p:extLst>
      <p:ext uri="{BB962C8B-B14F-4D97-AF65-F5344CB8AC3E}">
        <p14:creationId xmlns:p14="http://schemas.microsoft.com/office/powerpoint/2010/main" val="2687440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19256" cy="5793507"/>
          </a:xfrm>
        </p:spPr>
        <p:txBody>
          <a:bodyPr/>
          <a:lstStyle/>
          <a:p>
            <a:r>
              <a:rPr lang="en-US" altLang="zh-CN" dirty="0" smtClean="0"/>
              <a:t>UVA1486</a:t>
            </a:r>
          </a:p>
          <a:p>
            <a:r>
              <a:rPr lang="zh-CN" altLang="en-US" dirty="0" smtClean="0"/>
              <a:t>费用流模型，但是经过每条边的费用变成动态的。为</a:t>
            </a:r>
            <a:r>
              <a:rPr lang="zh-CN" altLang="en-US" dirty="0"/>
              <a:t>一</a:t>
            </a:r>
            <a:r>
              <a:rPr lang="zh-CN" altLang="en-US" dirty="0" smtClean="0"/>
              <a:t>个系数</a:t>
            </a:r>
            <a:r>
              <a:rPr lang="en-US" altLang="zh-CN" dirty="0" smtClean="0"/>
              <a:t>a</a:t>
            </a:r>
            <a:r>
              <a:rPr lang="zh-CN" altLang="en-US" dirty="0" smtClean="0"/>
              <a:t>*</a:t>
            </a:r>
            <a:r>
              <a:rPr lang="en-US" altLang="zh-CN" dirty="0" smtClean="0"/>
              <a:t>x*x</a:t>
            </a:r>
            <a:r>
              <a:rPr lang="zh-CN" altLang="en-US" dirty="0" smtClean="0"/>
              <a:t>，</a:t>
            </a:r>
            <a:r>
              <a:rPr lang="en-US" altLang="zh-CN" dirty="0" smtClean="0"/>
              <a:t>x</a:t>
            </a:r>
            <a:r>
              <a:rPr lang="zh-CN" altLang="en-US" dirty="0" smtClean="0"/>
              <a:t>表示流量。即费用跟流量成函数关系。</a:t>
            </a:r>
            <a:endParaRPr lang="zh-CN" altLang="en-US" dirty="0"/>
          </a:p>
        </p:txBody>
      </p:sp>
    </p:spTree>
    <p:extLst>
      <p:ext uri="{BB962C8B-B14F-4D97-AF65-F5344CB8AC3E}">
        <p14:creationId xmlns:p14="http://schemas.microsoft.com/office/powerpoint/2010/main" val="497252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解题思路</a:t>
            </a:r>
            <a:r>
              <a:rPr lang="en-US" altLang="zh-CN" dirty="0" smtClean="0"/>
              <a:t>2</a:t>
            </a:r>
            <a:r>
              <a:rPr lang="zh-CN" altLang="en-US" dirty="0" smtClean="0"/>
              <a:t>：拆边满足动态费用</a:t>
            </a:r>
            <a:endParaRPr lang="zh-CN" altLang="en-US" dirty="0"/>
          </a:p>
        </p:txBody>
      </p:sp>
      <p:sp>
        <p:nvSpPr>
          <p:cNvPr id="3" name="内容占位符 2"/>
          <p:cNvSpPr>
            <a:spLocks noGrp="1"/>
          </p:cNvSpPr>
          <p:nvPr>
            <p:ph idx="1"/>
          </p:nvPr>
        </p:nvSpPr>
        <p:spPr/>
        <p:txBody>
          <a:bodyPr/>
          <a:lstStyle/>
          <a:p>
            <a:r>
              <a:rPr lang="zh-CN" altLang="en-US" dirty="0" smtClean="0"/>
              <a:t>将边的容量拆开，多少容量就拆多少条边。拆的边的费用为</a:t>
            </a:r>
            <a:r>
              <a:rPr lang="en-US" altLang="zh-CN" dirty="0" smtClean="0"/>
              <a:t>f(x)-f(x-1)</a:t>
            </a:r>
          </a:p>
          <a:p>
            <a:r>
              <a:rPr lang="zh-CN" altLang="en-US" dirty="0" smtClean="0"/>
              <a:t>比如函数</a:t>
            </a:r>
            <a:r>
              <a:rPr lang="en-US" altLang="zh-CN" dirty="0" smtClean="0"/>
              <a:t>x*x =  1 4 9 16 25</a:t>
            </a:r>
          </a:p>
          <a:p>
            <a:r>
              <a:rPr lang="zh-CN" altLang="en-US" dirty="0" smtClean="0"/>
              <a:t>那么拆边的</a:t>
            </a:r>
            <a:r>
              <a:rPr lang="zh-CN" altLang="en-US" dirty="0"/>
              <a:t>费用</a:t>
            </a:r>
            <a:r>
              <a:rPr lang="zh-CN" altLang="en-US" dirty="0" smtClean="0"/>
              <a:t>为</a:t>
            </a:r>
            <a:r>
              <a:rPr lang="en-US" altLang="zh-CN" dirty="0" smtClean="0"/>
              <a:t>1 3 5 7 9</a:t>
            </a:r>
            <a:endParaRPr lang="zh-CN" altLang="en-US" dirty="0"/>
          </a:p>
        </p:txBody>
      </p:sp>
    </p:spTree>
    <p:extLst>
      <p:ext uri="{BB962C8B-B14F-4D97-AF65-F5344CB8AC3E}">
        <p14:creationId xmlns:p14="http://schemas.microsoft.com/office/powerpoint/2010/main" val="1324996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363272" cy="5865515"/>
          </a:xfrm>
        </p:spPr>
        <p:txBody>
          <a:bodyPr/>
          <a:lstStyle/>
          <a:p>
            <a:r>
              <a:rPr lang="zh-CN" altLang="en-US" dirty="0" smtClean="0"/>
              <a:t>校赛网络流题目：</a:t>
            </a:r>
            <a:endParaRPr lang="en-US" altLang="zh-CN" dirty="0" smtClean="0"/>
          </a:p>
          <a:p>
            <a:endParaRPr lang="zh-CN" altLang="en-US" dirty="0"/>
          </a:p>
        </p:txBody>
      </p:sp>
    </p:spTree>
    <p:extLst>
      <p:ext uri="{BB962C8B-B14F-4D97-AF65-F5344CB8AC3E}">
        <p14:creationId xmlns:p14="http://schemas.microsoft.com/office/powerpoint/2010/main" val="460229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395536" y="260648"/>
            <a:ext cx="8424936" cy="1583432"/>
          </a:xfrm>
          <a:prstGeom prst="rect">
            <a:avLst/>
          </a:prstGeom>
        </p:spPr>
      </p:pic>
      <p:pic>
        <p:nvPicPr>
          <p:cNvPr id="5" name="图片 4"/>
          <p:cNvPicPr/>
          <p:nvPr/>
        </p:nvPicPr>
        <p:blipFill>
          <a:blip r:embed="rId3"/>
          <a:stretch>
            <a:fillRect/>
          </a:stretch>
        </p:blipFill>
        <p:spPr>
          <a:xfrm>
            <a:off x="1298780" y="2204864"/>
            <a:ext cx="6192688" cy="3861048"/>
          </a:xfrm>
          <a:prstGeom prst="rect">
            <a:avLst/>
          </a:prstGeom>
        </p:spPr>
      </p:pic>
    </p:spTree>
    <p:extLst>
      <p:ext uri="{BB962C8B-B14F-4D97-AF65-F5344CB8AC3E}">
        <p14:creationId xmlns:p14="http://schemas.microsoft.com/office/powerpoint/2010/main" val="154381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19256" cy="5649491"/>
          </a:xfrm>
        </p:spPr>
        <p:txBody>
          <a:bodyPr/>
          <a:lstStyle/>
          <a:p>
            <a:r>
              <a:rPr lang="zh-CN" altLang="en-US" dirty="0"/>
              <a:t>链</a:t>
            </a:r>
            <a:r>
              <a:rPr lang="zh-CN" altLang="en-US" dirty="0" smtClean="0"/>
              <a:t>状建图：</a:t>
            </a:r>
            <a:endParaRPr lang="en-US" altLang="zh-CN" dirty="0" smtClean="0"/>
          </a:p>
          <a:p>
            <a:endParaRPr lang="en-US" altLang="zh-CN" dirty="0" smtClean="0"/>
          </a:p>
          <a:p>
            <a:r>
              <a:rPr lang="en-US" altLang="zh-CN" dirty="0" smtClean="0"/>
              <a:t>s’---s---.----.----.----.t----t’</a:t>
            </a:r>
            <a:r>
              <a:rPr lang="zh-CN" altLang="en-US" smtClean="0"/>
              <a:t>用流量控制次数，然后费用控制跑流过程</a:t>
            </a:r>
            <a:endParaRPr lang="zh-CN" altLang="en-US" dirty="0"/>
          </a:p>
        </p:txBody>
      </p:sp>
    </p:spTree>
    <p:extLst>
      <p:ext uri="{BB962C8B-B14F-4D97-AF65-F5344CB8AC3E}">
        <p14:creationId xmlns:p14="http://schemas.microsoft.com/office/powerpoint/2010/main" val="1812235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1403648" y="116632"/>
            <a:ext cx="6408712" cy="3805883"/>
          </a:xfrm>
          <a:prstGeom prst="rect">
            <a:avLst/>
          </a:prstGeom>
        </p:spPr>
      </p:pic>
      <p:pic>
        <p:nvPicPr>
          <p:cNvPr id="5" name="图片 4"/>
          <p:cNvPicPr/>
          <p:nvPr/>
        </p:nvPicPr>
        <p:blipFill>
          <a:blip r:embed="rId3"/>
          <a:stretch>
            <a:fillRect/>
          </a:stretch>
        </p:blipFill>
        <p:spPr>
          <a:xfrm>
            <a:off x="1475656" y="4005064"/>
            <a:ext cx="6349888" cy="1974587"/>
          </a:xfrm>
          <a:prstGeom prst="rect">
            <a:avLst/>
          </a:prstGeom>
        </p:spPr>
      </p:pic>
    </p:spTree>
    <p:extLst>
      <p:ext uri="{BB962C8B-B14F-4D97-AF65-F5344CB8AC3E}">
        <p14:creationId xmlns:p14="http://schemas.microsoft.com/office/powerpoint/2010/main" val="2188777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8746"/>
            <a:ext cx="9143999" cy="2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69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8" name="内容占位符 7"/>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123728" y="1916832"/>
            <a:ext cx="4800560" cy="2911043"/>
          </a:xfrm>
          <a:prstGeom prst="rect">
            <a:avLst/>
          </a:prstGeom>
        </p:spPr>
      </p:pic>
    </p:spTree>
    <p:extLst>
      <p:ext uri="{BB962C8B-B14F-4D97-AF65-F5344CB8AC3E}">
        <p14:creationId xmlns:p14="http://schemas.microsoft.com/office/powerpoint/2010/main" val="3740091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507288" cy="6009531"/>
          </a:xfrm>
        </p:spPr>
        <p:txBody>
          <a:bodyPr>
            <a:normAutofit/>
          </a:bodyPr>
          <a:lstStyle/>
          <a:p>
            <a:r>
              <a:rPr lang="zh-CN" altLang="en-US" sz="2000" dirty="0"/>
              <a:t>我们知道，当我们在寻找增广路的时候，在前面找出的不一定是最优解，如果我们在减去残量网络中正向边的同时将相对应的反向边加上对应的值，我们就相当于可以</a:t>
            </a:r>
            <a:r>
              <a:rPr lang="zh-CN" altLang="en-US" sz="2000" b="1" dirty="0"/>
              <a:t>反悔</a:t>
            </a:r>
            <a:r>
              <a:rPr lang="zh-CN" altLang="en-US" sz="2000" dirty="0"/>
              <a:t>从这条边流过。</a:t>
            </a:r>
            <a:r>
              <a:rPr lang="zh-CN" altLang="en-US" sz="2000" dirty="0"/>
              <a:t/>
            </a:r>
            <a:br>
              <a:rPr lang="zh-CN" altLang="en-US" sz="2000" dirty="0"/>
            </a:br>
            <a:r>
              <a:rPr lang="zh-CN" altLang="en-US" sz="2000" dirty="0"/>
              <a:t>比如说我们现在选择从</a:t>
            </a:r>
            <a:r>
              <a:rPr lang="en-US" altLang="zh-CN" sz="2000" dirty="0"/>
              <a:t>u</a:t>
            </a:r>
            <a:r>
              <a:rPr lang="zh-CN" altLang="en-US" sz="2000" dirty="0"/>
              <a:t>流向</a:t>
            </a:r>
            <a:r>
              <a:rPr lang="en-US" altLang="zh-CN" sz="2000" dirty="0"/>
              <a:t>v</a:t>
            </a:r>
            <a:r>
              <a:rPr lang="zh-CN" altLang="en-US" sz="2000" dirty="0"/>
              <a:t>一些流量，但是我们后面发现，如果有另外的流量从</a:t>
            </a:r>
            <a:r>
              <a:rPr lang="en-US" altLang="zh-CN" sz="2000" dirty="0"/>
              <a:t>p</a:t>
            </a:r>
            <a:r>
              <a:rPr lang="zh-CN" altLang="en-US" sz="2000" dirty="0"/>
              <a:t>流向</a:t>
            </a:r>
            <a:r>
              <a:rPr lang="en-US" altLang="zh-CN" sz="2000" dirty="0"/>
              <a:t>v</a:t>
            </a:r>
            <a:r>
              <a:rPr lang="zh-CN" altLang="en-US" sz="2000" dirty="0"/>
              <a:t>，而原来</a:t>
            </a:r>
            <a:r>
              <a:rPr lang="en-US" altLang="zh-CN" sz="2000" dirty="0"/>
              <a:t>u</a:t>
            </a:r>
            <a:r>
              <a:rPr lang="zh-CN" altLang="en-US" sz="2000" dirty="0"/>
              <a:t>流过来的流量可以从</a:t>
            </a:r>
            <a:r>
              <a:rPr lang="en-US" altLang="zh-CN" sz="2000" dirty="0"/>
              <a:t>u-&gt;q</a:t>
            </a:r>
            <a:r>
              <a:rPr lang="zh-CN" altLang="en-US" sz="2000" dirty="0"/>
              <a:t>流走，这样就可以增加总流量，其效果就相当于</a:t>
            </a:r>
            <a:r>
              <a:rPr lang="en-US" altLang="zh-CN" sz="2000" dirty="0"/>
              <a:t>p-&gt;v-&gt;u-&gt;q</a:t>
            </a:r>
            <a:r>
              <a:rPr lang="zh-CN" altLang="en-US" sz="2000" dirty="0"/>
              <a:t>，用图表示就是</a:t>
            </a:r>
            <a:r>
              <a:rPr lang="zh-CN" altLang="en-US" sz="2000" dirty="0" smtClean="0"/>
              <a:t>：</a:t>
            </a:r>
            <a:endParaRPr lang="en-US" altLang="zh-CN" sz="2000" dirty="0" smtClean="0"/>
          </a:p>
          <a:p>
            <a:endParaRPr lang="zh-CN" alt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76872"/>
            <a:ext cx="7899654" cy="3317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854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548680"/>
            <a:ext cx="8291264" cy="5577483"/>
          </a:xfrm>
        </p:spPr>
        <p:txBody>
          <a:bodyPr>
            <a:normAutofit/>
          </a:bodyPr>
          <a:lstStyle/>
          <a:p>
            <a:r>
              <a:rPr lang="zh-CN" altLang="en-US" sz="2400" dirty="0"/>
              <a:t>虽然说我们已经知道了增广路的实现，但是单纯地这样选择可能会陷入不好的境地，比如说这个经典的</a:t>
            </a:r>
            <a:r>
              <a:rPr lang="zh-CN" altLang="en-US" sz="2400" dirty="0" smtClean="0"/>
              <a:t>例子</a:t>
            </a:r>
            <a:endParaRPr lang="en-US" altLang="zh-CN" sz="2400" dirty="0" smtClean="0"/>
          </a:p>
          <a:p>
            <a:endParaRPr lang="zh-CN" alt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5" y="2492896"/>
            <a:ext cx="53816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819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84784"/>
            <a:ext cx="5494865" cy="2578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882" y="1385893"/>
            <a:ext cx="53244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0782" y="1416090"/>
            <a:ext cx="53625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0782" y="1395417"/>
            <a:ext cx="53340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3632" y="1553514"/>
            <a:ext cx="53911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40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032" y="2348880"/>
            <a:ext cx="8712968" cy="1431032"/>
          </a:xfrm>
        </p:spPr>
        <p:txBody>
          <a:bodyPr/>
          <a:lstStyle/>
          <a:p>
            <a:r>
              <a:rPr lang="en-US" altLang="zh-CN" dirty="0" err="1" smtClean="0"/>
              <a:t>Dinic</a:t>
            </a:r>
            <a:endParaRPr lang="zh-CN" altLang="en-US" dirty="0"/>
          </a:p>
        </p:txBody>
      </p:sp>
    </p:spTree>
    <p:extLst>
      <p:ext uri="{BB962C8B-B14F-4D97-AF65-F5344CB8AC3E}">
        <p14:creationId xmlns:p14="http://schemas.microsoft.com/office/powerpoint/2010/main" val="2718875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520</Words>
  <Application>Microsoft Office PowerPoint</Application>
  <PresentationFormat>全屏显示(4:3)</PresentationFormat>
  <Paragraphs>37</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网路流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Dinic</vt:lpstr>
      <vt:lpstr>PowerPoint 演示文稿</vt:lpstr>
      <vt:lpstr>PowerPoint 演示文稿</vt:lpstr>
      <vt:lpstr>PowerPoint 演示文稿</vt:lpstr>
      <vt:lpstr>网路流性质</vt:lpstr>
      <vt:lpstr>例题选讲</vt:lpstr>
      <vt:lpstr>PowerPoint 演示文稿</vt:lpstr>
      <vt:lpstr>PowerPoint 演示文稿</vt:lpstr>
      <vt:lpstr>PowerPoint 演示文稿</vt:lpstr>
      <vt:lpstr>解题思路2：拆边满足动态费用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网路流</dc:title>
  <dc:creator>ok</dc:creator>
  <cp:lastModifiedBy>ok</cp:lastModifiedBy>
  <cp:revision>14</cp:revision>
  <dcterms:created xsi:type="dcterms:W3CDTF">2019-01-25T07:23:06Z</dcterms:created>
  <dcterms:modified xsi:type="dcterms:W3CDTF">2019-01-25T15:38:12Z</dcterms:modified>
</cp:coreProperties>
</file>