
<file path=[Content_Types].xml><?xml version="1.0" encoding="utf-8"?>
<Types xmlns="http://schemas.openxmlformats.org/package/2006/content-types">
  <Default Extension="xml" ContentType="application/xml"/>
  <Default Extension="png" ContentType="image/png"/>
  <Default Extension="jpeg" ContentType="image/jpeg"/>
  <Default Extension="tiff" ContentType="image/tiff"/>
  <Default Extension="emf" ContentType="image/x-emf"/>
  <Default Extension="rels" ContentType="application/vnd.openxmlformats-package.relationships+xml"/>
  <Default Extension="vml" ContentType="application/vnd.openxmlformats-officedocument.vmlDrawing"/>
  <Default Extension="xls" ContentType="application/vnd.ms-excel"/>
  <Default Extension="wmf" ContentType="image/x-wmf"/>
  <Default Extension="bin" ContentType="application/vnd.openxmlformats-officedocument.oleObjec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321" r:id="rId2"/>
    <p:sldId id="314" r:id="rId3"/>
    <p:sldId id="312" r:id="rId4"/>
    <p:sldId id="313" r:id="rId5"/>
    <p:sldId id="318" r:id="rId6"/>
    <p:sldId id="319" r:id="rId7"/>
    <p:sldId id="316" r:id="rId8"/>
    <p:sldId id="308" r:id="rId9"/>
    <p:sldId id="320" r:id="rId10"/>
  </p:sldIdLst>
  <p:sldSz cx="9144000" cy="6858000" type="screen4x3"/>
  <p:notesSz cx="6858000" cy="9144000"/>
  <p:custDataLst>
    <p:tags r:id="rId12"/>
  </p:custDataLst>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031"/>
    <p:restoredTop sz="91429"/>
  </p:normalViewPr>
  <p:slideViewPr>
    <p:cSldViewPr>
      <p:cViewPr varScale="1">
        <p:scale>
          <a:sx n="104" d="100"/>
          <a:sy n="104" d="100"/>
        </p:scale>
        <p:origin x="2064" y="2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tags" Target="tags/tag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 Id="rId2"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552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53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53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553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08395A80-CE7A-4226-8A2A-E8A5AE9AF14D}"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mr-IN" dirty="0" err="1" smtClean="0"/>
              <a:t>p</a:t>
            </a:r>
            <a:r>
              <a:rPr lang="mr-IN" dirty="0" smtClean="0"/>
              <a:t> = .3 = 0.3odds = </a:t>
            </a:r>
            <a:r>
              <a:rPr lang="mr-IN" dirty="0" err="1" smtClean="0"/>
              <a:t>p</a:t>
            </a:r>
            <a:r>
              <a:rPr lang="mr-IN" dirty="0" smtClean="0"/>
              <a:t>/(1-p)</a:t>
            </a:r>
            <a:r>
              <a:rPr lang="en-US" dirty="0" smtClean="0"/>
              <a:t> equals</a:t>
            </a:r>
            <a:r>
              <a:rPr lang="en-US" baseline="0" dirty="0" smtClean="0"/>
              <a:t> “3 to 1” </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08395A80-CE7A-4226-8A2A-E8A5AE9AF14D}" type="slidenum">
              <a:rPr lang="en-US" smtClean="0"/>
              <a:pPr>
                <a:defRPr/>
              </a:pPr>
              <a:t>8</a:t>
            </a:fld>
            <a:endParaRPr lang="en-US"/>
          </a:p>
        </p:txBody>
      </p:sp>
    </p:spTree>
    <p:extLst>
      <p:ext uri="{BB962C8B-B14F-4D97-AF65-F5344CB8AC3E}">
        <p14:creationId xmlns:p14="http://schemas.microsoft.com/office/powerpoint/2010/main" val="15413955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Arial" pitchFamily="34" charset="0"/>
                <a:ea typeface="+mn-ea"/>
                <a:cs typeface="+mn-cs"/>
              </a:rPr>
              <a:t>The function ln(p/1-p) above maps any value p (between 0 an 1) to the real number line</a:t>
            </a:r>
            <a:r>
              <a:rPr lang="en-US" sz="1200" kern="1200" baseline="0" dirty="0" smtClean="0">
                <a:solidFill>
                  <a:schemeClr val="tx1"/>
                </a:solidFill>
                <a:effectLst/>
                <a:latin typeface="Arial" pitchFamily="34" charset="0"/>
                <a:ea typeface="+mn-ea"/>
                <a:cs typeface="+mn-cs"/>
              </a:rPr>
              <a:t> [-</a:t>
            </a:r>
            <a:r>
              <a:rPr lang="en-US" sz="1200" kern="1200" baseline="0" dirty="0" err="1" smtClean="0">
                <a:solidFill>
                  <a:schemeClr val="tx1"/>
                </a:solidFill>
                <a:effectLst/>
                <a:latin typeface="Arial" pitchFamily="34" charset="0"/>
                <a:ea typeface="+mn-ea"/>
                <a:cs typeface="+mn-cs"/>
              </a:rPr>
              <a:t>inf</a:t>
            </a:r>
            <a:r>
              <a:rPr lang="en-US" sz="1200" kern="1200" baseline="0" dirty="0" smtClean="0">
                <a:solidFill>
                  <a:schemeClr val="tx1"/>
                </a:solidFill>
                <a:effectLst/>
                <a:latin typeface="Arial" pitchFamily="34" charset="0"/>
                <a:ea typeface="+mn-ea"/>
                <a:cs typeface="+mn-cs"/>
              </a:rPr>
              <a:t> to </a:t>
            </a:r>
            <a:r>
              <a:rPr lang="en-US" sz="1200" kern="1200" baseline="0" dirty="0" err="1" smtClean="0">
                <a:solidFill>
                  <a:schemeClr val="tx1"/>
                </a:solidFill>
                <a:effectLst/>
                <a:latin typeface="Arial" pitchFamily="34" charset="0"/>
                <a:ea typeface="+mn-ea"/>
                <a:cs typeface="+mn-cs"/>
              </a:rPr>
              <a:t>inf</a:t>
            </a:r>
            <a:r>
              <a:rPr lang="en-US" sz="1200" kern="1200" baseline="0" dirty="0" smtClean="0">
                <a:solidFill>
                  <a:schemeClr val="tx1"/>
                </a:solidFill>
                <a:effectLst/>
                <a:latin typeface="Arial" pitchFamily="34" charset="0"/>
                <a:ea typeface="+mn-ea"/>
                <a:cs typeface="+mn-cs"/>
              </a:rPr>
              <a:t>]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08395A80-CE7A-4226-8A2A-E8A5AE9AF14D}" type="slidenum">
              <a:rPr lang="en-US" smtClean="0"/>
              <a:pPr>
                <a:defRPr/>
              </a:pPr>
              <a:t>9</a:t>
            </a:fld>
            <a:endParaRPr lang="en-US"/>
          </a:p>
        </p:txBody>
      </p:sp>
    </p:spTree>
    <p:extLst>
      <p:ext uri="{BB962C8B-B14F-4D97-AF65-F5344CB8AC3E}">
        <p14:creationId xmlns:p14="http://schemas.microsoft.com/office/powerpoint/2010/main" val="255442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FFA1A55-5869-441F-ADC8-5170397DDA06}"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BEB2BC8-59BE-46E4-BE3D-4EE9EC70B32D}"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9790F3C-E47D-4622-911A-F7958327076D}"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8229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 y="3938588"/>
            <a:ext cx="8229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D59C0A6-6A09-4FE2-A602-C7F63C09973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C8AC1D7-4DEA-457C-B15C-0CD048E176E1}"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A02E4C7-3EE5-46A2-B48B-2FAF52586991}"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543D906-DC45-4505-997E-C354E0B3A7B3}"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3497D9F3-42A3-4254-BEC3-4AAB8C1A7D62}"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241A24F3-A76B-4DBA-9F8C-8C069EF01A8C}"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864F2DB9-B773-4BE5-A6BD-414F90476D0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17EAB41-1E73-4F33-8784-7A749768831C}"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07F6882-71EA-41B5-A0C2-2EA47E60A3F8}"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8195"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0A90049D-3D24-40BE-86F1-691D55F3D3D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tiff"/></Relationships>
</file>

<file path=ppt/slides/_rels/slide5.xml.rels><?xml version="1.0" encoding="UTF-8" standalone="yes"?>
<Relationships xmlns="http://schemas.openxmlformats.org/package/2006/relationships"><Relationship Id="rId3" Type="http://schemas.openxmlformats.org/officeDocument/2006/relationships/oleObject" Target="../embeddings/Microsoft_Excel_97_-_2004_Worksheet1.xls"/><Relationship Id="rId4" Type="http://schemas.openxmlformats.org/officeDocument/2006/relationships/image" Target="../media/image2.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Microsoft_Excel_97_-_2004_Worksheet2.xls"/><Relationship Id="rId4" Type="http://schemas.openxmlformats.org/officeDocument/2006/relationships/image" Target="../media/image2.emf"/><Relationship Id="rId1" Type="http://schemas.openxmlformats.org/officeDocument/2006/relationships/vmlDrawing" Target="../drawings/vmlDrawing2.vml"/><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1.xml"/><Relationship Id="rId4" Type="http://schemas.openxmlformats.org/officeDocument/2006/relationships/oleObject" Target="../embeddings/oleObject1.bin"/><Relationship Id="rId5" Type="http://schemas.openxmlformats.org/officeDocument/2006/relationships/image" Target="../media/image3.wmf"/><Relationship Id="rId6" Type="http://schemas.openxmlformats.org/officeDocument/2006/relationships/oleObject" Target="../embeddings/oleObject2.bin"/><Relationship Id="rId7" Type="http://schemas.openxmlformats.org/officeDocument/2006/relationships/image" Target="../media/image4.wmf"/><Relationship Id="rId1" Type="http://schemas.openxmlformats.org/officeDocument/2006/relationships/vmlDrawing" Target="../drawings/vmlDrawing3.vml"/><Relationship Id="rId2"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oleObject" Target="../embeddings/oleObject3.bin"/><Relationship Id="rId5" Type="http://schemas.openxmlformats.org/officeDocument/2006/relationships/image" Target="../media/image5.png"/><Relationship Id="rId6" Type="http://schemas.openxmlformats.org/officeDocument/2006/relationships/oleObject" Target="../embeddings/oleObject4.bin"/><Relationship Id="rId7" Type="http://schemas.openxmlformats.org/officeDocument/2006/relationships/image" Target="../media/image6.wmf"/><Relationship Id="rId1" Type="http://schemas.openxmlformats.org/officeDocument/2006/relationships/vmlDrawing" Target="../drawings/vmlDrawing4.vml"/><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subTitle" idx="1"/>
          </p:nvPr>
        </p:nvSpPr>
        <p:spPr>
          <a:xfrm>
            <a:off x="1371600" y="2286000"/>
            <a:ext cx="6400800" cy="1752600"/>
          </a:xfrm>
        </p:spPr>
        <p:txBody>
          <a:bodyPr/>
          <a:lstStyle/>
          <a:p>
            <a:r>
              <a:rPr lang="en-US" dirty="0"/>
              <a:t>Download </a:t>
            </a:r>
            <a:r>
              <a:rPr lang="en-US" dirty="0" smtClean="0"/>
              <a:t>the </a:t>
            </a:r>
            <a:r>
              <a:rPr lang="en-US" dirty="0"/>
              <a:t>notebook </a:t>
            </a:r>
            <a:r>
              <a:rPr lang="en-US" dirty="0" smtClean="0"/>
              <a:t>for this section from </a:t>
            </a:r>
            <a:r>
              <a:rPr lang="en-US" dirty="0"/>
              <a:t>the CS109 repo or </a:t>
            </a:r>
            <a:r>
              <a:rPr lang="en-US" dirty="0" err="1"/>
              <a:t>here:http</a:t>
            </a:r>
            <a:r>
              <a:rPr lang="en-US" dirty="0"/>
              <a:t>://</a:t>
            </a:r>
            <a:r>
              <a:rPr lang="en-US" dirty="0" err="1"/>
              <a:t>bit.ly</a:t>
            </a:r>
            <a:r>
              <a:rPr lang="en-US" dirty="0"/>
              <a:t>/109_S6</a:t>
            </a:r>
          </a:p>
        </p:txBody>
      </p:sp>
      <p:sp>
        <p:nvSpPr>
          <p:cNvPr id="4" name="Slide Number Placeholder 3"/>
          <p:cNvSpPr>
            <a:spLocks noGrp="1"/>
          </p:cNvSpPr>
          <p:nvPr>
            <p:ph type="sldNum" sz="quarter" idx="12"/>
          </p:nvPr>
        </p:nvSpPr>
        <p:spPr/>
        <p:txBody>
          <a:bodyPr/>
          <a:lstStyle/>
          <a:p>
            <a:pPr>
              <a:defRPr/>
            </a:pPr>
            <a:fld id="{0C8AC1D7-4DEA-457C-B15C-0CD048E176E1}" type="slidenum">
              <a:rPr lang="en-US" smtClean="0"/>
              <a:pPr>
                <a:defRPr/>
              </a:pPr>
              <a:t>1</a:t>
            </a:fld>
            <a:endParaRPr lang="en-US"/>
          </a:p>
        </p:txBody>
      </p:sp>
    </p:spTree>
    <p:extLst>
      <p:ext uri="{BB962C8B-B14F-4D97-AF65-F5344CB8AC3E}">
        <p14:creationId xmlns:p14="http://schemas.microsoft.com/office/powerpoint/2010/main" val="3194176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a:t>
            </a:r>
            <a:r>
              <a:rPr lang="en-US" dirty="0"/>
              <a:t>R</a:t>
            </a:r>
            <a:r>
              <a:rPr lang="en-US" dirty="0" smtClean="0"/>
              <a:t>egression</a:t>
            </a:r>
            <a:endParaRPr lang="en-US" dirty="0"/>
          </a:p>
        </p:txBody>
      </p:sp>
      <p:sp>
        <p:nvSpPr>
          <p:cNvPr id="3" name="Content Placeholder 2"/>
          <p:cNvSpPr>
            <a:spLocks noGrp="1"/>
          </p:cNvSpPr>
          <p:nvPr>
            <p:ph idx="1"/>
          </p:nvPr>
        </p:nvSpPr>
        <p:spPr/>
        <p:txBody>
          <a:bodyPr/>
          <a:lstStyle/>
          <a:p>
            <a:pPr marL="0" indent="0" algn="ctr">
              <a:buNone/>
            </a:pPr>
            <a:r>
              <a:rPr lang="mr-IN" dirty="0" err="1"/>
              <a:t>Y</a:t>
            </a:r>
            <a:r>
              <a:rPr lang="mr-IN" dirty="0"/>
              <a:t>=α+β1X1+...+β</a:t>
            </a:r>
            <a:r>
              <a:rPr lang="mr-IN" dirty="0" err="1"/>
              <a:t>n+Xn</a:t>
            </a:r>
            <a:r>
              <a:rPr lang="mr-IN" dirty="0"/>
              <a:t>+</a:t>
            </a:r>
            <a:r>
              <a:rPr lang="mr-IN" dirty="0" smtClean="0"/>
              <a:t>ϵ</a:t>
            </a:r>
            <a:endParaRPr lang="en-US" dirty="0" smtClean="0"/>
          </a:p>
          <a:p>
            <a:pPr marL="0" indent="0" algn="ctr">
              <a:buNone/>
            </a:pPr>
            <a:r>
              <a:rPr lang="en-US" dirty="0" smtClean="0"/>
              <a:t> </a:t>
            </a:r>
          </a:p>
          <a:p>
            <a:pPr marL="0" indent="0">
              <a:buNone/>
            </a:pPr>
            <a:r>
              <a:rPr lang="en-US" sz="2000" dirty="0" smtClean="0"/>
              <a:t>Four Assumptions </a:t>
            </a:r>
            <a:r>
              <a:rPr lang="en-US" sz="2000" dirty="0"/>
              <a:t>of </a:t>
            </a:r>
            <a:r>
              <a:rPr lang="en-US" sz="2000" dirty="0" smtClean="0"/>
              <a:t>Linear </a:t>
            </a:r>
            <a:r>
              <a:rPr lang="en-US" sz="2000" dirty="0"/>
              <a:t>R</a:t>
            </a:r>
            <a:r>
              <a:rPr lang="en-US" sz="2000" dirty="0" smtClean="0"/>
              <a:t>egression:</a:t>
            </a:r>
            <a:endParaRPr lang="en-US" sz="2000" dirty="0"/>
          </a:p>
          <a:p>
            <a:pPr marL="0" indent="0" algn="ctr">
              <a:buNone/>
            </a:pPr>
            <a:r>
              <a:rPr lang="mr-IN" dirty="0"/>
              <a:t/>
            </a:r>
            <a:br>
              <a:rPr lang="mr-IN" dirty="0"/>
            </a:br>
            <a:endParaRPr lang="en-US" dirty="0"/>
          </a:p>
        </p:txBody>
      </p:sp>
      <p:sp>
        <p:nvSpPr>
          <p:cNvPr id="4" name="Slide Number Placeholder 3"/>
          <p:cNvSpPr>
            <a:spLocks noGrp="1"/>
          </p:cNvSpPr>
          <p:nvPr>
            <p:ph type="sldNum" sz="quarter" idx="12"/>
          </p:nvPr>
        </p:nvSpPr>
        <p:spPr/>
        <p:txBody>
          <a:bodyPr/>
          <a:lstStyle/>
          <a:p>
            <a:pPr>
              <a:defRPr/>
            </a:pPr>
            <a:fld id="{0C8AC1D7-4DEA-457C-B15C-0CD048E176E1}" type="slidenum">
              <a:rPr lang="en-US" smtClean="0"/>
              <a:pPr>
                <a:defRPr/>
              </a:pPr>
              <a:t>2</a:t>
            </a:fld>
            <a:endParaRPr lang="en-US"/>
          </a:p>
        </p:txBody>
      </p:sp>
    </p:spTree>
    <p:extLst>
      <p:ext uri="{BB962C8B-B14F-4D97-AF65-F5344CB8AC3E}">
        <p14:creationId xmlns:p14="http://schemas.microsoft.com/office/powerpoint/2010/main" val="8951526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a:t>
            </a:r>
            <a:r>
              <a:rPr lang="en-US" dirty="0"/>
              <a:t>R</a:t>
            </a:r>
            <a:r>
              <a:rPr lang="en-US" dirty="0" smtClean="0"/>
              <a:t>egression</a:t>
            </a:r>
            <a:endParaRPr lang="en-US" dirty="0"/>
          </a:p>
        </p:txBody>
      </p:sp>
      <p:sp>
        <p:nvSpPr>
          <p:cNvPr id="3" name="Content Placeholder 2"/>
          <p:cNvSpPr>
            <a:spLocks noGrp="1"/>
          </p:cNvSpPr>
          <p:nvPr>
            <p:ph idx="1"/>
          </p:nvPr>
        </p:nvSpPr>
        <p:spPr/>
        <p:txBody>
          <a:bodyPr/>
          <a:lstStyle/>
          <a:p>
            <a:pPr marL="0" indent="0" algn="ctr">
              <a:buNone/>
            </a:pPr>
            <a:r>
              <a:rPr lang="mr-IN" dirty="0" err="1"/>
              <a:t>Y</a:t>
            </a:r>
            <a:r>
              <a:rPr lang="mr-IN" dirty="0"/>
              <a:t>=α+β1X1+...+β</a:t>
            </a:r>
            <a:r>
              <a:rPr lang="mr-IN" dirty="0" err="1"/>
              <a:t>n+Xn</a:t>
            </a:r>
            <a:r>
              <a:rPr lang="mr-IN" dirty="0"/>
              <a:t>+</a:t>
            </a:r>
            <a:r>
              <a:rPr lang="mr-IN" dirty="0" smtClean="0"/>
              <a:t>ϵ</a:t>
            </a:r>
            <a:endParaRPr lang="en-US" dirty="0" smtClean="0"/>
          </a:p>
          <a:p>
            <a:pPr marL="0" indent="0" algn="ctr">
              <a:buNone/>
            </a:pPr>
            <a:r>
              <a:rPr lang="en-US" dirty="0" smtClean="0"/>
              <a:t> </a:t>
            </a:r>
          </a:p>
          <a:p>
            <a:pPr marL="0" indent="0">
              <a:buNone/>
            </a:pPr>
            <a:r>
              <a:rPr lang="en-US" sz="2000" dirty="0" smtClean="0"/>
              <a:t>Four </a:t>
            </a:r>
            <a:r>
              <a:rPr lang="en-US" sz="2000" dirty="0"/>
              <a:t>Assumptions of </a:t>
            </a:r>
            <a:r>
              <a:rPr lang="en-US" sz="2000" dirty="0" smtClean="0"/>
              <a:t>Linear </a:t>
            </a:r>
            <a:r>
              <a:rPr lang="en-US" sz="2000" dirty="0"/>
              <a:t>R</a:t>
            </a:r>
            <a:r>
              <a:rPr lang="en-US" sz="2000" dirty="0" smtClean="0"/>
              <a:t>egression</a:t>
            </a:r>
            <a:r>
              <a:rPr lang="en-US" sz="2000" dirty="0"/>
              <a:t>: </a:t>
            </a:r>
          </a:p>
          <a:p>
            <a:pPr lvl="1">
              <a:buFont typeface="+mj-lt"/>
              <a:buAutoNum type="arabicPeriod"/>
            </a:pPr>
            <a:r>
              <a:rPr lang="en-US" sz="2000" b="1" dirty="0" smtClean="0"/>
              <a:t>Linearity</a:t>
            </a:r>
            <a:r>
              <a:rPr lang="en-US" sz="2000" dirty="0" smtClean="0"/>
              <a:t>: Our dependent </a:t>
            </a:r>
            <a:r>
              <a:rPr lang="en-US" sz="2000" dirty="0"/>
              <a:t>variable Y is a linear </a:t>
            </a:r>
            <a:r>
              <a:rPr lang="en-US" sz="2000" dirty="0" smtClean="0"/>
              <a:t>combination </a:t>
            </a:r>
            <a:r>
              <a:rPr lang="en-US" sz="2000" dirty="0"/>
              <a:t>of the explanatory variables </a:t>
            </a:r>
            <a:r>
              <a:rPr lang="en-US" sz="2000" dirty="0" smtClean="0"/>
              <a:t>X</a:t>
            </a:r>
            <a:r>
              <a:rPr lang="en-US" sz="2000" dirty="0"/>
              <a:t> </a:t>
            </a:r>
            <a:r>
              <a:rPr lang="en-US" sz="2000" dirty="0" smtClean="0"/>
              <a:t>(and </a:t>
            </a:r>
            <a:r>
              <a:rPr lang="en-US" sz="2000" dirty="0"/>
              <a:t>the error </a:t>
            </a:r>
            <a:r>
              <a:rPr lang="en-US" sz="2000" dirty="0" smtClean="0"/>
              <a:t>terms)</a:t>
            </a:r>
            <a:endParaRPr lang="en-US" sz="2000" dirty="0"/>
          </a:p>
          <a:p>
            <a:pPr lvl="1">
              <a:buFont typeface="+mj-lt"/>
              <a:buAutoNum type="arabicPeriod"/>
            </a:pPr>
            <a:r>
              <a:rPr lang="en-US" sz="2000" dirty="0"/>
              <a:t>Observations are </a:t>
            </a:r>
            <a:r>
              <a:rPr lang="en-US" sz="2000" b="1" dirty="0"/>
              <a:t>independent</a:t>
            </a:r>
            <a:r>
              <a:rPr lang="en-US" sz="2000" dirty="0"/>
              <a:t> of one another </a:t>
            </a:r>
            <a:endParaRPr lang="en-US" sz="2000" dirty="0" smtClean="0"/>
          </a:p>
          <a:p>
            <a:pPr lvl="1">
              <a:buFont typeface="+mj-lt"/>
              <a:buAutoNum type="arabicPeriod"/>
            </a:pPr>
            <a:r>
              <a:rPr lang="en-US" sz="2000" dirty="0" smtClean="0"/>
              <a:t>I.I.D </a:t>
            </a:r>
            <a:r>
              <a:rPr lang="en-US" sz="2000" dirty="0"/>
              <a:t>error terms that are </a:t>
            </a:r>
            <a:r>
              <a:rPr lang="en-US" sz="2000" b="1" dirty="0"/>
              <a:t>N</a:t>
            </a:r>
            <a:r>
              <a:rPr lang="en-US" sz="2000" b="1" dirty="0" smtClean="0"/>
              <a:t>ormally </a:t>
            </a:r>
            <a:r>
              <a:rPr lang="en-US" sz="2000" b="1" dirty="0"/>
              <a:t>D</a:t>
            </a:r>
            <a:r>
              <a:rPr lang="en-US" sz="2000" b="1" dirty="0" smtClean="0"/>
              <a:t>istributed</a:t>
            </a:r>
            <a:r>
              <a:rPr lang="en-US" sz="2000" dirty="0"/>
              <a:t> </a:t>
            </a:r>
            <a:r>
              <a:rPr lang="en-US" sz="2000" dirty="0" smtClean="0"/>
              <a:t>~ N(0,σ^2</a:t>
            </a:r>
            <a:r>
              <a:rPr lang="en-US" sz="2000" dirty="0"/>
              <a:t>)</a:t>
            </a:r>
          </a:p>
          <a:p>
            <a:pPr lvl="1">
              <a:buFont typeface="+mj-lt"/>
              <a:buAutoNum type="arabicPeriod"/>
            </a:pPr>
            <a:r>
              <a:rPr lang="en-US" sz="2000" dirty="0" smtClean="0"/>
              <a:t>Design matrix X </a:t>
            </a:r>
            <a:r>
              <a:rPr lang="en-US" sz="2000" dirty="0"/>
              <a:t>is </a:t>
            </a:r>
            <a:r>
              <a:rPr lang="en-US" sz="2000" b="1" dirty="0"/>
              <a:t>Full </a:t>
            </a:r>
            <a:r>
              <a:rPr lang="en-US" sz="2000" b="1" dirty="0" smtClean="0"/>
              <a:t>Rank</a:t>
            </a:r>
            <a:r>
              <a:rPr lang="en-US" sz="2000" dirty="0" smtClean="0"/>
              <a:t>. That is:</a:t>
            </a:r>
          </a:p>
          <a:p>
            <a:pPr lvl="2">
              <a:buFont typeface="+mj-lt"/>
              <a:buAutoNum type="arabicPeriod"/>
            </a:pPr>
            <a:r>
              <a:rPr lang="en-US" sz="1600" dirty="0"/>
              <a:t>W</a:t>
            </a:r>
            <a:r>
              <a:rPr lang="en-US" sz="1600" dirty="0" smtClean="0"/>
              <a:t>e don't </a:t>
            </a:r>
            <a:r>
              <a:rPr lang="en-US" sz="1600" dirty="0"/>
              <a:t>have more predictors than we have </a:t>
            </a:r>
            <a:r>
              <a:rPr lang="en-US" sz="1600" dirty="0" smtClean="0"/>
              <a:t>observations (</a:t>
            </a:r>
            <a:r>
              <a:rPr lang="en-US" sz="1600" dirty="0"/>
              <a:t>aka, </a:t>
            </a:r>
            <a:r>
              <a:rPr lang="en-US" sz="1600" dirty="0" smtClean="0"/>
              <a:t>our model is not “overdetermined”) </a:t>
            </a:r>
          </a:p>
          <a:p>
            <a:pPr lvl="2">
              <a:buFont typeface="+mj-lt"/>
              <a:buAutoNum type="arabicPeriod"/>
            </a:pPr>
            <a:r>
              <a:rPr lang="en-US" sz="1600" dirty="0"/>
              <a:t>W</a:t>
            </a:r>
            <a:r>
              <a:rPr lang="en-US" sz="1600" dirty="0" smtClean="0"/>
              <a:t>e </a:t>
            </a:r>
            <a:r>
              <a:rPr lang="en-US" sz="1600" dirty="0"/>
              <a:t>can’t have an exact linear relationship between two of our predictors </a:t>
            </a:r>
            <a:r>
              <a:rPr lang="en-US" sz="1600" dirty="0" smtClean="0"/>
              <a:t>( </a:t>
            </a:r>
            <a:r>
              <a:rPr lang="en-US" sz="1600" dirty="0"/>
              <a:t>multicollinearity)</a:t>
            </a:r>
          </a:p>
          <a:p>
            <a:pPr marL="0" indent="0" algn="ctr">
              <a:buNone/>
            </a:pPr>
            <a:r>
              <a:rPr lang="mr-IN" dirty="0"/>
              <a:t/>
            </a:r>
            <a:br>
              <a:rPr lang="mr-IN" dirty="0"/>
            </a:br>
            <a:endParaRPr lang="en-US" dirty="0"/>
          </a:p>
        </p:txBody>
      </p:sp>
      <p:sp>
        <p:nvSpPr>
          <p:cNvPr id="4" name="Slide Number Placeholder 3"/>
          <p:cNvSpPr>
            <a:spLocks noGrp="1"/>
          </p:cNvSpPr>
          <p:nvPr>
            <p:ph type="sldNum" sz="quarter" idx="12"/>
          </p:nvPr>
        </p:nvSpPr>
        <p:spPr/>
        <p:txBody>
          <a:bodyPr/>
          <a:lstStyle/>
          <a:p>
            <a:pPr>
              <a:defRPr/>
            </a:pPr>
            <a:fld id="{0C8AC1D7-4DEA-457C-B15C-0CD048E176E1}" type="slidenum">
              <a:rPr lang="en-US" smtClean="0"/>
              <a:pPr>
                <a:defRPr/>
              </a:pPr>
              <a:t>3</a:t>
            </a:fld>
            <a:endParaRPr lang="en-US"/>
          </a:p>
        </p:txBody>
      </p:sp>
    </p:spTree>
    <p:extLst>
      <p:ext uri="{BB962C8B-B14F-4D97-AF65-F5344CB8AC3E}">
        <p14:creationId xmlns:p14="http://schemas.microsoft.com/office/powerpoint/2010/main" val="18202072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a:t>
            </a:r>
            <a:r>
              <a:rPr lang="en-US" dirty="0"/>
              <a:t>R</a:t>
            </a:r>
            <a:r>
              <a:rPr lang="en-US" dirty="0" smtClean="0"/>
              <a:t>egression</a:t>
            </a:r>
            <a:endParaRPr lang="en-US" dirty="0"/>
          </a:p>
        </p:txBody>
      </p:sp>
      <p:sp>
        <p:nvSpPr>
          <p:cNvPr id="3" name="Content Placeholder 2"/>
          <p:cNvSpPr>
            <a:spLocks noGrp="1"/>
          </p:cNvSpPr>
          <p:nvPr>
            <p:ph idx="1"/>
          </p:nvPr>
        </p:nvSpPr>
        <p:spPr/>
        <p:txBody>
          <a:bodyPr/>
          <a:lstStyle/>
          <a:p>
            <a:pPr marL="0" indent="0" algn="ctr">
              <a:buNone/>
            </a:pPr>
            <a:r>
              <a:rPr lang="mr-IN" dirty="0"/>
              <a:t/>
            </a:r>
            <a:br>
              <a:rPr lang="mr-IN" dirty="0"/>
            </a:br>
            <a:endParaRPr lang="en-US" dirty="0"/>
          </a:p>
        </p:txBody>
      </p:sp>
      <p:sp>
        <p:nvSpPr>
          <p:cNvPr id="4" name="Slide Number Placeholder 3"/>
          <p:cNvSpPr>
            <a:spLocks noGrp="1"/>
          </p:cNvSpPr>
          <p:nvPr>
            <p:ph type="sldNum" sz="quarter" idx="12"/>
          </p:nvPr>
        </p:nvSpPr>
        <p:spPr/>
        <p:txBody>
          <a:bodyPr/>
          <a:lstStyle/>
          <a:p>
            <a:pPr>
              <a:defRPr/>
            </a:pPr>
            <a:fld id="{0C8AC1D7-4DEA-457C-B15C-0CD048E176E1}" type="slidenum">
              <a:rPr lang="en-US" smtClean="0"/>
              <a:pPr>
                <a:defRPr/>
              </a:pPr>
              <a:t>4</a:t>
            </a:fld>
            <a:endParaRPr lang="en-US"/>
          </a:p>
        </p:txBody>
      </p:sp>
      <p:pic>
        <p:nvPicPr>
          <p:cNvPr id="5" name="Content Placeholder 4"/>
          <p:cNvPicPr>
            <a:picLocks noChangeAspect="1"/>
          </p:cNvPicPr>
          <p:nvPr/>
        </p:nvPicPr>
        <p:blipFill>
          <a:blip r:embed="rId2"/>
          <a:stretch>
            <a:fillRect/>
          </a:stretch>
        </p:blipFill>
        <p:spPr bwMode="auto">
          <a:xfrm>
            <a:off x="2448806" y="1295401"/>
            <a:ext cx="4246388" cy="4246388"/>
          </a:xfrm>
          <a:prstGeom prst="rect">
            <a:avLst/>
          </a:prstGeom>
          <a:noFill/>
          <a:ln w="9525">
            <a:noFill/>
            <a:miter lim="800000"/>
            <a:headEnd/>
            <a:tailEnd/>
          </a:ln>
        </p:spPr>
      </p:pic>
      <p:sp>
        <p:nvSpPr>
          <p:cNvPr id="6" name="TextBox 5"/>
          <p:cNvSpPr txBox="1"/>
          <p:nvPr/>
        </p:nvSpPr>
        <p:spPr>
          <a:xfrm>
            <a:off x="914401" y="5539363"/>
            <a:ext cx="7315199" cy="646331"/>
          </a:xfrm>
          <a:prstGeom prst="rect">
            <a:avLst/>
          </a:prstGeom>
          <a:noFill/>
        </p:spPr>
        <p:txBody>
          <a:bodyPr wrap="square" rtlCol="0">
            <a:spAutoFit/>
          </a:bodyPr>
          <a:lstStyle/>
          <a:p>
            <a:r>
              <a:rPr lang="en-US" dirty="0"/>
              <a:t>Linear models presume that the </a:t>
            </a:r>
            <a:r>
              <a:rPr lang="en-US" b="1" dirty="0"/>
              <a:t>only</a:t>
            </a:r>
            <a:r>
              <a:rPr lang="en-US" dirty="0"/>
              <a:t> stochastic part of the </a:t>
            </a:r>
            <a:r>
              <a:rPr lang="en-US" dirty="0" smtClean="0"/>
              <a:t>model </a:t>
            </a:r>
            <a:r>
              <a:rPr lang="en-US" dirty="0"/>
              <a:t>is the normally-distributed noise </a:t>
            </a:r>
            <a:r>
              <a:rPr lang="mr-IN" dirty="0"/>
              <a:t>ϵ</a:t>
            </a:r>
            <a:r>
              <a:rPr lang="en-US" dirty="0"/>
              <a:t> around the predicted mean.</a:t>
            </a:r>
          </a:p>
        </p:txBody>
      </p:sp>
    </p:spTree>
    <p:extLst>
      <p:ext uri="{BB962C8B-B14F-4D97-AF65-F5344CB8AC3E}">
        <p14:creationId xmlns:p14="http://schemas.microsoft.com/office/powerpoint/2010/main" val="12802456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Regression</a:t>
            </a:r>
            <a:endParaRPr lang="en-US" dirty="0"/>
          </a:p>
        </p:txBody>
      </p:sp>
      <p:sp>
        <p:nvSpPr>
          <p:cNvPr id="3" name="Content Placeholder 2"/>
          <p:cNvSpPr>
            <a:spLocks noGrp="1"/>
          </p:cNvSpPr>
          <p:nvPr>
            <p:ph idx="1"/>
          </p:nvPr>
        </p:nvSpPr>
        <p:spPr/>
        <p:txBody>
          <a:bodyPr/>
          <a:lstStyle/>
          <a:p>
            <a:pPr marL="0" indent="0" algn="ctr">
              <a:buNone/>
            </a:pPr>
            <a:r>
              <a:rPr lang="en-US" sz="2000" dirty="0" smtClean="0"/>
              <a:t>Suppose we have a binary outcome variable. Can we use Linear Regression?</a:t>
            </a:r>
            <a:r>
              <a:rPr lang="mr-IN" dirty="0"/>
              <a:t/>
            </a:r>
            <a:br>
              <a:rPr lang="mr-IN" dirty="0"/>
            </a:br>
            <a:endParaRPr lang="en-US" dirty="0"/>
          </a:p>
        </p:txBody>
      </p:sp>
      <p:sp>
        <p:nvSpPr>
          <p:cNvPr id="4" name="Slide Number Placeholder 3"/>
          <p:cNvSpPr>
            <a:spLocks noGrp="1"/>
          </p:cNvSpPr>
          <p:nvPr>
            <p:ph type="sldNum" sz="quarter" idx="12"/>
          </p:nvPr>
        </p:nvSpPr>
        <p:spPr/>
        <p:txBody>
          <a:bodyPr/>
          <a:lstStyle/>
          <a:p>
            <a:pPr>
              <a:defRPr/>
            </a:pPr>
            <a:fld id="{0C8AC1D7-4DEA-457C-B15C-0CD048E176E1}" type="slidenum">
              <a:rPr lang="en-US" smtClean="0"/>
              <a:pPr>
                <a:defRPr/>
              </a:pPr>
              <a:t>5</a:t>
            </a:fld>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275350983"/>
              </p:ext>
            </p:extLst>
          </p:nvPr>
        </p:nvGraphicFramePr>
        <p:xfrm>
          <a:off x="2705100" y="2590800"/>
          <a:ext cx="3733800" cy="3222625"/>
        </p:xfrm>
        <a:graphic>
          <a:graphicData uri="http://schemas.openxmlformats.org/presentationml/2006/ole">
            <mc:AlternateContent xmlns:mc="http://schemas.openxmlformats.org/markup-compatibility/2006">
              <mc:Choice xmlns:v="urn:schemas-microsoft-com:vml" Requires="v">
                <p:oleObj spid="_x0000_s7181" name="Chart" r:id="rId3" imgW="6057900" imgH="7620000" progId="Excel.Sheet.8">
                  <p:embed followColorScheme="full"/>
                </p:oleObj>
              </mc:Choice>
              <mc:Fallback>
                <p:oleObj name="Chart" r:id="rId3" imgW="6057900" imgH="7620000" progId="Excel.Sheet.8">
                  <p:embed followColorScheme="full"/>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5100" y="2590800"/>
                        <a:ext cx="3733800" cy="3222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585877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Linear Regression for binary outcomes?</a:t>
            </a:r>
            <a:endParaRPr lang="en-US" sz="3200" dirty="0"/>
          </a:p>
        </p:txBody>
      </p:sp>
      <p:sp>
        <p:nvSpPr>
          <p:cNvPr id="3" name="Content Placeholder 2"/>
          <p:cNvSpPr>
            <a:spLocks noGrp="1"/>
          </p:cNvSpPr>
          <p:nvPr>
            <p:ph sz="half" idx="1"/>
          </p:nvPr>
        </p:nvSpPr>
        <p:spPr/>
        <p:txBody>
          <a:bodyPr/>
          <a:lstStyle/>
          <a:p>
            <a:pPr eaLnBrk="1" hangingPunct="1">
              <a:buFontTx/>
              <a:buNone/>
            </a:pPr>
            <a:r>
              <a:rPr lang="en-US" sz="2000" dirty="0" smtClean="0">
                <a:latin typeface="Benguiat Frisky" pitchFamily="66" charset="0"/>
              </a:rPr>
              <a:t>If our </a:t>
            </a:r>
            <a:r>
              <a:rPr lang="en-US" sz="2000" dirty="0">
                <a:latin typeface="Benguiat Frisky" pitchFamily="66" charset="0"/>
              </a:rPr>
              <a:t>OLS </a:t>
            </a:r>
            <a:r>
              <a:rPr lang="en-US" sz="2000" dirty="0" smtClean="0">
                <a:latin typeface="Benguiat Frisky" pitchFamily="66" charset="0"/>
              </a:rPr>
              <a:t>regression is of the form: </a:t>
            </a:r>
            <a:endParaRPr lang="en-US" sz="2000" dirty="0">
              <a:latin typeface="Benguiat Frisky" pitchFamily="66" charset="0"/>
            </a:endParaRPr>
          </a:p>
          <a:p>
            <a:pPr eaLnBrk="1" hangingPunct="1">
              <a:buNone/>
            </a:pPr>
            <a:r>
              <a:rPr lang="en-US" sz="2000" dirty="0">
                <a:latin typeface="Benguiat Frisky" pitchFamily="66" charset="0"/>
              </a:rPr>
              <a:t>	Y = </a:t>
            </a:r>
            <a:r>
              <a:rPr lang="el-GR" sz="2000" dirty="0">
                <a:latin typeface="Benguiat Frisky" pitchFamily="66" charset="0"/>
              </a:rPr>
              <a:t>β</a:t>
            </a:r>
            <a:r>
              <a:rPr lang="en-US" sz="2000" baseline="-25000" dirty="0">
                <a:latin typeface="Benguiat Frisky" pitchFamily="66" charset="0"/>
              </a:rPr>
              <a:t>0</a:t>
            </a:r>
            <a:r>
              <a:rPr lang="en-US" sz="2000" dirty="0">
                <a:latin typeface="Benguiat Frisky" pitchFamily="66" charset="0"/>
              </a:rPr>
              <a:t> + </a:t>
            </a:r>
            <a:r>
              <a:rPr lang="en-US" sz="2000" dirty="0">
                <a:latin typeface="Benguiat Frisky" pitchFamily="66" charset="0"/>
                <a:sym typeface="Symbol" pitchFamily="18" charset="2"/>
              </a:rPr>
              <a:t></a:t>
            </a:r>
            <a:r>
              <a:rPr lang="el-GR" sz="2000" dirty="0">
                <a:latin typeface="Benguiat Frisky" pitchFamily="66" charset="0"/>
              </a:rPr>
              <a:t>β</a:t>
            </a:r>
            <a:r>
              <a:rPr lang="en-US" sz="2000" baseline="-25000" dirty="0">
                <a:latin typeface="Benguiat Frisky" pitchFamily="66" charset="0"/>
              </a:rPr>
              <a:t>1</a:t>
            </a:r>
            <a:r>
              <a:rPr lang="en-US" sz="2000" dirty="0">
                <a:latin typeface="Benguiat Frisky" pitchFamily="66" charset="0"/>
              </a:rPr>
              <a:t>X + </a:t>
            </a:r>
            <a:r>
              <a:rPr lang="mr-IN" sz="2000" dirty="0" smtClean="0"/>
              <a:t>ϵ</a:t>
            </a:r>
            <a:r>
              <a:rPr lang="en-US" sz="2000" dirty="0" smtClean="0">
                <a:latin typeface="Benguiat Frisky" pitchFamily="66" charset="0"/>
              </a:rPr>
              <a:t> </a:t>
            </a:r>
            <a:r>
              <a:rPr lang="en-US" sz="2000" dirty="0">
                <a:latin typeface="Benguiat Frisky" pitchFamily="66" charset="0"/>
              </a:rPr>
              <a:t>; where Y = (0, 1</a:t>
            </a:r>
            <a:r>
              <a:rPr lang="en-US" sz="2000" dirty="0" smtClean="0">
                <a:latin typeface="Benguiat Frisky" pitchFamily="66" charset="0"/>
              </a:rPr>
              <a:t>)</a:t>
            </a:r>
          </a:p>
          <a:p>
            <a:pPr eaLnBrk="1" hangingPunct="1">
              <a:buFontTx/>
              <a:buNone/>
            </a:pPr>
            <a:r>
              <a:rPr lang="en-US" sz="2000" dirty="0" smtClean="0">
                <a:latin typeface="Benguiat Frisky" pitchFamily="66" charset="0"/>
              </a:rPr>
              <a:t>Then we will have the following problems: </a:t>
            </a:r>
            <a:endParaRPr lang="en-US" sz="2000" dirty="0">
              <a:latin typeface="Benguiat Frisky" pitchFamily="66" charset="0"/>
            </a:endParaRPr>
          </a:p>
          <a:p>
            <a:pPr eaLnBrk="1" hangingPunct="1">
              <a:buClr>
                <a:schemeClr val="hlink"/>
              </a:buClr>
              <a:buFont typeface="Arial" charset="0"/>
              <a:buChar char="•"/>
            </a:pPr>
            <a:r>
              <a:rPr lang="en-US" sz="2000" dirty="0">
                <a:latin typeface="Benguiat Frisky" pitchFamily="66" charset="0"/>
              </a:rPr>
              <a:t>The error terms are </a:t>
            </a:r>
            <a:r>
              <a:rPr lang="en-US" sz="2000" b="1" dirty="0">
                <a:latin typeface="Benguiat Frisky" pitchFamily="66" charset="0"/>
              </a:rPr>
              <a:t>heteroskedastic</a:t>
            </a:r>
          </a:p>
          <a:p>
            <a:pPr eaLnBrk="1" hangingPunct="1">
              <a:buClr>
                <a:schemeClr val="hlink"/>
              </a:buClr>
              <a:buFont typeface="Arial" charset="0"/>
              <a:buChar char="•"/>
            </a:pPr>
            <a:r>
              <a:rPr lang="mr-IN" sz="2000" dirty="0" smtClean="0"/>
              <a:t>ϵ</a:t>
            </a:r>
            <a:r>
              <a:rPr lang="en-US" sz="2000" dirty="0" smtClean="0">
                <a:latin typeface="Benguiat Frisky" pitchFamily="66" charset="0"/>
              </a:rPr>
              <a:t> </a:t>
            </a:r>
            <a:r>
              <a:rPr lang="en-US" sz="2000" dirty="0">
                <a:latin typeface="Benguiat Frisky" pitchFamily="66" charset="0"/>
              </a:rPr>
              <a:t>is </a:t>
            </a:r>
            <a:r>
              <a:rPr lang="en-US" sz="2000" b="1" dirty="0">
                <a:latin typeface="Benguiat Frisky" pitchFamily="66" charset="0"/>
              </a:rPr>
              <a:t>not normally distributed </a:t>
            </a:r>
            <a:r>
              <a:rPr lang="en-US" sz="2000" dirty="0">
                <a:latin typeface="Benguiat Frisky" pitchFamily="66" charset="0"/>
              </a:rPr>
              <a:t>because Y takes on only two values</a:t>
            </a:r>
          </a:p>
          <a:p>
            <a:pPr eaLnBrk="1" hangingPunct="1">
              <a:buClr>
                <a:schemeClr val="hlink"/>
              </a:buClr>
              <a:buFont typeface="Arial" charset="0"/>
              <a:buChar char="•"/>
            </a:pPr>
            <a:r>
              <a:rPr lang="en-US" sz="2000" dirty="0">
                <a:latin typeface="Benguiat Frisky" pitchFamily="66" charset="0"/>
              </a:rPr>
              <a:t>The predicted probabilities can be greater than 1 or less than </a:t>
            </a:r>
            <a:r>
              <a:rPr lang="en-US" sz="2000" dirty="0" smtClean="0">
                <a:latin typeface="Benguiat Frisky" pitchFamily="66" charset="0"/>
              </a:rPr>
              <a:t>0</a:t>
            </a:r>
          </a:p>
          <a:p>
            <a:pPr marL="0" indent="0" algn="ctr">
              <a:buNone/>
            </a:pPr>
            <a:r>
              <a:rPr lang="mr-IN" dirty="0"/>
              <a:t/>
            </a:r>
            <a:br>
              <a:rPr lang="mr-IN" dirty="0"/>
            </a:br>
            <a:endParaRPr lang="en-US" dirty="0"/>
          </a:p>
        </p:txBody>
      </p:sp>
      <p:sp>
        <p:nvSpPr>
          <p:cNvPr id="5" name="Content Placeholder 4"/>
          <p:cNvSpPr>
            <a:spLocks noGrp="1"/>
          </p:cNvSpPr>
          <p:nvPr>
            <p:ph sz="half" idx="2"/>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fld id="{0C8AC1D7-4DEA-457C-B15C-0CD048E176E1}" type="slidenum">
              <a:rPr lang="en-US" smtClean="0"/>
              <a:pPr>
                <a:defRPr/>
              </a:pPr>
              <a:t>6</a:t>
            </a:fld>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1129836844"/>
              </p:ext>
            </p:extLst>
          </p:nvPr>
        </p:nvGraphicFramePr>
        <p:xfrm>
          <a:off x="4800600" y="2057400"/>
          <a:ext cx="3733800" cy="3222625"/>
        </p:xfrm>
        <a:graphic>
          <a:graphicData uri="http://schemas.openxmlformats.org/presentationml/2006/ole">
            <mc:AlternateContent xmlns:mc="http://schemas.openxmlformats.org/markup-compatibility/2006">
              <mc:Choice xmlns:v="urn:schemas-microsoft-com:vml" Requires="v">
                <p:oleObj spid="_x0000_s8205" name="Chart" r:id="rId3" imgW="6057900" imgH="7620000" progId="Excel.Sheet.8">
                  <p:embed followColorScheme="full"/>
                </p:oleObj>
              </mc:Choice>
              <mc:Fallback>
                <p:oleObj name="Chart" r:id="rId3" imgW="6057900" imgH="7620000" progId="Excel.Sheet.8">
                  <p:embed followColorScheme="full"/>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2057400"/>
                        <a:ext cx="3733800" cy="3222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nvSpPr>
        <p:spPr>
          <a:xfrm>
            <a:off x="2476500" y="6308725"/>
            <a:ext cx="4724400" cy="646331"/>
          </a:xfrm>
          <a:prstGeom prst="rect">
            <a:avLst/>
          </a:prstGeom>
          <a:noFill/>
        </p:spPr>
        <p:txBody>
          <a:bodyPr wrap="square" rtlCol="0">
            <a:spAutoFit/>
          </a:bodyPr>
          <a:lstStyle/>
          <a:p>
            <a:r>
              <a:rPr lang="en-US"/>
              <a:t>More generally, just not a very useful model! </a:t>
            </a:r>
          </a:p>
          <a:p>
            <a:endParaRPr lang="en-US" dirty="0"/>
          </a:p>
        </p:txBody>
      </p:sp>
    </p:spTree>
    <p:extLst>
      <p:ext uri="{BB962C8B-B14F-4D97-AF65-F5344CB8AC3E}">
        <p14:creationId xmlns:p14="http://schemas.microsoft.com/office/powerpoint/2010/main" val="6874868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Datasets where linear regression is problematic</a:t>
            </a:r>
            <a:endParaRPr lang="en-US" sz="3200" dirty="0"/>
          </a:p>
        </p:txBody>
      </p:sp>
      <p:sp>
        <p:nvSpPr>
          <p:cNvPr id="3" name="Content Placeholder 2"/>
          <p:cNvSpPr>
            <a:spLocks noGrp="1"/>
          </p:cNvSpPr>
          <p:nvPr>
            <p:ph idx="1"/>
          </p:nvPr>
        </p:nvSpPr>
        <p:spPr/>
        <p:txBody>
          <a:bodyPr/>
          <a:lstStyle/>
          <a:p>
            <a:pPr marL="0" indent="0">
              <a:buNone/>
            </a:pPr>
            <a:r>
              <a:rPr lang="en-US" sz="2000" dirty="0" smtClean="0"/>
              <a:t>Linear </a:t>
            </a:r>
            <a:r>
              <a:rPr lang="en-US" sz="2000" dirty="0"/>
              <a:t>models </a:t>
            </a:r>
            <a:r>
              <a:rPr lang="en-US" sz="2000" dirty="0" smtClean="0"/>
              <a:t>presume </a:t>
            </a:r>
            <a:r>
              <a:rPr lang="en-US" sz="2000" dirty="0"/>
              <a:t>that the </a:t>
            </a:r>
            <a:r>
              <a:rPr lang="en-US" sz="2000" dirty="0" smtClean="0"/>
              <a:t>only </a:t>
            </a:r>
            <a:r>
              <a:rPr lang="en-US" sz="2000" dirty="0"/>
              <a:t>stochastic part of the </a:t>
            </a:r>
            <a:r>
              <a:rPr lang="en-US" sz="2000" dirty="0" smtClean="0"/>
              <a:t>model </a:t>
            </a:r>
            <a:r>
              <a:rPr lang="en-US" sz="2000" dirty="0"/>
              <a:t>is the </a:t>
            </a:r>
            <a:r>
              <a:rPr lang="en-US" sz="2000" dirty="0" smtClean="0"/>
              <a:t>normally-distributed noise </a:t>
            </a:r>
            <a:r>
              <a:rPr lang="mr-IN" sz="2000" dirty="0" smtClean="0"/>
              <a:t>ϵ</a:t>
            </a:r>
            <a:r>
              <a:rPr lang="en-US" sz="2000" dirty="0" smtClean="0"/>
              <a:t> around </a:t>
            </a:r>
            <a:r>
              <a:rPr lang="en-US" sz="2000" dirty="0"/>
              <a:t>the predicted mean. However, there are many data sets where this is not the case such as:  </a:t>
            </a:r>
            <a:endParaRPr lang="en-US" sz="2000" dirty="0" smtClean="0"/>
          </a:p>
          <a:p>
            <a:r>
              <a:rPr lang="en-US" sz="2000" b="1" dirty="0" smtClean="0"/>
              <a:t>Binary </a:t>
            </a:r>
            <a:r>
              <a:rPr lang="en-US" sz="2000" b="1" dirty="0"/>
              <a:t>response </a:t>
            </a:r>
            <a:r>
              <a:rPr lang="en-US" sz="2000" dirty="0"/>
              <a:t>data where there are only two outcomes (</a:t>
            </a:r>
            <a:r>
              <a:rPr lang="en-US" sz="2000" dirty="0" smtClean="0"/>
              <a:t>yes/no, 0/1, etc.) </a:t>
            </a:r>
          </a:p>
          <a:p>
            <a:r>
              <a:rPr lang="en-US" sz="2000" b="1" dirty="0" smtClean="0"/>
              <a:t>Categorical</a:t>
            </a:r>
            <a:r>
              <a:rPr lang="en-US" sz="2000" dirty="0" smtClean="0"/>
              <a:t> </a:t>
            </a:r>
            <a:r>
              <a:rPr lang="en-US" sz="2000" b="1" dirty="0" smtClean="0"/>
              <a:t>or</a:t>
            </a:r>
            <a:r>
              <a:rPr lang="en-US" sz="2000" dirty="0" smtClean="0"/>
              <a:t> </a:t>
            </a:r>
            <a:r>
              <a:rPr lang="en-US" sz="2000" b="1" dirty="0" smtClean="0"/>
              <a:t>Ordinal Data </a:t>
            </a:r>
            <a:r>
              <a:rPr lang="en-US" sz="2000" dirty="0" smtClean="0"/>
              <a:t>of </a:t>
            </a:r>
            <a:r>
              <a:rPr lang="en-US" sz="2000" dirty="0"/>
              <a:t>any type, where the outcome is one of a number of </a:t>
            </a:r>
            <a:r>
              <a:rPr lang="en-US" sz="2000" dirty="0" smtClean="0"/>
              <a:t>discrete (possibly ordered) classes </a:t>
            </a:r>
          </a:p>
          <a:p>
            <a:r>
              <a:rPr lang="en-US" sz="2000" b="1" dirty="0"/>
              <a:t>C</a:t>
            </a:r>
            <a:r>
              <a:rPr lang="en-US" sz="2000" b="1" dirty="0" smtClean="0"/>
              <a:t>ount data</a:t>
            </a:r>
            <a:r>
              <a:rPr lang="en-US" sz="2000" dirty="0" smtClean="0"/>
              <a:t> </a:t>
            </a:r>
            <a:r>
              <a:rPr lang="en-US" sz="2000" dirty="0"/>
              <a:t>in which the outcome is restricted to non-negative integers  </a:t>
            </a:r>
          </a:p>
          <a:p>
            <a:r>
              <a:rPr lang="en-US" sz="2000" dirty="0"/>
              <a:t>C</a:t>
            </a:r>
            <a:r>
              <a:rPr lang="en-US" sz="2000" dirty="0" smtClean="0"/>
              <a:t>ontinuous </a:t>
            </a:r>
            <a:r>
              <a:rPr lang="en-US" sz="2000" dirty="0"/>
              <a:t>data in which </a:t>
            </a:r>
            <a:r>
              <a:rPr lang="en-US" sz="2000" dirty="0" smtClean="0"/>
              <a:t>the noise </a:t>
            </a:r>
            <a:r>
              <a:rPr lang="en-US" sz="2000" dirty="0"/>
              <a:t>is </a:t>
            </a:r>
            <a:r>
              <a:rPr lang="en-US" sz="2000" b="1" dirty="0"/>
              <a:t>not normally </a:t>
            </a:r>
            <a:r>
              <a:rPr lang="en-US" sz="2000" b="1" dirty="0" smtClean="0"/>
              <a:t>distributed</a:t>
            </a:r>
            <a:endParaRPr lang="en-US" sz="2000" b="1" dirty="0"/>
          </a:p>
          <a:p>
            <a:pPr marL="0" indent="0">
              <a:buNone/>
            </a:pPr>
            <a:endParaRPr lang="en-US" sz="2000" dirty="0" smtClean="0"/>
          </a:p>
          <a:p>
            <a:pPr marL="0" indent="0">
              <a:buNone/>
            </a:pPr>
            <a:r>
              <a:rPr lang="en-US" sz="2000" dirty="0" smtClean="0"/>
              <a:t>Generalized Linear Models (GLMs), of which Logistic regression is a specific type, allow us to model and predict these types of datasets without violating the assumptions of linear regression. Logistic regression is most useful for binary response and categorical data. </a:t>
            </a:r>
            <a:r>
              <a:rPr lang="mr-IN" sz="2000" dirty="0"/>
              <a:t/>
            </a:r>
            <a:br>
              <a:rPr lang="mr-IN" sz="2000" dirty="0"/>
            </a:br>
            <a:endParaRPr lang="en-US" sz="2000" dirty="0"/>
          </a:p>
        </p:txBody>
      </p:sp>
      <p:sp>
        <p:nvSpPr>
          <p:cNvPr id="4" name="Slide Number Placeholder 3"/>
          <p:cNvSpPr>
            <a:spLocks noGrp="1"/>
          </p:cNvSpPr>
          <p:nvPr>
            <p:ph type="sldNum" sz="quarter" idx="12"/>
          </p:nvPr>
        </p:nvSpPr>
        <p:spPr/>
        <p:txBody>
          <a:bodyPr/>
          <a:lstStyle/>
          <a:p>
            <a:pPr>
              <a:defRPr/>
            </a:pPr>
            <a:fld id="{0C8AC1D7-4DEA-457C-B15C-0CD048E176E1}" type="slidenum">
              <a:rPr lang="en-US" smtClean="0"/>
              <a:pPr>
                <a:defRPr/>
              </a:pPr>
              <a:t>7</a:t>
            </a:fld>
            <a:endParaRPr lang="en-US" dirty="0"/>
          </a:p>
        </p:txBody>
      </p:sp>
    </p:spTree>
    <p:extLst>
      <p:ext uri="{BB962C8B-B14F-4D97-AF65-F5344CB8AC3E}">
        <p14:creationId xmlns:p14="http://schemas.microsoft.com/office/powerpoint/2010/main" val="7079552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Slide Number Placeholder 3"/>
          <p:cNvSpPr>
            <a:spLocks noGrp="1"/>
          </p:cNvSpPr>
          <p:nvPr>
            <p:ph type="sldNum" sz="quarter" idx="12"/>
          </p:nvPr>
        </p:nvSpPr>
        <p:spPr>
          <a:noFill/>
        </p:spPr>
        <p:txBody>
          <a:bodyPr/>
          <a:lstStyle/>
          <a:p>
            <a:fld id="{86112356-BE7D-43D1-9A77-3A15DB8BFF39}" type="slidenum">
              <a:rPr lang="en-US" smtClean="0"/>
              <a:pPr/>
              <a:t>8</a:t>
            </a:fld>
            <a:endParaRPr lang="en-US" smtClean="0"/>
          </a:p>
        </p:txBody>
      </p:sp>
      <p:grpSp>
        <p:nvGrpSpPr>
          <p:cNvPr id="6149" name="Group 2"/>
          <p:cNvGrpSpPr>
            <a:grpSpLocks/>
          </p:cNvGrpSpPr>
          <p:nvPr/>
        </p:nvGrpSpPr>
        <p:grpSpPr bwMode="auto">
          <a:xfrm>
            <a:off x="227013" y="227013"/>
            <a:ext cx="8683625" cy="914400"/>
            <a:chOff x="480" y="162"/>
            <a:chExt cx="5088" cy="1005"/>
          </a:xfrm>
        </p:grpSpPr>
        <p:sp>
          <p:nvSpPr>
            <p:cNvPr id="6151" name="Rectangle 3"/>
            <p:cNvSpPr>
              <a:spLocks noChangeArrowheads="1"/>
            </p:cNvSpPr>
            <p:nvPr/>
          </p:nvSpPr>
          <p:spPr bwMode="auto">
            <a:xfrm>
              <a:off x="480" y="162"/>
              <a:ext cx="5088" cy="720"/>
            </a:xfrm>
            <a:prstGeom prst="rect">
              <a:avLst/>
            </a:prstGeom>
            <a:noFill/>
            <a:ln w="9525">
              <a:noFill/>
              <a:miter lim="800000"/>
              <a:headEnd/>
              <a:tailEnd/>
            </a:ln>
          </p:spPr>
          <p:txBody>
            <a:bodyPr lIns="0" tIns="0" rIns="0" bIns="46038" anchor="ctr"/>
            <a:lstStyle/>
            <a:p>
              <a:pPr algn="ctr" eaLnBrk="0" hangingPunct="0"/>
              <a:r>
                <a:rPr lang="en-US" altLang="en-US" sz="2400" dirty="0">
                  <a:solidFill>
                    <a:schemeClr val="tx2"/>
                  </a:solidFill>
                  <a:latin typeface="+mj-lt"/>
                  <a:ea typeface="+mj-ea"/>
                  <a:cs typeface="+mj-cs"/>
                </a:rPr>
                <a:t>Odds</a:t>
              </a:r>
              <a:r>
                <a:rPr lang="en-US" altLang="en-US" sz="2400" b="1" dirty="0">
                  <a:solidFill>
                    <a:srgbClr val="003366"/>
                  </a:solidFill>
                </a:rPr>
                <a:t> </a:t>
              </a:r>
              <a:r>
                <a:rPr lang="en-US" altLang="en-US" sz="2400" dirty="0">
                  <a:solidFill>
                    <a:schemeClr val="tx2"/>
                  </a:solidFill>
                  <a:latin typeface="+mj-lt"/>
                  <a:ea typeface="+mj-ea"/>
                  <a:cs typeface="+mj-cs"/>
                </a:rPr>
                <a:t>&amp; Odds Ratios</a:t>
              </a:r>
            </a:p>
          </p:txBody>
        </p:sp>
        <p:sp>
          <p:nvSpPr>
            <p:cNvPr id="6152" name="Rectangle 4"/>
            <p:cNvSpPr>
              <a:spLocks noChangeArrowheads="1"/>
            </p:cNvSpPr>
            <p:nvPr/>
          </p:nvSpPr>
          <p:spPr bwMode="auto">
            <a:xfrm>
              <a:off x="480" y="917"/>
              <a:ext cx="2552" cy="250"/>
            </a:xfrm>
            <a:prstGeom prst="rect">
              <a:avLst/>
            </a:prstGeom>
            <a:noFill/>
            <a:ln w="9525">
              <a:noFill/>
              <a:miter lim="800000"/>
              <a:headEnd/>
              <a:tailEnd/>
            </a:ln>
          </p:spPr>
          <p:txBody>
            <a:bodyPr wrap="none" lIns="0" tIns="0" rIns="0" anchor="ctr"/>
            <a:lstStyle/>
            <a:p>
              <a:endParaRPr lang="en-US"/>
            </a:p>
          </p:txBody>
        </p:sp>
      </p:grpSp>
      <p:sp>
        <p:nvSpPr>
          <p:cNvPr id="6150" name="Text Box 5"/>
          <p:cNvSpPr txBox="1">
            <a:spLocks noChangeArrowheads="1"/>
          </p:cNvSpPr>
          <p:nvPr/>
        </p:nvSpPr>
        <p:spPr bwMode="auto">
          <a:xfrm>
            <a:off x="304800" y="998538"/>
            <a:ext cx="8626475" cy="5310187"/>
          </a:xfrm>
          <a:prstGeom prst="rect">
            <a:avLst/>
          </a:prstGeom>
          <a:noFill/>
          <a:ln w="12700">
            <a:noFill/>
            <a:miter lim="800000"/>
            <a:headEnd type="none" w="sm" len="sm"/>
            <a:tailEnd type="none" w="sm" len="sm"/>
          </a:ln>
        </p:spPr>
        <p:txBody>
          <a:bodyPr>
            <a:spAutoFit/>
          </a:bodyPr>
          <a:lstStyle/>
          <a:p>
            <a:r>
              <a:rPr lang="en-US" dirty="0">
                <a:ea typeface="Arial Unicode MS" pitchFamily="34" charset="-128"/>
                <a:cs typeface="Arial Unicode MS" pitchFamily="34" charset="-128"/>
              </a:rPr>
              <a:t>Recall the definitions of an </a:t>
            </a:r>
            <a:r>
              <a:rPr lang="en-US" b="1" dirty="0">
                <a:ea typeface="Arial Unicode MS" pitchFamily="34" charset="-128"/>
                <a:cs typeface="Arial Unicode MS" pitchFamily="34" charset="-128"/>
              </a:rPr>
              <a:t>odds</a:t>
            </a:r>
            <a:r>
              <a:rPr lang="en-US" dirty="0">
                <a:ea typeface="Arial Unicode MS" pitchFamily="34" charset="-128"/>
                <a:cs typeface="Arial Unicode MS" pitchFamily="34" charset="-128"/>
              </a:rPr>
              <a:t>:</a:t>
            </a:r>
            <a:endParaRPr lang="en-US" b="1" dirty="0">
              <a:ea typeface="Arial Unicode MS" pitchFamily="34" charset="-128"/>
              <a:cs typeface="Arial Unicode MS" pitchFamily="34" charset="-128"/>
            </a:endParaRPr>
          </a:p>
          <a:p>
            <a:endParaRPr lang="en-US" dirty="0">
              <a:ea typeface="Arial Unicode MS" pitchFamily="34" charset="-128"/>
              <a:cs typeface="Arial Unicode MS" pitchFamily="34" charset="-128"/>
            </a:endParaRPr>
          </a:p>
          <a:p>
            <a:r>
              <a:rPr lang="en-US" dirty="0">
                <a:ea typeface="Arial Unicode MS" pitchFamily="34" charset="-128"/>
                <a:cs typeface="Arial Unicode MS" pitchFamily="34" charset="-128"/>
              </a:rPr>
              <a:t>	The odds has a range of 0 to </a:t>
            </a:r>
            <a:r>
              <a:rPr lang="en-US" dirty="0">
                <a:ea typeface="Arial Unicode MS" pitchFamily="34" charset="-128"/>
                <a:cs typeface="Arial Unicode MS" pitchFamily="34" charset="-128"/>
                <a:sym typeface="Symbol" pitchFamily="18" charset="2"/>
              </a:rPr>
              <a:t> with values greater than 1 associated with an event being more likely to occur than to not occur and values less than 1 associated with an event that is less likely to occur than not occur.</a:t>
            </a:r>
            <a:endParaRPr lang="en-US" dirty="0">
              <a:ea typeface="Arial Unicode MS" pitchFamily="34" charset="-128"/>
              <a:cs typeface="Arial Unicode MS" pitchFamily="34" charset="-128"/>
            </a:endParaRPr>
          </a:p>
          <a:p>
            <a:endParaRPr lang="en-US" dirty="0">
              <a:ea typeface="Arial Unicode MS" pitchFamily="34" charset="-128"/>
              <a:cs typeface="Arial Unicode MS" pitchFamily="34" charset="-128"/>
            </a:endParaRPr>
          </a:p>
          <a:p>
            <a:r>
              <a:rPr lang="en-US" dirty="0">
                <a:ea typeface="Arial Unicode MS" pitchFamily="34" charset="-128"/>
                <a:cs typeface="Arial Unicode MS" pitchFamily="34" charset="-128"/>
              </a:rPr>
              <a:t>The </a:t>
            </a:r>
            <a:r>
              <a:rPr lang="en-US" b="1" dirty="0">
                <a:ea typeface="Arial Unicode MS" pitchFamily="34" charset="-128"/>
                <a:cs typeface="Arial Unicode MS" pitchFamily="34" charset="-128"/>
              </a:rPr>
              <a:t>logit</a:t>
            </a:r>
            <a:r>
              <a:rPr lang="en-US" dirty="0">
                <a:ea typeface="Arial Unicode MS" pitchFamily="34" charset="-128"/>
                <a:cs typeface="Arial Unicode MS" pitchFamily="34" charset="-128"/>
              </a:rPr>
              <a:t> is defined as the log of the odds: </a:t>
            </a:r>
          </a:p>
          <a:p>
            <a:endParaRPr lang="en-US" dirty="0">
              <a:ea typeface="Arial Unicode MS" pitchFamily="34" charset="-128"/>
              <a:cs typeface="Arial Unicode MS" pitchFamily="34" charset="-128"/>
            </a:endParaRPr>
          </a:p>
          <a:p>
            <a:endParaRPr lang="en-US" dirty="0">
              <a:ea typeface="Arial Unicode MS" pitchFamily="34" charset="-128"/>
              <a:cs typeface="Arial Unicode MS" pitchFamily="34" charset="-128"/>
            </a:endParaRPr>
          </a:p>
          <a:p>
            <a:endParaRPr lang="en-US" dirty="0">
              <a:ea typeface="Arial Unicode MS" pitchFamily="34" charset="-128"/>
              <a:cs typeface="Arial Unicode MS" pitchFamily="34" charset="-128"/>
            </a:endParaRPr>
          </a:p>
          <a:p>
            <a:endParaRPr lang="en-US" dirty="0">
              <a:ea typeface="Arial Unicode MS" pitchFamily="34" charset="-128"/>
              <a:cs typeface="Arial Unicode MS" pitchFamily="34" charset="-128"/>
            </a:endParaRPr>
          </a:p>
          <a:p>
            <a:r>
              <a:rPr lang="en-US" dirty="0">
                <a:ea typeface="Arial Unicode MS" pitchFamily="34" charset="-128"/>
                <a:cs typeface="Arial Unicode MS" pitchFamily="34" charset="-128"/>
              </a:rPr>
              <a:t>This transformation is useful because it creates a variable with a range from -</a:t>
            </a:r>
            <a:r>
              <a:rPr lang="en-US" dirty="0">
                <a:ea typeface="Arial Unicode MS" pitchFamily="34" charset="-128"/>
                <a:cs typeface="Arial Unicode MS" pitchFamily="34" charset="-128"/>
                <a:sym typeface="Symbol" pitchFamily="18" charset="2"/>
              </a:rPr>
              <a:t> to +. Hence, this transformation solves the problem we encountered in fitting a linear model to probabilities. Because probabilities (the dependent variable) only range from 0 to 1, we can get linear predictions that are outside of this range. If we transform our probabilities to logits, then we do not have this problem because the range of the logit is not restricted. In addition, the interpretation of logits is simple—take the exponential of the logit and you have the odds for the two groups in question.</a:t>
            </a:r>
          </a:p>
        </p:txBody>
      </p:sp>
      <p:graphicFrame>
        <p:nvGraphicFramePr>
          <p:cNvPr id="6146" name="Object 6"/>
          <p:cNvGraphicFramePr>
            <a:graphicFrameLocks noChangeAspect="1"/>
          </p:cNvGraphicFramePr>
          <p:nvPr/>
        </p:nvGraphicFramePr>
        <p:xfrm>
          <a:off x="4419600" y="762000"/>
          <a:ext cx="1536700" cy="787400"/>
        </p:xfrm>
        <a:graphic>
          <a:graphicData uri="http://schemas.openxmlformats.org/presentationml/2006/ole">
            <mc:AlternateContent xmlns:mc="http://schemas.openxmlformats.org/markup-compatibility/2006">
              <mc:Choice xmlns:v="urn:schemas-microsoft-com:vml" Requires="v">
                <p:oleObj spid="_x0000_s6196" name="Equation" r:id="rId4" imgW="1536480" imgH="787320" progId="Equation.DSMT4">
                  <p:embed/>
                </p:oleObj>
              </mc:Choice>
              <mc:Fallback>
                <p:oleObj name="Equation" r:id="rId4" imgW="1536480" imgH="787320"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19600" y="762000"/>
                        <a:ext cx="1536700" cy="78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7" name="Object 7"/>
          <p:cNvGraphicFramePr>
            <a:graphicFrameLocks noChangeAspect="1"/>
          </p:cNvGraphicFramePr>
          <p:nvPr/>
        </p:nvGraphicFramePr>
        <p:xfrm>
          <a:off x="2057400" y="3048000"/>
          <a:ext cx="4965700" cy="863600"/>
        </p:xfrm>
        <a:graphic>
          <a:graphicData uri="http://schemas.openxmlformats.org/presentationml/2006/ole">
            <mc:AlternateContent xmlns:mc="http://schemas.openxmlformats.org/markup-compatibility/2006">
              <mc:Choice xmlns:v="urn:schemas-microsoft-com:vml" Requires="v">
                <p:oleObj spid="_x0000_s6197" name="Equation" r:id="rId6" imgW="4965480" imgH="863280" progId="Equation.DSMT4">
                  <p:embed/>
                </p:oleObj>
              </mc:Choice>
              <mc:Fallback>
                <p:oleObj name="Equation" r:id="rId6" imgW="4965480" imgH="863280" progId="Equation.DSMT4">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57400" y="3048000"/>
                        <a:ext cx="4965700"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Logistic Regression</a:t>
            </a:r>
            <a:endParaRPr lang="en-US" dirty="0"/>
          </a:p>
        </p:txBody>
      </p:sp>
      <p:sp>
        <p:nvSpPr>
          <p:cNvPr id="4" name="Content Placeholder 3"/>
          <p:cNvSpPr>
            <a:spLocks noGrp="1"/>
          </p:cNvSpPr>
          <p:nvPr>
            <p:ph sz="half" idx="1"/>
          </p:nvPr>
        </p:nvSpPr>
        <p:spPr/>
        <p:txBody>
          <a:bodyPr/>
          <a:lstStyle/>
          <a:p>
            <a:pPr eaLnBrk="1" hangingPunct="1">
              <a:lnSpc>
                <a:spcPct val="90000"/>
              </a:lnSpc>
              <a:buFontTx/>
              <a:buNone/>
            </a:pPr>
            <a:r>
              <a:rPr lang="en-US" sz="2400" dirty="0">
                <a:latin typeface="Benguiat Frisky" pitchFamily="66" charset="0"/>
              </a:rPr>
              <a:t/>
            </a:r>
            <a:br>
              <a:rPr lang="en-US" sz="2400" dirty="0">
                <a:latin typeface="Benguiat Frisky" pitchFamily="66" charset="0"/>
              </a:rPr>
            </a:br>
            <a:r>
              <a:rPr lang="en-US" sz="2400" dirty="0">
                <a:latin typeface="Benguiat Frisky" pitchFamily="66" charset="0"/>
              </a:rPr>
              <a:t>ln[p/(1-p)] = </a:t>
            </a:r>
            <a:r>
              <a:rPr lang="en-US" sz="2400" i="1" dirty="0">
                <a:latin typeface="Benguiat Frisky" pitchFamily="66" charset="0"/>
                <a:sym typeface="Symbol" pitchFamily="18" charset="2"/>
              </a:rPr>
              <a:t></a:t>
            </a:r>
            <a:r>
              <a:rPr lang="en-US" sz="2400" i="1" baseline="-25000" dirty="0">
                <a:latin typeface="Benguiat Frisky" pitchFamily="66" charset="0"/>
                <a:sym typeface="Symbol" pitchFamily="18" charset="2"/>
              </a:rPr>
              <a:t>0</a:t>
            </a:r>
            <a:r>
              <a:rPr lang="en-US" sz="2400" dirty="0">
                <a:latin typeface="Benguiat Frisky" pitchFamily="66" charset="0"/>
              </a:rPr>
              <a:t> + </a:t>
            </a:r>
            <a:r>
              <a:rPr lang="en-US" sz="2400" i="1" dirty="0">
                <a:latin typeface="Benguiat Frisky" pitchFamily="66" charset="0"/>
                <a:sym typeface="Symbol" pitchFamily="18" charset="2"/>
              </a:rPr>
              <a:t></a:t>
            </a:r>
            <a:r>
              <a:rPr lang="en-US" sz="2400" i="1" baseline="-25000" dirty="0">
                <a:latin typeface="Benguiat Frisky" pitchFamily="66" charset="0"/>
                <a:sym typeface="Symbol" pitchFamily="18" charset="2"/>
              </a:rPr>
              <a:t>1</a:t>
            </a:r>
            <a:r>
              <a:rPr lang="en-US" sz="2400" dirty="0">
                <a:latin typeface="Benguiat Frisky" pitchFamily="66" charset="0"/>
              </a:rPr>
              <a:t>X </a:t>
            </a:r>
            <a:br>
              <a:rPr lang="en-US" sz="2400" dirty="0">
                <a:latin typeface="Benguiat Frisky" pitchFamily="66" charset="0"/>
              </a:rPr>
            </a:br>
            <a:endParaRPr lang="en-US" sz="2400" dirty="0">
              <a:latin typeface="Benguiat Frisky" pitchFamily="66" charset="0"/>
            </a:endParaRPr>
          </a:p>
          <a:p>
            <a:pPr eaLnBrk="1" hangingPunct="1">
              <a:lnSpc>
                <a:spcPct val="90000"/>
              </a:lnSpc>
              <a:buClr>
                <a:schemeClr val="hlink"/>
              </a:buClr>
              <a:buFont typeface="Wingdings" pitchFamily="2" charset="2"/>
              <a:buChar char="§"/>
            </a:pPr>
            <a:r>
              <a:rPr lang="en-US" sz="2400" dirty="0">
                <a:latin typeface="Benguiat Frisky" pitchFamily="66" charset="0"/>
              </a:rPr>
              <a:t>ln[p/(1-p)]: log odds ratio, or "logit“</a:t>
            </a:r>
          </a:p>
          <a:p>
            <a:pPr lvl="1" eaLnBrk="1" hangingPunct="1">
              <a:lnSpc>
                <a:spcPct val="90000"/>
              </a:lnSpc>
              <a:buClr>
                <a:schemeClr val="hlink"/>
              </a:buClr>
              <a:buFont typeface="Wingdings" pitchFamily="2" charset="2"/>
              <a:buChar char="§"/>
            </a:pPr>
            <a:r>
              <a:rPr lang="en-US" sz="2000" dirty="0">
                <a:latin typeface="Benguiat Frisky" pitchFamily="66" charset="0"/>
              </a:rPr>
              <a:t>[range=-∞ to +∞]</a:t>
            </a:r>
            <a:r>
              <a:rPr lang="en-US" sz="2000" dirty="0"/>
              <a:t> </a:t>
            </a:r>
          </a:p>
          <a:p>
            <a:pPr eaLnBrk="1" hangingPunct="1">
              <a:lnSpc>
                <a:spcPct val="90000"/>
              </a:lnSpc>
              <a:buClr>
                <a:schemeClr val="hlink"/>
              </a:buClr>
              <a:buFont typeface="Wingdings" pitchFamily="2" charset="2"/>
              <a:buChar char="§"/>
            </a:pPr>
            <a:r>
              <a:rPr lang="en-US" sz="2400" dirty="0">
                <a:latin typeface="Benguiat Frisky" pitchFamily="66" charset="0"/>
              </a:rPr>
              <a:t>p/(1-p) is the "odds ratio" </a:t>
            </a:r>
          </a:p>
          <a:p>
            <a:pPr lvl="1" eaLnBrk="1" hangingPunct="1">
              <a:lnSpc>
                <a:spcPct val="90000"/>
              </a:lnSpc>
              <a:buClr>
                <a:schemeClr val="hlink"/>
              </a:buClr>
              <a:buFont typeface="Wingdings" pitchFamily="2" charset="2"/>
              <a:buChar char="§"/>
            </a:pPr>
            <a:r>
              <a:rPr lang="en-US" sz="2000" dirty="0">
                <a:latin typeface="Benguiat Frisky" pitchFamily="66" charset="0"/>
              </a:rPr>
              <a:t>[range=0 to ∞</a:t>
            </a:r>
            <a:r>
              <a:rPr lang="en-US" sz="2000" dirty="0" smtClean="0">
                <a:latin typeface="Benguiat Frisky" pitchFamily="66" charset="0"/>
              </a:rPr>
              <a:t>]</a:t>
            </a:r>
            <a:endParaRPr lang="en-US" sz="2400" dirty="0" smtClean="0">
              <a:latin typeface="Benguiat Frisky" pitchFamily="66" charset="0"/>
            </a:endParaRPr>
          </a:p>
          <a:p>
            <a:pPr eaLnBrk="1" hangingPunct="1">
              <a:lnSpc>
                <a:spcPct val="90000"/>
              </a:lnSpc>
              <a:buClr>
                <a:schemeClr val="hlink"/>
              </a:buClr>
              <a:buFont typeface="Wingdings" pitchFamily="2" charset="2"/>
              <a:buChar char="§"/>
            </a:pPr>
            <a:r>
              <a:rPr lang="en-US" sz="2400" dirty="0" smtClean="0">
                <a:latin typeface="Benguiat Frisky" pitchFamily="66" charset="0"/>
              </a:rPr>
              <a:t>p </a:t>
            </a:r>
            <a:r>
              <a:rPr lang="en-US" sz="2400" dirty="0">
                <a:latin typeface="Benguiat Frisky" pitchFamily="66" charset="0"/>
              </a:rPr>
              <a:t>is the probability that the event Y occurs, p(Y=1) </a:t>
            </a:r>
          </a:p>
          <a:p>
            <a:pPr lvl="1" eaLnBrk="1" hangingPunct="1">
              <a:lnSpc>
                <a:spcPct val="90000"/>
              </a:lnSpc>
              <a:buClr>
                <a:schemeClr val="hlink"/>
              </a:buClr>
              <a:buFont typeface="Wingdings" pitchFamily="2" charset="2"/>
              <a:buChar char="§"/>
            </a:pPr>
            <a:r>
              <a:rPr lang="en-US" sz="2000" dirty="0">
                <a:latin typeface="Benguiat Frisky" pitchFamily="66" charset="0"/>
              </a:rPr>
              <a:t>[range=0 to 1]</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
        <p:nvSpPr>
          <p:cNvPr id="2" name="Slide Number Placeholder 1"/>
          <p:cNvSpPr>
            <a:spLocks noGrp="1"/>
          </p:cNvSpPr>
          <p:nvPr>
            <p:ph type="sldNum" sz="quarter" idx="12"/>
          </p:nvPr>
        </p:nvSpPr>
        <p:spPr/>
        <p:txBody>
          <a:bodyPr/>
          <a:lstStyle/>
          <a:p>
            <a:pPr>
              <a:defRPr/>
            </a:pPr>
            <a:fld id="{864F2DB9-B773-4BE5-A6BD-414F90476D05}" type="slidenum">
              <a:rPr lang="en-US" smtClean="0"/>
              <a:pPr>
                <a:defRPr/>
              </a:pPr>
              <a:t>9</a:t>
            </a:fld>
            <a:endParaRPr lang="en-US"/>
          </a:p>
        </p:txBody>
      </p:sp>
      <p:graphicFrame>
        <p:nvGraphicFramePr>
          <p:cNvPr id="6" name="Object 2"/>
          <p:cNvGraphicFramePr>
            <a:graphicFrameLocks noGrp="1"/>
          </p:cNvGraphicFramePr>
          <p:nvPr>
            <p:ph sz="half" idx="2"/>
            <p:extLst>
              <p:ext uri="{D42A27DB-BD31-4B8C-83A1-F6EECF244321}">
                <p14:modId xmlns:p14="http://schemas.microsoft.com/office/powerpoint/2010/main" val="489574514"/>
              </p:ext>
            </p:extLst>
          </p:nvPr>
        </p:nvGraphicFramePr>
        <p:xfrm>
          <a:off x="4648200" y="3051134"/>
          <a:ext cx="4038600" cy="3044866"/>
        </p:xfrm>
        <a:graphic>
          <a:graphicData uri="http://schemas.openxmlformats.org/presentationml/2006/ole">
            <mc:AlternateContent xmlns:mc="http://schemas.openxmlformats.org/markup-compatibility/2006">
              <mc:Choice xmlns:v="urn:schemas-microsoft-com:vml" Requires="v">
                <p:oleObj spid="_x0000_s9235" name="Photo House" r:id="rId4" imgW="4631934" imgH="3492197" progId="Photohse.Document">
                  <p:embed/>
                </p:oleObj>
              </mc:Choice>
              <mc:Fallback>
                <p:oleObj name="Photo House" r:id="rId4" imgW="4631934" imgH="3492197" progId="Photohse.Document">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8200" y="3051134"/>
                        <a:ext cx="4038600" cy="3044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7" name="Object 3"/>
          <p:cNvGraphicFramePr>
            <a:graphicFrameLocks noChangeAspect="1"/>
          </p:cNvGraphicFramePr>
          <p:nvPr>
            <p:extLst>
              <p:ext uri="{D42A27DB-BD31-4B8C-83A1-F6EECF244321}">
                <p14:modId xmlns:p14="http://schemas.microsoft.com/office/powerpoint/2010/main" val="2135820227"/>
              </p:ext>
            </p:extLst>
          </p:nvPr>
        </p:nvGraphicFramePr>
        <p:xfrm>
          <a:off x="5448300" y="1676400"/>
          <a:ext cx="2438400" cy="914400"/>
        </p:xfrm>
        <a:graphic>
          <a:graphicData uri="http://schemas.openxmlformats.org/presentationml/2006/ole">
            <mc:AlternateContent xmlns:mc="http://schemas.openxmlformats.org/markup-compatibility/2006">
              <mc:Choice xmlns:v="urn:schemas-microsoft-com:vml" Requires="v">
                <p:oleObj spid="_x0000_s9236" name="Equation" r:id="rId6" imgW="1231366" imgH="418918" progId="Equation.3">
                  <p:embed/>
                </p:oleObj>
              </mc:Choice>
              <mc:Fallback>
                <p:oleObj name="Equation" r:id="rId6" imgW="1231366" imgH="418918"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48300" y="1676400"/>
                        <a:ext cx="243840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09979758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19&quot;&gt;&lt;/object&gt;&lt;object type=&quot;2&quot; unique_id=&quot;10020&quot;&gt;&lt;object type=&quot;3&quot; unique_id=&quot;10021&quot;&gt;&lt;property id=&quot;20148&quot; value=&quot;5&quot;/&gt;&lt;property id=&quot;20300&quot; value=&quot;Slide 1&quot;/&gt;&lt;property id=&quot;20307&quot; value=&quot;257&quot;/&gt;&lt;/object&gt;&lt;object type=&quot;3&quot; unique_id=&quot;10024&quot;&gt;&lt;property id=&quot;20148&quot; value=&quot;5&quot;/&gt;&lt;property id=&quot;20300&quot; value=&quot;Slide 3&quot;/&gt;&lt;property id=&quot;20307&quot; value=&quot;260&quot;/&gt;&lt;/object&gt;&lt;object type=&quot;3&quot; unique_id=&quot;10025&quot;&gt;&lt;property id=&quot;20148&quot; value=&quot;5&quot;/&gt;&lt;property id=&quot;20300&quot; value=&quot;Slide 4&quot;/&gt;&lt;property id=&quot;20307&quot; value=&quot;261&quot;/&gt;&lt;/object&gt;&lt;object type=&quot;3&quot; unique_id=&quot;10026&quot;&gt;&lt;property id=&quot;20148&quot; value=&quot;5&quot;/&gt;&lt;property id=&quot;20300&quot; value=&quot;Slide 5&quot;/&gt;&lt;property id=&quot;20307&quot; value=&quot;262&quot;/&gt;&lt;/object&gt;&lt;object type=&quot;3&quot; unique_id=&quot;10027&quot;&gt;&lt;property id=&quot;20148&quot; value=&quot;5&quot;/&gt;&lt;property id=&quot;20300&quot; value=&quot;Slide 7&quot;/&gt;&lt;property id=&quot;20307&quot; value=&quot;263&quot;/&gt;&lt;/object&gt;&lt;object type=&quot;3&quot; unique_id=&quot;10618&quot;&gt;&lt;property id=&quot;20148&quot; value=&quot;5&quot;/&gt;&lt;property id=&quot;20300&quot; value=&quot;Slide 2 - &amp;quot;Why use logistic regression?&amp;quot;&quot;/&gt;&lt;property id=&quot;20307&quot; value=&quot;301&quot;/&gt;&lt;/object&gt;&lt;object type=&quot;3&quot; unique_id=&quot;10619&quot;&gt;&lt;property id=&quot;20148&quot; value=&quot;5&quot;/&gt;&lt;property id=&quot;20300&quot; value=&quot;Slide 6 - &amp;quot;The Linear Probability Model&amp;quot;&quot;/&gt;&lt;property id=&quot;20307&quot; value=&quot;302&quot;/&gt;&lt;/object&gt;&lt;object type=&quot;3&quot; unique_id=&quot;10620&quot;&gt;&lt;property id=&quot;20148&quot; value=&quot;5&quot;/&gt;&lt;property id=&quot;20300&quot; value=&quot;Slide 8&quot;/&gt;&lt;property id=&quot;20307&quot; value=&quot;307&quot;/&gt;&lt;/object&gt;&lt;object type=&quot;3&quot; unique_id=&quot;10621&quot;&gt;&lt;property id=&quot;20148&quot; value=&quot;5&quot;/&gt;&lt;property id=&quot;20300&quot; value=&quot;Slide 9 - &amp;quot;The Logistic Regression Model&amp;quot;&quot;/&gt;&lt;property id=&quot;20307&quot; value=&quot;303&quot;/&gt;&lt;/object&gt;&lt;object type=&quot;3&quot; unique_id=&quot;10622&quot;&gt;&lt;property id=&quot;20148&quot; value=&quot;5&quot;/&gt;&lt;property id=&quot;20300&quot; value=&quot;Slide 10&quot;/&gt;&lt;property id=&quot;20307&quot; value=&quot;308&quot;/&gt;&lt;/object&gt;&lt;object type=&quot;3&quot; unique_id=&quot;10623&quot;&gt;&lt;property id=&quot;20148&quot; value=&quot;5&quot;/&gt;&lt;property id=&quot;20300&quot; value=&quot;Slide 11 - &amp;quot;Interpretation of Ogive&amp;quot;&quot;/&gt;&lt;property id=&quot;20307&quot; value=&quot;305&quot;/&gt;&lt;/object&gt;&lt;object type=&quot;3&quot; unique_id=&quot;11057&quot;&gt;&lt;property id=&quot;20148&quot; value=&quot;5&quot;/&gt;&lt;property id=&quot;20300&quot; value=&quot;Slide 12 - &amp;quot;Running logistic in spss&amp;quot;&quot;/&gt;&lt;property id=&quot;20307&quot; value=&quot;310&quot;/&gt;&lt;/object&gt;&lt;object type=&quot;3&quot; unique_id=&quot;11058&quot;&gt;&lt;property id=&quot;20148&quot; value=&quot;5&quot;/&gt;&lt;property id=&quot;20300&quot; value=&quot;Slide 13 - &amp;quot;Example Interpretation of coefficient b1&amp;quot;&quot;/&gt;&lt;property id=&quot;20307&quot; value=&quot;313&quot;/&gt;&lt;/object&gt;&lt;object type=&quot;3&quot; unique_id=&quot;11059&quot;&gt;&lt;property id=&quot;20148&quot; value=&quot;5&quot;/&gt;&lt;property id=&quot;20300&quot; value=&quot;Slide 14 - &amp;quot;Running logistic in SPSS for child has IEP or not in ECLS-K&amp;quot;&quot;/&gt;&lt;property id=&quot;20307&quot; value=&quot;311&quot;/&gt;&lt;/object&gt;&lt;object type=&quot;3&quot; unique_id=&quot;11060&quot;&gt;&lt;property id=&quot;20148&quot; value=&quot;5&quot;/&gt;&lt;property id=&quot;20300&quot; value=&quot;Slide 16 - &amp;quot;Running logistic in SPSS for child has IEP or not in ECLS-K&amp;quot;&quot;/&gt;&lt;property id=&quot;20307&quot; value=&quot;312&quot;/&gt;&lt;/object&gt;&lt;object type=&quot;3&quot; unique_id=&quot;11134&quot;&gt;&lt;property id=&quot;20148&quot; value=&quot;5&quot;/&gt;&lt;property id=&quot;20300&quot; value=&quot;Slide 15 - &amp;quot;Hypothesis Testing &amp;quot;&quot;/&gt;&lt;property id=&quot;20307&quot; value=&quot;314&quot;/&gt;&lt;/object&gt;&lt;object type=&quot;3&quot; unique_id=&quot;11297&quot;&gt;&lt;property id=&quot;20148&quot; value=&quot;5&quot;/&gt;&lt;property id=&quot;20300&quot; value=&quot;Slide 17 - &amp;quot;Logistic Regression Reflection&amp;quot;&quot;/&gt;&lt;property id=&quot;20307&quot; value=&quot;315&quot;/&gt;&lt;/object&gt;&lt;/object&gt;&lt;/object&gt;&lt;/database&gt;"/>
  <p:tag name="SECTOMILLISECCONVERTED" val="1"/>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4412</TotalTime>
  <Words>307</Words>
  <Application>Microsoft Macintosh PowerPoint</Application>
  <PresentationFormat>On-screen Show (4:3)</PresentationFormat>
  <Paragraphs>71</Paragraphs>
  <Slides>9</Slides>
  <Notes>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3</vt:i4>
      </vt:variant>
      <vt:variant>
        <vt:lpstr>Slide Titles</vt:lpstr>
      </vt:variant>
      <vt:variant>
        <vt:i4>9</vt:i4>
      </vt:variant>
    </vt:vector>
  </HeadingPairs>
  <TitlesOfParts>
    <vt:vector size="19" baseType="lpstr">
      <vt:lpstr>Arial Unicode MS</vt:lpstr>
      <vt:lpstr>Benguiat Frisky</vt:lpstr>
      <vt:lpstr>Mangal</vt:lpstr>
      <vt:lpstr>Symbol</vt:lpstr>
      <vt:lpstr>Wingdings</vt:lpstr>
      <vt:lpstr>Arial</vt:lpstr>
      <vt:lpstr>Default Design</vt:lpstr>
      <vt:lpstr>Chart</vt:lpstr>
      <vt:lpstr>Equation</vt:lpstr>
      <vt:lpstr>Photo House</vt:lpstr>
      <vt:lpstr>PowerPoint Presentation</vt:lpstr>
      <vt:lpstr>Linear Regression</vt:lpstr>
      <vt:lpstr>Linear Regression</vt:lpstr>
      <vt:lpstr>Linear Regression</vt:lpstr>
      <vt:lpstr>Linear Regression</vt:lpstr>
      <vt:lpstr>Linear Regression for binary outcomes?</vt:lpstr>
      <vt:lpstr>Datasets where linear regression is problematic</vt:lpstr>
      <vt:lpstr>PowerPoint Presentation</vt:lpstr>
      <vt:lpstr>Logistic Regression</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kenfrank</dc:creator>
  <cp:lastModifiedBy>Burbank, Nathaniel</cp:lastModifiedBy>
  <cp:revision>121</cp:revision>
  <dcterms:created xsi:type="dcterms:W3CDTF">2011-04-14T14:31:15Z</dcterms:created>
  <dcterms:modified xsi:type="dcterms:W3CDTF">2017-10-16T20:40:13Z</dcterms:modified>
</cp:coreProperties>
</file>