
<file path=[Content_Types].xml><?xml version="1.0" encoding="utf-8"?>
<Types xmlns="http://schemas.openxmlformats.org/package/2006/content-types">
  <Default Extension="jpeg" ContentType="image/jpeg"/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5" r:id="rId11"/>
    <p:sldId id="276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tableStyles" Target="tableStyle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6602" y="634111"/>
            <a:ext cx="5170170" cy="575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6602" y="2148903"/>
            <a:ext cx="8377555" cy="3782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 /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5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5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4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5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38200" cy="5667375"/>
          </a:xfrm>
          <a:custGeom>
            <a:avLst/>
            <a:gdLst/>
            <a:ahLst/>
            <a:cxnLst/>
            <a:rect l="l" t="t" r="r" b="b"/>
            <a:pathLst>
              <a:path w="838200" h="5667375">
                <a:moveTo>
                  <a:pt x="838200" y="0"/>
                </a:moveTo>
                <a:lnTo>
                  <a:pt x="0" y="0"/>
                </a:lnTo>
                <a:lnTo>
                  <a:pt x="0" y="5667375"/>
                </a:lnTo>
                <a:lnTo>
                  <a:pt x="83820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853819" y="3154743"/>
            <a:ext cx="7338059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400" dirty="0">
                <a:solidFill>
                  <a:srgbClr val="90C225"/>
                </a:solidFill>
                <a:latin typeface="Trebuchet MS"/>
                <a:cs typeface="Trebuchet MS"/>
              </a:rPr>
              <a:t>BUS</a:t>
            </a:r>
            <a:r>
              <a:rPr sz="5400" spc="-155" dirty="0">
                <a:solidFill>
                  <a:srgbClr val="90C225"/>
                </a:solidFill>
                <a:latin typeface="Trebuchet MS"/>
                <a:cs typeface="Trebuchet MS"/>
              </a:rPr>
              <a:t> </a:t>
            </a:r>
            <a:r>
              <a:rPr sz="5400" dirty="0">
                <a:solidFill>
                  <a:srgbClr val="90C225"/>
                </a:solidFill>
                <a:latin typeface="Trebuchet MS"/>
                <a:cs typeface="Trebuchet MS"/>
              </a:rPr>
              <a:t>Reservation</a:t>
            </a:r>
            <a:r>
              <a:rPr sz="5400" spc="-200" dirty="0">
                <a:solidFill>
                  <a:srgbClr val="90C225"/>
                </a:solidFill>
                <a:latin typeface="Trebuchet MS"/>
                <a:cs typeface="Trebuchet MS"/>
              </a:rPr>
              <a:t> </a:t>
            </a:r>
            <a:r>
              <a:rPr sz="5400" spc="-10" dirty="0">
                <a:solidFill>
                  <a:srgbClr val="90C225"/>
                </a:solidFill>
                <a:latin typeface="Trebuchet MS"/>
                <a:cs typeface="Trebuchet MS"/>
              </a:rPr>
              <a:t>System</a:t>
            </a:r>
            <a:endParaRPr sz="5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8202" y="3953954"/>
            <a:ext cx="5968781" cy="162018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0160" indent="257175">
              <a:lnSpc>
                <a:spcPct val="146100"/>
              </a:lnSpc>
              <a:spcBef>
                <a:spcPts val="95"/>
              </a:spcBef>
            </a:pPr>
            <a:r>
              <a:rPr lang="en-IN" sz="1800" dirty="0">
                <a:solidFill>
                  <a:srgbClr val="7E7E7E"/>
                </a:solidFill>
                <a:latin typeface="Trebuchet MS"/>
                <a:cs typeface="Trebuchet MS"/>
              </a:rPr>
              <a:t>Student </a:t>
            </a:r>
            <a:r>
              <a:rPr sz="1800" spc="-10" dirty="0" err="1">
                <a:solidFill>
                  <a:srgbClr val="7E7E7E"/>
                </a:solidFill>
                <a:latin typeface="Trebuchet MS"/>
                <a:cs typeface="Trebuchet MS"/>
              </a:rPr>
              <a:t>name:S</a:t>
            </a:r>
            <a:r>
              <a:rPr sz="1800" spc="-10" dirty="0">
                <a:solidFill>
                  <a:srgbClr val="7E7E7E"/>
                </a:solidFill>
                <a:latin typeface="Trebuchet MS"/>
                <a:cs typeface="Trebuchet MS"/>
              </a:rPr>
              <a:t>.</a:t>
            </a:r>
            <a:r>
              <a:rPr lang="en-IN" sz="1800" spc="-10" dirty="0" err="1">
                <a:solidFill>
                  <a:srgbClr val="7E7E7E"/>
                </a:solidFill>
                <a:latin typeface="Trebuchet MS"/>
                <a:cs typeface="Trebuchet MS"/>
              </a:rPr>
              <a:t>Sharmila</a:t>
            </a:r>
            <a:r>
              <a:rPr lang="en-IN" sz="1800" spc="-10" dirty="0">
                <a:solidFill>
                  <a:srgbClr val="7E7E7E"/>
                </a:solidFill>
                <a:latin typeface="Trebuchet MS"/>
                <a:cs typeface="Trebuchet MS"/>
              </a:rPr>
              <a:t>    </a:t>
            </a:r>
          </a:p>
          <a:p>
            <a:pPr marL="12700" marR="10160" indent="257175">
              <a:lnSpc>
                <a:spcPct val="146100"/>
              </a:lnSpc>
              <a:spcBef>
                <a:spcPts val="95"/>
              </a:spcBef>
            </a:pPr>
            <a:r>
              <a:rPr lang="en-IN" sz="1800" spc="-1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7E7E7E"/>
                </a:solidFill>
                <a:latin typeface="Trebuchet MS"/>
                <a:cs typeface="Trebuchet MS"/>
              </a:rPr>
              <a:t>Student</a:t>
            </a:r>
            <a:r>
              <a:rPr sz="1800" spc="-8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7E7E7E"/>
                </a:solidFill>
                <a:latin typeface="Trebuchet MS"/>
                <a:cs typeface="Trebuchet MS"/>
              </a:rPr>
              <a:t>ID:6202211040</a:t>
            </a:r>
            <a:r>
              <a:rPr lang="en-IN" sz="1800" spc="-10" dirty="0">
                <a:solidFill>
                  <a:srgbClr val="7E7E7E"/>
                </a:solidFill>
                <a:latin typeface="Trebuchet MS"/>
                <a:cs typeface="Trebuchet MS"/>
              </a:rPr>
              <a:t>28</a:t>
            </a:r>
            <a:endParaRPr lang="en-IN" spc="-10" dirty="0">
              <a:latin typeface="Trebuchet MS"/>
              <a:cs typeface="Trebuchet MS"/>
            </a:endParaRPr>
          </a:p>
          <a:p>
            <a:pPr marL="12700" marR="10160" indent="257175">
              <a:lnSpc>
                <a:spcPct val="146100"/>
              </a:lnSpc>
              <a:spcBef>
                <a:spcPts val="95"/>
              </a:spcBef>
            </a:pPr>
            <a:r>
              <a:rPr sz="1800" dirty="0">
                <a:solidFill>
                  <a:srgbClr val="7E7E7E"/>
                </a:solidFill>
                <a:latin typeface="Trebuchet MS"/>
                <a:cs typeface="Trebuchet MS"/>
              </a:rPr>
              <a:t>College</a:t>
            </a:r>
            <a:r>
              <a:rPr sz="1800" spc="-1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1800" spc="-10" dirty="0" err="1">
                <a:solidFill>
                  <a:srgbClr val="7E7E7E"/>
                </a:solidFill>
                <a:latin typeface="Trebuchet MS"/>
                <a:cs typeface="Trebuchet MS"/>
              </a:rPr>
              <a:t>name:AMSEC</a:t>
            </a:r>
            <a:r>
              <a:rPr sz="1800" spc="-1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endParaRPr lang="en-IN" sz="1800" spc="-10" dirty="0">
              <a:solidFill>
                <a:srgbClr val="7E7E7E"/>
              </a:solidFill>
              <a:latin typeface="Trebuchet MS"/>
              <a:cs typeface="Trebuchet MS"/>
            </a:endParaRPr>
          </a:p>
          <a:p>
            <a:pPr marL="12700" marR="10160" indent="257175">
              <a:lnSpc>
                <a:spcPct val="146100"/>
              </a:lnSpc>
              <a:spcBef>
                <a:spcPts val="95"/>
              </a:spcBef>
            </a:pPr>
            <a:r>
              <a:rPr sz="1800" dirty="0">
                <a:solidFill>
                  <a:srgbClr val="7E7E7E"/>
                </a:solidFill>
                <a:latin typeface="Trebuchet MS"/>
                <a:cs typeface="Trebuchet MS"/>
              </a:rPr>
              <a:t>College</a:t>
            </a:r>
            <a:r>
              <a:rPr sz="1800" spc="-2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7E7E7E"/>
                </a:solidFill>
                <a:latin typeface="Trebuchet MS"/>
                <a:cs typeface="Trebuchet MS"/>
              </a:rPr>
              <a:t>code:6202</a:t>
            </a:r>
            <a:endParaRPr sz="1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21A69A2-B6B4-ED4D-3303-8F2813187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B0F0"/>
                </a:solidFill>
              </a:rPr>
              <a:t>Frontend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ACD2D6A-B859-0047-79F3-8195BC8FAE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FF019003-66D5-E914-CE56-0C89ED7CE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02" y="2148903"/>
            <a:ext cx="9725144" cy="387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588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5F85C-F24A-023C-94EB-6A55C6806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B0F0"/>
                </a:solidFill>
              </a:rPr>
              <a:t>Backend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FA55C-FDF3-A099-9027-7360B2649A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C090275-C4DE-C5E8-DC63-3E470B46F3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03" y="2249326"/>
            <a:ext cx="8377554" cy="353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791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602" y="634111"/>
            <a:ext cx="429323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Modeling</a:t>
            </a:r>
            <a:r>
              <a:rPr spc="-75" dirty="0"/>
              <a:t> </a:t>
            </a:r>
            <a:r>
              <a:rPr dirty="0"/>
              <a:t>and</a:t>
            </a:r>
            <a:r>
              <a:rPr spc="15" dirty="0"/>
              <a:t> </a:t>
            </a:r>
            <a:r>
              <a:rPr spc="-10" dirty="0"/>
              <a:t>Results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8210" y="1702498"/>
            <a:ext cx="8131809" cy="12541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5600" marR="278765" indent="-343535">
              <a:lnSpc>
                <a:spcPct val="100800"/>
              </a:lnSpc>
              <a:spcBef>
                <a:spcPts val="85"/>
              </a:spcBef>
              <a:tabLst>
                <a:tab pos="355600" algn="l"/>
              </a:tabLst>
            </a:pPr>
            <a:r>
              <a:rPr sz="1400" spc="8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0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system</a:t>
            </a:r>
            <a:r>
              <a:rPr sz="1800" spc="-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will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include</a:t>
            </a:r>
            <a:r>
              <a:rPr sz="18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relational</a:t>
            </a:r>
            <a:r>
              <a:rPr sz="1800" spc="-1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database</a:t>
            </a:r>
            <a:r>
              <a:rPr sz="1800" spc="-1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model</a:t>
            </a:r>
            <a:r>
              <a:rPr sz="18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800" spc="-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store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information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about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buses,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routes,</a:t>
            </a:r>
            <a:r>
              <a:rPr sz="1800" spc="-11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schedules,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seats,</a:t>
            </a:r>
            <a:r>
              <a:rPr sz="1800" spc="-1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passengers,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-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transactions.</a:t>
            </a:r>
            <a:endParaRPr sz="1800">
              <a:latin typeface="Trebuchet MS"/>
              <a:cs typeface="Trebuchet MS"/>
            </a:endParaRPr>
          </a:p>
          <a:p>
            <a:pPr marL="355600" marR="5080" indent="-343535">
              <a:lnSpc>
                <a:spcPct val="100800"/>
              </a:lnSpc>
              <a:spcBef>
                <a:spcPts val="975"/>
              </a:spcBef>
              <a:tabLst>
                <a:tab pos="355600" algn="l"/>
              </a:tabLst>
            </a:pPr>
            <a:r>
              <a:rPr sz="1400" spc="8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0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Results</a:t>
            </a:r>
            <a:r>
              <a:rPr sz="1800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will</a:t>
            </a:r>
            <a:r>
              <a:rPr sz="1800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include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improved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efficiency</a:t>
            </a:r>
            <a:r>
              <a:rPr sz="1800" spc="-11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8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booking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tickets,</a:t>
            </a:r>
            <a:r>
              <a:rPr sz="1800" spc="-1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reduced</a:t>
            </a:r>
            <a:r>
              <a:rPr sz="18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waiting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times,</a:t>
            </a:r>
            <a:r>
              <a:rPr sz="1800" spc="-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better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management</a:t>
            </a:r>
            <a:r>
              <a:rPr sz="18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bus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operations.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Screen</a:t>
            </a:r>
            <a:r>
              <a:rPr spc="-30" dirty="0"/>
              <a:t> </a:t>
            </a:r>
            <a:r>
              <a:rPr spc="-20" dirty="0"/>
              <a:t>Shot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6325" y="1933575"/>
            <a:ext cx="6905625" cy="38766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7925" y="1143000"/>
            <a:ext cx="8124825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28825" y="1143000"/>
            <a:ext cx="813435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Trebuchet MS"/>
                <a:cs typeface="Trebuchet MS"/>
              </a:rPr>
              <a:t>Future</a:t>
            </a:r>
            <a:r>
              <a:rPr b="1" spc="-210" dirty="0">
                <a:latin typeface="Trebuchet MS"/>
                <a:cs typeface="Trebuchet MS"/>
              </a:rPr>
              <a:t> </a:t>
            </a:r>
            <a:r>
              <a:rPr b="1" spc="-10" dirty="0">
                <a:latin typeface="Trebuchet MS"/>
                <a:cs typeface="Trebuchet MS"/>
              </a:rPr>
              <a:t>Enhancement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3525" y="2295525"/>
            <a:ext cx="5276850" cy="30194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MODELING</a:t>
            </a:r>
            <a:r>
              <a:rPr spc="-215" dirty="0"/>
              <a:t> </a:t>
            </a:r>
            <a:r>
              <a:rPr dirty="0"/>
              <a:t>AND</a:t>
            </a:r>
            <a:r>
              <a:rPr spc="-215" dirty="0"/>
              <a:t> </a:t>
            </a:r>
            <a:r>
              <a:rPr spc="-60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602" y="2061654"/>
            <a:ext cx="8400415" cy="3659504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  <a:tabLst>
                <a:tab pos="355600" algn="l"/>
              </a:tabLst>
            </a:pPr>
            <a:r>
              <a:rPr sz="1400" spc="8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0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Inputs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&amp;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Output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Designs</a:t>
            </a:r>
            <a:endParaRPr sz="1800">
              <a:latin typeface="Trebuchet MS"/>
              <a:cs typeface="Trebuchet MS"/>
            </a:endParaRPr>
          </a:p>
          <a:p>
            <a:pPr marL="355600" marR="781685" indent="-343535">
              <a:lnSpc>
                <a:spcPct val="101000"/>
              </a:lnSpc>
              <a:spcBef>
                <a:spcPts val="969"/>
              </a:spcBef>
              <a:tabLst>
                <a:tab pos="355600" algn="l"/>
              </a:tabLst>
            </a:pPr>
            <a:r>
              <a:rPr sz="1400" spc="8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0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Design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800" spc="-1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insert a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link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between</a:t>
            </a:r>
            <a:r>
              <a:rPr sz="18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information</a:t>
            </a:r>
            <a:r>
              <a:rPr sz="1800" spc="-11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system</a:t>
            </a:r>
            <a:r>
              <a:rPr sz="1800" spc="-1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user.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It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contains</a:t>
            </a:r>
            <a:r>
              <a:rPr sz="1800" spc="-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advanced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specifications</a:t>
            </a:r>
            <a:r>
              <a:rPr sz="1800" spc="-1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endParaRPr sz="1800">
              <a:latin typeface="Trebuchet MS"/>
              <a:cs typeface="Trebuchet MS"/>
            </a:endParaRPr>
          </a:p>
          <a:p>
            <a:pPr marL="355600" marR="699770" indent="-343535">
              <a:lnSpc>
                <a:spcPct val="100800"/>
              </a:lnSpc>
              <a:spcBef>
                <a:spcPts val="975"/>
              </a:spcBef>
              <a:tabLst>
                <a:tab pos="355600" algn="l"/>
              </a:tabLst>
            </a:pPr>
            <a:r>
              <a:rPr sz="1400" spc="8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0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r>
              <a:rPr sz="1800" spc="-1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processing</a:t>
            </a:r>
            <a:r>
              <a:rPr sz="18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procedures</a:t>
            </a:r>
            <a:r>
              <a:rPr sz="1800" spc="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-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those</a:t>
            </a:r>
            <a:r>
              <a:rPr sz="1800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steps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are</a:t>
            </a:r>
            <a:r>
              <a:rPr sz="18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required</a:t>
            </a:r>
            <a:r>
              <a:rPr sz="18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8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incorporate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transaction</a:t>
            </a:r>
            <a:r>
              <a:rPr sz="1800" spc="-1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into</a:t>
            </a:r>
            <a:r>
              <a:rPr sz="1800" spc="-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usable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sz="1400" spc="8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0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processing</a:t>
            </a:r>
            <a:r>
              <a:rPr sz="1800" spc="-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form</a:t>
            </a:r>
            <a:r>
              <a:rPr sz="18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while</a:t>
            </a:r>
            <a:r>
              <a:rPr sz="1800" spc="-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designing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-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process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involves</a:t>
            </a:r>
            <a:r>
              <a:rPr sz="1800" spc="-11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designing</a:t>
            </a:r>
            <a:r>
              <a:rPr sz="1800" spc="-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-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required</a:t>
            </a:r>
            <a:r>
              <a:rPr sz="18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re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sz="1400" spc="8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0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sults</a:t>
            </a:r>
            <a:r>
              <a:rPr sz="1800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form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reports</a:t>
            </a:r>
            <a:r>
              <a:rPr sz="1800" spc="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800" spc="-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be</a:t>
            </a:r>
            <a:endParaRPr sz="1800">
              <a:latin typeface="Trebuchet MS"/>
              <a:cs typeface="Trebuchet MS"/>
            </a:endParaRPr>
          </a:p>
          <a:p>
            <a:pPr marL="355600" marR="328930" indent="-343535">
              <a:lnSpc>
                <a:spcPts val="2100"/>
              </a:lnSpc>
              <a:spcBef>
                <a:spcPts val="1190"/>
              </a:spcBef>
              <a:tabLst>
                <a:tab pos="355600" algn="l"/>
              </a:tabLst>
            </a:pPr>
            <a:r>
              <a:rPr sz="1400" spc="8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0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Provided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users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according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800" spc="-1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needs.</a:t>
            </a:r>
            <a:r>
              <a:rPr sz="18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Below</a:t>
            </a:r>
            <a:r>
              <a:rPr sz="1800" spc="-1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are</a:t>
            </a:r>
            <a:r>
              <a:rPr sz="18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some</a:t>
            </a:r>
            <a:r>
              <a:rPr sz="1800" spc="-1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screenshots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sz="1800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input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-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output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designs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  <a:tabLst>
                <a:tab pos="355600" algn="l"/>
              </a:tabLst>
            </a:pPr>
            <a:r>
              <a:rPr sz="1400" spc="8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0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proposed</a:t>
            </a:r>
            <a:r>
              <a:rPr sz="18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system..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  <a:r>
              <a:rPr spc="-21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DISCUSSION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602" y="2187257"/>
            <a:ext cx="8441055" cy="368617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5600" marR="702310" indent="-343535">
              <a:lnSpc>
                <a:spcPct val="100800"/>
              </a:lnSpc>
              <a:spcBef>
                <a:spcPts val="85"/>
              </a:spcBef>
              <a:tabLst>
                <a:tab pos="355600" algn="l"/>
              </a:tabLst>
            </a:pPr>
            <a:r>
              <a:rPr sz="1400" spc="8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0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1974,</a:t>
            </a:r>
            <a:r>
              <a:rPr sz="1800" spc="-2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American</a:t>
            </a:r>
            <a:r>
              <a:rPr sz="18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airline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became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first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800" spc="-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use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an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automated</a:t>
            </a:r>
            <a:r>
              <a:rPr sz="1800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booking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system,</a:t>
            </a:r>
            <a:r>
              <a:rPr sz="1800" spc="-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which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was</a:t>
            </a:r>
            <a:r>
              <a:rPr sz="1800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almost</a:t>
            </a:r>
            <a:r>
              <a:rPr sz="18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by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hand.</a:t>
            </a:r>
            <a:endParaRPr sz="1800">
              <a:latin typeface="Trebuchet MS"/>
              <a:cs typeface="Trebuchet MS"/>
            </a:endParaRPr>
          </a:p>
          <a:p>
            <a:pPr marL="355600" marR="82550" indent="-343535">
              <a:lnSpc>
                <a:spcPct val="100800"/>
              </a:lnSpc>
              <a:spcBef>
                <a:spcPts val="975"/>
              </a:spcBef>
              <a:tabLst>
                <a:tab pos="355600" algn="l"/>
              </a:tabLst>
            </a:pPr>
            <a:r>
              <a:rPr sz="1400" spc="8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0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Technology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has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grown,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computer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booking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has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system</a:t>
            </a:r>
            <a:r>
              <a:rPr sz="1800" spc="-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was</a:t>
            </a:r>
            <a:r>
              <a:rPr sz="1800" spc="-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built.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current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era,</a:t>
            </a:r>
            <a:r>
              <a:rPr sz="1800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online</a:t>
            </a:r>
            <a:r>
              <a:rPr sz="1800" spc="-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booking</a:t>
            </a:r>
            <a:r>
              <a:rPr sz="1800" spc="-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or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5"/>
              </a:spcBef>
              <a:tabLst>
                <a:tab pos="355600" algn="l"/>
              </a:tabLst>
            </a:pPr>
            <a:r>
              <a:rPr sz="1400" spc="8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0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booking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system</a:t>
            </a:r>
            <a:r>
              <a:rPr sz="1800" spc="-1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improve</a:t>
            </a:r>
            <a:r>
              <a:rPr sz="18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performance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800" spc="-1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various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sectors</a:t>
            </a:r>
            <a:r>
              <a:rPr sz="1800" spc="-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country’s</a:t>
            </a:r>
            <a:endParaRPr sz="18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20"/>
              </a:spcBef>
            </a:pP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economy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this</a:t>
            </a:r>
            <a:r>
              <a:rPr sz="1800" spc="-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program.</a:t>
            </a:r>
            <a:r>
              <a:rPr sz="1800" spc="-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An</a:t>
            </a:r>
            <a:r>
              <a:rPr sz="18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online</a:t>
            </a:r>
            <a:endParaRPr sz="1800">
              <a:latin typeface="Trebuchet MS"/>
              <a:cs typeface="Trebuchet MS"/>
            </a:endParaRPr>
          </a:p>
          <a:p>
            <a:pPr marL="355600" marR="354330" indent="-343535">
              <a:lnSpc>
                <a:spcPct val="100899"/>
              </a:lnSpc>
              <a:spcBef>
                <a:spcPts val="969"/>
              </a:spcBef>
              <a:tabLst>
                <a:tab pos="355600" algn="l"/>
              </a:tabLst>
            </a:pPr>
            <a:r>
              <a:rPr sz="1400" spc="8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0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bus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ticket</a:t>
            </a:r>
            <a:r>
              <a:rPr sz="1800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booking</a:t>
            </a:r>
            <a:r>
              <a:rPr sz="18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system</a:t>
            </a:r>
            <a:r>
              <a:rPr sz="1800" spc="-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800" spc="-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web-based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system</a:t>
            </a:r>
            <a:r>
              <a:rPr sz="1800" spc="-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ensures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that</a:t>
            </a:r>
            <a:r>
              <a:rPr sz="1800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company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will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be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able</a:t>
            </a:r>
            <a:r>
              <a:rPr sz="18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800" spc="-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change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most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800" spc="-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endParaRPr sz="1800">
              <a:latin typeface="Trebuchet MS"/>
              <a:cs typeface="Trebuchet MS"/>
            </a:endParaRPr>
          </a:p>
          <a:p>
            <a:pPr marL="355600" marR="5080" indent="-343535">
              <a:lnSpc>
                <a:spcPct val="100899"/>
              </a:lnSpc>
              <a:spcBef>
                <a:spcPts val="975"/>
              </a:spcBef>
              <a:tabLst>
                <a:tab pos="355600" algn="l"/>
              </a:tabLst>
            </a:pPr>
            <a:r>
              <a:rPr sz="1400" spc="8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0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processes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carried</a:t>
            </a:r>
            <a:r>
              <a:rPr sz="18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out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log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out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manually</a:t>
            </a:r>
            <a:r>
              <a:rPr sz="1800" spc="-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into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automatic,</a:t>
            </a:r>
            <a:r>
              <a:rPr sz="1800" spc="-1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error-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free</a:t>
            </a:r>
            <a:r>
              <a:rPr sz="18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easy-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to-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use</a:t>
            </a:r>
            <a:r>
              <a:rPr sz="18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operation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organization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5"/>
              </a:spcBef>
              <a:tabLst>
                <a:tab pos="355600" algn="l"/>
              </a:tabLst>
            </a:pPr>
            <a:r>
              <a:rPr sz="1400" spc="8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0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especially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area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transport;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CONCLUSION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9148" rIns="0" bIns="0" rtlCol="0">
            <a:spAutoFit/>
          </a:bodyPr>
          <a:lstStyle/>
          <a:p>
            <a:pPr marL="355600" marR="53975" indent="-343535">
              <a:lnSpc>
                <a:spcPct val="100800"/>
              </a:lnSpc>
              <a:spcBef>
                <a:spcPts val="85"/>
              </a:spcBef>
              <a:tabLst>
                <a:tab pos="355600" algn="l"/>
              </a:tabLst>
            </a:pPr>
            <a:r>
              <a:rPr sz="1400" spc="8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0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/>
              <a:t>It</a:t>
            </a:r>
            <a:r>
              <a:rPr spc="-80" dirty="0"/>
              <a:t> </a:t>
            </a:r>
            <a:r>
              <a:rPr dirty="0"/>
              <a:t>can</a:t>
            </a:r>
            <a:r>
              <a:rPr spc="-50" dirty="0"/>
              <a:t> </a:t>
            </a:r>
            <a:r>
              <a:rPr dirty="0"/>
              <a:t>be</a:t>
            </a:r>
            <a:r>
              <a:rPr spc="25" dirty="0"/>
              <a:t> </a:t>
            </a:r>
            <a:r>
              <a:rPr dirty="0"/>
              <a:t>seen</a:t>
            </a:r>
            <a:r>
              <a:rPr spc="-50" dirty="0"/>
              <a:t> </a:t>
            </a:r>
            <a:r>
              <a:rPr dirty="0"/>
              <a:t>that</a:t>
            </a:r>
            <a:r>
              <a:rPr spc="-75" dirty="0"/>
              <a:t> </a:t>
            </a:r>
            <a:r>
              <a:rPr dirty="0"/>
              <a:t>computer</a:t>
            </a:r>
            <a:r>
              <a:rPr spc="-65" dirty="0"/>
              <a:t> </a:t>
            </a:r>
            <a:r>
              <a:rPr dirty="0"/>
              <a:t>applications</a:t>
            </a:r>
            <a:r>
              <a:rPr spc="-90" dirty="0"/>
              <a:t> </a:t>
            </a:r>
            <a:r>
              <a:rPr dirty="0"/>
              <a:t>are</a:t>
            </a:r>
            <a:r>
              <a:rPr spc="20" dirty="0"/>
              <a:t> </a:t>
            </a:r>
            <a:r>
              <a:rPr dirty="0"/>
              <a:t>very</a:t>
            </a:r>
            <a:r>
              <a:rPr spc="-30" dirty="0"/>
              <a:t> </a:t>
            </a:r>
            <a:r>
              <a:rPr dirty="0"/>
              <a:t>important</a:t>
            </a:r>
            <a:r>
              <a:rPr spc="-75" dirty="0"/>
              <a:t> </a:t>
            </a:r>
            <a:r>
              <a:rPr dirty="0"/>
              <a:t>in</a:t>
            </a:r>
            <a:r>
              <a:rPr spc="-50" dirty="0"/>
              <a:t> </a:t>
            </a:r>
            <a:r>
              <a:rPr dirty="0"/>
              <a:t>every</a:t>
            </a:r>
            <a:r>
              <a:rPr spc="40" dirty="0"/>
              <a:t> </a:t>
            </a:r>
            <a:r>
              <a:rPr dirty="0"/>
              <a:t>field</a:t>
            </a:r>
            <a:r>
              <a:rPr spc="-70" dirty="0"/>
              <a:t> </a:t>
            </a:r>
            <a:r>
              <a:rPr spc="-25" dirty="0"/>
              <a:t>of </a:t>
            </a:r>
            <a:r>
              <a:rPr dirty="0"/>
              <a:t>human</a:t>
            </a:r>
            <a:r>
              <a:rPr spc="-85" dirty="0"/>
              <a:t> </a:t>
            </a:r>
            <a:r>
              <a:rPr spc="-20" dirty="0"/>
              <a:t>endeavor.</a:t>
            </a:r>
            <a:r>
              <a:rPr spc="5" dirty="0"/>
              <a:t> </a:t>
            </a:r>
            <a:r>
              <a:rPr dirty="0"/>
              <a:t>Here</a:t>
            </a:r>
            <a:r>
              <a:rPr spc="-80" dirty="0"/>
              <a:t> </a:t>
            </a:r>
            <a:r>
              <a:rPr dirty="0"/>
              <a:t>with</a:t>
            </a:r>
            <a:r>
              <a:rPr spc="-80" dirty="0"/>
              <a:t> </a:t>
            </a:r>
            <a:r>
              <a:rPr spc="-20" dirty="0"/>
              <a:t>this</a:t>
            </a:r>
            <a:endParaRPr sz="1400">
              <a:latin typeface="Lucida Sans Unicode"/>
              <a:cs typeface="Lucida Sans Unicode"/>
            </a:endParaRPr>
          </a:p>
          <a:p>
            <a:pPr marL="355600" marR="127635" indent="-343535">
              <a:lnSpc>
                <a:spcPct val="100800"/>
              </a:lnSpc>
              <a:spcBef>
                <a:spcPts val="975"/>
              </a:spcBef>
              <a:tabLst>
                <a:tab pos="355600" algn="l"/>
              </a:tabLst>
            </a:pPr>
            <a:r>
              <a:rPr sz="1400" spc="8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0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/>
              <a:t>new</a:t>
            </a:r>
            <a:r>
              <a:rPr spc="-30" dirty="0"/>
              <a:t> </a:t>
            </a:r>
            <a:r>
              <a:rPr dirty="0"/>
              <a:t>system</a:t>
            </a:r>
            <a:r>
              <a:rPr spc="-100" dirty="0"/>
              <a:t> </a:t>
            </a:r>
            <a:r>
              <a:rPr dirty="0"/>
              <a:t>all</a:t>
            </a:r>
            <a:r>
              <a:rPr spc="-35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dirty="0"/>
              <a:t>information</a:t>
            </a:r>
            <a:r>
              <a:rPr spc="-114" dirty="0"/>
              <a:t> </a:t>
            </a:r>
            <a:r>
              <a:rPr dirty="0"/>
              <a:t>about</a:t>
            </a:r>
            <a:r>
              <a:rPr spc="5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dirty="0"/>
              <a:t>customer</a:t>
            </a:r>
            <a:r>
              <a:rPr spc="-60" dirty="0"/>
              <a:t> </a:t>
            </a:r>
            <a:r>
              <a:rPr dirty="0"/>
              <a:t>making</a:t>
            </a:r>
            <a:r>
              <a:rPr spc="-35" dirty="0"/>
              <a:t> </a:t>
            </a:r>
            <a:r>
              <a:rPr dirty="0"/>
              <a:t>a</a:t>
            </a:r>
            <a:r>
              <a:rPr spc="-80" dirty="0"/>
              <a:t> </a:t>
            </a:r>
            <a:r>
              <a:rPr dirty="0"/>
              <a:t>reservation</a:t>
            </a:r>
            <a:r>
              <a:rPr spc="-40" dirty="0"/>
              <a:t> </a:t>
            </a:r>
            <a:r>
              <a:rPr spc="-25" dirty="0"/>
              <a:t>can </a:t>
            </a:r>
            <a:r>
              <a:rPr dirty="0"/>
              <a:t>be</a:t>
            </a:r>
            <a:r>
              <a:rPr spc="15" dirty="0"/>
              <a:t> </a:t>
            </a:r>
            <a:r>
              <a:rPr dirty="0"/>
              <a:t>obtained</a:t>
            </a:r>
            <a:r>
              <a:rPr spc="-70" dirty="0"/>
              <a:t> </a:t>
            </a:r>
            <a:r>
              <a:rPr dirty="0"/>
              <a:t>by</a:t>
            </a:r>
            <a:r>
              <a:rPr spc="-35" dirty="0"/>
              <a:t> </a:t>
            </a:r>
            <a:r>
              <a:rPr dirty="0"/>
              <a:t>clicking</a:t>
            </a:r>
            <a:r>
              <a:rPr spc="-4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10" dirty="0"/>
              <a:t>button,</a:t>
            </a:r>
            <a:endParaRPr sz="1400">
              <a:latin typeface="Lucida Sans Unicode"/>
              <a:cs typeface="Lucida Sans Unicode"/>
            </a:endParaRPr>
          </a:p>
          <a:p>
            <a:pPr marL="355600" marR="5080" indent="-343535">
              <a:lnSpc>
                <a:spcPct val="100899"/>
              </a:lnSpc>
              <a:spcBef>
                <a:spcPts val="975"/>
              </a:spcBef>
              <a:tabLst>
                <a:tab pos="355600" algn="l"/>
              </a:tabLst>
            </a:pPr>
            <a:r>
              <a:rPr sz="1400" spc="8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0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/>
              <a:t>removing</a:t>
            </a:r>
            <a:r>
              <a:rPr spc="-35" dirty="0"/>
              <a:t> </a:t>
            </a:r>
            <a:r>
              <a:rPr dirty="0"/>
              <a:t>some</a:t>
            </a:r>
            <a:r>
              <a:rPr spc="-30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dirty="0"/>
              <a:t>difficulties</a:t>
            </a:r>
            <a:r>
              <a:rPr spc="-80" dirty="0"/>
              <a:t> </a:t>
            </a:r>
            <a:r>
              <a:rPr dirty="0"/>
              <a:t>that</a:t>
            </a:r>
            <a:r>
              <a:rPr spc="-65" dirty="0"/>
              <a:t> </a:t>
            </a:r>
            <a:r>
              <a:rPr dirty="0"/>
              <a:t>come</a:t>
            </a:r>
            <a:r>
              <a:rPr spc="-35" dirty="0"/>
              <a:t> </a:t>
            </a:r>
            <a:r>
              <a:rPr dirty="0"/>
              <a:t>with</a:t>
            </a:r>
            <a:r>
              <a:rPr spc="-110" dirty="0"/>
              <a:t> </a:t>
            </a:r>
            <a:r>
              <a:rPr dirty="0"/>
              <a:t>the</a:t>
            </a:r>
            <a:r>
              <a:rPr spc="-35" dirty="0"/>
              <a:t> </a:t>
            </a:r>
            <a:r>
              <a:rPr dirty="0"/>
              <a:t>manual</a:t>
            </a:r>
            <a:r>
              <a:rPr spc="-30" dirty="0"/>
              <a:t> </a:t>
            </a:r>
            <a:r>
              <a:rPr dirty="0"/>
              <a:t>system.</a:t>
            </a:r>
            <a:r>
              <a:rPr spc="-85" dirty="0"/>
              <a:t> </a:t>
            </a:r>
            <a:r>
              <a:rPr dirty="0"/>
              <a:t>This</a:t>
            </a:r>
            <a:r>
              <a:rPr spc="-10" dirty="0"/>
              <a:t> </a:t>
            </a:r>
            <a:r>
              <a:rPr spc="-20" dirty="0"/>
              <a:t>will </a:t>
            </a:r>
            <a:r>
              <a:rPr dirty="0"/>
              <a:t>reduce</a:t>
            </a:r>
            <a:r>
              <a:rPr spc="10" dirty="0"/>
              <a:t> </a:t>
            </a:r>
            <a:r>
              <a:rPr dirty="0"/>
              <a:t>the</a:t>
            </a:r>
            <a:r>
              <a:rPr spc="-60" dirty="0"/>
              <a:t> </a:t>
            </a:r>
            <a:r>
              <a:rPr dirty="0"/>
              <a:t>workload</a:t>
            </a:r>
            <a:r>
              <a:rPr spc="-80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spc="-25" dirty="0"/>
              <a:t>the</a:t>
            </a:r>
            <a:endParaRPr sz="1400">
              <a:latin typeface="Lucida Sans Unicode"/>
              <a:cs typeface="Lucida Sans Unicode"/>
            </a:endParaRPr>
          </a:p>
          <a:p>
            <a:pPr marL="355600" marR="240665" indent="-343535">
              <a:lnSpc>
                <a:spcPct val="100899"/>
              </a:lnSpc>
              <a:spcBef>
                <a:spcPts val="975"/>
              </a:spcBef>
              <a:tabLst>
                <a:tab pos="355600" algn="l"/>
              </a:tabLst>
            </a:pPr>
            <a:r>
              <a:rPr sz="1400" spc="8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0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/>
              <a:t>employees,</a:t>
            </a:r>
            <a:r>
              <a:rPr spc="-40" dirty="0"/>
              <a:t> </a:t>
            </a:r>
            <a:r>
              <a:rPr dirty="0"/>
              <a:t>reduce</a:t>
            </a:r>
            <a:r>
              <a:rPr spc="20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dirty="0"/>
              <a:t>time</a:t>
            </a:r>
            <a:r>
              <a:rPr spc="-50" dirty="0"/>
              <a:t> </a:t>
            </a:r>
            <a:r>
              <a:rPr dirty="0"/>
              <a:t>taken</a:t>
            </a:r>
            <a:r>
              <a:rPr spc="-55" dirty="0"/>
              <a:t> </a:t>
            </a:r>
            <a:r>
              <a:rPr dirty="0"/>
              <a:t>to</a:t>
            </a:r>
            <a:r>
              <a:rPr spc="-110" dirty="0"/>
              <a:t> </a:t>
            </a:r>
            <a:r>
              <a:rPr dirty="0"/>
              <a:t>make</a:t>
            </a:r>
            <a:r>
              <a:rPr spc="-55" dirty="0"/>
              <a:t> </a:t>
            </a:r>
            <a:r>
              <a:rPr dirty="0"/>
              <a:t>reservations</a:t>
            </a:r>
            <a:r>
              <a:rPr spc="-25" dirty="0"/>
              <a:t> </a:t>
            </a:r>
            <a:r>
              <a:rPr dirty="0"/>
              <a:t>at</a:t>
            </a:r>
            <a:r>
              <a:rPr spc="-80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dirty="0"/>
              <a:t>bus</a:t>
            </a:r>
            <a:r>
              <a:rPr spc="-25" dirty="0"/>
              <a:t> </a:t>
            </a:r>
            <a:r>
              <a:rPr spc="-10" dirty="0"/>
              <a:t>terminal </a:t>
            </a:r>
            <a:r>
              <a:rPr dirty="0"/>
              <a:t>and</a:t>
            </a:r>
            <a:r>
              <a:rPr spc="-55" dirty="0"/>
              <a:t> </a:t>
            </a:r>
            <a:r>
              <a:rPr dirty="0"/>
              <a:t>will</a:t>
            </a:r>
            <a:r>
              <a:rPr spc="-25" dirty="0"/>
              <a:t> </a:t>
            </a:r>
            <a:r>
              <a:rPr dirty="0"/>
              <a:t>also</a:t>
            </a:r>
            <a:r>
              <a:rPr spc="-90" dirty="0"/>
              <a:t> </a:t>
            </a:r>
            <a:r>
              <a:rPr dirty="0"/>
              <a:t>increase</a:t>
            </a:r>
            <a:r>
              <a:rPr spc="-35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spc="-10" dirty="0"/>
              <a:t>efficiency.</a:t>
            </a:r>
            <a:endParaRPr sz="1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10" dirty="0">
                <a:latin typeface="Trebuchet MS"/>
                <a:cs typeface="Trebuchet MS"/>
              </a:rPr>
              <a:t>Abstract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602" y="2187257"/>
            <a:ext cx="8149590" cy="313309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5600" marR="15240" indent="-343535">
              <a:lnSpc>
                <a:spcPct val="100800"/>
              </a:lnSpc>
              <a:spcBef>
                <a:spcPts val="85"/>
              </a:spcBef>
              <a:tabLst>
                <a:tab pos="355600" algn="l"/>
              </a:tabLst>
            </a:pPr>
            <a:r>
              <a:rPr sz="1400" spc="8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0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Online</a:t>
            </a:r>
            <a:r>
              <a:rPr sz="18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Bus</a:t>
            </a:r>
            <a:r>
              <a:rPr sz="1800" spc="-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Ticket</a:t>
            </a:r>
            <a:r>
              <a:rPr sz="1800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Reservation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System</a:t>
            </a:r>
            <a:r>
              <a:rPr sz="1800" spc="-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800" spc="-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web-based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application</a:t>
            </a:r>
            <a:r>
              <a:rPr sz="1800" spc="-11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that</a:t>
            </a:r>
            <a:r>
              <a:rPr sz="1800" spc="-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works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within</a:t>
            </a:r>
            <a:r>
              <a:rPr sz="1800" spc="-11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file.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One</a:t>
            </a:r>
            <a:r>
              <a:rPr sz="18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network.</a:t>
            </a:r>
            <a:r>
              <a:rPr sz="1800" spc="-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This</a:t>
            </a:r>
            <a:endParaRPr sz="1800">
              <a:latin typeface="Trebuchet MS"/>
              <a:cs typeface="Trebuchet MS"/>
            </a:endParaRPr>
          </a:p>
          <a:p>
            <a:pPr marL="355600" marR="263525" indent="-343535">
              <a:lnSpc>
                <a:spcPct val="100800"/>
              </a:lnSpc>
              <a:spcBef>
                <a:spcPts val="975"/>
              </a:spcBef>
              <a:tabLst>
                <a:tab pos="355600" algn="l"/>
              </a:tabLst>
            </a:pPr>
            <a:r>
              <a:rPr sz="1400" spc="8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0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project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introduces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an</a:t>
            </a:r>
            <a:r>
              <a:rPr sz="18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update</a:t>
            </a:r>
            <a:r>
              <a:rPr sz="18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software</a:t>
            </a:r>
            <a:r>
              <a:rPr sz="1800" spc="-1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program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“Online</a:t>
            </a:r>
            <a:r>
              <a:rPr sz="18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Bus</a:t>
            </a:r>
            <a:r>
              <a:rPr sz="1800" spc="-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Ticket Reservation</a:t>
            </a:r>
            <a:r>
              <a:rPr sz="1800" spc="-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System</a:t>
            </a:r>
            <a:r>
              <a:rPr sz="1800" spc="-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”as</a:t>
            </a:r>
            <a:r>
              <a:rPr sz="18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it</a:t>
            </a:r>
            <a:r>
              <a:rPr sz="18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should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be</a:t>
            </a:r>
            <a:endParaRPr sz="1800">
              <a:latin typeface="Trebuchet MS"/>
              <a:cs typeface="Trebuchet MS"/>
            </a:endParaRPr>
          </a:p>
          <a:p>
            <a:pPr marL="355600" marR="5080" indent="-343535">
              <a:lnSpc>
                <a:spcPct val="100899"/>
              </a:lnSpc>
              <a:spcBef>
                <a:spcPts val="975"/>
              </a:spcBef>
              <a:tabLst>
                <a:tab pos="355600" algn="l"/>
              </a:tabLst>
            </a:pPr>
            <a:r>
              <a:rPr sz="1400" spc="8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0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used</a:t>
            </a:r>
            <a:r>
              <a:rPr sz="1800" spc="-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8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bus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system,</a:t>
            </a:r>
            <a:r>
              <a:rPr sz="1800" spc="-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area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used</a:t>
            </a:r>
            <a:r>
              <a:rPr sz="1800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reserved seats,</a:t>
            </a:r>
            <a:r>
              <a:rPr sz="1800" spc="-1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booking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cancellations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various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types</a:t>
            </a:r>
            <a:r>
              <a:rPr sz="1800" spc="-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route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inquiries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  <a:tabLst>
                <a:tab pos="355600" algn="l"/>
              </a:tabLst>
            </a:pPr>
            <a:r>
              <a:rPr sz="1400" spc="8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0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used</a:t>
            </a:r>
            <a:r>
              <a:rPr sz="1800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security</a:t>
            </a:r>
            <a:r>
              <a:rPr sz="1800" spc="-1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quick</a:t>
            </a:r>
            <a:r>
              <a:rPr sz="18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booking.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sz="1400" spc="8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0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OBTRS</a:t>
            </a:r>
            <a:r>
              <a:rPr sz="1800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designed</a:t>
            </a:r>
            <a:r>
              <a:rPr sz="18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800" spc="-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manage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compile</a:t>
            </a:r>
            <a:r>
              <a:rPr sz="18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-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traditional</a:t>
            </a:r>
            <a:r>
              <a:rPr sz="1800" spc="-1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database,</a:t>
            </a:r>
            <a:r>
              <a:rPr sz="1800" spc="-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ticket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sz="1400" spc="8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0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booking</a:t>
            </a:r>
            <a:r>
              <a:rPr sz="1800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bus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tracking</a:t>
            </a:r>
            <a:r>
              <a:rPr sz="18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-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departure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made.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133725" y="2037778"/>
            <a:ext cx="5817870" cy="277050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172720">
              <a:lnSpc>
                <a:spcPct val="100800"/>
              </a:lnSpc>
              <a:spcBef>
                <a:spcPts val="85"/>
              </a:spcBef>
            </a:pPr>
            <a:r>
              <a:rPr sz="1800" dirty="0">
                <a:latin typeface="Trebuchet MS"/>
                <a:cs typeface="Trebuchet MS"/>
              </a:rPr>
              <a:t>It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can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be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seen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that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computer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applications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are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very </a:t>
            </a:r>
            <a:r>
              <a:rPr sz="1800" dirty="0">
                <a:latin typeface="Trebuchet MS"/>
                <a:cs typeface="Trebuchet MS"/>
              </a:rPr>
              <a:t>important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in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every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field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of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human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endeavor.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Here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with this</a:t>
            </a:r>
            <a:endParaRPr sz="1800">
              <a:latin typeface="Trebuchet MS"/>
              <a:cs typeface="Trebuchet MS"/>
            </a:endParaRPr>
          </a:p>
          <a:p>
            <a:pPr marL="12700" marR="521970">
              <a:lnSpc>
                <a:spcPct val="99100"/>
              </a:lnSpc>
              <a:spcBef>
                <a:spcPts val="35"/>
              </a:spcBef>
            </a:pPr>
            <a:r>
              <a:rPr sz="1800" dirty="0">
                <a:latin typeface="Trebuchet MS"/>
                <a:cs typeface="Trebuchet MS"/>
              </a:rPr>
              <a:t>new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system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all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the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information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about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the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customer </a:t>
            </a:r>
            <a:r>
              <a:rPr sz="1800" dirty="0">
                <a:latin typeface="Trebuchet MS"/>
                <a:cs typeface="Trebuchet MS"/>
              </a:rPr>
              <a:t>making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reservation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can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be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obtained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by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clicking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a </a:t>
            </a:r>
            <a:r>
              <a:rPr sz="1800" spc="-10" dirty="0">
                <a:latin typeface="Trebuchet MS"/>
                <a:cs typeface="Trebuchet MS"/>
              </a:rPr>
              <a:t>button,</a:t>
            </a: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99600"/>
              </a:lnSpc>
              <a:spcBef>
                <a:spcPts val="30"/>
              </a:spcBef>
            </a:pPr>
            <a:r>
              <a:rPr sz="1800" dirty="0">
                <a:latin typeface="Trebuchet MS"/>
                <a:cs typeface="Trebuchet MS"/>
              </a:rPr>
              <a:t>removing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some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of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the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difficulties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that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come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with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the </a:t>
            </a:r>
            <a:r>
              <a:rPr sz="1800" dirty="0">
                <a:latin typeface="Trebuchet MS"/>
                <a:cs typeface="Trebuchet MS"/>
              </a:rPr>
              <a:t>manual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system.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This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will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reduce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the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workload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of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the </a:t>
            </a:r>
            <a:r>
              <a:rPr sz="1800" dirty="0">
                <a:latin typeface="Trebuchet MS"/>
                <a:cs typeface="Trebuchet MS"/>
              </a:rPr>
              <a:t>employees,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reduce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the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time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taken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to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make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reservations </a:t>
            </a:r>
            <a:r>
              <a:rPr sz="1800" dirty="0">
                <a:latin typeface="Trebuchet MS"/>
                <a:cs typeface="Trebuchet MS"/>
              </a:rPr>
              <a:t>at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the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bus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terminal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will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also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increase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the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efficiency.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6060" y="2417063"/>
            <a:ext cx="239966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THANK</a:t>
            </a:r>
            <a:r>
              <a:rPr spc="-120" dirty="0"/>
              <a:t> </a:t>
            </a:r>
            <a:r>
              <a:rPr spc="-25" dirty="0"/>
              <a:t>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602" y="2318512"/>
            <a:ext cx="8354695" cy="344932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1250" b="1" dirty="0">
                <a:solidFill>
                  <a:srgbClr val="2C3B43"/>
                </a:solidFill>
                <a:latin typeface="Trebuchet MS"/>
                <a:cs typeface="Trebuchet MS"/>
              </a:rPr>
              <a:t>Background</a:t>
            </a:r>
            <a:r>
              <a:rPr sz="1250" b="1" spc="16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b="1" dirty="0">
                <a:solidFill>
                  <a:srgbClr val="2C3B43"/>
                </a:solidFill>
                <a:latin typeface="Trebuchet MS"/>
                <a:cs typeface="Trebuchet MS"/>
              </a:rPr>
              <a:t>of</a:t>
            </a:r>
            <a:r>
              <a:rPr sz="1250" b="1" spc="4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b="1" spc="-20" dirty="0">
                <a:solidFill>
                  <a:srgbClr val="2C3B43"/>
                </a:solidFill>
                <a:latin typeface="Trebuchet MS"/>
                <a:cs typeface="Trebuchet MS"/>
              </a:rPr>
              <a:t>Study</a:t>
            </a:r>
            <a:endParaRPr sz="12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  <a:tabLst>
                <a:tab pos="259715" algn="l"/>
              </a:tabLst>
            </a:pPr>
            <a:r>
              <a:rPr sz="1250" spc="-50" dirty="0">
                <a:solidFill>
                  <a:srgbClr val="2C3B43"/>
                </a:solidFill>
                <a:latin typeface="Trebuchet MS"/>
                <a:cs typeface="Trebuchet MS"/>
              </a:rPr>
              <a:t>.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	A</a:t>
            </a:r>
            <a:r>
              <a:rPr sz="1250" spc="-65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common</a:t>
            </a:r>
            <a:r>
              <a:rPr sz="1250" spc="235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view</a:t>
            </a:r>
            <a:r>
              <a:rPr sz="1250" spc="5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in</a:t>
            </a:r>
            <a:r>
              <a:rPr sz="1250" spc="75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various</a:t>
            </a:r>
            <a:r>
              <a:rPr sz="1250" spc="3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circles</a:t>
            </a:r>
            <a:r>
              <a:rPr sz="1250" spc="11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of</a:t>
            </a:r>
            <a:r>
              <a:rPr sz="1250" spc="75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the</a:t>
            </a:r>
            <a:r>
              <a:rPr sz="1250" spc="8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world</a:t>
            </a:r>
            <a:r>
              <a:rPr sz="1250" spc="6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is</a:t>
            </a:r>
            <a:r>
              <a:rPr sz="1250" spc="3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that</a:t>
            </a:r>
            <a:r>
              <a:rPr sz="1250" spc="12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man</a:t>
            </a:r>
            <a:r>
              <a:rPr sz="1250" spc="75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now</a:t>
            </a:r>
            <a:r>
              <a:rPr sz="1250" spc="13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lives</a:t>
            </a:r>
            <a:r>
              <a:rPr sz="1250" spc="3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in</a:t>
            </a:r>
            <a:r>
              <a:rPr sz="1250" spc="75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the</a:t>
            </a:r>
            <a:r>
              <a:rPr sz="1250" spc="8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growth</a:t>
            </a:r>
            <a:r>
              <a:rPr sz="1250" spc="-5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of</a:t>
            </a:r>
            <a:r>
              <a:rPr sz="1250" spc="8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years</a:t>
            </a:r>
            <a:r>
              <a:rPr sz="1250" spc="11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of</a:t>
            </a:r>
            <a:r>
              <a:rPr sz="1250" spc="-5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data</a:t>
            </a:r>
            <a:r>
              <a:rPr sz="1250" spc="105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spc="-10" dirty="0">
                <a:solidFill>
                  <a:srgbClr val="2C3B43"/>
                </a:solidFill>
                <a:latin typeface="Trebuchet MS"/>
                <a:cs typeface="Trebuchet MS"/>
              </a:rPr>
              <a:t>collection,</a:t>
            </a:r>
            <a:endParaRPr sz="1250">
              <a:latin typeface="Trebuchet MS"/>
              <a:cs typeface="Trebuchet MS"/>
            </a:endParaRPr>
          </a:p>
          <a:p>
            <a:pPr marL="12700" marR="152400">
              <a:lnSpc>
                <a:spcPct val="297900"/>
              </a:lnSpc>
              <a:spcBef>
                <a:spcPts val="40"/>
              </a:spcBef>
            </a:pP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processing</a:t>
            </a:r>
            <a:r>
              <a:rPr sz="1250" spc="6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and</a:t>
            </a:r>
            <a:r>
              <a:rPr sz="1250" spc="55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distribution,</a:t>
            </a:r>
            <a:r>
              <a:rPr sz="1250" spc="165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is</a:t>
            </a:r>
            <a:r>
              <a:rPr sz="1250" spc="35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very</a:t>
            </a:r>
            <a:r>
              <a:rPr sz="1250" spc="-1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popular</a:t>
            </a:r>
            <a:r>
              <a:rPr sz="1250" spc="295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years</a:t>
            </a:r>
            <a:r>
              <a:rPr sz="1250" spc="114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of</a:t>
            </a:r>
            <a:r>
              <a:rPr sz="1250" spc="75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knowledge</a:t>
            </a:r>
            <a:r>
              <a:rPr sz="1250" spc="155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called.</a:t>
            </a:r>
            <a:r>
              <a:rPr sz="1250" spc="16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For</a:t>
            </a:r>
            <a:r>
              <a:rPr sz="1250" spc="13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this</a:t>
            </a:r>
            <a:r>
              <a:rPr sz="1250" spc="35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reason,</a:t>
            </a:r>
            <a:r>
              <a:rPr sz="1250" spc="8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managers</a:t>
            </a:r>
            <a:r>
              <a:rPr sz="1250" spc="114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and</a:t>
            </a:r>
            <a:r>
              <a:rPr sz="1250" spc="6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spc="-10" dirty="0">
                <a:solidFill>
                  <a:srgbClr val="2C3B43"/>
                </a:solidFill>
                <a:latin typeface="Trebuchet MS"/>
                <a:cs typeface="Trebuchet MS"/>
              </a:rPr>
              <a:t>other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data</a:t>
            </a:r>
            <a:r>
              <a:rPr sz="1250" spc="11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users</a:t>
            </a:r>
            <a:r>
              <a:rPr sz="1250" spc="35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especially</a:t>
            </a:r>
            <a:r>
              <a:rPr sz="1250" spc="16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in</a:t>
            </a:r>
            <a:r>
              <a:rPr sz="1250" spc="85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the</a:t>
            </a:r>
            <a:r>
              <a:rPr sz="1250" spc="85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transportation</a:t>
            </a:r>
            <a:r>
              <a:rPr sz="1250" spc="5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industry</a:t>
            </a:r>
            <a:r>
              <a:rPr sz="1250" spc="7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are</a:t>
            </a:r>
            <a:r>
              <a:rPr sz="1250" spc="9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looking</a:t>
            </a:r>
            <a:r>
              <a:rPr sz="1250" spc="145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for</a:t>
            </a:r>
            <a:r>
              <a:rPr sz="1250" spc="55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more</a:t>
            </a:r>
            <a:r>
              <a:rPr sz="1250" spc="85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types</a:t>
            </a:r>
            <a:r>
              <a:rPr sz="1250" spc="20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of</a:t>
            </a:r>
            <a:r>
              <a:rPr sz="1250" spc="85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management</a:t>
            </a:r>
            <a:r>
              <a:rPr sz="1250" spc="21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and</a:t>
            </a:r>
            <a:r>
              <a:rPr sz="1250" spc="15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spc="-10" dirty="0">
                <a:solidFill>
                  <a:srgbClr val="2C3B43"/>
                </a:solidFill>
                <a:latin typeface="Trebuchet MS"/>
                <a:cs typeface="Trebuchet MS"/>
              </a:rPr>
              <a:t>operational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support</a:t>
            </a:r>
            <a:r>
              <a:rPr sz="1250" spc="114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details.</a:t>
            </a:r>
            <a:r>
              <a:rPr sz="1250" spc="75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So</a:t>
            </a:r>
            <a:r>
              <a:rPr sz="1250" spc="1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they</a:t>
            </a:r>
            <a:r>
              <a:rPr sz="1250" spc="15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have</a:t>
            </a:r>
            <a:r>
              <a:rPr sz="1250" spc="7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to</a:t>
            </a:r>
            <a:r>
              <a:rPr sz="1250" spc="1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answer</a:t>
            </a:r>
            <a:r>
              <a:rPr sz="1250" spc="5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there</a:t>
            </a:r>
            <a:r>
              <a:rPr sz="1250" spc="75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is</a:t>
            </a:r>
            <a:r>
              <a:rPr sz="1250" spc="3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a</a:t>
            </a:r>
            <a:r>
              <a:rPr sz="1250" spc="10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growing</a:t>
            </a:r>
            <a:r>
              <a:rPr sz="1250" spc="-25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need</a:t>
            </a:r>
            <a:r>
              <a:rPr sz="1250" spc="225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for</a:t>
            </a:r>
            <a:r>
              <a:rPr sz="1250" spc="5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information</a:t>
            </a:r>
            <a:r>
              <a:rPr sz="1250" spc="155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and</a:t>
            </a:r>
            <a:r>
              <a:rPr sz="1250" spc="14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data</a:t>
            </a:r>
            <a:r>
              <a:rPr sz="1250" spc="10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spc="-10" dirty="0">
                <a:solidFill>
                  <a:srgbClr val="2C3B43"/>
                </a:solidFill>
                <a:latin typeface="Trebuchet MS"/>
                <a:cs typeface="Trebuchet MS"/>
              </a:rPr>
              <a:t>management.</a:t>
            </a:r>
            <a:endParaRPr sz="12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2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2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Electronic</a:t>
            </a:r>
            <a:r>
              <a:rPr sz="1250" spc="18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tickets,</a:t>
            </a:r>
            <a:r>
              <a:rPr sz="1250" spc="3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or</a:t>
            </a:r>
            <a:r>
              <a:rPr sz="1250" spc="8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spc="-10" dirty="0">
                <a:solidFill>
                  <a:srgbClr val="2C3B43"/>
                </a:solidFill>
                <a:latin typeface="Trebuchet MS"/>
                <a:cs typeface="Trebuchet MS"/>
              </a:rPr>
              <a:t>e-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tickets,</a:t>
            </a:r>
            <a:r>
              <a:rPr sz="1250" spc="11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provide</a:t>
            </a:r>
            <a:r>
              <a:rPr sz="1250" spc="20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proof</a:t>
            </a:r>
            <a:r>
              <a:rPr sz="1250" spc="114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that</a:t>
            </a:r>
            <a:r>
              <a:rPr sz="1250" spc="16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their</a:t>
            </a:r>
            <a:r>
              <a:rPr sz="1250" spc="85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owners</a:t>
            </a:r>
            <a:r>
              <a:rPr sz="1250" spc="15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have</a:t>
            </a:r>
            <a:r>
              <a:rPr sz="1250" spc="11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permission</a:t>
            </a:r>
            <a:r>
              <a:rPr sz="1250" spc="3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to</a:t>
            </a:r>
            <a:r>
              <a:rPr sz="1250" spc="125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enter</a:t>
            </a:r>
            <a:r>
              <a:rPr sz="1250" spc="17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the</a:t>
            </a:r>
            <a:r>
              <a:rPr sz="1250" spc="114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amusement</a:t>
            </a:r>
            <a:r>
              <a:rPr sz="1250" spc="245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spc="-10" dirty="0">
                <a:solidFill>
                  <a:srgbClr val="2C3B43"/>
                </a:solidFill>
                <a:latin typeface="Trebuchet MS"/>
                <a:cs typeface="Trebuchet MS"/>
              </a:rPr>
              <a:t>park,</a:t>
            </a:r>
            <a:endParaRPr sz="12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2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1250">
              <a:latin typeface="Trebuchet MS"/>
              <a:cs typeface="Trebuchet MS"/>
            </a:endParaRPr>
          </a:p>
          <a:p>
            <a:pPr marL="58419" algn="ctr">
              <a:lnSpc>
                <a:spcPct val="100000"/>
              </a:lnSpc>
            </a:pP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use a</a:t>
            </a:r>
            <a:r>
              <a:rPr sz="1250" spc="25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travel</a:t>
            </a:r>
            <a:r>
              <a:rPr sz="1250" spc="25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item,</a:t>
            </a:r>
            <a:r>
              <a:rPr sz="1250" spc="16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or</a:t>
            </a:r>
            <a:r>
              <a:rPr sz="1250" spc="55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have</a:t>
            </a:r>
            <a:r>
              <a:rPr sz="1250" spc="75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it</a:t>
            </a:r>
            <a:r>
              <a:rPr sz="1250" spc="4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access</a:t>
            </a:r>
            <a:r>
              <a:rPr sz="1250" spc="35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to</a:t>
            </a:r>
            <a:r>
              <a:rPr sz="1250" spc="9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other</a:t>
            </a:r>
            <a:r>
              <a:rPr sz="1250" spc="13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2C3B43"/>
                </a:solidFill>
                <a:latin typeface="Trebuchet MS"/>
                <a:cs typeface="Trebuchet MS"/>
              </a:rPr>
              <a:t>Internet</a:t>
            </a:r>
            <a:r>
              <a:rPr sz="1250" spc="12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50" spc="-10" dirty="0">
                <a:solidFill>
                  <a:srgbClr val="2C3B43"/>
                </a:solidFill>
                <a:latin typeface="Trebuchet MS"/>
                <a:cs typeface="Trebuchet MS"/>
              </a:rPr>
              <a:t>services</a:t>
            </a:r>
            <a:endParaRPr sz="1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Statement</a:t>
            </a:r>
            <a:r>
              <a:rPr spc="-15" dirty="0"/>
              <a:t> </a:t>
            </a:r>
            <a:r>
              <a:rPr dirty="0"/>
              <a:t>of</a:t>
            </a:r>
            <a:r>
              <a:rPr spc="-60" dirty="0"/>
              <a:t> </a:t>
            </a:r>
            <a:r>
              <a:rPr spc="-10" dirty="0"/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602" y="2187257"/>
            <a:ext cx="8294370" cy="23317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5600" marR="57785" indent="-343535">
              <a:lnSpc>
                <a:spcPct val="100800"/>
              </a:lnSpc>
              <a:spcBef>
                <a:spcPts val="85"/>
              </a:spcBef>
              <a:tabLst>
                <a:tab pos="355600" algn="l"/>
              </a:tabLst>
            </a:pPr>
            <a:r>
              <a:rPr sz="1400" spc="8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0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Currently,</a:t>
            </a:r>
            <a:r>
              <a:rPr sz="18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type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system</a:t>
            </a:r>
            <a:r>
              <a:rPr sz="1800" spc="-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used</a:t>
            </a:r>
            <a:r>
              <a:rPr sz="18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counter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800" spc="-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internal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system</a:t>
            </a:r>
            <a:r>
              <a:rPr sz="1800" spc="-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used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manually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800" spc="-1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sell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bus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tickets.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sz="1400" spc="8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0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company’s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problems</a:t>
            </a:r>
            <a:r>
              <a:rPr sz="18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are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that</a:t>
            </a:r>
            <a:r>
              <a:rPr sz="1800" spc="-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customers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have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800" spc="-1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go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counter</a:t>
            </a:r>
            <a:r>
              <a:rPr sz="18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800" spc="-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buy</a:t>
            </a:r>
            <a:endParaRPr sz="18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bus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ticket</a:t>
            </a:r>
            <a:r>
              <a:rPr sz="1800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or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ask</a:t>
            </a:r>
            <a:r>
              <a:rPr sz="1800" spc="-1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18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bus</a:t>
            </a:r>
            <a:r>
              <a:rPr sz="18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system,</a:t>
            </a:r>
            <a:endParaRPr sz="1800">
              <a:latin typeface="Trebuchet MS"/>
              <a:cs typeface="Trebuchet MS"/>
            </a:endParaRPr>
          </a:p>
          <a:p>
            <a:pPr marL="355600" marR="33655" indent="-343535">
              <a:lnSpc>
                <a:spcPct val="100899"/>
              </a:lnSpc>
              <a:spcBef>
                <a:spcPts val="975"/>
              </a:spcBef>
              <a:tabLst>
                <a:tab pos="355600" algn="l"/>
              </a:tabLst>
            </a:pPr>
            <a:r>
              <a:rPr sz="1400" spc="8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0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customers</a:t>
            </a:r>
            <a:r>
              <a:rPr sz="1800" spc="-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will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also</a:t>
            </a:r>
            <a:r>
              <a:rPr sz="1800" spc="-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have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wait</a:t>
            </a:r>
            <a:r>
              <a:rPr sz="18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line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18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longer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get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-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bus</a:t>
            </a:r>
            <a:r>
              <a:rPr sz="1800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ticket</a:t>
            </a:r>
            <a:r>
              <a:rPr sz="18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will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also</a:t>
            </a:r>
            <a:r>
              <a:rPr sz="1800" spc="-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have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pay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cash</a:t>
            </a:r>
            <a:r>
              <a:rPr sz="1800" spc="-1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when</a:t>
            </a:r>
            <a:r>
              <a:rPr sz="18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they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  <a:tabLst>
                <a:tab pos="355600" algn="l"/>
              </a:tabLst>
            </a:pPr>
            <a:r>
              <a:rPr sz="1400" spc="8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0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buy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bus</a:t>
            </a:r>
            <a:r>
              <a:rPr sz="18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ticket.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Objectives</a:t>
            </a:r>
            <a:r>
              <a:rPr spc="-7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spc="-10" dirty="0"/>
              <a:t>study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355600" marR="111760" indent="-343535">
              <a:lnSpc>
                <a:spcPts val="1350"/>
              </a:lnSpc>
              <a:spcBef>
                <a:spcPts val="445"/>
              </a:spcBef>
              <a:tabLst>
                <a:tab pos="355600" algn="l"/>
              </a:tabLst>
            </a:pPr>
            <a:r>
              <a:rPr sz="1100" spc="6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10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1400" dirty="0"/>
              <a:t>The</a:t>
            </a:r>
            <a:r>
              <a:rPr sz="1400" spc="25" dirty="0"/>
              <a:t> </a:t>
            </a:r>
            <a:r>
              <a:rPr sz="1400" dirty="0"/>
              <a:t>main</a:t>
            </a:r>
            <a:r>
              <a:rPr sz="1400" spc="-55" dirty="0"/>
              <a:t> </a:t>
            </a:r>
            <a:r>
              <a:rPr sz="1400" dirty="0"/>
              <a:t>purpose</a:t>
            </a:r>
            <a:r>
              <a:rPr sz="1400" spc="-55" dirty="0"/>
              <a:t> </a:t>
            </a:r>
            <a:r>
              <a:rPr sz="1400" dirty="0"/>
              <a:t>of</a:t>
            </a:r>
            <a:r>
              <a:rPr sz="1400" spc="-25" dirty="0"/>
              <a:t> </a:t>
            </a:r>
            <a:r>
              <a:rPr sz="1400" dirty="0"/>
              <a:t>this study</a:t>
            </a:r>
            <a:r>
              <a:rPr sz="1400" spc="-135" dirty="0"/>
              <a:t> </a:t>
            </a:r>
            <a:r>
              <a:rPr sz="1400" dirty="0"/>
              <a:t>is</a:t>
            </a:r>
            <a:r>
              <a:rPr sz="1400" spc="80" dirty="0"/>
              <a:t> </a:t>
            </a:r>
            <a:r>
              <a:rPr sz="1400" dirty="0"/>
              <a:t>to</a:t>
            </a:r>
            <a:r>
              <a:rPr sz="1400" spc="-35" dirty="0"/>
              <a:t> </a:t>
            </a:r>
            <a:r>
              <a:rPr sz="1400" dirty="0"/>
              <a:t>implement</a:t>
            </a:r>
            <a:r>
              <a:rPr sz="1400" spc="-65" dirty="0"/>
              <a:t> </a:t>
            </a:r>
            <a:r>
              <a:rPr sz="1400" dirty="0"/>
              <a:t>flexible</a:t>
            </a:r>
            <a:r>
              <a:rPr sz="1400" spc="-135" dirty="0"/>
              <a:t> </a:t>
            </a:r>
            <a:r>
              <a:rPr sz="1400" dirty="0"/>
              <a:t>procedures for</a:t>
            </a:r>
            <a:r>
              <a:rPr sz="1400" spc="-55" dirty="0"/>
              <a:t> </a:t>
            </a:r>
            <a:r>
              <a:rPr sz="1400" dirty="0"/>
              <a:t>booking</a:t>
            </a:r>
            <a:r>
              <a:rPr sz="1400" spc="15" dirty="0"/>
              <a:t> </a:t>
            </a:r>
            <a:r>
              <a:rPr sz="1400" dirty="0"/>
              <a:t>a</a:t>
            </a:r>
            <a:r>
              <a:rPr sz="1400" spc="-20" dirty="0"/>
              <a:t> </a:t>
            </a:r>
            <a:r>
              <a:rPr sz="1400" dirty="0"/>
              <a:t>bus ticket</a:t>
            </a:r>
            <a:r>
              <a:rPr sz="1400" spc="-65" dirty="0"/>
              <a:t> </a:t>
            </a:r>
            <a:r>
              <a:rPr sz="1400" dirty="0"/>
              <a:t>for</a:t>
            </a:r>
            <a:r>
              <a:rPr sz="1400" spc="25" dirty="0"/>
              <a:t> </a:t>
            </a:r>
            <a:r>
              <a:rPr sz="1400" spc="-25" dirty="0"/>
              <a:t>any </a:t>
            </a:r>
            <a:r>
              <a:rPr sz="1400" dirty="0"/>
              <a:t>trip</a:t>
            </a:r>
            <a:r>
              <a:rPr sz="1400" spc="-25" dirty="0"/>
              <a:t> </a:t>
            </a:r>
            <a:r>
              <a:rPr sz="1400" spc="-20" dirty="0"/>
              <a:t>made.</a:t>
            </a:r>
            <a:endParaRPr sz="1400">
              <a:latin typeface="Lucida Sans Unicode"/>
              <a:cs typeface="Lucida Sans Unicode"/>
            </a:endParaRPr>
          </a:p>
          <a:p>
            <a:pPr marL="355600" marR="358140" indent="-343535">
              <a:lnSpc>
                <a:spcPts val="1350"/>
              </a:lnSpc>
              <a:spcBef>
                <a:spcPts val="980"/>
              </a:spcBef>
              <a:tabLst>
                <a:tab pos="355600" algn="l"/>
              </a:tabLst>
            </a:pPr>
            <a:r>
              <a:rPr sz="1100" spc="6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10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1400" dirty="0"/>
              <a:t>by</a:t>
            </a:r>
            <a:r>
              <a:rPr sz="1400" spc="-50" dirty="0"/>
              <a:t> </a:t>
            </a:r>
            <a:r>
              <a:rPr sz="1400" dirty="0"/>
              <a:t>Imo</a:t>
            </a:r>
            <a:r>
              <a:rPr sz="1400" spc="-35" dirty="0"/>
              <a:t> </a:t>
            </a:r>
            <a:r>
              <a:rPr sz="1400" spc="-20" dirty="0"/>
              <a:t>Transport</a:t>
            </a:r>
            <a:r>
              <a:rPr sz="1400" spc="-55" dirty="0"/>
              <a:t> </a:t>
            </a:r>
            <a:r>
              <a:rPr sz="1400" dirty="0"/>
              <a:t>Company</a:t>
            </a:r>
            <a:r>
              <a:rPr sz="1400" spc="-50" dirty="0"/>
              <a:t> </a:t>
            </a:r>
            <a:r>
              <a:rPr sz="1400" dirty="0"/>
              <a:t>(ITC).</a:t>
            </a:r>
            <a:r>
              <a:rPr sz="1400" spc="-15" dirty="0"/>
              <a:t> </a:t>
            </a:r>
            <a:r>
              <a:rPr sz="1400" dirty="0"/>
              <a:t>The</a:t>
            </a:r>
            <a:r>
              <a:rPr sz="1400" spc="35" dirty="0"/>
              <a:t> </a:t>
            </a:r>
            <a:r>
              <a:rPr sz="1400" dirty="0"/>
              <a:t>system</a:t>
            </a:r>
            <a:r>
              <a:rPr sz="1400" spc="-85" dirty="0"/>
              <a:t> </a:t>
            </a:r>
            <a:r>
              <a:rPr sz="1400" dirty="0"/>
              <a:t>is</a:t>
            </a:r>
            <a:r>
              <a:rPr sz="1400" spc="10" dirty="0"/>
              <a:t> </a:t>
            </a:r>
            <a:r>
              <a:rPr sz="1400" dirty="0"/>
              <a:t>said</a:t>
            </a:r>
            <a:r>
              <a:rPr sz="1400" spc="15" dirty="0"/>
              <a:t> </a:t>
            </a:r>
            <a:r>
              <a:rPr sz="1400" dirty="0"/>
              <a:t>to</a:t>
            </a:r>
            <a:r>
              <a:rPr sz="1400" spc="-30" dirty="0"/>
              <a:t> </a:t>
            </a:r>
            <a:r>
              <a:rPr sz="1400" dirty="0"/>
              <a:t>be</a:t>
            </a:r>
            <a:r>
              <a:rPr sz="1400" spc="-50" dirty="0"/>
              <a:t> </a:t>
            </a:r>
            <a:r>
              <a:rPr sz="1400" dirty="0"/>
              <a:t>the</a:t>
            </a:r>
            <a:r>
              <a:rPr sz="1400" spc="35" dirty="0"/>
              <a:t> </a:t>
            </a:r>
            <a:r>
              <a:rPr sz="1400" dirty="0"/>
              <a:t>default</a:t>
            </a:r>
            <a:r>
              <a:rPr sz="1400" spc="-60" dirty="0"/>
              <a:t> </a:t>
            </a:r>
            <a:r>
              <a:rPr sz="1400" dirty="0"/>
              <a:t>system</a:t>
            </a:r>
            <a:r>
              <a:rPr sz="1400" spc="-80" dirty="0"/>
              <a:t> </a:t>
            </a:r>
            <a:r>
              <a:rPr sz="1400" dirty="0"/>
              <a:t>and</a:t>
            </a:r>
            <a:r>
              <a:rPr sz="1400" spc="-65" dirty="0"/>
              <a:t> </a:t>
            </a:r>
            <a:r>
              <a:rPr sz="1400" dirty="0"/>
              <a:t>customers</a:t>
            </a:r>
            <a:r>
              <a:rPr sz="1400" spc="5" dirty="0"/>
              <a:t> </a:t>
            </a:r>
            <a:r>
              <a:rPr sz="1400" spc="-25" dirty="0"/>
              <a:t>can </a:t>
            </a:r>
            <a:r>
              <a:rPr sz="1400" dirty="0"/>
              <a:t>choose</a:t>
            </a:r>
            <a:r>
              <a:rPr sz="1400" spc="-10" dirty="0"/>
              <a:t> their.</a:t>
            </a:r>
            <a:endParaRPr sz="14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  <a:tabLst>
                <a:tab pos="355600" algn="l"/>
              </a:tabLst>
            </a:pPr>
            <a:r>
              <a:rPr sz="1100" spc="6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10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1400" dirty="0"/>
              <a:t>own</a:t>
            </a:r>
            <a:r>
              <a:rPr sz="1400" spc="-40" dirty="0"/>
              <a:t> </a:t>
            </a:r>
            <a:r>
              <a:rPr sz="1400" dirty="0"/>
              <a:t>seats.</a:t>
            </a:r>
            <a:r>
              <a:rPr sz="1400" spc="-90" dirty="0"/>
              <a:t> </a:t>
            </a:r>
            <a:r>
              <a:rPr sz="1400" spc="-10" dirty="0"/>
              <a:t>Specifically,</a:t>
            </a:r>
            <a:r>
              <a:rPr sz="1400" spc="-90" dirty="0"/>
              <a:t> </a:t>
            </a:r>
            <a:r>
              <a:rPr sz="1400" dirty="0"/>
              <a:t>the</a:t>
            </a:r>
            <a:r>
              <a:rPr sz="1400" spc="-125" dirty="0"/>
              <a:t> </a:t>
            </a:r>
            <a:r>
              <a:rPr sz="1400" dirty="0"/>
              <a:t>objectives</a:t>
            </a:r>
            <a:r>
              <a:rPr sz="1400" spc="15" dirty="0"/>
              <a:t> </a:t>
            </a:r>
            <a:r>
              <a:rPr sz="1400" dirty="0"/>
              <a:t>of</a:t>
            </a:r>
            <a:r>
              <a:rPr sz="1400" spc="75" dirty="0"/>
              <a:t> </a:t>
            </a:r>
            <a:r>
              <a:rPr sz="1400" dirty="0"/>
              <a:t>this</a:t>
            </a:r>
            <a:r>
              <a:rPr sz="1400" spc="15" dirty="0"/>
              <a:t> </a:t>
            </a:r>
            <a:r>
              <a:rPr sz="1400" dirty="0"/>
              <a:t>project</a:t>
            </a:r>
            <a:r>
              <a:rPr sz="1400" spc="-50" dirty="0"/>
              <a:t> </a:t>
            </a:r>
            <a:r>
              <a:rPr sz="1400" dirty="0"/>
              <a:t>will</a:t>
            </a:r>
            <a:r>
              <a:rPr sz="1400" spc="-60" dirty="0"/>
              <a:t> </a:t>
            </a:r>
            <a:r>
              <a:rPr sz="1400" dirty="0"/>
              <a:t>be</a:t>
            </a:r>
            <a:r>
              <a:rPr sz="1400" spc="-40" dirty="0"/>
              <a:t> </a:t>
            </a:r>
            <a:r>
              <a:rPr sz="1400" spc="-25" dirty="0"/>
              <a:t>to:</a:t>
            </a:r>
            <a:endParaRPr sz="1400">
              <a:latin typeface="Lucida Sans Unicode"/>
              <a:cs typeface="Lucida Sans Unicode"/>
            </a:endParaRPr>
          </a:p>
          <a:p>
            <a:pPr marL="12700">
              <a:lnSpc>
                <a:spcPts val="1515"/>
              </a:lnSpc>
              <a:spcBef>
                <a:spcPts val="650"/>
              </a:spcBef>
              <a:tabLst>
                <a:tab pos="355600" algn="l"/>
              </a:tabLst>
            </a:pPr>
            <a:r>
              <a:rPr sz="1100" spc="6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10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1400" dirty="0"/>
              <a:t>i)</a:t>
            </a:r>
            <a:r>
              <a:rPr sz="1400" spc="50" dirty="0"/>
              <a:t> </a:t>
            </a:r>
            <a:r>
              <a:rPr sz="1400" spc="-10" dirty="0"/>
              <a:t>Provide</a:t>
            </a:r>
            <a:r>
              <a:rPr sz="1400" spc="-50" dirty="0"/>
              <a:t> </a:t>
            </a:r>
            <a:r>
              <a:rPr sz="1400" dirty="0"/>
              <a:t>a</a:t>
            </a:r>
            <a:r>
              <a:rPr sz="1400" spc="50" dirty="0"/>
              <a:t> </a:t>
            </a:r>
            <a:r>
              <a:rPr sz="1400" dirty="0"/>
              <a:t>web-based</a:t>
            </a:r>
            <a:r>
              <a:rPr sz="1400" spc="-150" dirty="0"/>
              <a:t> </a:t>
            </a:r>
            <a:r>
              <a:rPr sz="1400" dirty="0"/>
              <a:t>bus</a:t>
            </a:r>
            <a:r>
              <a:rPr sz="1400" spc="-80" dirty="0"/>
              <a:t> </a:t>
            </a:r>
            <a:r>
              <a:rPr sz="1400" dirty="0"/>
              <a:t>booking</a:t>
            </a:r>
            <a:r>
              <a:rPr sz="1400" spc="-65" dirty="0"/>
              <a:t> </a:t>
            </a:r>
            <a:r>
              <a:rPr sz="1400" dirty="0"/>
              <a:t>service</a:t>
            </a:r>
            <a:r>
              <a:rPr sz="1400" spc="25" dirty="0"/>
              <a:t> </a:t>
            </a:r>
            <a:r>
              <a:rPr sz="1400" dirty="0"/>
              <a:t>where</a:t>
            </a:r>
            <a:r>
              <a:rPr sz="1400" spc="-55" dirty="0"/>
              <a:t> </a:t>
            </a:r>
            <a:r>
              <a:rPr sz="1400" dirty="0"/>
              <a:t>a</a:t>
            </a:r>
            <a:r>
              <a:rPr sz="1400" spc="55" dirty="0"/>
              <a:t> </a:t>
            </a:r>
            <a:r>
              <a:rPr sz="1400" dirty="0"/>
              <a:t>customer</a:t>
            </a:r>
            <a:r>
              <a:rPr sz="1400" spc="-55" dirty="0"/>
              <a:t> </a:t>
            </a:r>
            <a:r>
              <a:rPr sz="1400" dirty="0"/>
              <a:t>can</a:t>
            </a:r>
            <a:r>
              <a:rPr sz="1400" spc="30" dirty="0"/>
              <a:t> </a:t>
            </a:r>
            <a:r>
              <a:rPr sz="1400" dirty="0"/>
              <a:t>Buy</a:t>
            </a:r>
            <a:r>
              <a:rPr sz="1400" spc="-55" dirty="0"/>
              <a:t> </a:t>
            </a:r>
            <a:r>
              <a:rPr sz="1400" dirty="0"/>
              <a:t>a</a:t>
            </a:r>
            <a:r>
              <a:rPr sz="1400" spc="55" dirty="0"/>
              <a:t> </a:t>
            </a:r>
            <a:r>
              <a:rPr sz="1400" dirty="0"/>
              <a:t>bus</a:t>
            </a:r>
            <a:r>
              <a:rPr sz="1400" spc="-80" dirty="0"/>
              <a:t> </a:t>
            </a:r>
            <a:r>
              <a:rPr sz="1400" dirty="0"/>
              <a:t>ticket</a:t>
            </a:r>
            <a:r>
              <a:rPr sz="1400" spc="10" dirty="0"/>
              <a:t> </a:t>
            </a:r>
            <a:r>
              <a:rPr sz="1400" dirty="0"/>
              <a:t>online</a:t>
            </a:r>
            <a:r>
              <a:rPr sz="1400" spc="25" dirty="0"/>
              <a:t> </a:t>
            </a:r>
            <a:r>
              <a:rPr sz="1400" spc="-10" dirty="0"/>
              <a:t>without</a:t>
            </a:r>
            <a:endParaRPr sz="1400">
              <a:latin typeface="Lucida Sans Unicode"/>
              <a:cs typeface="Lucida Sans Unicode"/>
            </a:endParaRPr>
          </a:p>
          <a:p>
            <a:pPr marL="355600">
              <a:lnSpc>
                <a:spcPts val="1515"/>
              </a:lnSpc>
            </a:pPr>
            <a:r>
              <a:rPr sz="1400" dirty="0"/>
              <a:t>the</a:t>
            </a:r>
            <a:r>
              <a:rPr sz="1400" spc="-80" dirty="0"/>
              <a:t> </a:t>
            </a:r>
            <a:r>
              <a:rPr sz="1400" dirty="0"/>
              <a:t>need</a:t>
            </a:r>
            <a:r>
              <a:rPr sz="1400" spc="50" dirty="0"/>
              <a:t> </a:t>
            </a:r>
            <a:r>
              <a:rPr sz="1400" spc="-25" dirty="0"/>
              <a:t>to</a:t>
            </a:r>
            <a:endParaRPr sz="1400"/>
          </a:p>
          <a:p>
            <a:pPr marL="12700">
              <a:lnSpc>
                <a:spcPct val="100000"/>
              </a:lnSpc>
              <a:spcBef>
                <a:spcPts val="650"/>
              </a:spcBef>
              <a:tabLst>
                <a:tab pos="355600" algn="l"/>
              </a:tabLst>
            </a:pPr>
            <a:r>
              <a:rPr sz="1100" spc="6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10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1400" dirty="0"/>
              <a:t>line</a:t>
            </a:r>
            <a:r>
              <a:rPr sz="1400" spc="5" dirty="0"/>
              <a:t> </a:t>
            </a:r>
            <a:r>
              <a:rPr sz="1400" dirty="0"/>
              <a:t>up</a:t>
            </a:r>
            <a:r>
              <a:rPr sz="1400" spc="-10" dirty="0"/>
              <a:t> </a:t>
            </a:r>
            <a:r>
              <a:rPr sz="1400" dirty="0"/>
              <a:t>counter</a:t>
            </a:r>
            <a:r>
              <a:rPr sz="1400" spc="10" dirty="0"/>
              <a:t> </a:t>
            </a:r>
            <a:r>
              <a:rPr sz="1400" dirty="0"/>
              <a:t>to</a:t>
            </a:r>
            <a:r>
              <a:rPr sz="1400" spc="-55" dirty="0"/>
              <a:t> </a:t>
            </a:r>
            <a:r>
              <a:rPr sz="1400" dirty="0"/>
              <a:t>buy</a:t>
            </a:r>
            <a:r>
              <a:rPr sz="1400" spc="-65" dirty="0"/>
              <a:t> </a:t>
            </a:r>
            <a:r>
              <a:rPr sz="1400" dirty="0"/>
              <a:t>a</a:t>
            </a:r>
            <a:r>
              <a:rPr sz="1400" spc="40" dirty="0"/>
              <a:t> </a:t>
            </a:r>
            <a:r>
              <a:rPr sz="1400" dirty="0"/>
              <a:t>bus</a:t>
            </a:r>
            <a:r>
              <a:rPr sz="1400" spc="-95" dirty="0"/>
              <a:t> </a:t>
            </a:r>
            <a:r>
              <a:rPr sz="1400" spc="-10" dirty="0"/>
              <a:t>ticket.</a:t>
            </a:r>
            <a:endParaRPr sz="1400">
              <a:latin typeface="Lucida Sans Unicode"/>
              <a:cs typeface="Lucida Sans Unicode"/>
            </a:endParaRPr>
          </a:p>
          <a:p>
            <a:pPr marL="12700">
              <a:lnSpc>
                <a:spcPts val="1515"/>
              </a:lnSpc>
              <a:spcBef>
                <a:spcPts val="725"/>
              </a:spcBef>
              <a:tabLst>
                <a:tab pos="355600" algn="l"/>
              </a:tabLst>
            </a:pPr>
            <a:r>
              <a:rPr sz="1100" spc="6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10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1400" dirty="0"/>
              <a:t>Ii)</a:t>
            </a:r>
            <a:r>
              <a:rPr sz="1400" spc="40" dirty="0"/>
              <a:t> </a:t>
            </a:r>
            <a:r>
              <a:rPr sz="1400" dirty="0"/>
              <a:t>Empowering</a:t>
            </a:r>
            <a:r>
              <a:rPr sz="1400" spc="-85" dirty="0"/>
              <a:t> </a:t>
            </a:r>
            <a:r>
              <a:rPr sz="1400" dirty="0"/>
              <a:t>customers</a:t>
            </a:r>
            <a:r>
              <a:rPr sz="1400" spc="-95" dirty="0"/>
              <a:t> </a:t>
            </a:r>
            <a:r>
              <a:rPr sz="1400" dirty="0"/>
              <a:t>to</a:t>
            </a:r>
            <a:r>
              <a:rPr sz="1400" spc="-55" dirty="0"/>
              <a:t> </a:t>
            </a:r>
            <a:r>
              <a:rPr sz="1400" dirty="0"/>
              <a:t>check</a:t>
            </a:r>
            <a:r>
              <a:rPr sz="1400" spc="65" dirty="0"/>
              <a:t> </a:t>
            </a:r>
            <a:r>
              <a:rPr sz="1400" dirty="0"/>
              <a:t>availability</a:t>
            </a:r>
            <a:r>
              <a:rPr sz="1400" spc="-145" dirty="0"/>
              <a:t> </a:t>
            </a:r>
            <a:r>
              <a:rPr sz="1400" dirty="0"/>
              <a:t>and</a:t>
            </a:r>
            <a:r>
              <a:rPr sz="1400" spc="-5" dirty="0"/>
              <a:t> </a:t>
            </a:r>
            <a:r>
              <a:rPr sz="1400" dirty="0"/>
              <a:t>types</a:t>
            </a:r>
            <a:r>
              <a:rPr sz="1400" spc="-95" dirty="0"/>
              <a:t> </a:t>
            </a:r>
            <a:r>
              <a:rPr sz="1400" dirty="0"/>
              <a:t>of</a:t>
            </a:r>
            <a:r>
              <a:rPr sz="1400" spc="-40" dirty="0"/>
              <a:t> </a:t>
            </a:r>
            <a:r>
              <a:rPr sz="1400" dirty="0"/>
              <a:t>buses</a:t>
            </a:r>
            <a:r>
              <a:rPr sz="1400" spc="-20" dirty="0"/>
              <a:t> </a:t>
            </a:r>
            <a:r>
              <a:rPr sz="1400" dirty="0"/>
              <a:t>online.</a:t>
            </a:r>
            <a:r>
              <a:rPr sz="1400" spc="-35" dirty="0"/>
              <a:t> </a:t>
            </a:r>
            <a:r>
              <a:rPr sz="1400" dirty="0"/>
              <a:t>The</a:t>
            </a:r>
            <a:r>
              <a:rPr sz="1400" spc="10" dirty="0"/>
              <a:t> </a:t>
            </a:r>
            <a:r>
              <a:rPr sz="1400" dirty="0"/>
              <a:t>customer</a:t>
            </a:r>
            <a:r>
              <a:rPr sz="1400" spc="-70" dirty="0"/>
              <a:t> </a:t>
            </a:r>
            <a:r>
              <a:rPr sz="1400" dirty="0"/>
              <a:t>can</a:t>
            </a:r>
            <a:r>
              <a:rPr sz="1400" spc="10" dirty="0"/>
              <a:t> </a:t>
            </a:r>
            <a:r>
              <a:rPr sz="1400" spc="-10" dirty="0"/>
              <a:t>check</a:t>
            </a:r>
            <a:endParaRPr sz="1400">
              <a:latin typeface="Lucida Sans Unicode"/>
              <a:cs typeface="Lucida Sans Unicode"/>
            </a:endParaRPr>
          </a:p>
          <a:p>
            <a:pPr marL="355600">
              <a:lnSpc>
                <a:spcPts val="1515"/>
              </a:lnSpc>
            </a:pPr>
            <a:r>
              <a:rPr sz="1400" dirty="0"/>
              <a:t>the</a:t>
            </a:r>
            <a:r>
              <a:rPr sz="1400" spc="-60" dirty="0"/>
              <a:t> </a:t>
            </a:r>
            <a:r>
              <a:rPr sz="1400" dirty="0"/>
              <a:t>timing</a:t>
            </a:r>
            <a:r>
              <a:rPr sz="1400" spc="5" dirty="0"/>
              <a:t> </a:t>
            </a:r>
            <a:r>
              <a:rPr sz="1400" spc="-25" dirty="0"/>
              <a:t>of</a:t>
            </a:r>
            <a:endParaRPr sz="1400"/>
          </a:p>
          <a:p>
            <a:pPr marL="12700">
              <a:lnSpc>
                <a:spcPct val="100000"/>
              </a:lnSpc>
              <a:spcBef>
                <a:spcPts val="645"/>
              </a:spcBef>
              <a:tabLst>
                <a:tab pos="355600" algn="l"/>
              </a:tabLst>
            </a:pPr>
            <a:r>
              <a:rPr sz="1100" spc="6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10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1400" dirty="0"/>
              <a:t>the</a:t>
            </a:r>
            <a:r>
              <a:rPr sz="1400" spc="-75" dirty="0"/>
              <a:t> </a:t>
            </a:r>
            <a:r>
              <a:rPr sz="1400" dirty="0"/>
              <a:t>entire</a:t>
            </a:r>
            <a:r>
              <a:rPr sz="1400" spc="5" dirty="0"/>
              <a:t> </a:t>
            </a:r>
            <a:r>
              <a:rPr sz="1400" dirty="0"/>
              <a:t>ITC</a:t>
            </a:r>
            <a:r>
              <a:rPr sz="1400" spc="10" dirty="0"/>
              <a:t> </a:t>
            </a:r>
            <a:r>
              <a:rPr sz="1400" dirty="0"/>
              <a:t>bus</a:t>
            </a:r>
            <a:r>
              <a:rPr sz="1400" spc="-20" dirty="0"/>
              <a:t> </a:t>
            </a:r>
            <a:r>
              <a:rPr sz="1400" dirty="0"/>
              <a:t>by</a:t>
            </a:r>
            <a:r>
              <a:rPr sz="1400" spc="-70" dirty="0"/>
              <a:t> </a:t>
            </a:r>
            <a:r>
              <a:rPr sz="1400" dirty="0"/>
              <a:t>using</a:t>
            </a:r>
            <a:r>
              <a:rPr sz="1400" spc="-5" dirty="0"/>
              <a:t> </a:t>
            </a:r>
            <a:r>
              <a:rPr sz="1400" spc="-10" dirty="0"/>
              <a:t>system.</a:t>
            </a:r>
            <a:endParaRPr sz="1400">
              <a:latin typeface="Lucida Sans Unicode"/>
              <a:cs typeface="Lucida Sans Unicode"/>
            </a:endParaRPr>
          </a:p>
          <a:p>
            <a:pPr marL="355600" marR="5080" indent="-343535">
              <a:lnSpc>
                <a:spcPts val="1350"/>
              </a:lnSpc>
              <a:spcBef>
                <a:spcPts val="970"/>
              </a:spcBef>
              <a:tabLst>
                <a:tab pos="355600" algn="l"/>
              </a:tabLst>
            </a:pPr>
            <a:r>
              <a:rPr sz="1100" spc="6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10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1400" dirty="0"/>
              <a:t>iii)</a:t>
            </a:r>
            <a:r>
              <a:rPr sz="1400" spc="40" dirty="0"/>
              <a:t> </a:t>
            </a:r>
            <a:r>
              <a:rPr sz="1400" dirty="0"/>
              <a:t>Facilitating</a:t>
            </a:r>
            <a:r>
              <a:rPr sz="1400" spc="-85" dirty="0"/>
              <a:t> </a:t>
            </a:r>
            <a:r>
              <a:rPr sz="1400" dirty="0"/>
              <a:t>the</a:t>
            </a:r>
            <a:r>
              <a:rPr sz="1400" spc="15" dirty="0"/>
              <a:t> </a:t>
            </a:r>
            <a:r>
              <a:rPr sz="1400" dirty="0"/>
              <a:t>payment</a:t>
            </a:r>
            <a:r>
              <a:rPr sz="1400" spc="-80" dirty="0"/>
              <a:t> </a:t>
            </a:r>
            <a:r>
              <a:rPr sz="1400" dirty="0"/>
              <a:t>of</a:t>
            </a:r>
            <a:r>
              <a:rPr sz="1400" spc="-40" dirty="0"/>
              <a:t> </a:t>
            </a:r>
            <a:r>
              <a:rPr sz="1400" dirty="0"/>
              <a:t>bus</a:t>
            </a:r>
            <a:r>
              <a:rPr sz="1400" spc="-15" dirty="0"/>
              <a:t> </a:t>
            </a:r>
            <a:r>
              <a:rPr sz="1400" dirty="0"/>
              <a:t>tickets</a:t>
            </a:r>
            <a:r>
              <a:rPr sz="1400" spc="-95" dirty="0"/>
              <a:t> </a:t>
            </a:r>
            <a:r>
              <a:rPr sz="1400" dirty="0"/>
              <a:t>by</a:t>
            </a:r>
            <a:r>
              <a:rPr sz="1400" spc="-65" dirty="0"/>
              <a:t> </a:t>
            </a:r>
            <a:r>
              <a:rPr sz="1400" dirty="0"/>
              <a:t>obtaining a</a:t>
            </a:r>
            <a:r>
              <a:rPr sz="1400" spc="-35" dirty="0"/>
              <a:t> </a:t>
            </a:r>
            <a:r>
              <a:rPr sz="1400" dirty="0"/>
              <a:t>bank</a:t>
            </a:r>
            <a:r>
              <a:rPr sz="1400" spc="-85" dirty="0"/>
              <a:t> </a:t>
            </a:r>
            <a:r>
              <a:rPr sz="1400" dirty="0"/>
              <a:t>pin</a:t>
            </a:r>
            <a:r>
              <a:rPr sz="1400" spc="15" dirty="0"/>
              <a:t> </a:t>
            </a:r>
            <a:r>
              <a:rPr sz="1400" dirty="0"/>
              <a:t>after</a:t>
            </a:r>
            <a:r>
              <a:rPr sz="1400" spc="-70" dirty="0"/>
              <a:t> </a:t>
            </a:r>
            <a:r>
              <a:rPr sz="1400" dirty="0"/>
              <a:t>payment</a:t>
            </a:r>
            <a:r>
              <a:rPr sz="1400" spc="-75" dirty="0"/>
              <a:t> </a:t>
            </a:r>
            <a:r>
              <a:rPr sz="1400" dirty="0"/>
              <a:t>various</a:t>
            </a:r>
            <a:r>
              <a:rPr sz="1400" spc="60" dirty="0"/>
              <a:t> </a:t>
            </a:r>
            <a:r>
              <a:rPr sz="1400" spc="-10" dirty="0"/>
              <a:t>designated banks.</a:t>
            </a:r>
            <a:endParaRPr sz="14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  <a:tabLst>
                <a:tab pos="355600" algn="l"/>
              </a:tabLst>
            </a:pPr>
            <a:r>
              <a:rPr sz="1100" spc="6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10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1400" dirty="0"/>
              <a:t>iv)</a:t>
            </a:r>
            <a:r>
              <a:rPr sz="1400" spc="25" dirty="0"/>
              <a:t> </a:t>
            </a:r>
            <a:r>
              <a:rPr sz="1400" dirty="0"/>
              <a:t>The</a:t>
            </a:r>
            <a:r>
              <a:rPr sz="1400" spc="-75" dirty="0"/>
              <a:t> </a:t>
            </a:r>
            <a:r>
              <a:rPr sz="1400" dirty="0"/>
              <a:t>ability</a:t>
            </a:r>
            <a:r>
              <a:rPr sz="1400" spc="-80" dirty="0"/>
              <a:t> </a:t>
            </a:r>
            <a:r>
              <a:rPr sz="1400" dirty="0"/>
              <a:t>of</a:t>
            </a:r>
            <a:r>
              <a:rPr sz="1400" spc="-50" dirty="0"/>
              <a:t> </a:t>
            </a:r>
            <a:r>
              <a:rPr sz="1400" dirty="0"/>
              <a:t>customers</a:t>
            </a:r>
            <a:r>
              <a:rPr sz="1400" spc="-25" dirty="0"/>
              <a:t> </a:t>
            </a:r>
            <a:r>
              <a:rPr sz="1400" dirty="0"/>
              <a:t>to</a:t>
            </a:r>
            <a:r>
              <a:rPr sz="1400" spc="-65" dirty="0"/>
              <a:t> </a:t>
            </a:r>
            <a:r>
              <a:rPr sz="1400" dirty="0"/>
              <a:t>cancel</a:t>
            </a:r>
            <a:r>
              <a:rPr sz="1400" spc="-15" dirty="0"/>
              <a:t> </a:t>
            </a:r>
            <a:r>
              <a:rPr sz="1400" dirty="0"/>
              <a:t>their </a:t>
            </a:r>
            <a:r>
              <a:rPr sz="1400" spc="-10" dirty="0"/>
              <a:t>booking.</a:t>
            </a:r>
            <a:endParaRPr sz="14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  <a:tabLst>
                <a:tab pos="355600" algn="l"/>
              </a:tabLst>
            </a:pPr>
            <a:r>
              <a:rPr sz="1100" spc="6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10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1400" dirty="0"/>
              <a:t>v)</a:t>
            </a:r>
            <a:r>
              <a:rPr sz="1400" spc="35" dirty="0"/>
              <a:t> </a:t>
            </a:r>
            <a:r>
              <a:rPr sz="1400" dirty="0"/>
              <a:t>User</a:t>
            </a:r>
            <a:r>
              <a:rPr sz="1400" spc="-75" dirty="0"/>
              <a:t> </a:t>
            </a:r>
            <a:r>
              <a:rPr sz="1400" dirty="0"/>
              <a:t>management</a:t>
            </a:r>
            <a:r>
              <a:rPr sz="1400" spc="-80" dirty="0"/>
              <a:t> </a:t>
            </a:r>
            <a:r>
              <a:rPr sz="1400" dirty="0"/>
              <a:t>rights</a:t>
            </a:r>
            <a:r>
              <a:rPr sz="1400" spc="-25" dirty="0"/>
              <a:t> </a:t>
            </a:r>
            <a:r>
              <a:rPr sz="1400" dirty="0"/>
              <a:t>in</a:t>
            </a:r>
            <a:r>
              <a:rPr sz="1400" spc="5" dirty="0"/>
              <a:t> </a:t>
            </a:r>
            <a:r>
              <a:rPr sz="1400" dirty="0"/>
              <a:t>renewal</a:t>
            </a:r>
            <a:r>
              <a:rPr sz="1400" spc="-10" dirty="0"/>
              <a:t> </a:t>
            </a:r>
            <a:r>
              <a:rPr sz="1400" dirty="0"/>
              <a:t>and</a:t>
            </a:r>
            <a:r>
              <a:rPr sz="1400" spc="-10" dirty="0"/>
              <a:t> cancellation</a:t>
            </a:r>
            <a:r>
              <a:rPr sz="1400" spc="-150" dirty="0"/>
              <a:t> </a:t>
            </a:r>
            <a:r>
              <a:rPr sz="1400" dirty="0"/>
              <a:t>of</a:t>
            </a:r>
            <a:r>
              <a:rPr sz="1400" spc="30" dirty="0"/>
              <a:t> </a:t>
            </a:r>
            <a:r>
              <a:rPr sz="1400" dirty="0"/>
              <a:t>payment,</a:t>
            </a:r>
            <a:r>
              <a:rPr sz="1400" spc="-114" dirty="0"/>
              <a:t> </a:t>
            </a:r>
            <a:r>
              <a:rPr sz="1400" dirty="0"/>
              <a:t>route</a:t>
            </a:r>
            <a:r>
              <a:rPr sz="1400" spc="5" dirty="0"/>
              <a:t> </a:t>
            </a:r>
            <a:r>
              <a:rPr sz="1400" dirty="0"/>
              <a:t>and</a:t>
            </a:r>
            <a:r>
              <a:rPr sz="1400" spc="-10" dirty="0"/>
              <a:t> </a:t>
            </a:r>
            <a:r>
              <a:rPr sz="1400" dirty="0"/>
              <a:t>vehicle</a:t>
            </a:r>
            <a:r>
              <a:rPr sz="1400" spc="5" dirty="0"/>
              <a:t> </a:t>
            </a:r>
            <a:r>
              <a:rPr sz="1400" spc="-10" dirty="0"/>
              <a:t>Records</a:t>
            </a:r>
            <a:endParaRPr sz="1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Trebuchet MS"/>
                <a:cs typeface="Trebuchet MS"/>
              </a:rPr>
              <a:t>Problem</a:t>
            </a:r>
            <a:r>
              <a:rPr b="1" spc="-70" dirty="0">
                <a:latin typeface="Trebuchet MS"/>
                <a:cs typeface="Trebuchet MS"/>
              </a:rPr>
              <a:t> </a:t>
            </a:r>
            <a:r>
              <a:rPr b="1" spc="-10" dirty="0">
                <a:latin typeface="Trebuchet MS"/>
                <a:cs typeface="Trebuchet MS"/>
              </a:rPr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602" y="2187257"/>
            <a:ext cx="8221345" cy="16795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25"/>
              </a:spcBef>
              <a:tabLst>
                <a:tab pos="355600" algn="l"/>
              </a:tabLst>
            </a:pPr>
            <a:r>
              <a:rPr sz="1550" spc="95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55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2000" spc="-10" dirty="0">
                <a:solidFill>
                  <a:srgbClr val="2C3B43"/>
                </a:solidFill>
                <a:latin typeface="Trebuchet MS"/>
                <a:cs typeface="Trebuchet MS"/>
              </a:rPr>
              <a:t>Traditional</a:t>
            </a:r>
            <a:r>
              <a:rPr sz="2000" spc="-185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2C3B43"/>
                </a:solidFill>
                <a:latin typeface="Trebuchet MS"/>
                <a:cs typeface="Trebuchet MS"/>
              </a:rPr>
              <a:t>bus</a:t>
            </a:r>
            <a:r>
              <a:rPr sz="2000" spc="-5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2C3B43"/>
                </a:solidFill>
                <a:latin typeface="Trebuchet MS"/>
                <a:cs typeface="Trebuchet MS"/>
              </a:rPr>
              <a:t>ticket</a:t>
            </a:r>
            <a:r>
              <a:rPr sz="2000" spc="-7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2C3B43"/>
                </a:solidFill>
                <a:latin typeface="Trebuchet MS"/>
                <a:cs typeface="Trebuchet MS"/>
              </a:rPr>
              <a:t>booking</a:t>
            </a:r>
            <a:r>
              <a:rPr sz="2000" spc="2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2C3B43"/>
                </a:solidFill>
                <a:latin typeface="Trebuchet MS"/>
                <a:cs typeface="Trebuchet MS"/>
              </a:rPr>
              <a:t>systems</a:t>
            </a:r>
            <a:r>
              <a:rPr sz="2000" spc="-5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2C3B43"/>
                </a:solidFill>
                <a:latin typeface="Trebuchet MS"/>
                <a:cs typeface="Trebuchet MS"/>
              </a:rPr>
              <a:t>are</a:t>
            </a:r>
            <a:r>
              <a:rPr sz="2000" spc="-7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2C3B43"/>
                </a:solidFill>
                <a:latin typeface="Trebuchet MS"/>
                <a:cs typeface="Trebuchet MS"/>
              </a:rPr>
              <a:t>often</a:t>
            </a:r>
            <a:r>
              <a:rPr sz="2000" spc="5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2C3B43"/>
                </a:solidFill>
                <a:latin typeface="Trebuchet MS"/>
                <a:cs typeface="Trebuchet MS"/>
              </a:rPr>
              <a:t>time-consuming</a:t>
            </a:r>
            <a:r>
              <a:rPr sz="2000" spc="-15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2000" spc="-25" dirty="0">
                <a:solidFill>
                  <a:srgbClr val="2C3B43"/>
                </a:solidFill>
                <a:latin typeface="Trebuchet MS"/>
                <a:cs typeface="Trebuchet MS"/>
              </a:rPr>
              <a:t>and </a:t>
            </a:r>
            <a:r>
              <a:rPr sz="2000" dirty="0">
                <a:solidFill>
                  <a:srgbClr val="2C3B43"/>
                </a:solidFill>
                <a:latin typeface="Trebuchet MS"/>
                <a:cs typeface="Trebuchet MS"/>
              </a:rPr>
              <a:t>inefficient,</a:t>
            </a:r>
            <a:r>
              <a:rPr sz="2000" spc="-185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2C3B43"/>
                </a:solidFill>
                <a:latin typeface="Trebuchet MS"/>
                <a:cs typeface="Trebuchet MS"/>
              </a:rPr>
              <a:t>leading</a:t>
            </a:r>
            <a:r>
              <a:rPr sz="2000" spc="-7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2C3B43"/>
                </a:solidFill>
                <a:latin typeface="Trebuchet MS"/>
                <a:cs typeface="Trebuchet MS"/>
              </a:rPr>
              <a:t>to</a:t>
            </a:r>
            <a:r>
              <a:rPr sz="2000" spc="15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2C3B43"/>
                </a:solidFill>
                <a:latin typeface="Trebuchet MS"/>
                <a:cs typeface="Trebuchet MS"/>
              </a:rPr>
              <a:t>inconvenience</a:t>
            </a:r>
            <a:r>
              <a:rPr sz="2000" spc="-165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2C3B43"/>
                </a:solidFill>
                <a:latin typeface="Trebuchet MS"/>
                <a:cs typeface="Trebuchet MS"/>
              </a:rPr>
              <a:t>for</a:t>
            </a:r>
            <a:r>
              <a:rPr sz="2000" spc="10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2C3B43"/>
                </a:solidFill>
                <a:latin typeface="Trebuchet MS"/>
                <a:cs typeface="Trebuchet MS"/>
              </a:rPr>
              <a:t>both</a:t>
            </a:r>
            <a:r>
              <a:rPr sz="2000" spc="-5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2C3B43"/>
                </a:solidFill>
                <a:latin typeface="Trebuchet MS"/>
                <a:cs typeface="Trebuchet MS"/>
              </a:rPr>
              <a:t>passengers</a:t>
            </a:r>
            <a:r>
              <a:rPr sz="2000" spc="-185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2C3B43"/>
                </a:solidFill>
                <a:latin typeface="Trebuchet MS"/>
                <a:cs typeface="Trebuchet MS"/>
              </a:rPr>
              <a:t>and</a:t>
            </a:r>
            <a:r>
              <a:rPr sz="2000" spc="6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2000" spc="-25" dirty="0">
                <a:solidFill>
                  <a:srgbClr val="2C3B43"/>
                </a:solidFill>
                <a:latin typeface="Trebuchet MS"/>
                <a:cs typeface="Trebuchet MS"/>
              </a:rPr>
              <a:t>bus </a:t>
            </a:r>
            <a:r>
              <a:rPr sz="2000" spc="-10" dirty="0">
                <a:solidFill>
                  <a:srgbClr val="2C3B43"/>
                </a:solidFill>
                <a:latin typeface="Trebuchet MS"/>
                <a:cs typeface="Trebuchet MS"/>
              </a:rPr>
              <a:t>operators.</a:t>
            </a:r>
            <a:endParaRPr sz="2000">
              <a:latin typeface="Trebuchet MS"/>
              <a:cs typeface="Trebuchet MS"/>
            </a:endParaRPr>
          </a:p>
          <a:p>
            <a:pPr marL="355600" marR="139065" indent="-343535">
              <a:lnSpc>
                <a:spcPct val="100000"/>
              </a:lnSpc>
              <a:spcBef>
                <a:spcPts val="985"/>
              </a:spcBef>
              <a:tabLst>
                <a:tab pos="355600" algn="l"/>
              </a:tabLst>
            </a:pPr>
            <a:r>
              <a:rPr sz="1550" spc="95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55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2000" dirty="0">
                <a:solidFill>
                  <a:srgbClr val="2C3B43"/>
                </a:solidFill>
                <a:latin typeface="Trebuchet MS"/>
                <a:cs typeface="Trebuchet MS"/>
              </a:rPr>
              <a:t>There</a:t>
            </a:r>
            <a:r>
              <a:rPr sz="2000" spc="-155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2C3B43"/>
                </a:solidFill>
                <a:latin typeface="Trebuchet MS"/>
                <a:cs typeface="Trebuchet MS"/>
              </a:rPr>
              <a:t>is</a:t>
            </a:r>
            <a:r>
              <a:rPr sz="2000" spc="9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2C3B43"/>
                </a:solidFill>
                <a:latin typeface="Trebuchet MS"/>
                <a:cs typeface="Trebuchet MS"/>
              </a:rPr>
              <a:t>a</a:t>
            </a:r>
            <a:r>
              <a:rPr sz="2000" spc="7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2C3B43"/>
                </a:solidFill>
                <a:latin typeface="Trebuchet MS"/>
                <a:cs typeface="Trebuchet MS"/>
              </a:rPr>
              <a:t>need</a:t>
            </a:r>
            <a:r>
              <a:rPr sz="2000" spc="-95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2C3B43"/>
                </a:solidFill>
                <a:latin typeface="Trebuchet MS"/>
                <a:cs typeface="Trebuchet MS"/>
              </a:rPr>
              <a:t>for</a:t>
            </a:r>
            <a:r>
              <a:rPr sz="2000" spc="125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2C3B43"/>
                </a:solidFill>
                <a:latin typeface="Trebuchet MS"/>
                <a:cs typeface="Trebuchet MS"/>
              </a:rPr>
              <a:t>a</a:t>
            </a:r>
            <a:r>
              <a:rPr sz="2000" spc="65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2C3B43"/>
                </a:solidFill>
                <a:latin typeface="Trebuchet MS"/>
                <a:cs typeface="Trebuchet MS"/>
              </a:rPr>
              <a:t>modern,</a:t>
            </a:r>
            <a:r>
              <a:rPr sz="2000" spc="-8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2C3B43"/>
                </a:solidFill>
                <a:latin typeface="Trebuchet MS"/>
                <a:cs typeface="Trebuchet MS"/>
              </a:rPr>
              <a:t>user-friendly</a:t>
            </a:r>
            <a:r>
              <a:rPr sz="2000" spc="-204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2C3B43"/>
                </a:solidFill>
                <a:latin typeface="Trebuchet MS"/>
                <a:cs typeface="Trebuchet MS"/>
              </a:rPr>
              <a:t>bus</a:t>
            </a:r>
            <a:r>
              <a:rPr sz="2000" spc="5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2C3B43"/>
                </a:solidFill>
                <a:latin typeface="Trebuchet MS"/>
                <a:cs typeface="Trebuchet MS"/>
              </a:rPr>
              <a:t>reservation</a:t>
            </a:r>
            <a:r>
              <a:rPr sz="2000" spc="-24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2C3B43"/>
                </a:solidFill>
                <a:latin typeface="Trebuchet MS"/>
                <a:cs typeface="Trebuchet MS"/>
              </a:rPr>
              <a:t>system </a:t>
            </a:r>
            <a:r>
              <a:rPr sz="2000" dirty="0">
                <a:solidFill>
                  <a:srgbClr val="2C3B43"/>
                </a:solidFill>
                <a:latin typeface="Trebuchet MS"/>
                <a:cs typeface="Trebuchet MS"/>
              </a:rPr>
              <a:t>that</a:t>
            </a:r>
            <a:r>
              <a:rPr sz="2000" spc="-8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2C3B43"/>
                </a:solidFill>
                <a:latin typeface="Trebuchet MS"/>
                <a:cs typeface="Trebuchet MS"/>
              </a:rPr>
              <a:t>simplifies</a:t>
            </a:r>
            <a:r>
              <a:rPr sz="2000" spc="-95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2C3B43"/>
                </a:solidFill>
                <a:latin typeface="Trebuchet MS"/>
                <a:cs typeface="Trebuchet MS"/>
              </a:rPr>
              <a:t>the</a:t>
            </a:r>
            <a:r>
              <a:rPr sz="2000" spc="5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2C3B43"/>
                </a:solidFill>
                <a:latin typeface="Trebuchet MS"/>
                <a:cs typeface="Trebuchet MS"/>
              </a:rPr>
              <a:t>booking</a:t>
            </a:r>
            <a:r>
              <a:rPr sz="2000" spc="-65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2C3B43"/>
                </a:solidFill>
                <a:latin typeface="Trebuchet MS"/>
                <a:cs typeface="Trebuchet MS"/>
              </a:rPr>
              <a:t>process</a:t>
            </a:r>
            <a:r>
              <a:rPr sz="2000" spc="-1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2C3B43"/>
                </a:solidFill>
                <a:latin typeface="Trebuchet MS"/>
                <a:cs typeface="Trebuchet MS"/>
              </a:rPr>
              <a:t>and</a:t>
            </a:r>
            <a:r>
              <a:rPr sz="2000" spc="-25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2C3B43"/>
                </a:solidFill>
                <a:latin typeface="Trebuchet MS"/>
                <a:cs typeface="Trebuchet MS"/>
              </a:rPr>
              <a:t>enhances</a:t>
            </a:r>
            <a:r>
              <a:rPr sz="2000" spc="-95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2C3B43"/>
                </a:solidFill>
                <a:latin typeface="Trebuchet MS"/>
                <a:cs typeface="Trebuchet MS"/>
              </a:rPr>
              <a:t>overall</a:t>
            </a:r>
            <a:r>
              <a:rPr sz="2000" spc="-10" dirty="0">
                <a:solidFill>
                  <a:srgbClr val="2C3B43"/>
                </a:solidFill>
                <a:latin typeface="Trebuchet MS"/>
                <a:cs typeface="Trebuchet MS"/>
              </a:rPr>
              <a:t> efficiency.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Project</a:t>
            </a:r>
            <a:r>
              <a:rPr spc="-265" dirty="0"/>
              <a:t> </a:t>
            </a:r>
            <a:r>
              <a:rPr spc="-10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602" y="2187257"/>
            <a:ext cx="8225790" cy="12541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5600" marR="5080" indent="-343535">
              <a:lnSpc>
                <a:spcPct val="100800"/>
              </a:lnSpc>
              <a:spcBef>
                <a:spcPts val="85"/>
              </a:spcBef>
              <a:tabLst>
                <a:tab pos="355600" algn="l"/>
              </a:tabLst>
            </a:pPr>
            <a:r>
              <a:rPr sz="1400" spc="8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0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bus</a:t>
            </a:r>
            <a:r>
              <a:rPr sz="1800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reservation</a:t>
            </a:r>
            <a:r>
              <a:rPr sz="1800" spc="-1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system</a:t>
            </a:r>
            <a:r>
              <a:rPr sz="1800" spc="-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will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consist</a:t>
            </a:r>
            <a:r>
              <a:rPr sz="18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user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interface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passengers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search</a:t>
            </a:r>
            <a:r>
              <a:rPr sz="1800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18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buses,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view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schedules,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select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seats,</a:t>
            </a:r>
            <a:r>
              <a:rPr sz="1800" spc="-1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and make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payments</a:t>
            </a:r>
            <a:r>
              <a:rPr sz="1800" spc="-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securely.</a:t>
            </a:r>
            <a:endParaRPr sz="1800">
              <a:latin typeface="Trebuchet MS"/>
              <a:cs typeface="Trebuchet MS"/>
            </a:endParaRPr>
          </a:p>
          <a:p>
            <a:pPr marL="355600" marR="220345" indent="-343535">
              <a:lnSpc>
                <a:spcPct val="100800"/>
              </a:lnSpc>
              <a:spcBef>
                <a:spcPts val="975"/>
              </a:spcBef>
              <a:tabLst>
                <a:tab pos="355600" algn="l"/>
              </a:tabLst>
            </a:pPr>
            <a:r>
              <a:rPr sz="1400" spc="8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0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Additionally,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there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will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be</a:t>
            </a:r>
            <a:r>
              <a:rPr sz="18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an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admin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interface</a:t>
            </a:r>
            <a:r>
              <a:rPr sz="1800" spc="-11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bus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operators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800" spc="-1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manage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routes,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schedules,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ticket</a:t>
            </a:r>
            <a:r>
              <a:rPr sz="1800" spc="-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prices,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-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passenger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bookings.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0" y="666750"/>
            <a:ext cx="8267700" cy="60388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633413"/>
            <a:ext cx="5168900" cy="5762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Technology</a:t>
            </a:r>
            <a:r>
              <a:rPr spc="-204" dirty="0"/>
              <a:t> </a:t>
            </a:r>
            <a:r>
              <a:rPr spc="-20" dirty="0"/>
              <a:t>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602" y="2061654"/>
            <a:ext cx="4720590" cy="243840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  <a:tabLst>
                <a:tab pos="355600" algn="l"/>
              </a:tabLst>
            </a:pPr>
            <a:r>
              <a:rPr sz="1400" spc="8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0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Frontend: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HTML,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CSS,</a:t>
            </a:r>
            <a:r>
              <a:rPr sz="1800" spc="-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JavaScript,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React.js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  <a:tabLst>
                <a:tab pos="355600" algn="l"/>
              </a:tabLst>
            </a:pPr>
            <a:r>
              <a:rPr sz="1400" spc="8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0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Backend: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Node.js,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Express.js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75"/>
              </a:spcBef>
              <a:tabLst>
                <a:tab pos="355600" algn="l"/>
              </a:tabLst>
            </a:pPr>
            <a:r>
              <a:rPr sz="1400" spc="8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0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Database:</a:t>
            </a:r>
            <a:r>
              <a:rPr sz="1800" spc="-1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MongoDB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  <a:tabLst>
                <a:tab pos="355600" algn="l"/>
              </a:tabLst>
            </a:pPr>
            <a:r>
              <a:rPr sz="1400" spc="8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0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Payment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Integration:</a:t>
            </a:r>
            <a:r>
              <a:rPr sz="1800" spc="-11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Stripe</a:t>
            </a:r>
            <a:r>
              <a:rPr sz="1800" spc="-1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API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5600" algn="l"/>
              </a:tabLst>
            </a:pPr>
            <a:r>
              <a:rPr sz="1400" spc="8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0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Authentication:</a:t>
            </a:r>
            <a:r>
              <a:rPr sz="1800" spc="-1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JSON</a:t>
            </a:r>
            <a:r>
              <a:rPr sz="1800" spc="-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Web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Tokens</a:t>
            </a:r>
            <a:r>
              <a:rPr sz="18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(JWT)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  <a:tabLst>
                <a:tab pos="355600" algn="l"/>
              </a:tabLst>
            </a:pPr>
            <a:r>
              <a:rPr sz="1400" spc="8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0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Deployment:</a:t>
            </a:r>
            <a:r>
              <a:rPr sz="1800" spc="-1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AWS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or</a:t>
            </a:r>
            <a:r>
              <a:rPr sz="18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Heroku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748962-F279-724B-322B-86E301121074}"/>
              </a:ext>
            </a:extLst>
          </p:cNvPr>
          <p:cNvSpPr txBox="1"/>
          <p:nvPr/>
        </p:nvSpPr>
        <p:spPr>
          <a:xfrm>
            <a:off x="5051204" y="2520712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Widescreen</PresentationFormat>
  <Slides>21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Abstract</vt:lpstr>
      <vt:lpstr>INTRODUCTION</vt:lpstr>
      <vt:lpstr>Statement of Problem</vt:lpstr>
      <vt:lpstr>Objectives of study</vt:lpstr>
      <vt:lpstr>Problem Statement</vt:lpstr>
      <vt:lpstr>Project Overview</vt:lpstr>
      <vt:lpstr>PowerPoint Presentation</vt:lpstr>
      <vt:lpstr>Technology View</vt:lpstr>
      <vt:lpstr>Frontend</vt:lpstr>
      <vt:lpstr>Backend</vt:lpstr>
      <vt:lpstr>Modeling and Results</vt:lpstr>
      <vt:lpstr>Screen Shot</vt:lpstr>
      <vt:lpstr>PowerPoint Presentation</vt:lpstr>
      <vt:lpstr>PowerPoint Presentation</vt:lpstr>
      <vt:lpstr>Future Enhancement</vt:lpstr>
      <vt:lpstr>MODELING AND ANALYSIS</vt:lpstr>
      <vt:lpstr>RESULTS AND DISCUSSION</vt:lpstr>
      <vt:lpstr>CONCLUSION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919488656991</cp:lastModifiedBy>
  <cp:revision>1</cp:revision>
  <dcterms:created xsi:type="dcterms:W3CDTF">2024-04-08T10:20:38Z</dcterms:created>
  <dcterms:modified xsi:type="dcterms:W3CDTF">2024-04-08T10:44:37Z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2024-04-08T00:00:00Z</vt:filetime>
  </property>
  <property fmtid="{D5CDD505-2E9C-101B-9397-08002B2CF9AE}" pid="3" name="LastSaved">
    <vt:filetime>2024-04-08T00:00:00Z</vt:filetime>
  </property>
</Properties>
</file>