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Default Extension="svg" ContentType="image/svg+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8" r:id="rId3"/>
    <p:sldId id="262" r:id="rId4"/>
    <p:sldId id="263" r:id="rId5"/>
    <p:sldId id="264" r:id="rId6"/>
    <p:sldId id="265" r:id="rId7"/>
    <p:sldId id="266" r:id="rId8"/>
    <p:sldId id="259" r:id="rId9"/>
    <p:sldId id="260" r:id="rId10"/>
    <p:sldId id="261"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ABAB"/>
    <a:srgbClr val="86BC25"/>
    <a:srgbClr val="FDBE0F"/>
    <a:srgbClr val="121212"/>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4995" autoAdjust="0"/>
    <p:restoredTop sz="94660"/>
  </p:normalViewPr>
  <p:slideViewPr>
    <p:cSldViewPr snapToGrid="0">
      <p:cViewPr varScale="1">
        <p:scale>
          <a:sx n="72" d="100"/>
          <a:sy n="72" d="100"/>
        </p:scale>
        <p:origin x="-660" y="-96"/>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18A818B-356B-62A8-D1C3-655254B75D5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0B7A7827-EC79-2C9F-195D-928B5A9511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392A4F7A-5E29-ECD4-F4F9-2C0ADBD008BA}"/>
              </a:ext>
            </a:extLst>
          </p:cNvPr>
          <p:cNvSpPr>
            <a:spLocks noGrp="1"/>
          </p:cNvSpPr>
          <p:nvPr>
            <p:ph type="dt" sz="half" idx="10"/>
          </p:nvPr>
        </p:nvSpPr>
        <p:spPr/>
        <p:txBody>
          <a:bodyPr/>
          <a:lstStyle/>
          <a:p>
            <a:fld id="{5042C170-6B6A-4D8C-AA56-8A45C39E808F}" type="datetimeFigureOut">
              <a:rPr lang="en-US" smtClean="0"/>
              <a:pPr/>
              <a:t>11/5/2024</a:t>
            </a:fld>
            <a:endParaRPr lang="en-US"/>
          </a:p>
        </p:txBody>
      </p:sp>
      <p:sp>
        <p:nvSpPr>
          <p:cNvPr id="5" name="Footer Placeholder 4">
            <a:extLst>
              <a:ext uri="{FF2B5EF4-FFF2-40B4-BE49-F238E27FC236}">
                <a16:creationId xmlns="" xmlns:a16="http://schemas.microsoft.com/office/drawing/2014/main" id="{F0114AE8-9244-51EA-8C22-1BE9BC7E74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7FFB8975-2D65-9F21-F2C0-F5129B672053}"/>
              </a:ext>
            </a:extLst>
          </p:cNvPr>
          <p:cNvSpPr>
            <a:spLocks noGrp="1"/>
          </p:cNvSpPr>
          <p:nvPr>
            <p:ph type="sldNum" sz="quarter" idx="12"/>
          </p:nvPr>
        </p:nvSpPr>
        <p:spPr/>
        <p:txBody>
          <a:bodyPr/>
          <a:lstStyle/>
          <a:p>
            <a:fld id="{EA96E6F9-D1BD-46EB-8298-BE9776853F96}" type="slidenum">
              <a:rPr lang="en-US" smtClean="0"/>
              <a:pPr/>
              <a:t>‹#›</a:t>
            </a:fld>
            <a:endParaRPr lang="en-US"/>
          </a:p>
        </p:txBody>
      </p:sp>
    </p:spTree>
    <p:extLst>
      <p:ext uri="{BB962C8B-B14F-4D97-AF65-F5344CB8AC3E}">
        <p14:creationId xmlns="" xmlns:p14="http://schemas.microsoft.com/office/powerpoint/2010/main" val="8647193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B5DB70E-A8C2-EB06-5382-2E03676625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37ACC0B5-6948-F183-8436-A9CB0641332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4E748820-FDDB-904F-6FFB-315D292532CB}"/>
              </a:ext>
            </a:extLst>
          </p:cNvPr>
          <p:cNvSpPr>
            <a:spLocks noGrp="1"/>
          </p:cNvSpPr>
          <p:nvPr>
            <p:ph type="dt" sz="half" idx="10"/>
          </p:nvPr>
        </p:nvSpPr>
        <p:spPr/>
        <p:txBody>
          <a:bodyPr/>
          <a:lstStyle/>
          <a:p>
            <a:fld id="{5042C170-6B6A-4D8C-AA56-8A45C39E808F}" type="datetimeFigureOut">
              <a:rPr lang="en-US" smtClean="0"/>
              <a:pPr/>
              <a:t>11/5/2024</a:t>
            </a:fld>
            <a:endParaRPr lang="en-US"/>
          </a:p>
        </p:txBody>
      </p:sp>
      <p:sp>
        <p:nvSpPr>
          <p:cNvPr id="5" name="Footer Placeholder 4">
            <a:extLst>
              <a:ext uri="{FF2B5EF4-FFF2-40B4-BE49-F238E27FC236}">
                <a16:creationId xmlns="" xmlns:a16="http://schemas.microsoft.com/office/drawing/2014/main" id="{3AB0B757-0004-78B8-4D79-D0AF335FBC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B5943054-D3CD-556C-0F9F-0E27E41A4800}"/>
              </a:ext>
            </a:extLst>
          </p:cNvPr>
          <p:cNvSpPr>
            <a:spLocks noGrp="1"/>
          </p:cNvSpPr>
          <p:nvPr>
            <p:ph type="sldNum" sz="quarter" idx="12"/>
          </p:nvPr>
        </p:nvSpPr>
        <p:spPr/>
        <p:txBody>
          <a:bodyPr/>
          <a:lstStyle/>
          <a:p>
            <a:fld id="{EA96E6F9-D1BD-46EB-8298-BE9776853F96}" type="slidenum">
              <a:rPr lang="en-US" smtClean="0"/>
              <a:pPr/>
              <a:t>‹#›</a:t>
            </a:fld>
            <a:endParaRPr lang="en-US"/>
          </a:p>
        </p:txBody>
      </p:sp>
    </p:spTree>
    <p:extLst>
      <p:ext uri="{BB962C8B-B14F-4D97-AF65-F5344CB8AC3E}">
        <p14:creationId xmlns="" xmlns:p14="http://schemas.microsoft.com/office/powerpoint/2010/main" val="16101284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68140AAC-FBB4-A725-EE90-B08DE940CC7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A8C17637-6D14-0898-3CE3-DD1FF7DB2D6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EC415D4C-6B3C-4C41-ED0A-0663F610DFFE}"/>
              </a:ext>
            </a:extLst>
          </p:cNvPr>
          <p:cNvSpPr>
            <a:spLocks noGrp="1"/>
          </p:cNvSpPr>
          <p:nvPr>
            <p:ph type="dt" sz="half" idx="10"/>
          </p:nvPr>
        </p:nvSpPr>
        <p:spPr/>
        <p:txBody>
          <a:bodyPr/>
          <a:lstStyle/>
          <a:p>
            <a:fld id="{5042C170-6B6A-4D8C-AA56-8A45C39E808F}" type="datetimeFigureOut">
              <a:rPr lang="en-US" smtClean="0"/>
              <a:pPr/>
              <a:t>11/5/2024</a:t>
            </a:fld>
            <a:endParaRPr lang="en-US"/>
          </a:p>
        </p:txBody>
      </p:sp>
      <p:sp>
        <p:nvSpPr>
          <p:cNvPr id="5" name="Footer Placeholder 4">
            <a:extLst>
              <a:ext uri="{FF2B5EF4-FFF2-40B4-BE49-F238E27FC236}">
                <a16:creationId xmlns="" xmlns:a16="http://schemas.microsoft.com/office/drawing/2014/main" id="{4EE76B61-6FA9-5013-30C0-ACC923110B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FC513839-BF29-78DD-08D3-1CF7127F3E14}"/>
              </a:ext>
            </a:extLst>
          </p:cNvPr>
          <p:cNvSpPr>
            <a:spLocks noGrp="1"/>
          </p:cNvSpPr>
          <p:nvPr>
            <p:ph type="sldNum" sz="quarter" idx="12"/>
          </p:nvPr>
        </p:nvSpPr>
        <p:spPr/>
        <p:txBody>
          <a:bodyPr/>
          <a:lstStyle/>
          <a:p>
            <a:fld id="{EA96E6F9-D1BD-46EB-8298-BE9776853F96}" type="slidenum">
              <a:rPr lang="en-US" smtClean="0"/>
              <a:pPr/>
              <a:t>‹#›</a:t>
            </a:fld>
            <a:endParaRPr lang="en-US"/>
          </a:p>
        </p:txBody>
      </p:sp>
    </p:spTree>
    <p:extLst>
      <p:ext uri="{BB962C8B-B14F-4D97-AF65-F5344CB8AC3E}">
        <p14:creationId xmlns="" xmlns:p14="http://schemas.microsoft.com/office/powerpoint/2010/main" val="41939506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4826549-759C-D0EE-FBB6-CA229E85F2C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8B751377-F14A-EBED-1010-400C1CA658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BDC8E8B9-6558-170A-49FC-55470A3B42FF}"/>
              </a:ext>
            </a:extLst>
          </p:cNvPr>
          <p:cNvSpPr>
            <a:spLocks noGrp="1"/>
          </p:cNvSpPr>
          <p:nvPr>
            <p:ph type="dt" sz="half" idx="10"/>
          </p:nvPr>
        </p:nvSpPr>
        <p:spPr/>
        <p:txBody>
          <a:bodyPr/>
          <a:lstStyle/>
          <a:p>
            <a:fld id="{5042C170-6B6A-4D8C-AA56-8A45C39E808F}" type="datetimeFigureOut">
              <a:rPr lang="en-US" smtClean="0"/>
              <a:pPr/>
              <a:t>11/5/2024</a:t>
            </a:fld>
            <a:endParaRPr lang="en-US"/>
          </a:p>
        </p:txBody>
      </p:sp>
      <p:sp>
        <p:nvSpPr>
          <p:cNvPr id="5" name="Footer Placeholder 4">
            <a:extLst>
              <a:ext uri="{FF2B5EF4-FFF2-40B4-BE49-F238E27FC236}">
                <a16:creationId xmlns="" xmlns:a16="http://schemas.microsoft.com/office/drawing/2014/main" id="{0481F081-4FEF-ECFC-4038-E1AFEE34C1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C7666DE5-9D20-4753-AE9F-D7076E45B144}"/>
              </a:ext>
            </a:extLst>
          </p:cNvPr>
          <p:cNvSpPr>
            <a:spLocks noGrp="1"/>
          </p:cNvSpPr>
          <p:nvPr>
            <p:ph type="sldNum" sz="quarter" idx="12"/>
          </p:nvPr>
        </p:nvSpPr>
        <p:spPr/>
        <p:txBody>
          <a:bodyPr/>
          <a:lstStyle/>
          <a:p>
            <a:fld id="{EA96E6F9-D1BD-46EB-8298-BE9776853F96}" type="slidenum">
              <a:rPr lang="en-US" smtClean="0"/>
              <a:pPr/>
              <a:t>‹#›</a:t>
            </a:fld>
            <a:endParaRPr lang="en-US"/>
          </a:p>
        </p:txBody>
      </p:sp>
    </p:spTree>
    <p:extLst>
      <p:ext uri="{BB962C8B-B14F-4D97-AF65-F5344CB8AC3E}">
        <p14:creationId xmlns="" xmlns:p14="http://schemas.microsoft.com/office/powerpoint/2010/main" val="10677477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247394E-C6E1-B497-7E53-EEC8C4B4A11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BECA8A5C-E34F-18D5-CA3F-D67299EB3B7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1FEBD3A7-55EF-545C-66F0-27F3E6A04AAA}"/>
              </a:ext>
            </a:extLst>
          </p:cNvPr>
          <p:cNvSpPr>
            <a:spLocks noGrp="1"/>
          </p:cNvSpPr>
          <p:nvPr>
            <p:ph type="dt" sz="half" idx="10"/>
          </p:nvPr>
        </p:nvSpPr>
        <p:spPr/>
        <p:txBody>
          <a:bodyPr/>
          <a:lstStyle/>
          <a:p>
            <a:fld id="{5042C170-6B6A-4D8C-AA56-8A45C39E808F}" type="datetimeFigureOut">
              <a:rPr lang="en-US" smtClean="0"/>
              <a:pPr/>
              <a:t>11/5/2024</a:t>
            </a:fld>
            <a:endParaRPr lang="en-US"/>
          </a:p>
        </p:txBody>
      </p:sp>
      <p:sp>
        <p:nvSpPr>
          <p:cNvPr id="5" name="Footer Placeholder 4">
            <a:extLst>
              <a:ext uri="{FF2B5EF4-FFF2-40B4-BE49-F238E27FC236}">
                <a16:creationId xmlns="" xmlns:a16="http://schemas.microsoft.com/office/drawing/2014/main" id="{4D416459-475A-1F6E-C49B-8BEFD17243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BF2BBD8A-7BC9-3183-C021-44B93BFD46A4}"/>
              </a:ext>
            </a:extLst>
          </p:cNvPr>
          <p:cNvSpPr>
            <a:spLocks noGrp="1"/>
          </p:cNvSpPr>
          <p:nvPr>
            <p:ph type="sldNum" sz="quarter" idx="12"/>
          </p:nvPr>
        </p:nvSpPr>
        <p:spPr/>
        <p:txBody>
          <a:bodyPr/>
          <a:lstStyle/>
          <a:p>
            <a:fld id="{EA96E6F9-D1BD-46EB-8298-BE9776853F96}" type="slidenum">
              <a:rPr lang="en-US" smtClean="0"/>
              <a:pPr/>
              <a:t>‹#›</a:t>
            </a:fld>
            <a:endParaRPr lang="en-US"/>
          </a:p>
        </p:txBody>
      </p:sp>
    </p:spTree>
    <p:extLst>
      <p:ext uri="{BB962C8B-B14F-4D97-AF65-F5344CB8AC3E}">
        <p14:creationId xmlns="" xmlns:p14="http://schemas.microsoft.com/office/powerpoint/2010/main" val="9818356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D297215-D669-FD7D-8C4C-88E0E0134CA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3E35BA1C-8EF5-BB0B-2F4B-5501F28D5A1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14FD3C42-9272-9C03-4331-315E006BD27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F1019FC9-37EE-E541-D8DD-5424311D0B6B}"/>
              </a:ext>
            </a:extLst>
          </p:cNvPr>
          <p:cNvSpPr>
            <a:spLocks noGrp="1"/>
          </p:cNvSpPr>
          <p:nvPr>
            <p:ph type="dt" sz="half" idx="10"/>
          </p:nvPr>
        </p:nvSpPr>
        <p:spPr/>
        <p:txBody>
          <a:bodyPr/>
          <a:lstStyle/>
          <a:p>
            <a:fld id="{5042C170-6B6A-4D8C-AA56-8A45C39E808F}" type="datetimeFigureOut">
              <a:rPr lang="en-US" smtClean="0"/>
              <a:pPr/>
              <a:t>11/5/2024</a:t>
            </a:fld>
            <a:endParaRPr lang="en-US"/>
          </a:p>
        </p:txBody>
      </p:sp>
      <p:sp>
        <p:nvSpPr>
          <p:cNvPr id="6" name="Footer Placeholder 5">
            <a:extLst>
              <a:ext uri="{FF2B5EF4-FFF2-40B4-BE49-F238E27FC236}">
                <a16:creationId xmlns="" xmlns:a16="http://schemas.microsoft.com/office/drawing/2014/main" id="{5A94204E-9FB9-D1D0-AF61-7E0003F2A2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66CF0151-CB43-7B37-86F6-E3DD00CB7D69}"/>
              </a:ext>
            </a:extLst>
          </p:cNvPr>
          <p:cNvSpPr>
            <a:spLocks noGrp="1"/>
          </p:cNvSpPr>
          <p:nvPr>
            <p:ph type="sldNum" sz="quarter" idx="12"/>
          </p:nvPr>
        </p:nvSpPr>
        <p:spPr/>
        <p:txBody>
          <a:bodyPr/>
          <a:lstStyle/>
          <a:p>
            <a:fld id="{EA96E6F9-D1BD-46EB-8298-BE9776853F96}" type="slidenum">
              <a:rPr lang="en-US" smtClean="0"/>
              <a:pPr/>
              <a:t>‹#›</a:t>
            </a:fld>
            <a:endParaRPr lang="en-US"/>
          </a:p>
        </p:txBody>
      </p:sp>
    </p:spTree>
    <p:extLst>
      <p:ext uri="{BB962C8B-B14F-4D97-AF65-F5344CB8AC3E}">
        <p14:creationId xmlns="" xmlns:p14="http://schemas.microsoft.com/office/powerpoint/2010/main" val="30661057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23CB157-4738-FE1A-A7E5-41A5E4DBEE8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2DF3F2B8-6DF3-30E3-8F7E-3460B5482EB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77F9503A-2533-1A99-04B6-843753A28AD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4C13CBF3-81BB-2B62-3BB6-4E503D181AA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B54DBEA0-C63A-559D-237A-86CC0540756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AFCB120E-EDBF-1CB3-B115-92C75A9DE76F}"/>
              </a:ext>
            </a:extLst>
          </p:cNvPr>
          <p:cNvSpPr>
            <a:spLocks noGrp="1"/>
          </p:cNvSpPr>
          <p:nvPr>
            <p:ph type="dt" sz="half" idx="10"/>
          </p:nvPr>
        </p:nvSpPr>
        <p:spPr/>
        <p:txBody>
          <a:bodyPr/>
          <a:lstStyle/>
          <a:p>
            <a:fld id="{5042C170-6B6A-4D8C-AA56-8A45C39E808F}" type="datetimeFigureOut">
              <a:rPr lang="en-US" smtClean="0"/>
              <a:pPr/>
              <a:t>11/5/2024</a:t>
            </a:fld>
            <a:endParaRPr lang="en-US"/>
          </a:p>
        </p:txBody>
      </p:sp>
      <p:sp>
        <p:nvSpPr>
          <p:cNvPr id="8" name="Footer Placeholder 7">
            <a:extLst>
              <a:ext uri="{FF2B5EF4-FFF2-40B4-BE49-F238E27FC236}">
                <a16:creationId xmlns="" xmlns:a16="http://schemas.microsoft.com/office/drawing/2014/main" id="{3671326B-8A00-0C9B-44F7-C5D6E7BA4CD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2D0C4EFB-4DB7-8A81-92A7-94B956A1AC0A}"/>
              </a:ext>
            </a:extLst>
          </p:cNvPr>
          <p:cNvSpPr>
            <a:spLocks noGrp="1"/>
          </p:cNvSpPr>
          <p:nvPr>
            <p:ph type="sldNum" sz="quarter" idx="12"/>
          </p:nvPr>
        </p:nvSpPr>
        <p:spPr/>
        <p:txBody>
          <a:bodyPr/>
          <a:lstStyle/>
          <a:p>
            <a:fld id="{EA96E6F9-D1BD-46EB-8298-BE9776853F96}" type="slidenum">
              <a:rPr lang="en-US" smtClean="0"/>
              <a:pPr/>
              <a:t>‹#›</a:t>
            </a:fld>
            <a:endParaRPr lang="en-US"/>
          </a:p>
        </p:txBody>
      </p:sp>
    </p:spTree>
    <p:extLst>
      <p:ext uri="{BB962C8B-B14F-4D97-AF65-F5344CB8AC3E}">
        <p14:creationId xmlns="" xmlns:p14="http://schemas.microsoft.com/office/powerpoint/2010/main" val="36887417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A46FD2C-09EB-EA60-12B4-D01CE519E98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C70AD9B5-4397-0A3A-F94C-A2381737AFF9}"/>
              </a:ext>
            </a:extLst>
          </p:cNvPr>
          <p:cNvSpPr>
            <a:spLocks noGrp="1"/>
          </p:cNvSpPr>
          <p:nvPr>
            <p:ph type="dt" sz="half" idx="10"/>
          </p:nvPr>
        </p:nvSpPr>
        <p:spPr/>
        <p:txBody>
          <a:bodyPr/>
          <a:lstStyle/>
          <a:p>
            <a:fld id="{5042C170-6B6A-4D8C-AA56-8A45C39E808F}" type="datetimeFigureOut">
              <a:rPr lang="en-US" smtClean="0"/>
              <a:pPr/>
              <a:t>11/5/2024</a:t>
            </a:fld>
            <a:endParaRPr lang="en-US"/>
          </a:p>
        </p:txBody>
      </p:sp>
      <p:sp>
        <p:nvSpPr>
          <p:cNvPr id="4" name="Footer Placeholder 3">
            <a:extLst>
              <a:ext uri="{FF2B5EF4-FFF2-40B4-BE49-F238E27FC236}">
                <a16:creationId xmlns="" xmlns:a16="http://schemas.microsoft.com/office/drawing/2014/main" id="{64CD2C36-9CDF-D77A-240E-E0402712AF5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51DDD65A-36CA-A89C-B1C2-156B3A071244}"/>
              </a:ext>
            </a:extLst>
          </p:cNvPr>
          <p:cNvSpPr>
            <a:spLocks noGrp="1"/>
          </p:cNvSpPr>
          <p:nvPr>
            <p:ph type="sldNum" sz="quarter" idx="12"/>
          </p:nvPr>
        </p:nvSpPr>
        <p:spPr/>
        <p:txBody>
          <a:bodyPr/>
          <a:lstStyle/>
          <a:p>
            <a:fld id="{EA96E6F9-D1BD-46EB-8298-BE9776853F96}" type="slidenum">
              <a:rPr lang="en-US" smtClean="0"/>
              <a:pPr/>
              <a:t>‹#›</a:t>
            </a:fld>
            <a:endParaRPr lang="en-US"/>
          </a:p>
        </p:txBody>
      </p:sp>
    </p:spTree>
    <p:extLst>
      <p:ext uri="{BB962C8B-B14F-4D97-AF65-F5344CB8AC3E}">
        <p14:creationId xmlns="" xmlns:p14="http://schemas.microsoft.com/office/powerpoint/2010/main" val="12528435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805B2954-19D4-8F0F-D55A-FE584F69DF1F}"/>
              </a:ext>
            </a:extLst>
          </p:cNvPr>
          <p:cNvSpPr>
            <a:spLocks noGrp="1"/>
          </p:cNvSpPr>
          <p:nvPr>
            <p:ph type="dt" sz="half" idx="10"/>
          </p:nvPr>
        </p:nvSpPr>
        <p:spPr/>
        <p:txBody>
          <a:bodyPr/>
          <a:lstStyle/>
          <a:p>
            <a:fld id="{5042C170-6B6A-4D8C-AA56-8A45C39E808F}" type="datetimeFigureOut">
              <a:rPr lang="en-US" smtClean="0"/>
              <a:pPr/>
              <a:t>11/5/2024</a:t>
            </a:fld>
            <a:endParaRPr lang="en-US"/>
          </a:p>
        </p:txBody>
      </p:sp>
      <p:sp>
        <p:nvSpPr>
          <p:cNvPr id="3" name="Footer Placeholder 2">
            <a:extLst>
              <a:ext uri="{FF2B5EF4-FFF2-40B4-BE49-F238E27FC236}">
                <a16:creationId xmlns="" xmlns:a16="http://schemas.microsoft.com/office/drawing/2014/main" id="{8F3A469A-7805-9313-82F1-49B9FC9B7E5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9CBB59E4-C76D-DC16-388E-4DE6B7EEA74F}"/>
              </a:ext>
            </a:extLst>
          </p:cNvPr>
          <p:cNvSpPr>
            <a:spLocks noGrp="1"/>
          </p:cNvSpPr>
          <p:nvPr>
            <p:ph type="sldNum" sz="quarter" idx="12"/>
          </p:nvPr>
        </p:nvSpPr>
        <p:spPr/>
        <p:txBody>
          <a:bodyPr/>
          <a:lstStyle/>
          <a:p>
            <a:fld id="{EA96E6F9-D1BD-46EB-8298-BE9776853F96}" type="slidenum">
              <a:rPr lang="en-US" smtClean="0"/>
              <a:pPr/>
              <a:t>‹#›</a:t>
            </a:fld>
            <a:endParaRPr lang="en-US"/>
          </a:p>
        </p:txBody>
      </p:sp>
    </p:spTree>
    <p:extLst>
      <p:ext uri="{BB962C8B-B14F-4D97-AF65-F5344CB8AC3E}">
        <p14:creationId xmlns="" xmlns:p14="http://schemas.microsoft.com/office/powerpoint/2010/main" val="1083386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311478A-4321-AA19-9A7C-55238466F9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1DB07044-1A97-3E46-81EB-330C61B6B97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A88FEE36-D9D8-E486-5755-962C6DEA7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1E37D999-66D8-75A3-5423-0F31849D7F7F}"/>
              </a:ext>
            </a:extLst>
          </p:cNvPr>
          <p:cNvSpPr>
            <a:spLocks noGrp="1"/>
          </p:cNvSpPr>
          <p:nvPr>
            <p:ph type="dt" sz="half" idx="10"/>
          </p:nvPr>
        </p:nvSpPr>
        <p:spPr/>
        <p:txBody>
          <a:bodyPr/>
          <a:lstStyle/>
          <a:p>
            <a:fld id="{5042C170-6B6A-4D8C-AA56-8A45C39E808F}" type="datetimeFigureOut">
              <a:rPr lang="en-US" smtClean="0"/>
              <a:pPr/>
              <a:t>11/5/2024</a:t>
            </a:fld>
            <a:endParaRPr lang="en-US"/>
          </a:p>
        </p:txBody>
      </p:sp>
      <p:sp>
        <p:nvSpPr>
          <p:cNvPr id="6" name="Footer Placeholder 5">
            <a:extLst>
              <a:ext uri="{FF2B5EF4-FFF2-40B4-BE49-F238E27FC236}">
                <a16:creationId xmlns="" xmlns:a16="http://schemas.microsoft.com/office/drawing/2014/main" id="{C6FF6977-86C0-07C1-A1BC-52F4EB94C3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175B9354-2563-45E6-2888-BB0BEC02BFD5}"/>
              </a:ext>
            </a:extLst>
          </p:cNvPr>
          <p:cNvSpPr>
            <a:spLocks noGrp="1"/>
          </p:cNvSpPr>
          <p:nvPr>
            <p:ph type="sldNum" sz="quarter" idx="12"/>
          </p:nvPr>
        </p:nvSpPr>
        <p:spPr/>
        <p:txBody>
          <a:bodyPr/>
          <a:lstStyle/>
          <a:p>
            <a:fld id="{EA96E6F9-D1BD-46EB-8298-BE9776853F96}" type="slidenum">
              <a:rPr lang="en-US" smtClean="0"/>
              <a:pPr/>
              <a:t>‹#›</a:t>
            </a:fld>
            <a:endParaRPr lang="en-US"/>
          </a:p>
        </p:txBody>
      </p:sp>
    </p:spTree>
    <p:extLst>
      <p:ext uri="{BB962C8B-B14F-4D97-AF65-F5344CB8AC3E}">
        <p14:creationId xmlns="" xmlns:p14="http://schemas.microsoft.com/office/powerpoint/2010/main" val="29451992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6D4CA9F-8C54-6D26-5FE0-FDCFEF6946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4C4010B4-9160-9284-4418-C404C35066B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48D4B8A5-719F-A648-FC4D-8D5F3724FC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90790A2E-3B7C-7DDC-45C5-08AD457DC762}"/>
              </a:ext>
            </a:extLst>
          </p:cNvPr>
          <p:cNvSpPr>
            <a:spLocks noGrp="1"/>
          </p:cNvSpPr>
          <p:nvPr>
            <p:ph type="dt" sz="half" idx="10"/>
          </p:nvPr>
        </p:nvSpPr>
        <p:spPr/>
        <p:txBody>
          <a:bodyPr/>
          <a:lstStyle/>
          <a:p>
            <a:fld id="{5042C170-6B6A-4D8C-AA56-8A45C39E808F}" type="datetimeFigureOut">
              <a:rPr lang="en-US" smtClean="0"/>
              <a:pPr/>
              <a:t>11/5/2024</a:t>
            </a:fld>
            <a:endParaRPr lang="en-US"/>
          </a:p>
        </p:txBody>
      </p:sp>
      <p:sp>
        <p:nvSpPr>
          <p:cNvPr id="6" name="Footer Placeholder 5">
            <a:extLst>
              <a:ext uri="{FF2B5EF4-FFF2-40B4-BE49-F238E27FC236}">
                <a16:creationId xmlns="" xmlns:a16="http://schemas.microsoft.com/office/drawing/2014/main" id="{174E3FC5-08A2-13C0-5D98-C6EF99AD3C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ED6E03E8-9946-0CEB-E904-68381996EB58}"/>
              </a:ext>
            </a:extLst>
          </p:cNvPr>
          <p:cNvSpPr>
            <a:spLocks noGrp="1"/>
          </p:cNvSpPr>
          <p:nvPr>
            <p:ph type="sldNum" sz="quarter" idx="12"/>
          </p:nvPr>
        </p:nvSpPr>
        <p:spPr/>
        <p:txBody>
          <a:bodyPr/>
          <a:lstStyle/>
          <a:p>
            <a:fld id="{EA96E6F9-D1BD-46EB-8298-BE9776853F96}" type="slidenum">
              <a:rPr lang="en-US" smtClean="0"/>
              <a:pPr/>
              <a:t>‹#›</a:t>
            </a:fld>
            <a:endParaRPr lang="en-US"/>
          </a:p>
        </p:txBody>
      </p:sp>
    </p:spTree>
    <p:extLst>
      <p:ext uri="{BB962C8B-B14F-4D97-AF65-F5344CB8AC3E}">
        <p14:creationId xmlns="" xmlns:p14="http://schemas.microsoft.com/office/powerpoint/2010/main" val="29961999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3BA5108F-F3C5-07DF-9295-0B09432760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E898FFB3-2A9F-17CB-5C5C-4113FAD68B4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8B196A47-C0FC-6572-5991-9ADF2438F11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42C170-6B6A-4D8C-AA56-8A45C39E808F}" type="datetimeFigureOut">
              <a:rPr lang="en-US" smtClean="0"/>
              <a:pPr/>
              <a:t>11/5/2024</a:t>
            </a:fld>
            <a:endParaRPr lang="en-US"/>
          </a:p>
        </p:txBody>
      </p:sp>
      <p:sp>
        <p:nvSpPr>
          <p:cNvPr id="5" name="Footer Placeholder 4">
            <a:extLst>
              <a:ext uri="{FF2B5EF4-FFF2-40B4-BE49-F238E27FC236}">
                <a16:creationId xmlns="" xmlns:a16="http://schemas.microsoft.com/office/drawing/2014/main" id="{46A83B37-D1BF-257E-293C-3D2FC4897B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C0D9E26E-C845-3EB5-285D-05BADE6442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96E6F9-D1BD-46EB-8298-BE9776853F96}" type="slidenum">
              <a:rPr lang="en-US" smtClean="0"/>
              <a:pPr/>
              <a:t>‹#›</a:t>
            </a:fld>
            <a:endParaRPr lang="en-US"/>
          </a:p>
        </p:txBody>
      </p:sp>
    </p:spTree>
    <p:extLst>
      <p:ext uri="{BB962C8B-B14F-4D97-AF65-F5344CB8AC3E}">
        <p14:creationId xmlns="" xmlns:p14="http://schemas.microsoft.com/office/powerpoint/2010/main" val="3090341048"/>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9.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 xmlns:a16="http://schemas.microsoft.com/office/drawing/2014/main" id="{E2BEE48E-AEDC-4E46-4C07-D9BC8A2CB2C6}"/>
              </a:ext>
            </a:extLst>
          </p:cNvPr>
          <p:cNvSpPr/>
          <p:nvPr/>
        </p:nvSpPr>
        <p:spPr>
          <a:xfrm>
            <a:off x="0" y="0"/>
            <a:ext cx="12192000" cy="6858000"/>
          </a:xfrm>
          <a:prstGeom prst="rect">
            <a:avLst/>
          </a:prstGeom>
          <a:solidFill>
            <a:srgbClr val="12121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 xmlns:a16="http://schemas.microsoft.com/office/drawing/2014/main" id="{34CBF277-F38C-EBE5-8EE6-F5A0AE8015FD}"/>
              </a:ext>
            </a:extLst>
          </p:cNvPr>
          <p:cNvSpPr txBox="1"/>
          <p:nvPr/>
        </p:nvSpPr>
        <p:spPr>
          <a:xfrm>
            <a:off x="4009628" y="2120348"/>
            <a:ext cx="4206720" cy="1754326"/>
          </a:xfrm>
          <a:prstGeom prst="rect">
            <a:avLst/>
          </a:prstGeom>
          <a:noFill/>
        </p:spPr>
        <p:txBody>
          <a:bodyPr wrap="square" rtlCol="0">
            <a:spAutoFit/>
          </a:bodyPr>
          <a:lstStyle/>
          <a:p>
            <a:pPr algn="ctr"/>
            <a:r>
              <a:rPr lang="en-US" sz="3600" b="1" dirty="0" smtClean="0">
                <a:solidFill>
                  <a:srgbClr val="FDBE0F"/>
                </a:solidFill>
                <a:latin typeface="Arial" panose="020B0604020202020204" pitchFamily="34" charset="0"/>
                <a:cs typeface="Arial" panose="020B0604020202020204" pitchFamily="34" charset="0"/>
              </a:rPr>
              <a:t>RETAIL STORE OPERATIONS DASHBOARD </a:t>
            </a:r>
            <a:endParaRPr lang="en-US" sz="3600" b="1" dirty="0">
              <a:solidFill>
                <a:srgbClr val="FDBE0F"/>
              </a:solidFill>
              <a:latin typeface="Arial" panose="020B0604020202020204" pitchFamily="34" charset="0"/>
              <a:cs typeface="Arial" panose="020B0604020202020204" pitchFamily="34" charset="0"/>
            </a:endParaRPr>
          </a:p>
        </p:txBody>
      </p:sp>
    </p:spTree>
    <p:extLst>
      <p:ext uri="{BB962C8B-B14F-4D97-AF65-F5344CB8AC3E}">
        <p14:creationId xmlns="" xmlns:p14="http://schemas.microsoft.com/office/powerpoint/2010/main" val="6345309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7E00B9C5-20F4-AD95-0DE5-2A64CB64EC33}"/>
              </a:ext>
            </a:extLst>
          </p:cNvPr>
          <p:cNvSpPr/>
          <p:nvPr/>
        </p:nvSpPr>
        <p:spPr>
          <a:xfrm>
            <a:off x="0" y="0"/>
            <a:ext cx="12192000" cy="6858000"/>
          </a:xfrm>
          <a:prstGeom prst="rect">
            <a:avLst/>
          </a:prstGeom>
          <a:solidFill>
            <a:srgbClr val="12121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 xmlns:a16="http://schemas.microsoft.com/office/drawing/2014/main" id="{836503CA-5577-61AF-DEAC-4E6CF11752F5}"/>
              </a:ext>
            </a:extLst>
          </p:cNvPr>
          <p:cNvSpPr txBox="1"/>
          <p:nvPr/>
        </p:nvSpPr>
        <p:spPr>
          <a:xfrm>
            <a:off x="4850606" y="3429000"/>
            <a:ext cx="2205037" cy="646331"/>
          </a:xfrm>
          <a:prstGeom prst="rect">
            <a:avLst/>
          </a:prstGeom>
          <a:noFill/>
        </p:spPr>
        <p:txBody>
          <a:bodyPr wrap="square" rtlCol="0">
            <a:spAutoFit/>
          </a:bodyPr>
          <a:lstStyle/>
          <a:p>
            <a:pPr algn="ctr"/>
            <a:r>
              <a:rPr lang="en-US" sz="3600" dirty="0">
                <a:solidFill>
                  <a:srgbClr val="FDBE0F"/>
                </a:solidFill>
              </a:rPr>
              <a:t>Thank You </a:t>
            </a:r>
          </a:p>
        </p:txBody>
      </p:sp>
    </p:spTree>
    <p:extLst>
      <p:ext uri="{BB962C8B-B14F-4D97-AF65-F5344CB8AC3E}">
        <p14:creationId xmlns="" xmlns:p14="http://schemas.microsoft.com/office/powerpoint/2010/main" val="3400203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 xmlns:a16="http://schemas.microsoft.com/office/drawing/2014/main" id="{D79B243D-77B0-BB90-F830-59D6C92B2673}"/>
              </a:ext>
            </a:extLst>
          </p:cNvPr>
          <p:cNvSpPr txBox="1"/>
          <p:nvPr/>
        </p:nvSpPr>
        <p:spPr>
          <a:xfrm>
            <a:off x="561975" y="813053"/>
            <a:ext cx="11201400" cy="1200329"/>
          </a:xfrm>
          <a:prstGeom prst="rect">
            <a:avLst/>
          </a:prstGeom>
          <a:noFill/>
        </p:spPr>
        <p:txBody>
          <a:bodyPr wrap="square" rtlCol="0">
            <a:spAutoFit/>
          </a:bodyPr>
          <a:lstStyle/>
          <a:p>
            <a:pPr marL="285750" indent="-285750">
              <a:buFont typeface="Arial" panose="020B0604020202020204" pitchFamily="34" charset="0"/>
              <a:buChar char="•"/>
            </a:pPr>
            <a:r>
              <a:rPr lang="en-US" b="1" dirty="0">
                <a:solidFill>
                  <a:srgbClr val="86BC25"/>
                </a:solidFill>
                <a:latin typeface="Lato Extended"/>
              </a:rPr>
              <a:t>Problem Statement : </a:t>
            </a:r>
            <a:r>
              <a:rPr lang="en-US" sz="1800" b="1" dirty="0">
                <a:latin typeface="Lato Extended"/>
              </a:rPr>
              <a:t>HCC Consultant has been </a:t>
            </a:r>
            <a:r>
              <a:rPr lang="en-US" sz="1800" b="1" i="0" dirty="0">
                <a:effectLst/>
                <a:latin typeface="Lato Extended"/>
              </a:rPr>
              <a:t>hired to present a BI framework to a Super Store Organization. The Super Store organization is interested in using business intelligence solutions to help with strategic decision making and has asked to demonstrate how Business Intelligence tools can analyze their data from a public dataset.</a:t>
            </a:r>
            <a:endParaRPr lang="en-US" dirty="0"/>
          </a:p>
        </p:txBody>
      </p:sp>
      <p:sp>
        <p:nvSpPr>
          <p:cNvPr id="6" name="TextBox 5">
            <a:extLst>
              <a:ext uri="{FF2B5EF4-FFF2-40B4-BE49-F238E27FC236}">
                <a16:creationId xmlns="" xmlns:a16="http://schemas.microsoft.com/office/drawing/2014/main" id="{DA1ED4FC-8210-7F1D-E973-81C0258E7BC6}"/>
              </a:ext>
            </a:extLst>
          </p:cNvPr>
          <p:cNvSpPr txBox="1"/>
          <p:nvPr/>
        </p:nvSpPr>
        <p:spPr>
          <a:xfrm>
            <a:off x="561973" y="2640326"/>
            <a:ext cx="11201401" cy="646331"/>
          </a:xfrm>
          <a:prstGeom prst="rect">
            <a:avLst/>
          </a:prstGeom>
          <a:noFill/>
        </p:spPr>
        <p:txBody>
          <a:bodyPr wrap="square" rtlCol="0">
            <a:spAutoFit/>
          </a:bodyPr>
          <a:lstStyle/>
          <a:p>
            <a:pPr marL="285750" indent="-285750">
              <a:buFont typeface="Arial" panose="020B0604020202020204" pitchFamily="34" charset="0"/>
              <a:buChar char="•"/>
            </a:pPr>
            <a:r>
              <a:rPr lang="en-US" b="1" dirty="0">
                <a:solidFill>
                  <a:srgbClr val="86BC25"/>
                </a:solidFill>
                <a:latin typeface="Lato Extended"/>
              </a:rPr>
              <a:t>Solution : </a:t>
            </a:r>
            <a:r>
              <a:rPr lang="en-US" b="1" dirty="0">
                <a:latin typeface="Lato Extended"/>
              </a:rPr>
              <a:t>Analyze Large dataset to provide key insights by creating Power BI Dashboard/Report  and develop data driven processes to find Outliers, Trends and Patterns.  </a:t>
            </a:r>
          </a:p>
        </p:txBody>
      </p:sp>
      <p:sp>
        <p:nvSpPr>
          <p:cNvPr id="10" name="TextBox 9">
            <a:extLst>
              <a:ext uri="{FF2B5EF4-FFF2-40B4-BE49-F238E27FC236}">
                <a16:creationId xmlns="" xmlns:a16="http://schemas.microsoft.com/office/drawing/2014/main" id="{69AA169F-72CA-3E8E-BB97-2092F9BCB0E4}"/>
              </a:ext>
            </a:extLst>
          </p:cNvPr>
          <p:cNvSpPr txBox="1"/>
          <p:nvPr/>
        </p:nvSpPr>
        <p:spPr>
          <a:xfrm>
            <a:off x="561973" y="4042599"/>
            <a:ext cx="11201401" cy="1661993"/>
          </a:xfrm>
          <a:prstGeom prst="rect">
            <a:avLst/>
          </a:prstGeom>
          <a:noFill/>
        </p:spPr>
        <p:txBody>
          <a:bodyPr wrap="square" rtlCol="0">
            <a:spAutoFit/>
          </a:bodyPr>
          <a:lstStyle/>
          <a:p>
            <a:pPr marL="285750" indent="-285750">
              <a:buFont typeface="Arial" panose="020B0604020202020204" pitchFamily="34" charset="0"/>
              <a:buChar char="•"/>
            </a:pPr>
            <a:r>
              <a:rPr lang="en-US" b="1" dirty="0">
                <a:solidFill>
                  <a:srgbClr val="86BC25"/>
                </a:solidFill>
                <a:latin typeface="Lato Extended"/>
              </a:rPr>
              <a:t>Few Initial Problem Solved : </a:t>
            </a:r>
          </a:p>
          <a:p>
            <a:pPr marL="342900" indent="-342900">
              <a:buFont typeface="+mj-lt"/>
              <a:buAutoNum type="arabicPeriod"/>
            </a:pPr>
            <a:r>
              <a:rPr lang="en-US" sz="1600" b="1" dirty="0">
                <a:latin typeface="Lato Extended"/>
              </a:rPr>
              <a:t>There has been seen a constant decline in sales then a sudden spike and later again a sudden drop.</a:t>
            </a:r>
          </a:p>
          <a:p>
            <a:pPr marL="342900" indent="-342900">
              <a:buFont typeface="+mj-lt"/>
              <a:buAutoNum type="arabicPeriod"/>
            </a:pPr>
            <a:r>
              <a:rPr lang="en-US" sz="1600" b="1" dirty="0">
                <a:latin typeface="Lato Extended"/>
              </a:rPr>
              <a:t>Outlier found the in Sales Analysis</a:t>
            </a:r>
          </a:p>
          <a:p>
            <a:pPr marL="342900" indent="-342900">
              <a:buFont typeface="+mj-lt"/>
              <a:buAutoNum type="arabicPeriod"/>
            </a:pPr>
            <a:r>
              <a:rPr lang="en-US" sz="1600" b="1" dirty="0">
                <a:latin typeface="Lato Extended"/>
              </a:rPr>
              <a:t>Discovered some key insights in the package processing time </a:t>
            </a:r>
          </a:p>
          <a:p>
            <a:pPr marL="285750" indent="-285750">
              <a:buFont typeface="Arial" panose="020B0604020202020204" pitchFamily="34" charset="0"/>
              <a:buChar char="•"/>
            </a:pPr>
            <a:endParaRPr lang="en-US" b="1" dirty="0">
              <a:solidFill>
                <a:srgbClr val="86BC25"/>
              </a:solidFill>
              <a:latin typeface="Lato Extended"/>
            </a:endParaRPr>
          </a:p>
          <a:p>
            <a:endParaRPr lang="en-US" b="1" dirty="0">
              <a:solidFill>
                <a:srgbClr val="86BC25"/>
              </a:solidFill>
              <a:latin typeface="Lato Extended"/>
            </a:endParaRPr>
          </a:p>
        </p:txBody>
      </p:sp>
    </p:spTree>
    <p:extLst>
      <p:ext uri="{BB962C8B-B14F-4D97-AF65-F5344CB8AC3E}">
        <p14:creationId xmlns="" xmlns:p14="http://schemas.microsoft.com/office/powerpoint/2010/main" val="14364688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6D73F177-C35E-23C3-6CF3-0BA51E6A5C51}"/>
              </a:ext>
            </a:extLst>
          </p:cNvPr>
          <p:cNvSpPr txBox="1"/>
          <p:nvPr/>
        </p:nvSpPr>
        <p:spPr>
          <a:xfrm>
            <a:off x="257175" y="128044"/>
            <a:ext cx="2828926" cy="523220"/>
          </a:xfrm>
          <a:prstGeom prst="rect">
            <a:avLst/>
          </a:prstGeom>
          <a:noFill/>
        </p:spPr>
        <p:txBody>
          <a:bodyPr wrap="square" rtlCol="0">
            <a:spAutoFit/>
          </a:bodyPr>
          <a:lstStyle/>
          <a:p>
            <a:r>
              <a:rPr lang="en-US" sz="2800" b="1" dirty="0">
                <a:solidFill>
                  <a:schemeClr val="tx1">
                    <a:lumMod val="65000"/>
                    <a:lumOff val="35000"/>
                  </a:schemeClr>
                </a:solidFill>
                <a:latin typeface="Arial" panose="020B0604020202020204" pitchFamily="34" charset="0"/>
                <a:cs typeface="Arial" panose="020B0604020202020204" pitchFamily="34" charset="0"/>
              </a:rPr>
              <a:t>Introduction</a:t>
            </a:r>
          </a:p>
        </p:txBody>
      </p:sp>
      <p:sp>
        <p:nvSpPr>
          <p:cNvPr id="7" name="Title 6"/>
          <p:cNvSpPr>
            <a:spLocks noGrp="1"/>
          </p:cNvSpPr>
          <p:nvPr>
            <p:ph type="title"/>
          </p:nvPr>
        </p:nvSpPr>
        <p:spPr>
          <a:xfrm>
            <a:off x="838200" y="609599"/>
            <a:ext cx="10515600" cy="5830957"/>
          </a:xfrm>
        </p:spPr>
        <p:txBody>
          <a:bodyPr>
            <a:normAutofit/>
          </a:bodyPr>
          <a:lstStyle/>
          <a:p>
            <a:r>
              <a:rPr lang="en-US" sz="2800" b="1" dirty="0" smtClean="0"/>
              <a:t>Super Store Executive Dashboard   </a:t>
            </a:r>
            <a:r>
              <a:rPr lang="en-US" sz="2800" b="1" spc="300" dirty="0" smtClean="0"/>
              <a:t/>
            </a:r>
            <a:br>
              <a:rPr lang="en-US" sz="2800" b="1" spc="300" dirty="0" smtClean="0"/>
            </a:br>
            <a:r>
              <a:rPr lang="en-US" sz="2800" b="1" spc="300" dirty="0" smtClean="0"/>
              <a:t/>
            </a:r>
            <a:br>
              <a:rPr lang="en-US" sz="2800" b="1" spc="300" dirty="0" smtClean="0"/>
            </a:br>
            <a:r>
              <a:rPr lang="en-US" sz="2800" b="1" spc="300" dirty="0" smtClean="0"/>
              <a:t/>
            </a:r>
            <a:br>
              <a:rPr lang="en-US" sz="2800" b="1" spc="300" dirty="0" smtClean="0"/>
            </a:br>
            <a:r>
              <a:rPr lang="en-US" sz="2800" b="1" spc="300" dirty="0" smtClean="0"/>
              <a:t/>
            </a:r>
            <a:br>
              <a:rPr lang="en-US" sz="2800" b="1" spc="300" dirty="0" smtClean="0"/>
            </a:br>
            <a:r>
              <a:rPr lang="en-US" sz="2400" b="1" dirty="0" smtClean="0">
                <a:solidFill>
                  <a:schemeClr val="accent6"/>
                </a:solidFill>
              </a:rPr>
              <a:t> Objective: The dashboard provides fact - based evidence where detailed analysis was conducted on the Super Store Dataset to find their Dedicated Customers as well as find the pain areas where the business needs to improve performance.</a:t>
            </a:r>
            <a:br>
              <a:rPr lang="en-US" sz="2400" b="1" dirty="0" smtClean="0">
                <a:solidFill>
                  <a:schemeClr val="accent6"/>
                </a:solidFill>
              </a:rPr>
            </a:br>
            <a:r>
              <a:rPr lang="en-US" sz="2400" b="1" dirty="0" smtClean="0">
                <a:solidFill>
                  <a:schemeClr val="accent6"/>
                </a:solidFill>
              </a:rPr>
              <a:t/>
            </a:r>
            <a:br>
              <a:rPr lang="en-US" sz="2400" b="1" dirty="0" smtClean="0">
                <a:solidFill>
                  <a:schemeClr val="accent6"/>
                </a:solidFill>
              </a:rPr>
            </a:br>
            <a:r>
              <a:rPr lang="en-US" sz="2400" b="1" dirty="0" smtClean="0">
                <a:solidFill>
                  <a:schemeClr val="accent6"/>
                </a:solidFill>
              </a:rPr>
              <a:t/>
            </a:r>
            <a:br>
              <a:rPr lang="en-US" sz="2400" b="1" dirty="0" smtClean="0">
                <a:solidFill>
                  <a:schemeClr val="accent6"/>
                </a:solidFill>
              </a:rPr>
            </a:br>
            <a:r>
              <a:rPr lang="en-US" sz="2400" b="1" dirty="0" smtClean="0">
                <a:solidFill>
                  <a:schemeClr val="accent6"/>
                </a:solidFill>
              </a:rPr>
              <a:t/>
            </a:r>
            <a:br>
              <a:rPr lang="en-US" sz="2400" b="1" dirty="0" smtClean="0">
                <a:solidFill>
                  <a:schemeClr val="accent6"/>
                </a:solidFill>
              </a:rPr>
            </a:br>
            <a:r>
              <a:rPr lang="en-US" sz="2400" b="1" dirty="0" smtClean="0">
                <a:solidFill>
                  <a:schemeClr val="accent6"/>
                </a:solidFill>
              </a:rPr>
              <a:t/>
            </a:r>
            <a:br>
              <a:rPr lang="en-US" sz="2400" b="1" dirty="0" smtClean="0">
                <a:solidFill>
                  <a:schemeClr val="accent6"/>
                </a:solidFill>
              </a:rPr>
            </a:br>
            <a:r>
              <a:rPr lang="en-US" sz="2400" b="1" dirty="0" smtClean="0">
                <a:solidFill>
                  <a:schemeClr val="accent6"/>
                </a:solidFill>
              </a:rPr>
              <a:t/>
            </a:r>
            <a:br>
              <a:rPr lang="en-US" sz="2400" b="1" dirty="0" smtClean="0">
                <a:solidFill>
                  <a:schemeClr val="accent6"/>
                </a:solidFill>
              </a:rPr>
            </a:br>
            <a:r>
              <a:rPr lang="en-US" sz="2400" b="1" dirty="0" smtClean="0">
                <a:solidFill>
                  <a:schemeClr val="accent6"/>
                </a:solidFill>
              </a:rPr>
              <a:t/>
            </a:r>
            <a:br>
              <a:rPr lang="en-US" sz="2400" b="1" dirty="0" smtClean="0">
                <a:solidFill>
                  <a:schemeClr val="accent6"/>
                </a:solidFill>
              </a:rPr>
            </a:br>
            <a:r>
              <a:rPr lang="en-US" sz="2400" b="1" dirty="0" smtClean="0">
                <a:solidFill>
                  <a:schemeClr val="accent6"/>
                </a:solidFill>
              </a:rPr>
              <a:t> </a:t>
            </a:r>
            <a:r>
              <a:rPr lang="en-US" sz="2400" b="1" dirty="0" smtClean="0">
                <a:solidFill>
                  <a:schemeClr val="bg2">
                    <a:lumMod val="10000"/>
                  </a:schemeClr>
                </a:solidFill>
              </a:rPr>
              <a:t>Submitted by: </a:t>
            </a:r>
            <a:r>
              <a:rPr lang="en-US" sz="2400" b="1" dirty="0" smtClean="0">
                <a:solidFill>
                  <a:schemeClr val="accent2"/>
                </a:solidFill>
              </a:rPr>
              <a:t/>
            </a:r>
            <a:br>
              <a:rPr lang="en-US" sz="2400" b="1" dirty="0" smtClean="0">
                <a:solidFill>
                  <a:schemeClr val="accent2"/>
                </a:solidFill>
              </a:rPr>
            </a:br>
            <a:r>
              <a:rPr lang="en-US" sz="2400" b="1" dirty="0" smtClean="0">
                <a:solidFill>
                  <a:schemeClr val="accent2"/>
                </a:solidFill>
              </a:rPr>
              <a:t>Bhavya Sujatha.Kotha</a:t>
            </a:r>
            <a:endParaRPr lang="en-US" sz="2400" b="1" dirty="0">
              <a:solidFill>
                <a:schemeClr val="accent2"/>
              </a:solidFill>
            </a:endParaRPr>
          </a:p>
        </p:txBody>
      </p:sp>
    </p:spTree>
    <p:extLst>
      <p:ext uri="{BB962C8B-B14F-4D97-AF65-F5344CB8AC3E}">
        <p14:creationId xmlns="" xmlns:p14="http://schemas.microsoft.com/office/powerpoint/2010/main" val="29954873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BE6F942-2A3E-2D8E-B75F-FF1C4E629601}"/>
              </a:ext>
            </a:extLst>
          </p:cNvPr>
          <p:cNvSpPr>
            <a:spLocks noGrp="1"/>
          </p:cNvSpPr>
          <p:nvPr>
            <p:ph idx="1"/>
          </p:nvPr>
        </p:nvSpPr>
        <p:spPr>
          <a:xfrm>
            <a:off x="8201024" y="695325"/>
            <a:ext cx="3819526" cy="5803798"/>
          </a:xfrm>
        </p:spPr>
        <p:txBody>
          <a:bodyPr/>
          <a:lstStyle/>
          <a:p>
            <a:r>
              <a:rPr lang="en-US" sz="1800" dirty="0">
                <a:solidFill>
                  <a:schemeClr val="tx1">
                    <a:lumMod val="65000"/>
                    <a:lumOff val="35000"/>
                  </a:schemeClr>
                </a:solidFill>
                <a:effectLst/>
                <a:latin typeface="Calibri" panose="020F0502020204030204" pitchFamily="34" charset="0"/>
                <a:ea typeface="Times New Roman" panose="02020603050405020304" pitchFamily="18" charset="0"/>
              </a:rPr>
              <a:t>In this for the relational database warehousing we are going to use the </a:t>
            </a:r>
            <a:r>
              <a:rPr lang="en-US" sz="1800" b="1" dirty="0">
                <a:solidFill>
                  <a:schemeClr val="tx1">
                    <a:lumMod val="65000"/>
                    <a:lumOff val="35000"/>
                  </a:schemeClr>
                </a:solidFill>
                <a:effectLst/>
                <a:highlight>
                  <a:srgbClr val="FFFF00"/>
                </a:highlight>
                <a:latin typeface="Calibri" panose="020F0502020204030204" pitchFamily="34" charset="0"/>
                <a:ea typeface="Times New Roman" panose="02020603050405020304" pitchFamily="18" charset="0"/>
              </a:rPr>
              <a:t>Star Scheme</a:t>
            </a:r>
            <a:r>
              <a:rPr lang="en-US" sz="1800" dirty="0">
                <a:solidFill>
                  <a:schemeClr val="tx1">
                    <a:lumMod val="65000"/>
                    <a:lumOff val="35000"/>
                  </a:schemeClr>
                </a:solidFill>
                <a:effectLst/>
                <a:latin typeface="Calibri" panose="020F0502020204030204" pitchFamily="34" charset="0"/>
                <a:ea typeface="Times New Roman" panose="02020603050405020304" pitchFamily="18" charset="0"/>
              </a:rPr>
              <a:t> layout.</a:t>
            </a:r>
            <a:endParaRPr lang="en-US" sz="1800" dirty="0">
              <a:solidFill>
                <a:schemeClr val="tx1">
                  <a:lumMod val="65000"/>
                  <a:lumOff val="35000"/>
                </a:schemeClr>
              </a:solidFill>
              <a:effectLst/>
              <a:latin typeface="Times New Roman" panose="02020603050405020304" pitchFamily="18" charset="0"/>
              <a:ea typeface="Times New Roman" panose="02020603050405020304" pitchFamily="18" charset="0"/>
            </a:endParaRPr>
          </a:p>
          <a:p>
            <a:r>
              <a:rPr lang="en-US" sz="1800" b="1" dirty="0">
                <a:solidFill>
                  <a:schemeClr val="tx1">
                    <a:lumMod val="65000"/>
                    <a:lumOff val="35000"/>
                  </a:schemeClr>
                </a:solidFill>
                <a:effectLst/>
                <a:latin typeface="Calibri" panose="020F0502020204030204" pitchFamily="34" charset="0"/>
                <a:ea typeface="Times New Roman" panose="02020603050405020304" pitchFamily="18" charset="0"/>
              </a:rPr>
              <a:t>The Star schemas is named star schema because of its resemblance to a star</a:t>
            </a:r>
            <a:r>
              <a:rPr lang="en-US" sz="1800" dirty="0">
                <a:solidFill>
                  <a:schemeClr val="tx1">
                    <a:lumMod val="65000"/>
                    <a:lumOff val="35000"/>
                  </a:schemeClr>
                </a:solidFill>
                <a:effectLst/>
                <a:latin typeface="Calibri" panose="020F0502020204030204" pitchFamily="34" charset="0"/>
                <a:ea typeface="Times New Roman" panose="02020603050405020304" pitchFamily="18" charset="0"/>
              </a:rPr>
              <a:t>. With a central Fact table called as the Transactional table. This table mainly has the transactional data like Profit, Sales, Cost, Quantity, Keys etc.</a:t>
            </a:r>
            <a:endParaRPr lang="en-US" sz="1800" dirty="0">
              <a:solidFill>
                <a:schemeClr val="tx1">
                  <a:lumMod val="65000"/>
                  <a:lumOff val="35000"/>
                </a:schemeClr>
              </a:solidFill>
              <a:effectLst/>
              <a:latin typeface="Times New Roman" panose="02020603050405020304" pitchFamily="18" charset="0"/>
              <a:ea typeface="Times New Roman" panose="02020603050405020304" pitchFamily="18" charset="0"/>
            </a:endParaRPr>
          </a:p>
          <a:p>
            <a:r>
              <a:rPr lang="en-US" sz="1800" dirty="0">
                <a:solidFill>
                  <a:schemeClr val="tx1">
                    <a:lumMod val="65000"/>
                    <a:lumOff val="35000"/>
                  </a:schemeClr>
                </a:solidFill>
                <a:effectLst/>
                <a:latin typeface="Calibri" panose="020F0502020204030204" pitchFamily="34" charset="0"/>
                <a:ea typeface="Times New Roman" panose="02020603050405020304" pitchFamily="18" charset="0"/>
              </a:rPr>
              <a:t>The fact table's primary key is typically a foreign keys in each of the dimension tables, and it uniquely identifies each row of data in the fact table.</a:t>
            </a:r>
            <a:endParaRPr lang="en-US" sz="1800" dirty="0">
              <a:solidFill>
                <a:schemeClr val="tx1">
                  <a:lumMod val="65000"/>
                  <a:lumOff val="35000"/>
                </a:schemeClr>
              </a:solidFill>
              <a:effectLst/>
              <a:latin typeface="Times New Roman" panose="02020603050405020304" pitchFamily="18" charset="0"/>
              <a:ea typeface="Times New Roman" panose="02020603050405020304" pitchFamily="18" charset="0"/>
            </a:endParaRPr>
          </a:p>
          <a:p>
            <a:r>
              <a:rPr lang="en-US" sz="1800" b="1" dirty="0">
                <a:solidFill>
                  <a:schemeClr val="tx1">
                    <a:lumMod val="65000"/>
                    <a:lumOff val="35000"/>
                  </a:schemeClr>
                </a:solidFill>
                <a:effectLst/>
                <a:latin typeface="Calibri" panose="020F0502020204030204" pitchFamily="34" charset="0"/>
                <a:ea typeface="Times New Roman" panose="02020603050405020304" pitchFamily="18" charset="0"/>
              </a:rPr>
              <a:t>Surrounding the Fact table are all Dimension tables</a:t>
            </a:r>
            <a:r>
              <a:rPr lang="en-US" sz="1800" dirty="0">
                <a:solidFill>
                  <a:schemeClr val="tx1">
                    <a:lumMod val="65000"/>
                    <a:lumOff val="35000"/>
                  </a:schemeClr>
                </a:solidFill>
                <a:effectLst/>
                <a:latin typeface="Calibri" panose="020F0502020204030204" pitchFamily="34" charset="0"/>
                <a:ea typeface="Times New Roman" panose="02020603050405020304" pitchFamily="18" charset="0"/>
              </a:rPr>
              <a:t>. Dimensional tables are defined as the business entities containing attributes. E.g., Product, Employee, Location, Customer etc.</a:t>
            </a:r>
            <a:endParaRPr lang="en-US" sz="1800" dirty="0">
              <a:solidFill>
                <a:schemeClr val="tx1">
                  <a:lumMod val="65000"/>
                  <a:lumOff val="35000"/>
                </a:schemeClr>
              </a:solidFill>
              <a:effectLst/>
              <a:latin typeface="Times New Roman" panose="02020603050405020304" pitchFamily="18" charset="0"/>
              <a:ea typeface="Times New Roman" panose="02020603050405020304" pitchFamily="18" charset="0"/>
            </a:endParaRPr>
          </a:p>
          <a:p>
            <a:endParaRPr lang="en-US" dirty="0"/>
          </a:p>
        </p:txBody>
      </p:sp>
      <p:pic>
        <p:nvPicPr>
          <p:cNvPr id="6" name="Picture 5">
            <a:extLst>
              <a:ext uri="{FF2B5EF4-FFF2-40B4-BE49-F238E27FC236}">
                <a16:creationId xmlns="" xmlns:a16="http://schemas.microsoft.com/office/drawing/2014/main" id="{0A3C0D63-E256-0023-8BBC-B4DE90B2D2D2}"/>
              </a:ext>
            </a:extLst>
          </p:cNvPr>
          <p:cNvPicPr>
            <a:picLocks noChangeAspect="1"/>
          </p:cNvPicPr>
          <p:nvPr/>
        </p:nvPicPr>
        <p:blipFill>
          <a:blip r:embed="rId2"/>
          <a:stretch>
            <a:fillRect/>
          </a:stretch>
        </p:blipFill>
        <p:spPr>
          <a:xfrm>
            <a:off x="147483" y="695325"/>
            <a:ext cx="7929718" cy="5803798"/>
          </a:xfrm>
          <a:prstGeom prst="rect">
            <a:avLst/>
          </a:prstGeom>
          <a:ln w="12700">
            <a:solidFill>
              <a:srgbClr val="86BC25"/>
            </a:solidFill>
          </a:ln>
        </p:spPr>
      </p:pic>
      <p:sp>
        <p:nvSpPr>
          <p:cNvPr id="7" name="TextBox 6">
            <a:extLst>
              <a:ext uri="{FF2B5EF4-FFF2-40B4-BE49-F238E27FC236}">
                <a16:creationId xmlns="" xmlns:a16="http://schemas.microsoft.com/office/drawing/2014/main" id="{968EA20D-61B9-F206-2AB8-56AA0B7B2CAA}"/>
              </a:ext>
            </a:extLst>
          </p:cNvPr>
          <p:cNvSpPr txBox="1"/>
          <p:nvPr/>
        </p:nvSpPr>
        <p:spPr>
          <a:xfrm>
            <a:off x="147483" y="97267"/>
            <a:ext cx="4195917" cy="523220"/>
          </a:xfrm>
          <a:prstGeom prst="rect">
            <a:avLst/>
          </a:prstGeom>
          <a:noFill/>
        </p:spPr>
        <p:txBody>
          <a:bodyPr wrap="square" rtlCol="0">
            <a:spAutoFit/>
          </a:bodyPr>
          <a:lstStyle>
            <a:defPPr>
              <a:defRPr lang="en-US"/>
            </a:defPPr>
            <a:lvl1pPr>
              <a:defRPr sz="2800" b="1">
                <a:solidFill>
                  <a:schemeClr val="tx1">
                    <a:lumMod val="65000"/>
                    <a:lumOff val="35000"/>
                  </a:schemeClr>
                </a:solidFill>
                <a:latin typeface="Arial" panose="020B0604020202020204" pitchFamily="34" charset="0"/>
                <a:cs typeface="Arial" panose="020B0604020202020204" pitchFamily="34" charset="0"/>
              </a:defRPr>
            </a:lvl1pPr>
          </a:lstStyle>
          <a:p>
            <a:r>
              <a:rPr lang="en-US" dirty="0"/>
              <a:t>Data Model Blueprint</a:t>
            </a:r>
          </a:p>
        </p:txBody>
      </p:sp>
    </p:spTree>
    <p:extLst>
      <p:ext uri="{BB962C8B-B14F-4D97-AF65-F5344CB8AC3E}">
        <p14:creationId xmlns="" xmlns:p14="http://schemas.microsoft.com/office/powerpoint/2010/main" val="18639950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BE6F942-2A3E-2D8E-B75F-FF1C4E629601}"/>
              </a:ext>
            </a:extLst>
          </p:cNvPr>
          <p:cNvSpPr>
            <a:spLocks noGrp="1"/>
          </p:cNvSpPr>
          <p:nvPr>
            <p:ph idx="1"/>
          </p:nvPr>
        </p:nvSpPr>
        <p:spPr>
          <a:xfrm>
            <a:off x="8201024" y="766917"/>
            <a:ext cx="3819526" cy="5732206"/>
          </a:xfrm>
        </p:spPr>
        <p:txBody>
          <a:bodyPr/>
          <a:lstStyle/>
          <a:p>
            <a:r>
              <a:rPr lang="en-US" sz="1800" dirty="0">
                <a:solidFill>
                  <a:schemeClr val="tx1">
                    <a:lumMod val="65000"/>
                    <a:lumOff val="35000"/>
                  </a:schemeClr>
                </a:solidFill>
                <a:latin typeface="Calibri" panose="020F0502020204030204" pitchFamily="34" charset="0"/>
              </a:rPr>
              <a:t>The top panel displays crucial KPIs such as </a:t>
            </a:r>
            <a:r>
              <a:rPr lang="en-US" sz="1800" b="1" dirty="0">
                <a:solidFill>
                  <a:schemeClr val="tx1">
                    <a:lumMod val="65000"/>
                    <a:lumOff val="35000"/>
                  </a:schemeClr>
                </a:solidFill>
                <a:latin typeface="Calibri" panose="020F0502020204030204" pitchFamily="34" charset="0"/>
              </a:rPr>
              <a:t>Count of Orders, No. of Customer, Average Delivery Days, Total Order Amount and Sum of Profit</a:t>
            </a:r>
            <a:r>
              <a:rPr lang="en-US" sz="1800" dirty="0">
                <a:solidFill>
                  <a:schemeClr val="tx1">
                    <a:lumMod val="65000"/>
                    <a:lumOff val="35000"/>
                  </a:schemeClr>
                </a:solidFill>
                <a:latin typeface="Calibri" panose="020F0502020204030204" pitchFamily="34" charset="0"/>
              </a:rPr>
              <a:t>.</a:t>
            </a:r>
          </a:p>
          <a:p>
            <a:r>
              <a:rPr lang="en-US" sz="1800" dirty="0">
                <a:solidFill>
                  <a:schemeClr val="tx1">
                    <a:lumMod val="65000"/>
                    <a:lumOff val="35000"/>
                  </a:schemeClr>
                </a:solidFill>
                <a:latin typeface="Calibri" panose="020F0502020204030204" pitchFamily="34" charset="0"/>
              </a:rPr>
              <a:t>At the left-hand Corner, we have the page navigation buttons like </a:t>
            </a:r>
            <a:r>
              <a:rPr lang="en-US" sz="1800" b="1" dirty="0">
                <a:solidFill>
                  <a:schemeClr val="tx1">
                    <a:lumMod val="65000"/>
                    <a:lumOff val="35000"/>
                  </a:schemeClr>
                </a:solidFill>
                <a:latin typeface="Calibri" panose="020F0502020204030204" pitchFamily="34" charset="0"/>
              </a:rPr>
              <a:t>Information, Data Model blueprint and Slicer Panel Button</a:t>
            </a:r>
            <a:r>
              <a:rPr lang="en-US" sz="1800" dirty="0">
                <a:solidFill>
                  <a:schemeClr val="tx1">
                    <a:lumMod val="65000"/>
                    <a:lumOff val="35000"/>
                  </a:schemeClr>
                </a:solidFill>
                <a:latin typeface="Calibri" panose="020F0502020204030204" pitchFamily="34" charset="0"/>
              </a:rPr>
              <a:t>.</a:t>
            </a:r>
          </a:p>
          <a:p>
            <a:r>
              <a:rPr lang="en-US" sz="1800" dirty="0">
                <a:solidFill>
                  <a:schemeClr val="tx1">
                    <a:lumMod val="65000"/>
                    <a:lumOff val="35000"/>
                  </a:schemeClr>
                </a:solidFill>
                <a:latin typeface="Calibri" panose="020F0502020204030204" pitchFamily="34" charset="0"/>
              </a:rPr>
              <a:t>In Top Visual we have a </a:t>
            </a:r>
            <a:r>
              <a:rPr lang="en-US" sz="1800" b="1" dirty="0">
                <a:solidFill>
                  <a:schemeClr val="tx1">
                    <a:lumMod val="65000"/>
                    <a:lumOff val="35000"/>
                  </a:schemeClr>
                </a:solidFill>
                <a:latin typeface="Calibri" panose="020F0502020204030204" pitchFamily="34" charset="0"/>
              </a:rPr>
              <a:t>Clustered Column Chart </a:t>
            </a:r>
            <a:r>
              <a:rPr lang="en-US" sz="1800" dirty="0">
                <a:solidFill>
                  <a:schemeClr val="tx1">
                    <a:lumMod val="65000"/>
                    <a:lumOff val="35000"/>
                  </a:schemeClr>
                </a:solidFill>
                <a:latin typeface="Calibri" panose="020F0502020204030204" pitchFamily="34" charset="0"/>
              </a:rPr>
              <a:t>that shows Month on X- axis and Total Sales on Y- axis.</a:t>
            </a:r>
          </a:p>
          <a:p>
            <a:r>
              <a:rPr lang="en-US" sz="1800" dirty="0">
                <a:solidFill>
                  <a:schemeClr val="tx1">
                    <a:lumMod val="65000"/>
                    <a:lumOff val="35000"/>
                  </a:schemeClr>
                </a:solidFill>
                <a:latin typeface="Calibri" panose="020F0502020204030204" pitchFamily="34" charset="0"/>
              </a:rPr>
              <a:t>The Bottom visual is a </a:t>
            </a:r>
            <a:r>
              <a:rPr lang="en-US" sz="1800" b="1" dirty="0">
                <a:solidFill>
                  <a:schemeClr val="tx1">
                    <a:lumMod val="65000"/>
                    <a:lumOff val="35000"/>
                  </a:schemeClr>
                </a:solidFill>
                <a:latin typeface="Calibri" panose="020F0502020204030204" pitchFamily="34" charset="0"/>
              </a:rPr>
              <a:t>Line Chart</a:t>
            </a:r>
            <a:r>
              <a:rPr lang="en-US" sz="1800" dirty="0">
                <a:solidFill>
                  <a:schemeClr val="tx1">
                    <a:lumMod val="65000"/>
                    <a:lumOff val="35000"/>
                  </a:schemeClr>
                </a:solidFill>
                <a:latin typeface="Calibri" panose="020F0502020204030204" pitchFamily="34" charset="0"/>
              </a:rPr>
              <a:t> displaying the trend of </a:t>
            </a:r>
            <a:r>
              <a:rPr lang="en-US" sz="1800" b="1" dirty="0">
                <a:solidFill>
                  <a:schemeClr val="tx1">
                    <a:lumMod val="65000"/>
                    <a:lumOff val="35000"/>
                  </a:schemeClr>
                </a:solidFill>
                <a:latin typeface="Calibri" panose="020F0502020204030204" pitchFamily="34" charset="0"/>
              </a:rPr>
              <a:t>Sales &amp; profit amount by fiscal period/Month</a:t>
            </a:r>
            <a:r>
              <a:rPr lang="en-US" sz="1800" dirty="0">
                <a:solidFill>
                  <a:schemeClr val="tx1">
                    <a:lumMod val="65000"/>
                    <a:lumOff val="35000"/>
                  </a:schemeClr>
                </a:solidFill>
                <a:latin typeface="Calibri" panose="020F0502020204030204" pitchFamily="34" charset="0"/>
              </a:rPr>
              <a:t>. </a:t>
            </a:r>
          </a:p>
          <a:p>
            <a:r>
              <a:rPr lang="en-US" sz="1800" dirty="0">
                <a:solidFill>
                  <a:srgbClr val="595959"/>
                </a:solidFill>
                <a:effectLst/>
                <a:latin typeface="Calibri" panose="020F0502020204030204" pitchFamily="34" charset="0"/>
              </a:rPr>
              <a:t>The user can filter by </a:t>
            </a:r>
            <a:r>
              <a:rPr lang="en-US" sz="1800" b="1" dirty="0">
                <a:solidFill>
                  <a:srgbClr val="595959"/>
                </a:solidFill>
                <a:effectLst/>
                <a:latin typeface="Calibri" panose="020F0502020204030204" pitchFamily="34" charset="0"/>
              </a:rPr>
              <a:t>Year, Month, State, Region </a:t>
            </a:r>
            <a:r>
              <a:rPr lang="en-US" sz="1800" dirty="0">
                <a:solidFill>
                  <a:srgbClr val="595959"/>
                </a:solidFill>
                <a:effectLst/>
                <a:latin typeface="Calibri" panose="020F0502020204030204" pitchFamily="34" charset="0"/>
              </a:rPr>
              <a:t>from the Slicer panel on the left side of the dashboard. </a:t>
            </a:r>
            <a:endParaRPr lang="en-US" sz="1800" dirty="0">
              <a:solidFill>
                <a:schemeClr val="tx1">
                  <a:lumMod val="65000"/>
                  <a:lumOff val="35000"/>
                </a:schemeClr>
              </a:solidFill>
              <a:latin typeface="Calibri" panose="020F0502020204030204" pitchFamily="34" charset="0"/>
            </a:endParaRPr>
          </a:p>
        </p:txBody>
      </p:sp>
      <p:pic>
        <p:nvPicPr>
          <p:cNvPr id="7" name="Picture 6">
            <a:extLst>
              <a:ext uri="{FF2B5EF4-FFF2-40B4-BE49-F238E27FC236}">
                <a16:creationId xmlns="" xmlns:a16="http://schemas.microsoft.com/office/drawing/2014/main" id="{888F0057-5AC5-C67E-1049-968B2A300175}"/>
              </a:ext>
            </a:extLst>
          </p:cNvPr>
          <p:cNvPicPr>
            <a:picLocks noChangeAspect="1"/>
          </p:cNvPicPr>
          <p:nvPr/>
        </p:nvPicPr>
        <p:blipFill>
          <a:blip r:embed="rId2"/>
          <a:stretch>
            <a:fillRect/>
          </a:stretch>
        </p:blipFill>
        <p:spPr>
          <a:xfrm>
            <a:off x="171450" y="766917"/>
            <a:ext cx="7896225" cy="5732206"/>
          </a:xfrm>
          <a:prstGeom prst="rect">
            <a:avLst/>
          </a:prstGeom>
          <a:ln w="12700">
            <a:solidFill>
              <a:srgbClr val="86BC25"/>
            </a:solidFill>
          </a:ln>
        </p:spPr>
      </p:pic>
      <p:sp>
        <p:nvSpPr>
          <p:cNvPr id="10" name="TextBox 9">
            <a:extLst>
              <a:ext uri="{FF2B5EF4-FFF2-40B4-BE49-F238E27FC236}">
                <a16:creationId xmlns="" xmlns:a16="http://schemas.microsoft.com/office/drawing/2014/main" id="{CE5BE7A2-6F99-8A40-A8EA-6B5915D53978}"/>
              </a:ext>
            </a:extLst>
          </p:cNvPr>
          <p:cNvSpPr txBox="1"/>
          <p:nvPr/>
        </p:nvSpPr>
        <p:spPr>
          <a:xfrm>
            <a:off x="171449" y="128044"/>
            <a:ext cx="3819527" cy="523220"/>
          </a:xfrm>
          <a:prstGeom prst="rect">
            <a:avLst/>
          </a:prstGeom>
          <a:noFill/>
        </p:spPr>
        <p:txBody>
          <a:bodyPr wrap="square" rtlCol="0">
            <a:spAutoFit/>
          </a:bodyPr>
          <a:lstStyle/>
          <a:p>
            <a:r>
              <a:rPr lang="en-US" sz="2800" b="1" dirty="0">
                <a:solidFill>
                  <a:schemeClr val="tx1">
                    <a:lumMod val="65000"/>
                    <a:lumOff val="35000"/>
                  </a:schemeClr>
                </a:solidFill>
                <a:latin typeface="Arial" panose="020B0604020202020204" pitchFamily="34" charset="0"/>
                <a:cs typeface="Arial" panose="020B0604020202020204" pitchFamily="34" charset="0"/>
              </a:rPr>
              <a:t>Sales Trend Analysis</a:t>
            </a:r>
          </a:p>
        </p:txBody>
      </p:sp>
    </p:spTree>
    <p:extLst>
      <p:ext uri="{BB962C8B-B14F-4D97-AF65-F5344CB8AC3E}">
        <p14:creationId xmlns="" xmlns:p14="http://schemas.microsoft.com/office/powerpoint/2010/main" val="1471770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BE6F942-2A3E-2D8E-B75F-FF1C4E629601}"/>
              </a:ext>
            </a:extLst>
          </p:cNvPr>
          <p:cNvSpPr>
            <a:spLocks noGrp="1"/>
          </p:cNvSpPr>
          <p:nvPr>
            <p:ph idx="1"/>
          </p:nvPr>
        </p:nvSpPr>
        <p:spPr>
          <a:xfrm>
            <a:off x="8201024" y="800099"/>
            <a:ext cx="3819526" cy="5699023"/>
          </a:xfrm>
        </p:spPr>
        <p:txBody>
          <a:bodyPr/>
          <a:lstStyle/>
          <a:p>
            <a:r>
              <a:rPr lang="en-US" sz="1800" dirty="0">
                <a:solidFill>
                  <a:schemeClr val="tx1">
                    <a:lumMod val="65000"/>
                    <a:lumOff val="35000"/>
                  </a:schemeClr>
                </a:solidFill>
                <a:latin typeface="Calibri" panose="020F0502020204030204" pitchFamily="34" charset="0"/>
              </a:rPr>
              <a:t>The top panel displays dynamic KPIs which changes as per the user selection namely </a:t>
            </a:r>
            <a:r>
              <a:rPr lang="en-US" sz="1800" b="1" dirty="0">
                <a:solidFill>
                  <a:schemeClr val="tx1">
                    <a:lumMod val="65000"/>
                    <a:lumOff val="35000"/>
                  </a:schemeClr>
                </a:solidFill>
                <a:latin typeface="Calibri" panose="020F0502020204030204" pitchFamily="34" charset="0"/>
              </a:rPr>
              <a:t>Count of Orders, No. of Customer, Average Delivery Days, Total Order Amount and Sum of Profit.</a:t>
            </a:r>
          </a:p>
          <a:p>
            <a:r>
              <a:rPr lang="en-US" sz="1800" dirty="0">
                <a:solidFill>
                  <a:schemeClr val="tx1">
                    <a:lumMod val="65000"/>
                    <a:lumOff val="35000"/>
                  </a:schemeClr>
                </a:solidFill>
                <a:latin typeface="Calibri" panose="020F0502020204030204" pitchFamily="34" charset="0"/>
              </a:rPr>
              <a:t>The top 3 Pie Chart shows the Sales and Profit by Category, Segment and Ship Mode.</a:t>
            </a:r>
          </a:p>
          <a:p>
            <a:r>
              <a:rPr lang="en-US" sz="1800" dirty="0">
                <a:solidFill>
                  <a:schemeClr val="tx1">
                    <a:lumMod val="65000"/>
                    <a:lumOff val="35000"/>
                  </a:schemeClr>
                </a:solidFill>
                <a:latin typeface="Calibri" panose="020F0502020204030204" pitchFamily="34" charset="0"/>
              </a:rPr>
              <a:t>The Bottom visual is a Line and Clustered Column Chart that shows the Top 10 Customers By Sales and Profit. The trend line in this visual represents the No. of Orders.  </a:t>
            </a:r>
          </a:p>
          <a:p>
            <a:r>
              <a:rPr lang="en-US" sz="1800" dirty="0">
                <a:solidFill>
                  <a:schemeClr val="tx1">
                    <a:lumMod val="65000"/>
                    <a:lumOff val="35000"/>
                  </a:schemeClr>
                </a:solidFill>
                <a:latin typeface="Calibri" panose="020F0502020204030204" pitchFamily="34" charset="0"/>
              </a:rPr>
              <a:t>On this page the user can toggle between Sales and Profit. And can slice the enter page based on just Sales or Profit by Clicking the toggle  button above the green strip.</a:t>
            </a:r>
          </a:p>
          <a:p>
            <a:endParaRPr lang="en-US" sz="1800" dirty="0">
              <a:solidFill>
                <a:schemeClr val="tx1">
                  <a:lumMod val="65000"/>
                  <a:lumOff val="35000"/>
                </a:schemeClr>
              </a:solidFill>
              <a:latin typeface="Calibri" panose="020F0502020204030204" pitchFamily="34" charset="0"/>
            </a:endParaRPr>
          </a:p>
          <a:p>
            <a:endParaRPr lang="en-US" sz="1800" dirty="0">
              <a:solidFill>
                <a:schemeClr val="tx1">
                  <a:lumMod val="65000"/>
                  <a:lumOff val="35000"/>
                </a:schemeClr>
              </a:solidFill>
              <a:latin typeface="Calibri" panose="020F0502020204030204" pitchFamily="34" charset="0"/>
            </a:endParaRPr>
          </a:p>
        </p:txBody>
      </p:sp>
      <p:sp>
        <p:nvSpPr>
          <p:cNvPr id="8" name="TextBox 7">
            <a:extLst>
              <a:ext uri="{FF2B5EF4-FFF2-40B4-BE49-F238E27FC236}">
                <a16:creationId xmlns="" xmlns:a16="http://schemas.microsoft.com/office/drawing/2014/main" id="{183846DB-FB26-5C2D-1956-A2342577461D}"/>
              </a:ext>
            </a:extLst>
          </p:cNvPr>
          <p:cNvSpPr txBox="1"/>
          <p:nvPr/>
        </p:nvSpPr>
        <p:spPr>
          <a:xfrm>
            <a:off x="147484" y="128044"/>
            <a:ext cx="9380564" cy="523220"/>
          </a:xfrm>
          <a:prstGeom prst="rect">
            <a:avLst/>
          </a:prstGeom>
          <a:noFill/>
        </p:spPr>
        <p:txBody>
          <a:bodyPr wrap="square" rtlCol="0">
            <a:spAutoFit/>
          </a:bodyPr>
          <a:lstStyle/>
          <a:p>
            <a:r>
              <a:rPr lang="en-US" sz="2800" b="1" dirty="0">
                <a:solidFill>
                  <a:schemeClr val="tx1">
                    <a:lumMod val="65000"/>
                    <a:lumOff val="35000"/>
                  </a:schemeClr>
                </a:solidFill>
                <a:latin typeface="Arial" panose="020B0604020202020204" pitchFamily="34" charset="0"/>
                <a:cs typeface="Arial" panose="020B0604020202020204" pitchFamily="34" charset="0"/>
              </a:rPr>
              <a:t>Sales and Profit Trend Analysis by top 10 Customer</a:t>
            </a:r>
          </a:p>
        </p:txBody>
      </p:sp>
      <p:pic>
        <p:nvPicPr>
          <p:cNvPr id="4" name="Picture 3">
            <a:extLst>
              <a:ext uri="{FF2B5EF4-FFF2-40B4-BE49-F238E27FC236}">
                <a16:creationId xmlns="" xmlns:a16="http://schemas.microsoft.com/office/drawing/2014/main" id="{C24458E7-8555-F213-7E52-EDAD890DD29B}"/>
              </a:ext>
            </a:extLst>
          </p:cNvPr>
          <p:cNvPicPr>
            <a:picLocks noChangeAspect="1"/>
          </p:cNvPicPr>
          <p:nvPr/>
        </p:nvPicPr>
        <p:blipFill>
          <a:blip r:embed="rId2"/>
          <a:stretch>
            <a:fillRect/>
          </a:stretch>
        </p:blipFill>
        <p:spPr>
          <a:xfrm>
            <a:off x="147484" y="800098"/>
            <a:ext cx="8053540" cy="5699024"/>
          </a:xfrm>
          <a:prstGeom prst="rect">
            <a:avLst/>
          </a:prstGeom>
          <a:ln>
            <a:solidFill>
              <a:srgbClr val="86BC25"/>
            </a:solidFill>
          </a:ln>
        </p:spPr>
      </p:pic>
    </p:spTree>
    <p:extLst>
      <p:ext uri="{BB962C8B-B14F-4D97-AF65-F5344CB8AC3E}">
        <p14:creationId xmlns="" xmlns:p14="http://schemas.microsoft.com/office/powerpoint/2010/main" val="4870797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BE6F942-2A3E-2D8E-B75F-FF1C4E629601}"/>
              </a:ext>
            </a:extLst>
          </p:cNvPr>
          <p:cNvSpPr>
            <a:spLocks noGrp="1"/>
          </p:cNvSpPr>
          <p:nvPr>
            <p:ph idx="1"/>
          </p:nvPr>
        </p:nvSpPr>
        <p:spPr>
          <a:xfrm>
            <a:off x="8201024" y="800099"/>
            <a:ext cx="3819526" cy="5699023"/>
          </a:xfrm>
        </p:spPr>
        <p:txBody>
          <a:bodyPr/>
          <a:lstStyle/>
          <a:p>
            <a:r>
              <a:rPr lang="en-US" sz="1800" dirty="0">
                <a:solidFill>
                  <a:schemeClr val="tx1">
                    <a:lumMod val="65000"/>
                    <a:lumOff val="35000"/>
                  </a:schemeClr>
                </a:solidFill>
                <a:latin typeface="Calibri" panose="020F0502020204030204" pitchFamily="34" charset="0"/>
              </a:rPr>
              <a:t>The Top Left visual is Clustered Bar chart that displays the Order Processing By Days.</a:t>
            </a:r>
          </a:p>
          <a:p>
            <a:r>
              <a:rPr lang="en-US" sz="1800" dirty="0">
                <a:solidFill>
                  <a:schemeClr val="tx1">
                    <a:lumMod val="65000"/>
                    <a:lumOff val="35000"/>
                  </a:schemeClr>
                </a:solidFill>
                <a:latin typeface="Calibri" panose="020F0502020204030204" pitchFamily="34" charset="0"/>
              </a:rPr>
              <a:t>The Top Right Visual is a Clustered Column Chart that shows Sales Analysis By Order Processing Days and Region</a:t>
            </a:r>
          </a:p>
          <a:p>
            <a:r>
              <a:rPr lang="en-US" sz="1800" dirty="0">
                <a:solidFill>
                  <a:schemeClr val="tx1">
                    <a:lumMod val="65000"/>
                    <a:lumOff val="35000"/>
                  </a:schemeClr>
                </a:solidFill>
                <a:latin typeface="Calibri" panose="020F0502020204030204" pitchFamily="34" charset="0"/>
              </a:rPr>
              <a:t>The Bottom is a Matrix called Order Preparation Timeline Matrix that shows the Order Preparation Days, % of Count of Orders, Count of Orders, Total Sales Amount and Total Profit.</a:t>
            </a:r>
          </a:p>
          <a:p>
            <a:r>
              <a:rPr lang="en-US" sz="1800" dirty="0">
                <a:solidFill>
                  <a:schemeClr val="tx1">
                    <a:lumMod val="65000"/>
                    <a:lumOff val="35000"/>
                  </a:schemeClr>
                </a:solidFill>
                <a:latin typeface="Calibri" panose="020F0502020204030204" pitchFamily="34" charset="0"/>
              </a:rPr>
              <a:t>Once the user clicks on the toggle button the Order Preparation Days, they can drill through for more detailed information based on Ship Mode and Geography. </a:t>
            </a:r>
            <a:endParaRPr lang="en-US" dirty="0"/>
          </a:p>
        </p:txBody>
      </p:sp>
      <p:sp>
        <p:nvSpPr>
          <p:cNvPr id="8" name="TextBox 7">
            <a:extLst>
              <a:ext uri="{FF2B5EF4-FFF2-40B4-BE49-F238E27FC236}">
                <a16:creationId xmlns="" xmlns:a16="http://schemas.microsoft.com/office/drawing/2014/main" id="{183846DB-FB26-5C2D-1956-A2342577461D}"/>
              </a:ext>
            </a:extLst>
          </p:cNvPr>
          <p:cNvSpPr txBox="1"/>
          <p:nvPr/>
        </p:nvSpPr>
        <p:spPr>
          <a:xfrm>
            <a:off x="133348" y="128044"/>
            <a:ext cx="9339836" cy="523220"/>
          </a:xfrm>
          <a:prstGeom prst="rect">
            <a:avLst/>
          </a:prstGeom>
          <a:noFill/>
        </p:spPr>
        <p:txBody>
          <a:bodyPr wrap="square" rtlCol="0">
            <a:spAutoFit/>
          </a:bodyPr>
          <a:lstStyle/>
          <a:p>
            <a:r>
              <a:rPr lang="en-US" sz="2800" b="1" dirty="0">
                <a:solidFill>
                  <a:schemeClr val="tx1">
                    <a:lumMod val="65000"/>
                    <a:lumOff val="35000"/>
                  </a:schemeClr>
                </a:solidFill>
                <a:latin typeface="Arial" panose="020B0604020202020204" pitchFamily="34" charset="0"/>
                <a:cs typeface="Arial" panose="020B0604020202020204" pitchFamily="34" charset="0"/>
              </a:rPr>
              <a:t>Order Processing Analysis by Order and Ship Date</a:t>
            </a:r>
          </a:p>
        </p:txBody>
      </p:sp>
      <p:pic>
        <p:nvPicPr>
          <p:cNvPr id="4" name="Picture 3">
            <a:extLst>
              <a:ext uri="{FF2B5EF4-FFF2-40B4-BE49-F238E27FC236}">
                <a16:creationId xmlns="" xmlns:a16="http://schemas.microsoft.com/office/drawing/2014/main" id="{829B37B9-5062-DFC3-C69D-33D239D974D3}"/>
              </a:ext>
            </a:extLst>
          </p:cNvPr>
          <p:cNvPicPr>
            <a:picLocks noChangeAspect="1"/>
          </p:cNvPicPr>
          <p:nvPr/>
        </p:nvPicPr>
        <p:blipFill>
          <a:blip r:embed="rId2"/>
          <a:stretch>
            <a:fillRect/>
          </a:stretch>
        </p:blipFill>
        <p:spPr>
          <a:xfrm>
            <a:off x="133349" y="800099"/>
            <a:ext cx="7948767" cy="5699023"/>
          </a:xfrm>
          <a:prstGeom prst="rect">
            <a:avLst/>
          </a:prstGeom>
          <a:ln w="12700">
            <a:solidFill>
              <a:srgbClr val="86BC25"/>
            </a:solidFill>
          </a:ln>
        </p:spPr>
      </p:pic>
    </p:spTree>
    <p:extLst>
      <p:ext uri="{BB962C8B-B14F-4D97-AF65-F5344CB8AC3E}">
        <p14:creationId xmlns="" xmlns:p14="http://schemas.microsoft.com/office/powerpoint/2010/main" val="42516815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7E00B9C5-20F4-AD95-0DE5-2A64CB64EC33}"/>
              </a:ext>
            </a:extLst>
          </p:cNvPr>
          <p:cNvSpPr/>
          <p:nvPr/>
        </p:nvSpPr>
        <p:spPr>
          <a:xfrm>
            <a:off x="0" y="0"/>
            <a:ext cx="12192000" cy="6858000"/>
          </a:xfrm>
          <a:prstGeom prst="rect">
            <a:avLst/>
          </a:prstGeom>
          <a:solidFill>
            <a:srgbClr val="12121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 xmlns:a16="http://schemas.microsoft.com/office/drawing/2014/main" id="{836503CA-5577-61AF-DEAC-4E6CF11752F5}"/>
              </a:ext>
            </a:extLst>
          </p:cNvPr>
          <p:cNvSpPr txBox="1"/>
          <p:nvPr/>
        </p:nvSpPr>
        <p:spPr>
          <a:xfrm>
            <a:off x="3313043" y="2199860"/>
            <a:ext cx="5486400" cy="2062103"/>
          </a:xfrm>
          <a:prstGeom prst="rect">
            <a:avLst/>
          </a:prstGeom>
          <a:noFill/>
        </p:spPr>
        <p:txBody>
          <a:bodyPr wrap="square" rtlCol="0">
            <a:spAutoFit/>
          </a:bodyPr>
          <a:lstStyle/>
          <a:p>
            <a:pPr algn="ctr"/>
            <a:endParaRPr lang="en-US" sz="3200" dirty="0" smtClean="0">
              <a:solidFill>
                <a:srgbClr val="FDBE0F"/>
              </a:solidFill>
            </a:endParaRPr>
          </a:p>
          <a:p>
            <a:pPr algn="ctr"/>
            <a:r>
              <a:rPr lang="en-US" sz="3200" dirty="0" smtClean="0">
                <a:solidFill>
                  <a:srgbClr val="FDBE0F"/>
                </a:solidFill>
              </a:rPr>
              <a:t> Retail Store Operations Dashboard Demo</a:t>
            </a:r>
          </a:p>
          <a:p>
            <a:pPr algn="ctr"/>
            <a:endParaRPr lang="en-US" sz="3200" dirty="0">
              <a:solidFill>
                <a:srgbClr val="FDBE0F"/>
              </a:solidFill>
            </a:endParaRPr>
          </a:p>
        </p:txBody>
      </p:sp>
    </p:spTree>
    <p:extLst>
      <p:ext uri="{BB962C8B-B14F-4D97-AF65-F5344CB8AC3E}">
        <p14:creationId xmlns="" xmlns:p14="http://schemas.microsoft.com/office/powerpoint/2010/main" val="8805316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7E00B9C5-20F4-AD95-0DE5-2A64CB64EC33}"/>
              </a:ext>
            </a:extLst>
          </p:cNvPr>
          <p:cNvSpPr/>
          <p:nvPr/>
        </p:nvSpPr>
        <p:spPr>
          <a:xfrm>
            <a:off x="0" y="0"/>
            <a:ext cx="12192000" cy="6858000"/>
          </a:xfrm>
          <a:prstGeom prst="rect">
            <a:avLst/>
          </a:prstGeom>
          <a:solidFill>
            <a:srgbClr val="12121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 xmlns:a16="http://schemas.microsoft.com/office/drawing/2014/main" id="{836503CA-5577-61AF-DEAC-4E6CF11752F5}"/>
              </a:ext>
            </a:extLst>
          </p:cNvPr>
          <p:cNvSpPr txBox="1"/>
          <p:nvPr/>
        </p:nvSpPr>
        <p:spPr>
          <a:xfrm>
            <a:off x="4717256" y="3324606"/>
            <a:ext cx="2205037" cy="523220"/>
          </a:xfrm>
          <a:prstGeom prst="rect">
            <a:avLst/>
          </a:prstGeom>
          <a:noFill/>
        </p:spPr>
        <p:txBody>
          <a:bodyPr wrap="square" rtlCol="0">
            <a:spAutoFit/>
          </a:bodyPr>
          <a:lstStyle/>
          <a:p>
            <a:pPr algn="ctr"/>
            <a:r>
              <a:rPr lang="en-US" sz="2800" dirty="0">
                <a:solidFill>
                  <a:srgbClr val="FDBE0F"/>
                </a:solidFill>
              </a:rPr>
              <a:t>Questions</a:t>
            </a:r>
          </a:p>
        </p:txBody>
      </p:sp>
      <p:pic>
        <p:nvPicPr>
          <p:cNvPr id="8" name="Graphic 7" descr="Question Mark with solid fill">
            <a:extLst>
              <a:ext uri="{FF2B5EF4-FFF2-40B4-BE49-F238E27FC236}">
                <a16:creationId xmlns="" xmlns:a16="http://schemas.microsoft.com/office/drawing/2014/main" id="{3D201C74-9911-5575-84FA-41519DA11B08}"/>
              </a:ext>
            </a:extLst>
          </p:cNvPr>
          <p:cNvPicPr>
            <a:picLocks noChangeAspect="1"/>
          </p:cNvPicPr>
          <p:nvPr/>
        </p:nvPicPr>
        <p:blipFill>
          <a:blip r:embed="rId2" cstate="print">
            <a:extLst>
              <a:ext uri="{28A0092B-C50C-407E-A947-70E740481C1C}">
                <a14:useLocalDpi xmlns="" xmlns:a14="http://schemas.microsoft.com/office/drawing/2010/main" val="0"/>
              </a:ext>
              <a:ext uri="{96DAC541-7B7A-43D3-8B79-37D633B846F1}">
                <asvg:svgBlip xmlns="" xmlns:asvg="http://schemas.microsoft.com/office/drawing/2016/SVG/main" r:embed="rId5"/>
              </a:ext>
            </a:extLst>
          </a:blip>
          <a:stretch>
            <a:fillRect/>
          </a:stretch>
        </p:blipFill>
        <p:spPr>
          <a:xfrm>
            <a:off x="6531770" y="3362843"/>
            <a:ext cx="390523" cy="446746"/>
          </a:xfrm>
          <a:prstGeom prst="rect">
            <a:avLst/>
          </a:prstGeom>
        </p:spPr>
      </p:pic>
    </p:spTree>
    <p:extLst>
      <p:ext uri="{BB962C8B-B14F-4D97-AF65-F5344CB8AC3E}">
        <p14:creationId xmlns="" xmlns:p14="http://schemas.microsoft.com/office/powerpoint/2010/main" val="22628465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294</TotalTime>
  <Words>619</Words>
  <Application>Microsoft Office PowerPoint</Application>
  <PresentationFormat>Custom</PresentationFormat>
  <Paragraphs>34</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Slide 1</vt:lpstr>
      <vt:lpstr>Slide 2</vt:lpstr>
      <vt:lpstr>Super Store Executive Dashboard        Objective: The dashboard provides fact - based evidence where detailed analysis was conducted on the Super Store Dataset to find their Dedicated Customers as well as find the pain areas where the business needs to improve performance.        Submitted by:  Bhavya Sujatha.Kotha</vt:lpstr>
      <vt:lpstr>Slide 4</vt:lpstr>
      <vt:lpstr>Slide 5</vt:lpstr>
      <vt:lpstr>Slide 6</vt:lpstr>
      <vt:lpstr>Slide 7</vt:lpstr>
      <vt:lpstr>Slide 8</vt:lpstr>
      <vt:lpstr>Slide 9</vt:lpstr>
      <vt:lpstr>Slide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Akanksha Kushwaha</dc:creator>
  <cp:lastModifiedBy>sirikothasujatha@gmail.com</cp:lastModifiedBy>
  <cp:revision>8</cp:revision>
  <dcterms:created xsi:type="dcterms:W3CDTF">2023-04-26T03:47:45Z</dcterms:created>
  <dcterms:modified xsi:type="dcterms:W3CDTF">2024-11-05T13:23:07Z</dcterms:modified>
</cp:coreProperties>
</file>