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56" r:id="rId2"/>
    <p:sldId id="258" r:id="rId3"/>
    <p:sldId id="304" r:id="rId4"/>
    <p:sldId id="305" r:id="rId5"/>
    <p:sldId id="260" r:id="rId6"/>
    <p:sldId id="307" r:id="rId7"/>
    <p:sldId id="309" r:id="rId8"/>
    <p:sldId id="310" r:id="rId9"/>
    <p:sldId id="264" r:id="rId10"/>
    <p:sldId id="311" r:id="rId11"/>
    <p:sldId id="318" r:id="rId12"/>
    <p:sldId id="312" r:id="rId13"/>
    <p:sldId id="328" r:id="rId14"/>
    <p:sldId id="327" r:id="rId15"/>
    <p:sldId id="315" r:id="rId16"/>
    <p:sldId id="321" r:id="rId17"/>
    <p:sldId id="322" r:id="rId18"/>
    <p:sldId id="324" r:id="rId19"/>
    <p:sldId id="325" r:id="rId20"/>
    <p:sldId id="326" r:id="rId21"/>
    <p:sldId id="329" r:id="rId22"/>
    <p:sldId id="330" r:id="rId23"/>
    <p:sldId id="331" r:id="rId24"/>
    <p:sldId id="332" r:id="rId25"/>
    <p:sldId id="284" r:id="rId26"/>
  </p:sldIdLst>
  <p:sldSz cx="9144000" cy="5143500" type="screen16x9"/>
  <p:notesSz cx="6858000" cy="9144000"/>
  <p:embeddedFontLst>
    <p:embeddedFont>
      <p:font typeface="Bahiana" panose="020B0600000101010101" charset="0"/>
      <p:regular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HY견고딕" panose="02030600000101010101" pitchFamily="18" charset="-127"/>
      <p:regular r:id="rId33"/>
    </p:embeddedFont>
    <p:embeddedFont>
      <p:font typeface="Squada One" panose="020B0600000101010101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E4112D-F414-4670-8E57-B9C9862F4EDE}">
  <a:tblStyle styleId="{7AE4112D-F414-4670-8E57-B9C9862F4E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8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971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80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35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57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72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87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86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612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5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93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17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264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774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03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57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63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47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66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rot="10800000" flipH="1">
            <a:off x="-12" y="3476400"/>
            <a:ext cx="781075" cy="995825"/>
          </a:xfrm>
          <a:custGeom>
            <a:avLst/>
            <a:gdLst/>
            <a:ahLst/>
            <a:cxnLst/>
            <a:rect l="l" t="t" r="r" b="b"/>
            <a:pathLst>
              <a:path w="31243" h="39833" extrusionOk="0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subTitle" idx="1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2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3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4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5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6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avLst/>
              <a:gdLst/>
              <a:ahLst/>
              <a:cxnLst/>
              <a:rect l="l" t="t" r="r" b="b"/>
              <a:pathLst>
                <a:path w="31243" h="39833" extrusionOk="0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422" name="Google Shape;422;p25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25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29" name="Google Shape;429;p2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2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1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628450" y="1155025"/>
            <a:ext cx="2796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2475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1" r:id="rId5"/>
    <p:sldLayoutId id="2147483663" r:id="rId6"/>
    <p:sldLayoutId id="2147483672" r:id="rId7"/>
    <p:sldLayoutId id="2147483673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pl.wikipedia.org/wiki/Visual_Studio_Cod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l.wikipedia.org/wiki/Visual_Studio_Code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l.wikipedia.org/wiki/Visual_Studio_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>
            <a:off x="1747511" y="1607359"/>
            <a:ext cx="564882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병합정렬과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퀵정렬의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최악의 경우 변경횟수의 비교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PPT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매우 가벼운 </a:t>
            </a:r>
            <a:r>
              <a:rPr lang="en-US" altLang="ko-KR" dirty="0">
                <a:latin typeface="+mn-ea"/>
                <a:ea typeface="+mn-ea"/>
              </a:rPr>
              <a:t>IDE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다양한 언어로 코딩을 할 수 있으며 자동 완성도 가능함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VScode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5275" y="1485579"/>
            <a:ext cx="3012000" cy="3012000"/>
          </a:xfrm>
          <a:prstGeom prst="rect">
            <a:avLst/>
          </a:prstGeom>
        </p:spPr>
      </p:pic>
      <p:sp>
        <p:nvSpPr>
          <p:cNvPr id="2" name="Google Shape;626;p38">
            <a:extLst>
              <a:ext uri="{FF2B5EF4-FFF2-40B4-BE49-F238E27FC236}">
                <a16:creationId xmlns:a16="http://schemas.microsoft.com/office/drawing/2014/main" id="{8FEDA83C-9C8E-F90F-9D2A-2F39B105292D}"/>
              </a:ext>
            </a:extLst>
          </p:cNvPr>
          <p:cNvSpPr txBox="1">
            <a:spLocks/>
          </p:cNvSpPr>
          <p:nvPr/>
        </p:nvSpPr>
        <p:spPr>
          <a:xfrm>
            <a:off x="8776986" y="4049921"/>
            <a:ext cx="32319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Studio</a:t>
            </a:r>
            <a:endParaRPr 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06F7B-DCAA-1A4B-EC8B-848B444D85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49411" y="4850840"/>
            <a:ext cx="1687050" cy="16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2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+mn-ea"/>
                <a:ea typeface="+mn-ea"/>
              </a:rPr>
              <a:t>C/C++ </a:t>
            </a:r>
            <a:r>
              <a:rPr lang="ko-KR" altLang="en-US" dirty="0">
                <a:latin typeface="+mn-ea"/>
                <a:ea typeface="+mn-ea"/>
              </a:rPr>
              <a:t>개발에 특화된 </a:t>
            </a:r>
            <a:r>
              <a:rPr lang="en-US" altLang="ko-KR" dirty="0">
                <a:latin typeface="+mn-ea"/>
                <a:ea typeface="+mn-ea"/>
              </a:rPr>
              <a:t>IDE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동적 할당된 메모리의 크기를 구하는 함수인 </a:t>
            </a:r>
            <a:r>
              <a:rPr lang="en-US" altLang="ko-KR" dirty="0">
                <a:latin typeface="+mn-ea"/>
                <a:ea typeface="+mn-ea"/>
              </a:rPr>
              <a:t>_</a:t>
            </a:r>
            <a:r>
              <a:rPr lang="en-US" altLang="ko-KR" dirty="0" err="1">
                <a:latin typeface="+mn-ea"/>
                <a:ea typeface="+mn-ea"/>
              </a:rPr>
              <a:t>msize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en-US" altLang="ko-KR" dirty="0">
                <a:latin typeface="+mn-ea"/>
                <a:ea typeface="+mn-ea"/>
              </a:rPr>
              <a:t>visual studio</a:t>
            </a:r>
            <a:r>
              <a:rPr lang="ko-KR" altLang="en-US" dirty="0">
                <a:latin typeface="+mn-ea"/>
                <a:ea typeface="+mn-ea"/>
              </a:rPr>
              <a:t>에만 있어서 </a:t>
            </a:r>
            <a:r>
              <a:rPr lang="en-US" altLang="ko-KR" dirty="0">
                <a:latin typeface="+mn-ea"/>
                <a:ea typeface="+mn-ea"/>
              </a:rPr>
              <a:t>C/C++</a:t>
            </a:r>
            <a:r>
              <a:rPr lang="ko-KR" altLang="en-US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visual studio</a:t>
            </a:r>
            <a:r>
              <a:rPr lang="ko-KR" altLang="en-US" dirty="0">
                <a:latin typeface="+mn-ea"/>
                <a:ea typeface="+mn-ea"/>
              </a:rPr>
              <a:t>를 사용함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4" y="345279"/>
            <a:ext cx="5329926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5275" y="1491015"/>
            <a:ext cx="3012000" cy="3001127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138C452E-AA95-EEDC-C043-1BFA60B44915}"/>
              </a:ext>
            </a:extLst>
          </p:cNvPr>
          <p:cNvSpPr txBox="1">
            <a:spLocks/>
          </p:cNvSpPr>
          <p:nvPr/>
        </p:nvSpPr>
        <p:spPr>
          <a:xfrm>
            <a:off x="-3150491" y="-4215072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VScode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A0CD5-95DB-8537-6DAA-7826DCDD8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-3078491" y="-3074772"/>
            <a:ext cx="3012000" cy="3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solidFill>
                  <a:srgbClr val="2D00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분석</a:t>
            </a:r>
            <a:endParaRPr sz="5400" dirty="0">
              <a:solidFill>
                <a:srgbClr val="2D006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136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877850" y="19244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999350" y="192440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endParaRPr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504A74-BCB7-F1E2-ED26-DA99F69B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65125" y="2722275"/>
            <a:ext cx="1687050" cy="1687050"/>
          </a:xfrm>
          <a:prstGeom prst="rect">
            <a:avLst/>
          </a:prstGeom>
        </p:spPr>
      </p:pic>
      <p:sp>
        <p:nvSpPr>
          <p:cNvPr id="7" name="Google Shape;621;p38">
            <a:extLst>
              <a:ext uri="{FF2B5EF4-FFF2-40B4-BE49-F238E27FC236}">
                <a16:creationId xmlns:a16="http://schemas.microsoft.com/office/drawing/2014/main" id="{CA5DFA23-492B-2735-FF18-DB600C602007}"/>
              </a:ext>
            </a:extLst>
          </p:cNvPr>
          <p:cNvSpPr/>
          <p:nvPr/>
        </p:nvSpPr>
        <p:spPr>
          <a:xfrm>
            <a:off x="5055050" y="19244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26;p38">
            <a:extLst>
              <a:ext uri="{FF2B5EF4-FFF2-40B4-BE49-F238E27FC236}">
                <a16:creationId xmlns:a16="http://schemas.microsoft.com/office/drawing/2014/main" id="{E2F23286-6956-64FC-3102-596D3488D289}"/>
              </a:ext>
            </a:extLst>
          </p:cNvPr>
          <p:cNvSpPr txBox="1">
            <a:spLocks/>
          </p:cNvSpPr>
          <p:nvPr/>
        </p:nvSpPr>
        <p:spPr>
          <a:xfrm>
            <a:off x="5176550" y="1924400"/>
            <a:ext cx="32319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3B9E5D-CB05-8C5A-034C-AD6912E8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1" b="101"/>
          <a:stretch/>
        </p:blipFill>
        <p:spPr>
          <a:xfrm>
            <a:off x="5948975" y="2722274"/>
            <a:ext cx="1687050" cy="16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72000" y="2305961"/>
            <a:ext cx="3904800" cy="531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병합 정렬 구현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5275" y="1485579"/>
            <a:ext cx="3012000" cy="3012000"/>
          </a:xfrm>
          <a:prstGeom prst="rect">
            <a:avLst/>
          </a:prstGeom>
        </p:spPr>
      </p:pic>
      <p:sp>
        <p:nvSpPr>
          <p:cNvPr id="2" name="Google Shape;504;p34">
            <a:extLst>
              <a:ext uri="{FF2B5EF4-FFF2-40B4-BE49-F238E27FC236}">
                <a16:creationId xmlns:a16="http://schemas.microsoft.com/office/drawing/2014/main" id="{FADCD9D6-7207-E7B9-BC44-89C87226F34A}"/>
              </a:ext>
            </a:extLst>
          </p:cNvPr>
          <p:cNvSpPr txBox="1">
            <a:spLocks/>
          </p:cNvSpPr>
          <p:nvPr/>
        </p:nvSpPr>
        <p:spPr>
          <a:xfrm>
            <a:off x="4572000" y="3090889"/>
            <a:ext cx="3904800" cy="5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퀵</a:t>
            </a:r>
            <a:r>
              <a:rPr lang="ko-KR" altLang="en-US" b="1" dirty="0">
                <a:latin typeface="+mn-ea"/>
                <a:ea typeface="+mn-ea"/>
              </a:rPr>
              <a:t> 정렬 구현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4" name="Google Shape;505;p34">
            <a:extLst>
              <a:ext uri="{FF2B5EF4-FFF2-40B4-BE49-F238E27FC236}">
                <a16:creationId xmlns:a16="http://schemas.microsoft.com/office/drawing/2014/main" id="{96E80E5E-2E21-C10E-F744-83457492FB3C}"/>
              </a:ext>
            </a:extLst>
          </p:cNvPr>
          <p:cNvSpPr txBox="1">
            <a:spLocks/>
          </p:cNvSpPr>
          <p:nvPr/>
        </p:nvSpPr>
        <p:spPr>
          <a:xfrm>
            <a:off x="9000930" y="4970488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1E37F-B429-CD3A-19B1-059353AB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72930" y="6110788"/>
            <a:ext cx="3012000" cy="3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7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 정렬 구현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C543C-0D56-0751-7BA3-F2ED7F5B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82380" y="371412"/>
            <a:ext cx="2830420" cy="4415075"/>
          </a:xfrm>
          <a:prstGeom prst="rect">
            <a:avLst/>
          </a:prstGeom>
        </p:spPr>
      </p:pic>
      <p:sp>
        <p:nvSpPr>
          <p:cNvPr id="7" name="Google Shape;504;p34">
            <a:extLst>
              <a:ext uri="{FF2B5EF4-FFF2-40B4-BE49-F238E27FC236}">
                <a16:creationId xmlns:a16="http://schemas.microsoft.com/office/drawing/2014/main" id="{070D885B-70AF-B2E6-CB25-6A1818A01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850" y="1409400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변경횟수를 알아야 하기 때문에 포인터의 기능인 </a:t>
            </a:r>
            <a:r>
              <a:rPr lang="en-US" altLang="ko-KR" dirty="0">
                <a:latin typeface="+mn-ea"/>
                <a:ea typeface="+mn-ea"/>
              </a:rPr>
              <a:t>call by reference</a:t>
            </a:r>
            <a:r>
              <a:rPr lang="ko-KR" altLang="en-US" dirty="0">
                <a:latin typeface="+mn-ea"/>
                <a:ea typeface="+mn-ea"/>
              </a:rPr>
              <a:t>를 이용함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65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+mn-ea"/>
                <a:ea typeface="+mn-ea"/>
              </a:rPr>
              <a:t>_</a:t>
            </a:r>
            <a:r>
              <a:rPr lang="en-US" altLang="ko-KR" dirty="0" err="1">
                <a:latin typeface="+mn-ea"/>
                <a:ea typeface="+mn-ea"/>
              </a:rPr>
              <a:t>msize</a:t>
            </a:r>
            <a:r>
              <a:rPr lang="ko-KR" altLang="en-US" dirty="0">
                <a:latin typeface="+mn-ea"/>
                <a:ea typeface="+mn-ea"/>
              </a:rPr>
              <a:t>를 통해 동적할당 된 배열의 길이를 구한다음에 배열을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개로 나누고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개의 배열의 순서를 정리함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274" y="1786822"/>
            <a:ext cx="3997925" cy="2521456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55DE58FD-7FE4-9B9B-4122-05105591EC62}"/>
              </a:ext>
            </a:extLst>
          </p:cNvPr>
          <p:cNvSpPr txBox="1">
            <a:spLocks/>
          </p:cNvSpPr>
          <p:nvPr/>
        </p:nvSpPr>
        <p:spPr>
          <a:xfrm>
            <a:off x="653275" y="345279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200">
                <a:latin typeface="HY견고딕" panose="02030600000101010101" pitchFamily="18" charset="-127"/>
                <a:ea typeface="HY견고딕" panose="02030600000101010101" pitchFamily="18" charset="-127"/>
              </a:rPr>
              <a:t>병합 정렬 구현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2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배열을 합치는 코드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오른쪽 배열의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번째 값이 왼쪽 배열의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번째 값보다 클 때 </a:t>
            </a:r>
            <a:r>
              <a:rPr lang="en-US" altLang="ko-KR" dirty="0">
                <a:latin typeface="+mn-ea"/>
                <a:ea typeface="+mn-ea"/>
              </a:rPr>
              <a:t>count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증가하는 이유는 오른쪽에 있는 요소가 왼쪽으로 이동했기 때문임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3275" y="1221809"/>
            <a:ext cx="3012000" cy="3576412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55DE58FD-7FE4-9B9B-4122-05105591EC62}"/>
              </a:ext>
            </a:extLst>
          </p:cNvPr>
          <p:cNvSpPr txBox="1">
            <a:spLocks/>
          </p:cNvSpPr>
          <p:nvPr/>
        </p:nvSpPr>
        <p:spPr>
          <a:xfrm>
            <a:off x="653275" y="345279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 정렬 구현</a:t>
            </a:r>
          </a:p>
        </p:txBody>
      </p:sp>
      <p:sp>
        <p:nvSpPr>
          <p:cNvPr id="6" name="Google Shape;505;p34">
            <a:extLst>
              <a:ext uri="{FF2B5EF4-FFF2-40B4-BE49-F238E27FC236}">
                <a16:creationId xmlns:a16="http://schemas.microsoft.com/office/drawing/2014/main" id="{22275A1F-5730-DEA6-7DE5-F63FBAEDA7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2039" y="5143500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정렬 구현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0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정렬 구현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C543C-0D56-0751-7BA3-F2ED7F5B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821829"/>
            <a:ext cx="3506400" cy="3898341"/>
          </a:xfrm>
          <a:prstGeom prst="rect">
            <a:avLst/>
          </a:prstGeom>
        </p:spPr>
      </p:pic>
      <p:sp>
        <p:nvSpPr>
          <p:cNvPr id="7" name="Google Shape;504;p34">
            <a:extLst>
              <a:ext uri="{FF2B5EF4-FFF2-40B4-BE49-F238E27FC236}">
                <a16:creationId xmlns:a16="http://schemas.microsoft.com/office/drawing/2014/main" id="{070D885B-70AF-B2E6-CB25-6A1818A01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850" y="1409400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변경횟수를 알아야 하기 때문에 포인터의 기능인 </a:t>
            </a:r>
            <a:r>
              <a:rPr lang="en-US" altLang="ko-KR" dirty="0">
                <a:latin typeface="+mn-ea"/>
                <a:ea typeface="+mn-ea"/>
              </a:rPr>
              <a:t>call by reference</a:t>
            </a:r>
            <a:r>
              <a:rPr lang="ko-KR" altLang="en-US" dirty="0">
                <a:latin typeface="+mn-ea"/>
                <a:ea typeface="+mn-ea"/>
              </a:rPr>
              <a:t>를 이용함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4" name="Google Shape;505;p34">
            <a:extLst>
              <a:ext uri="{FF2B5EF4-FFF2-40B4-BE49-F238E27FC236}">
                <a16:creationId xmlns:a16="http://schemas.microsoft.com/office/drawing/2014/main" id="{E584C3CD-394D-6853-218A-77ED57BC7E22}"/>
              </a:ext>
            </a:extLst>
          </p:cNvPr>
          <p:cNvSpPr txBox="1">
            <a:spLocks/>
          </p:cNvSpPr>
          <p:nvPr/>
        </p:nvSpPr>
        <p:spPr>
          <a:xfrm>
            <a:off x="-3012000" y="-870042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 정렬 구현</a:t>
            </a:r>
          </a:p>
        </p:txBody>
      </p:sp>
    </p:spTree>
    <p:extLst>
      <p:ext uri="{BB962C8B-B14F-4D97-AF65-F5344CB8AC3E}">
        <p14:creationId xmlns:p14="http://schemas.microsoft.com/office/powerpoint/2010/main" val="19882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배열을 나누는 코드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+mn-ea"/>
                <a:ea typeface="+mn-ea"/>
              </a:rPr>
              <a:t>Pivot</a:t>
            </a:r>
            <a:r>
              <a:rPr lang="ko-KR" altLang="en-US" dirty="0">
                <a:latin typeface="+mn-ea"/>
                <a:ea typeface="+mn-ea"/>
              </a:rPr>
              <a:t>을 해당 배열의 첫번째 원소로 함</a:t>
            </a:r>
            <a:r>
              <a:rPr lang="en-US" altLang="ko-KR" dirty="0">
                <a:latin typeface="+mn-ea"/>
                <a:ea typeface="+mn-ea"/>
              </a:rPr>
              <a:t> pivot</a:t>
            </a:r>
            <a:r>
              <a:rPr lang="ko-KR" altLang="en-US" dirty="0">
                <a:latin typeface="+mn-ea"/>
                <a:ea typeface="+mn-ea"/>
              </a:rPr>
              <a:t>보다 작은 값은 </a:t>
            </a:r>
            <a:r>
              <a:rPr lang="en-US" altLang="ko-KR" dirty="0">
                <a:latin typeface="+mn-ea"/>
                <a:ea typeface="+mn-ea"/>
              </a:rPr>
              <a:t>left</a:t>
            </a:r>
            <a:r>
              <a:rPr lang="ko-KR" altLang="en-US" dirty="0">
                <a:latin typeface="+mn-ea"/>
                <a:ea typeface="+mn-ea"/>
              </a:rPr>
              <a:t>에 </a:t>
            </a:r>
            <a:r>
              <a:rPr lang="en-US" altLang="ko-KR" dirty="0">
                <a:latin typeface="+mn-ea"/>
                <a:ea typeface="+mn-ea"/>
              </a:rPr>
              <a:t>pivot</a:t>
            </a:r>
            <a:r>
              <a:rPr lang="ko-KR" altLang="en-US" dirty="0">
                <a:latin typeface="+mn-ea"/>
                <a:ea typeface="+mn-ea"/>
              </a:rPr>
              <a:t>보다 큰 값은 </a:t>
            </a:r>
            <a:r>
              <a:rPr lang="en-US" altLang="ko-KR" dirty="0">
                <a:latin typeface="+mn-ea"/>
                <a:ea typeface="+mn-ea"/>
              </a:rPr>
              <a:t>right</a:t>
            </a:r>
            <a:r>
              <a:rPr lang="ko-KR" altLang="en-US" dirty="0">
                <a:latin typeface="+mn-ea"/>
                <a:ea typeface="+mn-ea"/>
              </a:rPr>
              <a:t>에 저장하고 정렬시킴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275" y="1525642"/>
            <a:ext cx="3520734" cy="2729558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55DE58FD-7FE4-9B9B-4122-05105591EC62}"/>
              </a:ext>
            </a:extLst>
          </p:cNvPr>
          <p:cNvSpPr txBox="1">
            <a:spLocks/>
          </p:cNvSpPr>
          <p:nvPr/>
        </p:nvSpPr>
        <p:spPr>
          <a:xfrm>
            <a:off x="653275" y="345279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정렬 구현</a:t>
            </a:r>
          </a:p>
        </p:txBody>
      </p:sp>
    </p:spTree>
    <p:extLst>
      <p:ext uri="{BB962C8B-B14F-4D97-AF65-F5344CB8AC3E}">
        <p14:creationId xmlns:p14="http://schemas.microsoft.com/office/powerpoint/2010/main" val="315895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2320525" y="478650"/>
            <a:ext cx="4503000" cy="4186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언어</a:t>
            </a:r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2" name="Google Shape;492;p3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소개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배열을 합치는 코드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+mn-ea"/>
                <a:ea typeface="+mn-ea"/>
              </a:rPr>
              <a:t>left-&gt;pivot-&gt;right</a:t>
            </a:r>
            <a:r>
              <a:rPr lang="ko-KR" altLang="en-US" dirty="0">
                <a:latin typeface="+mn-ea"/>
                <a:ea typeface="+mn-ea"/>
              </a:rPr>
              <a:t>순으로 배열을 합침 </a:t>
            </a:r>
            <a:r>
              <a:rPr lang="en-US" altLang="ko-KR" dirty="0">
                <a:latin typeface="+mn-ea"/>
                <a:ea typeface="+mn-ea"/>
              </a:rPr>
              <a:t>left</a:t>
            </a:r>
            <a:r>
              <a:rPr lang="ko-KR" altLang="en-US" dirty="0">
                <a:latin typeface="+mn-ea"/>
                <a:ea typeface="+mn-ea"/>
              </a:rPr>
              <a:t>의 길이 만큼 </a:t>
            </a:r>
            <a:r>
              <a:rPr lang="en-US" altLang="ko-KR" dirty="0">
                <a:latin typeface="+mn-ea"/>
                <a:ea typeface="+mn-ea"/>
              </a:rPr>
              <a:t>count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증가하는 이유는 맨 왼쪽에 있었던 </a:t>
            </a:r>
            <a:r>
              <a:rPr lang="en-US" altLang="ko-KR" dirty="0">
                <a:latin typeface="+mn-ea"/>
                <a:ea typeface="+mn-ea"/>
              </a:rPr>
              <a:t>pivot</a:t>
            </a:r>
            <a:r>
              <a:rPr lang="ko-KR" altLang="en-US" dirty="0">
                <a:latin typeface="+mn-ea"/>
                <a:ea typeface="+mn-ea"/>
              </a:rPr>
              <a:t>의 위치가 오른쪽으로 가면서 순서가 바뀌었기 때문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275" y="1643055"/>
            <a:ext cx="3520734" cy="2494731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55DE58FD-7FE4-9B9B-4122-05105591EC62}"/>
              </a:ext>
            </a:extLst>
          </p:cNvPr>
          <p:cNvSpPr txBox="1">
            <a:spLocks/>
          </p:cNvSpPr>
          <p:nvPr/>
        </p:nvSpPr>
        <p:spPr>
          <a:xfrm>
            <a:off x="653275" y="345279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정렬 구현</a:t>
            </a:r>
          </a:p>
        </p:txBody>
      </p:sp>
      <p:sp>
        <p:nvSpPr>
          <p:cNvPr id="4" name="Google Shape;505;p34">
            <a:extLst>
              <a:ext uri="{FF2B5EF4-FFF2-40B4-BE49-F238E27FC236}">
                <a16:creationId xmlns:a16="http://schemas.microsoft.com/office/drawing/2014/main" id="{E8954AF6-EAAF-D2A5-EB24-799AD63AAB1F}"/>
              </a:ext>
            </a:extLst>
          </p:cNvPr>
          <p:cNvSpPr txBox="1">
            <a:spLocks/>
          </p:cNvSpPr>
          <p:nvPr/>
        </p:nvSpPr>
        <p:spPr>
          <a:xfrm>
            <a:off x="9000930" y="4970488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B1C80-2370-57C7-3128-9D951D1759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72930" y="6110788"/>
            <a:ext cx="3012000" cy="3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5275" y="1485579"/>
            <a:ext cx="3012000" cy="3012000"/>
          </a:xfrm>
          <a:prstGeom prst="rect">
            <a:avLst/>
          </a:prstGeom>
        </p:spPr>
      </p:pic>
      <p:sp>
        <p:nvSpPr>
          <p:cNvPr id="5" name="Google Shape;505;p34">
            <a:extLst>
              <a:ext uri="{FF2B5EF4-FFF2-40B4-BE49-F238E27FC236}">
                <a16:creationId xmlns:a16="http://schemas.microsoft.com/office/drawing/2014/main" id="{51CB1EED-B260-0C2E-3189-A02DBCD2872C}"/>
              </a:ext>
            </a:extLst>
          </p:cNvPr>
          <p:cNvSpPr txBox="1">
            <a:spLocks/>
          </p:cNvSpPr>
          <p:nvPr/>
        </p:nvSpPr>
        <p:spPr>
          <a:xfrm>
            <a:off x="-2681500" y="-4152300"/>
            <a:ext cx="4896876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ko-KR" altLang="en-US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정렬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EF6235-E9E9-91F3-2E54-3837D046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3171758" y="-3040566"/>
            <a:ext cx="3670902" cy="2602077"/>
          </a:xfrm>
          <a:prstGeom prst="rect">
            <a:avLst/>
          </a:prstGeom>
        </p:spPr>
      </p:pic>
      <p:sp>
        <p:nvSpPr>
          <p:cNvPr id="11" name="Google Shape;504;p34">
            <a:extLst>
              <a:ext uri="{FF2B5EF4-FFF2-40B4-BE49-F238E27FC236}">
                <a16:creationId xmlns:a16="http://schemas.microsoft.com/office/drawing/2014/main" id="{094AEB5B-0B5F-5CA0-5BEA-AC86135709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1786822"/>
            <a:ext cx="3904800" cy="531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csv </a:t>
            </a:r>
            <a:r>
              <a:rPr lang="ko-KR" altLang="en-US" b="1" dirty="0">
                <a:latin typeface="+mn-ea"/>
                <a:ea typeface="+mn-ea"/>
              </a:rPr>
              <a:t>불러오기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2" name="Google Shape;504;p34">
            <a:extLst>
              <a:ext uri="{FF2B5EF4-FFF2-40B4-BE49-F238E27FC236}">
                <a16:creationId xmlns:a16="http://schemas.microsoft.com/office/drawing/2014/main" id="{65153102-DF64-C779-7B90-92ADCDD942A7}"/>
              </a:ext>
            </a:extLst>
          </p:cNvPr>
          <p:cNvSpPr txBox="1">
            <a:spLocks/>
          </p:cNvSpPr>
          <p:nvPr/>
        </p:nvSpPr>
        <p:spPr>
          <a:xfrm>
            <a:off x="4572000" y="2571750"/>
            <a:ext cx="3904800" cy="5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퀵</a:t>
            </a:r>
            <a:r>
              <a:rPr lang="ko-KR" altLang="en-US" b="1" dirty="0">
                <a:latin typeface="+mn-ea"/>
                <a:ea typeface="+mn-ea"/>
              </a:rPr>
              <a:t> 정렬 그래프 제작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3" name="Google Shape;504;p34">
            <a:extLst>
              <a:ext uri="{FF2B5EF4-FFF2-40B4-BE49-F238E27FC236}">
                <a16:creationId xmlns:a16="http://schemas.microsoft.com/office/drawing/2014/main" id="{79C3C963-F891-0F3E-DC4B-E63058B48691}"/>
              </a:ext>
            </a:extLst>
          </p:cNvPr>
          <p:cNvSpPr txBox="1">
            <a:spLocks/>
          </p:cNvSpPr>
          <p:nvPr/>
        </p:nvSpPr>
        <p:spPr>
          <a:xfrm>
            <a:off x="4572000" y="3356678"/>
            <a:ext cx="3904800" cy="53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16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병합 정렬 그래프 제작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76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csv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불러오기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C543C-0D56-0751-7BA3-F2ED7F5BE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"/>
          <a:stretch/>
        </p:blipFill>
        <p:spPr>
          <a:xfrm>
            <a:off x="5119200" y="648710"/>
            <a:ext cx="2793600" cy="3860477"/>
          </a:xfrm>
          <a:prstGeom prst="rect">
            <a:avLst/>
          </a:prstGeom>
        </p:spPr>
      </p:pic>
      <p:sp>
        <p:nvSpPr>
          <p:cNvPr id="7" name="Google Shape;504;p34">
            <a:extLst>
              <a:ext uri="{FF2B5EF4-FFF2-40B4-BE49-F238E27FC236}">
                <a16:creationId xmlns:a16="http://schemas.microsoft.com/office/drawing/2014/main" id="{070D885B-70AF-B2E6-CB25-6A1818A01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850" y="1409400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 err="1">
                <a:latin typeface="+mn-ea"/>
                <a:ea typeface="+mn-ea"/>
              </a:rPr>
              <a:t>Pyton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Pandas</a:t>
            </a:r>
            <a:r>
              <a:rPr lang="ko-KR" altLang="en-US" dirty="0">
                <a:latin typeface="+mn-ea"/>
                <a:ea typeface="+mn-ea"/>
              </a:rPr>
              <a:t>를 이용해서 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+mn-ea"/>
                <a:ea typeface="+mn-ea"/>
              </a:rPr>
              <a:t>csv</a:t>
            </a:r>
            <a:r>
              <a:rPr lang="ko-KR" altLang="en-US" dirty="0">
                <a:latin typeface="+mn-ea"/>
                <a:ea typeface="+mn-ea"/>
              </a:rPr>
              <a:t>파일을 불러옴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35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정렬 시각화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Google Shape;504;p34">
            <a:extLst>
              <a:ext uri="{FF2B5EF4-FFF2-40B4-BE49-F238E27FC236}">
                <a16:creationId xmlns:a16="http://schemas.microsoft.com/office/drawing/2014/main" id="{070D885B-70AF-B2E6-CB25-6A1818A01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850" y="1409400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 err="1">
                <a:latin typeface="+mn-ea"/>
                <a:ea typeface="+mn-ea"/>
              </a:rPr>
              <a:t>Pyton</a:t>
            </a:r>
            <a:r>
              <a:rPr lang="ko-KR" altLang="en-US" dirty="0">
                <a:latin typeface="+mn-ea"/>
                <a:ea typeface="+mn-ea"/>
              </a:rPr>
              <a:t>의</a:t>
            </a:r>
            <a:r>
              <a:rPr lang="en-US" altLang="ko-KR" dirty="0">
                <a:latin typeface="+mn-ea"/>
                <a:ea typeface="+mn-ea"/>
              </a:rPr>
              <a:t> matplotlib</a:t>
            </a:r>
            <a:r>
              <a:rPr lang="ko-KR" altLang="en-US" dirty="0">
                <a:latin typeface="+mn-ea"/>
                <a:ea typeface="+mn-ea"/>
              </a:rPr>
              <a:t>를 이용해서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그래프를 만들고 저장함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9D73B-9B72-4BE3-CE55-F5CC4206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936000"/>
            <a:ext cx="3974165" cy="32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4" y="345279"/>
            <a:ext cx="3493925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병합 정렬 시각화</a:t>
            </a:r>
            <a:endParaRPr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Google Shape;504;p34">
            <a:extLst>
              <a:ext uri="{FF2B5EF4-FFF2-40B4-BE49-F238E27FC236}">
                <a16:creationId xmlns:a16="http://schemas.microsoft.com/office/drawing/2014/main" id="{070D885B-70AF-B2E6-CB25-6A1818A01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0850" y="1409400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 err="1">
                <a:latin typeface="+mn-ea"/>
                <a:ea typeface="+mn-ea"/>
              </a:rPr>
              <a:t>Pyton</a:t>
            </a:r>
            <a:r>
              <a:rPr lang="ko-KR" altLang="en-US" dirty="0">
                <a:latin typeface="+mn-ea"/>
                <a:ea typeface="+mn-ea"/>
              </a:rPr>
              <a:t>의</a:t>
            </a:r>
            <a:r>
              <a:rPr lang="en-US" altLang="ko-KR" dirty="0">
                <a:latin typeface="+mn-ea"/>
                <a:ea typeface="+mn-ea"/>
              </a:rPr>
              <a:t> matplotlib</a:t>
            </a:r>
            <a:r>
              <a:rPr lang="ko-KR" altLang="en-US" dirty="0">
                <a:latin typeface="+mn-ea"/>
                <a:ea typeface="+mn-ea"/>
              </a:rPr>
              <a:t>를 이용해서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그래프를 만들고 저장함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9D73B-9B72-4BE3-CE55-F5CC4206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181683"/>
            <a:ext cx="3974165" cy="2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58"/>
          <p:cNvSpPr txBox="1">
            <a:spLocks noGrp="1"/>
          </p:cNvSpPr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94" name="Google Shape;1094;p58"/>
          <p:cNvSpPr txBox="1"/>
          <p:nvPr/>
        </p:nvSpPr>
        <p:spPr>
          <a:xfrm>
            <a:off x="5627225" y="783954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b="1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Barlow"/>
                <a:sym typeface="Barlow"/>
              </a:rPr>
              <a:t>템플릿 출처</a:t>
            </a:r>
            <a:endParaRPr sz="1600" b="1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Barlow"/>
              <a:sym typeface="Barlow"/>
            </a:endParaRPr>
          </a:p>
        </p:txBody>
      </p:sp>
      <p:grpSp>
        <p:nvGrpSpPr>
          <p:cNvPr id="1109" name="Google Shape;1109;p5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110" name="Google Shape;1110;p5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5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15" name="Google Shape;1115;p5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5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solidFill>
                  <a:srgbClr val="2D00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사용한 언어</a:t>
            </a:r>
            <a:endParaRPr sz="5400" dirty="0">
              <a:solidFill>
                <a:srgbClr val="2D006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86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"/>
          <p:cNvSpPr/>
          <p:nvPr/>
        </p:nvSpPr>
        <p:spPr>
          <a:xfrm>
            <a:off x="558775" y="1939000"/>
            <a:ext cx="80334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5324214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언어들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1CA4B-EFC4-7D82-0975-307D891F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08" y="2708300"/>
            <a:ext cx="1684000" cy="168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87CFFC-671D-B684-4871-38DF8F89C4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30000" y="2708300"/>
            <a:ext cx="1684000" cy="168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3A750A-6963-36CA-DEFB-546D83C88D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17"/>
          <a:stretch/>
        </p:blipFill>
        <p:spPr>
          <a:xfrm>
            <a:off x="6503162" y="2708300"/>
            <a:ext cx="1486692" cy="1684000"/>
          </a:xfrm>
          <a:prstGeom prst="rect">
            <a:avLst/>
          </a:prstGeom>
        </p:spPr>
      </p:pic>
      <p:sp>
        <p:nvSpPr>
          <p:cNvPr id="610" name="Google Shape;610;p37"/>
          <p:cNvSpPr txBox="1">
            <a:spLocks noGrp="1"/>
          </p:cNvSpPr>
          <p:nvPr>
            <p:ph type="subTitle" idx="1"/>
          </p:nvPr>
        </p:nvSpPr>
        <p:spPr>
          <a:xfrm>
            <a:off x="6118958" y="1932500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3"/>
          </p:nvPr>
        </p:nvSpPr>
        <p:spPr>
          <a:xfrm>
            <a:off x="771658" y="1932500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2"/>
          </p:nvPr>
        </p:nvSpPr>
        <p:spPr>
          <a:xfrm>
            <a:off x="3445308" y="1932500"/>
            <a:ext cx="2255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6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매우 빠른 연산속도가 특징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이번 프로젝트에서 알고리즘 구현과 </a:t>
            </a:r>
            <a:r>
              <a:rPr lang="en-US" altLang="ko-KR" dirty="0">
                <a:latin typeface="+mn-ea"/>
                <a:ea typeface="+mn-ea"/>
              </a:rPr>
              <a:t>csv</a:t>
            </a:r>
            <a:r>
              <a:rPr lang="ko-KR" altLang="en-US" dirty="0">
                <a:latin typeface="+mn-ea"/>
                <a:ea typeface="+mn-ea"/>
              </a:rPr>
              <a:t>파일 출력을 담당함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389884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75" y="1485579"/>
            <a:ext cx="3012000" cy="3012000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E6B9E423-A83A-7918-AF0E-5F2AA93E242B}"/>
              </a:ext>
            </a:extLst>
          </p:cNvPr>
          <p:cNvSpPr txBox="1">
            <a:spLocks/>
          </p:cNvSpPr>
          <p:nvPr/>
        </p:nvSpPr>
        <p:spPr>
          <a:xfrm>
            <a:off x="9000930" y="4970488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469F9-70BF-B463-39A3-996AC281C6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72930" y="6110788"/>
            <a:ext cx="3012000" cy="3012000"/>
          </a:xfrm>
          <a:prstGeom prst="rect">
            <a:avLst/>
          </a:prstGeom>
        </p:spPr>
      </p:pic>
      <p:sp>
        <p:nvSpPr>
          <p:cNvPr id="7" name="Google Shape;505;p34">
            <a:extLst>
              <a:ext uri="{FF2B5EF4-FFF2-40B4-BE49-F238E27FC236}">
                <a16:creationId xmlns:a16="http://schemas.microsoft.com/office/drawing/2014/main" id="{1B73E68F-8F4D-805C-A722-A3F3CBC73930}"/>
              </a:ext>
            </a:extLst>
          </p:cNvPr>
          <p:cNvSpPr txBox="1">
            <a:spLocks/>
          </p:cNvSpPr>
          <p:nvPr/>
        </p:nvSpPr>
        <p:spPr>
          <a:xfrm>
            <a:off x="12362393" y="7857812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72AFA-8C78-5B54-510C-0609673E83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493808" y="8940837"/>
            <a:ext cx="3012000" cy="30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다양한 라이브러리를 가짐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데이터 분석에 필요한 </a:t>
            </a:r>
            <a:r>
              <a:rPr lang="en-US" altLang="ko-KR" dirty="0">
                <a:latin typeface="+mn-ea"/>
                <a:ea typeface="+mn-ea"/>
              </a:rPr>
              <a:t>pandas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matplotlib</a:t>
            </a:r>
            <a:r>
              <a:rPr lang="ko-KR" altLang="en-US" dirty="0">
                <a:latin typeface="+mn-ea"/>
                <a:ea typeface="+mn-ea"/>
              </a:rPr>
              <a:t>를 이용해 </a:t>
            </a:r>
            <a:r>
              <a:rPr lang="en-US" altLang="ko-KR" dirty="0">
                <a:latin typeface="+mn-ea"/>
                <a:ea typeface="+mn-ea"/>
              </a:rPr>
              <a:t>csv</a:t>
            </a:r>
            <a:r>
              <a:rPr lang="ko-KR" altLang="en-US" dirty="0">
                <a:latin typeface="+mn-ea"/>
                <a:ea typeface="+mn-ea"/>
              </a:rPr>
              <a:t>파일을 읽어오고 시각화를 담당함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653275" y="3452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5275" y="1485579"/>
            <a:ext cx="3012000" cy="3012000"/>
          </a:xfrm>
          <a:prstGeom prst="rect">
            <a:avLst/>
          </a:prstGeom>
        </p:spPr>
      </p:pic>
      <p:sp>
        <p:nvSpPr>
          <p:cNvPr id="5" name="Google Shape;505;p34">
            <a:extLst>
              <a:ext uri="{FF2B5EF4-FFF2-40B4-BE49-F238E27FC236}">
                <a16:creationId xmlns:a16="http://schemas.microsoft.com/office/drawing/2014/main" id="{51CB1EED-B260-0C2E-3189-A02DBCD2872C}"/>
              </a:ext>
            </a:extLst>
          </p:cNvPr>
          <p:cNvSpPr txBox="1">
            <a:spLocks/>
          </p:cNvSpPr>
          <p:nvPr/>
        </p:nvSpPr>
        <p:spPr>
          <a:xfrm>
            <a:off x="-2681500" y="-4152300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EF6235-E9E9-91F3-2E54-3837D046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09500" y="-3012000"/>
            <a:ext cx="3012000" cy="3012000"/>
          </a:xfrm>
          <a:prstGeom prst="rect">
            <a:avLst/>
          </a:prstGeom>
        </p:spPr>
      </p:pic>
      <p:sp>
        <p:nvSpPr>
          <p:cNvPr id="7" name="Google Shape;505;p34">
            <a:extLst>
              <a:ext uri="{FF2B5EF4-FFF2-40B4-BE49-F238E27FC236}">
                <a16:creationId xmlns:a16="http://schemas.microsoft.com/office/drawing/2014/main" id="{AA1FFBFE-FF01-D60B-D331-0FF60A6752C1}"/>
              </a:ext>
            </a:extLst>
          </p:cNvPr>
          <p:cNvSpPr txBox="1">
            <a:spLocks/>
          </p:cNvSpPr>
          <p:nvPr/>
        </p:nvSpPr>
        <p:spPr>
          <a:xfrm>
            <a:off x="9144000" y="4909844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7D9CD6-6F14-187B-A92A-EBFD9CDC0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446400" y="6007737"/>
            <a:ext cx="3012000" cy="3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4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사용한 언어 중에 유일한 마크업 언어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웹사이트 개발을 담당함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824260" y="360147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endParaRPr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78D89-976D-6C57-D7AD-1A236D7E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5675" y="1443172"/>
            <a:ext cx="3012000" cy="3012000"/>
          </a:xfrm>
          <a:prstGeom prst="rect">
            <a:avLst/>
          </a:prstGeom>
        </p:spPr>
      </p:pic>
      <p:sp>
        <p:nvSpPr>
          <p:cNvPr id="2" name="Google Shape;505;p34">
            <a:extLst>
              <a:ext uri="{FF2B5EF4-FFF2-40B4-BE49-F238E27FC236}">
                <a16:creationId xmlns:a16="http://schemas.microsoft.com/office/drawing/2014/main" id="{A8439881-153C-8DE0-0964-10F9F6578E98}"/>
              </a:ext>
            </a:extLst>
          </p:cNvPr>
          <p:cNvSpPr txBox="1">
            <a:spLocks/>
          </p:cNvSpPr>
          <p:nvPr/>
        </p:nvSpPr>
        <p:spPr>
          <a:xfrm>
            <a:off x="-2430725" y="-3684555"/>
            <a:ext cx="30120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540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ABBFC-70DD-2829-5CEB-F1C7610D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358725" y="-2544255"/>
            <a:ext cx="3012000" cy="3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7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solidFill>
                  <a:srgbClr val="2D00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sz="5400" dirty="0">
              <a:solidFill>
                <a:srgbClr val="2D006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16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IDE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1" name="Google Shape;621;p38"/>
          <p:cNvSpPr/>
          <p:nvPr/>
        </p:nvSpPr>
        <p:spPr>
          <a:xfrm>
            <a:off x="877850" y="19244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999350" y="192440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VScode</a:t>
            </a:r>
            <a:endParaRPr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504A74-BCB7-F1E2-ED26-DA99F69B9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65125" y="2722275"/>
            <a:ext cx="1687050" cy="1687050"/>
          </a:xfrm>
          <a:prstGeom prst="rect">
            <a:avLst/>
          </a:prstGeom>
        </p:spPr>
      </p:pic>
      <p:sp>
        <p:nvSpPr>
          <p:cNvPr id="7" name="Google Shape;621;p38">
            <a:extLst>
              <a:ext uri="{FF2B5EF4-FFF2-40B4-BE49-F238E27FC236}">
                <a16:creationId xmlns:a16="http://schemas.microsoft.com/office/drawing/2014/main" id="{CA5DFA23-492B-2735-FF18-DB600C602007}"/>
              </a:ext>
            </a:extLst>
          </p:cNvPr>
          <p:cNvSpPr/>
          <p:nvPr/>
        </p:nvSpPr>
        <p:spPr>
          <a:xfrm>
            <a:off x="5055050" y="19244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26;p38">
            <a:extLst>
              <a:ext uri="{FF2B5EF4-FFF2-40B4-BE49-F238E27FC236}">
                <a16:creationId xmlns:a16="http://schemas.microsoft.com/office/drawing/2014/main" id="{E2F23286-6956-64FC-3102-596D3488D289}"/>
              </a:ext>
            </a:extLst>
          </p:cNvPr>
          <p:cNvSpPr txBox="1">
            <a:spLocks/>
          </p:cNvSpPr>
          <p:nvPr/>
        </p:nvSpPr>
        <p:spPr>
          <a:xfrm>
            <a:off x="5176550" y="1924400"/>
            <a:ext cx="32319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None/>
              <a:defRPr sz="3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Studio</a:t>
            </a:r>
            <a:endParaRPr 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3B9E5D-CB05-8C5A-034C-AD6912E8E9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8" r="178"/>
          <a:stretch/>
        </p:blipFill>
        <p:spPr>
          <a:xfrm>
            <a:off x="5948975" y="2722274"/>
            <a:ext cx="1687050" cy="168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337</Words>
  <Application>Microsoft Office PowerPoint</Application>
  <PresentationFormat>화면 슬라이드 쇼(16:9)</PresentationFormat>
  <Paragraphs>79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Barlow</vt:lpstr>
      <vt:lpstr>맑은 고딕</vt:lpstr>
      <vt:lpstr>Squada One</vt:lpstr>
      <vt:lpstr>HY견고딕</vt:lpstr>
      <vt:lpstr>Bahiana</vt:lpstr>
      <vt:lpstr>Arial</vt:lpstr>
      <vt:lpstr>Geek Pride Day by Slidesgo</vt:lpstr>
      <vt:lpstr>PPT자료</vt:lpstr>
      <vt:lpstr>목차</vt:lpstr>
      <vt:lpstr>사용한 언어</vt:lpstr>
      <vt:lpstr>사용한 언어들</vt:lpstr>
      <vt:lpstr>C++</vt:lpstr>
      <vt:lpstr>Python</vt:lpstr>
      <vt:lpstr>HTML</vt:lpstr>
      <vt:lpstr>개발 환경</vt:lpstr>
      <vt:lpstr>사용한 IDE</vt:lpstr>
      <vt:lpstr>VScode</vt:lpstr>
      <vt:lpstr>Visual Studio</vt:lpstr>
      <vt:lpstr>코드 분석</vt:lpstr>
      <vt:lpstr>사용한 IDE</vt:lpstr>
      <vt:lpstr>C++</vt:lpstr>
      <vt:lpstr>병합 정렬 구현</vt:lpstr>
      <vt:lpstr>PowerPoint 프레젠테이션</vt:lpstr>
      <vt:lpstr>퀵 정렬 구현</vt:lpstr>
      <vt:lpstr>퀵 정렬 구현</vt:lpstr>
      <vt:lpstr>PowerPoint 프레젠테이션</vt:lpstr>
      <vt:lpstr>PowerPoint 프레젠테이션</vt:lpstr>
      <vt:lpstr>Python</vt:lpstr>
      <vt:lpstr>csv 불러오기</vt:lpstr>
      <vt:lpstr>퀵 정렬 시각화</vt:lpstr>
      <vt:lpstr>병합 정렬 시각화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 소개</dc:title>
  <dc:creator>user</dc:creator>
  <cp:lastModifiedBy>안영진</cp:lastModifiedBy>
  <cp:revision>38</cp:revision>
  <dcterms:modified xsi:type="dcterms:W3CDTF">2023-04-11T15:28:13Z</dcterms:modified>
</cp:coreProperties>
</file>