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6_7AEC430A.xml" ContentType="application/vnd.ms-powerpoint.comments+xml"/>
  <Override PartName="/ppt/comments/modernComment_10A_B63E28AD.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9" r:id="rId43"/>
    <p:sldId id="298"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0D18FB2-765E-2749-04C2-9D4FAAA3A9A7}" name="Nguyen Chi Cuong" initials="NC" userId="7e665431cf10ac9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6BE0B7-68BA-47CD-B308-BB19AAE99CBC}" v="76" dt="2024-10-17T14:24:01.2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omments/modernComment_106_7AEC430A.xml><?xml version="1.0" encoding="utf-8"?>
<p188:cmLst xmlns:a="http://schemas.openxmlformats.org/drawingml/2006/main" xmlns:r="http://schemas.openxmlformats.org/officeDocument/2006/relationships" xmlns:p188="http://schemas.microsoft.com/office/powerpoint/2018/8/main">
  <p188:cm id="{58238ECE-9B13-46E1-AA5C-375548DB6CE3}" authorId="{60D18FB2-765E-2749-04C2-9D4FAAA3A9A7}" created="2024-10-16T19:20:54.856">
    <ac:deMkLst xmlns:ac="http://schemas.microsoft.com/office/drawing/2013/main/command">
      <pc:docMk xmlns:pc="http://schemas.microsoft.com/office/powerpoint/2013/main/command"/>
      <pc:sldMk xmlns:pc="http://schemas.microsoft.com/office/powerpoint/2013/main/command" cId="2062304010" sldId="262"/>
      <ac:spMk id="2" creationId="{96533C68-9E9E-A391-264E-876DEFDE6895}"/>
    </ac:deMkLst>
    <p188:txBody>
      <a:bodyPr/>
      <a:lstStyle/>
      <a:p>
        <a:r>
          <a:rPr lang="en-US"/>
          <a:t>Mở lại trang 5</a:t>
        </a:r>
      </a:p>
    </p188:txBody>
  </p188:cm>
</p188:cmLst>
</file>

<file path=ppt/comments/modernComment_10A_B63E28AD.xml><?xml version="1.0" encoding="utf-8"?>
<p188:cmLst xmlns:a="http://schemas.openxmlformats.org/drawingml/2006/main" xmlns:r="http://schemas.openxmlformats.org/officeDocument/2006/relationships" xmlns:p188="http://schemas.microsoft.com/office/powerpoint/2018/8/main">
  <p188:cm id="{0FC61116-3707-4FD4-91C0-2D91FCCA32EE}" authorId="{60D18FB2-765E-2749-04C2-9D4FAAA3A9A7}" created="2024-10-16T19:29:21.263">
    <ac:txMkLst xmlns:ac="http://schemas.microsoft.com/office/drawing/2013/main/command">
      <pc:docMk xmlns:pc="http://schemas.microsoft.com/office/powerpoint/2013/main/command"/>
      <pc:sldMk xmlns:pc="http://schemas.microsoft.com/office/powerpoint/2013/main/command" cId="3057526957" sldId="266"/>
      <ac:spMk id="3" creationId="{0A73A6CE-EE19-7EE0-FA67-D92CCF74A5DD}"/>
      <ac:txMk cp="421" len="77">
        <ac:context len="516" hash="2808880189"/>
      </ac:txMk>
    </ac:txMkLst>
    <p188:pos x="1610139" y="4390209"/>
    <p188:replyLst>
      <p188:reply id="{B527C620-ECF5-4937-BA7F-00F38A10537E}" authorId="{60D18FB2-765E-2749-04C2-9D4FAAA3A9A7}" created="2024-10-16T19:29:50.243">
        <p188:txBody>
          <a:bodyPr/>
          <a:lstStyle/>
          <a:p>
            <a:r>
              <a:rPr lang="en-US"/>
              <a:t>&lt;ul&gt;: Bao quanh toàn bộ danh sách.
&lt;li&gt;: Đại diện cho từng mục trong danh sách (ở đây là "Mục đầu tiên" và "Mục thứ hai").</a:t>
            </a:r>
          </a:p>
        </p188:txBody>
      </p188:reply>
    </p188:replyLst>
    <p188:txBody>
      <a:bodyPr/>
      <a:lstStyle/>
      <a:p>
        <a:r>
          <a:rPr lang="en-US"/>
          <a:t>Thẻ này là một danh sách không có thứ tự (unordered list) trong HTML, được tạo bằng thẻ &lt;ul&gt; (unordered list). Bên trong thẻ &lt;ul&gt;, mỗi mục trong danh sách được định nghĩa bởi thẻ &lt;li&gt; (list item), tức là mục danh sách.</a:t>
        </a:r>
      </a:p>
    </p188:txBody>
  </p188:cm>
</p188:cmLst>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89E722-B46E-4851-A706-B65570289B4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2B13F44-7869-45D7-BFF9-25B872026D01}">
      <dgm:prSet/>
      <dgm:spPr/>
      <dgm:t>
        <a:bodyPr/>
        <a:lstStyle/>
        <a:p>
          <a:r>
            <a:rPr lang="en-US"/>
            <a:t>Đây là 1 cấu trúc cơ bản: &lt;element style="property: value; property: value;"&gt;</a:t>
          </a:r>
        </a:p>
      </dgm:t>
    </dgm:pt>
    <dgm:pt modelId="{ED9FB0F0-9C0D-4623-815B-7D22A97FD687}" type="parTrans" cxnId="{207505D5-9AF7-4251-B05E-68F0D25E5C6F}">
      <dgm:prSet/>
      <dgm:spPr/>
      <dgm:t>
        <a:bodyPr/>
        <a:lstStyle/>
        <a:p>
          <a:endParaRPr lang="en-US"/>
        </a:p>
      </dgm:t>
    </dgm:pt>
    <dgm:pt modelId="{ADDA4193-4240-413D-8D1D-FD3345A26537}" type="sibTrans" cxnId="{207505D5-9AF7-4251-B05E-68F0D25E5C6F}">
      <dgm:prSet/>
      <dgm:spPr/>
      <dgm:t>
        <a:bodyPr/>
        <a:lstStyle/>
        <a:p>
          <a:endParaRPr lang="en-US"/>
        </a:p>
      </dgm:t>
    </dgm:pt>
    <dgm:pt modelId="{85829C62-9139-4247-96AD-BAA38A7C8FBA}">
      <dgm:prSet/>
      <dgm:spPr/>
      <dgm:t>
        <a:bodyPr/>
        <a:lstStyle/>
        <a:p>
          <a:r>
            <a:rPr lang="en-US"/>
            <a:t>Dưới đây là một ví dụ minh họa về việc sử dụng Inline CSS để định dạng một thẻ &lt;p&gt;:</a:t>
          </a:r>
        </a:p>
      </dgm:t>
    </dgm:pt>
    <dgm:pt modelId="{16B38C41-3A64-4CAD-8459-36811F6EF046}" type="parTrans" cxnId="{E0DED9D5-804F-480C-A8BC-3E799C2A68C3}">
      <dgm:prSet/>
      <dgm:spPr/>
      <dgm:t>
        <a:bodyPr/>
        <a:lstStyle/>
        <a:p>
          <a:endParaRPr lang="en-US"/>
        </a:p>
      </dgm:t>
    </dgm:pt>
    <dgm:pt modelId="{785B03D5-EECD-48F1-9024-408C4C805988}" type="sibTrans" cxnId="{E0DED9D5-804F-480C-A8BC-3E799C2A68C3}">
      <dgm:prSet/>
      <dgm:spPr/>
      <dgm:t>
        <a:bodyPr/>
        <a:lstStyle/>
        <a:p>
          <a:endParaRPr lang="en-US"/>
        </a:p>
      </dgm:t>
    </dgm:pt>
    <dgm:pt modelId="{5E4F98D7-C9F6-427F-921A-C48B758C5E7A}" type="pres">
      <dgm:prSet presAssocID="{EA89E722-B46E-4851-A706-B65570289B49}" presName="root" presStyleCnt="0">
        <dgm:presLayoutVars>
          <dgm:dir/>
          <dgm:resizeHandles val="exact"/>
        </dgm:presLayoutVars>
      </dgm:prSet>
      <dgm:spPr/>
    </dgm:pt>
    <dgm:pt modelId="{234B7BB3-02E4-4FCB-B0D6-8EDA3EECD236}" type="pres">
      <dgm:prSet presAssocID="{32B13F44-7869-45D7-BFF9-25B872026D01}" presName="compNode" presStyleCnt="0"/>
      <dgm:spPr/>
    </dgm:pt>
    <dgm:pt modelId="{B3FA1710-1C45-4989-B259-1581CF07414E}" type="pres">
      <dgm:prSet presAssocID="{32B13F44-7869-45D7-BFF9-25B872026D01}" presName="bgRect" presStyleLbl="bgShp" presStyleIdx="0" presStyleCnt="2"/>
      <dgm:spPr/>
    </dgm:pt>
    <dgm:pt modelId="{CF9F8AC9-025A-4A87-A2C2-83FD683597F7}" type="pres">
      <dgm:prSet presAssocID="{32B13F44-7869-45D7-BFF9-25B872026D0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ustomer Review"/>
        </a:ext>
      </dgm:extLst>
    </dgm:pt>
    <dgm:pt modelId="{C930FFA5-E94D-4899-9679-28C987D407DA}" type="pres">
      <dgm:prSet presAssocID="{32B13F44-7869-45D7-BFF9-25B872026D01}" presName="spaceRect" presStyleCnt="0"/>
      <dgm:spPr/>
    </dgm:pt>
    <dgm:pt modelId="{22AEFA39-E499-4333-925F-FF5A076D911C}" type="pres">
      <dgm:prSet presAssocID="{32B13F44-7869-45D7-BFF9-25B872026D01}" presName="parTx" presStyleLbl="revTx" presStyleIdx="0" presStyleCnt="2">
        <dgm:presLayoutVars>
          <dgm:chMax val="0"/>
          <dgm:chPref val="0"/>
        </dgm:presLayoutVars>
      </dgm:prSet>
      <dgm:spPr/>
    </dgm:pt>
    <dgm:pt modelId="{256972DF-C7AA-4CD5-BD35-90EF4F3F4E01}" type="pres">
      <dgm:prSet presAssocID="{ADDA4193-4240-413D-8D1D-FD3345A26537}" presName="sibTrans" presStyleCnt="0"/>
      <dgm:spPr/>
    </dgm:pt>
    <dgm:pt modelId="{8F6EA06E-5C49-467E-9FA3-545664B1488C}" type="pres">
      <dgm:prSet presAssocID="{85829C62-9139-4247-96AD-BAA38A7C8FBA}" presName="compNode" presStyleCnt="0"/>
      <dgm:spPr/>
    </dgm:pt>
    <dgm:pt modelId="{653AA81A-428F-489F-8A17-BE0B21D528E6}" type="pres">
      <dgm:prSet presAssocID="{85829C62-9139-4247-96AD-BAA38A7C8FBA}" presName="bgRect" presStyleLbl="bgShp" presStyleIdx="1" presStyleCnt="2"/>
      <dgm:spPr/>
    </dgm:pt>
    <dgm:pt modelId="{14801FDB-5F14-4D7E-B90E-AD1D958C2847}" type="pres">
      <dgm:prSet presAssocID="{85829C62-9139-4247-96AD-BAA38A7C8FB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660097D-A62B-4465-8B10-2AA35410BDDF}" type="pres">
      <dgm:prSet presAssocID="{85829C62-9139-4247-96AD-BAA38A7C8FBA}" presName="spaceRect" presStyleCnt="0"/>
      <dgm:spPr/>
    </dgm:pt>
    <dgm:pt modelId="{D80E7A7B-D884-4FE7-806B-1121A011C2C3}" type="pres">
      <dgm:prSet presAssocID="{85829C62-9139-4247-96AD-BAA38A7C8FBA}" presName="parTx" presStyleLbl="revTx" presStyleIdx="1" presStyleCnt="2">
        <dgm:presLayoutVars>
          <dgm:chMax val="0"/>
          <dgm:chPref val="0"/>
        </dgm:presLayoutVars>
      </dgm:prSet>
      <dgm:spPr/>
    </dgm:pt>
  </dgm:ptLst>
  <dgm:cxnLst>
    <dgm:cxn modelId="{B04E4037-DC8C-4532-BEE6-823500BBD02E}" type="presOf" srcId="{85829C62-9139-4247-96AD-BAA38A7C8FBA}" destId="{D80E7A7B-D884-4FE7-806B-1121A011C2C3}" srcOrd="0" destOrd="0" presId="urn:microsoft.com/office/officeart/2018/2/layout/IconVerticalSolidList"/>
    <dgm:cxn modelId="{5949D1C1-0001-4885-AEBF-ABCF9091F566}" type="presOf" srcId="{EA89E722-B46E-4851-A706-B65570289B49}" destId="{5E4F98D7-C9F6-427F-921A-C48B758C5E7A}" srcOrd="0" destOrd="0" presId="urn:microsoft.com/office/officeart/2018/2/layout/IconVerticalSolidList"/>
    <dgm:cxn modelId="{2F36EBC2-4B6B-438D-A098-4EB9BB535F0A}" type="presOf" srcId="{32B13F44-7869-45D7-BFF9-25B872026D01}" destId="{22AEFA39-E499-4333-925F-FF5A076D911C}" srcOrd="0" destOrd="0" presId="urn:microsoft.com/office/officeart/2018/2/layout/IconVerticalSolidList"/>
    <dgm:cxn modelId="{207505D5-9AF7-4251-B05E-68F0D25E5C6F}" srcId="{EA89E722-B46E-4851-A706-B65570289B49}" destId="{32B13F44-7869-45D7-BFF9-25B872026D01}" srcOrd="0" destOrd="0" parTransId="{ED9FB0F0-9C0D-4623-815B-7D22A97FD687}" sibTransId="{ADDA4193-4240-413D-8D1D-FD3345A26537}"/>
    <dgm:cxn modelId="{E0DED9D5-804F-480C-A8BC-3E799C2A68C3}" srcId="{EA89E722-B46E-4851-A706-B65570289B49}" destId="{85829C62-9139-4247-96AD-BAA38A7C8FBA}" srcOrd="1" destOrd="0" parTransId="{16B38C41-3A64-4CAD-8459-36811F6EF046}" sibTransId="{785B03D5-EECD-48F1-9024-408C4C805988}"/>
    <dgm:cxn modelId="{DA5AF372-A9ED-4256-B2F2-91BFC95F2A5B}" type="presParOf" srcId="{5E4F98D7-C9F6-427F-921A-C48B758C5E7A}" destId="{234B7BB3-02E4-4FCB-B0D6-8EDA3EECD236}" srcOrd="0" destOrd="0" presId="urn:microsoft.com/office/officeart/2018/2/layout/IconVerticalSolidList"/>
    <dgm:cxn modelId="{B4763F93-E400-4F98-B33A-7BCECB97E53F}" type="presParOf" srcId="{234B7BB3-02E4-4FCB-B0D6-8EDA3EECD236}" destId="{B3FA1710-1C45-4989-B259-1581CF07414E}" srcOrd="0" destOrd="0" presId="urn:microsoft.com/office/officeart/2018/2/layout/IconVerticalSolidList"/>
    <dgm:cxn modelId="{F67DC8D7-D68A-45F3-ADFA-3102E7712A36}" type="presParOf" srcId="{234B7BB3-02E4-4FCB-B0D6-8EDA3EECD236}" destId="{CF9F8AC9-025A-4A87-A2C2-83FD683597F7}" srcOrd="1" destOrd="0" presId="urn:microsoft.com/office/officeart/2018/2/layout/IconVerticalSolidList"/>
    <dgm:cxn modelId="{8ABCE28E-0431-4DC1-BDBA-E5508B03B06D}" type="presParOf" srcId="{234B7BB3-02E4-4FCB-B0D6-8EDA3EECD236}" destId="{C930FFA5-E94D-4899-9679-28C987D407DA}" srcOrd="2" destOrd="0" presId="urn:microsoft.com/office/officeart/2018/2/layout/IconVerticalSolidList"/>
    <dgm:cxn modelId="{D6E10ED4-9E8A-41C1-AA41-74B04AE8E599}" type="presParOf" srcId="{234B7BB3-02E4-4FCB-B0D6-8EDA3EECD236}" destId="{22AEFA39-E499-4333-925F-FF5A076D911C}" srcOrd="3" destOrd="0" presId="urn:microsoft.com/office/officeart/2018/2/layout/IconVerticalSolidList"/>
    <dgm:cxn modelId="{02DB7562-5DFA-4E15-BF21-7FE93FCDC120}" type="presParOf" srcId="{5E4F98D7-C9F6-427F-921A-C48B758C5E7A}" destId="{256972DF-C7AA-4CD5-BD35-90EF4F3F4E01}" srcOrd="1" destOrd="0" presId="urn:microsoft.com/office/officeart/2018/2/layout/IconVerticalSolidList"/>
    <dgm:cxn modelId="{99273BC6-590F-48A5-A49D-3144DFE47FBC}" type="presParOf" srcId="{5E4F98D7-C9F6-427F-921A-C48B758C5E7A}" destId="{8F6EA06E-5C49-467E-9FA3-545664B1488C}" srcOrd="2" destOrd="0" presId="urn:microsoft.com/office/officeart/2018/2/layout/IconVerticalSolidList"/>
    <dgm:cxn modelId="{2024B376-D663-47BC-A4D2-109379A40432}" type="presParOf" srcId="{8F6EA06E-5C49-467E-9FA3-545664B1488C}" destId="{653AA81A-428F-489F-8A17-BE0B21D528E6}" srcOrd="0" destOrd="0" presId="urn:microsoft.com/office/officeart/2018/2/layout/IconVerticalSolidList"/>
    <dgm:cxn modelId="{65812A08-C719-4D37-B329-9F6EE02C2F7E}" type="presParOf" srcId="{8F6EA06E-5C49-467E-9FA3-545664B1488C}" destId="{14801FDB-5F14-4D7E-B90E-AD1D958C2847}" srcOrd="1" destOrd="0" presId="urn:microsoft.com/office/officeart/2018/2/layout/IconVerticalSolidList"/>
    <dgm:cxn modelId="{0293B58D-D17F-4A1C-8605-5A42C0C9C81F}" type="presParOf" srcId="{8F6EA06E-5C49-467E-9FA3-545664B1488C}" destId="{1660097D-A62B-4465-8B10-2AA35410BDDF}" srcOrd="2" destOrd="0" presId="urn:microsoft.com/office/officeart/2018/2/layout/IconVerticalSolidList"/>
    <dgm:cxn modelId="{111BEE97-AE4E-4A5D-982B-197B38D9A6EA}" type="presParOf" srcId="{8F6EA06E-5C49-467E-9FA3-545664B1488C}" destId="{D80E7A7B-D884-4FE7-806B-1121A011C2C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3C568F-A474-4CA9-B8DA-0C01D26747D1}"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694CD865-A8BF-41B3-BF7C-29D6EAC98EC4}">
      <dgm:prSet/>
      <dgm:spPr/>
      <dgm:t>
        <a:bodyPr/>
        <a:lstStyle/>
        <a:p>
          <a:r>
            <a:rPr lang="en-US" b="1" i="0" baseline="0"/>
            <a:t>Ưu điểm</a:t>
          </a:r>
          <a:r>
            <a:rPr lang="en-US" b="0" i="0" baseline="0"/>
            <a:t>: Inline CSS rất tiện lợi cho việc định dạng nhanh một phần tử mà không cần phải tạo một tệp CSS hoặc bộ định dạng khác.</a:t>
          </a:r>
          <a:endParaRPr lang="en-US"/>
        </a:p>
      </dgm:t>
    </dgm:pt>
    <dgm:pt modelId="{44707FF8-6E86-4227-9A0B-1C3277FBE8C2}" type="parTrans" cxnId="{E23DE9CC-459F-46E2-AC34-90EBB7B6C14A}">
      <dgm:prSet/>
      <dgm:spPr/>
      <dgm:t>
        <a:bodyPr/>
        <a:lstStyle/>
        <a:p>
          <a:endParaRPr lang="en-US"/>
        </a:p>
      </dgm:t>
    </dgm:pt>
    <dgm:pt modelId="{B8017E98-C9BC-40BC-90F0-A903E2356437}" type="sibTrans" cxnId="{E23DE9CC-459F-46E2-AC34-90EBB7B6C14A}">
      <dgm:prSet/>
      <dgm:spPr/>
      <dgm:t>
        <a:bodyPr/>
        <a:lstStyle/>
        <a:p>
          <a:endParaRPr lang="en-US"/>
        </a:p>
      </dgm:t>
    </dgm:pt>
    <dgm:pt modelId="{5DF908A0-C374-45AC-88BB-3D7FCC05C056}">
      <dgm:prSet/>
      <dgm:spPr/>
      <dgm:t>
        <a:bodyPr/>
        <a:lstStyle/>
        <a:p>
          <a:r>
            <a:rPr lang="en-US" b="1" i="0" baseline="0"/>
            <a:t>Nhược điểm</a:t>
          </a:r>
          <a:r>
            <a:rPr lang="en-US" b="0" i="0" baseline="0"/>
            <a:t>: Sử dụng Inline CSS có thể làm mã HTML trở nên khó đọc hơn và không tối ưu cho việc bảo trì. Nó cũng không thể tái sử dụng, vì mỗi phần tử sẽ phải có riêng thuộc tính style. </a:t>
          </a:r>
          <a:endParaRPr lang="en-US"/>
        </a:p>
      </dgm:t>
    </dgm:pt>
    <dgm:pt modelId="{304BDA35-A624-452C-B2E7-ED281CBFC36C}" type="parTrans" cxnId="{FAD3BBD0-739B-4FC5-A335-884FEE9663CE}">
      <dgm:prSet/>
      <dgm:spPr/>
      <dgm:t>
        <a:bodyPr/>
        <a:lstStyle/>
        <a:p>
          <a:endParaRPr lang="en-US"/>
        </a:p>
      </dgm:t>
    </dgm:pt>
    <dgm:pt modelId="{10705951-BE8D-494A-9B1F-7477710FA7FB}" type="sibTrans" cxnId="{FAD3BBD0-739B-4FC5-A335-884FEE9663CE}">
      <dgm:prSet/>
      <dgm:spPr/>
      <dgm:t>
        <a:bodyPr/>
        <a:lstStyle/>
        <a:p>
          <a:endParaRPr lang="en-US"/>
        </a:p>
      </dgm:t>
    </dgm:pt>
    <dgm:pt modelId="{29176A41-9617-4923-ABFF-CC6BF72F6368}" type="pres">
      <dgm:prSet presAssocID="{733C568F-A474-4CA9-B8DA-0C01D26747D1}" presName="linear" presStyleCnt="0">
        <dgm:presLayoutVars>
          <dgm:animLvl val="lvl"/>
          <dgm:resizeHandles val="exact"/>
        </dgm:presLayoutVars>
      </dgm:prSet>
      <dgm:spPr/>
    </dgm:pt>
    <dgm:pt modelId="{FA3DA052-FE5E-426C-9C21-D2D9B1B4E26F}" type="pres">
      <dgm:prSet presAssocID="{694CD865-A8BF-41B3-BF7C-29D6EAC98EC4}" presName="parentText" presStyleLbl="node1" presStyleIdx="0" presStyleCnt="2">
        <dgm:presLayoutVars>
          <dgm:chMax val="0"/>
          <dgm:bulletEnabled val="1"/>
        </dgm:presLayoutVars>
      </dgm:prSet>
      <dgm:spPr/>
    </dgm:pt>
    <dgm:pt modelId="{A2D90B51-AFC7-4A20-8B45-EDC1113A33D0}" type="pres">
      <dgm:prSet presAssocID="{B8017E98-C9BC-40BC-90F0-A903E2356437}" presName="spacer" presStyleCnt="0"/>
      <dgm:spPr/>
    </dgm:pt>
    <dgm:pt modelId="{E15B6FAA-C670-40DC-9482-39CF224C960C}" type="pres">
      <dgm:prSet presAssocID="{5DF908A0-C374-45AC-88BB-3D7FCC05C056}" presName="parentText" presStyleLbl="node1" presStyleIdx="1" presStyleCnt="2">
        <dgm:presLayoutVars>
          <dgm:chMax val="0"/>
          <dgm:bulletEnabled val="1"/>
        </dgm:presLayoutVars>
      </dgm:prSet>
      <dgm:spPr/>
    </dgm:pt>
  </dgm:ptLst>
  <dgm:cxnLst>
    <dgm:cxn modelId="{C2698D29-A7B4-4912-AB77-42614384A8B1}" type="presOf" srcId="{733C568F-A474-4CA9-B8DA-0C01D26747D1}" destId="{29176A41-9617-4923-ABFF-CC6BF72F6368}" srcOrd="0" destOrd="0" presId="urn:microsoft.com/office/officeart/2005/8/layout/vList2"/>
    <dgm:cxn modelId="{A495ADB4-6BE1-4DD7-9EE1-E5723DEB5868}" type="presOf" srcId="{694CD865-A8BF-41B3-BF7C-29D6EAC98EC4}" destId="{FA3DA052-FE5E-426C-9C21-D2D9B1B4E26F}" srcOrd="0" destOrd="0" presId="urn:microsoft.com/office/officeart/2005/8/layout/vList2"/>
    <dgm:cxn modelId="{E23DE9CC-459F-46E2-AC34-90EBB7B6C14A}" srcId="{733C568F-A474-4CA9-B8DA-0C01D26747D1}" destId="{694CD865-A8BF-41B3-BF7C-29D6EAC98EC4}" srcOrd="0" destOrd="0" parTransId="{44707FF8-6E86-4227-9A0B-1C3277FBE8C2}" sibTransId="{B8017E98-C9BC-40BC-90F0-A903E2356437}"/>
    <dgm:cxn modelId="{FAD3BBD0-739B-4FC5-A335-884FEE9663CE}" srcId="{733C568F-A474-4CA9-B8DA-0C01D26747D1}" destId="{5DF908A0-C374-45AC-88BB-3D7FCC05C056}" srcOrd="1" destOrd="0" parTransId="{304BDA35-A624-452C-B2E7-ED281CBFC36C}" sibTransId="{10705951-BE8D-494A-9B1F-7477710FA7FB}"/>
    <dgm:cxn modelId="{EDBCF3E3-8EEF-42B4-B198-42D1CCAF279B}" type="presOf" srcId="{5DF908A0-C374-45AC-88BB-3D7FCC05C056}" destId="{E15B6FAA-C670-40DC-9482-39CF224C960C}" srcOrd="0" destOrd="0" presId="urn:microsoft.com/office/officeart/2005/8/layout/vList2"/>
    <dgm:cxn modelId="{ADCCDC04-BB0C-4553-B51B-BE60173164FA}" type="presParOf" srcId="{29176A41-9617-4923-ABFF-CC6BF72F6368}" destId="{FA3DA052-FE5E-426C-9C21-D2D9B1B4E26F}" srcOrd="0" destOrd="0" presId="urn:microsoft.com/office/officeart/2005/8/layout/vList2"/>
    <dgm:cxn modelId="{EB1145FA-6BB6-43AA-8BF1-DF47CA638F14}" type="presParOf" srcId="{29176A41-9617-4923-ABFF-CC6BF72F6368}" destId="{A2D90B51-AFC7-4A20-8B45-EDC1113A33D0}" srcOrd="1" destOrd="0" presId="urn:microsoft.com/office/officeart/2005/8/layout/vList2"/>
    <dgm:cxn modelId="{875208EE-5E55-463B-87E8-A4FF9A6C2E42}" type="presParOf" srcId="{29176A41-9617-4923-ABFF-CC6BF72F6368}" destId="{E15B6FAA-C670-40DC-9482-39CF224C960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A1710-1C45-4989-B259-1581CF07414E}">
      <dsp:nvSpPr>
        <dsp:cNvPr id="0" name=""/>
        <dsp:cNvSpPr/>
      </dsp:nvSpPr>
      <dsp:spPr>
        <a:xfrm>
          <a:off x="0" y="1001647"/>
          <a:ext cx="7812562" cy="184919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F8AC9-025A-4A87-A2C2-83FD683597F7}">
      <dsp:nvSpPr>
        <dsp:cNvPr id="0" name=""/>
        <dsp:cNvSpPr/>
      </dsp:nvSpPr>
      <dsp:spPr>
        <a:xfrm>
          <a:off x="559381" y="1417716"/>
          <a:ext cx="1017057" cy="10170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AEFA39-E499-4333-925F-FF5A076D911C}">
      <dsp:nvSpPr>
        <dsp:cNvPr id="0" name=""/>
        <dsp:cNvSpPr/>
      </dsp:nvSpPr>
      <dsp:spPr>
        <a:xfrm>
          <a:off x="2135821" y="1001647"/>
          <a:ext cx="5676740" cy="1849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707" tIns="195707" rIns="195707" bIns="195707" numCol="1" spcCol="1270" anchor="ctr" anchorCtr="0">
          <a:noAutofit/>
        </a:bodyPr>
        <a:lstStyle/>
        <a:p>
          <a:pPr marL="0" lvl="0" indent="0" algn="l" defTabSz="1111250">
            <a:lnSpc>
              <a:spcPct val="90000"/>
            </a:lnSpc>
            <a:spcBef>
              <a:spcPct val="0"/>
            </a:spcBef>
            <a:spcAft>
              <a:spcPct val="35000"/>
            </a:spcAft>
            <a:buNone/>
          </a:pPr>
          <a:r>
            <a:rPr lang="en-US" sz="2500" kern="1200"/>
            <a:t>Đây là 1 cấu trúc cơ bản: &lt;element style="property: value; property: value;"&gt;</a:t>
          </a:r>
        </a:p>
      </dsp:txBody>
      <dsp:txXfrm>
        <a:off x="2135821" y="1001647"/>
        <a:ext cx="5676740" cy="1849195"/>
      </dsp:txXfrm>
    </dsp:sp>
    <dsp:sp modelId="{653AA81A-428F-489F-8A17-BE0B21D528E6}">
      <dsp:nvSpPr>
        <dsp:cNvPr id="0" name=""/>
        <dsp:cNvSpPr/>
      </dsp:nvSpPr>
      <dsp:spPr>
        <a:xfrm>
          <a:off x="0" y="3313142"/>
          <a:ext cx="7812562" cy="184919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801FDB-5F14-4D7E-B90E-AD1D958C2847}">
      <dsp:nvSpPr>
        <dsp:cNvPr id="0" name=""/>
        <dsp:cNvSpPr/>
      </dsp:nvSpPr>
      <dsp:spPr>
        <a:xfrm>
          <a:off x="559381" y="3729211"/>
          <a:ext cx="1017057" cy="10170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0E7A7B-D884-4FE7-806B-1121A011C2C3}">
      <dsp:nvSpPr>
        <dsp:cNvPr id="0" name=""/>
        <dsp:cNvSpPr/>
      </dsp:nvSpPr>
      <dsp:spPr>
        <a:xfrm>
          <a:off x="2135821" y="3313142"/>
          <a:ext cx="5676740" cy="1849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707" tIns="195707" rIns="195707" bIns="195707" numCol="1" spcCol="1270" anchor="ctr" anchorCtr="0">
          <a:noAutofit/>
        </a:bodyPr>
        <a:lstStyle/>
        <a:p>
          <a:pPr marL="0" lvl="0" indent="0" algn="l" defTabSz="1111250">
            <a:lnSpc>
              <a:spcPct val="90000"/>
            </a:lnSpc>
            <a:spcBef>
              <a:spcPct val="0"/>
            </a:spcBef>
            <a:spcAft>
              <a:spcPct val="35000"/>
            </a:spcAft>
            <a:buNone/>
          </a:pPr>
          <a:r>
            <a:rPr lang="en-US" sz="2500" kern="1200"/>
            <a:t>Dưới đây là một ví dụ minh họa về việc sử dụng Inline CSS để định dạng một thẻ &lt;p&gt;:</a:t>
          </a:r>
        </a:p>
      </dsp:txBody>
      <dsp:txXfrm>
        <a:off x="2135821" y="3313142"/>
        <a:ext cx="5676740" cy="18491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DA052-FE5E-426C-9C21-D2D9B1B4E26F}">
      <dsp:nvSpPr>
        <dsp:cNvPr id="0" name=""/>
        <dsp:cNvSpPr/>
      </dsp:nvSpPr>
      <dsp:spPr>
        <a:xfrm>
          <a:off x="0" y="340905"/>
          <a:ext cx="7812562" cy="269644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baseline="0"/>
            <a:t>Ưu điểm</a:t>
          </a:r>
          <a:r>
            <a:rPr lang="en-US" sz="3100" b="0" i="0" kern="1200" baseline="0"/>
            <a:t>: Inline CSS rất tiện lợi cho việc định dạng nhanh một phần tử mà không cần phải tạo một tệp CSS hoặc bộ định dạng khác.</a:t>
          </a:r>
          <a:endParaRPr lang="en-US" sz="3100" kern="1200"/>
        </a:p>
      </dsp:txBody>
      <dsp:txXfrm>
        <a:off x="131630" y="472535"/>
        <a:ext cx="7549302" cy="2433187"/>
      </dsp:txXfrm>
    </dsp:sp>
    <dsp:sp modelId="{E15B6FAA-C670-40DC-9482-39CF224C960C}">
      <dsp:nvSpPr>
        <dsp:cNvPr id="0" name=""/>
        <dsp:cNvSpPr/>
      </dsp:nvSpPr>
      <dsp:spPr>
        <a:xfrm>
          <a:off x="0" y="3126633"/>
          <a:ext cx="7812562" cy="269644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baseline="0"/>
            <a:t>Nhược điểm</a:t>
          </a:r>
          <a:r>
            <a:rPr lang="en-US" sz="3100" b="0" i="0" kern="1200" baseline="0"/>
            <a:t>: Sử dụng Inline CSS có thể làm mã HTML trở nên khó đọc hơn và không tối ưu cho việc bảo trì. Nó cũng không thể tái sử dụng, vì mỗi phần tử sẽ phải có riêng thuộc tính style. </a:t>
          </a:r>
          <a:endParaRPr lang="en-US" sz="3100" kern="1200"/>
        </a:p>
      </dsp:txBody>
      <dsp:txXfrm>
        <a:off x="131630" y="3258263"/>
        <a:ext cx="7549302" cy="24331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10/17/2024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59052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10/17/2024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74858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10/17/2024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15771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10/17/2024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51810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10/17/2024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79718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10/17/2024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1103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10/17/2024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32077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10/17/2024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68299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10/17/2024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5616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10/17/2024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7086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10/17/2024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45456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10/17/2024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87233401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A_B63E28AD.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6_7AEC430A.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733A6A7-E7EE-42C5-88DE-B09D16B38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5" name="Rectangle 44">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6" name="Group 45">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C592F3E5-28C7-4640-8625-7AE4B5321A0A}"/>
              </a:ext>
            </a:extLst>
          </p:cNvPr>
          <p:cNvSpPr>
            <a:spLocks noGrp="1"/>
          </p:cNvSpPr>
          <p:nvPr>
            <p:ph type="subTitle" idx="1"/>
          </p:nvPr>
        </p:nvSpPr>
        <p:spPr>
          <a:xfrm>
            <a:off x="1189823" y="2486335"/>
            <a:ext cx="3857292" cy="1552260"/>
          </a:xfrm>
        </p:spPr>
        <p:txBody>
          <a:bodyPr anchor="b">
            <a:normAutofit/>
          </a:bodyPr>
          <a:lstStyle/>
          <a:p>
            <a:pPr algn="l"/>
            <a:r>
              <a:rPr lang="en-US" sz="6600" b="1" dirty="0"/>
              <a:t>NHÓM 6</a:t>
            </a:r>
          </a:p>
        </p:txBody>
      </p:sp>
      <p:sp>
        <p:nvSpPr>
          <p:cNvPr id="44" name="Right Triangle 4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5460E18C-2E07-71FB-F0DC-A8CC10841E50}"/>
              </a:ext>
            </a:extLst>
          </p:cNvPr>
          <p:cNvPicPr>
            <a:picLocks noChangeAspect="1"/>
          </p:cNvPicPr>
          <p:nvPr/>
        </p:nvPicPr>
        <p:blipFill>
          <a:blip r:embed="rId2"/>
          <a:srcRect l="25244" r="31772"/>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741490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A9E68-003A-4C35-AD86-EA7601F1D0B8}"/>
              </a:ext>
            </a:extLst>
          </p:cNvPr>
          <p:cNvSpPr>
            <a:spLocks noGrp="1"/>
          </p:cNvSpPr>
          <p:nvPr>
            <p:ph type="title"/>
          </p:nvPr>
        </p:nvSpPr>
        <p:spPr>
          <a:xfrm>
            <a:off x="457200" y="365126"/>
            <a:ext cx="10722932" cy="205145"/>
          </a:xfrm>
        </p:spPr>
        <p:txBody>
          <a:bodyPr>
            <a:normAutofit fontScale="90000"/>
          </a:bodyPr>
          <a:lstStyle/>
          <a:p>
            <a:r>
              <a:rPr lang="en-US" dirty="0" err="1"/>
              <a:t>Ví</a:t>
            </a:r>
            <a:r>
              <a:rPr lang="en-US" dirty="0"/>
              <a:t> </a:t>
            </a:r>
            <a:r>
              <a:rPr lang="en-US" dirty="0" err="1"/>
              <a:t>dụ</a:t>
            </a:r>
            <a:endParaRPr lang="en-US" dirty="0"/>
          </a:p>
        </p:txBody>
      </p:sp>
      <p:sp>
        <p:nvSpPr>
          <p:cNvPr id="3" name="Content Placeholder 2">
            <a:extLst>
              <a:ext uri="{FF2B5EF4-FFF2-40B4-BE49-F238E27FC236}">
                <a16:creationId xmlns:a16="http://schemas.microsoft.com/office/drawing/2014/main" id="{0A73A6CE-EE19-7EE0-FA67-D92CCF74A5DD}"/>
              </a:ext>
            </a:extLst>
          </p:cNvPr>
          <p:cNvSpPr>
            <a:spLocks noGrp="1"/>
          </p:cNvSpPr>
          <p:nvPr>
            <p:ph idx="1"/>
          </p:nvPr>
        </p:nvSpPr>
        <p:spPr>
          <a:xfrm>
            <a:off x="457200" y="648930"/>
            <a:ext cx="10722932" cy="6096000"/>
          </a:xfrm>
        </p:spPr>
        <p:txBody>
          <a:bodyPr>
            <a:noAutofit/>
          </a:bodyPr>
          <a:lstStyle/>
          <a:p>
            <a:pPr marL="0" indent="0">
              <a:buNone/>
            </a:pPr>
            <a:r>
              <a:rPr lang="vi-VN" sz="1050" dirty="0">
                <a:solidFill>
                  <a:schemeClr val="tx1"/>
                </a:solidFill>
                <a:latin typeface="Times New Roman" panose="02020603050405020304" pitchFamily="18" charset="0"/>
                <a:cs typeface="Times New Roman" panose="02020603050405020304" pitchFamily="18" charset="0"/>
              </a:rPr>
              <a:t>&lt;!DOCTYPE </a:t>
            </a:r>
            <a:r>
              <a:rPr lang="vi-VN" sz="1050" dirty="0" err="1">
                <a:solidFill>
                  <a:schemeClr val="tx1"/>
                </a:solidFill>
                <a:latin typeface="Times New Roman" panose="02020603050405020304" pitchFamily="18" charset="0"/>
                <a:cs typeface="Times New Roman" panose="02020603050405020304" pitchFamily="18" charset="0"/>
              </a:rPr>
              <a:t>html</a:t>
            </a:r>
            <a:r>
              <a:rPr lang="vi-VN" sz="1050" dirty="0">
                <a:solidFill>
                  <a:schemeClr val="tx1"/>
                </a:solidFill>
                <a:latin typeface="Times New Roman" panose="02020603050405020304" pitchFamily="18" charset="0"/>
                <a:cs typeface="Times New Roman" panose="02020603050405020304" pitchFamily="18" charset="0"/>
              </a:rPr>
              <a:t>&gt;</a:t>
            </a:r>
          </a:p>
          <a:p>
            <a:pPr marL="0" indent="0">
              <a:buNone/>
            </a:pPr>
            <a:r>
              <a:rPr lang="vi-VN" sz="1050" dirty="0">
                <a:solidFill>
                  <a:schemeClr val="tx1"/>
                </a:solidFill>
                <a:latin typeface="Times New Roman" panose="02020603050405020304" pitchFamily="18" charset="0"/>
                <a:cs typeface="Times New Roman" panose="02020603050405020304" pitchFamily="18" charset="0"/>
              </a:rPr>
              <a:t>&lt;</a:t>
            </a:r>
            <a:r>
              <a:rPr lang="vi-VN" sz="1050" dirty="0" err="1">
                <a:solidFill>
                  <a:schemeClr val="tx1"/>
                </a:solidFill>
                <a:latin typeface="Times New Roman" panose="02020603050405020304" pitchFamily="18" charset="0"/>
                <a:cs typeface="Times New Roman" panose="02020603050405020304" pitchFamily="18" charset="0"/>
              </a:rPr>
              <a:t>html</a:t>
            </a:r>
            <a:r>
              <a:rPr lang="vi-VN" sz="1050" dirty="0">
                <a:solidFill>
                  <a:schemeClr val="tx1"/>
                </a:solidFill>
                <a:latin typeface="Times New Roman" panose="02020603050405020304" pitchFamily="18" charset="0"/>
                <a:cs typeface="Times New Roman" panose="02020603050405020304" pitchFamily="18" charset="0"/>
              </a:rPr>
              <a:t> lang="vi"&gt;</a:t>
            </a:r>
          </a:p>
          <a:p>
            <a:pPr marL="0" indent="0">
              <a:buNone/>
            </a:pPr>
            <a:r>
              <a:rPr lang="vi-VN" sz="1050" dirty="0">
                <a:solidFill>
                  <a:schemeClr val="tx1"/>
                </a:solidFill>
                <a:latin typeface="Times New Roman" panose="02020603050405020304" pitchFamily="18" charset="0"/>
                <a:cs typeface="Times New Roman" panose="02020603050405020304" pitchFamily="18" charset="0"/>
              </a:rPr>
              <a:t>&lt;</a:t>
            </a:r>
            <a:r>
              <a:rPr lang="vi-VN" sz="1050" dirty="0" err="1">
                <a:solidFill>
                  <a:schemeClr val="tx1"/>
                </a:solidFill>
                <a:latin typeface="Times New Roman" panose="02020603050405020304" pitchFamily="18" charset="0"/>
                <a:cs typeface="Times New Roman" panose="02020603050405020304" pitchFamily="18" charset="0"/>
              </a:rPr>
              <a:t>head</a:t>
            </a:r>
            <a:r>
              <a:rPr lang="vi-VN" sz="1050" dirty="0">
                <a:solidFill>
                  <a:schemeClr val="tx1"/>
                </a:solidFill>
                <a:latin typeface="Times New Roman" panose="02020603050405020304" pitchFamily="18" charset="0"/>
                <a:cs typeface="Times New Roman" panose="02020603050405020304" pitchFamily="18" charset="0"/>
              </a:rPr>
              <a:t>&gt;</a:t>
            </a:r>
          </a:p>
          <a:p>
            <a:pPr marL="0" indent="0">
              <a:buNone/>
            </a:pPr>
            <a:r>
              <a:rPr lang="vi-VN" sz="1050" dirty="0">
                <a:solidFill>
                  <a:schemeClr val="tx1"/>
                </a:solidFill>
                <a:latin typeface="Times New Roman" panose="02020603050405020304" pitchFamily="18" charset="0"/>
                <a:cs typeface="Times New Roman" panose="02020603050405020304" pitchFamily="18" charset="0"/>
              </a:rPr>
              <a:t>    &lt;</a:t>
            </a:r>
            <a:r>
              <a:rPr lang="vi-VN" sz="1050" dirty="0" err="1">
                <a:solidFill>
                  <a:schemeClr val="tx1"/>
                </a:solidFill>
                <a:latin typeface="Times New Roman" panose="02020603050405020304" pitchFamily="18" charset="0"/>
                <a:cs typeface="Times New Roman" panose="02020603050405020304" pitchFamily="18" charset="0"/>
              </a:rPr>
              <a:t>meta</a:t>
            </a:r>
            <a:r>
              <a:rPr lang="vi-VN" sz="1050" dirty="0">
                <a:solidFill>
                  <a:schemeClr val="tx1"/>
                </a:solidFill>
                <a:latin typeface="Times New Roman" panose="02020603050405020304" pitchFamily="18" charset="0"/>
                <a:cs typeface="Times New Roman" panose="02020603050405020304" pitchFamily="18" charset="0"/>
              </a:rPr>
              <a:t> </a:t>
            </a:r>
            <a:r>
              <a:rPr lang="vi-VN" sz="1050" dirty="0" err="1">
                <a:solidFill>
                  <a:schemeClr val="tx1"/>
                </a:solidFill>
                <a:latin typeface="Times New Roman" panose="02020603050405020304" pitchFamily="18" charset="0"/>
                <a:cs typeface="Times New Roman" panose="02020603050405020304" pitchFamily="18" charset="0"/>
              </a:rPr>
              <a:t>charset</a:t>
            </a:r>
            <a:r>
              <a:rPr lang="vi-VN" sz="1050" dirty="0">
                <a:solidFill>
                  <a:schemeClr val="tx1"/>
                </a:solidFill>
                <a:latin typeface="Times New Roman" panose="02020603050405020304" pitchFamily="18" charset="0"/>
                <a:cs typeface="Times New Roman" panose="02020603050405020304" pitchFamily="18" charset="0"/>
              </a:rPr>
              <a:t>="UTF-8"&gt;</a:t>
            </a:r>
          </a:p>
          <a:p>
            <a:pPr marL="0" indent="0">
              <a:buNone/>
            </a:pPr>
            <a:r>
              <a:rPr lang="vi-VN" sz="1050" dirty="0">
                <a:solidFill>
                  <a:schemeClr val="tx1"/>
                </a:solidFill>
                <a:latin typeface="Times New Roman" panose="02020603050405020304" pitchFamily="18" charset="0"/>
                <a:cs typeface="Times New Roman" panose="02020603050405020304" pitchFamily="18" charset="0"/>
              </a:rPr>
              <a:t>    &lt;</a:t>
            </a:r>
            <a:r>
              <a:rPr lang="vi-VN" sz="1050" dirty="0" err="1">
                <a:solidFill>
                  <a:schemeClr val="tx1"/>
                </a:solidFill>
                <a:latin typeface="Times New Roman" panose="02020603050405020304" pitchFamily="18" charset="0"/>
                <a:cs typeface="Times New Roman" panose="02020603050405020304" pitchFamily="18" charset="0"/>
              </a:rPr>
              <a:t>meta</a:t>
            </a:r>
            <a:r>
              <a:rPr lang="vi-VN" sz="1050" dirty="0">
                <a:solidFill>
                  <a:schemeClr val="tx1"/>
                </a:solidFill>
                <a:latin typeface="Times New Roman" panose="02020603050405020304" pitchFamily="18" charset="0"/>
                <a:cs typeface="Times New Roman" panose="02020603050405020304" pitchFamily="18" charset="0"/>
              </a:rPr>
              <a:t> </a:t>
            </a:r>
            <a:r>
              <a:rPr lang="vi-VN" sz="1050" dirty="0" err="1">
                <a:solidFill>
                  <a:schemeClr val="tx1"/>
                </a:solidFill>
                <a:latin typeface="Times New Roman" panose="02020603050405020304" pitchFamily="18" charset="0"/>
                <a:cs typeface="Times New Roman" panose="02020603050405020304" pitchFamily="18" charset="0"/>
              </a:rPr>
              <a:t>name</a:t>
            </a:r>
            <a:r>
              <a:rPr lang="vi-VN" sz="1050" dirty="0">
                <a:solidFill>
                  <a:schemeClr val="tx1"/>
                </a:solidFill>
                <a:latin typeface="Times New Roman" panose="02020603050405020304" pitchFamily="18" charset="0"/>
                <a:cs typeface="Times New Roman" panose="02020603050405020304" pitchFamily="18" charset="0"/>
              </a:rPr>
              <a:t>="</a:t>
            </a:r>
            <a:r>
              <a:rPr lang="vi-VN" sz="1050" dirty="0" err="1">
                <a:solidFill>
                  <a:schemeClr val="tx1"/>
                </a:solidFill>
                <a:latin typeface="Times New Roman" panose="02020603050405020304" pitchFamily="18" charset="0"/>
                <a:cs typeface="Times New Roman" panose="02020603050405020304" pitchFamily="18" charset="0"/>
              </a:rPr>
              <a:t>viewport</a:t>
            </a:r>
            <a:r>
              <a:rPr lang="vi-VN" sz="1050" dirty="0">
                <a:solidFill>
                  <a:schemeClr val="tx1"/>
                </a:solidFill>
                <a:latin typeface="Times New Roman" panose="02020603050405020304" pitchFamily="18" charset="0"/>
                <a:cs typeface="Times New Roman" panose="02020603050405020304" pitchFamily="18" charset="0"/>
              </a:rPr>
              <a:t>" </a:t>
            </a:r>
            <a:r>
              <a:rPr lang="vi-VN" sz="1050" dirty="0" err="1">
                <a:solidFill>
                  <a:schemeClr val="tx1"/>
                </a:solidFill>
                <a:latin typeface="Times New Roman" panose="02020603050405020304" pitchFamily="18" charset="0"/>
                <a:cs typeface="Times New Roman" panose="02020603050405020304" pitchFamily="18" charset="0"/>
              </a:rPr>
              <a:t>content</a:t>
            </a:r>
            <a:r>
              <a:rPr lang="vi-VN" sz="1050" dirty="0">
                <a:solidFill>
                  <a:schemeClr val="tx1"/>
                </a:solidFill>
                <a:latin typeface="Times New Roman" panose="02020603050405020304" pitchFamily="18" charset="0"/>
                <a:cs typeface="Times New Roman" panose="02020603050405020304" pitchFamily="18" charset="0"/>
              </a:rPr>
              <a:t>="</a:t>
            </a:r>
            <a:r>
              <a:rPr lang="vi-VN" sz="1050" dirty="0" err="1">
                <a:solidFill>
                  <a:schemeClr val="tx1"/>
                </a:solidFill>
                <a:latin typeface="Times New Roman" panose="02020603050405020304" pitchFamily="18" charset="0"/>
                <a:cs typeface="Times New Roman" panose="02020603050405020304" pitchFamily="18" charset="0"/>
              </a:rPr>
              <a:t>width</a:t>
            </a:r>
            <a:r>
              <a:rPr lang="vi-VN" sz="1050" dirty="0">
                <a:solidFill>
                  <a:schemeClr val="tx1"/>
                </a:solidFill>
                <a:latin typeface="Times New Roman" panose="02020603050405020304" pitchFamily="18" charset="0"/>
                <a:cs typeface="Times New Roman" panose="02020603050405020304" pitchFamily="18" charset="0"/>
              </a:rPr>
              <a:t>=</a:t>
            </a:r>
            <a:r>
              <a:rPr lang="vi-VN" sz="1050" dirty="0" err="1">
                <a:solidFill>
                  <a:schemeClr val="tx1"/>
                </a:solidFill>
                <a:latin typeface="Times New Roman" panose="02020603050405020304" pitchFamily="18" charset="0"/>
                <a:cs typeface="Times New Roman" panose="02020603050405020304" pitchFamily="18" charset="0"/>
              </a:rPr>
              <a:t>device-width</a:t>
            </a:r>
            <a:r>
              <a:rPr lang="vi-VN" sz="1050" dirty="0">
                <a:solidFill>
                  <a:schemeClr val="tx1"/>
                </a:solidFill>
                <a:latin typeface="Times New Roman" panose="02020603050405020304" pitchFamily="18" charset="0"/>
                <a:cs typeface="Times New Roman" panose="02020603050405020304" pitchFamily="18" charset="0"/>
              </a:rPr>
              <a:t>, </a:t>
            </a:r>
            <a:r>
              <a:rPr lang="vi-VN" sz="1050" dirty="0" err="1">
                <a:solidFill>
                  <a:schemeClr val="tx1"/>
                </a:solidFill>
                <a:latin typeface="Times New Roman" panose="02020603050405020304" pitchFamily="18" charset="0"/>
                <a:cs typeface="Times New Roman" panose="02020603050405020304" pitchFamily="18" charset="0"/>
              </a:rPr>
              <a:t>initial-scale</a:t>
            </a:r>
            <a:r>
              <a:rPr lang="vi-VN" sz="1050" dirty="0">
                <a:solidFill>
                  <a:schemeClr val="tx1"/>
                </a:solidFill>
                <a:latin typeface="Times New Roman" panose="02020603050405020304" pitchFamily="18" charset="0"/>
                <a:cs typeface="Times New Roman" panose="02020603050405020304" pitchFamily="18" charset="0"/>
              </a:rPr>
              <a:t>=1.0"&gt;</a:t>
            </a:r>
          </a:p>
          <a:p>
            <a:pPr marL="0" indent="0">
              <a:buNone/>
            </a:pPr>
            <a:r>
              <a:rPr lang="vi-VN" sz="1050" dirty="0">
                <a:solidFill>
                  <a:schemeClr val="tx1"/>
                </a:solidFill>
                <a:latin typeface="Times New Roman" panose="02020603050405020304" pitchFamily="18" charset="0"/>
                <a:cs typeface="Times New Roman" panose="02020603050405020304" pitchFamily="18" charset="0"/>
              </a:rPr>
              <a:t>    &lt;</a:t>
            </a:r>
            <a:r>
              <a:rPr lang="vi-VN" sz="1050" dirty="0" err="1">
                <a:solidFill>
                  <a:schemeClr val="tx1"/>
                </a:solidFill>
                <a:latin typeface="Times New Roman" panose="02020603050405020304" pitchFamily="18" charset="0"/>
                <a:cs typeface="Times New Roman" panose="02020603050405020304" pitchFamily="18" charset="0"/>
              </a:rPr>
              <a:t>title</a:t>
            </a:r>
            <a:r>
              <a:rPr lang="vi-VN" sz="1050" dirty="0">
                <a:solidFill>
                  <a:schemeClr val="tx1"/>
                </a:solidFill>
                <a:latin typeface="Times New Roman" panose="02020603050405020304" pitchFamily="18" charset="0"/>
                <a:cs typeface="Times New Roman" panose="02020603050405020304" pitchFamily="18" charset="0"/>
              </a:rPr>
              <a:t>&gt;Trang </a:t>
            </a:r>
            <a:r>
              <a:rPr lang="vi-VN" sz="1050" dirty="0" err="1">
                <a:solidFill>
                  <a:schemeClr val="tx1"/>
                </a:solidFill>
                <a:latin typeface="Times New Roman" panose="02020603050405020304" pitchFamily="18" charset="0"/>
                <a:cs typeface="Times New Roman" panose="02020603050405020304" pitchFamily="18" charset="0"/>
              </a:rPr>
              <a:t>Web</a:t>
            </a:r>
            <a:r>
              <a:rPr lang="vi-VN" sz="1050" dirty="0">
                <a:solidFill>
                  <a:schemeClr val="tx1"/>
                </a:solidFill>
                <a:latin typeface="Times New Roman" panose="02020603050405020304" pitchFamily="18" charset="0"/>
                <a:cs typeface="Times New Roman" panose="02020603050405020304" pitchFamily="18" charset="0"/>
              </a:rPr>
              <a:t> Đơn Giản&lt;/</a:t>
            </a:r>
            <a:r>
              <a:rPr lang="vi-VN" sz="1050" dirty="0" err="1">
                <a:solidFill>
                  <a:schemeClr val="tx1"/>
                </a:solidFill>
                <a:latin typeface="Times New Roman" panose="02020603050405020304" pitchFamily="18" charset="0"/>
                <a:cs typeface="Times New Roman" panose="02020603050405020304" pitchFamily="18" charset="0"/>
              </a:rPr>
              <a:t>title</a:t>
            </a:r>
            <a:r>
              <a:rPr lang="vi-VN" sz="1050" dirty="0">
                <a:solidFill>
                  <a:schemeClr val="tx1"/>
                </a:solidFill>
                <a:latin typeface="Times New Roman" panose="02020603050405020304" pitchFamily="18" charset="0"/>
                <a:cs typeface="Times New Roman" panose="02020603050405020304" pitchFamily="18" charset="0"/>
              </a:rPr>
              <a:t>&gt;</a:t>
            </a:r>
          </a:p>
          <a:p>
            <a:pPr marL="0" indent="0">
              <a:buNone/>
            </a:pPr>
            <a:r>
              <a:rPr lang="vi-VN" sz="1050" dirty="0">
                <a:solidFill>
                  <a:schemeClr val="tx1"/>
                </a:solidFill>
                <a:latin typeface="Times New Roman" panose="02020603050405020304" pitchFamily="18" charset="0"/>
                <a:cs typeface="Times New Roman" panose="02020603050405020304" pitchFamily="18" charset="0"/>
              </a:rPr>
              <a:t>&lt;/</a:t>
            </a:r>
            <a:r>
              <a:rPr lang="vi-VN" sz="1050" dirty="0" err="1">
                <a:solidFill>
                  <a:schemeClr val="tx1"/>
                </a:solidFill>
                <a:latin typeface="Times New Roman" panose="02020603050405020304" pitchFamily="18" charset="0"/>
                <a:cs typeface="Times New Roman" panose="02020603050405020304" pitchFamily="18" charset="0"/>
              </a:rPr>
              <a:t>head</a:t>
            </a:r>
            <a:r>
              <a:rPr lang="vi-VN" sz="1050" dirty="0">
                <a:solidFill>
                  <a:schemeClr val="tx1"/>
                </a:solidFill>
                <a:latin typeface="Times New Roman" panose="02020603050405020304" pitchFamily="18" charset="0"/>
                <a:cs typeface="Times New Roman" panose="02020603050405020304" pitchFamily="18" charset="0"/>
              </a:rPr>
              <a:t>&gt;</a:t>
            </a:r>
          </a:p>
          <a:p>
            <a:pPr marL="0" indent="0">
              <a:buNone/>
            </a:pPr>
            <a:r>
              <a:rPr lang="vi-VN" sz="1050" dirty="0">
                <a:solidFill>
                  <a:schemeClr val="tx1"/>
                </a:solidFill>
                <a:latin typeface="Times New Roman" panose="02020603050405020304" pitchFamily="18" charset="0"/>
                <a:cs typeface="Times New Roman" panose="02020603050405020304" pitchFamily="18" charset="0"/>
              </a:rPr>
              <a:t>&lt;</a:t>
            </a:r>
            <a:r>
              <a:rPr lang="vi-VN" sz="1050" dirty="0" err="1">
                <a:solidFill>
                  <a:schemeClr val="tx1"/>
                </a:solidFill>
                <a:latin typeface="Times New Roman" panose="02020603050405020304" pitchFamily="18" charset="0"/>
                <a:cs typeface="Times New Roman" panose="02020603050405020304" pitchFamily="18" charset="0"/>
              </a:rPr>
              <a:t>body</a:t>
            </a:r>
            <a:r>
              <a:rPr lang="vi-VN" sz="1050" dirty="0">
                <a:solidFill>
                  <a:schemeClr val="tx1"/>
                </a:solidFill>
                <a:latin typeface="Times New Roman" panose="02020603050405020304" pitchFamily="18" charset="0"/>
                <a:cs typeface="Times New Roman" panose="02020603050405020304" pitchFamily="18" charset="0"/>
              </a:rPr>
              <a:t>&gt;</a:t>
            </a:r>
          </a:p>
          <a:p>
            <a:pPr marL="0" indent="0">
              <a:buNone/>
            </a:pPr>
            <a:r>
              <a:rPr lang="vi-VN" sz="1050" dirty="0">
                <a:solidFill>
                  <a:schemeClr val="tx1"/>
                </a:solidFill>
                <a:latin typeface="Times New Roman" panose="02020603050405020304" pitchFamily="18" charset="0"/>
                <a:cs typeface="Times New Roman" panose="02020603050405020304" pitchFamily="18" charset="0"/>
              </a:rPr>
              <a:t>    &lt;h1&gt;Chào mừng đến với trang </a:t>
            </a:r>
            <a:r>
              <a:rPr lang="vi-VN" sz="1050" dirty="0" err="1">
                <a:solidFill>
                  <a:schemeClr val="tx1"/>
                </a:solidFill>
                <a:latin typeface="Times New Roman" panose="02020603050405020304" pitchFamily="18" charset="0"/>
                <a:cs typeface="Times New Roman" panose="02020603050405020304" pitchFamily="18" charset="0"/>
              </a:rPr>
              <a:t>web</a:t>
            </a:r>
            <a:r>
              <a:rPr lang="vi-VN" sz="1050" dirty="0">
                <a:solidFill>
                  <a:schemeClr val="tx1"/>
                </a:solidFill>
                <a:latin typeface="Times New Roman" panose="02020603050405020304" pitchFamily="18" charset="0"/>
                <a:cs typeface="Times New Roman" panose="02020603050405020304" pitchFamily="18" charset="0"/>
              </a:rPr>
              <a:t> của tôi!&lt;/h1&gt;</a:t>
            </a:r>
          </a:p>
          <a:p>
            <a:pPr marL="0" indent="0">
              <a:buNone/>
            </a:pPr>
            <a:r>
              <a:rPr lang="vi-VN" sz="1050" dirty="0">
                <a:solidFill>
                  <a:schemeClr val="tx1"/>
                </a:solidFill>
                <a:latin typeface="Times New Roman" panose="02020603050405020304" pitchFamily="18" charset="0"/>
                <a:cs typeface="Times New Roman" panose="02020603050405020304" pitchFamily="18" charset="0"/>
              </a:rPr>
              <a:t>    &lt;p&gt;Đây là một đoạn văn bản minh họa.&lt;/p&gt;</a:t>
            </a:r>
          </a:p>
          <a:p>
            <a:pPr marL="0" indent="0">
              <a:buNone/>
            </a:pPr>
            <a:r>
              <a:rPr lang="vi-VN" sz="1050" dirty="0">
                <a:solidFill>
                  <a:schemeClr val="tx1"/>
                </a:solidFill>
                <a:latin typeface="Times New Roman" panose="02020603050405020304" pitchFamily="18" charset="0"/>
                <a:cs typeface="Times New Roman" panose="02020603050405020304" pitchFamily="18" charset="0"/>
              </a:rPr>
              <a:t>    </a:t>
            </a:r>
          </a:p>
          <a:p>
            <a:pPr marL="0" indent="0">
              <a:buNone/>
            </a:pPr>
            <a:r>
              <a:rPr lang="vi-VN" sz="1050" dirty="0">
                <a:solidFill>
                  <a:schemeClr val="tx1"/>
                </a:solidFill>
                <a:latin typeface="Times New Roman" panose="02020603050405020304" pitchFamily="18" charset="0"/>
                <a:cs typeface="Times New Roman" panose="02020603050405020304" pitchFamily="18" charset="0"/>
              </a:rPr>
              <a:t>    &lt;a </a:t>
            </a:r>
            <a:r>
              <a:rPr lang="vi-VN" sz="1050" dirty="0" err="1">
                <a:solidFill>
                  <a:schemeClr val="tx1"/>
                </a:solidFill>
                <a:latin typeface="Times New Roman" panose="02020603050405020304" pitchFamily="18" charset="0"/>
                <a:cs typeface="Times New Roman" panose="02020603050405020304" pitchFamily="18" charset="0"/>
              </a:rPr>
              <a:t>href</a:t>
            </a:r>
            <a:r>
              <a:rPr lang="vi-VN" sz="1050" dirty="0">
                <a:solidFill>
                  <a:schemeClr val="tx1"/>
                </a:solidFill>
                <a:latin typeface="Times New Roman" panose="02020603050405020304" pitchFamily="18" charset="0"/>
                <a:cs typeface="Times New Roman" panose="02020603050405020304" pitchFamily="18" charset="0"/>
              </a:rPr>
              <a:t>="https://www.example.com"&gt;Liên kết đến </a:t>
            </a:r>
            <a:r>
              <a:rPr lang="vi-VN" sz="1050" dirty="0" err="1">
                <a:solidFill>
                  <a:schemeClr val="tx1"/>
                </a:solidFill>
                <a:latin typeface="Times New Roman" panose="02020603050405020304" pitchFamily="18" charset="0"/>
                <a:cs typeface="Times New Roman" panose="02020603050405020304" pitchFamily="18" charset="0"/>
              </a:rPr>
              <a:t>Example</a:t>
            </a:r>
            <a:r>
              <a:rPr lang="vi-VN" sz="1050" dirty="0">
                <a:solidFill>
                  <a:schemeClr val="tx1"/>
                </a:solidFill>
                <a:latin typeface="Times New Roman" panose="02020603050405020304" pitchFamily="18" charset="0"/>
                <a:cs typeface="Times New Roman" panose="02020603050405020304" pitchFamily="18" charset="0"/>
              </a:rPr>
              <a:t>&lt;/a&gt;</a:t>
            </a:r>
          </a:p>
          <a:p>
            <a:pPr marL="0" indent="0">
              <a:buNone/>
            </a:pPr>
            <a:r>
              <a:rPr lang="vi-VN" sz="1050" dirty="0">
                <a:solidFill>
                  <a:schemeClr val="tx1"/>
                </a:solidFill>
                <a:latin typeface="Times New Roman" panose="02020603050405020304" pitchFamily="18" charset="0"/>
                <a:cs typeface="Times New Roman" panose="02020603050405020304" pitchFamily="18" charset="0"/>
              </a:rPr>
              <a:t>    &lt;</a:t>
            </a:r>
            <a:r>
              <a:rPr lang="vi-VN" sz="1050" dirty="0" err="1">
                <a:solidFill>
                  <a:schemeClr val="tx1"/>
                </a:solidFill>
                <a:latin typeface="Times New Roman" panose="02020603050405020304" pitchFamily="18" charset="0"/>
                <a:cs typeface="Times New Roman" panose="02020603050405020304" pitchFamily="18" charset="0"/>
              </a:rPr>
              <a:t>img</a:t>
            </a:r>
            <a:r>
              <a:rPr lang="vi-VN" sz="1050" dirty="0">
                <a:solidFill>
                  <a:schemeClr val="tx1"/>
                </a:solidFill>
                <a:latin typeface="Times New Roman" panose="02020603050405020304" pitchFamily="18" charset="0"/>
                <a:cs typeface="Times New Roman" panose="02020603050405020304" pitchFamily="18" charset="0"/>
              </a:rPr>
              <a:t> </a:t>
            </a:r>
            <a:r>
              <a:rPr lang="vi-VN" sz="1050" dirty="0" err="1">
                <a:solidFill>
                  <a:schemeClr val="tx1"/>
                </a:solidFill>
                <a:latin typeface="Times New Roman" panose="02020603050405020304" pitchFamily="18" charset="0"/>
                <a:cs typeface="Times New Roman" panose="02020603050405020304" pitchFamily="18" charset="0"/>
              </a:rPr>
              <a:t>src</a:t>
            </a:r>
            <a:r>
              <a:rPr lang="vi-VN" sz="1050" dirty="0">
                <a:solidFill>
                  <a:schemeClr val="tx1"/>
                </a:solidFill>
                <a:latin typeface="Times New Roman" panose="02020603050405020304" pitchFamily="18" charset="0"/>
                <a:cs typeface="Times New Roman" panose="02020603050405020304" pitchFamily="18" charset="0"/>
              </a:rPr>
              <a:t>="image.jpg" </a:t>
            </a:r>
            <a:r>
              <a:rPr lang="vi-VN" sz="1050" dirty="0" err="1">
                <a:solidFill>
                  <a:schemeClr val="tx1"/>
                </a:solidFill>
                <a:latin typeface="Times New Roman" panose="02020603050405020304" pitchFamily="18" charset="0"/>
                <a:cs typeface="Times New Roman" panose="02020603050405020304" pitchFamily="18" charset="0"/>
              </a:rPr>
              <a:t>alt</a:t>
            </a:r>
            <a:r>
              <a:rPr lang="vi-VN" sz="1050" dirty="0">
                <a:solidFill>
                  <a:schemeClr val="tx1"/>
                </a:solidFill>
                <a:latin typeface="Times New Roman" panose="02020603050405020304" pitchFamily="18" charset="0"/>
                <a:cs typeface="Times New Roman" panose="02020603050405020304" pitchFamily="18" charset="0"/>
              </a:rPr>
              <a:t>="Hình ảnh minh họa" </a:t>
            </a:r>
            <a:r>
              <a:rPr lang="vi-VN" sz="1050" dirty="0" err="1">
                <a:solidFill>
                  <a:schemeClr val="tx1"/>
                </a:solidFill>
                <a:latin typeface="Times New Roman" panose="02020603050405020304" pitchFamily="18" charset="0"/>
                <a:cs typeface="Times New Roman" panose="02020603050405020304" pitchFamily="18" charset="0"/>
              </a:rPr>
              <a:t>width</a:t>
            </a:r>
            <a:r>
              <a:rPr lang="vi-VN" sz="1050" dirty="0">
                <a:solidFill>
                  <a:schemeClr val="tx1"/>
                </a:solidFill>
                <a:latin typeface="Times New Roman" panose="02020603050405020304" pitchFamily="18" charset="0"/>
                <a:cs typeface="Times New Roman" panose="02020603050405020304" pitchFamily="18" charset="0"/>
              </a:rPr>
              <a:t>="300"&gt;</a:t>
            </a:r>
          </a:p>
          <a:p>
            <a:pPr marL="0" indent="0">
              <a:buNone/>
            </a:pPr>
            <a:endParaRPr lang="vi-VN" sz="1050" dirty="0">
              <a:solidFill>
                <a:schemeClr val="tx1"/>
              </a:solidFill>
              <a:latin typeface="Times New Roman" panose="02020603050405020304" pitchFamily="18" charset="0"/>
              <a:cs typeface="Times New Roman" panose="02020603050405020304" pitchFamily="18" charset="0"/>
            </a:endParaRPr>
          </a:p>
          <a:p>
            <a:pPr marL="0" indent="0">
              <a:buNone/>
            </a:pPr>
            <a:r>
              <a:rPr lang="vi-VN" sz="1050" dirty="0">
                <a:solidFill>
                  <a:schemeClr val="tx1"/>
                </a:solidFill>
                <a:latin typeface="Times New Roman" panose="02020603050405020304" pitchFamily="18" charset="0"/>
                <a:cs typeface="Times New Roman" panose="02020603050405020304" pitchFamily="18" charset="0"/>
              </a:rPr>
              <a:t>    &lt;</a:t>
            </a:r>
            <a:r>
              <a:rPr lang="vi-VN" sz="1050" dirty="0" err="1">
                <a:solidFill>
                  <a:schemeClr val="tx1"/>
                </a:solidFill>
                <a:latin typeface="Times New Roman" panose="02020603050405020304" pitchFamily="18" charset="0"/>
                <a:cs typeface="Times New Roman" panose="02020603050405020304" pitchFamily="18" charset="0"/>
              </a:rPr>
              <a:t>ul</a:t>
            </a:r>
            <a:r>
              <a:rPr lang="vi-VN" sz="1050" dirty="0">
                <a:solidFill>
                  <a:schemeClr val="tx1"/>
                </a:solidFill>
                <a:latin typeface="Times New Roman" panose="02020603050405020304" pitchFamily="18" charset="0"/>
                <a:cs typeface="Times New Roman" panose="02020603050405020304" pitchFamily="18" charset="0"/>
              </a:rPr>
              <a:t>&gt;</a:t>
            </a:r>
          </a:p>
          <a:p>
            <a:pPr marL="0" indent="0">
              <a:buNone/>
            </a:pPr>
            <a:r>
              <a:rPr lang="vi-VN" sz="1050" dirty="0">
                <a:solidFill>
                  <a:schemeClr val="tx1"/>
                </a:solidFill>
                <a:latin typeface="Times New Roman" panose="02020603050405020304" pitchFamily="18" charset="0"/>
                <a:cs typeface="Times New Roman" panose="02020603050405020304" pitchFamily="18" charset="0"/>
              </a:rPr>
              <a:t>        &lt;li&gt;Mục đầu tiên&lt;/li&gt;</a:t>
            </a:r>
          </a:p>
          <a:p>
            <a:pPr marL="0" indent="0">
              <a:buNone/>
            </a:pPr>
            <a:r>
              <a:rPr lang="vi-VN" sz="1050" dirty="0">
                <a:solidFill>
                  <a:schemeClr val="tx1"/>
                </a:solidFill>
                <a:latin typeface="Times New Roman" panose="02020603050405020304" pitchFamily="18" charset="0"/>
                <a:cs typeface="Times New Roman" panose="02020603050405020304" pitchFamily="18" charset="0"/>
              </a:rPr>
              <a:t>        &lt;li&gt;Mục thứ hai&lt;/li&gt;</a:t>
            </a:r>
          </a:p>
          <a:p>
            <a:pPr marL="0" indent="0">
              <a:buNone/>
            </a:pPr>
            <a:r>
              <a:rPr lang="vi-VN" sz="1050" dirty="0">
                <a:solidFill>
                  <a:schemeClr val="tx1"/>
                </a:solidFill>
                <a:latin typeface="Times New Roman" panose="02020603050405020304" pitchFamily="18" charset="0"/>
                <a:cs typeface="Times New Roman" panose="02020603050405020304" pitchFamily="18" charset="0"/>
              </a:rPr>
              <a:t>    &lt;/</a:t>
            </a:r>
            <a:r>
              <a:rPr lang="vi-VN" sz="1050" dirty="0" err="1">
                <a:solidFill>
                  <a:schemeClr val="tx1"/>
                </a:solidFill>
                <a:latin typeface="Times New Roman" panose="02020603050405020304" pitchFamily="18" charset="0"/>
                <a:cs typeface="Times New Roman" panose="02020603050405020304" pitchFamily="18" charset="0"/>
              </a:rPr>
              <a:t>ul</a:t>
            </a:r>
            <a:r>
              <a:rPr lang="vi-VN" sz="1050" dirty="0">
                <a:solidFill>
                  <a:schemeClr val="tx1"/>
                </a:solidFill>
                <a:latin typeface="Times New Roman" panose="02020603050405020304" pitchFamily="18" charset="0"/>
                <a:cs typeface="Times New Roman" panose="02020603050405020304" pitchFamily="18" charset="0"/>
              </a:rPr>
              <a:t>&gt;</a:t>
            </a:r>
          </a:p>
          <a:p>
            <a:pPr marL="0" indent="0">
              <a:buNone/>
            </a:pPr>
            <a:r>
              <a:rPr lang="vi-VN" sz="1050" dirty="0">
                <a:solidFill>
                  <a:schemeClr val="tx1"/>
                </a:solidFill>
                <a:latin typeface="Times New Roman" panose="02020603050405020304" pitchFamily="18" charset="0"/>
                <a:cs typeface="Times New Roman" panose="02020603050405020304" pitchFamily="18" charset="0"/>
              </a:rPr>
              <a:t>&lt;/</a:t>
            </a:r>
            <a:r>
              <a:rPr lang="vi-VN" sz="1050" dirty="0" err="1">
                <a:solidFill>
                  <a:schemeClr val="tx1"/>
                </a:solidFill>
                <a:latin typeface="Times New Roman" panose="02020603050405020304" pitchFamily="18" charset="0"/>
                <a:cs typeface="Times New Roman" panose="02020603050405020304" pitchFamily="18" charset="0"/>
              </a:rPr>
              <a:t>body</a:t>
            </a:r>
            <a:r>
              <a:rPr lang="vi-VN" sz="1050" dirty="0">
                <a:solidFill>
                  <a:schemeClr val="tx1"/>
                </a:solidFill>
                <a:latin typeface="Times New Roman" panose="02020603050405020304" pitchFamily="18" charset="0"/>
                <a:cs typeface="Times New Roman" panose="02020603050405020304" pitchFamily="18" charset="0"/>
              </a:rPr>
              <a:t>&gt;</a:t>
            </a:r>
          </a:p>
          <a:p>
            <a:pPr marL="0" indent="0">
              <a:buNone/>
            </a:pPr>
            <a:r>
              <a:rPr lang="vi-VN" sz="1050" dirty="0">
                <a:solidFill>
                  <a:schemeClr val="tx1"/>
                </a:solidFill>
                <a:latin typeface="Times New Roman" panose="02020603050405020304" pitchFamily="18" charset="0"/>
                <a:cs typeface="Times New Roman" panose="02020603050405020304" pitchFamily="18" charset="0"/>
              </a:rPr>
              <a:t>&lt;/</a:t>
            </a:r>
            <a:r>
              <a:rPr lang="vi-VN" sz="1050" dirty="0" err="1">
                <a:solidFill>
                  <a:schemeClr val="tx1"/>
                </a:solidFill>
                <a:latin typeface="Times New Roman" panose="02020603050405020304" pitchFamily="18" charset="0"/>
                <a:cs typeface="Times New Roman" panose="02020603050405020304" pitchFamily="18" charset="0"/>
              </a:rPr>
              <a:t>html</a:t>
            </a:r>
            <a:r>
              <a:rPr lang="vi-VN" sz="1050" dirty="0">
                <a:solidFill>
                  <a:schemeClr val="tx1"/>
                </a:solidFill>
                <a:latin typeface="Times New Roman" panose="02020603050405020304" pitchFamily="18" charset="0"/>
                <a:cs typeface="Times New Roman" panose="02020603050405020304" pitchFamily="18" charset="0"/>
              </a:rPr>
              <a:t>&gt;</a:t>
            </a:r>
          </a:p>
          <a:p>
            <a:pPr marL="0" indent="0">
              <a:buNone/>
            </a:pPr>
            <a:endParaRPr lang="en-US" sz="105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19640DE-B24C-9C2D-0C1B-E177D00C84AD}"/>
              </a:ext>
            </a:extLst>
          </p:cNvPr>
          <p:cNvPicPr>
            <a:picLocks noChangeAspect="1"/>
          </p:cNvPicPr>
          <p:nvPr/>
        </p:nvPicPr>
        <p:blipFill>
          <a:blip r:embed="rId3"/>
          <a:stretch>
            <a:fillRect/>
          </a:stretch>
        </p:blipFill>
        <p:spPr>
          <a:xfrm>
            <a:off x="4768325" y="365125"/>
            <a:ext cx="6790883" cy="6127749"/>
          </a:xfrm>
          <a:prstGeom prst="rect">
            <a:avLst/>
          </a:prstGeom>
        </p:spPr>
      </p:pic>
    </p:spTree>
    <p:extLst>
      <p:ext uri="{BB962C8B-B14F-4D97-AF65-F5344CB8AC3E}">
        <p14:creationId xmlns:p14="http://schemas.microsoft.com/office/powerpoint/2010/main" val="3057526957"/>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84E4-7172-F4D3-0217-31841BD31D74}"/>
              </a:ext>
            </a:extLst>
          </p:cNvPr>
          <p:cNvSpPr>
            <a:spLocks noGrp="1"/>
          </p:cNvSpPr>
          <p:nvPr>
            <p:ph type="title"/>
          </p:nvPr>
        </p:nvSpPr>
        <p:spPr/>
        <p:txBody>
          <a:bodyPr/>
          <a:lstStyle/>
          <a:p>
            <a:r>
              <a:rPr lang="en-US" b="1" i="0" dirty="0" err="1">
                <a:solidFill>
                  <a:srgbClr val="000000"/>
                </a:solidFill>
                <a:effectLst/>
                <a:latin typeface="Noto Serif" panose="020F0502020204030204" pitchFamily="18" charset="0"/>
              </a:rPr>
              <a:t>Tìm</a:t>
            </a:r>
            <a:r>
              <a:rPr lang="en-US" b="1" i="0" dirty="0">
                <a:solidFill>
                  <a:srgbClr val="000000"/>
                </a:solidFill>
                <a:effectLst/>
                <a:latin typeface="Noto Serif" panose="020F0502020204030204" pitchFamily="18" charset="0"/>
              </a:rPr>
              <a:t> </a:t>
            </a:r>
            <a:r>
              <a:rPr lang="en-US" b="1" i="0" dirty="0" err="1">
                <a:solidFill>
                  <a:srgbClr val="000000"/>
                </a:solidFill>
                <a:effectLst/>
                <a:latin typeface="Noto Serif" panose="020F0502020204030204" pitchFamily="18" charset="0"/>
              </a:rPr>
              <a:t>hiểu</a:t>
            </a:r>
            <a:r>
              <a:rPr lang="en-US" b="1" i="0" dirty="0">
                <a:solidFill>
                  <a:srgbClr val="000000"/>
                </a:solidFill>
                <a:effectLst/>
                <a:latin typeface="Noto Serif" panose="020F0502020204030204" pitchFamily="18" charset="0"/>
              </a:rPr>
              <a:t> </a:t>
            </a:r>
            <a:r>
              <a:rPr lang="en-US" b="1" i="0" dirty="0" err="1">
                <a:solidFill>
                  <a:srgbClr val="000000"/>
                </a:solidFill>
                <a:effectLst/>
                <a:latin typeface="Noto Serif" panose="020F0502020204030204" pitchFamily="18" charset="0"/>
              </a:rPr>
              <a:t>tổng</a:t>
            </a:r>
            <a:r>
              <a:rPr lang="en-US" b="1" i="0" dirty="0">
                <a:solidFill>
                  <a:srgbClr val="000000"/>
                </a:solidFill>
                <a:effectLst/>
                <a:latin typeface="Noto Serif" panose="020F0502020204030204" pitchFamily="18" charset="0"/>
              </a:rPr>
              <a:t> </a:t>
            </a:r>
            <a:r>
              <a:rPr lang="en-US" b="1" i="0" dirty="0" err="1">
                <a:solidFill>
                  <a:srgbClr val="000000"/>
                </a:solidFill>
                <a:effectLst/>
                <a:latin typeface="Noto Serif" panose="020F0502020204030204" pitchFamily="18" charset="0"/>
              </a:rPr>
              <a:t>quan</a:t>
            </a:r>
            <a:r>
              <a:rPr lang="en-US" b="1" i="0" dirty="0">
                <a:solidFill>
                  <a:srgbClr val="000000"/>
                </a:solidFill>
                <a:effectLst/>
                <a:latin typeface="Noto Serif" panose="020F0502020204030204" pitchFamily="18" charset="0"/>
              </a:rPr>
              <a:t> </a:t>
            </a:r>
            <a:r>
              <a:rPr lang="en-US" b="1" i="0" dirty="0" err="1">
                <a:solidFill>
                  <a:srgbClr val="000000"/>
                </a:solidFill>
                <a:effectLst/>
                <a:latin typeface="Noto Serif" panose="020F0502020204030204" pitchFamily="18" charset="0"/>
              </a:rPr>
              <a:t>về</a:t>
            </a:r>
            <a:r>
              <a:rPr lang="en-US" b="1" i="0" dirty="0">
                <a:solidFill>
                  <a:srgbClr val="000000"/>
                </a:solidFill>
                <a:effectLst/>
                <a:latin typeface="Noto Serif" panose="020F0502020204030204" pitchFamily="18" charset="0"/>
              </a:rPr>
              <a:t> CSS</a:t>
            </a:r>
            <a:br>
              <a:rPr lang="en-US" b="1" i="0" dirty="0">
                <a:solidFill>
                  <a:srgbClr val="000000"/>
                </a:solidFill>
                <a:effectLst/>
                <a:latin typeface="Noto Serif" panose="020F0502020204030204" pitchFamily="18" charset="0"/>
              </a:rPr>
            </a:br>
            <a:endParaRPr lang="en-US" dirty="0"/>
          </a:p>
        </p:txBody>
      </p:sp>
      <p:sp>
        <p:nvSpPr>
          <p:cNvPr id="3" name="Content Placeholder 2">
            <a:extLst>
              <a:ext uri="{FF2B5EF4-FFF2-40B4-BE49-F238E27FC236}">
                <a16:creationId xmlns:a16="http://schemas.microsoft.com/office/drawing/2014/main" id="{B741CC4B-7DD2-C6D3-A231-1C7FFC754941}"/>
              </a:ext>
            </a:extLst>
          </p:cNvPr>
          <p:cNvSpPr>
            <a:spLocks noGrp="1"/>
          </p:cNvSpPr>
          <p:nvPr>
            <p:ph idx="1"/>
          </p:nvPr>
        </p:nvSpPr>
        <p:spPr/>
        <p:txBody>
          <a:bodyPr/>
          <a:lstStyle/>
          <a:p>
            <a:pPr algn="l"/>
            <a:r>
              <a:rPr lang="vi-VN" b="1" i="0" dirty="0">
                <a:solidFill>
                  <a:srgbClr val="222222"/>
                </a:solidFill>
                <a:effectLst/>
                <a:latin typeface="Noto Serif" panose="02020600060500020200" pitchFamily="18" charset="0"/>
              </a:rPr>
              <a:t>1) CSS là gì !?</a:t>
            </a:r>
          </a:p>
          <a:p>
            <a:pPr algn="l"/>
            <a:r>
              <a:rPr lang="vi-VN" b="0" i="0" dirty="0">
                <a:solidFill>
                  <a:srgbClr val="000000"/>
                </a:solidFill>
                <a:effectLst/>
                <a:latin typeface="Noto Serif" panose="02020600060500020200" pitchFamily="18" charset="0"/>
              </a:rPr>
              <a:t>- CSS là chữ viết tắt của cụm từ </a:t>
            </a:r>
            <a:r>
              <a:rPr lang="vi-VN" b="0" i="0" dirty="0" err="1">
                <a:solidFill>
                  <a:srgbClr val="000000"/>
                </a:solidFill>
                <a:effectLst/>
                <a:latin typeface="Noto Serif" panose="02020600060500020200" pitchFamily="18" charset="0"/>
              </a:rPr>
              <a:t>Cascading</a:t>
            </a:r>
            <a:r>
              <a:rPr lang="vi-VN" b="0" i="0" dirty="0">
                <a:solidFill>
                  <a:srgbClr val="000000"/>
                </a:solidFill>
                <a:effectLst/>
                <a:latin typeface="Noto Serif" panose="02020600060500020200" pitchFamily="18" charset="0"/>
              </a:rPr>
              <a:t> </a:t>
            </a:r>
            <a:r>
              <a:rPr lang="vi-VN" b="0" i="0" dirty="0" err="1">
                <a:solidFill>
                  <a:srgbClr val="000000"/>
                </a:solidFill>
                <a:effectLst/>
                <a:latin typeface="Noto Serif" panose="02020600060500020200" pitchFamily="18" charset="0"/>
              </a:rPr>
              <a:t>Style</a:t>
            </a:r>
            <a:r>
              <a:rPr lang="vi-VN" b="0" i="0" dirty="0">
                <a:solidFill>
                  <a:srgbClr val="000000"/>
                </a:solidFill>
                <a:effectLst/>
                <a:latin typeface="Noto Serif" panose="02020600060500020200" pitchFamily="18" charset="0"/>
              </a:rPr>
              <a:t> </a:t>
            </a:r>
            <a:r>
              <a:rPr lang="vi-VN" b="0" i="0" dirty="0" err="1">
                <a:solidFill>
                  <a:srgbClr val="000000"/>
                </a:solidFill>
                <a:effectLst/>
                <a:latin typeface="Noto Serif" panose="02020600060500020200" pitchFamily="18" charset="0"/>
              </a:rPr>
              <a:t>Sheets</a:t>
            </a:r>
            <a:r>
              <a:rPr lang="vi-VN" b="0" i="0" dirty="0">
                <a:solidFill>
                  <a:srgbClr val="000000"/>
                </a:solidFill>
                <a:effectLst/>
                <a:latin typeface="Noto Serif" panose="02020600060500020200" pitchFamily="18" charset="0"/>
              </a:rPr>
              <a:t>, nó được sử dụng để "định dạng" cho các phần tử trên trang </a:t>
            </a:r>
            <a:r>
              <a:rPr lang="vi-VN" b="0" i="0" dirty="0" err="1">
                <a:solidFill>
                  <a:srgbClr val="000000"/>
                </a:solidFill>
                <a:effectLst/>
                <a:latin typeface="Noto Serif" panose="02020600060500020200" pitchFamily="18" charset="0"/>
              </a:rPr>
              <a:t>web</a:t>
            </a:r>
            <a:r>
              <a:rPr lang="vi-VN" b="0" i="0" dirty="0">
                <a:solidFill>
                  <a:srgbClr val="000000"/>
                </a:solidFill>
                <a:effectLst/>
                <a:latin typeface="Noto Serif" panose="02020600060500020200" pitchFamily="18" charset="0"/>
              </a:rPr>
              <a:t>, hay nói cách khác là nó quyết định việc các phần tử HTML khi hiển thị lên trang </a:t>
            </a:r>
            <a:r>
              <a:rPr lang="vi-VN" b="0" i="0" dirty="0" err="1">
                <a:solidFill>
                  <a:srgbClr val="000000"/>
                </a:solidFill>
                <a:effectLst/>
                <a:latin typeface="Noto Serif" panose="02020600060500020200" pitchFamily="18" charset="0"/>
              </a:rPr>
              <a:t>web</a:t>
            </a:r>
            <a:r>
              <a:rPr lang="vi-VN" b="0" i="0" dirty="0">
                <a:solidFill>
                  <a:srgbClr val="000000"/>
                </a:solidFill>
                <a:effectLst/>
                <a:latin typeface="Noto Serif" panose="02020600060500020200" pitchFamily="18" charset="0"/>
              </a:rPr>
              <a:t> sẽ trông như thế nào.</a:t>
            </a:r>
            <a:endParaRPr lang="en-US" b="0" i="0" dirty="0">
              <a:solidFill>
                <a:srgbClr val="000000"/>
              </a:solidFill>
              <a:effectLst/>
              <a:latin typeface="Noto Serif" panose="02020600060500020200" pitchFamily="18" charset="0"/>
            </a:endParaRPr>
          </a:p>
          <a:p>
            <a:pPr algn="l"/>
            <a:endParaRPr lang="vi-VN" b="0" i="0" dirty="0">
              <a:solidFill>
                <a:srgbClr val="000000"/>
              </a:solidFill>
              <a:effectLst/>
              <a:latin typeface="Noto Serif" panose="02020600060500020200" pitchFamily="18" charset="0"/>
            </a:endParaRPr>
          </a:p>
          <a:p>
            <a:endParaRPr lang="en-US" dirty="0"/>
          </a:p>
        </p:txBody>
      </p:sp>
    </p:spTree>
    <p:extLst>
      <p:ext uri="{BB962C8B-B14F-4D97-AF65-F5344CB8AC3E}">
        <p14:creationId xmlns:p14="http://schemas.microsoft.com/office/powerpoint/2010/main" val="4130255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EB255-8F7E-B470-CEFB-A564B16A1EFC}"/>
              </a:ext>
            </a:extLst>
          </p:cNvPr>
          <p:cNvSpPr>
            <a:spLocks noGrp="1"/>
          </p:cNvSpPr>
          <p:nvPr>
            <p:ph idx="1"/>
          </p:nvPr>
        </p:nvSpPr>
        <p:spPr>
          <a:xfrm>
            <a:off x="457200" y="385244"/>
            <a:ext cx="10722932" cy="5670067"/>
          </a:xfrm>
        </p:spPr>
        <p:txBody>
          <a:bodyPr>
            <a:normAutofit/>
          </a:bodyPr>
          <a:lstStyle/>
          <a:p>
            <a:pPr marL="0" indent="0">
              <a:buNone/>
            </a:pP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u="sng" dirty="0">
                <a:solidFill>
                  <a:srgbClr val="000000"/>
                </a:solidFill>
                <a:effectLst/>
                <a:latin typeface="Times New Roman" panose="02020603050405020304" pitchFamily="18" charset="0"/>
                <a:cs typeface="Times New Roman" panose="02020603050405020304" pitchFamily="18" charset="0"/>
              </a:rPr>
              <a:t>Ví dụ</a:t>
            </a:r>
            <a:r>
              <a:rPr lang="vi-VN" sz="2400" b="0" i="0" dirty="0">
                <a:solidFill>
                  <a:srgbClr val="000000"/>
                </a:solidFill>
                <a:effectLst/>
                <a:latin typeface="Times New Roman" panose="02020603050405020304" pitchFamily="18" charset="0"/>
                <a:cs typeface="Times New Roman" panose="02020603050405020304" pitchFamily="18" charset="0"/>
              </a:rPr>
              <a:t>: Khi tôi tạo một cái bảng thì "định dạng" mặc định của cái bảng đó sẽ nhìn rất đơn sơ.</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vi-VN" sz="2400" b="0" i="0" dirty="0">
                <a:solidFill>
                  <a:srgbClr val="000000"/>
                </a:solidFill>
                <a:effectLst/>
                <a:latin typeface="Times New Roman" panose="02020603050405020304" pitchFamily="18" charset="0"/>
                <a:cs typeface="Times New Roman" panose="02020603050405020304" pitchFamily="18" charset="0"/>
              </a:rPr>
              <a:t> Tuy nhiên, với việc sử dụng CSS thì tôi sẽ có thể định dạng lại cho các thành phần trên cái bảng, giúp nó hiển thị đẹp hơn, nhìn chuyên nghiệp hơn, . . . .</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8CBA661-B8C9-516E-1B17-0C713216BDB0}"/>
              </a:ext>
            </a:extLst>
          </p:cNvPr>
          <p:cNvPicPr>
            <a:picLocks noChangeAspect="1"/>
          </p:cNvPicPr>
          <p:nvPr/>
        </p:nvPicPr>
        <p:blipFill>
          <a:blip r:embed="rId2"/>
          <a:stretch>
            <a:fillRect/>
          </a:stretch>
        </p:blipFill>
        <p:spPr>
          <a:xfrm>
            <a:off x="457200" y="1388072"/>
            <a:ext cx="5426765" cy="1958111"/>
          </a:xfrm>
          <a:prstGeom prst="rect">
            <a:avLst/>
          </a:prstGeom>
        </p:spPr>
      </p:pic>
      <p:pic>
        <p:nvPicPr>
          <p:cNvPr id="7" name="Picture 6">
            <a:extLst>
              <a:ext uri="{FF2B5EF4-FFF2-40B4-BE49-F238E27FC236}">
                <a16:creationId xmlns:a16="http://schemas.microsoft.com/office/drawing/2014/main" id="{ABB573B4-4158-5D3C-46A6-91CFC777DC38}"/>
              </a:ext>
            </a:extLst>
          </p:cNvPr>
          <p:cNvPicPr>
            <a:picLocks noChangeAspect="1"/>
          </p:cNvPicPr>
          <p:nvPr/>
        </p:nvPicPr>
        <p:blipFill>
          <a:blip r:embed="rId3"/>
          <a:stretch>
            <a:fillRect/>
          </a:stretch>
        </p:blipFill>
        <p:spPr>
          <a:xfrm>
            <a:off x="457200" y="4457629"/>
            <a:ext cx="4768716" cy="2015127"/>
          </a:xfrm>
          <a:prstGeom prst="rect">
            <a:avLst/>
          </a:prstGeom>
        </p:spPr>
      </p:pic>
    </p:spTree>
    <p:extLst>
      <p:ext uri="{BB962C8B-B14F-4D97-AF65-F5344CB8AC3E}">
        <p14:creationId xmlns:p14="http://schemas.microsoft.com/office/powerpoint/2010/main" val="2561433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38FA-A4D7-EBB8-1129-3539EDBCE51A}"/>
              </a:ext>
            </a:extLst>
          </p:cNvPr>
          <p:cNvSpPr>
            <a:spLocks noGrp="1"/>
          </p:cNvSpPr>
          <p:nvPr>
            <p:ph type="title"/>
          </p:nvPr>
        </p:nvSpPr>
        <p:spPr/>
        <p:txBody>
          <a:bodyPr/>
          <a:lstStyle/>
          <a:p>
            <a:r>
              <a:rPr lang="en-US" b="1" i="0" dirty="0">
                <a:solidFill>
                  <a:srgbClr val="222222"/>
                </a:solidFill>
                <a:effectLst/>
                <a:latin typeface="Noto Serif" panose="02020600060500020200" pitchFamily="18" charset="0"/>
              </a:rPr>
              <a:t>2) </a:t>
            </a:r>
            <a:r>
              <a:rPr lang="en-US" b="1" i="0" dirty="0" err="1">
                <a:solidFill>
                  <a:srgbClr val="222222"/>
                </a:solidFill>
                <a:effectLst/>
                <a:latin typeface="Noto Serif" panose="02020600060500020200" pitchFamily="18" charset="0"/>
              </a:rPr>
              <a:t>Tầm</a:t>
            </a:r>
            <a:r>
              <a:rPr lang="en-US" b="1" i="0" dirty="0">
                <a:solidFill>
                  <a:srgbClr val="222222"/>
                </a:solidFill>
                <a:effectLst/>
                <a:latin typeface="Noto Serif" panose="02020600060500020200" pitchFamily="18" charset="0"/>
              </a:rPr>
              <a:t> </a:t>
            </a:r>
            <a:r>
              <a:rPr lang="en-US" b="1" i="0" dirty="0" err="1">
                <a:solidFill>
                  <a:srgbClr val="222222"/>
                </a:solidFill>
                <a:effectLst/>
                <a:latin typeface="Noto Serif" panose="02020600060500020200" pitchFamily="18" charset="0"/>
              </a:rPr>
              <a:t>quan</a:t>
            </a:r>
            <a:r>
              <a:rPr lang="en-US" b="1" i="0" dirty="0">
                <a:solidFill>
                  <a:srgbClr val="222222"/>
                </a:solidFill>
                <a:effectLst/>
                <a:latin typeface="Noto Serif" panose="02020600060500020200" pitchFamily="18" charset="0"/>
              </a:rPr>
              <a:t> </a:t>
            </a:r>
            <a:r>
              <a:rPr lang="en-US" b="1" i="0" dirty="0" err="1">
                <a:solidFill>
                  <a:srgbClr val="222222"/>
                </a:solidFill>
                <a:effectLst/>
                <a:latin typeface="Noto Serif" panose="02020600060500020200" pitchFamily="18" charset="0"/>
              </a:rPr>
              <a:t>trọng</a:t>
            </a:r>
            <a:r>
              <a:rPr lang="en-US" b="1" i="0" dirty="0">
                <a:solidFill>
                  <a:srgbClr val="222222"/>
                </a:solidFill>
                <a:effectLst/>
                <a:latin typeface="Noto Serif" panose="02020600060500020200" pitchFamily="18" charset="0"/>
              </a:rPr>
              <a:t> </a:t>
            </a:r>
            <a:r>
              <a:rPr lang="en-US" b="1" i="0" dirty="0" err="1">
                <a:solidFill>
                  <a:srgbClr val="222222"/>
                </a:solidFill>
                <a:effectLst/>
                <a:latin typeface="Noto Serif" panose="02020600060500020200" pitchFamily="18" charset="0"/>
              </a:rPr>
              <a:t>của</a:t>
            </a:r>
            <a:r>
              <a:rPr lang="en-US" b="1" i="0" dirty="0">
                <a:solidFill>
                  <a:srgbClr val="222222"/>
                </a:solidFill>
                <a:effectLst/>
                <a:latin typeface="Noto Serif" panose="02020600060500020200" pitchFamily="18" charset="0"/>
              </a:rPr>
              <a:t> CSS</a:t>
            </a:r>
            <a:br>
              <a:rPr lang="en-US" b="1" i="0" dirty="0">
                <a:solidFill>
                  <a:srgbClr val="222222"/>
                </a:solidFill>
                <a:effectLst/>
                <a:latin typeface="Noto Serif" panose="02020600060500020200" pitchFamily="18" charset="0"/>
              </a:rPr>
            </a:br>
            <a:endParaRPr lang="en-US" dirty="0"/>
          </a:p>
        </p:txBody>
      </p:sp>
      <p:sp>
        <p:nvSpPr>
          <p:cNvPr id="3" name="Content Placeholder 2">
            <a:extLst>
              <a:ext uri="{FF2B5EF4-FFF2-40B4-BE49-F238E27FC236}">
                <a16:creationId xmlns:a16="http://schemas.microsoft.com/office/drawing/2014/main" id="{87DCB453-1136-83A0-E15D-BAFDB8CF1504}"/>
              </a:ext>
            </a:extLst>
          </p:cNvPr>
          <p:cNvSpPr>
            <a:spLocks noGrp="1"/>
          </p:cNvSpPr>
          <p:nvPr>
            <p:ph idx="1"/>
          </p:nvPr>
        </p:nvSpPr>
        <p:spPr/>
        <p:txBody>
          <a:bodyPr/>
          <a:lstStyle/>
          <a:p>
            <a:r>
              <a:rPr lang="vi-VN" b="1" dirty="0"/>
              <a:t>CSS</a:t>
            </a:r>
            <a:r>
              <a:rPr lang="vi-VN" dirty="0"/>
              <a:t> (</a:t>
            </a:r>
            <a:r>
              <a:rPr lang="vi-VN" dirty="0" err="1"/>
              <a:t>Cascading</a:t>
            </a:r>
            <a:r>
              <a:rPr lang="vi-VN" dirty="0"/>
              <a:t> </a:t>
            </a:r>
            <a:r>
              <a:rPr lang="vi-VN" dirty="0" err="1"/>
              <a:t>Style</a:t>
            </a:r>
            <a:r>
              <a:rPr lang="vi-VN" dirty="0"/>
              <a:t> </a:t>
            </a:r>
            <a:r>
              <a:rPr lang="vi-VN" dirty="0" err="1"/>
              <a:t>Sheets</a:t>
            </a:r>
            <a:r>
              <a:rPr lang="vi-VN" dirty="0"/>
              <a:t>) đóng vai trò cực kỳ quan trọng trong việc xây dựng và phát triển giao diện trang </a:t>
            </a:r>
            <a:r>
              <a:rPr lang="vi-VN" dirty="0" err="1"/>
              <a:t>web</a:t>
            </a:r>
            <a:r>
              <a:rPr lang="vi-VN" dirty="0"/>
              <a:t>. Nó giúp định dạng, trang trí và bố cục các phần tử HTML một cách dễ dàng và linh hoạt hơn.</a:t>
            </a:r>
            <a:endParaRPr lang="en-US" dirty="0"/>
          </a:p>
          <a:p>
            <a:endParaRPr lang="en-US" dirty="0"/>
          </a:p>
        </p:txBody>
      </p:sp>
    </p:spTree>
    <p:extLst>
      <p:ext uri="{BB962C8B-B14F-4D97-AF65-F5344CB8AC3E}">
        <p14:creationId xmlns:p14="http://schemas.microsoft.com/office/powerpoint/2010/main" val="1219393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B61B-C113-7C8C-7A8C-FA88FA3E96F5}"/>
              </a:ext>
            </a:extLst>
          </p:cNvPr>
          <p:cNvSpPr>
            <a:spLocks noGrp="1"/>
          </p:cNvSpPr>
          <p:nvPr>
            <p:ph type="title"/>
          </p:nvPr>
        </p:nvSpPr>
        <p:spPr/>
        <p:txBody>
          <a:bodyPr/>
          <a:lstStyle/>
          <a:p>
            <a:r>
              <a:rPr lang="en-US" dirty="0" err="1"/>
              <a:t>Ví</a:t>
            </a:r>
            <a:r>
              <a:rPr lang="en-US" dirty="0"/>
              <a:t> </a:t>
            </a:r>
            <a:r>
              <a:rPr lang="en-US" dirty="0" err="1"/>
              <a:t>dụ</a:t>
            </a:r>
            <a:r>
              <a:rPr lang="en-US" dirty="0"/>
              <a:t>:</a:t>
            </a:r>
          </a:p>
        </p:txBody>
      </p:sp>
      <p:pic>
        <p:nvPicPr>
          <p:cNvPr id="5" name="Content Placeholder 4">
            <a:extLst>
              <a:ext uri="{FF2B5EF4-FFF2-40B4-BE49-F238E27FC236}">
                <a16:creationId xmlns:a16="http://schemas.microsoft.com/office/drawing/2014/main" id="{C5F8B495-3FE2-F337-2176-98887B2389F7}"/>
              </a:ext>
            </a:extLst>
          </p:cNvPr>
          <p:cNvPicPr>
            <a:picLocks noGrp="1" noChangeAspect="1"/>
          </p:cNvPicPr>
          <p:nvPr>
            <p:ph idx="1"/>
          </p:nvPr>
        </p:nvPicPr>
        <p:blipFill>
          <a:blip r:embed="rId2"/>
          <a:stretch>
            <a:fillRect/>
          </a:stretch>
        </p:blipFill>
        <p:spPr>
          <a:xfrm>
            <a:off x="191985" y="1597025"/>
            <a:ext cx="5125450" cy="4351338"/>
          </a:xfrm>
        </p:spPr>
      </p:pic>
      <p:pic>
        <p:nvPicPr>
          <p:cNvPr id="7" name="Picture 6">
            <a:extLst>
              <a:ext uri="{FF2B5EF4-FFF2-40B4-BE49-F238E27FC236}">
                <a16:creationId xmlns:a16="http://schemas.microsoft.com/office/drawing/2014/main" id="{9B8C97AB-9F97-0AD1-C1DA-2DA8E2B2D09D}"/>
              </a:ext>
            </a:extLst>
          </p:cNvPr>
          <p:cNvPicPr>
            <a:picLocks noChangeAspect="1"/>
          </p:cNvPicPr>
          <p:nvPr/>
        </p:nvPicPr>
        <p:blipFill>
          <a:blip r:embed="rId3"/>
          <a:stretch>
            <a:fillRect/>
          </a:stretch>
        </p:blipFill>
        <p:spPr>
          <a:xfrm>
            <a:off x="5693988" y="1342818"/>
            <a:ext cx="6040812" cy="4701947"/>
          </a:xfrm>
          <a:prstGeom prst="rect">
            <a:avLst/>
          </a:prstGeom>
        </p:spPr>
      </p:pic>
    </p:spTree>
    <p:extLst>
      <p:ext uri="{BB962C8B-B14F-4D97-AF65-F5344CB8AC3E}">
        <p14:creationId xmlns:p14="http://schemas.microsoft.com/office/powerpoint/2010/main" val="249393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F9DC4-8982-559E-8E07-41C92FC33DDF}"/>
              </a:ext>
            </a:extLst>
          </p:cNvPr>
          <p:cNvSpPr>
            <a:spLocks noGrp="1"/>
          </p:cNvSpPr>
          <p:nvPr>
            <p:ph type="title"/>
          </p:nvPr>
        </p:nvSpPr>
        <p:spPr>
          <a:xfrm>
            <a:off x="457200" y="681037"/>
            <a:ext cx="10722932" cy="926962"/>
          </a:xfrm>
        </p:spPr>
        <p:txBody>
          <a:bodyPr>
            <a:normAutofit fontScale="90000"/>
          </a:bodyPr>
          <a:lstStyle/>
          <a:p>
            <a:r>
              <a:rPr lang="en-US" b="1" i="0" dirty="0" err="1">
                <a:solidFill>
                  <a:srgbClr val="000000"/>
                </a:solidFill>
                <a:effectLst/>
                <a:latin typeface="Noto Serif" panose="02020600060500020200" pitchFamily="18" charset="0"/>
              </a:rPr>
              <a:t>Làm</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thế</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nào</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để</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định</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dạng</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cho</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một</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phần</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tử</a:t>
            </a:r>
            <a:r>
              <a:rPr lang="en-US" b="1" i="0" dirty="0">
                <a:solidFill>
                  <a:srgbClr val="000000"/>
                </a:solidFill>
                <a:effectLst/>
                <a:latin typeface="Noto Serif" panose="02020600060500020200" pitchFamily="18" charset="0"/>
              </a:rPr>
              <a:t> </a:t>
            </a:r>
            <a:br>
              <a:rPr lang="en-US" b="1" i="0" dirty="0">
                <a:solidFill>
                  <a:srgbClr val="000000"/>
                </a:solidFill>
                <a:effectLst/>
                <a:latin typeface="Noto Serif" panose="02020600060500020200" pitchFamily="18" charset="0"/>
              </a:rPr>
            </a:br>
            <a:endParaRPr lang="en-US" dirty="0"/>
          </a:p>
        </p:txBody>
      </p:sp>
      <p:graphicFrame>
        <p:nvGraphicFramePr>
          <p:cNvPr id="4" name="Content Placeholder 3">
            <a:extLst>
              <a:ext uri="{FF2B5EF4-FFF2-40B4-BE49-F238E27FC236}">
                <a16:creationId xmlns:a16="http://schemas.microsoft.com/office/drawing/2014/main" id="{0F5BEAC2-3A65-FF46-EF37-AE77B187E39B}"/>
              </a:ext>
            </a:extLst>
          </p:cNvPr>
          <p:cNvGraphicFramePr>
            <a:graphicFrameLocks noGrp="1"/>
          </p:cNvGraphicFramePr>
          <p:nvPr>
            <p:ph idx="1"/>
            <p:extLst>
              <p:ext uri="{D42A27DB-BD31-4B8C-83A1-F6EECF244321}">
                <p14:modId xmlns:p14="http://schemas.microsoft.com/office/powerpoint/2010/main" val="2548707468"/>
              </p:ext>
            </p:extLst>
          </p:nvPr>
        </p:nvGraphicFramePr>
        <p:xfrm>
          <a:off x="544729" y="3983383"/>
          <a:ext cx="6437376" cy="914400"/>
        </p:xfrm>
        <a:graphic>
          <a:graphicData uri="http://schemas.openxmlformats.org/drawingml/2006/table">
            <a:tbl>
              <a:tblPr/>
              <a:tblGrid>
                <a:gridCol w="162560">
                  <a:extLst>
                    <a:ext uri="{9D8B030D-6E8A-4147-A177-3AD203B41FA5}">
                      <a16:colId xmlns:a16="http://schemas.microsoft.com/office/drawing/2014/main" val="3779288817"/>
                    </a:ext>
                  </a:extLst>
                </a:gridCol>
                <a:gridCol w="6274816">
                  <a:extLst>
                    <a:ext uri="{9D8B030D-6E8A-4147-A177-3AD203B41FA5}">
                      <a16:colId xmlns:a16="http://schemas.microsoft.com/office/drawing/2014/main" val="2290869092"/>
                    </a:ext>
                  </a:extLst>
                </a:gridCol>
              </a:tblGrid>
              <a:tr h="0">
                <a:tc>
                  <a:txBody>
                    <a:bodyPr/>
                    <a:lstStyle/>
                    <a:p>
                      <a:endParaRPr lang="en-US">
                        <a:effectLst/>
                      </a:endParaRPr>
                    </a:p>
                  </a:txBody>
                  <a:tcPr marL="76200" marR="60960" marT="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buFont typeface="Arial" panose="020B0604020202020204" pitchFamily="34" charset="0"/>
                        <a:buChar char="•"/>
                      </a:pPr>
                      <a:r>
                        <a:rPr lang="vi-VN" dirty="0">
                          <a:effectLst/>
                        </a:rPr>
                        <a:t>(1) Trước tiên là chọn phần tử là mình muốn định dạng.</a:t>
                      </a:r>
                    </a:p>
                    <a:p>
                      <a:pPr>
                        <a:buFont typeface="Arial" panose="020B0604020202020204" pitchFamily="34" charset="0"/>
                        <a:buChar char="•"/>
                      </a:pPr>
                      <a:r>
                        <a:rPr lang="vi-VN" dirty="0">
                          <a:effectLst/>
                        </a:rPr>
                        <a:t>(2) Kế đến là thiết lập lại giá trị cho các thuộc tính CSS của phần tử đó.</a:t>
                      </a:r>
                    </a:p>
                  </a:txBody>
                  <a:tcPr marR="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78947478"/>
                  </a:ext>
                </a:extLst>
              </a:tr>
            </a:tbl>
          </a:graphicData>
        </a:graphic>
      </p:graphicFrame>
      <p:sp>
        <p:nvSpPr>
          <p:cNvPr id="5" name="Rectangle 1">
            <a:extLst>
              <a:ext uri="{FF2B5EF4-FFF2-40B4-BE49-F238E27FC236}">
                <a16:creationId xmlns:a16="http://schemas.microsoft.com/office/drawing/2014/main" id="{CF57E1D8-3BA0-241A-3AA6-14E576D74C5B}"/>
              </a:ext>
            </a:extLst>
          </p:cNvPr>
          <p:cNvSpPr>
            <a:spLocks noChangeArrowheads="1"/>
          </p:cNvSpPr>
          <p:nvPr/>
        </p:nvSpPr>
        <p:spPr bwMode="auto">
          <a:xfrm>
            <a:off x="544729" y="1401565"/>
            <a:ext cx="8249697"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Hiện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nay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có</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ba</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phương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pháp</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sử</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dụng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CSS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để</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định</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dạng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cho</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một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phần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tử</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trên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trang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web.</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Phương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pháp</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1: Inline CSS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Phương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pháp</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2: Internal CSS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Phương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pháp</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3: External CSS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Ba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phương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pháp</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này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có</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cách</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sử</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dụng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khác</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nhau</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nhưng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khi</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áp</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dụng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để</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định</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dạng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cho</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phần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tử</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thì</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chúng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đều</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có</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chung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một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nguyên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lý</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hoạt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động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050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BB3640-1C27-CC35-6E1D-6C70C22A2EC2}"/>
              </a:ext>
            </a:extLst>
          </p:cNvPr>
          <p:cNvSpPr>
            <a:spLocks noGrp="1"/>
          </p:cNvSpPr>
          <p:nvPr>
            <p:ph idx="1"/>
          </p:nvPr>
        </p:nvSpPr>
        <p:spPr>
          <a:xfrm>
            <a:off x="457200" y="337930"/>
            <a:ext cx="10722932" cy="5839033"/>
          </a:xfrm>
        </p:spPr>
        <p:txBody>
          <a:bodyPr/>
          <a:lstStyle/>
          <a:p>
            <a:r>
              <a:rPr lang="vi-VN" b="0" i="0" dirty="0">
                <a:solidFill>
                  <a:srgbClr val="000000"/>
                </a:solidFill>
                <a:effectLst/>
                <a:latin typeface="Times New Roman" panose="02020603050405020304" pitchFamily="18" charset="0"/>
                <a:cs typeface="Times New Roman" panose="02020603050405020304" pitchFamily="18" charset="0"/>
              </a:rPr>
              <a:t>Tuy nhiên, trước khi đi vào tìm hiểu chi tiết cách sử dụng của ba phương pháp trên thì các bạn cần phải hiểu rõ năm khái niệm bên dưới:</a:t>
            </a:r>
            <a:endParaRPr lang="en-US" b="0" i="0" dirty="0">
              <a:solidFill>
                <a:srgbClr val="000000"/>
              </a:solidFill>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US" b="0" i="0" dirty="0" err="1">
                <a:solidFill>
                  <a:srgbClr val="000000"/>
                </a:solidFill>
                <a:effectLst/>
                <a:latin typeface="Times New Roman" panose="02020603050405020304" pitchFamily="18" charset="0"/>
                <a:cs typeface="Times New Roman" panose="02020603050405020304" pitchFamily="18" charset="0"/>
              </a:rPr>
              <a:t>Bộ</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chọn</a:t>
            </a:r>
            <a:endParaRPr lang="en-US" dirty="0">
              <a:solidFill>
                <a:srgbClr val="000000"/>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US" b="0" i="0" dirty="0" err="1">
                <a:solidFill>
                  <a:srgbClr val="000000"/>
                </a:solidFill>
                <a:effectLst/>
                <a:latin typeface="Times New Roman" panose="02020603050405020304" pitchFamily="18" charset="0"/>
                <a:cs typeface="Times New Roman" panose="02020603050405020304" pitchFamily="18" charset="0"/>
              </a:rPr>
              <a:t>Thuộc</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tính</a:t>
            </a:r>
            <a:endParaRPr lang="en-US" b="0" i="0" dirty="0">
              <a:solidFill>
                <a:srgbClr val="000000"/>
              </a:solidFill>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US" b="0" i="0" dirty="0" err="1">
                <a:solidFill>
                  <a:srgbClr val="000000"/>
                </a:solidFill>
                <a:effectLst/>
                <a:latin typeface="Times New Roman" panose="02020603050405020304" pitchFamily="18" charset="0"/>
                <a:cs typeface="Times New Roman" panose="02020603050405020304" pitchFamily="18" charset="0"/>
              </a:rPr>
              <a:t>Giá</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trị</a:t>
            </a:r>
            <a:endParaRPr lang="en-US" dirty="0">
              <a:solidFill>
                <a:srgbClr val="000000"/>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US" b="0" i="0" dirty="0" err="1">
                <a:solidFill>
                  <a:srgbClr val="000000"/>
                </a:solidFill>
                <a:effectLst/>
                <a:latin typeface="Times New Roman" panose="02020603050405020304" pitchFamily="18" charset="0"/>
                <a:cs typeface="Times New Roman" panose="02020603050405020304" pitchFamily="18" charset="0"/>
              </a:rPr>
              <a:t>Khai</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báo</a:t>
            </a:r>
            <a:endParaRPr lang="en-US" b="0" i="0" dirty="0">
              <a:solidFill>
                <a:srgbClr val="000000"/>
              </a:solidFill>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US" b="0" i="0" dirty="0" err="1">
                <a:solidFill>
                  <a:srgbClr val="000000"/>
                </a:solidFill>
                <a:effectLst/>
                <a:latin typeface="Times New Roman" panose="02020603050405020304" pitchFamily="18" charset="0"/>
                <a:cs typeface="Times New Roman" panose="02020603050405020304" pitchFamily="18" charset="0"/>
              </a:rPr>
              <a:t>Bộ</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định</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dạng</a:t>
            </a:r>
            <a:endParaRPr lang="en-US" b="0" i="0" dirty="0">
              <a:solidFill>
                <a:srgbClr val="000000"/>
              </a:solidFill>
              <a:effectLst/>
              <a:latin typeface="Times New Roman" panose="02020603050405020304" pitchFamily="18" charset="0"/>
              <a:cs typeface="Times New Roman" panose="02020603050405020304" pitchFamily="18" charset="0"/>
            </a:endParaRPr>
          </a:p>
          <a:p>
            <a:pPr>
              <a:buFontTx/>
              <a:buChar char="-"/>
            </a:pPr>
            <a:endParaRPr lang="en-US" dirty="0"/>
          </a:p>
        </p:txBody>
      </p:sp>
    </p:spTree>
    <p:extLst>
      <p:ext uri="{BB962C8B-B14F-4D97-AF65-F5344CB8AC3E}">
        <p14:creationId xmlns:p14="http://schemas.microsoft.com/office/powerpoint/2010/main" val="499729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BA38-8C2F-945B-8694-7FAAB4EE293C}"/>
              </a:ext>
            </a:extLst>
          </p:cNvPr>
          <p:cNvSpPr>
            <a:spLocks noGrp="1"/>
          </p:cNvSpPr>
          <p:nvPr>
            <p:ph type="title"/>
          </p:nvPr>
        </p:nvSpPr>
        <p:spPr/>
        <p:txBody>
          <a:bodyPr/>
          <a:lstStyle/>
          <a:p>
            <a:r>
              <a:rPr lang="en-US" dirty="0" err="1"/>
              <a:t>Bộ</a:t>
            </a:r>
            <a:r>
              <a:rPr lang="en-US" dirty="0"/>
              <a:t> </a:t>
            </a:r>
            <a:r>
              <a:rPr lang="en-US" dirty="0" err="1"/>
              <a:t>chọn</a:t>
            </a:r>
            <a:endParaRPr lang="en-US" dirty="0"/>
          </a:p>
        </p:txBody>
      </p:sp>
      <p:sp>
        <p:nvSpPr>
          <p:cNvPr id="3" name="Content Placeholder 2">
            <a:extLst>
              <a:ext uri="{FF2B5EF4-FFF2-40B4-BE49-F238E27FC236}">
                <a16:creationId xmlns:a16="http://schemas.microsoft.com/office/drawing/2014/main" id="{33687AB6-8D4A-09BD-7A28-76A826C5FA94}"/>
              </a:ext>
            </a:extLst>
          </p:cNvPr>
          <p:cNvSpPr>
            <a:spLocks noGrp="1"/>
          </p:cNvSpPr>
          <p:nvPr>
            <p:ph idx="1"/>
          </p:nvPr>
        </p:nvSpPr>
        <p:spPr/>
        <p:txBody>
          <a:bodyPr>
            <a:normAutofit/>
          </a:bodyPr>
          <a:lstStyle/>
          <a:p>
            <a:pPr marL="0" indent="0">
              <a:buNone/>
            </a:pPr>
            <a:r>
              <a:rPr lang="vi-VN" sz="2000" b="1" dirty="0">
                <a:latin typeface="Times New Roman" panose="02020603050405020304" pitchFamily="18" charset="0"/>
                <a:cs typeface="Times New Roman" panose="02020603050405020304" pitchFamily="18" charset="0"/>
              </a:rPr>
              <a:t>Bộ chọn (</a:t>
            </a:r>
            <a:r>
              <a:rPr lang="vi-VN" sz="2000" b="1" dirty="0" err="1">
                <a:latin typeface="Times New Roman" panose="02020603050405020304" pitchFamily="18" charset="0"/>
                <a:cs typeface="Times New Roman" panose="02020603050405020304" pitchFamily="18" charset="0"/>
              </a:rPr>
              <a:t>selector</a:t>
            </a:r>
            <a:r>
              <a:rPr lang="vi-VN" sz="2000" b="1" dirty="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 trong CSS được dùng để xác định các phần tử HTML mà bạn muốn áp dụng kiểu dáng.</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VD: </a:t>
            </a:r>
          </a:p>
          <a:p>
            <a:pPr marL="0" indent="0">
              <a:buNone/>
            </a:pPr>
            <a:r>
              <a:rPr lang="en-US" sz="2000" dirty="0">
                <a:latin typeface="Times New Roman" panose="02020603050405020304" pitchFamily="18" charset="0"/>
                <a:cs typeface="Times New Roman" panose="02020603050405020304" pitchFamily="18" charset="0"/>
              </a:rPr>
              <a:t>&lt;p id="part1"&gt;</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HTML&lt;/p&gt;</a:t>
            </a:r>
          </a:p>
          <a:p>
            <a:pPr marL="0" indent="0">
              <a:buNone/>
            </a:pPr>
            <a:r>
              <a:rPr lang="en-US" sz="2000" dirty="0">
                <a:latin typeface="Times New Roman" panose="02020603050405020304" pitchFamily="18" charset="0"/>
                <a:cs typeface="Times New Roman" panose="02020603050405020304" pitchFamily="18" charset="0"/>
              </a:rPr>
              <a:t>&lt;p class="part2"&gt;</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CSS&lt;/p&gt;</a:t>
            </a:r>
          </a:p>
          <a:p>
            <a:pPr marL="0" indent="0">
              <a:buNone/>
            </a:pPr>
            <a:r>
              <a:rPr lang="en-US" sz="2000" dirty="0">
                <a:latin typeface="Times New Roman" panose="02020603050405020304" pitchFamily="18" charset="0"/>
                <a:cs typeface="Times New Roman" panose="02020603050405020304" pitchFamily="18" charset="0"/>
              </a:rPr>
              <a:t>&lt;div&gt;</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JavaScript&lt;/div&gt;</a:t>
            </a:r>
          </a:p>
          <a:p>
            <a:pPr marL="0" lvl="0" indent="0">
              <a:lnSpc>
                <a:spcPct val="107000"/>
              </a:lnSpc>
              <a:spcAft>
                <a:spcPts val="800"/>
              </a:spcAft>
              <a:buSzPts val="1000"/>
              <a:buNone/>
              <a:tabLst>
                <a:tab pos="457200" algn="l"/>
              </a:tabLs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Để</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chọn</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phần</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tử</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có</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id="part1",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dùng</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bộ</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chọn</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#part1</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a:t>
            </a:r>
          </a:p>
          <a:p>
            <a:pPr marL="0" lvl="0" indent="0">
              <a:lnSpc>
                <a:spcPct val="107000"/>
              </a:lnSpc>
              <a:spcAft>
                <a:spcPts val="800"/>
              </a:spcAft>
              <a:buSzPts val="1000"/>
              <a:buNone/>
              <a:tabLst>
                <a:tab pos="457200" algn="l"/>
              </a:tabLs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Để</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chọn</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phần</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tử</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có</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class="part2",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dùng</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bộ</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chọn</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.part2</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a:t>
            </a:r>
          </a:p>
          <a:p>
            <a:pPr marL="0" lvl="0" indent="0">
              <a:lnSpc>
                <a:spcPct val="107000"/>
              </a:lnSpc>
              <a:spcAft>
                <a:spcPts val="800"/>
              </a:spcAft>
              <a:buSzPts val="1000"/>
              <a:buNone/>
              <a:tabLst>
                <a:tab pos="457200" algn="l"/>
              </a:tabLs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Để</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chọn</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tất</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cả</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thẻ</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&lt;div&gt;,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dùng</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bộ</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chọn</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div</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a:t>
            </a:r>
          </a:p>
          <a:p>
            <a:pPr marL="0" indent="0">
              <a:lnSpc>
                <a:spcPct val="107000"/>
              </a:lnSpc>
              <a:spcAft>
                <a:spcPts val="800"/>
              </a:spcAft>
              <a:buNone/>
            </a:pPr>
            <a:endParaRPr lang="en-US" sz="18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624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7253-28AD-032C-3EB7-255A7554C772}"/>
              </a:ext>
            </a:extLst>
          </p:cNvPr>
          <p:cNvSpPr>
            <a:spLocks noGrp="1"/>
          </p:cNvSpPr>
          <p:nvPr>
            <p:ph type="title"/>
          </p:nvPr>
        </p:nvSpPr>
        <p:spPr/>
        <p:txBody>
          <a:bodyPr/>
          <a:lstStyle/>
          <a:p>
            <a:r>
              <a:rPr lang="en-US" b="0" i="0" dirty="0" err="1">
                <a:solidFill>
                  <a:schemeClr val="bg1"/>
                </a:solidFill>
                <a:effectLst/>
                <a:latin typeface="Noto Serif" panose="02020600060500020200" pitchFamily="18" charset="0"/>
              </a:rPr>
              <a:t>Thuộc</a:t>
            </a:r>
            <a:r>
              <a:rPr lang="en-US" b="0" i="0" dirty="0">
                <a:solidFill>
                  <a:schemeClr val="bg1"/>
                </a:solidFill>
                <a:effectLst/>
                <a:latin typeface="Noto Serif" panose="02020600060500020200" pitchFamily="18" charset="0"/>
              </a:rPr>
              <a:t> </a:t>
            </a:r>
            <a:r>
              <a:rPr lang="en-US" b="0" i="0" dirty="0" err="1">
                <a:solidFill>
                  <a:schemeClr val="bg1"/>
                </a:solidFill>
                <a:effectLst/>
                <a:latin typeface="Noto Serif" panose="02020600060500020200" pitchFamily="18" charset="0"/>
              </a:rPr>
              <a:t>tính</a:t>
            </a:r>
            <a:endParaRPr lang="en-US" dirty="0">
              <a:solidFill>
                <a:schemeClr val="bg1"/>
              </a:solidFill>
            </a:endParaRPr>
          </a:p>
        </p:txBody>
      </p:sp>
      <p:sp>
        <p:nvSpPr>
          <p:cNvPr id="3" name="Content Placeholder 2">
            <a:extLst>
              <a:ext uri="{FF2B5EF4-FFF2-40B4-BE49-F238E27FC236}">
                <a16:creationId xmlns:a16="http://schemas.microsoft.com/office/drawing/2014/main" id="{617BF7E3-580D-A0CA-7FC9-3D603BFED210}"/>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1800" b="1" dirty="0" err="1">
                <a:effectLst/>
                <a:latin typeface="Aptos" panose="020B0004020202020204" pitchFamily="34" charset="0"/>
                <a:ea typeface="Aptos" panose="020B0004020202020204" pitchFamily="34" charset="0"/>
                <a:cs typeface="Times New Roman" panose="02020603050405020304" pitchFamily="18" charset="0"/>
              </a:rPr>
              <a:t>Thuộc</a:t>
            </a:r>
            <a:r>
              <a:rPr lang="en-US" sz="1800" b="1" dirty="0">
                <a:effectLst/>
                <a:latin typeface="Aptos" panose="020B0004020202020204" pitchFamily="34" charset="0"/>
                <a:ea typeface="Aptos" panose="020B0004020202020204" pitchFamily="34" charset="0"/>
                <a:cs typeface="Times New Roman" panose="02020603050405020304" pitchFamily="18" charset="0"/>
              </a:rPr>
              <a:t> </a:t>
            </a:r>
            <a:r>
              <a:rPr lang="en-US" sz="1800" b="1" dirty="0" err="1">
                <a:effectLst/>
                <a:latin typeface="Aptos" panose="020B0004020202020204" pitchFamily="34" charset="0"/>
                <a:ea typeface="Aptos" panose="020B0004020202020204" pitchFamily="34" charset="0"/>
                <a:cs typeface="Times New Roman" panose="02020603050405020304" pitchFamily="18" charset="0"/>
              </a:rPr>
              <a:t>tính</a:t>
            </a:r>
            <a:r>
              <a:rPr lang="en-US" sz="1800" b="1" dirty="0">
                <a:effectLst/>
                <a:latin typeface="Aptos" panose="020B0004020202020204" pitchFamily="34" charset="0"/>
                <a:ea typeface="Aptos" panose="020B0004020202020204" pitchFamily="34" charset="0"/>
                <a:cs typeface="Times New Roman" panose="02020603050405020304" pitchFamily="18" charset="0"/>
              </a:rPr>
              <a:t> (property)</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là</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đặc</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điểm</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của</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phần</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tử</a:t>
            </a:r>
            <a:r>
              <a:rPr lang="en-US" sz="1800" dirty="0">
                <a:effectLst/>
                <a:latin typeface="Aptos" panose="020B0004020202020204" pitchFamily="34" charset="0"/>
                <a:ea typeface="Aptos" panose="020B0004020202020204" pitchFamily="34" charset="0"/>
                <a:cs typeface="Times New Roman" panose="02020603050405020304" pitchFamily="18" charset="0"/>
              </a:rPr>
              <a:t> HTML, </a:t>
            </a:r>
            <a:r>
              <a:rPr lang="en-US" sz="1800" dirty="0" err="1">
                <a:effectLst/>
                <a:latin typeface="Aptos" panose="020B0004020202020204" pitchFamily="34" charset="0"/>
                <a:ea typeface="Aptos" panose="020B0004020202020204" pitchFamily="34" charset="0"/>
                <a:cs typeface="Times New Roman" panose="02020603050405020304" pitchFamily="18" charset="0"/>
              </a:rPr>
              <a:t>như</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chiều</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rộng</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chiều</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cao</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kích</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cỡ</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chữ</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màu</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sắc</a:t>
            </a:r>
            <a:r>
              <a:rPr lang="en-US" sz="1800" dirty="0">
                <a:effectLst/>
                <a:latin typeface="Aptos" panose="020B0004020202020204" pitchFamily="34" charset="0"/>
                <a:ea typeface="Aptos" panose="020B0004020202020204" pitchFamily="34" charset="0"/>
                <a:cs typeface="Times New Roman" panose="02020603050405020304" pitchFamily="18" charset="0"/>
              </a:rPr>
              <a:t>, v.v.</a:t>
            </a:r>
          </a:p>
          <a:p>
            <a:pPr>
              <a:lnSpc>
                <a:spcPct val="107000"/>
              </a:lnSpc>
              <a:spcAft>
                <a:spcPts val="800"/>
              </a:spcAft>
            </a:pPr>
            <a:r>
              <a:rPr lang="en-US" sz="1800" dirty="0" err="1">
                <a:effectLst/>
                <a:latin typeface="Aptos" panose="020B0004020202020204" pitchFamily="34" charset="0"/>
                <a:ea typeface="Aptos" panose="020B0004020202020204" pitchFamily="34" charset="0"/>
                <a:cs typeface="Times New Roman" panose="02020603050405020304" pitchFamily="18" charset="0"/>
              </a:rPr>
              <a:t>Ví</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dụ</a:t>
            </a:r>
            <a:r>
              <a:rPr lang="en-US" sz="18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Aptos" panose="020B0004020202020204" pitchFamily="34" charset="0"/>
                <a:ea typeface="Aptos" panose="020B0004020202020204" pitchFamily="34" charset="0"/>
                <a:cs typeface="Times New Roman" panose="02020603050405020304" pitchFamily="18" charset="0"/>
              </a:rPr>
              <a:t>width </a:t>
            </a:r>
            <a:r>
              <a:rPr lang="en-US" sz="1800" dirty="0" err="1">
                <a:effectLst/>
                <a:latin typeface="Aptos" panose="020B0004020202020204" pitchFamily="34" charset="0"/>
                <a:ea typeface="Aptos" panose="020B0004020202020204" pitchFamily="34" charset="0"/>
                <a:cs typeface="Times New Roman" panose="02020603050405020304" pitchFamily="18" charset="0"/>
              </a:rPr>
              <a:t>để</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xác</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định</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chiều</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rộng</a:t>
            </a:r>
            <a:r>
              <a:rPr lang="en-US" sz="18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Aptos" panose="020B0004020202020204" pitchFamily="34" charset="0"/>
                <a:ea typeface="Aptos" panose="020B0004020202020204" pitchFamily="34" charset="0"/>
                <a:cs typeface="Times New Roman" panose="02020603050405020304" pitchFamily="18" charset="0"/>
              </a:rPr>
              <a:t>height </a:t>
            </a:r>
            <a:r>
              <a:rPr lang="en-US" sz="1800" dirty="0" err="1">
                <a:effectLst/>
                <a:latin typeface="Aptos" panose="020B0004020202020204" pitchFamily="34" charset="0"/>
                <a:ea typeface="Aptos" panose="020B0004020202020204" pitchFamily="34" charset="0"/>
                <a:cs typeface="Times New Roman" panose="02020603050405020304" pitchFamily="18" charset="0"/>
              </a:rPr>
              <a:t>để</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xác</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định</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chiều</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cao</a:t>
            </a:r>
            <a:r>
              <a:rPr lang="en-US" sz="18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Aptos" panose="020B0004020202020204" pitchFamily="34" charset="0"/>
                <a:ea typeface="Aptos" panose="020B0004020202020204" pitchFamily="34" charset="0"/>
                <a:cs typeface="Times New Roman" panose="02020603050405020304" pitchFamily="18" charset="0"/>
              </a:rPr>
              <a:t>font-size </a:t>
            </a:r>
            <a:r>
              <a:rPr lang="en-US" sz="1800" dirty="0" err="1">
                <a:effectLst/>
                <a:latin typeface="Aptos" panose="020B0004020202020204" pitchFamily="34" charset="0"/>
                <a:ea typeface="Aptos" panose="020B0004020202020204" pitchFamily="34" charset="0"/>
                <a:cs typeface="Times New Roman" panose="02020603050405020304" pitchFamily="18" charset="0"/>
              </a:rPr>
              <a:t>để</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xác</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định</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kích</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cỡ</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chữ</a:t>
            </a:r>
            <a:r>
              <a:rPr lang="en-US" sz="18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Aptos" panose="020B0004020202020204" pitchFamily="34" charset="0"/>
                <a:ea typeface="Aptos" panose="020B0004020202020204" pitchFamily="34" charset="0"/>
                <a:cs typeface="Times New Roman" panose="02020603050405020304" pitchFamily="18" charset="0"/>
              </a:rPr>
              <a:t>color </a:t>
            </a:r>
            <a:r>
              <a:rPr lang="en-US" sz="1800" dirty="0" err="1">
                <a:effectLst/>
                <a:latin typeface="Aptos" panose="020B0004020202020204" pitchFamily="34" charset="0"/>
                <a:ea typeface="Aptos" panose="020B0004020202020204" pitchFamily="34" charset="0"/>
                <a:cs typeface="Times New Roman" panose="02020603050405020304" pitchFamily="18" charset="0"/>
              </a:rPr>
              <a:t>để</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xác</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định</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màu</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chữ</a:t>
            </a:r>
            <a:r>
              <a:rPr lang="en-US" sz="18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107000"/>
              </a:lnSpc>
              <a:spcAft>
                <a:spcPts val="800"/>
              </a:spcAft>
            </a:pPr>
            <a:r>
              <a:rPr lang="en-US" sz="1800" dirty="0" err="1">
                <a:effectLst/>
                <a:latin typeface="Aptos" panose="020B0004020202020204" pitchFamily="34" charset="0"/>
                <a:ea typeface="Aptos" panose="020B0004020202020204" pitchFamily="34" charset="0"/>
                <a:cs typeface="Times New Roman" panose="02020603050405020304" pitchFamily="18" charset="0"/>
              </a:rPr>
              <a:t>Lưu</a:t>
            </a:r>
            <a:r>
              <a:rPr lang="en-US" sz="1800" dirty="0">
                <a:effectLst/>
                <a:latin typeface="Aptos" panose="020B0004020202020204" pitchFamily="34" charset="0"/>
                <a:ea typeface="Aptos" panose="020B0004020202020204" pitchFamily="34" charset="0"/>
                <a:cs typeface="Times New Roman" panose="02020603050405020304" pitchFamily="18" charset="0"/>
              </a:rPr>
              <a:t> ý: </a:t>
            </a:r>
            <a:r>
              <a:rPr lang="en-US" sz="1800" dirty="0" err="1">
                <a:effectLst/>
                <a:latin typeface="Aptos" panose="020B0004020202020204" pitchFamily="34" charset="0"/>
                <a:ea typeface="Aptos" panose="020B0004020202020204" pitchFamily="34" charset="0"/>
                <a:cs typeface="Times New Roman" panose="02020603050405020304" pitchFamily="18" charset="0"/>
              </a:rPr>
              <a:t>Thuộc</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tính</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b="1" dirty="0">
                <a:effectLst/>
                <a:latin typeface="Aptos" panose="020B0004020202020204" pitchFamily="34" charset="0"/>
                <a:ea typeface="Aptos" panose="020B0004020202020204" pitchFamily="34" charset="0"/>
                <a:cs typeface="Times New Roman" panose="02020603050405020304" pitchFamily="18" charset="0"/>
              </a:rPr>
              <a:t>HTML</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và</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b="1" dirty="0">
                <a:effectLst/>
                <a:latin typeface="Aptos" panose="020B0004020202020204" pitchFamily="34" charset="0"/>
                <a:ea typeface="Aptos" panose="020B0004020202020204" pitchFamily="34" charset="0"/>
                <a:cs typeface="Times New Roman" panose="02020603050405020304" pitchFamily="18" charset="0"/>
              </a:rPr>
              <a:t>CSS</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là</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hai</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khái</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niệm</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khác</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nhau</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dù</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có</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thể</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có</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tên</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tương</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tự</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nhưng</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cách</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sử</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dụng</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khác</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biệt</a:t>
            </a:r>
            <a:r>
              <a:rPr lang="en-US" sz="1800" dirty="0">
                <a:effectLst/>
                <a:latin typeface="Aptos" panose="020B0004020202020204" pitchFamily="34" charset="0"/>
                <a:ea typeface="Aptos" panose="020B000402020202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290897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0" name="Straight Connector 4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AFD56CF-9151-A4F8-C00D-AF70D911FFD8}"/>
              </a:ext>
            </a:extLst>
          </p:cNvPr>
          <p:cNvSpPr>
            <a:spLocks noGrp="1"/>
          </p:cNvSpPr>
          <p:nvPr>
            <p:ph type="title"/>
          </p:nvPr>
        </p:nvSpPr>
        <p:spPr>
          <a:xfrm>
            <a:off x="457201" y="728906"/>
            <a:ext cx="4712534" cy="5516051"/>
          </a:xfrm>
        </p:spPr>
        <p:txBody>
          <a:bodyPr anchor="t">
            <a:normAutofit/>
          </a:bodyPr>
          <a:lstStyle/>
          <a:p>
            <a:r>
              <a:rPr lang="en-US" b="0" i="0">
                <a:solidFill>
                  <a:schemeClr val="tx2"/>
                </a:solidFill>
                <a:effectLst/>
                <a:latin typeface="Noto Serif" panose="02020600060500020200" pitchFamily="18" charset="0"/>
              </a:rPr>
              <a:t>Giá trị</a:t>
            </a:r>
            <a:endParaRPr lang="en-US">
              <a:solidFill>
                <a:schemeClr val="tx2"/>
              </a:solidFill>
            </a:endParaRPr>
          </a:p>
        </p:txBody>
      </p:sp>
      <p:sp>
        <p:nvSpPr>
          <p:cNvPr id="3" name="Content Placeholder 2">
            <a:extLst>
              <a:ext uri="{FF2B5EF4-FFF2-40B4-BE49-F238E27FC236}">
                <a16:creationId xmlns:a16="http://schemas.microsoft.com/office/drawing/2014/main" id="{80D2C96E-ECB3-644A-7166-9B7D2B70BB42}"/>
              </a:ext>
            </a:extLst>
          </p:cNvPr>
          <p:cNvSpPr>
            <a:spLocks noGrp="1"/>
          </p:cNvSpPr>
          <p:nvPr>
            <p:ph idx="1"/>
          </p:nvPr>
        </p:nvSpPr>
        <p:spPr>
          <a:xfrm>
            <a:off x="5388459" y="728906"/>
            <a:ext cx="5813687" cy="5545420"/>
          </a:xfrm>
        </p:spPr>
        <p:txBody>
          <a:bodyPr anchor="ctr">
            <a:normAutofit/>
          </a:bodyPr>
          <a:lstStyle/>
          <a:p>
            <a:pPr marL="0" lvl="0" indent="0">
              <a:spcAft>
                <a:spcPts val="800"/>
              </a:spcAft>
              <a:buSzPts val="1000"/>
              <a:buNone/>
              <a:tabLst>
                <a:tab pos="457200" algn="l"/>
              </a:tabLst>
            </a:pPr>
            <a:r>
              <a:rPr lang="en-US" sz="1800">
                <a:solidFill>
                  <a:schemeClr val="tx2"/>
                </a:solidFill>
                <a:effectLst/>
                <a:latin typeface="Aptos" panose="020B0004020202020204" pitchFamily="34" charset="0"/>
                <a:ea typeface="Aptos" panose="020B0004020202020204" pitchFamily="34" charset="0"/>
                <a:cs typeface="Times New Roman" panose="02020603050405020304" pitchFamily="18" charset="0"/>
              </a:rPr>
              <a:t>Thuộc tính CSS của phần tử thường nhận một giá trị (value), và mỗi giá trị sẽ thể hiện đặc tính khác nhau.</a:t>
            </a:r>
          </a:p>
          <a:p>
            <a:pPr marL="0" indent="0">
              <a:spcAft>
                <a:spcPts val="800"/>
              </a:spcAft>
              <a:buNone/>
            </a:pPr>
            <a:r>
              <a:rPr lang="en-US" sz="1800">
                <a:solidFill>
                  <a:schemeClr val="tx2"/>
                </a:solidFill>
                <a:effectLst/>
                <a:latin typeface="Aptos" panose="020B0004020202020204" pitchFamily="34" charset="0"/>
                <a:ea typeface="Aptos" panose="020B0004020202020204" pitchFamily="34" charset="0"/>
                <a:cs typeface="Times New Roman" panose="02020603050405020304" pitchFamily="18" charset="0"/>
              </a:rPr>
              <a:t>Ví dụ:</a:t>
            </a:r>
          </a:p>
          <a:p>
            <a:pPr marL="0" lvl="0" indent="0">
              <a:spcAft>
                <a:spcPts val="800"/>
              </a:spcAft>
              <a:buSzPts val="1000"/>
              <a:buNone/>
              <a:tabLst>
                <a:tab pos="457200" algn="l"/>
              </a:tabLst>
            </a:pPr>
            <a:r>
              <a:rPr lang="en-US" sz="1800">
                <a:solidFill>
                  <a:schemeClr val="tx2"/>
                </a:solidFill>
                <a:effectLst/>
                <a:latin typeface="Aptos" panose="020B0004020202020204" pitchFamily="34" charset="0"/>
                <a:ea typeface="Aptos" panose="020B0004020202020204" pitchFamily="34" charset="0"/>
                <a:cs typeface="Times New Roman" panose="02020603050405020304" pitchFamily="18" charset="0"/>
              </a:rPr>
              <a:t>Thuộc tính color với giá trị red sẽ làm văn bản màu đỏ.</a:t>
            </a:r>
          </a:p>
          <a:p>
            <a:pPr marL="0" lvl="0" indent="0">
              <a:spcAft>
                <a:spcPts val="800"/>
              </a:spcAft>
              <a:buSzPts val="1000"/>
              <a:buNone/>
              <a:tabLst>
                <a:tab pos="457200" algn="l"/>
              </a:tabLst>
            </a:pPr>
            <a:r>
              <a:rPr lang="en-US" sz="1800">
                <a:solidFill>
                  <a:schemeClr val="tx2"/>
                </a:solidFill>
                <a:effectLst/>
                <a:latin typeface="Aptos" panose="020B0004020202020204" pitchFamily="34" charset="0"/>
                <a:ea typeface="Aptos" panose="020B0004020202020204" pitchFamily="34" charset="0"/>
                <a:cs typeface="Times New Roman" panose="02020603050405020304" pitchFamily="18" charset="0"/>
              </a:rPr>
              <a:t>Với giá trị green, văn bản sẽ màu xanh.</a:t>
            </a:r>
          </a:p>
          <a:p>
            <a:pPr marL="0" lvl="0" indent="0">
              <a:spcAft>
                <a:spcPts val="800"/>
              </a:spcAft>
              <a:buSzPts val="1000"/>
              <a:buNone/>
              <a:tabLst>
                <a:tab pos="457200" algn="l"/>
              </a:tabLst>
            </a:pPr>
            <a:r>
              <a:rPr lang="en-US" sz="1800">
                <a:solidFill>
                  <a:schemeClr val="tx2"/>
                </a:solidFill>
                <a:effectLst/>
                <a:latin typeface="Aptos" panose="020B0004020202020204" pitchFamily="34" charset="0"/>
                <a:ea typeface="Aptos" panose="020B0004020202020204" pitchFamily="34" charset="0"/>
                <a:cs typeface="Times New Roman" panose="02020603050405020304" pitchFamily="18" charset="0"/>
              </a:rPr>
              <a:t>Với giá trị yellow, văn bản sẽ màu vàng.</a:t>
            </a:r>
          </a:p>
          <a:p>
            <a:pPr marL="0" indent="0">
              <a:spcAft>
                <a:spcPts val="800"/>
              </a:spcAft>
              <a:buNone/>
            </a:pPr>
            <a:r>
              <a:rPr lang="en-US" sz="1800">
                <a:solidFill>
                  <a:schemeClr val="tx2"/>
                </a:solidFill>
                <a:effectLst/>
                <a:latin typeface="Aptos" panose="020B0004020202020204" pitchFamily="34" charset="0"/>
                <a:ea typeface="Aptos" panose="020B0004020202020204" pitchFamily="34" charset="0"/>
                <a:cs typeface="Times New Roman" panose="02020603050405020304" pitchFamily="18" charset="0"/>
              </a:rPr>
              <a:t> </a:t>
            </a:r>
          </a:p>
          <a:p>
            <a:endParaRPr lang="en-US" sz="1800">
              <a:solidFill>
                <a:schemeClr val="tx2"/>
              </a:solidFill>
            </a:endParaRPr>
          </a:p>
        </p:txBody>
      </p:sp>
    </p:spTree>
    <p:extLst>
      <p:ext uri="{BB962C8B-B14F-4D97-AF65-F5344CB8AC3E}">
        <p14:creationId xmlns:p14="http://schemas.microsoft.com/office/powerpoint/2010/main" val="3338632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107A-36E0-EC5D-C063-45C7114B1BF0}"/>
              </a:ext>
            </a:extLst>
          </p:cNvPr>
          <p:cNvSpPr>
            <a:spLocks noGrp="1"/>
          </p:cNvSpPr>
          <p:nvPr>
            <p:ph type="title"/>
          </p:nvPr>
        </p:nvSpPr>
        <p:spPr>
          <a:xfrm>
            <a:off x="457200" y="0"/>
            <a:ext cx="10722932" cy="471948"/>
          </a:xfrm>
        </p:spPr>
        <p:txBody>
          <a:bodyPr>
            <a:normAutofit fontScale="90000"/>
          </a:bodyPr>
          <a:lstStyle/>
          <a:p>
            <a:r>
              <a:rPr lang="vi-VN" sz="3200" b="1" u="sng" dirty="0">
                <a:solidFill>
                  <a:schemeClr val="bg1"/>
                </a:solidFill>
                <a:latin typeface="Times New Roman" panose="02020603050405020304" pitchFamily="18" charset="0"/>
                <a:cs typeface="Times New Roman" panose="02020603050405020304" pitchFamily="18" charset="0"/>
              </a:rPr>
              <a:t>Kiến thức cơ bản về HTML</a:t>
            </a:r>
            <a:endParaRPr lang="en-US" sz="3200" b="1" u="sng"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D9E491-882C-D06D-55EF-6008005CF9DB}"/>
              </a:ext>
            </a:extLst>
          </p:cNvPr>
          <p:cNvSpPr>
            <a:spLocks noGrp="1"/>
          </p:cNvSpPr>
          <p:nvPr>
            <p:ph idx="1"/>
          </p:nvPr>
        </p:nvSpPr>
        <p:spPr>
          <a:xfrm>
            <a:off x="457200" y="471948"/>
            <a:ext cx="10722932" cy="6194323"/>
          </a:xfrm>
        </p:spPr>
        <p:txBody>
          <a:bodyPr>
            <a:noAutofit/>
          </a:bodyPr>
          <a:lstStyle/>
          <a:p>
            <a:pPr marL="342900" indent="-342900">
              <a:buFont typeface="+mj-lt"/>
              <a:buAutoNum type="arabicPeriod"/>
            </a:pPr>
            <a:r>
              <a:rPr lang="vi-VN" sz="2400" b="1" dirty="0">
                <a:solidFill>
                  <a:schemeClr val="tx1"/>
                </a:solidFill>
                <a:latin typeface="Times New Roman" panose="02020603050405020304" pitchFamily="18" charset="0"/>
                <a:cs typeface="Times New Roman" panose="02020603050405020304" pitchFamily="18" charset="0"/>
              </a:rPr>
              <a:t>HTML</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Hypertext</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Markup</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Language</a:t>
            </a:r>
            <a:r>
              <a:rPr lang="vi-VN" sz="2400" dirty="0">
                <a:solidFill>
                  <a:schemeClr val="tx1"/>
                </a:solidFill>
                <a:latin typeface="Times New Roman" panose="02020603050405020304" pitchFamily="18" charset="0"/>
                <a:cs typeface="Times New Roman" panose="02020603050405020304" pitchFamily="18" charset="0"/>
              </a:rPr>
              <a:t>) là ngôn ngữ đánh dấu được sử dụng để tạo ra các trang </a:t>
            </a:r>
            <a:r>
              <a:rPr lang="vi-VN" sz="2400" dirty="0" err="1">
                <a:solidFill>
                  <a:schemeClr val="tx1"/>
                </a:solidFill>
                <a:latin typeface="Times New Roman" panose="02020603050405020304" pitchFamily="18" charset="0"/>
                <a:cs typeface="Times New Roman" panose="02020603050405020304" pitchFamily="18" charset="0"/>
              </a:rPr>
              <a:t>web</a:t>
            </a:r>
            <a:r>
              <a:rPr lang="vi-VN" sz="2400" dirty="0">
                <a:solidFill>
                  <a:schemeClr val="tx1"/>
                </a:solidFill>
                <a:latin typeface="Times New Roman" panose="02020603050405020304" pitchFamily="18" charset="0"/>
                <a:cs typeface="Times New Roman" panose="02020603050405020304" pitchFamily="18" charset="0"/>
              </a:rPr>
              <a:t>. Nó cung cấp cấu trúc và định dạng cho nội dung trên trang </a:t>
            </a:r>
            <a:r>
              <a:rPr lang="vi-VN" sz="2400" dirty="0" err="1">
                <a:solidFill>
                  <a:schemeClr val="tx1"/>
                </a:solidFill>
                <a:latin typeface="Times New Roman" panose="02020603050405020304" pitchFamily="18" charset="0"/>
                <a:cs typeface="Times New Roman" panose="02020603050405020304" pitchFamily="18" charset="0"/>
              </a:rPr>
              <a:t>web</a:t>
            </a:r>
            <a:r>
              <a:rPr lang="vi-VN" sz="2400" dirty="0">
                <a:solidFill>
                  <a:schemeClr val="tx1"/>
                </a:solidFill>
                <a:latin typeface="Times New Roman" panose="02020603050405020304" pitchFamily="18" charset="0"/>
                <a:cs typeface="Times New Roman" panose="02020603050405020304" pitchFamily="18" charset="0"/>
              </a:rPr>
              <a:t>, giúp các trình duyệt </a:t>
            </a:r>
            <a:r>
              <a:rPr lang="vi-VN" sz="2400" dirty="0" err="1">
                <a:solidFill>
                  <a:schemeClr val="tx1"/>
                </a:solidFill>
                <a:latin typeface="Times New Roman" panose="02020603050405020304" pitchFamily="18" charset="0"/>
                <a:cs typeface="Times New Roman" panose="02020603050405020304" pitchFamily="18" charset="0"/>
              </a:rPr>
              <a:t>web</a:t>
            </a:r>
            <a:r>
              <a:rPr lang="vi-VN" sz="2400" dirty="0">
                <a:solidFill>
                  <a:schemeClr val="tx1"/>
                </a:solidFill>
                <a:latin typeface="Times New Roman" panose="02020603050405020304" pitchFamily="18" charset="0"/>
                <a:cs typeface="Times New Roman" panose="02020603050405020304" pitchFamily="18" charset="0"/>
              </a:rPr>
              <a:t> hiển thị nội dung một cách rõ ràng và dễ hiểu.</a:t>
            </a:r>
          </a:p>
          <a:p>
            <a:pPr marL="342900" indent="-342900">
              <a:buFont typeface="+mj-lt"/>
              <a:buAutoNum type="arabicPeriod"/>
            </a:pPr>
            <a:r>
              <a:rPr lang="vi-VN" sz="2400" b="1" dirty="0">
                <a:solidFill>
                  <a:schemeClr val="tx1"/>
                </a:solidFill>
                <a:latin typeface="Times New Roman" panose="02020603050405020304" pitchFamily="18" charset="0"/>
                <a:cs typeface="Times New Roman" panose="02020603050405020304" pitchFamily="18" charset="0"/>
              </a:rPr>
              <a:t>Các khái niệm chính:</a:t>
            </a: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	- </a:t>
            </a:r>
            <a:r>
              <a:rPr lang="vi-VN" sz="2400" b="1" dirty="0">
                <a:solidFill>
                  <a:schemeClr val="tx1"/>
                </a:solidFill>
                <a:latin typeface="Times New Roman" panose="02020603050405020304" pitchFamily="18" charset="0"/>
                <a:cs typeface="Times New Roman" panose="02020603050405020304" pitchFamily="18" charset="0"/>
              </a:rPr>
              <a:t>HTML là ngôn ngữ đánh dấu</a:t>
            </a:r>
            <a:r>
              <a:rPr lang="vi-VN" sz="2400" dirty="0">
                <a:solidFill>
                  <a:schemeClr val="tx1"/>
                </a:solidFill>
                <a:latin typeface="Times New Roman" panose="02020603050405020304" pitchFamily="18" charset="0"/>
                <a:cs typeface="Times New Roman" panose="02020603050405020304" pitchFamily="18" charset="0"/>
              </a:rPr>
              <a:t>: Sử dụng các </a:t>
            </a:r>
            <a:r>
              <a:rPr lang="vi-VN" sz="2400" b="1" dirty="0">
                <a:solidFill>
                  <a:schemeClr val="tx1"/>
                </a:solidFill>
                <a:latin typeface="Times New Roman" panose="02020603050405020304" pitchFamily="18" charset="0"/>
                <a:cs typeface="Times New Roman" panose="02020603050405020304" pitchFamily="18" charset="0"/>
              </a:rPr>
              <a:t>thẻ</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tags</a:t>
            </a:r>
            <a:r>
              <a:rPr lang="vi-VN" sz="2400" dirty="0">
                <a:solidFill>
                  <a:schemeClr val="tx1"/>
                </a:solidFill>
                <a:latin typeface="Times New Roman" panose="02020603050405020304" pitchFamily="18" charset="0"/>
                <a:cs typeface="Times New Roman" panose="02020603050405020304" pitchFamily="18" charset="0"/>
              </a:rPr>
              <a:t>) để cấu trúc và định dạng nội dung.</a:t>
            </a: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	- </a:t>
            </a:r>
            <a:r>
              <a:rPr lang="vi-VN" sz="2400" b="1" dirty="0">
                <a:solidFill>
                  <a:schemeClr val="tx1"/>
                </a:solidFill>
                <a:latin typeface="Times New Roman" panose="02020603050405020304" pitchFamily="18" charset="0"/>
                <a:cs typeface="Times New Roman" panose="02020603050405020304" pitchFamily="18" charset="0"/>
              </a:rPr>
              <a:t>Các thẻ HTML</a:t>
            </a:r>
            <a:r>
              <a:rPr lang="vi-VN" sz="2400" dirty="0">
                <a:solidFill>
                  <a:schemeClr val="tx1"/>
                </a:solidFill>
                <a:latin typeface="Times New Roman" panose="02020603050405020304" pitchFamily="18" charset="0"/>
                <a:cs typeface="Times New Roman" panose="02020603050405020304" pitchFamily="18" charset="0"/>
              </a:rPr>
              <a:t> bao gồm một thẻ mở và một thẻ đóng:</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latin typeface="Times New Roman" panose="02020603050405020304" pitchFamily="18" charset="0"/>
                <a:cs typeface="Times New Roman" panose="02020603050405020304" pitchFamily="18" charset="0"/>
              </a:rPr>
              <a:t>		</a:t>
            </a:r>
            <a:r>
              <a:rPr lang="vi-VN" sz="2400" dirty="0">
                <a:solidFill>
                  <a:schemeClr val="tx1"/>
                </a:solidFill>
                <a:latin typeface="Times New Roman" panose="02020603050405020304" pitchFamily="18" charset="0"/>
                <a:cs typeface="Times New Roman" panose="02020603050405020304" pitchFamily="18" charset="0"/>
              </a:rPr>
              <a:t>&lt;</a:t>
            </a:r>
            <a:r>
              <a:rPr lang="vi-VN" sz="2400" dirty="0" err="1">
                <a:solidFill>
                  <a:schemeClr val="tx1"/>
                </a:solidFill>
                <a:latin typeface="Times New Roman" panose="02020603050405020304" pitchFamily="18" charset="0"/>
                <a:cs typeface="Times New Roman" panose="02020603050405020304" pitchFamily="18" charset="0"/>
              </a:rPr>
              <a:t>tagname</a:t>
            </a:r>
            <a:r>
              <a:rPr lang="vi-VN" sz="2400" dirty="0">
                <a:solidFill>
                  <a:schemeClr val="tx1"/>
                </a:solidFill>
                <a:latin typeface="Times New Roman" panose="02020603050405020304" pitchFamily="18" charset="0"/>
                <a:cs typeface="Times New Roman" panose="02020603050405020304" pitchFamily="18" charset="0"/>
              </a:rPr>
              <a:t>&gt;</a:t>
            </a:r>
            <a:r>
              <a:rPr lang="vi-VN" sz="2400" dirty="0" err="1">
                <a:solidFill>
                  <a:schemeClr val="tx1"/>
                </a:solidFill>
                <a:latin typeface="Times New Roman" panose="02020603050405020304" pitchFamily="18" charset="0"/>
                <a:cs typeface="Times New Roman" panose="02020603050405020304" pitchFamily="18" charset="0"/>
              </a:rPr>
              <a:t>Content</a:t>
            </a:r>
            <a:r>
              <a:rPr lang="vi-VN" sz="2400" dirty="0">
                <a:solidFill>
                  <a:schemeClr val="tx1"/>
                </a:solidFill>
                <a:latin typeface="Times New Roman" panose="02020603050405020304" pitchFamily="18" charset="0"/>
                <a:cs typeface="Times New Roman" panose="02020603050405020304" pitchFamily="18" charset="0"/>
              </a:rPr>
              <a:t>&lt;/</a:t>
            </a:r>
            <a:r>
              <a:rPr lang="vi-VN" sz="2400" dirty="0" err="1">
                <a:solidFill>
                  <a:schemeClr val="tx1"/>
                </a:solidFill>
                <a:latin typeface="Times New Roman" panose="02020603050405020304" pitchFamily="18" charset="0"/>
                <a:cs typeface="Times New Roman" panose="02020603050405020304" pitchFamily="18" charset="0"/>
              </a:rPr>
              <a:t>tagname</a:t>
            </a:r>
            <a:r>
              <a:rPr lang="vi-VN" sz="2400" dirty="0">
                <a:solidFill>
                  <a:schemeClr val="tx1"/>
                </a:solidFill>
                <a:latin typeface="Times New Roman" panose="02020603050405020304" pitchFamily="18" charset="0"/>
                <a:cs typeface="Times New Roman" panose="02020603050405020304" pitchFamily="18" charset="0"/>
              </a:rPr>
              <a:t>&gt;</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Ví</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dụ</a:t>
            </a:r>
            <a:r>
              <a:rPr lang="en-US" sz="2400" dirty="0">
                <a:solidFill>
                  <a:schemeClr val="tx1"/>
                </a:solidFill>
                <a:latin typeface="Times New Roman" panose="02020603050405020304" pitchFamily="18" charset="0"/>
                <a:cs typeface="Times New Roman" panose="02020603050405020304" pitchFamily="18" charset="0"/>
              </a:rPr>
              <a:t>:</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a:t>
            </a:r>
            <a:r>
              <a:rPr lang="vi-VN" sz="2400" dirty="0">
                <a:solidFill>
                  <a:schemeClr val="tx1"/>
                </a:solidFill>
                <a:latin typeface="Times New Roman" panose="02020603050405020304" pitchFamily="18" charset="0"/>
                <a:cs typeface="Times New Roman" panose="02020603050405020304" pitchFamily="18" charset="0"/>
              </a:rPr>
              <a:t>&lt;p&gt;Đây là một đoạn văn.&lt;/p&gt;</a:t>
            </a: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	- </a:t>
            </a:r>
            <a:r>
              <a:rPr lang="vi-VN" sz="2400" b="1" dirty="0">
                <a:solidFill>
                  <a:schemeClr val="tx1"/>
                </a:solidFill>
                <a:latin typeface="Times New Roman" panose="02020603050405020304" pitchFamily="18" charset="0"/>
                <a:cs typeface="Times New Roman" panose="02020603050405020304" pitchFamily="18" charset="0"/>
              </a:rPr>
              <a:t>Thẻ HTML</a:t>
            </a:r>
            <a:r>
              <a:rPr lang="vi-VN" sz="2400" dirty="0">
                <a:solidFill>
                  <a:schemeClr val="tx1"/>
                </a:solidFill>
                <a:latin typeface="Times New Roman" panose="02020603050405020304" pitchFamily="18" charset="0"/>
                <a:cs typeface="Times New Roman" panose="02020603050405020304" pitchFamily="18" charset="0"/>
              </a:rPr>
              <a:t> có thể có các </a:t>
            </a:r>
            <a:r>
              <a:rPr lang="vi-VN" sz="2400" b="1" dirty="0">
                <a:solidFill>
                  <a:schemeClr val="tx1"/>
                </a:solidFill>
                <a:latin typeface="Times New Roman" panose="02020603050405020304" pitchFamily="18" charset="0"/>
                <a:cs typeface="Times New Roman" panose="02020603050405020304" pitchFamily="18" charset="0"/>
              </a:rPr>
              <a:t>thuộc tính</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attributes</a:t>
            </a:r>
            <a:r>
              <a:rPr lang="vi-VN" sz="2400" dirty="0">
                <a:solidFill>
                  <a:schemeClr val="tx1"/>
                </a:solidFill>
                <a:latin typeface="Times New Roman" panose="02020603050405020304" pitchFamily="18" charset="0"/>
                <a:cs typeface="Times New Roman" panose="02020603050405020304" pitchFamily="18" charset="0"/>
              </a:rPr>
              <a:t>) giúp xác định các thông tin bổ sung, như đường dẫn, kích thước, </a:t>
            </a:r>
            <a:r>
              <a:rPr lang="vi-VN" sz="2400" dirty="0" err="1">
                <a:solidFill>
                  <a:schemeClr val="tx1"/>
                </a:solidFill>
                <a:latin typeface="Times New Roman" panose="02020603050405020304" pitchFamily="18" charset="0"/>
                <a:cs typeface="Times New Roman" panose="02020603050405020304" pitchFamily="18" charset="0"/>
              </a:rPr>
              <a:t>v.v</a:t>
            </a:r>
            <a:r>
              <a:rPr lang="vi-VN" sz="2400" dirty="0">
                <a:solidFill>
                  <a:schemeClr val="tx1"/>
                </a:solidFill>
                <a:latin typeface="Times New Roman" panose="02020603050405020304" pitchFamily="18" charset="0"/>
                <a:cs typeface="Times New Roman" panose="02020603050405020304" pitchFamily="18" charset="0"/>
              </a:rPr>
              <a:t>. Ví dụ:</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vi-VN" sz="2400" dirty="0">
                <a:solidFill>
                  <a:schemeClr val="tx1"/>
                </a:solidFill>
                <a:latin typeface="Times New Roman" panose="02020603050405020304" pitchFamily="18" charset="0"/>
                <a:cs typeface="Times New Roman" panose="02020603050405020304" pitchFamily="18" charset="0"/>
              </a:rPr>
              <a:t>&lt;</a:t>
            </a:r>
            <a:r>
              <a:rPr lang="vi-VN" sz="2400" dirty="0" err="1">
                <a:solidFill>
                  <a:schemeClr val="tx1"/>
                </a:solidFill>
                <a:latin typeface="Times New Roman" panose="02020603050405020304" pitchFamily="18" charset="0"/>
                <a:cs typeface="Times New Roman" panose="02020603050405020304" pitchFamily="18" charset="0"/>
              </a:rPr>
              <a:t>img</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src</a:t>
            </a:r>
            <a:r>
              <a:rPr lang="vi-VN" sz="2400" dirty="0">
                <a:solidFill>
                  <a:schemeClr val="tx1"/>
                </a:solidFill>
                <a:latin typeface="Times New Roman" panose="02020603050405020304" pitchFamily="18" charset="0"/>
                <a:cs typeface="Times New Roman" panose="02020603050405020304" pitchFamily="18" charset="0"/>
              </a:rPr>
              <a:t>="image.jpg" </a:t>
            </a:r>
            <a:r>
              <a:rPr lang="vi-VN" sz="2400" dirty="0" err="1">
                <a:solidFill>
                  <a:schemeClr val="tx1"/>
                </a:solidFill>
                <a:latin typeface="Times New Roman" panose="02020603050405020304" pitchFamily="18" charset="0"/>
                <a:cs typeface="Times New Roman" panose="02020603050405020304" pitchFamily="18" charset="0"/>
              </a:rPr>
              <a:t>alt</a:t>
            </a:r>
            <a:r>
              <a:rPr lang="vi-VN" sz="2400" dirty="0">
                <a:solidFill>
                  <a:schemeClr val="tx1"/>
                </a:solidFill>
                <a:latin typeface="Times New Roman" panose="02020603050405020304" pitchFamily="18" charset="0"/>
                <a:cs typeface="Times New Roman" panose="02020603050405020304" pitchFamily="18" charset="0"/>
              </a:rPr>
              <a:t>="Hình ảnh minh họa" </a:t>
            </a:r>
            <a:r>
              <a:rPr lang="vi-VN" sz="2400" dirty="0" err="1">
                <a:solidFill>
                  <a:schemeClr val="tx1"/>
                </a:solidFill>
                <a:latin typeface="Times New Roman" panose="02020603050405020304" pitchFamily="18" charset="0"/>
                <a:cs typeface="Times New Roman" panose="02020603050405020304" pitchFamily="18" charset="0"/>
              </a:rPr>
              <a:t>width</a:t>
            </a:r>
            <a:r>
              <a:rPr lang="vi-VN" sz="2400" dirty="0">
                <a:solidFill>
                  <a:schemeClr val="tx1"/>
                </a:solidFill>
                <a:latin typeface="Times New Roman" panose="02020603050405020304" pitchFamily="18" charset="0"/>
                <a:cs typeface="Times New Roman" panose="02020603050405020304" pitchFamily="18" charset="0"/>
              </a:rPr>
              <a:t>="300" /&gt;</a:t>
            </a:r>
          </a:p>
          <a:p>
            <a:pPr>
              <a:buFont typeface="Arial" panose="020B0604020202020204" pitchFamily="34" charset="0"/>
              <a:buChar char="•"/>
            </a:pPr>
            <a:endParaRPr lang="vi-VN" sz="24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vi-VN"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1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7" name="Group 1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 name="Straight Connector 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DA74575-6E11-40F0-1A92-8A3FD201ADC5}"/>
              </a:ext>
            </a:extLst>
          </p:cNvPr>
          <p:cNvSpPr>
            <a:spLocks noGrp="1"/>
          </p:cNvSpPr>
          <p:nvPr>
            <p:ph type="title"/>
          </p:nvPr>
        </p:nvSpPr>
        <p:spPr>
          <a:xfrm>
            <a:off x="457201" y="728906"/>
            <a:ext cx="4712534" cy="5516051"/>
          </a:xfrm>
        </p:spPr>
        <p:txBody>
          <a:bodyPr anchor="t">
            <a:normAutofit/>
          </a:bodyPr>
          <a:lstStyle/>
          <a:p>
            <a:r>
              <a:rPr lang="en-US" b="0" i="0">
                <a:solidFill>
                  <a:schemeClr val="tx2"/>
                </a:solidFill>
                <a:effectLst/>
                <a:latin typeface="Noto Serif" panose="02020600060500020200" pitchFamily="18" charset="0"/>
              </a:rPr>
              <a:t>Khai báo</a:t>
            </a:r>
            <a:endParaRPr lang="en-US">
              <a:solidFill>
                <a:schemeClr val="tx2"/>
              </a:solidFill>
            </a:endParaRPr>
          </a:p>
        </p:txBody>
      </p:sp>
      <p:sp>
        <p:nvSpPr>
          <p:cNvPr id="4" name="Rectangle 1">
            <a:extLst>
              <a:ext uri="{FF2B5EF4-FFF2-40B4-BE49-F238E27FC236}">
                <a16:creationId xmlns:a16="http://schemas.microsoft.com/office/drawing/2014/main" id="{0992DE55-EA1D-EA3C-39AF-8012EE33BC06}"/>
              </a:ext>
            </a:extLst>
          </p:cNvPr>
          <p:cNvSpPr>
            <a:spLocks noGrp="1" noChangeArrowheads="1"/>
          </p:cNvSpPr>
          <p:nvPr>
            <p:ph idx="1"/>
          </p:nvPr>
        </p:nvSpPr>
        <p:spPr bwMode="auto">
          <a:xfrm>
            <a:off x="5388459" y="728906"/>
            <a:ext cx="5813687" cy="55454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solidFill>
                <a:schemeClr val="tx2"/>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a:ln>
                  <a:noFill/>
                </a:ln>
                <a:solidFill>
                  <a:schemeClr val="tx2"/>
                </a:solidFill>
                <a:effectLst/>
                <a:latin typeface="Times New Roman" panose="02020603050405020304" pitchFamily="18" charset="0"/>
                <a:cs typeface="Times New Roman" panose="02020603050405020304" pitchFamily="18" charset="0"/>
              </a:rPr>
              <a:t>Mỗi cặp </a:t>
            </a:r>
            <a:r>
              <a:rPr kumimoji="0" lang="en-US" altLang="en-US" sz="1800" b="1" i="0" u="none" strike="noStrike" cap="none" normalizeH="0" baseline="0">
                <a:ln>
                  <a:noFill/>
                </a:ln>
                <a:solidFill>
                  <a:schemeClr val="tx2"/>
                </a:solidFill>
                <a:effectLst/>
                <a:latin typeface="Times New Roman" panose="02020603050405020304" pitchFamily="18" charset="0"/>
                <a:cs typeface="Times New Roman" panose="02020603050405020304" pitchFamily="18" charset="0"/>
              </a:rPr>
              <a:t>property</a:t>
            </a:r>
          </a:p>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a:ln>
                  <a:noFill/>
                </a:ln>
                <a:solidFill>
                  <a:schemeClr val="tx2"/>
                </a:solidFill>
                <a:effectLst/>
                <a:latin typeface="Times New Roman" panose="02020603050405020304" pitchFamily="18" charset="0"/>
                <a:cs typeface="Times New Roman" panose="02020603050405020304" pitchFamily="18" charset="0"/>
              </a:rPr>
              <a:t>được gọi là một </a:t>
            </a:r>
            <a:r>
              <a:rPr kumimoji="0" lang="en-US" altLang="en-US" sz="1800" b="1" i="0" u="none" strike="noStrike" cap="none" normalizeH="0" baseline="0">
                <a:ln>
                  <a:noFill/>
                </a:ln>
                <a:solidFill>
                  <a:schemeClr val="tx2"/>
                </a:solidFill>
                <a:effectLst/>
                <a:latin typeface="Times New Roman" panose="02020603050405020304" pitchFamily="18" charset="0"/>
                <a:cs typeface="Times New Roman" panose="02020603050405020304" pitchFamily="18" charset="0"/>
              </a:rPr>
              <a:t>khai báo</a:t>
            </a:r>
            <a:r>
              <a:rPr kumimoji="0" lang="en-US" altLang="en-US" sz="1800" b="0" i="0" u="none" strike="noStrike" cap="none" normalizeH="0" baseline="0">
                <a:ln>
                  <a:noFill/>
                </a:ln>
                <a:solidFill>
                  <a:schemeClr val="tx2"/>
                </a:solidFill>
                <a:effectLst/>
                <a:latin typeface="Times New Roman" panose="02020603050405020304" pitchFamily="18" charset="0"/>
                <a:cs typeface="Times New Roman" panose="02020603050405020304" pitchFamily="18" charset="0"/>
              </a:rPr>
              <a:t>, dùng để thiết lập giá trị của một thuộc tính CSS cho phần tử.</a:t>
            </a:r>
          </a:p>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a:ln>
                  <a:noFill/>
                </a:ln>
                <a:solidFill>
                  <a:schemeClr val="tx2"/>
                </a:solidFill>
                <a:effectLst/>
                <a:latin typeface="Times New Roman" panose="02020603050405020304" pitchFamily="18" charset="0"/>
                <a:cs typeface="Times New Roman" panose="02020603050405020304" pitchFamily="18" charset="0"/>
              </a:rPr>
              <a:t>Ví dụ:</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a:ln>
                  <a:noFill/>
                </a:ln>
                <a:solidFill>
                  <a:schemeClr val="tx2"/>
                </a:solidFill>
                <a:effectLst/>
                <a:latin typeface="Times New Roman" panose="02020603050405020304" pitchFamily="18" charset="0"/>
                <a:cs typeface="Times New Roman" panose="02020603050405020304" pitchFamily="18" charset="0"/>
              </a:rPr>
              <a:t>Viết color: yellow có nghĩa là thiết lập thuộc tính color của phần tử với giá trị là yellow.</a:t>
            </a:r>
          </a:p>
          <a:p>
            <a:pPr marL="0" marR="0" lvl="0" indent="0"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solidFill>
                <a:schemeClr val="tx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296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86485-EAA6-1DF6-4DD0-4C2BCA9B0AF2}"/>
              </a:ext>
            </a:extLst>
          </p:cNvPr>
          <p:cNvSpPr>
            <a:spLocks noGrp="1"/>
          </p:cNvSpPr>
          <p:nvPr>
            <p:ph type="title"/>
          </p:nvPr>
        </p:nvSpPr>
        <p:spPr>
          <a:xfrm>
            <a:off x="457200" y="216039"/>
            <a:ext cx="10722932" cy="315912"/>
          </a:xfrm>
        </p:spPr>
        <p:txBody>
          <a:bodyPr>
            <a:normAutofit fontScale="90000"/>
          </a:bodyPr>
          <a:lstStyle/>
          <a:p>
            <a:r>
              <a:rPr lang="en-US" sz="2800" b="0" i="0" dirty="0" err="1">
                <a:solidFill>
                  <a:srgbClr val="000000"/>
                </a:solidFill>
                <a:effectLst/>
                <a:latin typeface="Noto Serif" panose="02020600060500020200" pitchFamily="18" charset="0"/>
              </a:rPr>
              <a:t>Bộ</a:t>
            </a:r>
            <a:r>
              <a:rPr lang="en-US" sz="2800" b="0" i="0" dirty="0">
                <a:solidFill>
                  <a:srgbClr val="000000"/>
                </a:solidFill>
                <a:effectLst/>
                <a:latin typeface="Noto Serif" panose="02020600060500020200" pitchFamily="18" charset="0"/>
              </a:rPr>
              <a:t> </a:t>
            </a:r>
            <a:r>
              <a:rPr lang="en-US" sz="2800" b="0" i="0" dirty="0" err="1">
                <a:solidFill>
                  <a:srgbClr val="000000"/>
                </a:solidFill>
                <a:effectLst/>
                <a:latin typeface="Noto Serif" panose="02020600060500020200" pitchFamily="18" charset="0"/>
              </a:rPr>
              <a:t>định</a:t>
            </a:r>
            <a:r>
              <a:rPr lang="en-US" sz="2800" b="0" i="0" dirty="0">
                <a:solidFill>
                  <a:srgbClr val="000000"/>
                </a:solidFill>
                <a:effectLst/>
                <a:latin typeface="Noto Serif" panose="02020600060500020200" pitchFamily="18" charset="0"/>
              </a:rPr>
              <a:t> </a:t>
            </a:r>
            <a:r>
              <a:rPr lang="en-US" sz="2800" b="0" i="0" dirty="0" err="1">
                <a:solidFill>
                  <a:srgbClr val="000000"/>
                </a:solidFill>
                <a:effectLst/>
                <a:latin typeface="Noto Serif" panose="02020600060500020200" pitchFamily="18" charset="0"/>
              </a:rPr>
              <a:t>dạng</a:t>
            </a:r>
            <a:endParaRPr lang="en-US" sz="2800" dirty="0"/>
          </a:p>
        </p:txBody>
      </p:sp>
      <p:sp>
        <p:nvSpPr>
          <p:cNvPr id="3" name="Content Placeholder 2">
            <a:extLst>
              <a:ext uri="{FF2B5EF4-FFF2-40B4-BE49-F238E27FC236}">
                <a16:creationId xmlns:a16="http://schemas.microsoft.com/office/drawing/2014/main" id="{34BF484F-5C42-A4B8-AAB0-A548132D1E3F}"/>
              </a:ext>
            </a:extLst>
          </p:cNvPr>
          <p:cNvSpPr>
            <a:spLocks noGrp="1"/>
          </p:cNvSpPr>
          <p:nvPr>
            <p:ph idx="1"/>
          </p:nvPr>
        </p:nvSpPr>
        <p:spPr>
          <a:xfrm>
            <a:off x="457200" y="531951"/>
            <a:ext cx="11181522" cy="5645012"/>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1800" b="1" dirty="0" err="1">
                <a:effectLst/>
                <a:latin typeface="Times New Roman" panose="02020603050405020304" pitchFamily="18" charset="0"/>
                <a:ea typeface="Aptos" panose="020B0004020202020204" pitchFamily="34" charset="0"/>
                <a:cs typeface="Times New Roman" panose="02020603050405020304" pitchFamily="18" charset="0"/>
              </a:rPr>
              <a:t>Bộ</a:t>
            </a: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dirty="0" err="1">
                <a:effectLst/>
                <a:latin typeface="Times New Roman" panose="02020603050405020304" pitchFamily="18" charset="0"/>
                <a:ea typeface="Aptos" panose="020B0004020202020204" pitchFamily="34" charset="0"/>
                <a:cs typeface="Times New Roman" panose="02020603050405020304" pitchFamily="18" charset="0"/>
              </a:rPr>
              <a:t>định</a:t>
            </a: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dirty="0" err="1">
                <a:effectLst/>
                <a:latin typeface="Times New Roman" panose="02020603050405020304" pitchFamily="18" charset="0"/>
                <a:ea typeface="Aptos" panose="020B0004020202020204" pitchFamily="34" charset="0"/>
                <a:cs typeface="Times New Roman" panose="02020603050405020304" pitchFamily="18" charset="0"/>
              </a:rPr>
              <a:t>dạng</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là</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tập</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hợp</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nhiều</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dirty="0" err="1">
                <a:effectLst/>
                <a:latin typeface="Times New Roman" panose="02020603050405020304" pitchFamily="18" charset="0"/>
                <a:ea typeface="Aptos" panose="020B0004020202020204" pitchFamily="34" charset="0"/>
                <a:cs typeface="Times New Roman" panose="02020603050405020304" pitchFamily="18" charset="0"/>
              </a:rPr>
              <a:t>khai</a:t>
            </a: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dirty="0" err="1">
                <a:effectLst/>
                <a:latin typeface="Times New Roman" panose="02020603050405020304" pitchFamily="18" charset="0"/>
                <a:ea typeface="Aptos" panose="020B0004020202020204" pitchFamily="34" charset="0"/>
                <a:cs typeface="Times New Roman" panose="02020603050405020304" pitchFamily="18" charset="0"/>
              </a:rPr>
              <a:t>báo</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dùng</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để</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thiết</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lập</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giá</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trị</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cho</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thuộc</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tính</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CSS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phần</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tử</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07000"/>
              </a:lnSpc>
              <a:spcAft>
                <a:spcPts val="800"/>
              </a:spcAft>
            </a:pP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Cấu</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trúc</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cơ</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bản</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một</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bộ</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định</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dạng</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là</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07000"/>
              </a:lnSpc>
              <a:spcAft>
                <a:spcPts val="800"/>
              </a:spcAf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selector {</a:t>
            </a:r>
          </a:p>
          <a:p>
            <a:pPr>
              <a:lnSpc>
                <a:spcPct val="107000"/>
              </a:lnSpc>
              <a:spcAft>
                <a:spcPts val="800"/>
              </a:spcAf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    property: value;</a:t>
            </a:r>
          </a:p>
          <a:p>
            <a:pPr>
              <a:lnSpc>
                <a:spcPct val="107000"/>
              </a:lnSpc>
              <a:spcAft>
                <a:spcPts val="800"/>
              </a:spcAf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    property: value;</a:t>
            </a:r>
          </a:p>
          <a:p>
            <a:pPr>
              <a:lnSpc>
                <a:spcPct val="107000"/>
              </a:lnSpc>
              <a:spcAft>
                <a:spcPts val="800"/>
              </a:spcAf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p>
          <a:p>
            <a:pPr>
              <a:lnSpc>
                <a:spcPct val="107000"/>
              </a:lnSpc>
              <a:spcAft>
                <a:spcPts val="800"/>
              </a:spcAf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07000"/>
              </a:lnSpc>
              <a:spcAft>
                <a:spcPts val="800"/>
              </a:spcAft>
            </a:pPr>
            <a:r>
              <a:rPr lang="en-US" sz="1800" b="1" dirty="0" err="1">
                <a:effectLst/>
                <a:latin typeface="Times New Roman" panose="02020603050405020304" pitchFamily="18" charset="0"/>
                <a:ea typeface="Aptos" panose="020B0004020202020204" pitchFamily="34" charset="0"/>
                <a:cs typeface="Times New Roman" panose="02020603050405020304" pitchFamily="18" charset="0"/>
              </a:rPr>
              <a:t>Ví</a:t>
            </a: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dirty="0" err="1">
                <a:effectLst/>
                <a:latin typeface="Times New Roman" panose="02020603050405020304" pitchFamily="18" charset="0"/>
                <a:ea typeface="Aptos" panose="020B0004020202020204" pitchFamily="34" charset="0"/>
                <a:cs typeface="Times New Roman" panose="02020603050405020304" pitchFamily="18" charset="0"/>
              </a:rPr>
              <a:t>dụ</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Bộ</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định</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dạng</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sau</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thiết</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lập</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giá</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trị</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cho</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thuộc</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tính</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font-size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và</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color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phần</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tử</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&lt;h1&gt;:</a:t>
            </a:r>
          </a:p>
          <a:p>
            <a:pPr>
              <a:lnSpc>
                <a:spcPct val="107000"/>
              </a:lnSpc>
              <a:spcAft>
                <a:spcPts val="800"/>
              </a:spcAf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h1 {</a:t>
            </a:r>
          </a:p>
          <a:p>
            <a:pPr>
              <a:lnSpc>
                <a:spcPct val="107000"/>
              </a:lnSpc>
              <a:spcAft>
                <a:spcPts val="800"/>
              </a:spcAf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    font-size: 50px;</a:t>
            </a:r>
          </a:p>
          <a:p>
            <a:pPr>
              <a:lnSpc>
                <a:spcPct val="107000"/>
              </a:lnSpc>
              <a:spcAft>
                <a:spcPts val="800"/>
              </a:spcAf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    color: red;</a:t>
            </a:r>
          </a:p>
          <a:p>
            <a:pPr>
              <a:lnSpc>
                <a:spcPct val="107000"/>
              </a:lnSpc>
              <a:spcAft>
                <a:spcPts val="800"/>
              </a:spcAf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9558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98395DA-82CC-798F-3B55-B7433658489E}"/>
              </a:ext>
            </a:extLst>
          </p:cNvPr>
          <p:cNvSpPr>
            <a:spLocks noGrp="1"/>
          </p:cNvSpPr>
          <p:nvPr>
            <p:ph type="title"/>
          </p:nvPr>
        </p:nvSpPr>
        <p:spPr>
          <a:xfrm>
            <a:off x="457201" y="728906"/>
            <a:ext cx="4712534" cy="5516051"/>
          </a:xfrm>
        </p:spPr>
        <p:txBody>
          <a:bodyPr anchor="t">
            <a:normAutofit/>
          </a:bodyPr>
          <a:lstStyle/>
          <a:p>
            <a:r>
              <a:rPr lang="vi-VN" b="1" i="0">
                <a:solidFill>
                  <a:schemeClr val="tx2"/>
                </a:solidFill>
                <a:effectLst/>
                <a:latin typeface="Noto Serif" panose="02020600060500020200" pitchFamily="18" charset="0"/>
              </a:rPr>
              <a:t>1) Cách định dạng cho phần tử bằng phương pháp Inline CSS</a:t>
            </a:r>
            <a:br>
              <a:rPr lang="vi-VN" b="1" i="0">
                <a:solidFill>
                  <a:schemeClr val="tx2"/>
                </a:solidFill>
                <a:effectLst/>
                <a:latin typeface="Noto Serif" panose="02020600060500020200" pitchFamily="18" charset="0"/>
              </a:rPr>
            </a:br>
            <a:endParaRPr lang="en-US">
              <a:solidFill>
                <a:schemeClr val="tx2"/>
              </a:solidFill>
            </a:endParaRPr>
          </a:p>
        </p:txBody>
      </p:sp>
      <p:sp>
        <p:nvSpPr>
          <p:cNvPr id="3" name="Content Placeholder 2">
            <a:extLst>
              <a:ext uri="{FF2B5EF4-FFF2-40B4-BE49-F238E27FC236}">
                <a16:creationId xmlns:a16="http://schemas.microsoft.com/office/drawing/2014/main" id="{18BEAC70-685A-4951-100E-FAA66A9F983E}"/>
              </a:ext>
            </a:extLst>
          </p:cNvPr>
          <p:cNvSpPr>
            <a:spLocks noGrp="1"/>
          </p:cNvSpPr>
          <p:nvPr>
            <p:ph idx="1"/>
          </p:nvPr>
        </p:nvSpPr>
        <p:spPr>
          <a:xfrm>
            <a:off x="5388459" y="728906"/>
            <a:ext cx="5813687" cy="5545420"/>
          </a:xfrm>
        </p:spPr>
        <p:txBody>
          <a:bodyPr anchor="ctr">
            <a:normAutofit/>
          </a:bodyPr>
          <a:lstStyle/>
          <a:p>
            <a:pPr>
              <a:spcAft>
                <a:spcPts val="800"/>
              </a:spcAft>
            </a:pPr>
            <a:r>
              <a:rPr lang="en-US" sz="1800">
                <a:solidFill>
                  <a:schemeClr val="tx2"/>
                </a:solidFill>
                <a:effectLst/>
                <a:latin typeface="Aptos" panose="020B0004020202020204" pitchFamily="34" charset="0"/>
                <a:ea typeface="Aptos" panose="020B0004020202020204" pitchFamily="34" charset="0"/>
                <a:cs typeface="Times New Roman" panose="02020603050405020304" pitchFamily="18" charset="0"/>
              </a:rPr>
              <a:t>Inline CSS là phương pháp áp dụng kiểu dáng trực tiếp vào một phần tử HTML thông qua thuộc tính style. Điều này cho phép bạn định dạng riêng biệt cho từng phần tử mà không cần sử dụng tệp CSS bên ngoài hoặc bộ định dạng trong phần &lt;style&gt;.</a:t>
            </a:r>
          </a:p>
          <a:p>
            <a:pPr>
              <a:spcAft>
                <a:spcPts val="800"/>
              </a:spcAft>
            </a:pPr>
            <a:r>
              <a:rPr lang="en-US" sz="1800">
                <a:solidFill>
                  <a:schemeClr val="tx2"/>
                </a:solidFill>
                <a:effectLst/>
                <a:latin typeface="Aptos" panose="020B0004020202020204" pitchFamily="34" charset="0"/>
                <a:ea typeface="Aptos" panose="020B0004020202020204" pitchFamily="34" charset="0"/>
                <a:cs typeface="Times New Roman" panose="02020603050405020304" pitchFamily="18" charset="0"/>
              </a:rPr>
              <a:t>Cấu trúc</a:t>
            </a:r>
          </a:p>
          <a:p>
            <a:pPr>
              <a:spcAft>
                <a:spcPts val="800"/>
              </a:spcAft>
            </a:pPr>
            <a:r>
              <a:rPr lang="en-US" sz="1800">
                <a:solidFill>
                  <a:schemeClr val="tx2"/>
                </a:solidFill>
                <a:effectLst/>
                <a:latin typeface="Aptos" panose="020B0004020202020204" pitchFamily="34" charset="0"/>
                <a:ea typeface="Aptos" panose="020B0004020202020204" pitchFamily="34" charset="0"/>
                <a:cs typeface="Times New Roman" panose="02020603050405020304" pitchFamily="18" charset="0"/>
              </a:rPr>
              <a:t>Cú pháp để sử dụng Inline CSS là thêm thuộc tính style vào thẻ HTML và gán các khai báo CSS vào nó.</a:t>
            </a:r>
          </a:p>
          <a:p>
            <a:endParaRPr lang="en-US" sz="1800">
              <a:solidFill>
                <a:schemeClr val="tx2"/>
              </a:solidFill>
            </a:endParaRPr>
          </a:p>
        </p:txBody>
      </p:sp>
    </p:spTree>
    <p:extLst>
      <p:ext uri="{BB962C8B-B14F-4D97-AF65-F5344CB8AC3E}">
        <p14:creationId xmlns:p14="http://schemas.microsoft.com/office/powerpoint/2010/main" val="3134922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DA22AC1-35BC-D079-19D9-EE9E1DABC860}"/>
              </a:ext>
            </a:extLst>
          </p:cNvPr>
          <p:cNvSpPr>
            <a:spLocks noGrp="1"/>
          </p:cNvSpPr>
          <p:nvPr>
            <p:ph type="title"/>
          </p:nvPr>
        </p:nvSpPr>
        <p:spPr>
          <a:xfrm>
            <a:off x="457200" y="720772"/>
            <a:ext cx="3718767" cy="5531079"/>
          </a:xfrm>
        </p:spPr>
        <p:txBody>
          <a:bodyPr>
            <a:normAutofit/>
          </a:bodyPr>
          <a:lstStyle/>
          <a:p>
            <a:r>
              <a:rPr lang="en-US">
                <a:solidFill>
                  <a:schemeClr val="tx2">
                    <a:alpha val="80000"/>
                  </a:schemeClr>
                </a:solidFill>
              </a:rPr>
              <a:t>Ví dụ</a:t>
            </a:r>
          </a:p>
        </p:txBody>
      </p:sp>
      <p:sp>
        <p:nvSpPr>
          <p:cNvPr id="46" name="Rectangle 45">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563425D5-2AB7-30FD-D3E3-652293EAD9E6}"/>
              </a:ext>
            </a:extLst>
          </p:cNvPr>
          <p:cNvGraphicFramePr>
            <a:graphicFrameLocks noGrp="1"/>
          </p:cNvGraphicFramePr>
          <p:nvPr>
            <p:ph idx="1"/>
            <p:extLst>
              <p:ext uri="{D42A27DB-BD31-4B8C-83A1-F6EECF244321}">
                <p14:modId xmlns:p14="http://schemas.microsoft.com/office/powerpoint/2010/main" val="3578662718"/>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4600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1481A1B-AA81-AE80-10C7-3AC16473BCC2}"/>
              </a:ext>
            </a:extLst>
          </p:cNvPr>
          <p:cNvSpPr>
            <a:spLocks noGrp="1"/>
          </p:cNvSpPr>
          <p:nvPr>
            <p:ph sz="half" idx="1"/>
          </p:nvPr>
        </p:nvSpPr>
        <p:spPr>
          <a:xfrm>
            <a:off x="457199" y="149087"/>
            <a:ext cx="6639339" cy="6027876"/>
          </a:xfrm>
        </p:spPr>
        <p:txBody>
          <a:bodyPr>
            <a:normAutofit fontScale="92500" lnSpcReduction="20000"/>
          </a:bodyPr>
          <a:lstStyle/>
          <a:p>
            <a:r>
              <a:rPr lang="en-US" sz="1800" dirty="0">
                <a:solidFill>
                  <a:schemeClr val="tx1"/>
                </a:solidFill>
                <a:latin typeface="Times New Roman" panose="02020603050405020304" pitchFamily="18" charset="0"/>
                <a:cs typeface="Times New Roman" panose="02020603050405020304" pitchFamily="18" charset="0"/>
              </a:rPr>
              <a:t>&lt;!DOCTYPE html&gt;</a:t>
            </a:r>
          </a:p>
          <a:p>
            <a:r>
              <a:rPr lang="en-US" sz="1800" dirty="0">
                <a:solidFill>
                  <a:schemeClr val="tx1"/>
                </a:solidFill>
                <a:latin typeface="Times New Roman" panose="02020603050405020304" pitchFamily="18" charset="0"/>
                <a:cs typeface="Times New Roman" panose="02020603050405020304" pitchFamily="18" charset="0"/>
              </a:rPr>
              <a:t>&lt;html lang="vi"&gt;</a:t>
            </a:r>
          </a:p>
          <a:p>
            <a:r>
              <a:rPr lang="en-US" sz="1800" dirty="0">
                <a:solidFill>
                  <a:schemeClr val="tx1"/>
                </a:solidFill>
                <a:latin typeface="Times New Roman" panose="02020603050405020304" pitchFamily="18" charset="0"/>
                <a:cs typeface="Times New Roman" panose="02020603050405020304" pitchFamily="18" charset="0"/>
              </a:rPr>
              <a:t>&lt;head&gt;</a:t>
            </a:r>
          </a:p>
          <a:p>
            <a:r>
              <a:rPr lang="en-US" sz="1800" dirty="0">
                <a:solidFill>
                  <a:schemeClr val="tx1"/>
                </a:solidFill>
                <a:latin typeface="Times New Roman" panose="02020603050405020304" pitchFamily="18" charset="0"/>
                <a:cs typeface="Times New Roman" panose="02020603050405020304" pitchFamily="18" charset="0"/>
              </a:rPr>
              <a:t>    &lt;meta charset="UTF-8"&gt;</a:t>
            </a:r>
          </a:p>
          <a:p>
            <a:r>
              <a:rPr lang="en-US" sz="1800" dirty="0">
                <a:solidFill>
                  <a:schemeClr val="tx1"/>
                </a:solidFill>
                <a:latin typeface="Times New Roman" panose="02020603050405020304" pitchFamily="18" charset="0"/>
                <a:cs typeface="Times New Roman" panose="02020603050405020304" pitchFamily="18" charset="0"/>
              </a:rPr>
              <a:t>    &lt;meta name="viewport" content="width=device-width, initial-scale=1.0"&gt;</a:t>
            </a:r>
          </a:p>
          <a:p>
            <a:r>
              <a:rPr lang="en-US" sz="1800" dirty="0">
                <a:solidFill>
                  <a:schemeClr val="tx1"/>
                </a:solidFill>
                <a:latin typeface="Times New Roman" panose="02020603050405020304" pitchFamily="18" charset="0"/>
                <a:cs typeface="Times New Roman" panose="02020603050405020304" pitchFamily="18" charset="0"/>
              </a:rPr>
              <a:t>    &lt;title&gt;</a:t>
            </a:r>
            <a:r>
              <a:rPr lang="en-US" sz="1800" dirty="0" err="1">
                <a:solidFill>
                  <a:schemeClr val="tx1"/>
                </a:solidFill>
                <a:latin typeface="Times New Roman" panose="02020603050405020304" pitchFamily="18" charset="0"/>
                <a:cs typeface="Times New Roman" panose="02020603050405020304" pitchFamily="18" charset="0"/>
              </a:rPr>
              <a:t>Ví</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dụ</a:t>
            </a:r>
            <a:r>
              <a:rPr lang="en-US" sz="1800" dirty="0">
                <a:solidFill>
                  <a:schemeClr val="tx1"/>
                </a:solidFill>
                <a:latin typeface="Times New Roman" panose="02020603050405020304" pitchFamily="18" charset="0"/>
                <a:cs typeface="Times New Roman" panose="02020603050405020304" pitchFamily="18" charset="0"/>
              </a:rPr>
              <a:t> Inline CSS&lt;/title&gt;</a:t>
            </a:r>
          </a:p>
          <a:p>
            <a:r>
              <a:rPr lang="en-US" sz="1800" dirty="0">
                <a:solidFill>
                  <a:schemeClr val="tx1"/>
                </a:solidFill>
                <a:latin typeface="Times New Roman" panose="02020603050405020304" pitchFamily="18" charset="0"/>
                <a:cs typeface="Times New Roman" panose="02020603050405020304" pitchFamily="18" charset="0"/>
              </a:rPr>
              <a:t>&lt;/head&gt;</a:t>
            </a:r>
          </a:p>
          <a:p>
            <a:r>
              <a:rPr lang="en-US" sz="1800" dirty="0">
                <a:solidFill>
                  <a:schemeClr val="tx1"/>
                </a:solidFill>
                <a:latin typeface="Times New Roman" panose="02020603050405020304" pitchFamily="18" charset="0"/>
                <a:cs typeface="Times New Roman" panose="02020603050405020304" pitchFamily="18" charset="0"/>
              </a:rPr>
              <a:t>&lt;body&gt;</a:t>
            </a:r>
          </a:p>
          <a:p>
            <a:r>
              <a:rPr lang="en-US" sz="1800" dirty="0">
                <a:solidFill>
                  <a:schemeClr val="tx1"/>
                </a:solidFill>
                <a:latin typeface="Times New Roman" panose="02020603050405020304" pitchFamily="18" charset="0"/>
                <a:cs typeface="Times New Roman" panose="02020603050405020304" pitchFamily="18" charset="0"/>
              </a:rPr>
              <a:t>    &lt;h1 style="color: blue; text-align: center;"&gt;</a:t>
            </a:r>
            <a:r>
              <a:rPr lang="en-US" sz="1800" dirty="0" err="1">
                <a:solidFill>
                  <a:schemeClr val="tx1"/>
                </a:solidFill>
                <a:latin typeface="Times New Roman" panose="02020603050405020304" pitchFamily="18" charset="0"/>
                <a:cs typeface="Times New Roman" panose="02020603050405020304" pitchFamily="18" charset="0"/>
              </a:rPr>
              <a:t>Chào</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mừng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đến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với</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trang</a:t>
            </a:r>
            <a:r>
              <a:rPr lang="en-US" sz="1800" dirty="0">
                <a:solidFill>
                  <a:schemeClr val="tx1"/>
                </a:solidFill>
                <a:latin typeface="Times New Roman" panose="02020603050405020304" pitchFamily="18" charset="0"/>
                <a:cs typeface="Times New Roman" panose="02020603050405020304" pitchFamily="18" charset="0"/>
              </a:rPr>
              <a:t> web </a:t>
            </a:r>
            <a:r>
              <a:rPr lang="en-US" sz="1800" dirty="0" err="1">
                <a:solidFill>
                  <a:schemeClr val="tx1"/>
                </a:solidFill>
                <a:latin typeface="Times New Roman" panose="02020603050405020304" pitchFamily="18" charset="0"/>
                <a:cs typeface="Times New Roman" panose="02020603050405020304" pitchFamily="18" charset="0"/>
              </a:rPr>
              <a:t>của</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tôi</a:t>
            </a:r>
            <a:r>
              <a:rPr lang="en-US" sz="1800" dirty="0">
                <a:solidFill>
                  <a:schemeClr val="tx1"/>
                </a:solidFill>
                <a:latin typeface="Times New Roman" panose="02020603050405020304" pitchFamily="18" charset="0"/>
                <a:cs typeface="Times New Roman" panose="02020603050405020304" pitchFamily="18" charset="0"/>
              </a:rPr>
              <a:t>!&lt;/h1&gt;</a:t>
            </a:r>
          </a:p>
          <a:p>
            <a:r>
              <a:rPr lang="en-US" sz="1800" dirty="0">
                <a:solidFill>
                  <a:schemeClr val="tx1"/>
                </a:solidFill>
                <a:latin typeface="Times New Roman" panose="02020603050405020304" pitchFamily="18" charset="0"/>
                <a:cs typeface="Times New Roman" panose="02020603050405020304" pitchFamily="18" charset="0"/>
              </a:rPr>
              <a:t>    &lt;p style="font-size: 18px; color: green;"&gt;</a:t>
            </a:r>
            <a:r>
              <a:rPr lang="en-US" sz="1800" dirty="0" err="1">
                <a:solidFill>
                  <a:schemeClr val="tx1"/>
                </a:solidFill>
                <a:latin typeface="Times New Roman" panose="02020603050405020304" pitchFamily="18" charset="0"/>
                <a:cs typeface="Times New Roman" panose="02020603050405020304" pitchFamily="18" charset="0"/>
              </a:rPr>
              <a:t>Đây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là</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một</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đoạn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văn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bản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với</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màu</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xanh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lá</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cây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và</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kích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cỡ</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chữ</a:t>
            </a:r>
            <a:r>
              <a:rPr lang="en-US" sz="1800" dirty="0">
                <a:solidFill>
                  <a:schemeClr val="tx1"/>
                </a:solidFill>
                <a:latin typeface="Times New Roman" panose="02020603050405020304" pitchFamily="18" charset="0"/>
                <a:cs typeface="Times New Roman" panose="02020603050405020304" pitchFamily="18" charset="0"/>
              </a:rPr>
              <a:t> 18px.&lt;/p&gt;</a:t>
            </a:r>
          </a:p>
          <a:p>
            <a:r>
              <a:rPr lang="en-US" sz="1800" dirty="0">
                <a:solidFill>
                  <a:schemeClr val="tx1"/>
                </a:solidFill>
                <a:latin typeface="Times New Roman" panose="02020603050405020304" pitchFamily="18" charset="0"/>
                <a:cs typeface="Times New Roman" panose="02020603050405020304" pitchFamily="18" charset="0"/>
              </a:rPr>
              <a:t>    &lt;p style="font-size: 16px; color: red; background-color: yellow;"&gt;</a:t>
            </a:r>
            <a:r>
              <a:rPr lang="en-US" sz="1800" dirty="0" err="1">
                <a:solidFill>
                  <a:schemeClr val="tx1"/>
                </a:solidFill>
                <a:latin typeface="Times New Roman" panose="02020603050405020304" pitchFamily="18" charset="0"/>
                <a:cs typeface="Times New Roman" panose="02020603050405020304" pitchFamily="18" charset="0"/>
              </a:rPr>
              <a:t>Đoạn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văn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này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có</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màu</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đỏ</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trên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nền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vàng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và</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kích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cỡ</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chữ</a:t>
            </a:r>
            <a:r>
              <a:rPr lang="en-US" sz="1800" dirty="0">
                <a:solidFill>
                  <a:schemeClr val="tx1"/>
                </a:solidFill>
                <a:latin typeface="Times New Roman" panose="02020603050405020304" pitchFamily="18" charset="0"/>
                <a:cs typeface="Times New Roman" panose="02020603050405020304" pitchFamily="18" charset="0"/>
              </a:rPr>
              <a:t> 16px.&lt;/p&gt;</a:t>
            </a:r>
          </a:p>
          <a:p>
            <a:r>
              <a:rPr lang="en-US" sz="1800" dirty="0">
                <a:solidFill>
                  <a:schemeClr val="tx1"/>
                </a:solidFill>
                <a:latin typeface="Times New Roman" panose="02020603050405020304" pitchFamily="18" charset="0"/>
                <a:cs typeface="Times New Roman" panose="02020603050405020304" pitchFamily="18" charset="0"/>
              </a:rPr>
              <a:t>&lt;/body&gt;</a:t>
            </a:r>
          </a:p>
          <a:p>
            <a:r>
              <a:rPr lang="en-US" sz="1800" dirty="0">
                <a:solidFill>
                  <a:schemeClr val="tx1"/>
                </a:solidFill>
                <a:latin typeface="Times New Roman" panose="02020603050405020304" pitchFamily="18" charset="0"/>
                <a:cs typeface="Times New Roman" panose="02020603050405020304" pitchFamily="18" charset="0"/>
              </a:rPr>
              <a:t>&lt;/html&gt;</a:t>
            </a:r>
          </a:p>
          <a:p>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826B6A1A-150C-A910-5413-371035EBC9D4}"/>
              </a:ext>
            </a:extLst>
          </p:cNvPr>
          <p:cNvPicPr>
            <a:picLocks noGrp="1" noChangeAspect="1"/>
          </p:cNvPicPr>
          <p:nvPr>
            <p:ph sz="half" idx="2"/>
          </p:nvPr>
        </p:nvPicPr>
        <p:blipFill>
          <a:blip r:embed="rId2"/>
          <a:stretch>
            <a:fillRect/>
          </a:stretch>
        </p:blipFill>
        <p:spPr>
          <a:xfrm>
            <a:off x="7513983" y="365125"/>
            <a:ext cx="4343400" cy="3647445"/>
          </a:xfrm>
        </p:spPr>
      </p:pic>
    </p:spTree>
    <p:extLst>
      <p:ext uri="{BB962C8B-B14F-4D97-AF65-F5344CB8AC3E}">
        <p14:creationId xmlns:p14="http://schemas.microsoft.com/office/powerpoint/2010/main" val="1121076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ectangle 14">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Right Triangle 16">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0" name="Straight Connector 19">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9" name="Rectangle 1">
            <a:extLst>
              <a:ext uri="{FF2B5EF4-FFF2-40B4-BE49-F238E27FC236}">
                <a16:creationId xmlns:a16="http://schemas.microsoft.com/office/drawing/2014/main" id="{AE266DA0-B088-B1AC-14FF-78B59B6936E0}"/>
              </a:ext>
            </a:extLst>
          </p:cNvPr>
          <p:cNvGraphicFramePr>
            <a:graphicFrameLocks noGrp="1"/>
          </p:cNvGraphicFramePr>
          <p:nvPr>
            <p:ph idx="1"/>
            <p:extLst>
              <p:ext uri="{D42A27DB-BD31-4B8C-83A1-F6EECF244321}">
                <p14:modId xmlns:p14="http://schemas.microsoft.com/office/powerpoint/2010/main" val="620941287"/>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7774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9C50-2CF0-88EF-C7B0-0ACD07F50F5D}"/>
              </a:ext>
            </a:extLst>
          </p:cNvPr>
          <p:cNvSpPr>
            <a:spLocks noGrp="1"/>
          </p:cNvSpPr>
          <p:nvPr>
            <p:ph type="title"/>
          </p:nvPr>
        </p:nvSpPr>
        <p:spPr/>
        <p:txBody>
          <a:bodyPr>
            <a:normAutofit fontScale="90000"/>
          </a:bodyPr>
          <a:lstStyle/>
          <a:p>
            <a:r>
              <a:rPr lang="vi-VN" b="1" i="0" dirty="0">
                <a:solidFill>
                  <a:srgbClr val="222222"/>
                </a:solidFill>
                <a:effectLst/>
                <a:latin typeface="Noto Serif" panose="02020600060500020200" pitchFamily="18" charset="0"/>
              </a:rPr>
              <a:t>Cách định dạng cho phần tử bằng phương pháp </a:t>
            </a:r>
            <a:r>
              <a:rPr lang="vi-VN" b="1" i="0" dirty="0" err="1">
                <a:solidFill>
                  <a:srgbClr val="222222"/>
                </a:solidFill>
                <a:effectLst/>
                <a:latin typeface="Noto Serif" panose="02020600060500020200" pitchFamily="18" charset="0"/>
              </a:rPr>
              <a:t>Internal</a:t>
            </a:r>
            <a:r>
              <a:rPr lang="vi-VN" b="1" i="0" dirty="0">
                <a:solidFill>
                  <a:srgbClr val="222222"/>
                </a:solidFill>
                <a:effectLst/>
                <a:latin typeface="Noto Serif" panose="02020600060500020200" pitchFamily="18" charset="0"/>
              </a:rPr>
              <a:t> CSS</a:t>
            </a:r>
            <a:br>
              <a:rPr lang="vi-VN" b="1" i="0" dirty="0">
                <a:solidFill>
                  <a:srgbClr val="222222"/>
                </a:solidFill>
                <a:effectLst/>
                <a:latin typeface="Noto Serif" panose="02020600060500020200" pitchFamily="18" charset="0"/>
              </a:rPr>
            </a:br>
            <a:endParaRPr lang="en-US" dirty="0"/>
          </a:p>
        </p:txBody>
      </p:sp>
      <p:sp>
        <p:nvSpPr>
          <p:cNvPr id="4" name="Rectangle 1">
            <a:extLst>
              <a:ext uri="{FF2B5EF4-FFF2-40B4-BE49-F238E27FC236}">
                <a16:creationId xmlns:a16="http://schemas.microsoft.com/office/drawing/2014/main" id="{F9FB64C9-2185-F526-42A9-113B0F61193E}"/>
              </a:ext>
            </a:extLst>
          </p:cNvPr>
          <p:cNvSpPr>
            <a:spLocks noGrp="1" noChangeArrowheads="1"/>
          </p:cNvSpPr>
          <p:nvPr>
            <p:ph idx="1"/>
          </p:nvPr>
        </p:nvSpPr>
        <p:spPr bwMode="auto">
          <a:xfrm>
            <a:off x="457199" y="1985357"/>
            <a:ext cx="10436087"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Internal CSS</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là</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phương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pháp</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định</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dạng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mà</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bạn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áp</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kiểu</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dáng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cho</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tử</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HTML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cùng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tài</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liệu</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bằng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cách</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đặt</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quy</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tắc</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CSS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&lt;head&gt;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HTML.</a:t>
            </a:r>
            <a:endPar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Cấu</a:t>
            </a: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trúc</a:t>
            </a:r>
            <a:endPar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Cú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pháp</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Internal CSS bao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gồm</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việc</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tạo</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thẻ</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&lt;style&gt;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&lt;head&gt;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tài</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liệu</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HTML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viết</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bộ</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định</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dạng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CSS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bên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thẻ</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này</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30703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6" name="Group 115">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7" name="Freeform: Shape 116">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18" name="Freeform: Shape 117">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19" name="Freeform: Shape 118">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20" name="Group 119">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1" name="Rectangle 12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 name="Content Placeholder 4">
            <a:extLst>
              <a:ext uri="{FF2B5EF4-FFF2-40B4-BE49-F238E27FC236}">
                <a16:creationId xmlns:a16="http://schemas.microsoft.com/office/drawing/2014/main" id="{5212D867-26C2-9AF3-8B5A-07578E83CC92}"/>
              </a:ext>
            </a:extLst>
          </p:cNvPr>
          <p:cNvPicPr>
            <a:picLocks noGrp="1" noChangeAspect="1"/>
          </p:cNvPicPr>
          <p:nvPr>
            <p:ph idx="1"/>
          </p:nvPr>
        </p:nvPicPr>
        <p:blipFill>
          <a:blip r:embed="rId2"/>
          <a:srcRect b="6250"/>
          <a:stretch/>
        </p:blipFill>
        <p:spPr>
          <a:xfrm>
            <a:off x="20" y="10"/>
            <a:ext cx="12191980" cy="6857989"/>
          </a:xfrm>
          <a:prstGeom prst="rect">
            <a:avLst/>
          </a:prstGeom>
        </p:spPr>
      </p:pic>
      <p:sp>
        <p:nvSpPr>
          <p:cNvPr id="122" name="Flowchart: Document 121">
            <a:extLst>
              <a:ext uri="{FF2B5EF4-FFF2-40B4-BE49-F238E27FC236}">
                <a16:creationId xmlns:a16="http://schemas.microsoft.com/office/drawing/2014/main" id="{1C8FF592-DEC3-42D7-B2CD-5797E102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38805" y="304807"/>
            <a:ext cx="6858000" cy="6248391"/>
          </a:xfrm>
          <a:prstGeom prst="flowChartDocumen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84" name="Group 83">
            <a:extLst>
              <a:ext uri="{FF2B5EF4-FFF2-40B4-BE49-F238E27FC236}">
                <a16:creationId xmlns:a16="http://schemas.microsoft.com/office/drawing/2014/main" id="{BF18E62C-A1FF-4287-B466-37167775A7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02095BA0-2222-4D4D-842A-B14BBFA548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982CAE6-43E7-4567-AE8B-4E45E62681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D7BCEBF-E459-4E6E-9C65-888321E061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03F1577-CD86-459A-87F2-B88DC8FAC7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9FC4D55-3CFE-4598-B2DA-683B78FF3A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BBBCEDF-601D-43A0-BF08-27B894D84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CABCC73-4EA2-41C0-9254-2FB609A2C7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40C665E-6869-4952-B39B-9AA7EA82D2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7E41D2C-5FA9-4980-BA0E-F4601E1786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0537BF2-D21E-4EF3-9EBD-B4833EE1D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FF5A085-4CA5-4E37-8F50-3D421162C9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EC2D4DA-2F79-4EDD-846C-CD0AF25A3B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9CDF757-C6F7-47B3-A418-B70C72CC68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869C0BD-0768-4186-9A1C-E613366FA1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72F3F35-4957-4CCC-8AE9-FD790FB686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A46E9E8-EE2D-491C-9F41-00883F0C06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488EFDB-7849-4738-933E-5D25B34642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B17D573-D985-4812-A673-A08068E9B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B0FDB3E-8398-428F-BEE4-6FC4B293C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7FBE3BC-EAC7-49C4-85D4-81244ADABC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1358765-97FA-42A5-B8E9-A7855A2FD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839591A-BF67-439C-BD2D-FB0CF763A0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EF2BB09-702D-4FC8-8B34-1AF746A9CE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F8A18DA-32B7-4D57-9770-CB30708DD6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86B058C-FA0C-4971-9C01-2177B7BFC0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DDCF1B-8FE1-4FDF-BF24-63320B06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F56F172-46BD-425C-B91F-1E6205FA4A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9D2B59D-1DA1-4EC5-B3C8-1AD33B87CF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18730AC-66DE-42BF-89A4-424DBB42B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24F0290-99F2-CDF2-04AD-CAEA838A05C3}"/>
              </a:ext>
            </a:extLst>
          </p:cNvPr>
          <p:cNvSpPr>
            <a:spLocks noGrp="1"/>
          </p:cNvSpPr>
          <p:nvPr>
            <p:ph type="title"/>
          </p:nvPr>
        </p:nvSpPr>
        <p:spPr>
          <a:xfrm>
            <a:off x="7086600" y="728905"/>
            <a:ext cx="4567990" cy="3184274"/>
          </a:xfrm>
        </p:spPr>
        <p:txBody>
          <a:bodyPr vert="horz" lIns="91440" tIns="45720" rIns="91440" bIns="45720" rtlCol="0" anchor="b">
            <a:normAutofit/>
          </a:bodyPr>
          <a:lstStyle/>
          <a:p>
            <a:r>
              <a:rPr lang="en-US" sz="5400"/>
              <a:t>Cấu trúc cơ bản:</a:t>
            </a:r>
          </a:p>
        </p:txBody>
      </p:sp>
    </p:spTree>
    <p:extLst>
      <p:ext uri="{BB962C8B-B14F-4D97-AF65-F5344CB8AC3E}">
        <p14:creationId xmlns:p14="http://schemas.microsoft.com/office/powerpoint/2010/main" val="2992165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45BF-30B5-31F8-5171-94CD60C3840E}"/>
              </a:ext>
            </a:extLst>
          </p:cNvPr>
          <p:cNvSpPr>
            <a:spLocks noGrp="1"/>
          </p:cNvSpPr>
          <p:nvPr>
            <p:ph type="title"/>
          </p:nvPr>
        </p:nvSpPr>
        <p:spPr>
          <a:xfrm>
            <a:off x="457200" y="225978"/>
            <a:ext cx="10722932" cy="280918"/>
          </a:xfrm>
        </p:spPr>
        <p:txBody>
          <a:bodyPr>
            <a:normAutofit fontScale="90000"/>
          </a:bodyPr>
          <a:lstStyle/>
          <a:p>
            <a:r>
              <a:rPr lang="en-US" dirty="0" err="1"/>
              <a:t>Ví</a:t>
            </a:r>
            <a:r>
              <a:rPr lang="en-US" dirty="0"/>
              <a:t> </a:t>
            </a:r>
            <a:r>
              <a:rPr lang="en-US" dirty="0" err="1"/>
              <a:t>dụ</a:t>
            </a:r>
            <a:r>
              <a:rPr lang="en-US" dirty="0"/>
              <a:t> </a:t>
            </a:r>
            <a:r>
              <a:rPr lang="en-US" dirty="0" err="1"/>
              <a:t>mẫu</a:t>
            </a:r>
            <a:r>
              <a:rPr lang="en-US" dirty="0"/>
              <a:t>:</a:t>
            </a:r>
          </a:p>
        </p:txBody>
      </p:sp>
      <p:pic>
        <p:nvPicPr>
          <p:cNvPr id="5" name="Content Placeholder 4">
            <a:extLst>
              <a:ext uri="{FF2B5EF4-FFF2-40B4-BE49-F238E27FC236}">
                <a16:creationId xmlns:a16="http://schemas.microsoft.com/office/drawing/2014/main" id="{38CFE2A8-8716-62B3-ED7C-F15F399021B9}"/>
              </a:ext>
            </a:extLst>
          </p:cNvPr>
          <p:cNvPicPr>
            <a:picLocks noGrp="1" noChangeAspect="1"/>
          </p:cNvPicPr>
          <p:nvPr>
            <p:ph idx="1"/>
          </p:nvPr>
        </p:nvPicPr>
        <p:blipFill>
          <a:blip r:embed="rId2"/>
          <a:stretch>
            <a:fillRect/>
          </a:stretch>
        </p:blipFill>
        <p:spPr>
          <a:xfrm>
            <a:off x="7245626" y="715617"/>
            <a:ext cx="4779217" cy="5326409"/>
          </a:xfrm>
        </p:spPr>
      </p:pic>
      <p:sp>
        <p:nvSpPr>
          <p:cNvPr id="8" name="TextBox 7">
            <a:extLst>
              <a:ext uri="{FF2B5EF4-FFF2-40B4-BE49-F238E27FC236}">
                <a16:creationId xmlns:a16="http://schemas.microsoft.com/office/drawing/2014/main" id="{13257D80-4866-EBDD-792B-A0DEF04AA859}"/>
              </a:ext>
            </a:extLst>
          </p:cNvPr>
          <p:cNvSpPr txBox="1"/>
          <p:nvPr/>
        </p:nvSpPr>
        <p:spPr>
          <a:xfrm>
            <a:off x="705679" y="715617"/>
            <a:ext cx="5883964" cy="6017032"/>
          </a:xfrm>
          <a:prstGeom prst="rect">
            <a:avLst/>
          </a:prstGeom>
          <a:noFill/>
        </p:spPr>
        <p:txBody>
          <a:bodyPr wrap="square" rtlCol="0">
            <a:spAutoFit/>
          </a:bodyPr>
          <a:lstStyle/>
          <a:p>
            <a:r>
              <a:rPr lang="en-US" sz="1100" dirty="0"/>
              <a:t>&lt;!DOCTYPE html&gt;</a:t>
            </a:r>
          </a:p>
          <a:p>
            <a:r>
              <a:rPr lang="en-US" sz="1100" dirty="0"/>
              <a:t>&lt;html lang="vi"&gt;</a:t>
            </a:r>
          </a:p>
          <a:p>
            <a:r>
              <a:rPr lang="en-US" sz="1100" dirty="0"/>
              <a:t>&lt;head&gt;</a:t>
            </a:r>
          </a:p>
          <a:p>
            <a:r>
              <a:rPr lang="en-US" sz="1100" dirty="0"/>
              <a:t>    &lt;meta charset="UTF-8"&gt;</a:t>
            </a:r>
          </a:p>
          <a:p>
            <a:r>
              <a:rPr lang="en-US" sz="1100" dirty="0"/>
              <a:t>    &lt;meta name="viewport" content="width=device-width, initial-scale=1.0"&gt;</a:t>
            </a:r>
          </a:p>
          <a:p>
            <a:r>
              <a:rPr lang="en-US" sz="1100" dirty="0"/>
              <a:t>    &lt;title&gt;</a:t>
            </a:r>
            <a:r>
              <a:rPr lang="en-US" sz="1100" dirty="0" err="1"/>
              <a:t>Ví</a:t>
            </a:r>
            <a:r>
              <a:rPr lang="en-US" sz="1100" dirty="0"/>
              <a:t> </a:t>
            </a:r>
            <a:r>
              <a:rPr lang="en-US" sz="1100" dirty="0" err="1"/>
              <a:t>dụ</a:t>
            </a:r>
            <a:r>
              <a:rPr lang="en-US" sz="1100" dirty="0"/>
              <a:t> Internal CSS&lt;/title&gt;</a:t>
            </a:r>
          </a:p>
          <a:p>
            <a:r>
              <a:rPr lang="en-US" sz="1100" dirty="0"/>
              <a:t>    &lt;style&gt;</a:t>
            </a:r>
          </a:p>
          <a:p>
            <a:r>
              <a:rPr lang="en-US" sz="1100" dirty="0"/>
              <a:t>        /* </a:t>
            </a:r>
            <a:r>
              <a:rPr lang="en-US" sz="1100" dirty="0" err="1"/>
              <a:t>Định</a:t>
            </a:r>
            <a:r>
              <a:rPr lang="en-US" sz="1100" dirty="0"/>
              <a:t> </a:t>
            </a:r>
            <a:r>
              <a:rPr lang="en-US" sz="1100" dirty="0" err="1"/>
              <a:t>dạng</a:t>
            </a:r>
            <a:r>
              <a:rPr lang="en-US" sz="1100" dirty="0"/>
              <a:t> </a:t>
            </a:r>
            <a:r>
              <a:rPr lang="en-US" sz="1100" dirty="0" err="1"/>
              <a:t>cho</a:t>
            </a:r>
            <a:r>
              <a:rPr lang="en-US" sz="1100" dirty="0"/>
              <a:t> </a:t>
            </a:r>
            <a:r>
              <a:rPr lang="en-US" sz="1100" dirty="0" err="1"/>
              <a:t>các</a:t>
            </a:r>
            <a:r>
              <a:rPr lang="en-US" sz="1100" dirty="0"/>
              <a:t> </a:t>
            </a:r>
            <a:r>
              <a:rPr lang="en-US" sz="1100" dirty="0" err="1"/>
              <a:t>thẻ</a:t>
            </a:r>
            <a:r>
              <a:rPr lang="en-US" sz="1100" dirty="0"/>
              <a:t> h1 */</a:t>
            </a:r>
          </a:p>
          <a:p>
            <a:r>
              <a:rPr lang="en-US" sz="1100" dirty="0"/>
              <a:t>        h1 {</a:t>
            </a:r>
          </a:p>
          <a:p>
            <a:r>
              <a:rPr lang="en-US" sz="1100" dirty="0"/>
              <a:t>            color: blue;            /* </a:t>
            </a:r>
            <a:r>
              <a:rPr lang="en-US" sz="1100" dirty="0" err="1"/>
              <a:t>Màu</a:t>
            </a:r>
            <a:r>
              <a:rPr lang="en-US" sz="1100" dirty="0"/>
              <a:t> </a:t>
            </a:r>
            <a:r>
              <a:rPr lang="en-US" sz="1100" dirty="0" err="1"/>
              <a:t>chữ</a:t>
            </a:r>
            <a:r>
              <a:rPr lang="en-US" sz="1100" dirty="0"/>
              <a:t> </a:t>
            </a:r>
            <a:r>
              <a:rPr lang="en-US" sz="1100" dirty="0" err="1"/>
              <a:t>xanh</a:t>
            </a:r>
            <a:r>
              <a:rPr lang="en-US" sz="1100" dirty="0"/>
              <a:t> */</a:t>
            </a:r>
          </a:p>
          <a:p>
            <a:r>
              <a:rPr lang="en-US" sz="1100" dirty="0"/>
              <a:t>            text-align: center;     /* </a:t>
            </a:r>
            <a:r>
              <a:rPr lang="en-US" sz="1100" dirty="0" err="1"/>
              <a:t>Căn</a:t>
            </a:r>
            <a:r>
              <a:rPr lang="en-US" sz="1100" dirty="0"/>
              <a:t> </a:t>
            </a:r>
            <a:r>
              <a:rPr lang="en-US" sz="1100" dirty="0" err="1"/>
              <a:t>giữa</a:t>
            </a:r>
            <a:r>
              <a:rPr lang="en-US" sz="1100" dirty="0"/>
              <a:t> </a:t>
            </a:r>
            <a:r>
              <a:rPr lang="en-US" sz="1100" dirty="0" err="1"/>
              <a:t>nội</a:t>
            </a:r>
            <a:r>
              <a:rPr lang="en-US" sz="1100" dirty="0"/>
              <a:t> dung */</a:t>
            </a:r>
          </a:p>
          <a:p>
            <a:r>
              <a:rPr lang="en-US" sz="1100" dirty="0"/>
              <a:t>        }</a:t>
            </a:r>
          </a:p>
          <a:p>
            <a:endParaRPr lang="en-US" sz="1100" dirty="0"/>
          </a:p>
          <a:p>
            <a:r>
              <a:rPr lang="en-US" sz="1100" dirty="0"/>
              <a:t>        /* </a:t>
            </a:r>
            <a:r>
              <a:rPr lang="en-US" sz="1100" dirty="0" err="1"/>
              <a:t>Định</a:t>
            </a:r>
            <a:r>
              <a:rPr lang="en-US" sz="1100" dirty="0"/>
              <a:t> </a:t>
            </a:r>
            <a:r>
              <a:rPr lang="en-US" sz="1100" dirty="0" err="1"/>
              <a:t>dạng</a:t>
            </a:r>
            <a:r>
              <a:rPr lang="en-US" sz="1100" dirty="0"/>
              <a:t> </a:t>
            </a:r>
            <a:r>
              <a:rPr lang="en-US" sz="1100" dirty="0" err="1"/>
              <a:t>cho</a:t>
            </a:r>
            <a:r>
              <a:rPr lang="en-US" sz="1100" dirty="0"/>
              <a:t> </a:t>
            </a:r>
            <a:r>
              <a:rPr lang="en-US" sz="1100" dirty="0" err="1"/>
              <a:t>các</a:t>
            </a:r>
            <a:r>
              <a:rPr lang="en-US" sz="1100" dirty="0"/>
              <a:t> </a:t>
            </a:r>
            <a:r>
              <a:rPr lang="en-US" sz="1100" dirty="0" err="1"/>
              <a:t>thẻ</a:t>
            </a:r>
            <a:r>
              <a:rPr lang="en-US" sz="1100" dirty="0"/>
              <a:t> p */</a:t>
            </a:r>
          </a:p>
          <a:p>
            <a:r>
              <a:rPr lang="en-US" sz="1100" dirty="0"/>
              <a:t>        p {</a:t>
            </a:r>
          </a:p>
          <a:p>
            <a:r>
              <a:rPr lang="en-US" sz="1100" dirty="0"/>
              <a:t>            font-size: 16px;        /* </a:t>
            </a:r>
            <a:r>
              <a:rPr lang="en-US" sz="1100" dirty="0" err="1"/>
              <a:t>Kích</a:t>
            </a:r>
            <a:r>
              <a:rPr lang="en-US" sz="1100" dirty="0"/>
              <a:t> </a:t>
            </a:r>
            <a:r>
              <a:rPr lang="en-US" sz="1100" dirty="0" err="1"/>
              <a:t>cỡ</a:t>
            </a:r>
            <a:r>
              <a:rPr lang="en-US" sz="1100" dirty="0"/>
              <a:t> </a:t>
            </a:r>
            <a:r>
              <a:rPr lang="en-US" sz="1100" dirty="0" err="1"/>
              <a:t>chữ</a:t>
            </a:r>
            <a:r>
              <a:rPr lang="en-US" sz="1100" dirty="0"/>
              <a:t> 16px */</a:t>
            </a:r>
          </a:p>
          <a:p>
            <a:r>
              <a:rPr lang="en-US" sz="1100" dirty="0"/>
              <a:t>            color: green;           /* </a:t>
            </a:r>
            <a:r>
              <a:rPr lang="en-US" sz="1100" dirty="0" err="1"/>
              <a:t>Màu</a:t>
            </a:r>
            <a:r>
              <a:rPr lang="en-US" sz="1100" dirty="0"/>
              <a:t> </a:t>
            </a:r>
            <a:r>
              <a:rPr lang="en-US" sz="1100" dirty="0" err="1"/>
              <a:t>chữ</a:t>
            </a:r>
            <a:r>
              <a:rPr lang="en-US" sz="1100" dirty="0"/>
              <a:t> </a:t>
            </a:r>
            <a:r>
              <a:rPr lang="en-US" sz="1100" dirty="0" err="1"/>
              <a:t>xanh</a:t>
            </a:r>
            <a:r>
              <a:rPr lang="en-US" sz="1100" dirty="0"/>
              <a:t> </a:t>
            </a:r>
            <a:r>
              <a:rPr lang="en-US" sz="1100" dirty="0" err="1"/>
              <a:t>lá</a:t>
            </a:r>
            <a:r>
              <a:rPr lang="en-US" sz="1100" dirty="0"/>
              <a:t> </a:t>
            </a:r>
            <a:r>
              <a:rPr lang="en-US" sz="1100" dirty="0" err="1"/>
              <a:t>cây</a:t>
            </a:r>
            <a:r>
              <a:rPr lang="en-US" sz="1100" dirty="0"/>
              <a:t> */</a:t>
            </a:r>
          </a:p>
          <a:p>
            <a:r>
              <a:rPr lang="en-US" sz="1100" dirty="0"/>
              <a:t>        }</a:t>
            </a:r>
          </a:p>
          <a:p>
            <a:endParaRPr lang="en-US" sz="1100" dirty="0"/>
          </a:p>
          <a:p>
            <a:r>
              <a:rPr lang="en-US" sz="1100" dirty="0"/>
              <a:t>        /* </a:t>
            </a:r>
            <a:r>
              <a:rPr lang="en-US" sz="1100" dirty="0" err="1"/>
              <a:t>Định</a:t>
            </a:r>
            <a:r>
              <a:rPr lang="en-US" sz="1100" dirty="0"/>
              <a:t> </a:t>
            </a:r>
            <a:r>
              <a:rPr lang="en-US" sz="1100" dirty="0" err="1"/>
              <a:t>dạng</a:t>
            </a:r>
            <a:r>
              <a:rPr lang="en-US" sz="1100" dirty="0"/>
              <a:t> </a:t>
            </a:r>
            <a:r>
              <a:rPr lang="en-US" sz="1100" dirty="0" err="1"/>
              <a:t>cho</a:t>
            </a:r>
            <a:r>
              <a:rPr lang="en-US" sz="1100" dirty="0"/>
              <a:t> </a:t>
            </a:r>
            <a:r>
              <a:rPr lang="en-US" sz="1100" dirty="0" err="1"/>
              <a:t>các</a:t>
            </a:r>
            <a:r>
              <a:rPr lang="en-US" sz="1100" dirty="0"/>
              <a:t> </a:t>
            </a:r>
            <a:r>
              <a:rPr lang="en-US" sz="1100" dirty="0" err="1"/>
              <a:t>thẻ</a:t>
            </a:r>
            <a:r>
              <a:rPr lang="en-US" sz="1100" dirty="0"/>
              <a:t> div */</a:t>
            </a:r>
          </a:p>
          <a:p>
            <a:r>
              <a:rPr lang="en-US" sz="1100" dirty="0"/>
              <a:t>        div {</a:t>
            </a:r>
          </a:p>
          <a:p>
            <a:r>
              <a:rPr lang="en-US" sz="1100" dirty="0"/>
              <a:t>            background-color: yellow; /* </a:t>
            </a:r>
            <a:r>
              <a:rPr lang="en-US" sz="1100" dirty="0" err="1"/>
              <a:t>Nền</a:t>
            </a:r>
            <a:r>
              <a:rPr lang="en-US" sz="1100" dirty="0"/>
              <a:t> </a:t>
            </a:r>
            <a:r>
              <a:rPr lang="en-US" sz="1100" dirty="0" err="1"/>
              <a:t>màu</a:t>
            </a:r>
            <a:r>
              <a:rPr lang="en-US" sz="1100" dirty="0"/>
              <a:t> </a:t>
            </a:r>
            <a:r>
              <a:rPr lang="en-US" sz="1100" dirty="0" err="1"/>
              <a:t>vàng</a:t>
            </a:r>
            <a:r>
              <a:rPr lang="en-US" sz="1100" dirty="0"/>
              <a:t> */</a:t>
            </a:r>
          </a:p>
          <a:p>
            <a:r>
              <a:rPr lang="en-US" sz="1100" dirty="0"/>
              <a:t>            padding: 10px;            /* </a:t>
            </a:r>
            <a:r>
              <a:rPr lang="en-US" sz="1100" dirty="0" err="1"/>
              <a:t>Khoảng</a:t>
            </a:r>
            <a:r>
              <a:rPr lang="en-US" sz="1100" dirty="0"/>
              <a:t> </a:t>
            </a:r>
            <a:r>
              <a:rPr lang="en-US" sz="1100" dirty="0" err="1"/>
              <a:t>cách</a:t>
            </a:r>
            <a:r>
              <a:rPr lang="en-US" sz="1100" dirty="0"/>
              <a:t> </a:t>
            </a:r>
            <a:r>
              <a:rPr lang="en-US" sz="1100" dirty="0" err="1"/>
              <a:t>bên</a:t>
            </a:r>
            <a:r>
              <a:rPr lang="en-US" sz="1100" dirty="0"/>
              <a:t> </a:t>
            </a:r>
            <a:r>
              <a:rPr lang="en-US" sz="1100" dirty="0" err="1"/>
              <a:t>trong</a:t>
            </a:r>
            <a:r>
              <a:rPr lang="en-US" sz="1100" dirty="0"/>
              <a:t> 10px */</a:t>
            </a:r>
          </a:p>
          <a:p>
            <a:r>
              <a:rPr lang="en-US" sz="1100" dirty="0"/>
              <a:t>            margin: 5px;              /* </a:t>
            </a:r>
            <a:r>
              <a:rPr lang="en-US" sz="1100" dirty="0" err="1"/>
              <a:t>Khoảng</a:t>
            </a:r>
            <a:r>
              <a:rPr lang="en-US" sz="1100" dirty="0"/>
              <a:t> </a:t>
            </a:r>
            <a:r>
              <a:rPr lang="en-US" sz="1100" dirty="0" err="1"/>
              <a:t>cách</a:t>
            </a:r>
            <a:r>
              <a:rPr lang="en-US" sz="1100" dirty="0"/>
              <a:t> </a:t>
            </a:r>
            <a:r>
              <a:rPr lang="en-US" sz="1100" dirty="0" err="1"/>
              <a:t>bên</a:t>
            </a:r>
            <a:r>
              <a:rPr lang="en-US" sz="1100" dirty="0"/>
              <a:t> </a:t>
            </a:r>
            <a:r>
              <a:rPr lang="en-US" sz="1100" dirty="0" err="1"/>
              <a:t>ngoài</a:t>
            </a:r>
            <a:r>
              <a:rPr lang="en-US" sz="1100" dirty="0"/>
              <a:t> 5px */</a:t>
            </a:r>
          </a:p>
          <a:p>
            <a:r>
              <a:rPr lang="en-US" sz="1100" dirty="0"/>
              <a:t>        }</a:t>
            </a:r>
          </a:p>
          <a:p>
            <a:r>
              <a:rPr lang="en-US" sz="1100" dirty="0"/>
              <a:t>    &lt;/style&gt;</a:t>
            </a:r>
          </a:p>
          <a:p>
            <a:r>
              <a:rPr lang="en-US" sz="1100" dirty="0"/>
              <a:t>&lt;/head&gt;</a:t>
            </a:r>
          </a:p>
          <a:p>
            <a:r>
              <a:rPr lang="en-US" sz="1100" dirty="0"/>
              <a:t>&lt;body&gt;</a:t>
            </a:r>
          </a:p>
          <a:p>
            <a:r>
              <a:rPr lang="en-US" sz="1100" dirty="0"/>
              <a:t>    &lt;h1&gt;</a:t>
            </a:r>
            <a:r>
              <a:rPr lang="en-US" sz="1100" dirty="0" err="1"/>
              <a:t>Chào</a:t>
            </a:r>
            <a:r>
              <a:rPr lang="en-US" sz="1100" dirty="0"/>
              <a:t> </a:t>
            </a:r>
            <a:r>
              <a:rPr lang="en-US" sz="1100" dirty="0" err="1"/>
              <a:t>mừng</a:t>
            </a:r>
            <a:r>
              <a:rPr lang="en-US" sz="1100" dirty="0"/>
              <a:t> </a:t>
            </a:r>
            <a:r>
              <a:rPr lang="en-US" sz="1100" dirty="0" err="1"/>
              <a:t>đến</a:t>
            </a:r>
            <a:r>
              <a:rPr lang="en-US" sz="1100" dirty="0"/>
              <a:t> </a:t>
            </a:r>
            <a:r>
              <a:rPr lang="en-US" sz="1100" dirty="0" err="1"/>
              <a:t>với</a:t>
            </a:r>
            <a:r>
              <a:rPr lang="en-US" sz="1100" dirty="0"/>
              <a:t> </a:t>
            </a:r>
            <a:r>
              <a:rPr lang="en-US" sz="1100" dirty="0" err="1"/>
              <a:t>trang</a:t>
            </a:r>
            <a:r>
              <a:rPr lang="en-US" sz="1100" dirty="0"/>
              <a:t> web </a:t>
            </a:r>
            <a:r>
              <a:rPr lang="en-US" sz="1100" dirty="0" err="1"/>
              <a:t>của</a:t>
            </a:r>
            <a:r>
              <a:rPr lang="en-US" sz="1100" dirty="0"/>
              <a:t> </a:t>
            </a:r>
            <a:r>
              <a:rPr lang="en-US" sz="1100" dirty="0" err="1"/>
              <a:t>tôi</a:t>
            </a:r>
            <a:r>
              <a:rPr lang="en-US" sz="1100" dirty="0"/>
              <a:t>!&lt;/h1&gt;</a:t>
            </a:r>
          </a:p>
          <a:p>
            <a:r>
              <a:rPr lang="en-US" sz="1100" dirty="0"/>
              <a:t>    &lt;p&gt;</a:t>
            </a:r>
            <a:r>
              <a:rPr lang="en-US" sz="1100" dirty="0" err="1"/>
              <a:t>Đây</a:t>
            </a:r>
            <a:r>
              <a:rPr lang="en-US" sz="1100" dirty="0"/>
              <a:t> </a:t>
            </a:r>
            <a:r>
              <a:rPr lang="en-US" sz="1100" dirty="0" err="1"/>
              <a:t>là</a:t>
            </a:r>
            <a:r>
              <a:rPr lang="en-US" sz="1100" dirty="0"/>
              <a:t> </a:t>
            </a:r>
            <a:r>
              <a:rPr lang="en-US" sz="1100" dirty="0" err="1"/>
              <a:t>một</a:t>
            </a:r>
            <a:r>
              <a:rPr lang="en-US" sz="1100" dirty="0"/>
              <a:t> </a:t>
            </a:r>
            <a:r>
              <a:rPr lang="en-US" sz="1100" dirty="0" err="1"/>
              <a:t>đoạn</a:t>
            </a:r>
            <a:r>
              <a:rPr lang="en-US" sz="1100" dirty="0"/>
              <a:t> </a:t>
            </a:r>
            <a:r>
              <a:rPr lang="en-US" sz="1100" dirty="0" err="1"/>
              <a:t>văn</a:t>
            </a:r>
            <a:r>
              <a:rPr lang="en-US" sz="1100" dirty="0"/>
              <a:t> </a:t>
            </a:r>
            <a:r>
              <a:rPr lang="en-US" sz="1100" dirty="0" err="1"/>
              <a:t>bản</a:t>
            </a:r>
            <a:r>
              <a:rPr lang="en-US" sz="1100" dirty="0"/>
              <a:t> </a:t>
            </a:r>
            <a:r>
              <a:rPr lang="en-US" sz="1100" dirty="0" err="1"/>
              <a:t>với</a:t>
            </a:r>
            <a:r>
              <a:rPr lang="en-US" sz="1100" dirty="0"/>
              <a:t> </a:t>
            </a:r>
            <a:r>
              <a:rPr lang="en-US" sz="1100" dirty="0" err="1"/>
              <a:t>màu</a:t>
            </a:r>
            <a:r>
              <a:rPr lang="en-US" sz="1100" dirty="0"/>
              <a:t> </a:t>
            </a:r>
            <a:r>
              <a:rPr lang="en-US" sz="1100" dirty="0" err="1"/>
              <a:t>xanh</a:t>
            </a:r>
            <a:r>
              <a:rPr lang="en-US" sz="1100" dirty="0"/>
              <a:t> </a:t>
            </a:r>
            <a:r>
              <a:rPr lang="en-US" sz="1100" dirty="0" err="1"/>
              <a:t>lá</a:t>
            </a:r>
            <a:r>
              <a:rPr lang="en-US" sz="1100" dirty="0"/>
              <a:t> </a:t>
            </a:r>
            <a:r>
              <a:rPr lang="en-US" sz="1100" dirty="0" err="1"/>
              <a:t>cây</a:t>
            </a:r>
            <a:r>
              <a:rPr lang="en-US" sz="1100" dirty="0"/>
              <a:t> </a:t>
            </a:r>
            <a:r>
              <a:rPr lang="en-US" sz="1100" dirty="0" err="1"/>
              <a:t>và</a:t>
            </a:r>
            <a:r>
              <a:rPr lang="en-US" sz="1100" dirty="0"/>
              <a:t> </a:t>
            </a:r>
            <a:r>
              <a:rPr lang="en-US" sz="1100" dirty="0" err="1"/>
              <a:t>kích</a:t>
            </a:r>
            <a:r>
              <a:rPr lang="en-US" sz="1100" dirty="0"/>
              <a:t> </a:t>
            </a:r>
            <a:r>
              <a:rPr lang="en-US" sz="1100" dirty="0" err="1"/>
              <a:t>cỡ</a:t>
            </a:r>
            <a:r>
              <a:rPr lang="en-US" sz="1100" dirty="0"/>
              <a:t> </a:t>
            </a:r>
            <a:r>
              <a:rPr lang="en-US" sz="1100" dirty="0" err="1"/>
              <a:t>chữ</a:t>
            </a:r>
            <a:r>
              <a:rPr lang="en-US" sz="1100" dirty="0"/>
              <a:t> 16px.&lt;/p&gt;</a:t>
            </a:r>
          </a:p>
          <a:p>
            <a:r>
              <a:rPr lang="en-US" sz="1100" dirty="0"/>
              <a:t>    &lt;div&gt;</a:t>
            </a:r>
            <a:r>
              <a:rPr lang="en-US" sz="1100" dirty="0" err="1"/>
              <a:t>Tài</a:t>
            </a:r>
            <a:r>
              <a:rPr lang="en-US" sz="1100" dirty="0"/>
              <a:t> </a:t>
            </a:r>
            <a:r>
              <a:rPr lang="en-US" sz="1100" dirty="0" err="1"/>
              <a:t>liệu</a:t>
            </a:r>
            <a:r>
              <a:rPr lang="en-US" sz="1100" dirty="0"/>
              <a:t> </a:t>
            </a:r>
            <a:r>
              <a:rPr lang="en-US" sz="1100" dirty="0" err="1"/>
              <a:t>học</a:t>
            </a:r>
            <a:r>
              <a:rPr lang="en-US" sz="1100" dirty="0"/>
              <a:t> JavaScript&lt;/div&gt;</a:t>
            </a:r>
          </a:p>
          <a:p>
            <a:r>
              <a:rPr lang="en-US" sz="1100" dirty="0"/>
              <a:t>    &lt;div&gt;</a:t>
            </a:r>
            <a:r>
              <a:rPr lang="en-US" sz="1100" dirty="0" err="1"/>
              <a:t>Tài</a:t>
            </a:r>
            <a:r>
              <a:rPr lang="en-US" sz="1100" dirty="0"/>
              <a:t> </a:t>
            </a:r>
            <a:r>
              <a:rPr lang="en-US" sz="1100" dirty="0" err="1"/>
              <a:t>liệu</a:t>
            </a:r>
            <a:r>
              <a:rPr lang="en-US" sz="1100" dirty="0"/>
              <a:t> </a:t>
            </a:r>
            <a:r>
              <a:rPr lang="en-US" sz="1100" dirty="0" err="1"/>
              <a:t>học</a:t>
            </a:r>
            <a:r>
              <a:rPr lang="en-US" sz="1100" dirty="0"/>
              <a:t> PHP&lt;/div&gt;</a:t>
            </a:r>
          </a:p>
          <a:p>
            <a:r>
              <a:rPr lang="en-US" sz="1100" dirty="0"/>
              <a:t>&lt;/body&gt;</a:t>
            </a:r>
          </a:p>
          <a:p>
            <a:r>
              <a:rPr lang="en-US" sz="1100" dirty="0"/>
              <a:t>&lt;/html&gt;</a:t>
            </a:r>
          </a:p>
          <a:p>
            <a:endParaRPr lang="en-US" sz="1100" dirty="0"/>
          </a:p>
        </p:txBody>
      </p:sp>
    </p:spTree>
    <p:extLst>
      <p:ext uri="{BB962C8B-B14F-4D97-AF65-F5344CB8AC3E}">
        <p14:creationId xmlns:p14="http://schemas.microsoft.com/office/powerpoint/2010/main" val="360062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9A6ECCCA-B5B1-EAF5-DD3B-9E8CC8AC7943}"/>
              </a:ext>
            </a:extLst>
          </p:cNvPr>
          <p:cNvSpPr>
            <a:spLocks noGrp="1"/>
          </p:cNvSpPr>
          <p:nvPr>
            <p:ph idx="1"/>
          </p:nvPr>
        </p:nvSpPr>
        <p:spPr>
          <a:xfrm>
            <a:off x="705678" y="728906"/>
            <a:ext cx="10496469" cy="5545420"/>
          </a:xfrm>
        </p:spPr>
        <p:txBody>
          <a:bodyPr anchor="ctr">
            <a:normAutofit/>
          </a:bodyPr>
          <a:lstStyle/>
          <a:p>
            <a:r>
              <a:rPr lang="vi-VN" sz="1700" b="1" dirty="0">
                <a:solidFill>
                  <a:schemeClr val="tx2"/>
                </a:solidFill>
              </a:rPr>
              <a:t>Lợi ích của </a:t>
            </a:r>
            <a:r>
              <a:rPr lang="vi-VN" sz="1700" b="1" dirty="0" err="1">
                <a:solidFill>
                  <a:schemeClr val="tx2"/>
                </a:solidFill>
              </a:rPr>
              <a:t>Internal</a:t>
            </a:r>
            <a:r>
              <a:rPr lang="vi-VN" sz="1700" b="1" dirty="0">
                <a:solidFill>
                  <a:schemeClr val="tx2"/>
                </a:solidFill>
              </a:rPr>
              <a:t> CSS:</a:t>
            </a:r>
          </a:p>
          <a:p>
            <a:pPr>
              <a:buFont typeface="Arial" panose="020B0604020202020204" pitchFamily="34" charset="0"/>
              <a:buChar char="•"/>
            </a:pPr>
            <a:r>
              <a:rPr lang="vi-VN" sz="1700" b="1" dirty="0">
                <a:solidFill>
                  <a:schemeClr val="tx2"/>
                </a:solidFill>
              </a:rPr>
              <a:t>Tập trung</a:t>
            </a:r>
            <a:r>
              <a:rPr lang="vi-VN" sz="1700" dirty="0">
                <a:solidFill>
                  <a:schemeClr val="tx2"/>
                </a:solidFill>
              </a:rPr>
              <a:t>: Tất cả các quy tắc CSS đều được định nghĩa trong một nơi, giúp dễ dàng quản lý và chỉnh sửa.</a:t>
            </a:r>
          </a:p>
          <a:p>
            <a:pPr>
              <a:buFont typeface="Arial" panose="020B0604020202020204" pitchFamily="34" charset="0"/>
              <a:buChar char="•"/>
            </a:pPr>
            <a:r>
              <a:rPr lang="vi-VN" sz="1700" b="1" dirty="0">
                <a:solidFill>
                  <a:schemeClr val="tx2"/>
                </a:solidFill>
              </a:rPr>
              <a:t>Tính cụ thể</a:t>
            </a:r>
            <a:r>
              <a:rPr lang="vi-VN" sz="1700" dirty="0">
                <a:solidFill>
                  <a:schemeClr val="tx2"/>
                </a:solidFill>
              </a:rPr>
              <a:t>: </a:t>
            </a:r>
            <a:r>
              <a:rPr lang="vi-VN" sz="1700" dirty="0" err="1">
                <a:solidFill>
                  <a:schemeClr val="tx2"/>
                </a:solidFill>
              </a:rPr>
              <a:t>Internal</a:t>
            </a:r>
            <a:r>
              <a:rPr lang="vi-VN" sz="1700" dirty="0">
                <a:solidFill>
                  <a:schemeClr val="tx2"/>
                </a:solidFill>
              </a:rPr>
              <a:t> CSS chỉ ảnh hưởng đến các phần tử trong cùng một tài liệu, giúp bạn tùy chỉnh kiểu dáng cho trang mà không ảnh hưởng đến các trang khác.</a:t>
            </a:r>
          </a:p>
          <a:p>
            <a:pPr>
              <a:buFont typeface="Arial" panose="020B0604020202020204" pitchFamily="34" charset="0"/>
              <a:buChar char="•"/>
            </a:pPr>
            <a:r>
              <a:rPr lang="vi-VN" sz="1700" b="1" dirty="0">
                <a:solidFill>
                  <a:schemeClr val="tx2"/>
                </a:solidFill>
              </a:rPr>
              <a:t>Không cần tệp bên ngoài</a:t>
            </a:r>
            <a:r>
              <a:rPr lang="vi-VN" sz="1700" dirty="0">
                <a:solidFill>
                  <a:schemeClr val="tx2"/>
                </a:solidFill>
              </a:rPr>
              <a:t>: Không cần tạo một tệp CSS riêng, điều này có thể hữu ích cho các trang nhỏ hoặc trang thử nghiệm.</a:t>
            </a:r>
          </a:p>
          <a:p>
            <a:r>
              <a:rPr lang="vi-VN" sz="1700" b="1" dirty="0">
                <a:solidFill>
                  <a:schemeClr val="tx2"/>
                </a:solidFill>
              </a:rPr>
              <a:t>Nhược điểm:</a:t>
            </a:r>
          </a:p>
          <a:p>
            <a:pPr>
              <a:buFont typeface="Arial" panose="020B0604020202020204" pitchFamily="34" charset="0"/>
              <a:buChar char="•"/>
            </a:pPr>
            <a:r>
              <a:rPr lang="vi-VN" sz="1700" b="1" dirty="0">
                <a:solidFill>
                  <a:schemeClr val="tx2"/>
                </a:solidFill>
              </a:rPr>
              <a:t>Quá tải</a:t>
            </a:r>
            <a:r>
              <a:rPr lang="vi-VN" sz="1700" dirty="0">
                <a:solidFill>
                  <a:schemeClr val="tx2"/>
                </a:solidFill>
              </a:rPr>
              <a:t>: Nếu tài liệu HTML quá lớn hoặc có nhiều quy tắc CSS, nó có thể trở nên khó đọc.</a:t>
            </a:r>
          </a:p>
          <a:p>
            <a:pPr>
              <a:buFont typeface="Arial" panose="020B0604020202020204" pitchFamily="34" charset="0"/>
              <a:buChar char="•"/>
            </a:pPr>
            <a:r>
              <a:rPr lang="vi-VN" sz="1700" b="1" dirty="0">
                <a:solidFill>
                  <a:schemeClr val="tx2"/>
                </a:solidFill>
              </a:rPr>
              <a:t>Tính tái sử dụng thấp</a:t>
            </a:r>
            <a:r>
              <a:rPr lang="vi-VN" sz="1700" dirty="0">
                <a:solidFill>
                  <a:schemeClr val="tx2"/>
                </a:solidFill>
              </a:rPr>
              <a:t>: Không thể chia sẻ cùng một bộ định dạng cho nhiều trang, dẫn đến việc bạn phải lặp lại mã CSS nếu cần áp dụng cho nhiều trang khác nhau.</a:t>
            </a:r>
          </a:p>
          <a:p>
            <a:endParaRPr lang="en-US" sz="1700" dirty="0">
              <a:solidFill>
                <a:schemeClr val="tx2"/>
              </a:solidFill>
            </a:endParaRPr>
          </a:p>
        </p:txBody>
      </p:sp>
    </p:spTree>
    <p:extLst>
      <p:ext uri="{BB962C8B-B14F-4D97-AF65-F5344CB8AC3E}">
        <p14:creationId xmlns:p14="http://schemas.microsoft.com/office/powerpoint/2010/main" val="150442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74C1-51CB-353C-B4FF-54969D30B995}"/>
              </a:ext>
            </a:extLst>
          </p:cNvPr>
          <p:cNvSpPr>
            <a:spLocks noGrp="1"/>
          </p:cNvSpPr>
          <p:nvPr>
            <p:ph type="title"/>
          </p:nvPr>
        </p:nvSpPr>
        <p:spPr/>
        <p:txBody>
          <a:bodyPr/>
          <a:lstStyle/>
          <a:p>
            <a:r>
              <a:rPr lang="vi-VN" u="sng" dirty="0">
                <a:latin typeface="Times New Roman" panose="02020603050405020304" pitchFamily="18" charset="0"/>
                <a:cs typeface="Times New Roman" panose="02020603050405020304" pitchFamily="18" charset="0"/>
              </a:rPr>
              <a:t>Một số thẻ HTML cơ bản:</a:t>
            </a:r>
            <a:endParaRPr lang="en-US" u="sng" dirty="0">
              <a:latin typeface="Times New Roman" panose="02020603050405020304" pitchFamily="18" charset="0"/>
              <a:cs typeface="Times New Roman" panose="02020603050405020304" pitchFamily="18" charset="0"/>
            </a:endParaRPr>
          </a:p>
        </p:txBody>
      </p:sp>
      <p:sp>
        <p:nvSpPr>
          <p:cNvPr id="8" name="Rectangle 5">
            <a:extLst>
              <a:ext uri="{FF2B5EF4-FFF2-40B4-BE49-F238E27FC236}">
                <a16:creationId xmlns:a16="http://schemas.microsoft.com/office/drawing/2014/main" id="{B4CF0F7E-8B6C-DCE4-CA7B-48F5CD266095}"/>
              </a:ext>
            </a:extLst>
          </p:cNvPr>
          <p:cNvSpPr>
            <a:spLocks noGrp="1" noChangeArrowheads="1"/>
          </p:cNvSpPr>
          <p:nvPr>
            <p:ph idx="1"/>
          </p:nvPr>
        </p:nvSpPr>
        <p:spPr bwMode="auto">
          <a:xfrm>
            <a:off x="457199" y="1680720"/>
            <a:ext cx="802803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&lt;h1&gt;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đến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&lt;h6&gt;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Thẻ</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tiêu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đề</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dùng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định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dạng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tiêu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đề</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từ</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lớn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đến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nhỏ</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&lt;p&gt;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Thẻ</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đoạn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văn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dùng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tạo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đoạn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văn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&lt;a&gt;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Thẻ</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liên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kết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dùng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tạo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liên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kết</a:t>
            </a:r>
            <a:r>
              <a:rPr lang="en-US" altLang="en-US" dirty="0">
                <a:solidFill>
                  <a:schemeClr val="tx1"/>
                </a:solidFill>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6E9977E-DEED-49F9-2AB0-A584C27A5F7F}"/>
              </a:ext>
            </a:extLst>
          </p:cNvPr>
          <p:cNvSpPr txBox="1"/>
          <p:nvPr/>
        </p:nvSpPr>
        <p:spPr>
          <a:xfrm>
            <a:off x="457199" y="4119717"/>
            <a:ext cx="9879628" cy="1815882"/>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&lt;a </a:t>
            </a:r>
            <a:r>
              <a:rPr lang="en-US" sz="2800" dirty="0" err="1">
                <a:latin typeface="Times New Roman" panose="02020603050405020304" pitchFamily="18" charset="0"/>
                <a:cs typeface="Times New Roman" panose="02020603050405020304" pitchFamily="18" charset="0"/>
              </a:rPr>
              <a:t>href</a:t>
            </a:r>
            <a:r>
              <a:rPr lang="en-US" sz="2800" dirty="0">
                <a:latin typeface="Times New Roman" panose="02020603050405020304" pitchFamily="18" charset="0"/>
                <a:cs typeface="Times New Roman" panose="02020603050405020304" pitchFamily="18" charset="0"/>
              </a:rPr>
              <a:t>="https://example.com"&gt;</a:t>
            </a:r>
            <a:r>
              <a:rPr lang="en-US" sz="2800" dirty="0" err="1">
                <a:latin typeface="Times New Roman" panose="02020603050405020304" pitchFamily="18" charset="0"/>
                <a:cs typeface="Times New Roman" panose="02020603050405020304" pitchFamily="18" charset="0"/>
              </a:rPr>
              <a:t>Nhấn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Example&lt;/a&gt;</a:t>
            </a:r>
          </a:p>
          <a:p>
            <a:r>
              <a:rPr lang="en-US" sz="2800" dirty="0">
                <a:latin typeface="Times New Roman" panose="02020603050405020304" pitchFamily="18" charset="0"/>
                <a:cs typeface="Times New Roman" panose="02020603050405020304" pitchFamily="18" charset="0"/>
              </a:rPr>
              <a:t>&lt;</a:t>
            </a:r>
            <a:r>
              <a:rPr lang="en-US" sz="2800" dirty="0" err="1">
                <a:latin typeface="Times New Roman" panose="02020603050405020304" pitchFamily="18" charset="0"/>
                <a:cs typeface="Times New Roman" panose="02020603050405020304" pitchFamily="18" charset="0"/>
              </a:rPr>
              <a:t>img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src</a:t>
            </a:r>
            <a:r>
              <a:rPr lang="en-US" sz="2800" dirty="0">
                <a:latin typeface="Times New Roman" panose="02020603050405020304" pitchFamily="18" charset="0"/>
                <a:cs typeface="Times New Roman" panose="02020603050405020304" pitchFamily="18" charset="0"/>
              </a:rPr>
              <a:t>="image.jpg" alt="</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ảnh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họa</a:t>
            </a:r>
            <a:r>
              <a:rPr lang="en-US" sz="2800" dirty="0">
                <a:latin typeface="Times New Roman" panose="02020603050405020304" pitchFamily="18" charset="0"/>
                <a:cs typeface="Times New Roman" panose="02020603050405020304" pitchFamily="18" charset="0"/>
              </a:rPr>
              <a:t>" /&gt;</a:t>
            </a:r>
          </a:p>
          <a:p>
            <a:endParaRPr lang="en-US" sz="2800" dirty="0"/>
          </a:p>
          <a:p>
            <a:endParaRPr lang="en-US" sz="2800" dirty="0"/>
          </a:p>
        </p:txBody>
      </p:sp>
    </p:spTree>
    <p:extLst>
      <p:ext uri="{BB962C8B-B14F-4D97-AF65-F5344CB8AC3E}">
        <p14:creationId xmlns:p14="http://schemas.microsoft.com/office/powerpoint/2010/main" val="3016213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5B44-1A6C-C079-BA69-2D4FC379088F}"/>
              </a:ext>
            </a:extLst>
          </p:cNvPr>
          <p:cNvSpPr>
            <a:spLocks noGrp="1"/>
          </p:cNvSpPr>
          <p:nvPr>
            <p:ph type="title"/>
          </p:nvPr>
        </p:nvSpPr>
        <p:spPr>
          <a:xfrm>
            <a:off x="457200" y="365126"/>
            <a:ext cx="10722932" cy="787814"/>
          </a:xfrm>
        </p:spPr>
        <p:txBody>
          <a:bodyPr>
            <a:normAutofit fontScale="90000"/>
          </a:bodyPr>
          <a:lstStyle/>
          <a:p>
            <a:r>
              <a:rPr lang="vi-VN" dirty="0"/>
              <a:t>Cách định dạng cho phần tử bằng phương pháp </a:t>
            </a:r>
            <a:r>
              <a:rPr lang="vi-VN" dirty="0" err="1"/>
              <a:t>External</a:t>
            </a:r>
            <a:r>
              <a:rPr lang="vi-VN" dirty="0"/>
              <a:t> CSS</a:t>
            </a:r>
            <a:endParaRPr lang="en-US" dirty="0"/>
          </a:p>
        </p:txBody>
      </p:sp>
      <p:sp>
        <p:nvSpPr>
          <p:cNvPr id="4" name="Rectangle 1">
            <a:extLst>
              <a:ext uri="{FF2B5EF4-FFF2-40B4-BE49-F238E27FC236}">
                <a16:creationId xmlns:a16="http://schemas.microsoft.com/office/drawing/2014/main" id="{37CAC191-EDDC-E935-7137-8BB76121E025}"/>
              </a:ext>
            </a:extLst>
          </p:cNvPr>
          <p:cNvSpPr>
            <a:spLocks noGrp="1" noChangeArrowheads="1"/>
          </p:cNvSpPr>
          <p:nvPr>
            <p:ph idx="1"/>
          </p:nvPr>
        </p:nvSpPr>
        <p:spPr bwMode="auto">
          <a:xfrm>
            <a:off x="457200" y="1585251"/>
            <a:ext cx="9670774"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External CSS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là</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phương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pháp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định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dạng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mà</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bạn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tệp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CSS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riêng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biệt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áp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kiểu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dáng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tử</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HTML.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Phương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pháp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này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phép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bạn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tổ</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chức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mã</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CSS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tốt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hơn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dễ</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bảo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trì</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tái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trên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nhiều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web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khác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nhau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Cấu</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trúc</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External CSS,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bạn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cần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thực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hiện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hai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bước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Tạo</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tệp</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Tạo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tệp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mở</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rộng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chứa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quy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tắc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Liên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kết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tệp</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CSS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tệp</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HTML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thẻ</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&lt;link&gt;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&lt;head&gt;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tài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liệu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HTML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liên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kết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tệp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8606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4811-A4A8-D1A5-2897-6B504C71B4A2}"/>
              </a:ext>
            </a:extLst>
          </p:cNvPr>
          <p:cNvSpPr>
            <a:spLocks noGrp="1"/>
          </p:cNvSpPr>
          <p:nvPr>
            <p:ph type="title"/>
          </p:nvPr>
        </p:nvSpPr>
        <p:spPr>
          <a:xfrm>
            <a:off x="457200" y="365126"/>
            <a:ext cx="10722932" cy="787814"/>
          </a:xfrm>
        </p:spPr>
        <p:txBody>
          <a:bodyPr/>
          <a:lstStyle/>
          <a:p>
            <a:r>
              <a:rPr lang="en-US" dirty="0" err="1"/>
              <a:t>Ví</a:t>
            </a:r>
            <a:r>
              <a:rPr lang="en-US" dirty="0"/>
              <a:t> </a:t>
            </a:r>
            <a:r>
              <a:rPr lang="en-US" dirty="0" err="1"/>
              <a:t>dụ</a:t>
            </a:r>
            <a:endParaRPr lang="en-US" dirty="0"/>
          </a:p>
        </p:txBody>
      </p:sp>
      <p:sp>
        <p:nvSpPr>
          <p:cNvPr id="4" name="Rectangle 1">
            <a:extLst>
              <a:ext uri="{FF2B5EF4-FFF2-40B4-BE49-F238E27FC236}">
                <a16:creationId xmlns:a16="http://schemas.microsoft.com/office/drawing/2014/main" id="{E6F21B9D-D104-EEBC-850B-B23B38B290A5}"/>
              </a:ext>
            </a:extLst>
          </p:cNvPr>
          <p:cNvSpPr>
            <a:spLocks noGrp="1" noChangeArrowheads="1"/>
          </p:cNvSpPr>
          <p:nvPr>
            <p:ph idx="1"/>
          </p:nvPr>
        </p:nvSpPr>
        <p:spPr bwMode="auto">
          <a:xfrm>
            <a:off x="457200" y="1046639"/>
            <a:ext cx="5337313"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chemeClr val="tx1"/>
                </a:solidFill>
                <a:effectLst/>
                <a:latin typeface="Arial" panose="020B0604020202020204" pitchFamily="34" charset="0"/>
              </a:rPr>
              <a:t>Tạo</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tệp</a:t>
            </a:r>
            <a:r>
              <a:rPr kumimoji="0" lang="en-US" altLang="en-US" sz="1800" b="1" i="0" u="none" strike="noStrike" cap="none" normalizeH="0" baseline="0" dirty="0">
                <a:ln>
                  <a:noFill/>
                </a:ln>
                <a:solidFill>
                  <a:schemeClr val="tx1"/>
                </a:solidFill>
                <a:effectLst/>
                <a:latin typeface="Arial" panose="020B0604020202020204" pitchFamily="34" charset="0"/>
              </a:rPr>
              <a:t> CSS (</a:t>
            </a:r>
            <a:r>
              <a:rPr kumimoji="0" lang="en-US" altLang="en-US" sz="1000" b="1" i="0" u="none" strike="noStrike" cap="none" normalizeH="0" baseline="0" dirty="0">
                <a:ln>
                  <a:noFill/>
                </a:ln>
                <a:solidFill>
                  <a:schemeClr val="tx1"/>
                </a:solidFill>
                <a:effectLst/>
                <a:latin typeface="Arial Unicode MS"/>
              </a:rPr>
              <a:t>styles.css</a:t>
            </a:r>
            <a:r>
              <a:rPr kumimoji="0" lang="en-US" altLang="en-US" sz="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styles.css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color: blue;            /* </a:t>
            </a:r>
            <a:r>
              <a:rPr kumimoji="0" lang="en-US" altLang="en-US" sz="1800" b="0" i="0" u="none" strike="noStrike" cap="none" normalizeH="0" baseline="0" dirty="0" err="1">
                <a:ln>
                  <a:noFill/>
                </a:ln>
                <a:solidFill>
                  <a:schemeClr val="tx1"/>
                </a:solidFill>
                <a:effectLst/>
                <a:latin typeface="Arial" panose="020B0604020202020204" pitchFamily="34" charset="0"/>
              </a:rPr>
              <a:t>Màu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chữ</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xanh</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text-align: center;     /* </a:t>
            </a:r>
            <a:r>
              <a:rPr kumimoji="0" lang="en-US" altLang="en-US" sz="1800" b="0" i="0" u="none" strike="noStrike" cap="none" normalizeH="0" baseline="0" dirty="0" err="1">
                <a:ln>
                  <a:noFill/>
                </a:ln>
                <a:solidFill>
                  <a:schemeClr val="tx1"/>
                </a:solidFill>
                <a:effectLst/>
                <a:latin typeface="Arial" panose="020B0604020202020204" pitchFamily="34" charset="0"/>
              </a:rPr>
              <a:t>Căn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giữa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nội</a:t>
            </a:r>
            <a:r>
              <a:rPr kumimoji="0" lang="en-US" altLang="en-US" sz="1800" b="0" i="0" u="none" strike="noStrike" cap="none" normalizeH="0" baseline="0" dirty="0">
                <a:ln>
                  <a:noFill/>
                </a:ln>
                <a:solidFill>
                  <a:schemeClr val="tx1"/>
                </a:solidFill>
                <a:effectLst/>
                <a:latin typeface="Arial" panose="020B0604020202020204" pitchFamily="34" charset="0"/>
              </a:rPr>
              <a:t> dung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font-size: 16px;        /* </a:t>
            </a:r>
            <a:r>
              <a:rPr kumimoji="0" lang="en-US" altLang="en-US" sz="1800" b="0" i="0" u="none" strike="noStrike" cap="none" normalizeH="0" baseline="0" dirty="0" err="1">
                <a:ln>
                  <a:noFill/>
                </a:ln>
                <a:solidFill>
                  <a:schemeClr val="tx1"/>
                </a:solidFill>
                <a:effectLst/>
                <a:latin typeface="Arial" panose="020B0604020202020204" pitchFamily="34" charset="0"/>
              </a:rPr>
              <a:t>Kích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cỡ</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chữ</a:t>
            </a:r>
            <a:r>
              <a:rPr kumimoji="0" lang="en-US" altLang="en-US" sz="1800" b="0" i="0" u="none" strike="noStrike" cap="none" normalizeH="0" baseline="0" dirty="0">
                <a:ln>
                  <a:noFill/>
                </a:ln>
                <a:solidFill>
                  <a:schemeClr val="tx1"/>
                </a:solidFill>
                <a:effectLst/>
                <a:latin typeface="Arial" panose="020B0604020202020204" pitchFamily="34" charset="0"/>
              </a:rPr>
              <a:t> 16px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color: green;           /* </a:t>
            </a:r>
            <a:r>
              <a:rPr kumimoji="0" lang="en-US" altLang="en-US" sz="1800" b="0" i="0" u="none" strike="noStrike" cap="none" normalizeH="0" baseline="0" dirty="0" err="1">
                <a:ln>
                  <a:noFill/>
                </a:ln>
                <a:solidFill>
                  <a:schemeClr val="tx1"/>
                </a:solidFill>
                <a:effectLst/>
                <a:latin typeface="Arial" panose="020B0604020202020204" pitchFamily="34" charset="0"/>
              </a:rPr>
              <a:t>Màu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chữ</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xanh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lá</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cây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div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background-color: yellow; /* </a:t>
            </a:r>
            <a:r>
              <a:rPr kumimoji="0" lang="en-US" altLang="en-US" sz="1800" b="0" i="0" u="none" strike="noStrike" cap="none" normalizeH="0" baseline="0" dirty="0" err="1">
                <a:ln>
                  <a:noFill/>
                </a:ln>
                <a:solidFill>
                  <a:schemeClr val="tx1"/>
                </a:solidFill>
                <a:effectLst/>
                <a:latin typeface="Arial" panose="020B0604020202020204" pitchFamily="34" charset="0"/>
              </a:rPr>
              <a:t>Nền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màu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vàng</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padding: 10px;            /* </a:t>
            </a:r>
            <a:r>
              <a:rPr kumimoji="0" lang="en-US" altLang="en-US" sz="1800" b="0" i="0" u="none" strike="noStrike" cap="none" normalizeH="0" baseline="0" dirty="0" err="1">
                <a:ln>
                  <a:noFill/>
                </a:ln>
                <a:solidFill>
                  <a:schemeClr val="tx1"/>
                </a:solidFill>
                <a:effectLst/>
                <a:latin typeface="Arial" panose="020B0604020202020204" pitchFamily="34" charset="0"/>
              </a:rPr>
              <a:t>Khoảng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cách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bên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trong</a:t>
            </a:r>
            <a:r>
              <a:rPr kumimoji="0" lang="en-US" altLang="en-US" sz="1800" b="0" i="0" u="none" strike="noStrike" cap="none" normalizeH="0" baseline="0" dirty="0">
                <a:ln>
                  <a:noFill/>
                </a:ln>
                <a:solidFill>
                  <a:schemeClr val="tx1"/>
                </a:solidFill>
                <a:effectLst/>
                <a:latin typeface="Arial" panose="020B0604020202020204" pitchFamily="34" charset="0"/>
              </a:rPr>
              <a:t> 10px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margin: 5px;              /* </a:t>
            </a:r>
            <a:r>
              <a:rPr kumimoji="0" lang="en-US" altLang="en-US" sz="1800" b="0" i="0" u="none" strike="noStrike" cap="none" normalizeH="0" baseline="0" dirty="0" err="1">
                <a:ln>
                  <a:noFill/>
                </a:ln>
                <a:solidFill>
                  <a:schemeClr val="tx1"/>
                </a:solidFill>
                <a:effectLst/>
                <a:latin typeface="Arial" panose="020B0604020202020204" pitchFamily="34" charset="0"/>
              </a:rPr>
              <a:t>Khoảng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cách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bên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ngoài</a:t>
            </a:r>
            <a:r>
              <a:rPr kumimoji="0" lang="en-US" altLang="en-US" sz="1800" b="0" i="0" u="none" strike="noStrike" cap="none" normalizeH="0" baseline="0" dirty="0">
                <a:ln>
                  <a:noFill/>
                </a:ln>
                <a:solidFill>
                  <a:schemeClr val="tx1"/>
                </a:solidFill>
                <a:effectLst/>
                <a:latin typeface="Arial" panose="020B0604020202020204" pitchFamily="34" charset="0"/>
              </a:rPr>
              <a:t> 5px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99960617-0349-CD8A-3CC3-ED51B6F337AF}"/>
              </a:ext>
            </a:extLst>
          </p:cNvPr>
          <p:cNvSpPr>
            <a:spLocks noChangeArrowheads="1"/>
          </p:cNvSpPr>
          <p:nvPr/>
        </p:nvSpPr>
        <p:spPr bwMode="auto">
          <a:xfrm>
            <a:off x="6096000" y="783608"/>
            <a:ext cx="33155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chemeClr val="tx1"/>
                </a:solidFill>
                <a:effectLst/>
                <a:latin typeface="Arial" panose="020B0604020202020204" pitchFamily="34" charset="0"/>
              </a:rPr>
              <a:t>Tạo</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tệp</a:t>
            </a:r>
            <a:r>
              <a:rPr kumimoji="0" lang="en-US" altLang="en-US" sz="1800" b="1" i="0" u="none" strike="noStrike" cap="none" normalizeH="0" baseline="0" dirty="0">
                <a:ln>
                  <a:noFill/>
                </a:ln>
                <a:solidFill>
                  <a:schemeClr val="tx1"/>
                </a:solidFill>
                <a:effectLst/>
                <a:latin typeface="Arial" panose="020B0604020202020204" pitchFamily="34" charset="0"/>
              </a:rPr>
              <a:t> HTML (</a:t>
            </a:r>
            <a:r>
              <a:rPr kumimoji="0" lang="en-US" altLang="en-US" sz="1000" b="1" i="0" u="none" strike="noStrike" cap="none" normalizeH="0" baseline="0" dirty="0">
                <a:ln>
                  <a:noFill/>
                </a:ln>
                <a:solidFill>
                  <a:schemeClr val="tx1"/>
                </a:solidFill>
                <a:effectLst/>
                <a:latin typeface="Arial Unicode MS"/>
              </a:rPr>
              <a:t>index.html</a:t>
            </a:r>
            <a:r>
              <a:rPr kumimoji="0" lang="en-US" altLang="en-US" sz="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7" name="TextBox 6">
            <a:extLst>
              <a:ext uri="{FF2B5EF4-FFF2-40B4-BE49-F238E27FC236}">
                <a16:creationId xmlns:a16="http://schemas.microsoft.com/office/drawing/2014/main" id="{A3757CCE-03E2-9300-D2A5-31CEE3FC4CE1}"/>
              </a:ext>
            </a:extLst>
          </p:cNvPr>
          <p:cNvSpPr txBox="1"/>
          <p:nvPr/>
        </p:nvSpPr>
        <p:spPr>
          <a:xfrm>
            <a:off x="5981753" y="1502688"/>
            <a:ext cx="5895510" cy="5355312"/>
          </a:xfrm>
          <a:prstGeom prst="rect">
            <a:avLst/>
          </a:prstGeom>
          <a:noFill/>
        </p:spPr>
        <p:txBody>
          <a:bodyPr wrap="square" rtlCol="0">
            <a:spAutoFit/>
          </a:bodyPr>
          <a:lstStyle/>
          <a:p>
            <a:r>
              <a:rPr lang="en-US" dirty="0"/>
              <a:t>&lt;!DOCTYPE html&gt;</a:t>
            </a:r>
          </a:p>
          <a:p>
            <a:r>
              <a:rPr lang="en-US" dirty="0"/>
              <a:t>&lt;html lang="vi"&gt;</a:t>
            </a:r>
          </a:p>
          <a:p>
            <a:r>
              <a:rPr lang="en-US" dirty="0"/>
              <a:t>&lt;head&gt;</a:t>
            </a:r>
          </a:p>
          <a:p>
            <a:r>
              <a:rPr lang="en-US" dirty="0"/>
              <a:t>    &lt;meta charset="UTF-8"&gt;</a:t>
            </a:r>
          </a:p>
          <a:p>
            <a:r>
              <a:rPr lang="en-US" dirty="0"/>
              <a:t>    &lt;meta name="viewport" content="width=device-width, initial-scale=1.0"&gt;</a:t>
            </a:r>
          </a:p>
          <a:p>
            <a:r>
              <a:rPr lang="en-US" dirty="0"/>
              <a:t>    &lt;title&gt;</a:t>
            </a:r>
            <a:r>
              <a:rPr lang="en-US" dirty="0" err="1"/>
              <a:t>Ví</a:t>
            </a:r>
            <a:r>
              <a:rPr lang="en-US" dirty="0"/>
              <a:t> </a:t>
            </a:r>
            <a:r>
              <a:rPr lang="en-US" dirty="0" err="1"/>
              <a:t>dụ</a:t>
            </a:r>
            <a:r>
              <a:rPr lang="en-US" dirty="0"/>
              <a:t> External CSS&lt;/title&gt;</a:t>
            </a:r>
          </a:p>
          <a:p>
            <a:r>
              <a:rPr lang="en-US" dirty="0"/>
              <a:t>    &lt;link </a:t>
            </a:r>
            <a:r>
              <a:rPr lang="en-US" dirty="0" err="1"/>
              <a:t>rel</a:t>
            </a:r>
            <a:r>
              <a:rPr lang="en-US" dirty="0"/>
              <a:t>="stylesheet" </a:t>
            </a:r>
            <a:r>
              <a:rPr lang="en-US" dirty="0" err="1"/>
              <a:t>href</a:t>
            </a:r>
            <a:r>
              <a:rPr lang="en-US" dirty="0"/>
              <a:t>="styles.css"&gt; &lt;!-- Liên </a:t>
            </a:r>
            <a:r>
              <a:rPr lang="en-US" dirty="0" err="1"/>
              <a:t>kết</a:t>
            </a:r>
            <a:r>
              <a:rPr lang="en-US" dirty="0"/>
              <a:t> </a:t>
            </a:r>
            <a:r>
              <a:rPr lang="en-US" dirty="0" err="1"/>
              <a:t>đến</a:t>
            </a:r>
            <a:r>
              <a:rPr lang="en-US" dirty="0"/>
              <a:t> </a:t>
            </a:r>
            <a:r>
              <a:rPr lang="en-US" dirty="0" err="1"/>
              <a:t>tệp</a:t>
            </a:r>
            <a:r>
              <a:rPr lang="en-US" dirty="0"/>
              <a:t> CSS --&gt;</a:t>
            </a:r>
          </a:p>
          <a:p>
            <a:r>
              <a:rPr lang="en-US" dirty="0"/>
              <a:t>&lt;/head&gt;</a:t>
            </a:r>
          </a:p>
          <a:p>
            <a:r>
              <a:rPr lang="en-US" dirty="0"/>
              <a:t>&lt;body&gt;</a:t>
            </a:r>
          </a:p>
          <a:p>
            <a:r>
              <a:rPr lang="en-US" dirty="0"/>
              <a:t>    &lt;h1&gt;</a:t>
            </a:r>
            <a:r>
              <a:rPr lang="en-US" dirty="0" err="1"/>
              <a:t>Chào</a:t>
            </a:r>
            <a:r>
              <a:rPr lang="en-US" dirty="0"/>
              <a:t> </a:t>
            </a:r>
            <a:r>
              <a:rPr lang="en-US" dirty="0" err="1"/>
              <a:t>mừng</a:t>
            </a:r>
            <a:r>
              <a:rPr lang="en-US" dirty="0"/>
              <a:t> </a:t>
            </a:r>
            <a:r>
              <a:rPr lang="en-US" dirty="0" err="1"/>
              <a:t>đến</a:t>
            </a:r>
            <a:r>
              <a:rPr lang="en-US" dirty="0"/>
              <a:t> </a:t>
            </a:r>
            <a:r>
              <a:rPr lang="en-US" dirty="0" err="1"/>
              <a:t>với</a:t>
            </a:r>
            <a:r>
              <a:rPr lang="en-US" dirty="0"/>
              <a:t> </a:t>
            </a:r>
            <a:r>
              <a:rPr lang="en-US" dirty="0" err="1"/>
              <a:t>trang</a:t>
            </a:r>
            <a:r>
              <a:rPr lang="en-US" dirty="0"/>
              <a:t> web </a:t>
            </a:r>
            <a:r>
              <a:rPr lang="en-US" dirty="0" err="1"/>
              <a:t>của</a:t>
            </a:r>
            <a:r>
              <a:rPr lang="en-US" dirty="0"/>
              <a:t> </a:t>
            </a:r>
            <a:r>
              <a:rPr lang="en-US" dirty="0" err="1"/>
              <a:t>tôi</a:t>
            </a:r>
            <a:r>
              <a:rPr lang="en-US" dirty="0"/>
              <a:t>!&lt;/h1&gt;</a:t>
            </a:r>
          </a:p>
          <a:p>
            <a:r>
              <a:rPr lang="en-US" dirty="0"/>
              <a:t>    &lt;p&gt;</a:t>
            </a:r>
            <a:r>
              <a:rPr lang="en-US" dirty="0" err="1"/>
              <a:t>Đây</a:t>
            </a:r>
            <a:r>
              <a:rPr lang="en-US" dirty="0"/>
              <a:t> </a:t>
            </a:r>
            <a:r>
              <a:rPr lang="en-US" dirty="0" err="1"/>
              <a:t>là</a:t>
            </a:r>
            <a:r>
              <a:rPr lang="en-US" dirty="0"/>
              <a:t> </a:t>
            </a:r>
            <a:r>
              <a:rPr lang="en-US" dirty="0" err="1"/>
              <a:t>một</a:t>
            </a:r>
            <a:r>
              <a:rPr lang="en-US" dirty="0"/>
              <a:t> </a:t>
            </a:r>
            <a:r>
              <a:rPr lang="en-US" dirty="0" err="1"/>
              <a:t>đoạn</a:t>
            </a:r>
            <a:r>
              <a:rPr lang="en-US" dirty="0"/>
              <a:t> </a:t>
            </a:r>
            <a:r>
              <a:rPr lang="en-US" dirty="0" err="1"/>
              <a:t>văn</a:t>
            </a:r>
            <a:r>
              <a:rPr lang="en-US" dirty="0"/>
              <a:t> </a:t>
            </a:r>
            <a:r>
              <a:rPr lang="en-US" dirty="0" err="1"/>
              <a:t>bản</a:t>
            </a:r>
            <a:r>
              <a:rPr lang="en-US" dirty="0"/>
              <a:t> </a:t>
            </a:r>
            <a:r>
              <a:rPr lang="en-US" dirty="0" err="1"/>
              <a:t>với</a:t>
            </a:r>
            <a:r>
              <a:rPr lang="en-US" dirty="0"/>
              <a:t> </a:t>
            </a:r>
            <a:r>
              <a:rPr lang="en-US" dirty="0" err="1"/>
              <a:t>màu</a:t>
            </a:r>
            <a:r>
              <a:rPr lang="en-US" dirty="0"/>
              <a:t> </a:t>
            </a:r>
            <a:r>
              <a:rPr lang="en-US" dirty="0" err="1"/>
              <a:t>xanh</a:t>
            </a:r>
            <a:r>
              <a:rPr lang="en-US" dirty="0"/>
              <a:t> </a:t>
            </a:r>
            <a:r>
              <a:rPr lang="en-US" dirty="0" err="1"/>
              <a:t>lá</a:t>
            </a:r>
            <a:r>
              <a:rPr lang="en-US" dirty="0"/>
              <a:t> </a:t>
            </a:r>
            <a:r>
              <a:rPr lang="en-US" dirty="0" err="1"/>
              <a:t>cây</a:t>
            </a:r>
            <a:r>
              <a:rPr lang="en-US" dirty="0"/>
              <a:t> </a:t>
            </a:r>
            <a:r>
              <a:rPr lang="en-US" dirty="0" err="1"/>
              <a:t>và</a:t>
            </a:r>
            <a:r>
              <a:rPr lang="en-US" dirty="0"/>
              <a:t> </a:t>
            </a:r>
            <a:r>
              <a:rPr lang="en-US" dirty="0" err="1"/>
              <a:t>kích</a:t>
            </a:r>
            <a:r>
              <a:rPr lang="en-US" dirty="0"/>
              <a:t> </a:t>
            </a:r>
            <a:r>
              <a:rPr lang="en-US" dirty="0" err="1"/>
              <a:t>cỡ</a:t>
            </a:r>
            <a:r>
              <a:rPr lang="en-US" dirty="0"/>
              <a:t> </a:t>
            </a:r>
            <a:r>
              <a:rPr lang="en-US" dirty="0" err="1"/>
              <a:t>chữ</a:t>
            </a:r>
            <a:r>
              <a:rPr lang="en-US" dirty="0"/>
              <a:t> 16px.&lt;/p&gt;</a:t>
            </a:r>
          </a:p>
          <a:p>
            <a:r>
              <a:rPr lang="en-US" dirty="0"/>
              <a:t>    &lt;div&gt;</a:t>
            </a:r>
            <a:r>
              <a:rPr lang="en-US" dirty="0" err="1"/>
              <a:t>Tài</a:t>
            </a:r>
            <a:r>
              <a:rPr lang="en-US" dirty="0"/>
              <a:t> </a:t>
            </a:r>
            <a:r>
              <a:rPr lang="en-US" dirty="0" err="1"/>
              <a:t>liệu</a:t>
            </a:r>
            <a:r>
              <a:rPr lang="en-US" dirty="0"/>
              <a:t> </a:t>
            </a:r>
            <a:r>
              <a:rPr lang="en-US" dirty="0" err="1"/>
              <a:t>học</a:t>
            </a:r>
            <a:r>
              <a:rPr lang="en-US" dirty="0"/>
              <a:t> JavaScript&lt;/div&gt;</a:t>
            </a:r>
          </a:p>
          <a:p>
            <a:r>
              <a:rPr lang="en-US" dirty="0"/>
              <a:t>    &lt;div&gt;</a:t>
            </a:r>
            <a:r>
              <a:rPr lang="en-US" dirty="0" err="1"/>
              <a:t>Tài</a:t>
            </a:r>
            <a:r>
              <a:rPr lang="en-US" dirty="0"/>
              <a:t> </a:t>
            </a:r>
            <a:r>
              <a:rPr lang="en-US" dirty="0" err="1"/>
              <a:t>liệu</a:t>
            </a:r>
            <a:r>
              <a:rPr lang="en-US" dirty="0"/>
              <a:t> </a:t>
            </a:r>
            <a:r>
              <a:rPr lang="en-US" dirty="0" err="1"/>
              <a:t>học</a:t>
            </a:r>
            <a:r>
              <a:rPr lang="en-US" dirty="0"/>
              <a:t> PHP&lt;/div&gt;</a:t>
            </a:r>
          </a:p>
          <a:p>
            <a:r>
              <a:rPr lang="en-US" dirty="0"/>
              <a:t>&lt;/body&gt;</a:t>
            </a:r>
          </a:p>
          <a:p>
            <a:r>
              <a:rPr lang="en-US" dirty="0"/>
              <a:t>&lt;/html&gt;</a:t>
            </a:r>
          </a:p>
          <a:p>
            <a:endParaRPr lang="en-US" dirty="0"/>
          </a:p>
        </p:txBody>
      </p:sp>
    </p:spTree>
    <p:extLst>
      <p:ext uri="{BB962C8B-B14F-4D97-AF65-F5344CB8AC3E}">
        <p14:creationId xmlns:p14="http://schemas.microsoft.com/office/powerpoint/2010/main" val="104741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4419704D-B671-B42E-9889-230A51C8863D}"/>
              </a:ext>
            </a:extLst>
          </p:cNvPr>
          <p:cNvSpPr>
            <a:spLocks noGrp="1"/>
          </p:cNvSpPr>
          <p:nvPr>
            <p:ph idx="1"/>
          </p:nvPr>
        </p:nvSpPr>
        <p:spPr>
          <a:xfrm>
            <a:off x="457201" y="958956"/>
            <a:ext cx="9745506" cy="5289441"/>
          </a:xfrm>
        </p:spPr>
        <p:txBody>
          <a:bodyPr anchor="t">
            <a:noAutofit/>
          </a:bodyPr>
          <a:lstStyle/>
          <a:p>
            <a:pPr>
              <a:lnSpc>
                <a:spcPct val="100000"/>
              </a:lnSpc>
            </a:pPr>
            <a:r>
              <a:rPr lang="vi-VN" sz="2400" b="1" dirty="0">
                <a:solidFill>
                  <a:schemeClr val="tx2"/>
                </a:solidFill>
              </a:rPr>
              <a:t>Lợi ích của </a:t>
            </a:r>
            <a:r>
              <a:rPr lang="vi-VN" sz="2400" b="1" dirty="0" err="1">
                <a:solidFill>
                  <a:schemeClr val="tx2"/>
                </a:solidFill>
              </a:rPr>
              <a:t>External</a:t>
            </a:r>
            <a:r>
              <a:rPr lang="vi-VN" sz="2400" b="1" dirty="0">
                <a:solidFill>
                  <a:schemeClr val="tx2"/>
                </a:solidFill>
              </a:rPr>
              <a:t> CSS:</a:t>
            </a:r>
          </a:p>
          <a:p>
            <a:pPr>
              <a:lnSpc>
                <a:spcPct val="100000"/>
              </a:lnSpc>
              <a:buFont typeface="Arial" panose="020B0604020202020204" pitchFamily="34" charset="0"/>
              <a:buChar char="•"/>
            </a:pPr>
            <a:r>
              <a:rPr lang="vi-VN" sz="2400" b="1" dirty="0">
                <a:solidFill>
                  <a:schemeClr val="tx2"/>
                </a:solidFill>
              </a:rPr>
              <a:t>Tổ chức tốt hơn</a:t>
            </a:r>
            <a:r>
              <a:rPr lang="vi-VN" sz="2400" dirty="0">
                <a:solidFill>
                  <a:schemeClr val="tx2"/>
                </a:solidFill>
              </a:rPr>
              <a:t>: Tất cả các quy tắc CSS được đặt trong một tệp riêng, dễ quản lý và chỉnh sửa.</a:t>
            </a:r>
          </a:p>
          <a:p>
            <a:pPr>
              <a:lnSpc>
                <a:spcPct val="100000"/>
              </a:lnSpc>
              <a:buFont typeface="Arial" panose="020B0604020202020204" pitchFamily="34" charset="0"/>
              <a:buChar char="•"/>
            </a:pPr>
            <a:r>
              <a:rPr lang="vi-VN" sz="2400" b="1" dirty="0">
                <a:solidFill>
                  <a:schemeClr val="tx2"/>
                </a:solidFill>
              </a:rPr>
              <a:t>Tái sử dụng</a:t>
            </a:r>
            <a:r>
              <a:rPr lang="vi-VN" sz="2400" dirty="0">
                <a:solidFill>
                  <a:schemeClr val="tx2"/>
                </a:solidFill>
              </a:rPr>
              <a:t>: Bạn có thể sử dụng cùng một tệp CSS cho nhiều trang HTML khác nhau, giúp giảm thiểu mã lặp lại.</a:t>
            </a:r>
          </a:p>
          <a:p>
            <a:pPr>
              <a:lnSpc>
                <a:spcPct val="100000"/>
              </a:lnSpc>
              <a:buFont typeface="Arial" panose="020B0604020202020204" pitchFamily="34" charset="0"/>
              <a:buChar char="•"/>
            </a:pPr>
            <a:r>
              <a:rPr lang="vi-VN" sz="2400" b="1" dirty="0">
                <a:solidFill>
                  <a:schemeClr val="tx2"/>
                </a:solidFill>
              </a:rPr>
              <a:t>Dễ bảo trì</a:t>
            </a:r>
            <a:r>
              <a:rPr lang="vi-VN" sz="2400" dirty="0">
                <a:solidFill>
                  <a:schemeClr val="tx2"/>
                </a:solidFill>
              </a:rPr>
              <a:t>: Nếu cần thay đổi kiểu dáng, bạn chỉ cần chỉnh sửa một tệp CSS thay vì tìm và sửa nhiều nơi trong mã HTML.</a:t>
            </a:r>
          </a:p>
          <a:p>
            <a:pPr>
              <a:lnSpc>
                <a:spcPct val="100000"/>
              </a:lnSpc>
            </a:pPr>
            <a:r>
              <a:rPr lang="vi-VN" sz="2400" b="1" dirty="0">
                <a:solidFill>
                  <a:schemeClr val="tx2"/>
                </a:solidFill>
              </a:rPr>
              <a:t>Nhược điểm:</a:t>
            </a:r>
          </a:p>
          <a:p>
            <a:pPr>
              <a:lnSpc>
                <a:spcPct val="100000"/>
              </a:lnSpc>
              <a:buFont typeface="Arial" panose="020B0604020202020204" pitchFamily="34" charset="0"/>
              <a:buChar char="•"/>
            </a:pPr>
            <a:r>
              <a:rPr lang="vi-VN" sz="2400" b="1" dirty="0">
                <a:solidFill>
                  <a:schemeClr val="tx2"/>
                </a:solidFill>
              </a:rPr>
              <a:t>Phụ thuộc vào tệp bên ngoài</a:t>
            </a:r>
            <a:r>
              <a:rPr lang="vi-VN" sz="2400" dirty="0">
                <a:solidFill>
                  <a:schemeClr val="tx2"/>
                </a:solidFill>
              </a:rPr>
              <a:t>: Nếu tệp CSS không được tải đúng cách, phần định dạng sẽ không áp dụng.</a:t>
            </a:r>
          </a:p>
          <a:p>
            <a:pPr>
              <a:lnSpc>
                <a:spcPct val="100000"/>
              </a:lnSpc>
              <a:buFont typeface="Arial" panose="020B0604020202020204" pitchFamily="34" charset="0"/>
              <a:buChar char="•"/>
            </a:pPr>
            <a:r>
              <a:rPr lang="vi-VN" sz="2400" b="1" dirty="0">
                <a:solidFill>
                  <a:schemeClr val="tx2"/>
                </a:solidFill>
              </a:rPr>
              <a:t>Tăng thời gian tải trang</a:t>
            </a:r>
            <a:r>
              <a:rPr lang="vi-VN" sz="2400" dirty="0">
                <a:solidFill>
                  <a:schemeClr val="tx2"/>
                </a:solidFill>
              </a:rPr>
              <a:t>: Tệp CSS cần được tải riêng biệt, có thể làm chậm quá trình tải trang ban đầu nếu tệp lớn.</a:t>
            </a:r>
          </a:p>
          <a:p>
            <a:pPr>
              <a:lnSpc>
                <a:spcPct val="100000"/>
              </a:lnSpc>
            </a:pPr>
            <a:endParaRPr lang="en-US" sz="2400" dirty="0">
              <a:solidFill>
                <a:schemeClr val="tx2"/>
              </a:solidFill>
            </a:endParaRPr>
          </a:p>
        </p:txBody>
      </p:sp>
    </p:spTree>
    <p:extLst>
      <p:ext uri="{BB962C8B-B14F-4D97-AF65-F5344CB8AC3E}">
        <p14:creationId xmlns:p14="http://schemas.microsoft.com/office/powerpoint/2010/main" val="2366252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A164-5193-53CA-2CA1-E28EA6A0A9E2}"/>
              </a:ext>
            </a:extLst>
          </p:cNvPr>
          <p:cNvSpPr>
            <a:spLocks noGrp="1"/>
          </p:cNvSpPr>
          <p:nvPr>
            <p:ph type="title"/>
          </p:nvPr>
        </p:nvSpPr>
        <p:spPr>
          <a:xfrm>
            <a:off x="407504" y="2766218"/>
            <a:ext cx="10722932" cy="1325563"/>
          </a:xfrm>
        </p:spPr>
        <p:txBody>
          <a:bodyPr>
            <a:normAutofit fontScale="90000"/>
          </a:bodyPr>
          <a:lstStyle/>
          <a:p>
            <a:r>
              <a:rPr lang="vi-VN" b="1" i="0" dirty="0">
                <a:solidFill>
                  <a:srgbClr val="000000"/>
                </a:solidFill>
                <a:effectLst/>
                <a:latin typeface="Noto Serif" panose="02020600060500020200" pitchFamily="18" charset="0"/>
              </a:rPr>
              <a:t>Những kiến thức cơ bản trong việc viết mã CSS</a:t>
            </a:r>
            <a:br>
              <a:rPr lang="vi-VN" b="1" i="0" dirty="0">
                <a:solidFill>
                  <a:srgbClr val="000000"/>
                </a:solidFill>
                <a:effectLst/>
                <a:latin typeface="Noto Serif" panose="02020600060500020200" pitchFamily="18" charset="0"/>
              </a:rPr>
            </a:br>
            <a:endParaRPr lang="en-US" dirty="0"/>
          </a:p>
        </p:txBody>
      </p:sp>
    </p:spTree>
    <p:extLst>
      <p:ext uri="{BB962C8B-B14F-4D97-AF65-F5344CB8AC3E}">
        <p14:creationId xmlns:p14="http://schemas.microsoft.com/office/powerpoint/2010/main" val="832718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D092-71F0-0C9A-E9BD-599704C9F841}"/>
              </a:ext>
            </a:extLst>
          </p:cNvPr>
          <p:cNvSpPr>
            <a:spLocks noGrp="1"/>
          </p:cNvSpPr>
          <p:nvPr>
            <p:ph type="title"/>
          </p:nvPr>
        </p:nvSpPr>
        <p:spPr/>
        <p:txBody>
          <a:bodyPr/>
          <a:lstStyle/>
          <a:p>
            <a:r>
              <a:rPr lang="vi-VN" b="1" i="0" dirty="0">
                <a:solidFill>
                  <a:srgbClr val="222222"/>
                </a:solidFill>
                <a:effectLst/>
                <a:latin typeface="Noto Serif" panose="02020600060500020200" pitchFamily="18" charset="0"/>
              </a:rPr>
              <a:t>1) Thứ tự ưu tiên giữa các khai báo</a:t>
            </a:r>
            <a:br>
              <a:rPr lang="vi-VN" b="1" i="0" dirty="0">
                <a:solidFill>
                  <a:srgbClr val="222222"/>
                </a:solidFill>
                <a:effectLst/>
                <a:latin typeface="Noto Serif" panose="02020600060500020200" pitchFamily="18" charset="0"/>
              </a:rPr>
            </a:br>
            <a:endParaRPr lang="en-US" dirty="0"/>
          </a:p>
        </p:txBody>
      </p:sp>
      <p:sp>
        <p:nvSpPr>
          <p:cNvPr id="3" name="Content Placeholder 2">
            <a:extLst>
              <a:ext uri="{FF2B5EF4-FFF2-40B4-BE49-F238E27FC236}">
                <a16:creationId xmlns:a16="http://schemas.microsoft.com/office/drawing/2014/main" id="{12660791-BFE2-FABE-28FC-A0CC3EC763B2}"/>
              </a:ext>
            </a:extLst>
          </p:cNvPr>
          <p:cNvSpPr>
            <a:spLocks noGrp="1"/>
          </p:cNvSpPr>
          <p:nvPr>
            <p:ph idx="1"/>
          </p:nvPr>
        </p:nvSpPr>
        <p:spPr/>
        <p:txBody>
          <a:bodyPr/>
          <a:lstStyle/>
          <a:p>
            <a:r>
              <a:rPr lang="vi-VN" b="0" i="0" dirty="0">
                <a:solidFill>
                  <a:srgbClr val="000000"/>
                </a:solidFill>
                <a:effectLst/>
                <a:latin typeface="Noto Serif" panose="02020600060500020200" pitchFamily="18" charset="0"/>
              </a:rPr>
              <a:t>- Trong một bộ định dạng, nếu chúng ta sử dụng nhiều </a:t>
            </a:r>
            <a:r>
              <a:rPr lang="vi-VN" b="0" i="0" u="sng" dirty="0">
                <a:solidFill>
                  <a:srgbClr val="000000"/>
                </a:solidFill>
                <a:effectLst/>
                <a:latin typeface="Noto Serif" panose="02020600060500020200" pitchFamily="18" charset="0"/>
              </a:rPr>
              <a:t>khai báo</a:t>
            </a:r>
            <a:r>
              <a:rPr lang="vi-VN" b="0" i="0" dirty="0">
                <a:solidFill>
                  <a:srgbClr val="000000"/>
                </a:solidFill>
                <a:effectLst/>
                <a:latin typeface="Noto Serif" panose="02020600060500020200" pitchFamily="18" charset="0"/>
              </a:rPr>
              <a:t> để thiết lập giá trị cho cùng một thuộc tính thì mặc định thuộc tính đó sẽ nhận giá trị của khai báo được viết cuối cùng.</a:t>
            </a:r>
            <a:endParaRPr lang="en-US" dirty="0"/>
          </a:p>
        </p:txBody>
      </p:sp>
    </p:spTree>
    <p:extLst>
      <p:ext uri="{BB962C8B-B14F-4D97-AF65-F5344CB8AC3E}">
        <p14:creationId xmlns:p14="http://schemas.microsoft.com/office/powerpoint/2010/main" val="1043042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BCBBB9-889E-B87A-4EA9-45303B8F197F}"/>
              </a:ext>
            </a:extLst>
          </p:cNvPr>
          <p:cNvSpPr>
            <a:spLocks noGrp="1"/>
          </p:cNvSpPr>
          <p:nvPr>
            <p:ph idx="1"/>
          </p:nvPr>
        </p:nvSpPr>
        <p:spPr>
          <a:xfrm>
            <a:off x="457200" y="337930"/>
            <a:ext cx="10722932" cy="5839033"/>
          </a:xfrm>
        </p:spPr>
        <p:txBody>
          <a:bodyPr/>
          <a:lstStyle/>
          <a:p>
            <a:pPr algn="l"/>
            <a:r>
              <a:rPr lang="vi-VN" b="0" i="0" u="sng" dirty="0">
                <a:solidFill>
                  <a:srgbClr val="000000"/>
                </a:solidFill>
                <a:effectLst/>
                <a:latin typeface="Noto Serif" panose="02020600060500020200" pitchFamily="18" charset="0"/>
              </a:rPr>
              <a:t>Ví dụ</a:t>
            </a:r>
            <a:r>
              <a:rPr lang="vi-VN" b="0" i="0" dirty="0">
                <a:solidFill>
                  <a:srgbClr val="000000"/>
                </a:solidFill>
                <a:effectLst/>
                <a:latin typeface="Noto Serif" panose="02020600060500020200" pitchFamily="18" charset="0"/>
              </a:rPr>
              <a:t>:</a:t>
            </a:r>
          </a:p>
          <a:p>
            <a:pPr algn="l"/>
            <a:r>
              <a:rPr lang="vi-VN" b="0" i="0" dirty="0">
                <a:solidFill>
                  <a:srgbClr val="000000"/>
                </a:solidFill>
                <a:effectLst/>
                <a:latin typeface="Noto Serif" panose="02020600060500020200" pitchFamily="18" charset="0"/>
              </a:rPr>
              <a:t>- Bên trong bộ định dạng của phần tử &lt;h1&gt; phía dưới có ba cái khai báo dùng để thiết lập giá trị cho thuộc tính </a:t>
            </a:r>
            <a:r>
              <a:rPr lang="vi-VN" b="0" i="0" dirty="0" err="1">
                <a:solidFill>
                  <a:srgbClr val="000000"/>
                </a:solidFill>
                <a:effectLst/>
                <a:latin typeface="Noto Serif" panose="02020600060500020200" pitchFamily="18" charset="0"/>
              </a:rPr>
              <a:t>color</a:t>
            </a:r>
            <a:r>
              <a:rPr lang="vi-VN" b="0" i="0" dirty="0">
                <a:solidFill>
                  <a:srgbClr val="000000"/>
                </a:solidFill>
                <a:effectLst/>
                <a:latin typeface="Noto Serif" panose="02020600060500020200" pitchFamily="18" charset="0"/>
              </a:rPr>
              <a:t>. Tuy nhiên, thuộc tính </a:t>
            </a:r>
            <a:r>
              <a:rPr lang="vi-VN" b="0" i="0" dirty="0" err="1">
                <a:solidFill>
                  <a:srgbClr val="000000"/>
                </a:solidFill>
                <a:effectLst/>
                <a:latin typeface="Noto Serif" panose="02020600060500020200" pitchFamily="18" charset="0"/>
              </a:rPr>
              <a:t>color</a:t>
            </a:r>
            <a:r>
              <a:rPr lang="vi-VN" b="0" i="0" dirty="0">
                <a:solidFill>
                  <a:srgbClr val="000000"/>
                </a:solidFill>
                <a:effectLst/>
                <a:latin typeface="Noto Serif" panose="02020600060500020200" pitchFamily="18" charset="0"/>
              </a:rPr>
              <a:t> chỉ có thể nhận giá trị của khai báo được viết cuối cùng, đó chính là giá trị </a:t>
            </a:r>
            <a:r>
              <a:rPr lang="vi-VN" b="0" i="0" dirty="0" err="1">
                <a:solidFill>
                  <a:srgbClr val="000000"/>
                </a:solidFill>
                <a:effectLst/>
                <a:latin typeface="Noto Serif" panose="02020600060500020200" pitchFamily="18" charset="0"/>
              </a:rPr>
              <a:t>green</a:t>
            </a:r>
            <a:r>
              <a:rPr lang="vi-VN" b="0" i="0" dirty="0">
                <a:solidFill>
                  <a:srgbClr val="000000"/>
                </a:solidFill>
                <a:effectLst/>
                <a:latin typeface="Noto Serif" panose="02020600060500020200" pitchFamily="18" charset="0"/>
              </a:rPr>
              <a:t>.</a:t>
            </a:r>
          </a:p>
          <a:p>
            <a:endParaRPr lang="en-US" dirty="0"/>
          </a:p>
        </p:txBody>
      </p:sp>
      <p:pic>
        <p:nvPicPr>
          <p:cNvPr id="5" name="Picture 4">
            <a:extLst>
              <a:ext uri="{FF2B5EF4-FFF2-40B4-BE49-F238E27FC236}">
                <a16:creationId xmlns:a16="http://schemas.microsoft.com/office/drawing/2014/main" id="{14A71CA7-8197-0282-E0D5-9C4C03374568}"/>
              </a:ext>
            </a:extLst>
          </p:cNvPr>
          <p:cNvPicPr>
            <a:picLocks noChangeAspect="1"/>
          </p:cNvPicPr>
          <p:nvPr/>
        </p:nvPicPr>
        <p:blipFill>
          <a:blip r:embed="rId2"/>
          <a:stretch>
            <a:fillRect/>
          </a:stretch>
        </p:blipFill>
        <p:spPr>
          <a:xfrm>
            <a:off x="4909932" y="3257446"/>
            <a:ext cx="6506817" cy="2149026"/>
          </a:xfrm>
          <a:prstGeom prst="rect">
            <a:avLst/>
          </a:prstGeom>
        </p:spPr>
      </p:pic>
      <p:sp>
        <p:nvSpPr>
          <p:cNvPr id="6" name="TextBox 5">
            <a:extLst>
              <a:ext uri="{FF2B5EF4-FFF2-40B4-BE49-F238E27FC236}">
                <a16:creationId xmlns:a16="http://schemas.microsoft.com/office/drawing/2014/main" id="{13C5304A-2FD6-7A6D-DCDB-10495A55C71D}"/>
              </a:ext>
            </a:extLst>
          </p:cNvPr>
          <p:cNvSpPr txBox="1"/>
          <p:nvPr/>
        </p:nvSpPr>
        <p:spPr>
          <a:xfrm>
            <a:off x="775251" y="3166908"/>
            <a:ext cx="2584175" cy="1754326"/>
          </a:xfrm>
          <a:prstGeom prst="rect">
            <a:avLst/>
          </a:prstGeom>
          <a:noFill/>
        </p:spPr>
        <p:txBody>
          <a:bodyPr wrap="square" rtlCol="0">
            <a:spAutoFit/>
          </a:bodyPr>
          <a:lstStyle/>
          <a:p>
            <a:r>
              <a:rPr lang="en-US" b="0" i="0" dirty="0">
                <a:solidFill>
                  <a:srgbClr val="000000"/>
                </a:solidFill>
                <a:effectLst/>
                <a:latin typeface="Noto Serif" panose="02020600060500020200" pitchFamily="18" charset="0"/>
              </a:rPr>
              <a:t>h1{ </a:t>
            </a:r>
          </a:p>
          <a:p>
            <a:r>
              <a:rPr lang="en-US" b="0" i="0" dirty="0" err="1">
                <a:solidFill>
                  <a:srgbClr val="000000"/>
                </a:solidFill>
                <a:effectLst/>
                <a:latin typeface="Noto Serif" panose="02020600060500020200" pitchFamily="18" charset="0"/>
              </a:rPr>
              <a:t>color:red</a:t>
            </a:r>
            <a:r>
              <a:rPr lang="en-US" b="0" i="0" dirty="0">
                <a:solidFill>
                  <a:srgbClr val="000000"/>
                </a:solidFill>
                <a:effectLst/>
                <a:latin typeface="Noto Serif" panose="02020600060500020200" pitchFamily="18" charset="0"/>
              </a:rPr>
              <a:t>; font-size:50px; </a:t>
            </a:r>
            <a:r>
              <a:rPr lang="en-US" b="0" i="0" dirty="0" err="1">
                <a:solidFill>
                  <a:srgbClr val="000000"/>
                </a:solidFill>
                <a:effectLst/>
                <a:latin typeface="Noto Serif" panose="02020600060500020200" pitchFamily="18" charset="0"/>
              </a:rPr>
              <a:t>color:blue</a:t>
            </a:r>
            <a:r>
              <a:rPr lang="en-US" b="0" i="0" dirty="0">
                <a:solidFill>
                  <a:srgbClr val="000000"/>
                </a:solidFill>
                <a:effectLst/>
                <a:latin typeface="Noto Serif" panose="02020600060500020200" pitchFamily="18" charset="0"/>
              </a:rPr>
              <a:t>; </a:t>
            </a:r>
            <a:r>
              <a:rPr lang="en-US" b="0" i="0" dirty="0" err="1">
                <a:solidFill>
                  <a:srgbClr val="000000"/>
                </a:solidFill>
                <a:effectLst/>
                <a:latin typeface="Noto Serif" panose="02020600060500020200" pitchFamily="18" charset="0"/>
              </a:rPr>
              <a:t>color:green</a:t>
            </a:r>
            <a:r>
              <a:rPr lang="en-US" b="0" i="0" dirty="0">
                <a:solidFill>
                  <a:srgbClr val="000000"/>
                </a:solidFill>
                <a:effectLst/>
                <a:latin typeface="Noto Serif" panose="02020600060500020200" pitchFamily="18" charset="0"/>
              </a:rPr>
              <a:t>; </a:t>
            </a:r>
            <a:r>
              <a:rPr lang="en-US" b="0" i="0" dirty="0" err="1">
                <a:solidFill>
                  <a:srgbClr val="000000"/>
                </a:solidFill>
                <a:effectLst/>
                <a:latin typeface="Noto Serif" panose="02020600060500020200" pitchFamily="18" charset="0"/>
              </a:rPr>
              <a:t>text-decoration:underline</a:t>
            </a:r>
            <a:r>
              <a:rPr lang="en-US" b="0" i="0" dirty="0">
                <a:solidFill>
                  <a:srgbClr val="000000"/>
                </a:solidFill>
                <a:effectLst/>
                <a:latin typeface="Noto Serif" panose="02020600060500020200" pitchFamily="18" charset="0"/>
              </a:rPr>
              <a:t>; </a:t>
            </a:r>
          </a:p>
          <a:p>
            <a:r>
              <a:rPr lang="en-US" b="0" i="0" dirty="0">
                <a:solidFill>
                  <a:srgbClr val="000000"/>
                </a:solidFill>
                <a:effectLst/>
                <a:latin typeface="Noto Serif" panose="02020600060500020200" pitchFamily="18" charset="0"/>
              </a:rPr>
              <a:t>}</a:t>
            </a:r>
            <a:endParaRPr lang="en-US" dirty="0"/>
          </a:p>
        </p:txBody>
      </p:sp>
    </p:spTree>
    <p:extLst>
      <p:ext uri="{BB962C8B-B14F-4D97-AF65-F5344CB8AC3E}">
        <p14:creationId xmlns:p14="http://schemas.microsoft.com/office/powerpoint/2010/main" val="929890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EBDC-CC66-F870-2186-C62A3CB5E6B5}"/>
              </a:ext>
            </a:extLst>
          </p:cNvPr>
          <p:cNvSpPr>
            <a:spLocks noGrp="1"/>
          </p:cNvSpPr>
          <p:nvPr>
            <p:ph type="title"/>
          </p:nvPr>
        </p:nvSpPr>
        <p:spPr/>
        <p:txBody>
          <a:bodyPr>
            <a:normAutofit fontScale="90000"/>
          </a:bodyPr>
          <a:lstStyle/>
          <a:p>
            <a:r>
              <a:rPr lang="en-US" b="1" dirty="0">
                <a:solidFill>
                  <a:srgbClr val="222222"/>
                </a:solidFill>
                <a:latin typeface="Noto Serif" panose="02020600060500020200" pitchFamily="18" charset="0"/>
              </a:rPr>
              <a:t>2)</a:t>
            </a:r>
            <a:r>
              <a:rPr lang="en-US" b="1" i="0" dirty="0">
                <a:solidFill>
                  <a:srgbClr val="222222"/>
                </a:solidFill>
                <a:effectLst/>
                <a:latin typeface="Noto Serif" panose="02020600060500020200" pitchFamily="18" charset="0"/>
              </a:rPr>
              <a:t> </a:t>
            </a:r>
            <a:r>
              <a:rPr lang="en-US" b="1" i="0" dirty="0" err="1">
                <a:solidFill>
                  <a:srgbClr val="222222"/>
                </a:solidFill>
                <a:effectLst/>
                <a:latin typeface="Noto Serif" panose="02020600060500020200" pitchFamily="18" charset="0"/>
              </a:rPr>
              <a:t>Nội</a:t>
            </a:r>
            <a:r>
              <a:rPr lang="en-US" b="1" i="0" dirty="0">
                <a:solidFill>
                  <a:srgbClr val="222222"/>
                </a:solidFill>
                <a:effectLst/>
                <a:latin typeface="Noto Serif" panose="02020600060500020200" pitchFamily="18" charset="0"/>
              </a:rPr>
              <a:t> dung </a:t>
            </a:r>
            <a:r>
              <a:rPr lang="en-US" b="1" i="0" dirty="0" err="1">
                <a:solidFill>
                  <a:srgbClr val="222222"/>
                </a:solidFill>
                <a:effectLst/>
                <a:latin typeface="Noto Serif" panose="02020600060500020200" pitchFamily="18" charset="0"/>
              </a:rPr>
              <a:t>bên</a:t>
            </a:r>
            <a:r>
              <a:rPr lang="en-US" b="1" i="0" dirty="0">
                <a:solidFill>
                  <a:srgbClr val="222222"/>
                </a:solidFill>
                <a:effectLst/>
                <a:latin typeface="Noto Serif" panose="02020600060500020200" pitchFamily="18" charset="0"/>
              </a:rPr>
              <a:t> </a:t>
            </a:r>
            <a:r>
              <a:rPr lang="en-US" b="1" i="0" dirty="0" err="1">
                <a:solidFill>
                  <a:srgbClr val="222222"/>
                </a:solidFill>
                <a:effectLst/>
                <a:latin typeface="Noto Serif" panose="02020600060500020200" pitchFamily="18" charset="0"/>
              </a:rPr>
              <a:t>trong</a:t>
            </a:r>
            <a:r>
              <a:rPr lang="en-US" b="1" i="0" dirty="0">
                <a:solidFill>
                  <a:srgbClr val="222222"/>
                </a:solidFill>
                <a:effectLst/>
                <a:latin typeface="Noto Serif" panose="02020600060500020200" pitchFamily="18" charset="0"/>
              </a:rPr>
              <a:t> </a:t>
            </a:r>
            <a:r>
              <a:rPr lang="en-US" b="1" i="0" dirty="0" err="1">
                <a:solidFill>
                  <a:srgbClr val="222222"/>
                </a:solidFill>
                <a:effectLst/>
                <a:latin typeface="Noto Serif" panose="02020600060500020200" pitchFamily="18" charset="0"/>
              </a:rPr>
              <a:t>một</a:t>
            </a:r>
            <a:r>
              <a:rPr lang="en-US" b="1" i="0" dirty="0">
                <a:solidFill>
                  <a:srgbClr val="222222"/>
                </a:solidFill>
                <a:effectLst/>
                <a:latin typeface="Noto Serif" panose="02020600060500020200" pitchFamily="18" charset="0"/>
              </a:rPr>
              <a:t> </a:t>
            </a:r>
            <a:r>
              <a:rPr lang="en-US" b="1" i="0" dirty="0" err="1">
                <a:solidFill>
                  <a:srgbClr val="222222"/>
                </a:solidFill>
                <a:effectLst/>
                <a:latin typeface="Noto Serif" panose="02020600060500020200" pitchFamily="18" charset="0"/>
              </a:rPr>
              <a:t>tập</a:t>
            </a:r>
            <a:r>
              <a:rPr lang="en-US" b="1" i="0" dirty="0">
                <a:solidFill>
                  <a:srgbClr val="222222"/>
                </a:solidFill>
                <a:effectLst/>
                <a:latin typeface="Noto Serif" panose="02020600060500020200" pitchFamily="18" charset="0"/>
              </a:rPr>
              <a:t> tin CSS</a:t>
            </a:r>
            <a:br>
              <a:rPr lang="en-US" b="1" i="0" dirty="0">
                <a:solidFill>
                  <a:srgbClr val="222222"/>
                </a:solidFill>
                <a:effectLst/>
                <a:latin typeface="Noto Serif" panose="02020600060500020200" pitchFamily="18" charset="0"/>
              </a:rPr>
            </a:br>
            <a:endParaRPr lang="en-US" dirty="0"/>
          </a:p>
        </p:txBody>
      </p:sp>
      <p:sp>
        <p:nvSpPr>
          <p:cNvPr id="3" name="Content Placeholder 2">
            <a:extLst>
              <a:ext uri="{FF2B5EF4-FFF2-40B4-BE49-F238E27FC236}">
                <a16:creationId xmlns:a16="http://schemas.microsoft.com/office/drawing/2014/main" id="{1C92D8DF-3F0F-86FE-C596-69A4C515917F}"/>
              </a:ext>
            </a:extLst>
          </p:cNvPr>
          <p:cNvSpPr>
            <a:spLocks noGrp="1"/>
          </p:cNvSpPr>
          <p:nvPr>
            <p:ph idx="1"/>
          </p:nvPr>
        </p:nvSpPr>
        <p:spPr>
          <a:xfrm>
            <a:off x="6241774" y="1825625"/>
            <a:ext cx="4938358" cy="4351338"/>
          </a:xfrm>
        </p:spPr>
        <p:txBody>
          <a:bodyPr>
            <a:normAutofit lnSpcReduction="10000"/>
          </a:bodyPr>
          <a:lstStyle/>
          <a:p>
            <a:pPr algn="l"/>
            <a:r>
              <a:rPr lang="vi-VN" sz="2000" b="0" i="0" dirty="0">
                <a:solidFill>
                  <a:srgbClr val="000000"/>
                </a:solidFill>
                <a:effectLst/>
                <a:latin typeface="Times New Roman" panose="02020603050405020304" pitchFamily="18" charset="0"/>
                <a:cs typeface="Times New Roman" panose="02020603050405020304" pitchFamily="18" charset="0"/>
              </a:rPr>
              <a:t>- Bên trong một tập tin CSS chỉ được phép chứa các bộ định dạng hoặc các đoạn chú thích, nó tuyệt đối không được chứa các thẻ HTML.</a:t>
            </a:r>
          </a:p>
          <a:p>
            <a:pPr algn="l"/>
            <a:r>
              <a:rPr lang="vi-VN" sz="2000" b="0" i="0" dirty="0">
                <a:solidFill>
                  <a:srgbClr val="000000"/>
                </a:solidFill>
                <a:effectLst/>
                <a:latin typeface="Times New Roman" panose="02020603050405020304" pitchFamily="18" charset="0"/>
                <a:cs typeface="Times New Roman" panose="02020603050405020304" pitchFamily="18" charset="0"/>
              </a:rPr>
              <a:t>- Có một số bạn mới học CSS thường bị nhầm lẫn giữa hai phương pháp </a:t>
            </a:r>
            <a:r>
              <a:rPr lang="vi-VN" sz="2000" b="0" i="0" dirty="0" err="1">
                <a:solidFill>
                  <a:srgbClr val="000000"/>
                </a:solidFill>
                <a:effectLst/>
                <a:latin typeface="Times New Roman" panose="02020603050405020304" pitchFamily="18" charset="0"/>
                <a:cs typeface="Times New Roman" panose="02020603050405020304" pitchFamily="18" charset="0"/>
              </a:rPr>
              <a:t>Internal</a:t>
            </a:r>
            <a:r>
              <a:rPr lang="vi-VN" sz="2000" b="0" i="0" dirty="0">
                <a:solidFill>
                  <a:srgbClr val="000000"/>
                </a:solidFill>
                <a:effectLst/>
                <a:latin typeface="Times New Roman" panose="02020603050405020304" pitchFamily="18" charset="0"/>
                <a:cs typeface="Times New Roman" panose="02020603050405020304" pitchFamily="18" charset="0"/>
              </a:rPr>
              <a:t> &amp; </a:t>
            </a:r>
            <a:r>
              <a:rPr lang="vi-VN" sz="2000" b="0" i="0" dirty="0" err="1">
                <a:solidFill>
                  <a:srgbClr val="000000"/>
                </a:solidFill>
                <a:effectLst/>
                <a:latin typeface="Times New Roman" panose="02020603050405020304" pitchFamily="18" charset="0"/>
                <a:cs typeface="Times New Roman" panose="02020603050405020304" pitchFamily="18" charset="0"/>
              </a:rPr>
              <a:t>External</a:t>
            </a:r>
            <a:r>
              <a:rPr lang="vi-VN" sz="2000" b="0" i="0" dirty="0">
                <a:solidFill>
                  <a:srgbClr val="000000"/>
                </a:solidFill>
                <a:effectLst/>
                <a:latin typeface="Times New Roman" panose="02020603050405020304" pitchFamily="18" charset="0"/>
                <a:cs typeface="Times New Roman" panose="02020603050405020304" pitchFamily="18" charset="0"/>
              </a:rPr>
              <a:t>.</a:t>
            </a:r>
          </a:p>
          <a:p>
            <a:pPr algn="l"/>
            <a:r>
              <a:rPr lang="vi-VN" sz="2000" b="0" i="0" dirty="0">
                <a:solidFill>
                  <a:srgbClr val="000000"/>
                </a:solidFill>
                <a:effectLst/>
                <a:latin typeface="Times New Roman" panose="02020603050405020304" pitchFamily="18" charset="0"/>
                <a:cs typeface="Times New Roman" panose="02020603050405020304" pitchFamily="18" charset="0"/>
              </a:rPr>
              <a:t>- Đối với </a:t>
            </a:r>
            <a:r>
              <a:rPr lang="vi-VN" sz="2000" b="0" i="0" dirty="0" err="1">
                <a:solidFill>
                  <a:srgbClr val="000000"/>
                </a:solidFill>
                <a:effectLst/>
                <a:latin typeface="Times New Roman" panose="02020603050405020304" pitchFamily="18" charset="0"/>
                <a:cs typeface="Times New Roman" panose="02020603050405020304" pitchFamily="18" charset="0"/>
              </a:rPr>
              <a:t>External</a:t>
            </a:r>
            <a:r>
              <a:rPr lang="vi-VN" sz="2000" b="0" i="0" dirty="0">
                <a:solidFill>
                  <a:srgbClr val="000000"/>
                </a:solidFill>
                <a:effectLst/>
                <a:latin typeface="Times New Roman" panose="02020603050405020304" pitchFamily="18" charset="0"/>
                <a:cs typeface="Times New Roman" panose="02020603050405020304" pitchFamily="18" charset="0"/>
              </a:rPr>
              <a:t>, họ nghĩ các bộ định dạng phải viết bên trong phần tử &lt;</a:t>
            </a:r>
            <a:r>
              <a:rPr lang="vi-VN" sz="2000" b="0" i="0" dirty="0" err="1">
                <a:solidFill>
                  <a:srgbClr val="000000"/>
                </a:solidFill>
                <a:effectLst/>
                <a:latin typeface="Times New Roman" panose="02020603050405020304" pitchFamily="18" charset="0"/>
                <a:cs typeface="Times New Roman" panose="02020603050405020304" pitchFamily="18" charset="0"/>
              </a:rPr>
              <a:t>style</a:t>
            </a:r>
            <a:r>
              <a:rPr lang="vi-VN" sz="2000" b="0" i="0" dirty="0">
                <a:solidFill>
                  <a:srgbClr val="000000"/>
                </a:solidFill>
                <a:effectLst/>
                <a:latin typeface="Times New Roman" panose="02020603050405020304" pitchFamily="18" charset="0"/>
                <a:cs typeface="Times New Roman" panose="02020603050405020304" pitchFamily="18" charset="0"/>
              </a:rPr>
              <a:t>&gt;, phần tử &lt;</a:t>
            </a:r>
            <a:r>
              <a:rPr lang="vi-VN" sz="2000" b="0" i="0" dirty="0" err="1">
                <a:solidFill>
                  <a:srgbClr val="000000"/>
                </a:solidFill>
                <a:effectLst/>
                <a:latin typeface="Times New Roman" panose="02020603050405020304" pitchFamily="18" charset="0"/>
                <a:cs typeface="Times New Roman" panose="02020603050405020304" pitchFamily="18" charset="0"/>
              </a:rPr>
              <a:t>style</a:t>
            </a:r>
            <a:r>
              <a:rPr lang="vi-VN" sz="2000" b="0" i="0" dirty="0">
                <a:solidFill>
                  <a:srgbClr val="000000"/>
                </a:solidFill>
                <a:effectLst/>
                <a:latin typeface="Times New Roman" panose="02020603050405020304" pitchFamily="18" charset="0"/>
                <a:cs typeface="Times New Roman" panose="02020603050405020304" pitchFamily="18" charset="0"/>
              </a:rPr>
              <a:t>&gt; thì đặt bên trong tập tin CSS.</a:t>
            </a:r>
          </a:p>
          <a:p>
            <a:pPr algn="l"/>
            <a:r>
              <a:rPr lang="vi-VN" sz="2000" b="0" i="0" dirty="0">
                <a:solidFill>
                  <a:srgbClr val="000000"/>
                </a:solidFill>
                <a:effectLst/>
                <a:latin typeface="Times New Roman" panose="02020603050405020304" pitchFamily="18" charset="0"/>
                <a:cs typeface="Times New Roman" panose="02020603050405020304" pitchFamily="18" charset="0"/>
              </a:rPr>
              <a:t> Như thế là sai hoàn toàn !</a:t>
            </a:r>
          </a:p>
          <a:p>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3CDDAEE-8823-019E-5609-F500CD226461}"/>
              </a:ext>
            </a:extLst>
          </p:cNvPr>
          <p:cNvPicPr>
            <a:picLocks noChangeAspect="1"/>
          </p:cNvPicPr>
          <p:nvPr/>
        </p:nvPicPr>
        <p:blipFill>
          <a:blip r:embed="rId2"/>
          <a:stretch>
            <a:fillRect/>
          </a:stretch>
        </p:blipFill>
        <p:spPr>
          <a:xfrm>
            <a:off x="668914" y="1721972"/>
            <a:ext cx="4519311" cy="4335442"/>
          </a:xfrm>
          <a:prstGeom prst="rect">
            <a:avLst/>
          </a:prstGeom>
        </p:spPr>
      </p:pic>
    </p:spTree>
    <p:extLst>
      <p:ext uri="{BB962C8B-B14F-4D97-AF65-F5344CB8AC3E}">
        <p14:creationId xmlns:p14="http://schemas.microsoft.com/office/powerpoint/2010/main" val="3351218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8818-6277-1AA0-34EC-AC68D4EA933F}"/>
              </a:ext>
            </a:extLst>
          </p:cNvPr>
          <p:cNvSpPr>
            <a:spLocks noGrp="1"/>
          </p:cNvSpPr>
          <p:nvPr>
            <p:ph type="title"/>
          </p:nvPr>
        </p:nvSpPr>
        <p:spPr/>
        <p:txBody>
          <a:bodyPr>
            <a:normAutofit fontScale="90000"/>
          </a:bodyPr>
          <a:lstStyle/>
          <a:p>
            <a:r>
              <a:rPr lang="en-US" b="1" i="0" dirty="0">
                <a:solidFill>
                  <a:srgbClr val="222222"/>
                </a:solidFill>
                <a:effectLst/>
                <a:latin typeface="Noto Serif" panose="02020600060500020200" pitchFamily="18" charset="0"/>
              </a:rPr>
              <a:t>3) </a:t>
            </a:r>
            <a:r>
              <a:rPr lang="en-US" b="1" i="0" dirty="0" err="1">
                <a:solidFill>
                  <a:srgbClr val="222222"/>
                </a:solidFill>
                <a:effectLst/>
                <a:latin typeface="Noto Serif" panose="02020600060500020200" pitchFamily="18" charset="0"/>
              </a:rPr>
              <a:t>Nhóm</a:t>
            </a:r>
            <a:r>
              <a:rPr lang="en-US" b="1" i="0" dirty="0">
                <a:solidFill>
                  <a:srgbClr val="222222"/>
                </a:solidFill>
                <a:effectLst/>
                <a:latin typeface="Noto Serif" panose="02020600060500020200" pitchFamily="18" charset="0"/>
              </a:rPr>
              <a:t> </a:t>
            </a:r>
            <a:r>
              <a:rPr lang="en-US" b="1" i="0" dirty="0" err="1">
                <a:solidFill>
                  <a:srgbClr val="222222"/>
                </a:solidFill>
                <a:effectLst/>
                <a:latin typeface="Noto Serif" panose="02020600060500020200" pitchFamily="18" charset="0"/>
              </a:rPr>
              <a:t>các</a:t>
            </a:r>
            <a:r>
              <a:rPr lang="en-US" b="1" i="0" dirty="0">
                <a:solidFill>
                  <a:srgbClr val="222222"/>
                </a:solidFill>
                <a:effectLst/>
                <a:latin typeface="Noto Serif" panose="02020600060500020200" pitchFamily="18" charset="0"/>
              </a:rPr>
              <a:t> </a:t>
            </a:r>
            <a:r>
              <a:rPr lang="en-US" b="1" i="0" dirty="0" err="1">
                <a:solidFill>
                  <a:srgbClr val="222222"/>
                </a:solidFill>
                <a:effectLst/>
                <a:latin typeface="Noto Serif" panose="02020600060500020200" pitchFamily="18" charset="0"/>
              </a:rPr>
              <a:t>bộ</a:t>
            </a:r>
            <a:r>
              <a:rPr lang="en-US" b="1" i="0" dirty="0">
                <a:solidFill>
                  <a:srgbClr val="222222"/>
                </a:solidFill>
                <a:effectLst/>
                <a:latin typeface="Noto Serif" panose="02020600060500020200" pitchFamily="18" charset="0"/>
              </a:rPr>
              <a:t> </a:t>
            </a:r>
            <a:r>
              <a:rPr lang="en-US" b="1" i="0" dirty="0" err="1">
                <a:solidFill>
                  <a:srgbClr val="222222"/>
                </a:solidFill>
                <a:effectLst/>
                <a:latin typeface="Noto Serif" panose="02020600060500020200" pitchFamily="18" charset="0"/>
              </a:rPr>
              <a:t>định</a:t>
            </a:r>
            <a:r>
              <a:rPr lang="en-US" b="1" i="0" dirty="0">
                <a:solidFill>
                  <a:srgbClr val="222222"/>
                </a:solidFill>
                <a:effectLst/>
                <a:latin typeface="Noto Serif" panose="02020600060500020200" pitchFamily="18" charset="0"/>
              </a:rPr>
              <a:t> </a:t>
            </a:r>
            <a:r>
              <a:rPr lang="en-US" b="1" i="0" dirty="0" err="1">
                <a:solidFill>
                  <a:srgbClr val="222222"/>
                </a:solidFill>
                <a:effectLst/>
                <a:latin typeface="Noto Serif" panose="02020600060500020200" pitchFamily="18" charset="0"/>
              </a:rPr>
              <a:t>dạng</a:t>
            </a:r>
            <a:r>
              <a:rPr lang="en-US" b="1" i="0" dirty="0">
                <a:solidFill>
                  <a:srgbClr val="222222"/>
                </a:solidFill>
                <a:effectLst/>
                <a:latin typeface="Noto Serif" panose="02020600060500020200" pitchFamily="18" charset="0"/>
              </a:rPr>
              <a:t> </a:t>
            </a:r>
            <a:r>
              <a:rPr lang="en-US" b="1" i="0" dirty="0" err="1">
                <a:solidFill>
                  <a:srgbClr val="222222"/>
                </a:solidFill>
                <a:effectLst/>
                <a:latin typeface="Noto Serif" panose="02020600060500020200" pitchFamily="18" charset="0"/>
              </a:rPr>
              <a:t>lại</a:t>
            </a:r>
            <a:r>
              <a:rPr lang="en-US" b="1" i="0" dirty="0">
                <a:solidFill>
                  <a:srgbClr val="222222"/>
                </a:solidFill>
                <a:effectLst/>
                <a:latin typeface="Noto Serif" panose="02020600060500020200" pitchFamily="18" charset="0"/>
              </a:rPr>
              <a:t> </a:t>
            </a:r>
            <a:r>
              <a:rPr lang="en-US" b="1" i="0" dirty="0" err="1">
                <a:solidFill>
                  <a:srgbClr val="222222"/>
                </a:solidFill>
                <a:effectLst/>
                <a:latin typeface="Noto Serif" panose="02020600060500020200" pitchFamily="18" charset="0"/>
              </a:rPr>
              <a:t>với</a:t>
            </a:r>
            <a:r>
              <a:rPr lang="en-US" b="1" i="0" dirty="0">
                <a:solidFill>
                  <a:srgbClr val="222222"/>
                </a:solidFill>
                <a:effectLst/>
                <a:latin typeface="Noto Serif" panose="02020600060500020200" pitchFamily="18" charset="0"/>
              </a:rPr>
              <a:t> </a:t>
            </a:r>
            <a:r>
              <a:rPr lang="en-US" b="1" i="0" dirty="0" err="1">
                <a:solidFill>
                  <a:srgbClr val="222222"/>
                </a:solidFill>
                <a:effectLst/>
                <a:latin typeface="Noto Serif" panose="02020600060500020200" pitchFamily="18" charset="0"/>
              </a:rPr>
              <a:t>nhau</a:t>
            </a:r>
            <a:br>
              <a:rPr lang="en-US" b="1" i="0" dirty="0">
                <a:solidFill>
                  <a:srgbClr val="222222"/>
                </a:solidFill>
                <a:effectLst/>
                <a:latin typeface="Noto Serif" panose="02020600060500020200" pitchFamily="18" charset="0"/>
              </a:rPr>
            </a:br>
            <a:endParaRPr lang="en-US" dirty="0"/>
          </a:p>
        </p:txBody>
      </p:sp>
      <p:sp>
        <p:nvSpPr>
          <p:cNvPr id="3" name="Content Placeholder 2">
            <a:extLst>
              <a:ext uri="{FF2B5EF4-FFF2-40B4-BE49-F238E27FC236}">
                <a16:creationId xmlns:a16="http://schemas.microsoft.com/office/drawing/2014/main" id="{AAD29782-EF86-C1F1-5870-9D921ED046AC}"/>
              </a:ext>
            </a:extLst>
          </p:cNvPr>
          <p:cNvSpPr>
            <a:spLocks noGrp="1"/>
          </p:cNvSpPr>
          <p:nvPr>
            <p:ph idx="1"/>
          </p:nvPr>
        </p:nvSpPr>
        <p:spPr>
          <a:xfrm>
            <a:off x="457200" y="1825625"/>
            <a:ext cx="5973417" cy="4351338"/>
          </a:xfrm>
        </p:spPr>
        <p:txBody>
          <a:bodyPr>
            <a:normAutofit/>
          </a:bodyPr>
          <a:lstStyle/>
          <a:p>
            <a:pPr algn="l"/>
            <a:r>
              <a:rPr lang="en-US" sz="2000" b="0" i="0" dirty="0">
                <a:solidFill>
                  <a:srgbClr val="000000"/>
                </a:solidFill>
                <a:effectLst/>
                <a:latin typeface="Times New Roman" panose="02020603050405020304" pitchFamily="18" charset="0"/>
                <a:cs typeface="Times New Roman" panose="02020603050405020304" pitchFamily="18" charset="0"/>
              </a:rPr>
              <a:t>- Sau </a:t>
            </a:r>
            <a:r>
              <a:rPr lang="en-US" sz="2000" b="0" i="0" dirty="0" err="1">
                <a:solidFill>
                  <a:srgbClr val="000000"/>
                </a:solidFill>
                <a:effectLst/>
                <a:latin typeface="Times New Roman" panose="02020603050405020304" pitchFamily="18" charset="0"/>
                <a:cs typeface="Times New Roman" panose="02020603050405020304" pitchFamily="18" charset="0"/>
              </a:rPr>
              <a:t>này</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sẽ</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có</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những</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lúc</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chúng</a:t>
            </a:r>
            <a:r>
              <a:rPr lang="en-US" sz="2000" b="0" i="0" dirty="0">
                <a:solidFill>
                  <a:srgbClr val="000000"/>
                </a:solidFill>
                <a:effectLst/>
                <a:latin typeface="Times New Roman" panose="02020603050405020304" pitchFamily="18" charset="0"/>
                <a:cs typeface="Times New Roman" panose="02020603050405020304" pitchFamily="18" charset="0"/>
              </a:rPr>
              <a:t> ta </a:t>
            </a:r>
            <a:r>
              <a:rPr lang="en-US" sz="2000" b="0" i="0" dirty="0" err="1">
                <a:solidFill>
                  <a:srgbClr val="000000"/>
                </a:solidFill>
                <a:effectLst/>
                <a:latin typeface="Times New Roman" panose="02020603050405020304" pitchFamily="18" charset="0"/>
                <a:cs typeface="Times New Roman" panose="02020603050405020304" pitchFamily="18" charset="0"/>
              </a:rPr>
              <a:t>cần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phải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định</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dạng</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cùng</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một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kiểu</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cho</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nhiều</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phần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tử</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khác</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nhau</a:t>
            </a:r>
            <a:r>
              <a:rPr lang="en-US" sz="2000" b="0" i="0" dirty="0">
                <a:solidFill>
                  <a:srgbClr val="000000"/>
                </a:solidFill>
                <a:effectLst/>
                <a:latin typeface="Times New Roman" panose="02020603050405020304" pitchFamily="18" charset="0"/>
                <a:cs typeface="Times New Roman" panose="02020603050405020304" pitchFamily="18" charset="0"/>
              </a:rPr>
              <a:t>.</a:t>
            </a:r>
          </a:p>
          <a:p>
            <a:pPr algn="l"/>
            <a:r>
              <a:rPr lang="en-US" sz="2000" b="0" i="0" dirty="0">
                <a:solidFill>
                  <a:srgbClr val="000000"/>
                </a:solidFill>
                <a:effectLst/>
                <a:latin typeface="Times New Roman" panose="02020603050405020304" pitchFamily="18" charset="0"/>
                <a:cs typeface="Times New Roman" panose="02020603050405020304" pitchFamily="18" charset="0"/>
              </a:rPr>
              <a:t>- Khi </a:t>
            </a:r>
            <a:r>
              <a:rPr lang="en-US" sz="2000" b="0" i="0" dirty="0" err="1">
                <a:solidFill>
                  <a:srgbClr val="000000"/>
                </a:solidFill>
                <a:effectLst/>
                <a:latin typeface="Times New Roman" panose="02020603050405020304" pitchFamily="18" charset="0"/>
                <a:cs typeface="Times New Roman" panose="02020603050405020304" pitchFamily="18" charset="0"/>
              </a:rPr>
              <a:t>đó</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thay</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vì</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phải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viết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bộ</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định</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dạng</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cho</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từng</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phần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tử</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thì</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chúng</a:t>
            </a:r>
            <a:r>
              <a:rPr lang="en-US" sz="2000" b="0" i="0" dirty="0">
                <a:solidFill>
                  <a:srgbClr val="000000"/>
                </a:solidFill>
                <a:effectLst/>
                <a:latin typeface="Times New Roman" panose="02020603050405020304" pitchFamily="18" charset="0"/>
                <a:cs typeface="Times New Roman" panose="02020603050405020304" pitchFamily="18" charset="0"/>
              </a:rPr>
              <a:t> ta </a:t>
            </a:r>
            <a:r>
              <a:rPr lang="en-US" sz="2000" b="0" i="0" dirty="0" err="1">
                <a:solidFill>
                  <a:srgbClr val="000000"/>
                </a:solidFill>
                <a:effectLst/>
                <a:latin typeface="Times New Roman" panose="02020603050405020304" pitchFamily="18" charset="0"/>
                <a:cs typeface="Times New Roman" panose="02020603050405020304" pitchFamily="18" charset="0"/>
              </a:rPr>
              <a:t>có</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thể</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rút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gọn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lại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bằng</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cách</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nhóm</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các</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bộ</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chọn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với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nhau</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trong</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cùng</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một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bộ</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định</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dạng</a:t>
            </a:r>
            <a:r>
              <a:rPr lang="en-US" sz="2000" b="0" i="0" dirty="0">
                <a:solidFill>
                  <a:srgbClr val="000000"/>
                </a:solidFill>
                <a:effectLst/>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D3F979C-9F7F-5578-0F9A-C661909F7200}"/>
              </a:ext>
            </a:extLst>
          </p:cNvPr>
          <p:cNvSpPr txBox="1"/>
          <p:nvPr/>
        </p:nvSpPr>
        <p:spPr>
          <a:xfrm>
            <a:off x="919369" y="3879311"/>
            <a:ext cx="2524539" cy="1477328"/>
          </a:xfrm>
          <a:prstGeom prst="rect">
            <a:avLst/>
          </a:prstGeom>
          <a:noFill/>
        </p:spPr>
        <p:txBody>
          <a:bodyPr wrap="square" rtlCol="0">
            <a:spAutoFit/>
          </a:bodyPr>
          <a:lstStyle/>
          <a:p>
            <a:r>
              <a:rPr lang="en-US" b="0" i="0" dirty="0">
                <a:solidFill>
                  <a:srgbClr val="000000"/>
                </a:solidFill>
                <a:effectLst/>
                <a:latin typeface="Noto Serif" panose="02020600060500020200" pitchFamily="18" charset="0"/>
              </a:rPr>
              <a:t>h1,div,p{ </a:t>
            </a:r>
          </a:p>
          <a:p>
            <a:r>
              <a:rPr lang="en-US" b="0" i="0" dirty="0" err="1">
                <a:solidFill>
                  <a:srgbClr val="000000"/>
                </a:solidFill>
                <a:effectLst/>
                <a:latin typeface="Noto Serif" panose="02020600060500020200" pitchFamily="18" charset="0"/>
              </a:rPr>
              <a:t>color:red</a:t>
            </a:r>
            <a:r>
              <a:rPr lang="en-US" b="0" i="0" dirty="0">
                <a:solidFill>
                  <a:srgbClr val="000000"/>
                </a:solidFill>
                <a:effectLst/>
                <a:latin typeface="Noto Serif" panose="02020600060500020200" pitchFamily="18" charset="0"/>
              </a:rPr>
              <a:t>; </a:t>
            </a:r>
          </a:p>
          <a:p>
            <a:r>
              <a:rPr lang="en-US" b="0" i="0" dirty="0">
                <a:solidFill>
                  <a:srgbClr val="000000"/>
                </a:solidFill>
                <a:effectLst/>
                <a:latin typeface="Noto Serif" panose="02020600060500020200" pitchFamily="18" charset="0"/>
              </a:rPr>
              <a:t>font-size:30px; </a:t>
            </a:r>
          </a:p>
          <a:p>
            <a:r>
              <a:rPr lang="en-US" b="0" i="0" dirty="0" err="1">
                <a:solidFill>
                  <a:srgbClr val="000000"/>
                </a:solidFill>
                <a:effectLst/>
                <a:latin typeface="Noto Serif" panose="02020600060500020200" pitchFamily="18" charset="0"/>
              </a:rPr>
              <a:t>font-weight:bold</a:t>
            </a:r>
            <a:r>
              <a:rPr lang="en-US" b="0" i="0" dirty="0">
                <a:solidFill>
                  <a:srgbClr val="000000"/>
                </a:solidFill>
                <a:effectLst/>
                <a:latin typeface="Noto Serif" panose="02020600060500020200" pitchFamily="18" charset="0"/>
              </a:rPr>
              <a:t>;</a:t>
            </a:r>
          </a:p>
          <a:p>
            <a:r>
              <a:rPr lang="en-US" b="0" i="0" dirty="0">
                <a:solidFill>
                  <a:srgbClr val="000000"/>
                </a:solidFill>
                <a:effectLst/>
                <a:latin typeface="Noto Serif" panose="02020600060500020200" pitchFamily="18" charset="0"/>
              </a:rPr>
              <a:t> }</a:t>
            </a:r>
            <a:endParaRPr lang="en-US" dirty="0"/>
          </a:p>
        </p:txBody>
      </p:sp>
      <p:pic>
        <p:nvPicPr>
          <p:cNvPr id="6" name="Picture 5">
            <a:extLst>
              <a:ext uri="{FF2B5EF4-FFF2-40B4-BE49-F238E27FC236}">
                <a16:creationId xmlns:a16="http://schemas.microsoft.com/office/drawing/2014/main" id="{7E761625-E851-070A-EDAA-2721510F8A1D}"/>
              </a:ext>
            </a:extLst>
          </p:cNvPr>
          <p:cNvPicPr>
            <a:picLocks noChangeAspect="1"/>
          </p:cNvPicPr>
          <p:nvPr/>
        </p:nvPicPr>
        <p:blipFill>
          <a:blip r:embed="rId2"/>
          <a:stretch>
            <a:fillRect/>
          </a:stretch>
        </p:blipFill>
        <p:spPr>
          <a:xfrm>
            <a:off x="6430617" y="1926934"/>
            <a:ext cx="5197267" cy="3764897"/>
          </a:xfrm>
          <a:prstGeom prst="rect">
            <a:avLst/>
          </a:prstGeom>
        </p:spPr>
      </p:pic>
    </p:spTree>
    <p:extLst>
      <p:ext uri="{BB962C8B-B14F-4D97-AF65-F5344CB8AC3E}">
        <p14:creationId xmlns:p14="http://schemas.microsoft.com/office/powerpoint/2010/main" val="3935828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81A2-1180-9267-ABC2-460C8CFFEA26}"/>
              </a:ext>
            </a:extLst>
          </p:cNvPr>
          <p:cNvSpPr>
            <a:spLocks noGrp="1"/>
          </p:cNvSpPr>
          <p:nvPr>
            <p:ph type="title"/>
          </p:nvPr>
        </p:nvSpPr>
        <p:spPr/>
        <p:txBody>
          <a:bodyPr>
            <a:normAutofit fontScale="90000"/>
          </a:bodyPr>
          <a:lstStyle/>
          <a:p>
            <a:r>
              <a:rPr lang="vi-VN" b="1" i="0" dirty="0">
                <a:solidFill>
                  <a:srgbClr val="000000"/>
                </a:solidFill>
                <a:effectLst/>
                <a:latin typeface="Noto Serif" panose="02020600060500020200" pitchFamily="18" charset="0"/>
              </a:rPr>
              <a:t>Cách xác định bộ chọn trong các trường hợp đặc biệt</a:t>
            </a:r>
            <a:br>
              <a:rPr lang="vi-VN" b="1" i="0" dirty="0">
                <a:solidFill>
                  <a:srgbClr val="000000"/>
                </a:solidFill>
                <a:effectLst/>
                <a:latin typeface="Noto Serif" panose="02020600060500020200" pitchFamily="18" charset="0"/>
              </a:rPr>
            </a:br>
            <a:endParaRPr lang="en-US" dirty="0"/>
          </a:p>
        </p:txBody>
      </p:sp>
      <p:pic>
        <p:nvPicPr>
          <p:cNvPr id="8" name="Content Placeholder 7">
            <a:extLst>
              <a:ext uri="{FF2B5EF4-FFF2-40B4-BE49-F238E27FC236}">
                <a16:creationId xmlns:a16="http://schemas.microsoft.com/office/drawing/2014/main" id="{131FC241-F2AC-8469-DF2B-52869BBB6748}"/>
              </a:ext>
            </a:extLst>
          </p:cNvPr>
          <p:cNvPicPr>
            <a:picLocks noGrp="1" noChangeAspect="1"/>
          </p:cNvPicPr>
          <p:nvPr>
            <p:ph idx="1"/>
          </p:nvPr>
        </p:nvPicPr>
        <p:blipFill>
          <a:blip r:embed="rId2"/>
          <a:stretch>
            <a:fillRect/>
          </a:stretch>
        </p:blipFill>
        <p:spPr>
          <a:xfrm>
            <a:off x="623641" y="1447938"/>
            <a:ext cx="4614281" cy="5134632"/>
          </a:xfrm>
        </p:spPr>
      </p:pic>
      <p:pic>
        <p:nvPicPr>
          <p:cNvPr id="10" name="Picture 9">
            <a:extLst>
              <a:ext uri="{FF2B5EF4-FFF2-40B4-BE49-F238E27FC236}">
                <a16:creationId xmlns:a16="http://schemas.microsoft.com/office/drawing/2014/main" id="{E9B6C4B3-7FFC-DCA2-4C09-137AD64AB5B2}"/>
              </a:ext>
            </a:extLst>
          </p:cNvPr>
          <p:cNvPicPr>
            <a:picLocks noChangeAspect="1"/>
          </p:cNvPicPr>
          <p:nvPr/>
        </p:nvPicPr>
        <p:blipFill>
          <a:blip r:embed="rId3"/>
          <a:stretch>
            <a:fillRect/>
          </a:stretch>
        </p:blipFill>
        <p:spPr>
          <a:xfrm>
            <a:off x="5774635" y="1690688"/>
            <a:ext cx="5793724" cy="1912552"/>
          </a:xfrm>
          <a:prstGeom prst="rect">
            <a:avLst/>
          </a:prstGeom>
        </p:spPr>
      </p:pic>
      <p:pic>
        <p:nvPicPr>
          <p:cNvPr id="12" name="Picture 11">
            <a:extLst>
              <a:ext uri="{FF2B5EF4-FFF2-40B4-BE49-F238E27FC236}">
                <a16:creationId xmlns:a16="http://schemas.microsoft.com/office/drawing/2014/main" id="{9BF8A6C5-C461-356A-8CA0-92E495B074BF}"/>
              </a:ext>
            </a:extLst>
          </p:cNvPr>
          <p:cNvPicPr>
            <a:picLocks noChangeAspect="1"/>
          </p:cNvPicPr>
          <p:nvPr/>
        </p:nvPicPr>
        <p:blipFill>
          <a:blip r:embed="rId4"/>
          <a:stretch>
            <a:fillRect/>
          </a:stretch>
        </p:blipFill>
        <p:spPr>
          <a:xfrm>
            <a:off x="5774635" y="4097795"/>
            <a:ext cx="5793724" cy="1840220"/>
          </a:xfrm>
          <a:prstGeom prst="rect">
            <a:avLst/>
          </a:prstGeom>
        </p:spPr>
      </p:pic>
    </p:spTree>
    <p:extLst>
      <p:ext uri="{BB962C8B-B14F-4D97-AF65-F5344CB8AC3E}">
        <p14:creationId xmlns:p14="http://schemas.microsoft.com/office/powerpoint/2010/main" val="24358925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 name="Group 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Freeform: Shape 4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Freeform: Shape 4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7" name="Freeform: Shape 46">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9" name="Group 48">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0" name="Rectangle 79">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 name="Content Placeholder 4">
            <a:extLst>
              <a:ext uri="{FF2B5EF4-FFF2-40B4-BE49-F238E27FC236}">
                <a16:creationId xmlns:a16="http://schemas.microsoft.com/office/drawing/2014/main" id="{F2778F98-664D-DE64-5776-09BA277EA1CE}"/>
              </a:ext>
            </a:extLst>
          </p:cNvPr>
          <p:cNvPicPr>
            <a:picLocks noGrp="1" noChangeAspect="1"/>
          </p:cNvPicPr>
          <p:nvPr>
            <p:ph idx="1"/>
          </p:nvPr>
        </p:nvPicPr>
        <p:blipFill>
          <a:blip r:embed="rId2"/>
          <a:srcRect r="444"/>
          <a:stretch/>
        </p:blipFill>
        <p:spPr>
          <a:xfrm>
            <a:off x="20" y="10"/>
            <a:ext cx="12191980" cy="6857989"/>
          </a:xfrm>
          <a:prstGeom prst="rect">
            <a:avLst/>
          </a:prstGeom>
        </p:spPr>
      </p:pic>
      <p:grpSp>
        <p:nvGrpSpPr>
          <p:cNvPr id="82" name="Group 81">
            <a:extLst>
              <a:ext uri="{FF2B5EF4-FFF2-40B4-BE49-F238E27FC236}">
                <a16:creationId xmlns:a16="http://schemas.microsoft.com/office/drawing/2014/main" id="{20C61190-C3C6-470C-AD7E-DE1774D3B8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3" name="Straight Connector 82">
              <a:extLst>
                <a:ext uri="{FF2B5EF4-FFF2-40B4-BE49-F238E27FC236}">
                  <a16:creationId xmlns:a16="http://schemas.microsoft.com/office/drawing/2014/main" id="{FBA79076-09E2-42F2-AB53-2AC97BBF9E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6EFE7B6-A678-4080-8095-C35AC6E627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F819F03-C610-41AD-8191-AA9D0505BB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C3F4891-5EFC-4D18-A624-398BDF1CA0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B7416C3-B1E9-4255-96DF-4E177FC3E1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7C17DC8-7DA5-4B05-966A-FB28DD8722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1CE5E79-B59D-401A-BCC0-2D95B96A6C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3BD0973-E146-44AE-8BD5-665926060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0B00FB7-2DA7-477B-8D71-0F3C3442F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B9C836F-E0FA-4F43-8595-37B03CFFB7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56D2723-3E4D-48B1-A6D2-1A24F3DA37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E33C010-3B40-4B74-AFED-9A12421E80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75A24DA-3AD1-4146-9C36-1FF666EDB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C312543-C4C1-48AB-A32C-CEBC259771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3B4AB31-8C5A-4150-95D6-D57F6C25CB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D04B4EB-7F4A-4631-8A31-10795C50E1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F7E2406-347A-4008-A837-B169329A8B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3A29D85-8791-40DE-8AC1-55E01EF5FB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456E209-65A9-41F0-95CA-06832E2C62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48FBE92-306C-410A-A46C-78FA64751B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DEEC058-0746-4C6F-B438-432F7C5BB6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05675A2-165F-45F4-B82A-CADDAC635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7B04075-3949-4CE8-BC5D-8CC7C69B4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2095348-F370-432D-AB24-DF01B3569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0338639-8676-4CBD-A1C3-38D647AC94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48CD5D49-5B76-4AC2-AC0F-021E858B67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F0315B3-012B-4122-9034-0EA1ED049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F3B018-21CC-4BB8-B439-99AEF58B1F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0B51FB9-22BD-46DF-BE69-B2A00DA04C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3" name="Rectangle 112">
            <a:extLst>
              <a:ext uri="{FF2B5EF4-FFF2-40B4-BE49-F238E27FC236}">
                <a16:creationId xmlns:a16="http://schemas.microsoft.com/office/drawing/2014/main" id="{406D8C29-9DDA-48D0-AF70-905FDB2CE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634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EC420-1734-7956-4FC8-8013ABF3ADDE}"/>
              </a:ext>
            </a:extLst>
          </p:cNvPr>
          <p:cNvSpPr>
            <a:spLocks noGrp="1"/>
          </p:cNvSpPr>
          <p:nvPr>
            <p:ph type="title"/>
          </p:nvPr>
        </p:nvSpPr>
        <p:spPr>
          <a:xfrm>
            <a:off x="457200" y="335628"/>
            <a:ext cx="10722932" cy="1325563"/>
          </a:xfrm>
        </p:spPr>
        <p:txBody>
          <a:bodyPr/>
          <a:lstStyle/>
          <a:p>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Cách</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khởi</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tạo</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và</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chạy</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một</a:t>
            </a:r>
            <a:r>
              <a:rPr lang="en-US" b="1" u="sng" dirty="0">
                <a:latin typeface="Times New Roman" panose="02020603050405020304" pitchFamily="18" charset="0"/>
                <a:cs typeface="Times New Roman" panose="02020603050405020304" pitchFamily="18" charset="0"/>
              </a:rPr>
              <a:t> file HTML</a:t>
            </a:r>
          </a:p>
        </p:txBody>
      </p:sp>
      <p:sp>
        <p:nvSpPr>
          <p:cNvPr id="4" name="Rectangle 1">
            <a:extLst>
              <a:ext uri="{FF2B5EF4-FFF2-40B4-BE49-F238E27FC236}">
                <a16:creationId xmlns:a16="http://schemas.microsoft.com/office/drawing/2014/main" id="{D4F222E1-3D79-EA88-D33A-4849E1A08983}"/>
              </a:ext>
            </a:extLst>
          </p:cNvPr>
          <p:cNvSpPr>
            <a:spLocks noGrp="1" noChangeArrowheads="1"/>
          </p:cNvSpPr>
          <p:nvPr>
            <p:ph idx="1"/>
          </p:nvPr>
        </p:nvSpPr>
        <p:spPr bwMode="auto">
          <a:xfrm>
            <a:off x="457200" y="1408151"/>
            <a:ext cx="1146224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khởi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tạo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chạy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tệp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tin HTML,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làm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bước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Bước</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Tạo</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tệp</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HTML</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Mở</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trình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soạn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thảo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văn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như</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Notepad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VS Code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Sublime Text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v.v.</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Tạo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tệp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mới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lưu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lại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mở</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rộng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ví</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index.html).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Bước</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Viết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mã</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HTML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cơ</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bản</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Bắt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đầu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cấu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trúc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cơ</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Dưới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đây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là</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ví</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về</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tệp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HTML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đơn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giản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Bước</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Chạy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tệp</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HTML</a:t>
            </a:r>
          </a:p>
          <a:p>
            <a:pPr eaLnBrk="0" fontAlgn="base" hangingPunct="0">
              <a:lnSpc>
                <a:spcPct val="100000"/>
              </a:lnSpc>
              <a:spcBef>
                <a:spcPct val="0"/>
              </a:spcBef>
              <a:spcAft>
                <a:spcPct val="0"/>
              </a:spcAft>
              <a:buClrTx/>
              <a:buSzTx/>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Tự</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demo.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7594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918F-6BAD-EB01-C9D6-469AB524574E}"/>
              </a:ext>
            </a:extLst>
          </p:cNvPr>
          <p:cNvSpPr>
            <a:spLocks noGrp="1"/>
          </p:cNvSpPr>
          <p:nvPr>
            <p:ph type="title"/>
          </p:nvPr>
        </p:nvSpPr>
        <p:spPr/>
        <p:txBody>
          <a:bodyPr>
            <a:normAutofit fontScale="90000"/>
          </a:bodyPr>
          <a:lstStyle/>
          <a:p>
            <a:r>
              <a:rPr lang="en-US" b="1" i="0" dirty="0" err="1">
                <a:solidFill>
                  <a:srgbClr val="000000"/>
                </a:solidFill>
                <a:effectLst/>
                <a:latin typeface="Noto Serif" panose="02020600060500020200" pitchFamily="18" charset="0"/>
              </a:rPr>
              <a:t>Xác</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định</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bộ</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chọn</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của</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một</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thành</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phần</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của</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phần</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tử</a:t>
            </a:r>
            <a:br>
              <a:rPr lang="en-US" b="1" i="0" dirty="0">
                <a:solidFill>
                  <a:srgbClr val="000000"/>
                </a:solidFill>
                <a:effectLst/>
                <a:latin typeface="Noto Serif" panose="02020600060500020200" pitchFamily="18" charset="0"/>
              </a:rPr>
            </a:br>
            <a:endParaRPr lang="en-US" dirty="0"/>
          </a:p>
        </p:txBody>
      </p:sp>
      <p:sp>
        <p:nvSpPr>
          <p:cNvPr id="3" name="Content Placeholder 2">
            <a:extLst>
              <a:ext uri="{FF2B5EF4-FFF2-40B4-BE49-F238E27FC236}">
                <a16:creationId xmlns:a16="http://schemas.microsoft.com/office/drawing/2014/main" id="{99B60419-53EF-9F95-35F7-E5BE06395EB0}"/>
              </a:ext>
            </a:extLst>
          </p:cNvPr>
          <p:cNvSpPr>
            <a:spLocks noGrp="1"/>
          </p:cNvSpPr>
          <p:nvPr>
            <p:ph idx="1"/>
          </p:nvPr>
        </p:nvSpPr>
        <p:spPr>
          <a:xfrm>
            <a:off x="457199" y="1825625"/>
            <a:ext cx="11223523" cy="4351338"/>
          </a:xfrm>
        </p:spPr>
        <p:txBody>
          <a:bodyPr>
            <a:noAutofit/>
          </a:bodyPr>
          <a:lstStyle/>
          <a:p>
            <a:r>
              <a:rPr lang="vi-VN" sz="1800" b="1" dirty="0" err="1">
                <a:solidFill>
                  <a:schemeClr val="tx1"/>
                </a:solidFill>
                <a:latin typeface="Times New Roman" panose="02020603050405020304" pitchFamily="18" charset="0"/>
                <a:cs typeface="Times New Roman" panose="02020603050405020304" pitchFamily="18" charset="0"/>
              </a:rPr>
              <a:t>Pseudo-element</a:t>
            </a:r>
            <a:r>
              <a:rPr lang="vi-VN" sz="1800" dirty="0">
                <a:solidFill>
                  <a:schemeClr val="tx1"/>
                </a:solidFill>
                <a:latin typeface="Times New Roman" panose="02020603050405020304" pitchFamily="18" charset="0"/>
                <a:cs typeface="Times New Roman" panose="02020603050405020304" pitchFamily="18" charset="0"/>
              </a:rPr>
              <a:t> là phần tử giả trong CSS, dùng để định dạng cho "một thành phần cụ thể" của phần tử như ký tự đầu tiên, dòng đầu tiên, hay phần văn bản được chọn.</a:t>
            </a:r>
          </a:p>
          <a:p>
            <a:r>
              <a:rPr lang="vi-VN" sz="1800" b="1" dirty="0">
                <a:solidFill>
                  <a:schemeClr val="tx1"/>
                </a:solidFill>
                <a:latin typeface="Times New Roman" panose="02020603050405020304" pitchFamily="18" charset="0"/>
                <a:cs typeface="Times New Roman" panose="02020603050405020304" pitchFamily="18" charset="0"/>
              </a:rPr>
              <a:t>Các </a:t>
            </a:r>
            <a:r>
              <a:rPr lang="vi-VN" sz="1800" b="1" dirty="0" err="1">
                <a:solidFill>
                  <a:schemeClr val="tx1"/>
                </a:solidFill>
                <a:latin typeface="Times New Roman" panose="02020603050405020304" pitchFamily="18" charset="0"/>
                <a:cs typeface="Times New Roman" panose="02020603050405020304" pitchFamily="18" charset="0"/>
              </a:rPr>
              <a:t>Pseudo-element</a:t>
            </a:r>
            <a:r>
              <a:rPr lang="vi-VN" sz="1800" b="1" dirty="0">
                <a:solidFill>
                  <a:schemeClr val="tx1"/>
                </a:solidFill>
                <a:latin typeface="Times New Roman" panose="02020603050405020304" pitchFamily="18" charset="0"/>
                <a:cs typeface="Times New Roman" panose="02020603050405020304" pitchFamily="18" charset="0"/>
              </a:rPr>
              <a:t> Thông Dụng:</a:t>
            </a:r>
          </a:p>
          <a:p>
            <a:pPr>
              <a:buFont typeface="+mj-lt"/>
              <a:buAutoNum type="arabicPeriod"/>
            </a:pPr>
            <a:r>
              <a:rPr lang="vi-VN" sz="1800" b="1" dirty="0">
                <a:solidFill>
                  <a:schemeClr val="tx1"/>
                </a:solidFill>
                <a:latin typeface="Times New Roman" panose="02020603050405020304" pitchFamily="18" charset="0"/>
                <a:cs typeface="Times New Roman" panose="02020603050405020304" pitchFamily="18" charset="0"/>
              </a:rPr>
              <a:t>::</a:t>
            </a:r>
            <a:r>
              <a:rPr lang="vi-VN" sz="1800" b="1" dirty="0" err="1">
                <a:solidFill>
                  <a:schemeClr val="tx1"/>
                </a:solidFill>
                <a:latin typeface="Times New Roman" panose="02020603050405020304" pitchFamily="18" charset="0"/>
                <a:cs typeface="Times New Roman" panose="02020603050405020304" pitchFamily="18" charset="0"/>
              </a:rPr>
              <a:t>first-letter</a:t>
            </a:r>
            <a:endParaRPr lang="vi-VN" sz="1800" dirty="0">
              <a:solidFill>
                <a:schemeClr val="tx1"/>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Định dạng ký tự đầu tiên của một phần tử.</a:t>
            </a:r>
          </a:p>
          <a:p>
            <a:pPr>
              <a:buFont typeface="+mj-lt"/>
              <a:buAutoNum type="arabicPeriod"/>
            </a:pPr>
            <a:r>
              <a:rPr lang="vi-VN" sz="1800" b="1" dirty="0">
                <a:solidFill>
                  <a:schemeClr val="tx1"/>
                </a:solidFill>
                <a:latin typeface="Times New Roman" panose="02020603050405020304" pitchFamily="18" charset="0"/>
                <a:cs typeface="Times New Roman" panose="02020603050405020304" pitchFamily="18" charset="0"/>
              </a:rPr>
              <a:t>::</a:t>
            </a:r>
            <a:r>
              <a:rPr lang="vi-VN" sz="1800" b="1" dirty="0" err="1">
                <a:solidFill>
                  <a:schemeClr val="tx1"/>
                </a:solidFill>
                <a:latin typeface="Times New Roman" panose="02020603050405020304" pitchFamily="18" charset="0"/>
                <a:cs typeface="Times New Roman" panose="02020603050405020304" pitchFamily="18" charset="0"/>
              </a:rPr>
              <a:t>first-line</a:t>
            </a:r>
            <a:endParaRPr lang="vi-VN" sz="1800" dirty="0">
              <a:solidFill>
                <a:schemeClr val="tx1"/>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Định dạng dòng đầu tiên của phần tử.</a:t>
            </a:r>
          </a:p>
          <a:p>
            <a:pPr>
              <a:buFont typeface="+mj-lt"/>
              <a:buAutoNum type="arabicPeriod"/>
            </a:pPr>
            <a:r>
              <a:rPr lang="vi-VN" sz="1800" b="1" dirty="0">
                <a:solidFill>
                  <a:schemeClr val="tx1"/>
                </a:solidFill>
                <a:latin typeface="Times New Roman" panose="02020603050405020304" pitchFamily="18" charset="0"/>
                <a:cs typeface="Times New Roman" panose="02020603050405020304" pitchFamily="18" charset="0"/>
              </a:rPr>
              <a:t>::</a:t>
            </a:r>
            <a:r>
              <a:rPr lang="vi-VN" sz="1800" b="1" dirty="0" err="1">
                <a:solidFill>
                  <a:schemeClr val="tx1"/>
                </a:solidFill>
                <a:latin typeface="Times New Roman" panose="02020603050405020304" pitchFamily="18" charset="0"/>
                <a:cs typeface="Times New Roman" panose="02020603050405020304" pitchFamily="18" charset="0"/>
              </a:rPr>
              <a:t>selection</a:t>
            </a:r>
            <a:endParaRPr lang="vi-VN" sz="1800" dirty="0">
              <a:solidFill>
                <a:schemeClr val="tx1"/>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Định dạng phần văn bản đang bị bôi đen.</a:t>
            </a:r>
          </a:p>
          <a:p>
            <a:pPr>
              <a:buFont typeface="+mj-lt"/>
              <a:buAutoNum type="arabicPeriod"/>
            </a:pPr>
            <a:r>
              <a:rPr lang="vi-VN" sz="1800" b="1" dirty="0">
                <a:solidFill>
                  <a:schemeClr val="tx1"/>
                </a:solidFill>
                <a:latin typeface="Times New Roman" panose="02020603050405020304" pitchFamily="18" charset="0"/>
                <a:cs typeface="Times New Roman" panose="02020603050405020304" pitchFamily="18" charset="0"/>
              </a:rPr>
              <a:t>::</a:t>
            </a:r>
            <a:r>
              <a:rPr lang="vi-VN" sz="1800" b="1" dirty="0" err="1">
                <a:solidFill>
                  <a:schemeClr val="tx1"/>
                </a:solidFill>
                <a:latin typeface="Times New Roman" panose="02020603050405020304" pitchFamily="18" charset="0"/>
                <a:cs typeface="Times New Roman" panose="02020603050405020304" pitchFamily="18" charset="0"/>
              </a:rPr>
              <a:t>before</a:t>
            </a:r>
            <a:endParaRPr lang="vi-VN" sz="1800" dirty="0">
              <a:solidFill>
                <a:schemeClr val="tx1"/>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Thêm nội dung ngay trước nội dung chính của phần tử.</a:t>
            </a:r>
          </a:p>
          <a:p>
            <a:pPr>
              <a:buFont typeface="+mj-lt"/>
              <a:buAutoNum type="arabicPeriod"/>
            </a:pPr>
            <a:r>
              <a:rPr lang="vi-VN" sz="1800" b="1" dirty="0">
                <a:solidFill>
                  <a:schemeClr val="tx1"/>
                </a:solidFill>
                <a:latin typeface="Times New Roman" panose="02020603050405020304" pitchFamily="18" charset="0"/>
                <a:cs typeface="Times New Roman" panose="02020603050405020304" pitchFamily="18" charset="0"/>
              </a:rPr>
              <a:t>::</a:t>
            </a:r>
            <a:r>
              <a:rPr lang="vi-VN" sz="1800" b="1" dirty="0" err="1">
                <a:solidFill>
                  <a:schemeClr val="tx1"/>
                </a:solidFill>
                <a:latin typeface="Times New Roman" panose="02020603050405020304" pitchFamily="18" charset="0"/>
                <a:cs typeface="Times New Roman" panose="02020603050405020304" pitchFamily="18" charset="0"/>
              </a:rPr>
              <a:t>after</a:t>
            </a:r>
            <a:endParaRPr lang="vi-VN" sz="1800" dirty="0">
              <a:solidFill>
                <a:schemeClr val="tx1"/>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vi-VN" sz="1800" dirty="0">
                <a:solidFill>
                  <a:schemeClr val="tx1"/>
                </a:solidFill>
                <a:latin typeface="Times New Roman" panose="02020603050405020304" pitchFamily="18" charset="0"/>
                <a:cs typeface="Times New Roman" panose="02020603050405020304" pitchFamily="18" charset="0"/>
              </a:rPr>
              <a:t>Thêm nội dung ngay sau nội dung chính của phần tử.</a:t>
            </a:r>
          </a:p>
          <a:p>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738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CA1D-F98D-3E19-3A98-C97100AEE3FE}"/>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Sử</a:t>
            </a:r>
            <a:r>
              <a:rPr lang="en-US" dirty="0"/>
              <a:t> </a:t>
            </a:r>
            <a:r>
              <a:rPr lang="en-US" dirty="0" err="1"/>
              <a:t>Dụng</a:t>
            </a:r>
            <a:r>
              <a:rPr lang="en-US" dirty="0"/>
              <a:t> Pseudo-elements</a:t>
            </a:r>
          </a:p>
        </p:txBody>
      </p:sp>
      <p:sp>
        <p:nvSpPr>
          <p:cNvPr id="3" name="Content Placeholder 2">
            <a:extLst>
              <a:ext uri="{FF2B5EF4-FFF2-40B4-BE49-F238E27FC236}">
                <a16:creationId xmlns:a16="http://schemas.microsoft.com/office/drawing/2014/main" id="{5B6A10F9-D18A-0B1E-C514-A8223967487A}"/>
              </a:ext>
            </a:extLst>
          </p:cNvPr>
          <p:cNvSpPr>
            <a:spLocks noGrp="1"/>
          </p:cNvSpPr>
          <p:nvPr>
            <p:ph idx="1"/>
          </p:nvPr>
        </p:nvSpPr>
        <p:spPr/>
        <p:txBody>
          <a:bodyPr>
            <a:normAutofit/>
          </a:bodyPr>
          <a:lstStyle/>
          <a:p>
            <a:r>
              <a:rPr lang="en-US" dirty="0" err="1"/>
              <a:t>Định</a:t>
            </a:r>
            <a:r>
              <a:rPr lang="en-US" dirty="0"/>
              <a:t> </a:t>
            </a:r>
            <a:r>
              <a:rPr lang="en-US" dirty="0" err="1"/>
              <a:t>dạng</a:t>
            </a:r>
            <a:r>
              <a:rPr lang="en-US" dirty="0"/>
              <a:t> </a:t>
            </a:r>
            <a:r>
              <a:rPr lang="en-US" dirty="0" err="1"/>
              <a:t>ký</a:t>
            </a:r>
            <a:r>
              <a:rPr lang="en-US" dirty="0"/>
              <a:t> </a:t>
            </a:r>
            <a:r>
              <a:rPr lang="en-US" dirty="0" err="1"/>
              <a:t>tự</a:t>
            </a:r>
            <a:r>
              <a:rPr lang="en-US" dirty="0"/>
              <a:t> </a:t>
            </a:r>
            <a:r>
              <a:rPr lang="en-US" dirty="0" err="1"/>
              <a:t>đầu</a:t>
            </a:r>
            <a:r>
              <a:rPr lang="en-US" dirty="0"/>
              <a:t> </a:t>
            </a:r>
            <a:r>
              <a:rPr lang="en-US" dirty="0" err="1"/>
              <a:t>tiên</a:t>
            </a:r>
            <a:r>
              <a:rPr lang="en-US" dirty="0"/>
              <a:t> </a:t>
            </a:r>
            <a:r>
              <a:rPr lang="en-US" dirty="0" err="1"/>
              <a:t>của</a:t>
            </a:r>
            <a:r>
              <a:rPr lang="en-US" dirty="0"/>
              <a:t> &lt;h1&gt; </a:t>
            </a:r>
            <a:r>
              <a:rPr lang="en-US" dirty="0" err="1"/>
              <a:t>thành</a:t>
            </a:r>
            <a:r>
              <a:rPr lang="en-US" dirty="0"/>
              <a:t> </a:t>
            </a:r>
            <a:r>
              <a:rPr lang="en-US" dirty="0" err="1"/>
              <a:t>màu</a:t>
            </a:r>
            <a:r>
              <a:rPr lang="en-US" dirty="0"/>
              <a:t> </a:t>
            </a:r>
            <a:r>
              <a:rPr lang="en-US" dirty="0" err="1"/>
              <a:t>đỏ</a:t>
            </a:r>
            <a:r>
              <a:rPr lang="en-US" dirty="0"/>
              <a:t>:</a:t>
            </a:r>
          </a:p>
          <a:p>
            <a:endParaRPr lang="en-US" dirty="0"/>
          </a:p>
          <a:p>
            <a:endParaRPr lang="en-US" dirty="0"/>
          </a:p>
          <a:p>
            <a:r>
              <a:rPr lang="en-US" dirty="0" err="1"/>
              <a:t>Định</a:t>
            </a:r>
            <a:r>
              <a:rPr lang="en-US" dirty="0"/>
              <a:t> </a:t>
            </a:r>
            <a:r>
              <a:rPr lang="en-US" dirty="0" err="1"/>
              <a:t>dạng</a:t>
            </a:r>
            <a:r>
              <a:rPr lang="en-US" dirty="0"/>
              <a:t> </a:t>
            </a:r>
            <a:r>
              <a:rPr lang="en-US" dirty="0" err="1"/>
              <a:t>dòng</a:t>
            </a:r>
            <a:r>
              <a:rPr lang="en-US" dirty="0"/>
              <a:t> </a:t>
            </a:r>
            <a:r>
              <a:rPr lang="en-US" dirty="0" err="1"/>
              <a:t>đầu</a:t>
            </a:r>
            <a:r>
              <a:rPr lang="en-US" dirty="0"/>
              <a:t> </a:t>
            </a:r>
            <a:r>
              <a:rPr lang="en-US" dirty="0" err="1"/>
              <a:t>tiên</a:t>
            </a:r>
            <a:r>
              <a:rPr lang="en-US" dirty="0"/>
              <a:t> </a:t>
            </a:r>
            <a:r>
              <a:rPr lang="en-US" dirty="0" err="1"/>
              <a:t>của</a:t>
            </a:r>
            <a:r>
              <a:rPr lang="en-US" dirty="0"/>
              <a:t> &lt;div&gt; </a:t>
            </a:r>
            <a:r>
              <a:rPr lang="en-US" dirty="0" err="1"/>
              <a:t>với</a:t>
            </a:r>
            <a:r>
              <a:rPr lang="en-US" dirty="0"/>
              <a:t> </a:t>
            </a:r>
            <a:r>
              <a:rPr lang="en-US" dirty="0" err="1"/>
              <a:t>nền</a:t>
            </a:r>
            <a:r>
              <a:rPr lang="en-US" dirty="0"/>
              <a:t> </a:t>
            </a:r>
            <a:r>
              <a:rPr lang="en-US" dirty="0" err="1"/>
              <a:t>màu</a:t>
            </a:r>
            <a:r>
              <a:rPr lang="en-US" dirty="0"/>
              <a:t> </a:t>
            </a:r>
            <a:r>
              <a:rPr lang="en-US" dirty="0" err="1"/>
              <a:t>vàng</a:t>
            </a:r>
            <a:r>
              <a:rPr lang="en-US" dirty="0"/>
              <a:t>:</a:t>
            </a:r>
          </a:p>
          <a:p>
            <a:endParaRPr lang="en-US" dirty="0"/>
          </a:p>
          <a:p>
            <a:endParaRPr lang="en-US" dirty="0"/>
          </a:p>
        </p:txBody>
      </p:sp>
      <p:pic>
        <p:nvPicPr>
          <p:cNvPr id="5" name="Picture 4">
            <a:extLst>
              <a:ext uri="{FF2B5EF4-FFF2-40B4-BE49-F238E27FC236}">
                <a16:creationId xmlns:a16="http://schemas.microsoft.com/office/drawing/2014/main" id="{CBE57EA3-1584-E6A4-8757-36D8746A5D94}"/>
              </a:ext>
            </a:extLst>
          </p:cNvPr>
          <p:cNvPicPr>
            <a:picLocks noChangeAspect="1"/>
          </p:cNvPicPr>
          <p:nvPr/>
        </p:nvPicPr>
        <p:blipFill>
          <a:blip r:embed="rId2"/>
          <a:stretch>
            <a:fillRect/>
          </a:stretch>
        </p:blipFill>
        <p:spPr>
          <a:xfrm>
            <a:off x="755300" y="2417797"/>
            <a:ext cx="4290432" cy="967824"/>
          </a:xfrm>
          <a:prstGeom prst="rect">
            <a:avLst/>
          </a:prstGeom>
        </p:spPr>
      </p:pic>
      <p:pic>
        <p:nvPicPr>
          <p:cNvPr id="9" name="Picture 8">
            <a:extLst>
              <a:ext uri="{FF2B5EF4-FFF2-40B4-BE49-F238E27FC236}">
                <a16:creationId xmlns:a16="http://schemas.microsoft.com/office/drawing/2014/main" id="{3F290139-D84B-70C5-624A-996C4EBF1EA8}"/>
              </a:ext>
            </a:extLst>
          </p:cNvPr>
          <p:cNvPicPr>
            <a:picLocks noChangeAspect="1"/>
          </p:cNvPicPr>
          <p:nvPr/>
        </p:nvPicPr>
        <p:blipFill>
          <a:blip r:embed="rId3"/>
          <a:stretch>
            <a:fillRect/>
          </a:stretch>
        </p:blipFill>
        <p:spPr>
          <a:xfrm>
            <a:off x="656978" y="4469700"/>
            <a:ext cx="4732430" cy="1005927"/>
          </a:xfrm>
          <a:prstGeom prst="rect">
            <a:avLst/>
          </a:prstGeom>
        </p:spPr>
      </p:pic>
      <p:pic>
        <p:nvPicPr>
          <p:cNvPr id="13" name="Picture 12">
            <a:extLst>
              <a:ext uri="{FF2B5EF4-FFF2-40B4-BE49-F238E27FC236}">
                <a16:creationId xmlns:a16="http://schemas.microsoft.com/office/drawing/2014/main" id="{6840F98D-F981-E927-95A6-77C418C014A1}"/>
              </a:ext>
            </a:extLst>
          </p:cNvPr>
          <p:cNvPicPr>
            <a:picLocks noChangeAspect="1"/>
          </p:cNvPicPr>
          <p:nvPr/>
        </p:nvPicPr>
        <p:blipFill>
          <a:blip r:embed="rId4"/>
          <a:stretch>
            <a:fillRect/>
          </a:stretch>
        </p:blipFill>
        <p:spPr>
          <a:xfrm>
            <a:off x="5978013" y="4407080"/>
            <a:ext cx="6130532" cy="1769883"/>
          </a:xfrm>
          <a:prstGeom prst="rect">
            <a:avLst/>
          </a:prstGeom>
        </p:spPr>
      </p:pic>
    </p:spTree>
    <p:extLst>
      <p:ext uri="{BB962C8B-B14F-4D97-AF65-F5344CB8AC3E}">
        <p14:creationId xmlns:p14="http://schemas.microsoft.com/office/powerpoint/2010/main" val="23941852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4C92-D4AF-BD90-9557-616BEC9E8FBA}"/>
              </a:ext>
            </a:extLst>
          </p:cNvPr>
          <p:cNvSpPr>
            <a:spLocks noGrp="1"/>
          </p:cNvSpPr>
          <p:nvPr>
            <p:ph type="title"/>
          </p:nvPr>
        </p:nvSpPr>
        <p:spPr>
          <a:xfrm>
            <a:off x="575187" y="2872351"/>
            <a:ext cx="10722932" cy="1325563"/>
          </a:xfrm>
        </p:spPr>
        <p:txBody>
          <a:bodyPr>
            <a:normAutofit fontScale="90000"/>
          </a:bodyPr>
          <a:lstStyle/>
          <a:p>
            <a:r>
              <a:rPr lang="en-US" b="1" i="0" dirty="0" err="1">
                <a:solidFill>
                  <a:srgbClr val="000000"/>
                </a:solidFill>
                <a:effectLst/>
                <a:latin typeface="Noto Serif" panose="02020600060500020200" pitchFamily="18" charset="0"/>
              </a:rPr>
              <a:t>Tìm</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hiểu</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cách</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định</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dạng</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cho</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một</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cái</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bảng</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trong</a:t>
            </a:r>
            <a:r>
              <a:rPr lang="en-US" b="1" i="0" dirty="0">
                <a:solidFill>
                  <a:srgbClr val="000000"/>
                </a:solidFill>
                <a:effectLst/>
                <a:latin typeface="Noto Serif" panose="02020600060500020200" pitchFamily="18" charset="0"/>
              </a:rPr>
              <a:t> CSS</a:t>
            </a:r>
            <a:br>
              <a:rPr lang="en-US" b="1" i="0" dirty="0">
                <a:solidFill>
                  <a:srgbClr val="000000"/>
                </a:solidFill>
                <a:effectLst/>
                <a:latin typeface="Noto Serif" panose="02020600060500020200" pitchFamily="18" charset="0"/>
              </a:rPr>
            </a:br>
            <a:endParaRPr lang="en-US" dirty="0"/>
          </a:p>
        </p:txBody>
      </p:sp>
    </p:spTree>
    <p:extLst>
      <p:ext uri="{BB962C8B-B14F-4D97-AF65-F5344CB8AC3E}">
        <p14:creationId xmlns:p14="http://schemas.microsoft.com/office/powerpoint/2010/main" val="10889559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7334-F382-EB79-92EB-3A22AD429497}"/>
              </a:ext>
            </a:extLst>
          </p:cNvPr>
          <p:cNvSpPr>
            <a:spLocks noGrp="1"/>
          </p:cNvSpPr>
          <p:nvPr>
            <p:ph type="title"/>
          </p:nvPr>
        </p:nvSpPr>
        <p:spPr/>
        <p:txBody>
          <a:bodyPr/>
          <a:lstStyle/>
          <a:p>
            <a:r>
              <a:rPr lang="vi-VN" dirty="0"/>
              <a:t>1. Tạo Đường Viền cho Bảng &amp; Các Ô Bên Trong Bảng</a:t>
            </a:r>
            <a:endParaRPr lang="en-US" dirty="0"/>
          </a:p>
        </p:txBody>
      </p:sp>
      <p:sp>
        <p:nvSpPr>
          <p:cNvPr id="3" name="Content Placeholder 2">
            <a:extLst>
              <a:ext uri="{FF2B5EF4-FFF2-40B4-BE49-F238E27FC236}">
                <a16:creationId xmlns:a16="http://schemas.microsoft.com/office/drawing/2014/main" id="{F42B3143-6442-B544-7498-5774627C1772}"/>
              </a:ext>
            </a:extLst>
          </p:cNvPr>
          <p:cNvSpPr>
            <a:spLocks noGrp="1"/>
          </p:cNvSpPr>
          <p:nvPr>
            <p:ph idx="1"/>
          </p:nvPr>
        </p:nvSpPr>
        <p:spPr/>
        <p:txBody>
          <a:bodyPr/>
          <a:lstStyle/>
          <a:p>
            <a:r>
              <a:rPr lang="vi-VN" dirty="0"/>
              <a:t>Thiết lập đường viền cho bảng, ô tiêu đề và ô bình thường:</a:t>
            </a:r>
            <a:endParaRPr lang="en-US" dirty="0"/>
          </a:p>
        </p:txBody>
      </p:sp>
      <p:pic>
        <p:nvPicPr>
          <p:cNvPr id="5" name="Picture 4">
            <a:extLst>
              <a:ext uri="{FF2B5EF4-FFF2-40B4-BE49-F238E27FC236}">
                <a16:creationId xmlns:a16="http://schemas.microsoft.com/office/drawing/2014/main" id="{716430DA-F5F1-6DE9-A62B-49D694E261D5}"/>
              </a:ext>
            </a:extLst>
          </p:cNvPr>
          <p:cNvPicPr>
            <a:picLocks noChangeAspect="1"/>
          </p:cNvPicPr>
          <p:nvPr/>
        </p:nvPicPr>
        <p:blipFill>
          <a:blip r:embed="rId2"/>
          <a:stretch>
            <a:fillRect/>
          </a:stretch>
        </p:blipFill>
        <p:spPr>
          <a:xfrm>
            <a:off x="629345" y="2443564"/>
            <a:ext cx="3795089" cy="2796782"/>
          </a:xfrm>
          <a:prstGeom prst="rect">
            <a:avLst/>
          </a:prstGeom>
        </p:spPr>
      </p:pic>
      <p:pic>
        <p:nvPicPr>
          <p:cNvPr id="7" name="Picture 6">
            <a:extLst>
              <a:ext uri="{FF2B5EF4-FFF2-40B4-BE49-F238E27FC236}">
                <a16:creationId xmlns:a16="http://schemas.microsoft.com/office/drawing/2014/main" id="{F12E0637-E16F-205E-C3AD-B7868C8BE622}"/>
              </a:ext>
            </a:extLst>
          </p:cNvPr>
          <p:cNvPicPr>
            <a:picLocks noChangeAspect="1"/>
          </p:cNvPicPr>
          <p:nvPr/>
        </p:nvPicPr>
        <p:blipFill>
          <a:blip r:embed="rId3"/>
          <a:stretch>
            <a:fillRect/>
          </a:stretch>
        </p:blipFill>
        <p:spPr>
          <a:xfrm>
            <a:off x="5444088" y="2443563"/>
            <a:ext cx="5086225" cy="2924849"/>
          </a:xfrm>
          <a:prstGeom prst="rect">
            <a:avLst/>
          </a:prstGeom>
        </p:spPr>
      </p:pic>
    </p:spTree>
    <p:extLst>
      <p:ext uri="{BB962C8B-B14F-4D97-AF65-F5344CB8AC3E}">
        <p14:creationId xmlns:p14="http://schemas.microsoft.com/office/powerpoint/2010/main" val="1750161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B572B-B3B0-098C-1E2D-69BDFF37951A}"/>
              </a:ext>
            </a:extLst>
          </p:cNvPr>
          <p:cNvSpPr>
            <a:spLocks noGrp="1"/>
          </p:cNvSpPr>
          <p:nvPr>
            <p:ph idx="1"/>
          </p:nvPr>
        </p:nvSpPr>
        <p:spPr/>
        <p:txBody>
          <a:bodyPr/>
          <a:lstStyle/>
          <a:p>
            <a:r>
              <a:rPr lang="vi-VN" dirty="0"/>
              <a:t>Thiết lập gộp đường viền:</a:t>
            </a:r>
            <a:endParaRPr lang="en-US" dirty="0"/>
          </a:p>
        </p:txBody>
      </p:sp>
      <p:sp>
        <p:nvSpPr>
          <p:cNvPr id="4" name="Rectangle 1">
            <a:extLst>
              <a:ext uri="{FF2B5EF4-FFF2-40B4-BE49-F238E27FC236}">
                <a16:creationId xmlns:a16="http://schemas.microsoft.com/office/drawing/2014/main" id="{84EBE7E0-D026-847C-018A-ACD52E92BE05}"/>
              </a:ext>
            </a:extLst>
          </p:cNvPr>
          <p:cNvSpPr>
            <a:spLocks noGrp="1" noChangeArrowheads="1"/>
          </p:cNvSpPr>
          <p:nvPr>
            <p:ph type="title"/>
          </p:nvPr>
        </p:nvSpPr>
        <p:spPr bwMode="auto">
          <a:xfrm>
            <a:off x="457200" y="704741"/>
            <a:ext cx="108923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a:t>
            </a:r>
            <a:r>
              <a:rPr kumimoji="0" lang="en-US" altLang="en-US"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Gộp</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Đường</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Viền</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Lân</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Cận</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Lại</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border-collapse </a:t>
            </a:r>
          </a:p>
        </p:txBody>
      </p:sp>
      <p:pic>
        <p:nvPicPr>
          <p:cNvPr id="6" name="Picture 5">
            <a:extLst>
              <a:ext uri="{FF2B5EF4-FFF2-40B4-BE49-F238E27FC236}">
                <a16:creationId xmlns:a16="http://schemas.microsoft.com/office/drawing/2014/main" id="{B63337D6-B1E5-AF20-EC8B-D04C9294F6B2}"/>
              </a:ext>
            </a:extLst>
          </p:cNvPr>
          <p:cNvPicPr>
            <a:picLocks noChangeAspect="1"/>
          </p:cNvPicPr>
          <p:nvPr/>
        </p:nvPicPr>
        <p:blipFill>
          <a:blip r:embed="rId2"/>
          <a:stretch>
            <a:fillRect/>
          </a:stretch>
        </p:blipFill>
        <p:spPr>
          <a:xfrm>
            <a:off x="581624" y="2682281"/>
            <a:ext cx="4618120" cy="1867062"/>
          </a:xfrm>
          <a:prstGeom prst="rect">
            <a:avLst/>
          </a:prstGeom>
        </p:spPr>
      </p:pic>
      <p:pic>
        <p:nvPicPr>
          <p:cNvPr id="8" name="Picture 7">
            <a:extLst>
              <a:ext uri="{FF2B5EF4-FFF2-40B4-BE49-F238E27FC236}">
                <a16:creationId xmlns:a16="http://schemas.microsoft.com/office/drawing/2014/main" id="{8C38E9AD-8D8C-8028-F5CD-4F070C23FF80}"/>
              </a:ext>
            </a:extLst>
          </p:cNvPr>
          <p:cNvPicPr>
            <a:picLocks noChangeAspect="1"/>
          </p:cNvPicPr>
          <p:nvPr/>
        </p:nvPicPr>
        <p:blipFill>
          <a:blip r:embed="rId3"/>
          <a:stretch>
            <a:fillRect/>
          </a:stretch>
        </p:blipFill>
        <p:spPr>
          <a:xfrm>
            <a:off x="5622933" y="2682281"/>
            <a:ext cx="5212215" cy="2617306"/>
          </a:xfrm>
          <a:prstGeom prst="rect">
            <a:avLst/>
          </a:prstGeom>
        </p:spPr>
      </p:pic>
    </p:spTree>
    <p:extLst>
      <p:ext uri="{BB962C8B-B14F-4D97-AF65-F5344CB8AC3E}">
        <p14:creationId xmlns:p14="http://schemas.microsoft.com/office/powerpoint/2010/main" val="20821026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48CF9-0B7F-D12C-E19C-F03BF6BA42BF}"/>
              </a:ext>
            </a:extLst>
          </p:cNvPr>
          <p:cNvSpPr>
            <a:spLocks noGrp="1"/>
          </p:cNvSpPr>
          <p:nvPr>
            <p:ph type="title"/>
          </p:nvPr>
        </p:nvSpPr>
        <p:spPr/>
        <p:txBody>
          <a:bodyPr/>
          <a:lstStyle/>
          <a:p>
            <a:r>
              <a:rPr lang="en-US" dirty="0"/>
              <a:t>3. </a:t>
            </a:r>
            <a:r>
              <a:rPr lang="en-US" dirty="0" err="1"/>
              <a:t>Chỉnh</a:t>
            </a:r>
            <a:r>
              <a:rPr lang="en-US" dirty="0"/>
              <a:t> </a:t>
            </a:r>
            <a:r>
              <a:rPr lang="en-US" dirty="0" err="1"/>
              <a:t>Màu</a:t>
            </a:r>
            <a:r>
              <a:rPr lang="en-US" dirty="0"/>
              <a:t> </a:t>
            </a:r>
            <a:r>
              <a:rPr lang="en-US" dirty="0" err="1"/>
              <a:t>Nền</a:t>
            </a:r>
            <a:r>
              <a:rPr lang="en-US" dirty="0"/>
              <a:t> </a:t>
            </a:r>
            <a:r>
              <a:rPr lang="en-US" dirty="0" err="1"/>
              <a:t>cho</a:t>
            </a:r>
            <a:r>
              <a:rPr lang="en-US" dirty="0"/>
              <a:t> </a:t>
            </a:r>
            <a:r>
              <a:rPr lang="en-US" dirty="0" err="1"/>
              <a:t>Bảng</a:t>
            </a:r>
            <a:r>
              <a:rPr lang="en-US" dirty="0"/>
              <a:t> </a:t>
            </a:r>
            <a:r>
              <a:rPr lang="en-US" dirty="0" err="1"/>
              <a:t>hoặc</a:t>
            </a:r>
            <a:r>
              <a:rPr lang="en-US" dirty="0"/>
              <a:t> </a:t>
            </a:r>
            <a:r>
              <a:rPr lang="en-US" dirty="0" err="1"/>
              <a:t>Các</a:t>
            </a:r>
            <a:r>
              <a:rPr lang="en-US" dirty="0"/>
              <a:t> Ô </a:t>
            </a:r>
            <a:r>
              <a:rPr lang="en-US" dirty="0" err="1"/>
              <a:t>Bên</a:t>
            </a:r>
            <a:r>
              <a:rPr lang="en-US" dirty="0"/>
              <a:t> Trong </a:t>
            </a:r>
            <a:r>
              <a:rPr lang="en-US" dirty="0" err="1"/>
              <a:t>Bảng</a:t>
            </a:r>
            <a:endParaRPr lang="en-US" dirty="0"/>
          </a:p>
        </p:txBody>
      </p:sp>
      <p:sp>
        <p:nvSpPr>
          <p:cNvPr id="3" name="Content Placeholder 2">
            <a:extLst>
              <a:ext uri="{FF2B5EF4-FFF2-40B4-BE49-F238E27FC236}">
                <a16:creationId xmlns:a16="http://schemas.microsoft.com/office/drawing/2014/main" id="{554F37DB-3744-A5FC-0D9D-AA571B3616CA}"/>
              </a:ext>
            </a:extLst>
          </p:cNvPr>
          <p:cNvSpPr>
            <a:spLocks noGrp="1"/>
          </p:cNvSpPr>
          <p:nvPr>
            <p:ph idx="1"/>
          </p:nvPr>
        </p:nvSpPr>
        <p:spPr/>
        <p:txBody>
          <a:bodyPr/>
          <a:lstStyle/>
          <a:p>
            <a:r>
              <a:rPr lang="en-US" dirty="0" err="1"/>
              <a:t>Thiết</a:t>
            </a:r>
            <a:r>
              <a:rPr lang="en-US" dirty="0"/>
              <a:t> </a:t>
            </a:r>
            <a:r>
              <a:rPr lang="en-US" dirty="0" err="1"/>
              <a:t>lập</a:t>
            </a:r>
            <a:r>
              <a:rPr lang="en-US" dirty="0"/>
              <a:t> </a:t>
            </a:r>
            <a:r>
              <a:rPr lang="en-US" dirty="0" err="1"/>
              <a:t>màu</a:t>
            </a:r>
            <a:r>
              <a:rPr lang="en-US" dirty="0"/>
              <a:t> </a:t>
            </a:r>
            <a:r>
              <a:rPr lang="en-US" dirty="0" err="1"/>
              <a:t>nền</a:t>
            </a:r>
            <a:r>
              <a:rPr lang="en-US" dirty="0"/>
              <a:t> </a:t>
            </a:r>
            <a:r>
              <a:rPr lang="en-US" dirty="0" err="1"/>
              <a:t>cho</a:t>
            </a:r>
            <a:r>
              <a:rPr lang="en-US" dirty="0"/>
              <a:t> </a:t>
            </a:r>
            <a:r>
              <a:rPr lang="en-US" dirty="0" err="1"/>
              <a:t>bảng</a:t>
            </a:r>
            <a:r>
              <a:rPr lang="en-US" dirty="0"/>
              <a:t>, </a:t>
            </a:r>
            <a:r>
              <a:rPr lang="en-US" dirty="0" err="1"/>
              <a:t>hàng</a:t>
            </a:r>
            <a:r>
              <a:rPr lang="en-US" dirty="0"/>
              <a:t> </a:t>
            </a:r>
            <a:r>
              <a:rPr lang="en-US" dirty="0" err="1"/>
              <a:t>và</a:t>
            </a:r>
            <a:r>
              <a:rPr lang="en-US" dirty="0"/>
              <a:t> ô:</a:t>
            </a:r>
          </a:p>
        </p:txBody>
      </p:sp>
      <p:pic>
        <p:nvPicPr>
          <p:cNvPr id="5" name="Picture 4">
            <a:extLst>
              <a:ext uri="{FF2B5EF4-FFF2-40B4-BE49-F238E27FC236}">
                <a16:creationId xmlns:a16="http://schemas.microsoft.com/office/drawing/2014/main" id="{F9C84488-977B-6EA2-843D-4853319B8849}"/>
              </a:ext>
            </a:extLst>
          </p:cNvPr>
          <p:cNvPicPr>
            <a:picLocks noChangeAspect="1"/>
          </p:cNvPicPr>
          <p:nvPr/>
        </p:nvPicPr>
        <p:blipFill>
          <a:blip r:embed="rId2"/>
          <a:stretch>
            <a:fillRect/>
          </a:stretch>
        </p:blipFill>
        <p:spPr>
          <a:xfrm>
            <a:off x="767796" y="2452170"/>
            <a:ext cx="3125778" cy="3576612"/>
          </a:xfrm>
          <a:prstGeom prst="rect">
            <a:avLst/>
          </a:prstGeom>
        </p:spPr>
      </p:pic>
      <p:pic>
        <p:nvPicPr>
          <p:cNvPr id="7" name="Picture 6">
            <a:extLst>
              <a:ext uri="{FF2B5EF4-FFF2-40B4-BE49-F238E27FC236}">
                <a16:creationId xmlns:a16="http://schemas.microsoft.com/office/drawing/2014/main" id="{61AD1A62-5BA1-CEFF-6267-B48D27E2D515}"/>
              </a:ext>
            </a:extLst>
          </p:cNvPr>
          <p:cNvPicPr>
            <a:picLocks noChangeAspect="1"/>
          </p:cNvPicPr>
          <p:nvPr/>
        </p:nvPicPr>
        <p:blipFill>
          <a:blip r:embed="rId3"/>
          <a:stretch>
            <a:fillRect/>
          </a:stretch>
        </p:blipFill>
        <p:spPr>
          <a:xfrm>
            <a:off x="4287291" y="2707721"/>
            <a:ext cx="6203728" cy="2587145"/>
          </a:xfrm>
          <a:prstGeom prst="rect">
            <a:avLst/>
          </a:prstGeom>
        </p:spPr>
      </p:pic>
    </p:spTree>
    <p:extLst>
      <p:ext uri="{BB962C8B-B14F-4D97-AF65-F5344CB8AC3E}">
        <p14:creationId xmlns:p14="http://schemas.microsoft.com/office/powerpoint/2010/main" val="31164841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E22C12-8BE7-7800-F185-CE3856AB09B0}"/>
              </a:ext>
            </a:extLst>
          </p:cNvPr>
          <p:cNvSpPr>
            <a:spLocks noGrp="1"/>
          </p:cNvSpPr>
          <p:nvPr>
            <p:ph idx="1"/>
          </p:nvPr>
        </p:nvSpPr>
        <p:spPr/>
        <p:txBody>
          <a:bodyPr/>
          <a:lstStyle/>
          <a:p>
            <a:r>
              <a:rPr lang="en-US" dirty="0" err="1"/>
              <a:t>Thiết</a:t>
            </a:r>
            <a:r>
              <a:rPr lang="en-US" dirty="0"/>
              <a:t> </a:t>
            </a:r>
            <a:r>
              <a:rPr lang="en-US" dirty="0" err="1"/>
              <a:t>lập</a:t>
            </a:r>
            <a:r>
              <a:rPr lang="en-US" dirty="0"/>
              <a:t> </a:t>
            </a:r>
            <a:r>
              <a:rPr lang="en-US" dirty="0" err="1"/>
              <a:t>vùng</a:t>
            </a:r>
            <a:r>
              <a:rPr lang="en-US" dirty="0"/>
              <a:t> </a:t>
            </a:r>
            <a:r>
              <a:rPr lang="en-US" dirty="0" err="1"/>
              <a:t>đệm</a:t>
            </a:r>
            <a:r>
              <a:rPr lang="en-US" dirty="0"/>
              <a:t> </a:t>
            </a:r>
            <a:r>
              <a:rPr lang="en-US" dirty="0" err="1"/>
              <a:t>cho</a:t>
            </a:r>
            <a:r>
              <a:rPr lang="en-US" dirty="0"/>
              <a:t> ô:</a:t>
            </a:r>
          </a:p>
          <a:p>
            <a:endParaRPr lang="en-US" dirty="0"/>
          </a:p>
        </p:txBody>
      </p:sp>
      <p:sp>
        <p:nvSpPr>
          <p:cNvPr id="5" name="Rectangle 2">
            <a:extLst>
              <a:ext uri="{FF2B5EF4-FFF2-40B4-BE49-F238E27FC236}">
                <a16:creationId xmlns:a16="http://schemas.microsoft.com/office/drawing/2014/main" id="{8B36D3E5-60ED-B3CF-9B61-06292AAC9C85}"/>
              </a:ext>
            </a:extLst>
          </p:cNvPr>
          <p:cNvSpPr>
            <a:spLocks noGrp="1" noChangeArrowheads="1"/>
          </p:cNvSpPr>
          <p:nvPr>
            <p:ph type="title"/>
          </p:nvPr>
        </p:nvSpPr>
        <p:spPr bwMode="auto">
          <a:xfrm>
            <a:off x="457200" y="704742"/>
            <a:ext cx="95562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a:t>
            </a:r>
            <a:r>
              <a:rPr kumimoji="0" lang="en-US" altLang="en-US"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Lập</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Vùng</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Đệm</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Bên</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Trong Ô </a:t>
            </a:r>
            <a:r>
              <a:rPr kumimoji="0" lang="en-US" altLang="en-US"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padding </a:t>
            </a:r>
          </a:p>
        </p:txBody>
      </p:sp>
      <p:pic>
        <p:nvPicPr>
          <p:cNvPr id="7" name="Picture 6">
            <a:extLst>
              <a:ext uri="{FF2B5EF4-FFF2-40B4-BE49-F238E27FC236}">
                <a16:creationId xmlns:a16="http://schemas.microsoft.com/office/drawing/2014/main" id="{EFE86A58-8F4C-AC6C-8C9A-A4D9F8701439}"/>
              </a:ext>
            </a:extLst>
          </p:cNvPr>
          <p:cNvPicPr>
            <a:picLocks noChangeAspect="1"/>
          </p:cNvPicPr>
          <p:nvPr/>
        </p:nvPicPr>
        <p:blipFill>
          <a:blip r:embed="rId2"/>
          <a:stretch>
            <a:fillRect/>
          </a:stretch>
        </p:blipFill>
        <p:spPr>
          <a:xfrm>
            <a:off x="744323" y="2743885"/>
            <a:ext cx="5197290" cy="1700296"/>
          </a:xfrm>
          <a:prstGeom prst="rect">
            <a:avLst/>
          </a:prstGeom>
        </p:spPr>
      </p:pic>
      <p:pic>
        <p:nvPicPr>
          <p:cNvPr id="9" name="Picture 8">
            <a:extLst>
              <a:ext uri="{FF2B5EF4-FFF2-40B4-BE49-F238E27FC236}">
                <a16:creationId xmlns:a16="http://schemas.microsoft.com/office/drawing/2014/main" id="{A61A5FC2-C8F0-BF12-4368-2AC86BEFADB2}"/>
              </a:ext>
            </a:extLst>
          </p:cNvPr>
          <p:cNvPicPr>
            <a:picLocks noChangeAspect="1"/>
          </p:cNvPicPr>
          <p:nvPr/>
        </p:nvPicPr>
        <p:blipFill>
          <a:blip r:embed="rId3"/>
          <a:stretch>
            <a:fillRect/>
          </a:stretch>
        </p:blipFill>
        <p:spPr>
          <a:xfrm>
            <a:off x="2693224" y="4211323"/>
            <a:ext cx="8065254" cy="2440192"/>
          </a:xfrm>
          <a:prstGeom prst="rect">
            <a:avLst/>
          </a:prstGeom>
        </p:spPr>
      </p:pic>
    </p:spTree>
    <p:extLst>
      <p:ext uri="{BB962C8B-B14F-4D97-AF65-F5344CB8AC3E}">
        <p14:creationId xmlns:p14="http://schemas.microsoft.com/office/powerpoint/2010/main" val="19596769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B17CD-6DAC-CB16-9B02-4DF8BB2E637B}"/>
              </a:ext>
            </a:extLst>
          </p:cNvPr>
          <p:cNvSpPr>
            <a:spLocks noGrp="1"/>
          </p:cNvSpPr>
          <p:nvPr>
            <p:ph type="title"/>
          </p:nvPr>
        </p:nvSpPr>
        <p:spPr/>
        <p:txBody>
          <a:bodyPr/>
          <a:lstStyle/>
          <a:p>
            <a:r>
              <a:rPr lang="vi-VN" dirty="0"/>
              <a:t>5. Chỉnh Kích Thước cho Bảng hoặc Các Ô Bên Trong Bảng</a:t>
            </a:r>
            <a:endParaRPr lang="en-US" dirty="0"/>
          </a:p>
        </p:txBody>
      </p:sp>
      <p:sp>
        <p:nvSpPr>
          <p:cNvPr id="3" name="Content Placeholder 2">
            <a:extLst>
              <a:ext uri="{FF2B5EF4-FFF2-40B4-BE49-F238E27FC236}">
                <a16:creationId xmlns:a16="http://schemas.microsoft.com/office/drawing/2014/main" id="{690329DD-CCB1-2840-3138-DBD189C429BA}"/>
              </a:ext>
            </a:extLst>
          </p:cNvPr>
          <p:cNvSpPr>
            <a:spLocks noGrp="1"/>
          </p:cNvSpPr>
          <p:nvPr>
            <p:ph idx="1"/>
          </p:nvPr>
        </p:nvSpPr>
        <p:spPr/>
        <p:txBody>
          <a:bodyPr/>
          <a:lstStyle/>
          <a:p>
            <a:r>
              <a:rPr lang="en-US" dirty="0" err="1"/>
              <a:t>Thiết</a:t>
            </a:r>
            <a:r>
              <a:rPr lang="en-US" dirty="0"/>
              <a:t> </a:t>
            </a:r>
            <a:r>
              <a:rPr lang="en-US" dirty="0" err="1"/>
              <a:t>lập</a:t>
            </a:r>
            <a:r>
              <a:rPr lang="en-US" dirty="0"/>
              <a:t> </a:t>
            </a:r>
            <a:r>
              <a:rPr lang="en-US" dirty="0" err="1"/>
              <a:t>chiều</a:t>
            </a:r>
            <a:r>
              <a:rPr lang="en-US" dirty="0"/>
              <a:t> </a:t>
            </a:r>
            <a:r>
              <a:rPr lang="en-US" dirty="0" err="1"/>
              <a:t>rộng</a:t>
            </a:r>
            <a:r>
              <a:rPr lang="en-US" dirty="0"/>
              <a:t> </a:t>
            </a:r>
            <a:r>
              <a:rPr lang="en-US" dirty="0" err="1"/>
              <a:t>và</a:t>
            </a:r>
            <a:r>
              <a:rPr lang="en-US" dirty="0"/>
              <a:t> </a:t>
            </a:r>
            <a:r>
              <a:rPr lang="en-US" dirty="0" err="1"/>
              <a:t>chiều</a:t>
            </a:r>
            <a:r>
              <a:rPr lang="en-US" dirty="0"/>
              <a:t> </a:t>
            </a:r>
            <a:r>
              <a:rPr lang="en-US" dirty="0" err="1"/>
              <a:t>cao</a:t>
            </a:r>
            <a:r>
              <a:rPr lang="en-US" dirty="0"/>
              <a:t> </a:t>
            </a:r>
            <a:r>
              <a:rPr lang="en-US" dirty="0" err="1"/>
              <a:t>cho</a:t>
            </a:r>
            <a:r>
              <a:rPr lang="en-US" dirty="0"/>
              <a:t> </a:t>
            </a:r>
            <a:r>
              <a:rPr lang="en-US" dirty="0" err="1"/>
              <a:t>bảng</a:t>
            </a:r>
            <a:r>
              <a:rPr lang="en-US" dirty="0"/>
              <a:t> </a:t>
            </a:r>
            <a:r>
              <a:rPr lang="en-US" dirty="0" err="1"/>
              <a:t>và</a:t>
            </a:r>
            <a:r>
              <a:rPr lang="en-US" dirty="0"/>
              <a:t> ô:</a:t>
            </a:r>
          </a:p>
        </p:txBody>
      </p:sp>
      <p:pic>
        <p:nvPicPr>
          <p:cNvPr id="5" name="Picture 4">
            <a:extLst>
              <a:ext uri="{FF2B5EF4-FFF2-40B4-BE49-F238E27FC236}">
                <a16:creationId xmlns:a16="http://schemas.microsoft.com/office/drawing/2014/main" id="{D61D88EF-AECB-2561-8990-23C1D0C0EA2B}"/>
              </a:ext>
            </a:extLst>
          </p:cNvPr>
          <p:cNvPicPr>
            <a:picLocks noChangeAspect="1"/>
          </p:cNvPicPr>
          <p:nvPr/>
        </p:nvPicPr>
        <p:blipFill>
          <a:blip r:embed="rId2"/>
          <a:stretch>
            <a:fillRect/>
          </a:stretch>
        </p:blipFill>
        <p:spPr>
          <a:xfrm>
            <a:off x="803422" y="2624221"/>
            <a:ext cx="2758679" cy="3025402"/>
          </a:xfrm>
          <a:prstGeom prst="rect">
            <a:avLst/>
          </a:prstGeom>
        </p:spPr>
      </p:pic>
      <p:pic>
        <p:nvPicPr>
          <p:cNvPr id="7" name="Picture 6">
            <a:extLst>
              <a:ext uri="{FF2B5EF4-FFF2-40B4-BE49-F238E27FC236}">
                <a16:creationId xmlns:a16="http://schemas.microsoft.com/office/drawing/2014/main" id="{752BFBE7-C900-88E2-465A-FE58B30D98B7}"/>
              </a:ext>
            </a:extLst>
          </p:cNvPr>
          <p:cNvPicPr>
            <a:picLocks noChangeAspect="1"/>
          </p:cNvPicPr>
          <p:nvPr/>
        </p:nvPicPr>
        <p:blipFill>
          <a:blip r:embed="rId3"/>
          <a:stretch>
            <a:fillRect/>
          </a:stretch>
        </p:blipFill>
        <p:spPr>
          <a:xfrm>
            <a:off x="3738098" y="2624221"/>
            <a:ext cx="7266037" cy="1893762"/>
          </a:xfrm>
          <a:prstGeom prst="rect">
            <a:avLst/>
          </a:prstGeom>
        </p:spPr>
      </p:pic>
    </p:spTree>
    <p:extLst>
      <p:ext uri="{BB962C8B-B14F-4D97-AF65-F5344CB8AC3E}">
        <p14:creationId xmlns:p14="http://schemas.microsoft.com/office/powerpoint/2010/main" val="20605850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C90A-9D29-4D6B-756B-224C3B5C103F}"/>
              </a:ext>
            </a:extLst>
          </p:cNvPr>
          <p:cNvSpPr>
            <a:spLocks noGrp="1"/>
          </p:cNvSpPr>
          <p:nvPr>
            <p:ph type="title"/>
          </p:nvPr>
        </p:nvSpPr>
        <p:spPr/>
        <p:txBody>
          <a:bodyPr/>
          <a:lstStyle/>
          <a:p>
            <a:r>
              <a:rPr lang="en-US" dirty="0"/>
              <a:t>6. </a:t>
            </a:r>
            <a:r>
              <a:rPr lang="en-US" dirty="0" err="1"/>
              <a:t>Các</a:t>
            </a:r>
            <a:r>
              <a:rPr lang="en-US" dirty="0"/>
              <a:t> </a:t>
            </a:r>
            <a:r>
              <a:rPr lang="en-US" dirty="0" err="1"/>
              <a:t>Thuộc</a:t>
            </a:r>
            <a:r>
              <a:rPr lang="en-US" dirty="0"/>
              <a:t> </a:t>
            </a:r>
            <a:r>
              <a:rPr lang="en-US" dirty="0" err="1"/>
              <a:t>Tính</a:t>
            </a:r>
            <a:r>
              <a:rPr lang="en-US" dirty="0"/>
              <a:t> </a:t>
            </a:r>
            <a:r>
              <a:rPr lang="en-US" dirty="0" err="1"/>
              <a:t>Định</a:t>
            </a:r>
            <a:r>
              <a:rPr lang="en-US" dirty="0"/>
              <a:t> </a:t>
            </a:r>
            <a:r>
              <a:rPr lang="en-US" dirty="0" err="1"/>
              <a:t>Dạng</a:t>
            </a:r>
            <a:r>
              <a:rPr lang="en-US" dirty="0"/>
              <a:t> </a:t>
            </a:r>
            <a:r>
              <a:rPr lang="en-US" dirty="0" err="1"/>
              <a:t>Khác</a:t>
            </a:r>
            <a:r>
              <a:rPr lang="en-US" dirty="0"/>
              <a:t> </a:t>
            </a:r>
            <a:r>
              <a:rPr lang="en-US" dirty="0" err="1"/>
              <a:t>cho</a:t>
            </a:r>
            <a:r>
              <a:rPr lang="en-US" dirty="0"/>
              <a:t> </a:t>
            </a:r>
            <a:r>
              <a:rPr lang="en-US" dirty="0" err="1"/>
              <a:t>Bảng</a:t>
            </a:r>
            <a:endParaRPr lang="en-US" dirty="0"/>
          </a:p>
        </p:txBody>
      </p:sp>
      <p:sp>
        <p:nvSpPr>
          <p:cNvPr id="4" name="Rectangle 1">
            <a:extLst>
              <a:ext uri="{FF2B5EF4-FFF2-40B4-BE49-F238E27FC236}">
                <a16:creationId xmlns:a16="http://schemas.microsoft.com/office/drawing/2014/main" id="{69D500E5-D349-91D8-8E29-A6B6173084CB}"/>
              </a:ext>
            </a:extLst>
          </p:cNvPr>
          <p:cNvSpPr>
            <a:spLocks noGrp="1" noChangeArrowheads="1"/>
          </p:cNvSpPr>
          <p:nvPr>
            <p:ph idx="1"/>
          </p:nvPr>
        </p:nvSpPr>
        <p:spPr bwMode="auto">
          <a:xfrm>
            <a:off x="457200" y="2170041"/>
            <a:ext cx="9167831"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border-spacing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lập</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khoảng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cách</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giữa</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ô.</a:t>
            </a:r>
            <a:endParaRPr kumimoji="0" lang="en-US" altLang="en-US" sz="7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caption-side</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lập</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vị</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trí</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tiêu</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đề</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bảng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7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empty-cells</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Tùy</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chỉnh</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hiển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thị</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ô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rỗng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7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text-align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Canh</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lề</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văn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ô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ngang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7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vertical-align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Canh</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lề</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văn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ô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dọc</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7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147135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109D-947A-F88A-9D02-391BF61BA67A}"/>
              </a:ext>
            </a:extLst>
          </p:cNvPr>
          <p:cNvSpPr>
            <a:spLocks noGrp="1"/>
          </p:cNvSpPr>
          <p:nvPr>
            <p:ph type="title"/>
          </p:nvPr>
        </p:nvSpPr>
        <p:spPr>
          <a:xfrm>
            <a:off x="457200" y="335628"/>
            <a:ext cx="10722932" cy="1325563"/>
          </a:xfrm>
        </p:spPr>
        <p:txBody>
          <a:bodyPr/>
          <a:lstStyle/>
          <a:p>
            <a:r>
              <a:rPr lang="en-US" dirty="0"/>
              <a:t>7. </a:t>
            </a:r>
            <a:r>
              <a:rPr lang="en-US" dirty="0" err="1"/>
              <a:t>Giới</a:t>
            </a:r>
            <a:r>
              <a:rPr lang="en-US" dirty="0"/>
              <a:t> </a:t>
            </a:r>
            <a:r>
              <a:rPr lang="en-US" dirty="0" err="1"/>
              <a:t>Thiệu</a:t>
            </a:r>
            <a:r>
              <a:rPr lang="en-US" dirty="0"/>
              <a:t> </a:t>
            </a:r>
            <a:r>
              <a:rPr lang="en-US" dirty="0" err="1"/>
              <a:t>Thêm</a:t>
            </a:r>
            <a:r>
              <a:rPr lang="en-US" dirty="0"/>
              <a:t> </a:t>
            </a:r>
            <a:r>
              <a:rPr lang="en-US" dirty="0" err="1"/>
              <a:t>Một</a:t>
            </a:r>
            <a:r>
              <a:rPr lang="en-US" dirty="0"/>
              <a:t> </a:t>
            </a:r>
            <a:r>
              <a:rPr lang="en-US" dirty="0" err="1"/>
              <a:t>Số</a:t>
            </a:r>
            <a:r>
              <a:rPr lang="en-US" dirty="0"/>
              <a:t> </a:t>
            </a:r>
            <a:r>
              <a:rPr lang="en-US" dirty="0" err="1"/>
              <a:t>Kiểu</a:t>
            </a:r>
            <a:r>
              <a:rPr lang="en-US" dirty="0"/>
              <a:t> </a:t>
            </a:r>
            <a:r>
              <a:rPr lang="en-US" dirty="0" err="1"/>
              <a:t>Định</a:t>
            </a:r>
            <a:r>
              <a:rPr lang="en-US" dirty="0"/>
              <a:t> </a:t>
            </a:r>
            <a:r>
              <a:rPr lang="en-US" dirty="0" err="1"/>
              <a:t>Dạng</a:t>
            </a:r>
            <a:r>
              <a:rPr lang="en-US" dirty="0"/>
              <a:t> </a:t>
            </a:r>
            <a:r>
              <a:rPr lang="en-US" dirty="0" err="1"/>
              <a:t>cho</a:t>
            </a:r>
            <a:r>
              <a:rPr lang="en-US" dirty="0"/>
              <a:t> </a:t>
            </a:r>
            <a:r>
              <a:rPr lang="en-US" dirty="0" err="1"/>
              <a:t>Bảng</a:t>
            </a:r>
            <a:endParaRPr lang="en-US" dirty="0"/>
          </a:p>
        </p:txBody>
      </p:sp>
      <p:sp>
        <p:nvSpPr>
          <p:cNvPr id="3" name="Content Placeholder 2">
            <a:extLst>
              <a:ext uri="{FF2B5EF4-FFF2-40B4-BE49-F238E27FC236}">
                <a16:creationId xmlns:a16="http://schemas.microsoft.com/office/drawing/2014/main" id="{0806E397-E4C2-7D71-4706-6F9CC46EC388}"/>
              </a:ext>
            </a:extLst>
          </p:cNvPr>
          <p:cNvSpPr>
            <a:spLocks noGrp="1"/>
          </p:cNvSpPr>
          <p:nvPr>
            <p:ph idx="1"/>
          </p:nvPr>
        </p:nvSpPr>
        <p:spPr/>
        <p:txBody>
          <a:bodyPr/>
          <a:lstStyle/>
          <a:p>
            <a:r>
              <a:rPr lang="vi-VN" dirty="0"/>
              <a:t>7.1 Bảng Chỉ Chứa Các Đường Kẻ Ngang</a:t>
            </a:r>
            <a:endParaRPr lang="en-US" dirty="0"/>
          </a:p>
        </p:txBody>
      </p:sp>
      <p:pic>
        <p:nvPicPr>
          <p:cNvPr id="5" name="Picture 4">
            <a:extLst>
              <a:ext uri="{FF2B5EF4-FFF2-40B4-BE49-F238E27FC236}">
                <a16:creationId xmlns:a16="http://schemas.microsoft.com/office/drawing/2014/main" id="{749D3075-3258-F473-B61E-570F11BAB3CF}"/>
              </a:ext>
            </a:extLst>
          </p:cNvPr>
          <p:cNvPicPr>
            <a:picLocks noChangeAspect="1"/>
          </p:cNvPicPr>
          <p:nvPr/>
        </p:nvPicPr>
        <p:blipFill>
          <a:blip r:embed="rId2"/>
          <a:stretch>
            <a:fillRect/>
          </a:stretch>
        </p:blipFill>
        <p:spPr>
          <a:xfrm>
            <a:off x="541122" y="2549533"/>
            <a:ext cx="4650310" cy="3039766"/>
          </a:xfrm>
          <a:prstGeom prst="rect">
            <a:avLst/>
          </a:prstGeom>
        </p:spPr>
      </p:pic>
      <p:pic>
        <p:nvPicPr>
          <p:cNvPr id="7" name="Picture 6">
            <a:extLst>
              <a:ext uri="{FF2B5EF4-FFF2-40B4-BE49-F238E27FC236}">
                <a16:creationId xmlns:a16="http://schemas.microsoft.com/office/drawing/2014/main" id="{843EE5D1-A42A-C14B-A3EF-9E950B14A7E2}"/>
              </a:ext>
            </a:extLst>
          </p:cNvPr>
          <p:cNvPicPr>
            <a:picLocks noChangeAspect="1"/>
          </p:cNvPicPr>
          <p:nvPr/>
        </p:nvPicPr>
        <p:blipFill>
          <a:blip r:embed="rId3"/>
          <a:stretch>
            <a:fillRect/>
          </a:stretch>
        </p:blipFill>
        <p:spPr>
          <a:xfrm>
            <a:off x="5373356" y="2549533"/>
            <a:ext cx="6071392" cy="3212170"/>
          </a:xfrm>
          <a:prstGeom prst="rect">
            <a:avLst/>
          </a:prstGeom>
        </p:spPr>
      </p:pic>
    </p:spTree>
    <p:extLst>
      <p:ext uri="{BB962C8B-B14F-4D97-AF65-F5344CB8AC3E}">
        <p14:creationId xmlns:p14="http://schemas.microsoft.com/office/powerpoint/2010/main" val="55120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08648-2DC0-3FAD-AD7D-FC2E247CCA19}"/>
              </a:ext>
            </a:extLst>
          </p:cNvPr>
          <p:cNvSpPr>
            <a:spLocks noGrp="1"/>
          </p:cNvSpPr>
          <p:nvPr>
            <p:ph idx="1"/>
          </p:nvPr>
        </p:nvSpPr>
        <p:spPr>
          <a:xfrm>
            <a:off x="457200" y="432619"/>
            <a:ext cx="10722932" cy="5744344"/>
          </a:xfrm>
        </p:spPr>
        <p:txBody>
          <a:bodyPr>
            <a:normAutofit fontScale="85000" lnSpcReduction="20000"/>
          </a:bodyPr>
          <a:lstStyle/>
          <a:p>
            <a:r>
              <a:rPr lang="en-US" dirty="0">
                <a:solidFill>
                  <a:schemeClr val="tx1"/>
                </a:solidFill>
                <a:latin typeface="Times New Roman" panose="02020603050405020304" pitchFamily="18" charset="0"/>
                <a:cs typeface="Times New Roman" panose="02020603050405020304" pitchFamily="18" charset="0"/>
              </a:rPr>
              <a:t>&lt;!DOCTYPE html&gt;</a:t>
            </a:r>
          </a:p>
          <a:p>
            <a:r>
              <a:rPr lang="en-US" dirty="0">
                <a:solidFill>
                  <a:schemeClr val="tx1"/>
                </a:solidFill>
                <a:latin typeface="Times New Roman" panose="02020603050405020304" pitchFamily="18" charset="0"/>
                <a:cs typeface="Times New Roman" panose="02020603050405020304" pitchFamily="18" charset="0"/>
              </a:rPr>
              <a:t>&lt;html lang="vi"&gt;</a:t>
            </a:r>
          </a:p>
          <a:p>
            <a:r>
              <a:rPr lang="en-US" dirty="0">
                <a:solidFill>
                  <a:schemeClr val="tx1"/>
                </a:solidFill>
                <a:latin typeface="Times New Roman" panose="02020603050405020304" pitchFamily="18" charset="0"/>
                <a:cs typeface="Times New Roman" panose="02020603050405020304" pitchFamily="18" charset="0"/>
              </a:rPr>
              <a:t>&lt;head&gt;</a:t>
            </a:r>
          </a:p>
          <a:p>
            <a:r>
              <a:rPr lang="en-US" dirty="0">
                <a:solidFill>
                  <a:schemeClr val="tx1"/>
                </a:solidFill>
                <a:latin typeface="Times New Roman" panose="02020603050405020304" pitchFamily="18" charset="0"/>
                <a:cs typeface="Times New Roman" panose="02020603050405020304" pitchFamily="18" charset="0"/>
              </a:rPr>
              <a:t>    &lt;meta charset="UTF-8"&gt;</a:t>
            </a:r>
          </a:p>
          <a:p>
            <a:r>
              <a:rPr lang="en-US" dirty="0">
                <a:solidFill>
                  <a:schemeClr val="tx1"/>
                </a:solidFill>
                <a:latin typeface="Times New Roman" panose="02020603050405020304" pitchFamily="18" charset="0"/>
                <a:cs typeface="Times New Roman" panose="02020603050405020304" pitchFamily="18" charset="0"/>
              </a:rPr>
              <a:t>    &lt;meta name="viewport" content="width=device-width, initial-scale=1.0"&gt;</a:t>
            </a:r>
          </a:p>
          <a:p>
            <a:r>
              <a:rPr lang="en-US" dirty="0">
                <a:solidFill>
                  <a:schemeClr val="tx1"/>
                </a:solidFill>
                <a:latin typeface="Times New Roman" panose="02020603050405020304" pitchFamily="18" charset="0"/>
                <a:cs typeface="Times New Roman" panose="02020603050405020304" pitchFamily="18" charset="0"/>
              </a:rPr>
              <a:t>    &lt;title&gt;Trang Web </a:t>
            </a:r>
            <a:r>
              <a:rPr lang="en-US" dirty="0" err="1">
                <a:solidFill>
                  <a:schemeClr val="tx1"/>
                </a:solidFill>
                <a:latin typeface="Times New Roman" panose="02020603050405020304" pitchFamily="18" charset="0"/>
                <a:cs typeface="Times New Roman" panose="02020603050405020304" pitchFamily="18" charset="0"/>
              </a:rPr>
              <a:t>Đầu</a:t>
            </a:r>
            <a:r>
              <a:rPr lang="en-US" dirty="0">
                <a:solidFill>
                  <a:schemeClr val="tx1"/>
                </a:solidFill>
                <a:latin typeface="Times New Roman" panose="02020603050405020304" pitchFamily="18" charset="0"/>
                <a:cs typeface="Times New Roman" panose="02020603050405020304" pitchFamily="18" charset="0"/>
              </a:rPr>
              <a:t> Tiên&lt;/title&gt;</a:t>
            </a:r>
          </a:p>
          <a:p>
            <a:r>
              <a:rPr lang="en-US" dirty="0">
                <a:solidFill>
                  <a:schemeClr val="tx1"/>
                </a:solidFill>
                <a:latin typeface="Times New Roman" panose="02020603050405020304" pitchFamily="18" charset="0"/>
                <a:cs typeface="Times New Roman" panose="02020603050405020304" pitchFamily="18" charset="0"/>
              </a:rPr>
              <a:t>&lt;/head&gt;</a:t>
            </a:r>
          </a:p>
          <a:p>
            <a:r>
              <a:rPr lang="en-US" dirty="0">
                <a:solidFill>
                  <a:schemeClr val="tx1"/>
                </a:solidFill>
                <a:latin typeface="Times New Roman" panose="02020603050405020304" pitchFamily="18" charset="0"/>
                <a:cs typeface="Times New Roman" panose="02020603050405020304" pitchFamily="18" charset="0"/>
              </a:rPr>
              <a:t>&lt;body&gt;</a:t>
            </a:r>
          </a:p>
          <a:p>
            <a:r>
              <a:rPr lang="en-US" dirty="0">
                <a:solidFill>
                  <a:schemeClr val="tx1"/>
                </a:solidFill>
                <a:latin typeface="Times New Roman" panose="02020603050405020304" pitchFamily="18" charset="0"/>
                <a:cs typeface="Times New Roman" panose="02020603050405020304" pitchFamily="18" charset="0"/>
              </a:rPr>
              <a:t>    &lt;h1&gt;</a:t>
            </a:r>
            <a:r>
              <a:rPr lang="en-US" dirty="0" err="1">
                <a:solidFill>
                  <a:schemeClr val="tx1"/>
                </a:solidFill>
                <a:latin typeface="Times New Roman" panose="02020603050405020304" pitchFamily="18" charset="0"/>
                <a:cs typeface="Times New Roman" panose="02020603050405020304" pitchFamily="18" charset="0"/>
              </a:rPr>
              <a:t>Chào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mừng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đến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trang</a:t>
            </a:r>
            <a:r>
              <a:rPr lang="en-US" dirty="0">
                <a:solidFill>
                  <a:schemeClr val="tx1"/>
                </a:solidFill>
                <a:latin typeface="Times New Roman" panose="02020603050405020304" pitchFamily="18" charset="0"/>
                <a:cs typeface="Times New Roman" panose="02020603050405020304" pitchFamily="18" charset="0"/>
              </a:rPr>
              <a:t> web </a:t>
            </a:r>
            <a:r>
              <a:rPr lang="en-US" dirty="0" err="1">
                <a:solidFill>
                  <a:schemeClr val="tx1"/>
                </a:solidFill>
                <a:latin typeface="Times New Roman" panose="02020603050405020304" pitchFamily="18" charset="0"/>
                <a:cs typeface="Times New Roman" panose="02020603050405020304" pitchFamily="18" charset="0"/>
              </a:rPr>
              <a:t>đầu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tiên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tôi</a:t>
            </a:r>
            <a:r>
              <a:rPr lang="en-US" dirty="0">
                <a:solidFill>
                  <a:schemeClr val="tx1"/>
                </a:solidFill>
                <a:latin typeface="Times New Roman" panose="02020603050405020304" pitchFamily="18" charset="0"/>
                <a:cs typeface="Times New Roman" panose="02020603050405020304" pitchFamily="18" charset="0"/>
              </a:rPr>
              <a:t>!&lt;/h1&gt;</a:t>
            </a:r>
          </a:p>
          <a:p>
            <a:r>
              <a:rPr lang="en-US" dirty="0">
                <a:solidFill>
                  <a:schemeClr val="tx1"/>
                </a:solidFill>
                <a:latin typeface="Times New Roman" panose="02020603050405020304" pitchFamily="18" charset="0"/>
                <a:cs typeface="Times New Roman" panose="02020603050405020304" pitchFamily="18" charset="0"/>
              </a:rPr>
              <a:t>    &lt;p&gt;</a:t>
            </a:r>
            <a:r>
              <a:rPr lang="en-US" dirty="0" err="1">
                <a:solidFill>
                  <a:schemeClr val="tx1"/>
                </a:solidFill>
                <a:latin typeface="Times New Roman" panose="02020603050405020304" pitchFamily="18" charset="0"/>
                <a:cs typeface="Times New Roman" panose="02020603050405020304" pitchFamily="18" charset="0"/>
              </a:rPr>
              <a:t>Đây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đoạn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bản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trong</a:t>
            </a:r>
            <a:r>
              <a:rPr lang="en-US" dirty="0">
                <a:solidFill>
                  <a:schemeClr val="tx1"/>
                </a:solidFill>
                <a:latin typeface="Times New Roman" panose="02020603050405020304" pitchFamily="18" charset="0"/>
                <a:cs typeface="Times New Roman" panose="02020603050405020304" pitchFamily="18" charset="0"/>
              </a:rPr>
              <a:t> HTML.&lt;/p&gt;</a:t>
            </a:r>
          </a:p>
          <a:p>
            <a:r>
              <a:rPr lang="en-US" dirty="0">
                <a:solidFill>
                  <a:schemeClr val="tx1"/>
                </a:solidFill>
                <a:latin typeface="Times New Roman" panose="02020603050405020304" pitchFamily="18" charset="0"/>
                <a:cs typeface="Times New Roman" panose="02020603050405020304" pitchFamily="18" charset="0"/>
              </a:rPr>
              <a:t>&lt;/body&gt;</a:t>
            </a:r>
          </a:p>
          <a:p>
            <a:r>
              <a:rPr lang="en-US" dirty="0">
                <a:solidFill>
                  <a:schemeClr val="tx1"/>
                </a:solidFill>
                <a:latin typeface="Times New Roman" panose="02020603050405020304" pitchFamily="18" charset="0"/>
                <a:cs typeface="Times New Roman" panose="02020603050405020304" pitchFamily="18" charset="0"/>
              </a:rPr>
              <a:t>&lt;/html&gt;</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576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036766-A278-47F1-E6B4-B0E4E464DE70}"/>
              </a:ext>
            </a:extLst>
          </p:cNvPr>
          <p:cNvSpPr>
            <a:spLocks noGrp="1"/>
          </p:cNvSpPr>
          <p:nvPr>
            <p:ph idx="1"/>
          </p:nvPr>
        </p:nvSpPr>
        <p:spPr/>
        <p:txBody>
          <a:bodyPr/>
          <a:lstStyle/>
          <a:p>
            <a:endParaRPr lang="en-US" dirty="0"/>
          </a:p>
        </p:txBody>
      </p:sp>
      <p:sp>
        <p:nvSpPr>
          <p:cNvPr id="4" name="Rectangle 1">
            <a:extLst>
              <a:ext uri="{FF2B5EF4-FFF2-40B4-BE49-F238E27FC236}">
                <a16:creationId xmlns:a16="http://schemas.microsoft.com/office/drawing/2014/main" id="{2F9860FB-61B6-56F5-4074-F5E668A73E10}"/>
              </a:ext>
            </a:extLst>
          </p:cNvPr>
          <p:cNvSpPr>
            <a:spLocks noGrp="1" noChangeArrowheads="1"/>
          </p:cNvSpPr>
          <p:nvPr>
            <p:ph type="title"/>
          </p:nvPr>
        </p:nvSpPr>
        <p:spPr bwMode="auto">
          <a:xfrm>
            <a:off x="457200" y="735519"/>
            <a:ext cx="103557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7.2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Hàng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Đổi</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Màu</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Khi Di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Chuyển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Chuột</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vào</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:hover </a:t>
            </a:r>
          </a:p>
        </p:txBody>
      </p:sp>
      <p:pic>
        <p:nvPicPr>
          <p:cNvPr id="6" name="Picture 5">
            <a:extLst>
              <a:ext uri="{FF2B5EF4-FFF2-40B4-BE49-F238E27FC236}">
                <a16:creationId xmlns:a16="http://schemas.microsoft.com/office/drawing/2014/main" id="{95011098-5B58-97EA-9118-3928EAC985C8}"/>
              </a:ext>
            </a:extLst>
          </p:cNvPr>
          <p:cNvPicPr>
            <a:picLocks noChangeAspect="1"/>
          </p:cNvPicPr>
          <p:nvPr/>
        </p:nvPicPr>
        <p:blipFill>
          <a:blip r:embed="rId2"/>
          <a:stretch>
            <a:fillRect/>
          </a:stretch>
        </p:blipFill>
        <p:spPr>
          <a:xfrm>
            <a:off x="291132" y="1690688"/>
            <a:ext cx="4969126" cy="4494299"/>
          </a:xfrm>
          <a:prstGeom prst="rect">
            <a:avLst/>
          </a:prstGeom>
        </p:spPr>
      </p:pic>
      <p:pic>
        <p:nvPicPr>
          <p:cNvPr id="8" name="Picture 7">
            <a:extLst>
              <a:ext uri="{FF2B5EF4-FFF2-40B4-BE49-F238E27FC236}">
                <a16:creationId xmlns:a16="http://schemas.microsoft.com/office/drawing/2014/main" id="{2D13E1D5-9829-C8F8-EC82-B869340964A0}"/>
              </a:ext>
            </a:extLst>
          </p:cNvPr>
          <p:cNvPicPr>
            <a:picLocks noChangeAspect="1"/>
          </p:cNvPicPr>
          <p:nvPr/>
        </p:nvPicPr>
        <p:blipFill>
          <a:blip r:embed="rId3"/>
          <a:stretch>
            <a:fillRect/>
          </a:stretch>
        </p:blipFill>
        <p:spPr>
          <a:xfrm>
            <a:off x="5635060" y="1690687"/>
            <a:ext cx="5973731" cy="4494299"/>
          </a:xfrm>
          <a:prstGeom prst="rect">
            <a:avLst/>
          </a:prstGeom>
        </p:spPr>
      </p:pic>
    </p:spTree>
    <p:extLst>
      <p:ext uri="{BB962C8B-B14F-4D97-AF65-F5344CB8AC3E}">
        <p14:creationId xmlns:p14="http://schemas.microsoft.com/office/powerpoint/2010/main" val="32078435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6CC4942-BC1A-DAC1-B72B-B419DCE5F546}"/>
              </a:ext>
            </a:extLst>
          </p:cNvPr>
          <p:cNvPicPr>
            <a:picLocks noGrp="1" noChangeAspect="1"/>
          </p:cNvPicPr>
          <p:nvPr>
            <p:ph idx="1"/>
          </p:nvPr>
        </p:nvPicPr>
        <p:blipFill>
          <a:blip r:embed="rId2"/>
          <a:stretch>
            <a:fillRect/>
          </a:stretch>
        </p:blipFill>
        <p:spPr>
          <a:xfrm>
            <a:off x="457200" y="1690688"/>
            <a:ext cx="5228857" cy="4351338"/>
          </a:xfrm>
        </p:spPr>
      </p:pic>
      <p:sp>
        <p:nvSpPr>
          <p:cNvPr id="4" name="Rectangle 1">
            <a:extLst>
              <a:ext uri="{FF2B5EF4-FFF2-40B4-BE49-F238E27FC236}">
                <a16:creationId xmlns:a16="http://schemas.microsoft.com/office/drawing/2014/main" id="{FAF43F4F-1CD8-33C7-EB91-2063AB9F4FA3}"/>
              </a:ext>
            </a:extLst>
          </p:cNvPr>
          <p:cNvSpPr>
            <a:spLocks noGrp="1" noChangeArrowheads="1"/>
          </p:cNvSpPr>
          <p:nvPr>
            <p:ph type="title"/>
          </p:nvPr>
        </p:nvSpPr>
        <p:spPr bwMode="auto">
          <a:xfrm>
            <a:off x="457200" y="735520"/>
            <a:ext cx="96680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7.3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Bảng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Màu</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Xen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Kẻ</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(Zebra Striping)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:nth-child </a:t>
            </a:r>
          </a:p>
        </p:txBody>
      </p:sp>
      <p:pic>
        <p:nvPicPr>
          <p:cNvPr id="8" name="Picture 7">
            <a:extLst>
              <a:ext uri="{FF2B5EF4-FFF2-40B4-BE49-F238E27FC236}">
                <a16:creationId xmlns:a16="http://schemas.microsoft.com/office/drawing/2014/main" id="{4088850B-79A3-0DFF-F5AB-7FB988992FEA}"/>
              </a:ext>
            </a:extLst>
          </p:cNvPr>
          <p:cNvPicPr>
            <a:picLocks noChangeAspect="1"/>
          </p:cNvPicPr>
          <p:nvPr/>
        </p:nvPicPr>
        <p:blipFill>
          <a:blip r:embed="rId3"/>
          <a:stretch>
            <a:fillRect/>
          </a:stretch>
        </p:blipFill>
        <p:spPr>
          <a:xfrm>
            <a:off x="5919019" y="1683068"/>
            <a:ext cx="6096000" cy="4206455"/>
          </a:xfrm>
          <a:prstGeom prst="rect">
            <a:avLst/>
          </a:prstGeom>
        </p:spPr>
      </p:pic>
    </p:spTree>
    <p:extLst>
      <p:ext uri="{BB962C8B-B14F-4D97-AF65-F5344CB8AC3E}">
        <p14:creationId xmlns:p14="http://schemas.microsoft.com/office/powerpoint/2010/main" val="36517724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Content Placeholder 26">
            <a:extLst>
              <a:ext uri="{FF2B5EF4-FFF2-40B4-BE49-F238E27FC236}">
                <a16:creationId xmlns:a16="http://schemas.microsoft.com/office/drawing/2014/main" id="{0568E938-4D45-EF7D-AFDB-2CA9705E61D6}"/>
              </a:ext>
            </a:extLst>
          </p:cNvPr>
          <p:cNvPicPr>
            <a:picLocks noGrp="1" noChangeAspect="1"/>
          </p:cNvPicPr>
          <p:nvPr>
            <p:ph idx="1"/>
          </p:nvPr>
        </p:nvPicPr>
        <p:blipFill>
          <a:blip r:embed="rId2"/>
          <a:stretch>
            <a:fillRect/>
          </a:stretch>
        </p:blipFill>
        <p:spPr>
          <a:xfrm>
            <a:off x="457200" y="1773208"/>
            <a:ext cx="2905432" cy="3281429"/>
          </a:xfrm>
        </p:spPr>
      </p:pic>
      <p:sp>
        <p:nvSpPr>
          <p:cNvPr id="25" name="Rectangle 22">
            <a:extLst>
              <a:ext uri="{FF2B5EF4-FFF2-40B4-BE49-F238E27FC236}">
                <a16:creationId xmlns:a16="http://schemas.microsoft.com/office/drawing/2014/main" id="{2ED78595-1BFE-D645-4AE1-4BC6C57C2F15}"/>
              </a:ext>
            </a:extLst>
          </p:cNvPr>
          <p:cNvSpPr>
            <a:spLocks noGrp="1" noChangeArrowheads="1"/>
          </p:cNvSpPr>
          <p:nvPr>
            <p:ph type="title"/>
          </p:nvPr>
        </p:nvSpPr>
        <p:spPr bwMode="auto">
          <a:xfrm>
            <a:off x="457200" y="612408"/>
            <a:ext cx="88841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7.4 </a:t>
            </a:r>
            <a:r>
              <a:rPr kumimoji="0" lang="en-US" altLang="en-US" sz="4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Bảng</a:t>
            </a:r>
            <a:r>
              <a:rPr kumimoji="0" lang="en-US" altLang="en-US"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Responsive </a:t>
            </a:r>
            <a:r>
              <a:rPr kumimoji="0" lang="en-US" altLang="en-US" sz="4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overflow </a:t>
            </a:r>
          </a:p>
        </p:txBody>
      </p:sp>
      <p:pic>
        <p:nvPicPr>
          <p:cNvPr id="29" name="Picture 28">
            <a:extLst>
              <a:ext uri="{FF2B5EF4-FFF2-40B4-BE49-F238E27FC236}">
                <a16:creationId xmlns:a16="http://schemas.microsoft.com/office/drawing/2014/main" id="{878BFE6D-7A21-F830-37E6-E23B31D32869}"/>
              </a:ext>
            </a:extLst>
          </p:cNvPr>
          <p:cNvPicPr>
            <a:picLocks noChangeAspect="1"/>
          </p:cNvPicPr>
          <p:nvPr/>
        </p:nvPicPr>
        <p:blipFill>
          <a:blip r:embed="rId3"/>
          <a:stretch>
            <a:fillRect/>
          </a:stretch>
        </p:blipFill>
        <p:spPr>
          <a:xfrm>
            <a:off x="3920408" y="1635092"/>
            <a:ext cx="5420955" cy="4610500"/>
          </a:xfrm>
          <a:prstGeom prst="rect">
            <a:avLst/>
          </a:prstGeom>
        </p:spPr>
      </p:pic>
    </p:spTree>
    <p:extLst>
      <p:ext uri="{BB962C8B-B14F-4D97-AF65-F5344CB8AC3E}">
        <p14:creationId xmlns:p14="http://schemas.microsoft.com/office/powerpoint/2010/main" val="31658014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A2DD-4B94-03ED-A3D9-FAF96A5567DF}"/>
              </a:ext>
            </a:extLst>
          </p:cNvPr>
          <p:cNvSpPr>
            <a:spLocks noGrp="1"/>
          </p:cNvSpPr>
          <p:nvPr>
            <p:ph type="title"/>
          </p:nvPr>
        </p:nvSpPr>
        <p:spPr/>
        <p:txBody>
          <a:bodyPr>
            <a:normAutofit fontScale="90000"/>
          </a:bodyPr>
          <a:lstStyle/>
          <a:p>
            <a:r>
              <a:rPr lang="en-US" b="1" i="0" dirty="0" err="1">
                <a:solidFill>
                  <a:srgbClr val="000000"/>
                </a:solidFill>
                <a:effectLst/>
                <a:latin typeface="Noto Serif" panose="02020600060500020200" pitchFamily="18" charset="0"/>
              </a:rPr>
              <a:t>Cách</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sử</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dụng</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thuộc</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tính</a:t>
            </a:r>
            <a:r>
              <a:rPr lang="en-US" b="1" i="0" dirty="0">
                <a:solidFill>
                  <a:srgbClr val="000000"/>
                </a:solidFill>
                <a:effectLst/>
                <a:latin typeface="Noto Serif" panose="02020600060500020200" pitchFamily="18" charset="0"/>
              </a:rPr>
              <a:t> box-sizing </a:t>
            </a:r>
            <a:r>
              <a:rPr lang="en-US" b="1" i="0" dirty="0" err="1">
                <a:solidFill>
                  <a:srgbClr val="000000"/>
                </a:solidFill>
                <a:effectLst/>
                <a:latin typeface="Noto Serif" panose="02020600060500020200" pitchFamily="18" charset="0"/>
              </a:rPr>
              <a:t>trong</a:t>
            </a:r>
            <a:r>
              <a:rPr lang="en-US" b="1" i="0" dirty="0">
                <a:solidFill>
                  <a:srgbClr val="000000"/>
                </a:solidFill>
                <a:effectLst/>
                <a:latin typeface="Noto Serif" panose="02020600060500020200" pitchFamily="18" charset="0"/>
              </a:rPr>
              <a:t> CSS</a:t>
            </a:r>
            <a:br>
              <a:rPr lang="en-US" b="1" i="0" dirty="0">
                <a:solidFill>
                  <a:srgbClr val="000000"/>
                </a:solidFill>
                <a:effectLst/>
                <a:latin typeface="Noto Serif" panose="02020600060500020200" pitchFamily="18" charset="0"/>
              </a:rPr>
            </a:br>
            <a:endParaRPr lang="en-US" dirty="0"/>
          </a:p>
        </p:txBody>
      </p:sp>
      <p:sp>
        <p:nvSpPr>
          <p:cNvPr id="3" name="Content Placeholder 2">
            <a:extLst>
              <a:ext uri="{FF2B5EF4-FFF2-40B4-BE49-F238E27FC236}">
                <a16:creationId xmlns:a16="http://schemas.microsoft.com/office/drawing/2014/main" id="{EC90A559-64CE-8EF2-1F63-8E96D89E5EAB}"/>
              </a:ext>
            </a:extLst>
          </p:cNvPr>
          <p:cNvSpPr>
            <a:spLocks noGrp="1"/>
          </p:cNvSpPr>
          <p:nvPr>
            <p:ph idx="1"/>
          </p:nvPr>
        </p:nvSpPr>
        <p:spPr/>
        <p:txBody>
          <a:bodyPr/>
          <a:lstStyle/>
          <a:p>
            <a:r>
              <a:rPr lang="en-US" b="1" i="0" dirty="0">
                <a:solidFill>
                  <a:srgbClr val="222222"/>
                </a:solidFill>
                <a:effectLst/>
                <a:latin typeface="Noto Serif" panose="02020600060500020200" pitchFamily="18" charset="0"/>
              </a:rPr>
              <a:t>1) </a:t>
            </a:r>
            <a:r>
              <a:rPr lang="en-US" b="1" i="0" dirty="0" err="1">
                <a:solidFill>
                  <a:srgbClr val="222222"/>
                </a:solidFill>
                <a:effectLst/>
                <a:latin typeface="Noto Serif" panose="02020600060500020200" pitchFamily="18" charset="0"/>
              </a:rPr>
              <a:t>Chức</a:t>
            </a:r>
            <a:r>
              <a:rPr lang="en-US" b="1" i="0" dirty="0">
                <a:solidFill>
                  <a:srgbClr val="222222"/>
                </a:solidFill>
                <a:effectLst/>
                <a:latin typeface="Noto Serif" panose="02020600060500020200" pitchFamily="18" charset="0"/>
              </a:rPr>
              <a:t> </a:t>
            </a:r>
            <a:r>
              <a:rPr lang="en-US" b="1" i="0" dirty="0" err="1">
                <a:solidFill>
                  <a:srgbClr val="222222"/>
                </a:solidFill>
                <a:effectLst/>
                <a:latin typeface="Noto Serif" panose="02020600060500020200" pitchFamily="18" charset="0"/>
              </a:rPr>
              <a:t>năng</a:t>
            </a:r>
            <a:r>
              <a:rPr lang="en-US" b="1" i="0" dirty="0">
                <a:solidFill>
                  <a:srgbClr val="222222"/>
                </a:solidFill>
                <a:effectLst/>
                <a:latin typeface="Noto Serif" panose="02020600060500020200" pitchFamily="18" charset="0"/>
              </a:rPr>
              <a:t> &amp; </a:t>
            </a:r>
            <a:r>
              <a:rPr lang="en-US" b="1" i="0" dirty="0" err="1">
                <a:solidFill>
                  <a:srgbClr val="222222"/>
                </a:solidFill>
                <a:effectLst/>
                <a:latin typeface="Noto Serif" panose="02020600060500020200" pitchFamily="18" charset="0"/>
              </a:rPr>
              <a:t>cách</a:t>
            </a:r>
            <a:r>
              <a:rPr lang="en-US" b="1" i="0" dirty="0">
                <a:solidFill>
                  <a:srgbClr val="222222"/>
                </a:solidFill>
                <a:effectLst/>
                <a:latin typeface="Noto Serif" panose="02020600060500020200" pitchFamily="18" charset="0"/>
              </a:rPr>
              <a:t> </a:t>
            </a:r>
            <a:r>
              <a:rPr lang="en-US" b="1" i="0" dirty="0" err="1">
                <a:solidFill>
                  <a:srgbClr val="222222"/>
                </a:solidFill>
                <a:effectLst/>
                <a:latin typeface="Noto Serif" panose="02020600060500020200" pitchFamily="18" charset="0"/>
              </a:rPr>
              <a:t>sử</a:t>
            </a:r>
            <a:r>
              <a:rPr lang="en-US" b="1" i="0" dirty="0">
                <a:solidFill>
                  <a:srgbClr val="222222"/>
                </a:solidFill>
                <a:effectLst/>
                <a:latin typeface="Noto Serif" panose="02020600060500020200" pitchFamily="18" charset="0"/>
              </a:rPr>
              <a:t> </a:t>
            </a:r>
            <a:r>
              <a:rPr lang="en-US" b="1" i="0" dirty="0" err="1">
                <a:solidFill>
                  <a:srgbClr val="222222"/>
                </a:solidFill>
                <a:effectLst/>
                <a:latin typeface="Noto Serif" panose="02020600060500020200" pitchFamily="18" charset="0"/>
              </a:rPr>
              <a:t>dụng</a:t>
            </a:r>
            <a:endParaRPr lang="en-US" b="1" i="0" dirty="0">
              <a:solidFill>
                <a:srgbClr val="222222"/>
              </a:solidFill>
              <a:effectLst/>
              <a:latin typeface="Noto Serif" panose="02020600060500020200" pitchFamily="18" charset="0"/>
            </a:endParaRPr>
          </a:p>
          <a:p>
            <a:endParaRPr lang="en-US" dirty="0"/>
          </a:p>
        </p:txBody>
      </p:sp>
      <p:pic>
        <p:nvPicPr>
          <p:cNvPr id="5" name="Picture 4">
            <a:extLst>
              <a:ext uri="{FF2B5EF4-FFF2-40B4-BE49-F238E27FC236}">
                <a16:creationId xmlns:a16="http://schemas.microsoft.com/office/drawing/2014/main" id="{DA253C12-A472-EB74-3A5C-D1F7FA6FF6DC}"/>
              </a:ext>
            </a:extLst>
          </p:cNvPr>
          <p:cNvPicPr>
            <a:picLocks noChangeAspect="1"/>
          </p:cNvPicPr>
          <p:nvPr/>
        </p:nvPicPr>
        <p:blipFill>
          <a:blip r:embed="rId2"/>
          <a:stretch>
            <a:fillRect/>
          </a:stretch>
        </p:blipFill>
        <p:spPr>
          <a:xfrm>
            <a:off x="706940" y="2499509"/>
            <a:ext cx="7866789" cy="3993366"/>
          </a:xfrm>
          <a:prstGeom prst="rect">
            <a:avLst/>
          </a:prstGeom>
        </p:spPr>
      </p:pic>
    </p:spTree>
    <p:extLst>
      <p:ext uri="{BB962C8B-B14F-4D97-AF65-F5344CB8AC3E}">
        <p14:creationId xmlns:p14="http://schemas.microsoft.com/office/powerpoint/2010/main" val="4173443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C084BA0-69E8-3644-B67B-C0343FF07C9C}"/>
              </a:ext>
            </a:extLst>
          </p:cNvPr>
          <p:cNvSpPr>
            <a:spLocks noGrp="1" noChangeArrowheads="1"/>
          </p:cNvSpPr>
          <p:nvPr>
            <p:ph idx="1"/>
          </p:nvPr>
        </p:nvSpPr>
        <p:spPr bwMode="auto">
          <a:xfrm>
            <a:off x="457201" y="1086686"/>
            <a:ext cx="684816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Khi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thuộc</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tính</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width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height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CSS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lập</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chiều</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rộng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chiều</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cao</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tử</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mặc</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định</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giá</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trị</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này</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chỉ</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tính</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cho</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nội</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dung (content)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tử</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đó</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Tuy</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nhiên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thuộc</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tính</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box-sizing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cho</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phép</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chúng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thay</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đổi</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cách</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tính</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toán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này</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thể</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bao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gồm</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cả</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đường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viền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(border)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vùng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đệm</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(padding). </a:t>
            </a:r>
          </a:p>
        </p:txBody>
      </p:sp>
      <p:pic>
        <p:nvPicPr>
          <p:cNvPr id="7" name="Picture 6">
            <a:extLst>
              <a:ext uri="{FF2B5EF4-FFF2-40B4-BE49-F238E27FC236}">
                <a16:creationId xmlns:a16="http://schemas.microsoft.com/office/drawing/2014/main" id="{904B0D7A-4188-D7B1-6C3D-20C6D459AAB5}"/>
              </a:ext>
            </a:extLst>
          </p:cNvPr>
          <p:cNvPicPr>
            <a:picLocks noChangeAspect="1"/>
          </p:cNvPicPr>
          <p:nvPr/>
        </p:nvPicPr>
        <p:blipFill>
          <a:blip r:embed="rId2"/>
          <a:stretch>
            <a:fillRect/>
          </a:stretch>
        </p:blipFill>
        <p:spPr>
          <a:xfrm>
            <a:off x="7017595" y="1246999"/>
            <a:ext cx="4960040" cy="4018337"/>
          </a:xfrm>
          <a:prstGeom prst="rect">
            <a:avLst/>
          </a:prstGeom>
        </p:spPr>
      </p:pic>
    </p:spTree>
    <p:extLst>
      <p:ext uri="{BB962C8B-B14F-4D97-AF65-F5344CB8AC3E}">
        <p14:creationId xmlns:p14="http://schemas.microsoft.com/office/powerpoint/2010/main" val="33790488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1E3D513-DF0D-99F3-ED32-6881344882D4}"/>
              </a:ext>
            </a:extLst>
          </p:cNvPr>
          <p:cNvPicPr>
            <a:picLocks noGrp="1" noChangeAspect="1"/>
          </p:cNvPicPr>
          <p:nvPr>
            <p:ph idx="1"/>
          </p:nvPr>
        </p:nvPicPr>
        <p:blipFill>
          <a:blip r:embed="rId2"/>
          <a:stretch>
            <a:fillRect/>
          </a:stretch>
        </p:blipFill>
        <p:spPr>
          <a:xfrm>
            <a:off x="600286" y="1654885"/>
            <a:ext cx="8031248" cy="4332674"/>
          </a:xfrm>
        </p:spPr>
      </p:pic>
      <p:sp>
        <p:nvSpPr>
          <p:cNvPr id="4" name="Rectangle 1">
            <a:extLst>
              <a:ext uri="{FF2B5EF4-FFF2-40B4-BE49-F238E27FC236}">
                <a16:creationId xmlns:a16="http://schemas.microsoft.com/office/drawing/2014/main" id="{0D712DA2-E4BC-5AB4-DA86-1B0417445805}"/>
              </a:ext>
            </a:extLst>
          </p:cNvPr>
          <p:cNvSpPr>
            <a:spLocks noGrp="1" noChangeArrowheads="1"/>
          </p:cNvSpPr>
          <p:nvPr>
            <p:ph type="title"/>
          </p:nvPr>
        </p:nvSpPr>
        <p:spPr bwMode="auto">
          <a:xfrm>
            <a:off x="457200" y="797074"/>
            <a:ext cx="26965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Ví</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về</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box-sizing </a:t>
            </a:r>
          </a:p>
        </p:txBody>
      </p:sp>
    </p:spTree>
    <p:extLst>
      <p:ext uri="{BB962C8B-B14F-4D97-AF65-F5344CB8AC3E}">
        <p14:creationId xmlns:p14="http://schemas.microsoft.com/office/powerpoint/2010/main" val="28239608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084FED3-55EE-DD78-5FCD-7D94B443049A}"/>
              </a:ext>
            </a:extLst>
          </p:cNvPr>
          <p:cNvSpPr>
            <a:spLocks noGrp="1"/>
          </p:cNvSpPr>
          <p:nvPr>
            <p:ph type="title"/>
          </p:nvPr>
        </p:nvSpPr>
        <p:spPr>
          <a:xfrm>
            <a:off x="457201" y="732348"/>
            <a:ext cx="4419600" cy="2240735"/>
          </a:xfrm>
        </p:spPr>
        <p:txBody>
          <a:bodyPr>
            <a:normAutofit/>
          </a:bodyPr>
          <a:lstStyle/>
          <a:p>
            <a:r>
              <a:rPr lang="en-US" sz="3700" b="1" i="0">
                <a:solidFill>
                  <a:schemeClr val="tx2"/>
                </a:solidFill>
                <a:effectLst/>
                <a:latin typeface="Noto Serif" panose="02020600060500020200" pitchFamily="18" charset="0"/>
              </a:rPr>
              <a:t>2) Tầm quan trọng của thuộc tính box-sizing</a:t>
            </a:r>
            <a:br>
              <a:rPr lang="en-US" sz="3700" b="1" i="0">
                <a:solidFill>
                  <a:schemeClr val="tx2"/>
                </a:solidFill>
                <a:effectLst/>
                <a:latin typeface="Noto Serif" panose="02020600060500020200" pitchFamily="18" charset="0"/>
              </a:rPr>
            </a:br>
            <a:endParaRPr lang="en-US" sz="3700">
              <a:solidFill>
                <a:schemeClr val="tx2"/>
              </a:solidFill>
            </a:endParaRPr>
          </a:p>
        </p:txBody>
      </p:sp>
      <p:sp>
        <p:nvSpPr>
          <p:cNvPr id="3" name="Content Placeholder 2">
            <a:extLst>
              <a:ext uri="{FF2B5EF4-FFF2-40B4-BE49-F238E27FC236}">
                <a16:creationId xmlns:a16="http://schemas.microsoft.com/office/drawing/2014/main" id="{48A727CE-9775-24A8-91E5-7C7BDC6482CF}"/>
              </a:ext>
            </a:extLst>
          </p:cNvPr>
          <p:cNvSpPr>
            <a:spLocks noGrp="1"/>
          </p:cNvSpPr>
          <p:nvPr>
            <p:ph idx="1"/>
          </p:nvPr>
        </p:nvSpPr>
        <p:spPr>
          <a:xfrm>
            <a:off x="457201" y="3264833"/>
            <a:ext cx="4419600" cy="2983568"/>
          </a:xfrm>
        </p:spPr>
        <p:txBody>
          <a:bodyPr>
            <a:normAutofit/>
          </a:bodyPr>
          <a:lstStyle/>
          <a:p>
            <a:r>
              <a:rPr lang="vi-VN" sz="1800" b="0" i="0">
                <a:solidFill>
                  <a:schemeClr val="tx2"/>
                </a:solidFill>
                <a:effectLst/>
                <a:latin typeface="Noto Serif" panose="02020600060500020200" pitchFamily="18" charset="0"/>
              </a:rPr>
              <a:t>- Thuộc tính </a:t>
            </a:r>
            <a:r>
              <a:rPr lang="vi-VN" sz="1800" b="1" i="0">
                <a:solidFill>
                  <a:schemeClr val="tx2"/>
                </a:solidFill>
                <a:effectLst/>
                <a:latin typeface="Noto Serif" panose="02020600060500020200" pitchFamily="18" charset="0"/>
              </a:rPr>
              <a:t>box-sizing</a:t>
            </a:r>
            <a:r>
              <a:rPr lang="vi-VN" sz="1800" b="0" i="0">
                <a:solidFill>
                  <a:schemeClr val="tx2"/>
                </a:solidFill>
                <a:effectLst/>
                <a:latin typeface="Noto Serif" panose="02020600060500020200" pitchFamily="18" charset="0"/>
              </a:rPr>
              <a:t> là một thuộc tính rất quan trọng trong việc thiết kế giao diện cho trang web, nó giúp chúng ta "đơn giản hóa" việc xác định kích thước của phần tử khi xây dựng bố cục trang.</a:t>
            </a:r>
            <a:endParaRPr lang="en-US" sz="1800">
              <a:solidFill>
                <a:schemeClr val="tx2"/>
              </a:solidFill>
            </a:endParaRPr>
          </a:p>
        </p:txBody>
      </p:sp>
      <p:pic>
        <p:nvPicPr>
          <p:cNvPr id="5" name="Picture 4">
            <a:extLst>
              <a:ext uri="{FF2B5EF4-FFF2-40B4-BE49-F238E27FC236}">
                <a16:creationId xmlns:a16="http://schemas.microsoft.com/office/drawing/2014/main" id="{E0CB9D8D-E9F8-D1B4-59D0-878E2B2AD301}"/>
              </a:ext>
            </a:extLst>
          </p:cNvPr>
          <p:cNvPicPr>
            <a:picLocks noChangeAspect="1"/>
          </p:cNvPicPr>
          <p:nvPr/>
        </p:nvPicPr>
        <p:blipFill>
          <a:blip r:embed="rId2"/>
          <a:stretch>
            <a:fillRect/>
          </a:stretch>
        </p:blipFill>
        <p:spPr>
          <a:xfrm>
            <a:off x="5203767" y="742580"/>
            <a:ext cx="6795701" cy="5521508"/>
          </a:xfrm>
          <a:prstGeom prst="rect">
            <a:avLst/>
          </a:prstGeom>
        </p:spPr>
      </p:pic>
    </p:spTree>
    <p:extLst>
      <p:ext uri="{BB962C8B-B14F-4D97-AF65-F5344CB8AC3E}">
        <p14:creationId xmlns:p14="http://schemas.microsoft.com/office/powerpoint/2010/main" val="27221612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DAB6-9980-D842-EA7E-26C61651B3FF}"/>
              </a:ext>
            </a:extLst>
          </p:cNvPr>
          <p:cNvSpPr>
            <a:spLocks noGrp="1"/>
          </p:cNvSpPr>
          <p:nvPr>
            <p:ph type="title"/>
          </p:nvPr>
        </p:nvSpPr>
        <p:spPr/>
        <p:txBody>
          <a:bodyPr>
            <a:normAutofit fontScale="90000"/>
          </a:bodyPr>
          <a:lstStyle/>
          <a:p>
            <a:r>
              <a:rPr lang="en-US" b="1" i="0" dirty="0" err="1">
                <a:solidFill>
                  <a:srgbClr val="000000"/>
                </a:solidFill>
                <a:effectLst/>
                <a:latin typeface="Noto Serif" panose="02020600060500020200" pitchFamily="18" charset="0"/>
              </a:rPr>
              <a:t>Định</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dạng</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cho</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cặp</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dấu</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ngoặc</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bằng</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thuộc</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tính</a:t>
            </a:r>
            <a:r>
              <a:rPr lang="en-US" b="1" i="0" dirty="0">
                <a:solidFill>
                  <a:srgbClr val="000000"/>
                </a:solidFill>
                <a:effectLst/>
                <a:latin typeface="Noto Serif" panose="02020600060500020200" pitchFamily="18" charset="0"/>
              </a:rPr>
              <a:t> quotes</a:t>
            </a:r>
            <a:br>
              <a:rPr lang="en-US" b="1" i="0" dirty="0">
                <a:solidFill>
                  <a:srgbClr val="000000"/>
                </a:solidFill>
                <a:effectLst/>
                <a:latin typeface="Noto Serif" panose="02020600060500020200" pitchFamily="18" charset="0"/>
              </a:rPr>
            </a:br>
            <a:endParaRPr lang="en-US" dirty="0"/>
          </a:p>
        </p:txBody>
      </p:sp>
      <p:sp>
        <p:nvSpPr>
          <p:cNvPr id="3" name="Content Placeholder 2">
            <a:extLst>
              <a:ext uri="{FF2B5EF4-FFF2-40B4-BE49-F238E27FC236}">
                <a16:creationId xmlns:a16="http://schemas.microsoft.com/office/drawing/2014/main" id="{EF28FDF2-DC97-32BD-B94F-440C09FE8FC5}"/>
              </a:ext>
            </a:extLst>
          </p:cNvPr>
          <p:cNvSpPr>
            <a:spLocks noGrp="1"/>
          </p:cNvSpPr>
          <p:nvPr>
            <p:ph idx="1"/>
          </p:nvPr>
        </p:nvSpPr>
        <p:spPr/>
        <p:txBody>
          <a:bodyPr/>
          <a:lstStyle/>
          <a:p>
            <a:r>
              <a:rPr lang="en-US" b="1" dirty="0" err="1"/>
              <a:t>Mục</a:t>
            </a:r>
            <a:r>
              <a:rPr lang="en-US" b="1" dirty="0"/>
              <a:t> </a:t>
            </a:r>
            <a:r>
              <a:rPr lang="en-US" b="1" dirty="0" err="1"/>
              <a:t>đích</a:t>
            </a:r>
            <a:r>
              <a:rPr lang="en-US" dirty="0"/>
              <a:t>:</a:t>
            </a:r>
          </a:p>
          <a:p>
            <a:endParaRPr lang="en-US" dirty="0"/>
          </a:p>
          <a:p>
            <a:endParaRPr lang="en-US" dirty="0"/>
          </a:p>
          <a:p>
            <a:r>
              <a:rPr lang="en-US" dirty="0"/>
              <a:t>Cú </a:t>
            </a:r>
            <a:r>
              <a:rPr lang="en-US" dirty="0" err="1"/>
              <a:t>pháp</a:t>
            </a:r>
            <a:r>
              <a:rPr lang="en-US" dirty="0"/>
              <a:t>:</a:t>
            </a:r>
          </a:p>
          <a:p>
            <a:r>
              <a:rPr lang="en-US" dirty="0"/>
              <a:t>quotes: "</a:t>
            </a:r>
            <a:r>
              <a:rPr lang="en-US" dirty="0" err="1"/>
              <a:t>ngoặc-mở</a:t>
            </a:r>
            <a:r>
              <a:rPr lang="en-US" dirty="0"/>
              <a:t>" "</a:t>
            </a:r>
            <a:r>
              <a:rPr lang="en-US" dirty="0" err="1"/>
              <a:t>ngoặc-đóng</a:t>
            </a:r>
            <a:r>
              <a:rPr lang="en-US" dirty="0"/>
              <a:t>";</a:t>
            </a:r>
          </a:p>
          <a:p>
            <a:endParaRPr lang="en-US" dirty="0"/>
          </a:p>
        </p:txBody>
      </p:sp>
      <p:sp>
        <p:nvSpPr>
          <p:cNvPr id="5" name="Rectangle 2">
            <a:extLst>
              <a:ext uri="{FF2B5EF4-FFF2-40B4-BE49-F238E27FC236}">
                <a16:creationId xmlns:a16="http://schemas.microsoft.com/office/drawing/2014/main" id="{03D6EB1C-E2FD-B54E-B064-71CA322747F0}"/>
              </a:ext>
            </a:extLst>
          </p:cNvPr>
          <p:cNvSpPr>
            <a:spLocks noChangeArrowheads="1"/>
          </p:cNvSpPr>
          <p:nvPr/>
        </p:nvSpPr>
        <p:spPr bwMode="auto">
          <a:xfrm>
            <a:off x="639097" y="2374303"/>
            <a:ext cx="1100694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Thuộc</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tính</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quotes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được</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sử</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dụng</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để</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định</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dạng</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các</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cặp</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dấu</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ngoặc</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cho</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các</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câu</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trích</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dẫn</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giúp</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làm</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cho</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văn</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bản</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trở</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nên</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đẹp</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và</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bắt</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mắt</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hơn</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571066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77923897-D9E4-1AAE-252E-280D27C828A4}"/>
              </a:ext>
            </a:extLst>
          </p:cNvPr>
          <p:cNvSpPr>
            <a:spLocks noGrp="1" noChangeArrowheads="1"/>
          </p:cNvSpPr>
          <p:nvPr>
            <p:ph idx="1"/>
          </p:nvPr>
        </p:nvSpPr>
        <p:spPr bwMode="auto">
          <a:xfrm>
            <a:off x="457200" y="232377"/>
            <a:ext cx="8018542"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giá</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trị</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đặc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biệt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lập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dấu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ngoặc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mở</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đóng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\0022: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Dấu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ngoặc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kép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\0027: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Dấu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nháy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đơn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\2039: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Dấu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ngoặc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đơn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mở</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\203A: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Dấu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ngoặc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đơn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đóng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\00AB: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Dấu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ngoặc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kép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mở</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\00BB: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Dấu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ngoặc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kép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đóng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\2018: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Dấu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ngoặc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kép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mở</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\2019: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Dấu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ngoặc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kép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đóng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\201C: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Dấu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ngoặc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kép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mở</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\201D: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Dấu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ngoặc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kép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đóng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\201E: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Dấu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ngoặc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kép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đóng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\201F: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Dấu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ngoặc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kép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mở</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9035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 name="Group 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Freeform: Shape 4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Freeform: Shape 4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7" name="Rectangle 46">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9" name="Group 48">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Freeform: Shape 79">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2" name="Group 81">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3" name="Straight Connector 82">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3" name="Rectangle 112">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5" name="Rectangle 114">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7" name="Right Triangle 116">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lowchart: Document 118">
            <a:extLst>
              <a:ext uri="{FF2B5EF4-FFF2-40B4-BE49-F238E27FC236}">
                <a16:creationId xmlns:a16="http://schemas.microsoft.com/office/drawing/2014/main" id="{B6DE7CCF-F894-44DD-9FA3-8BD0D5CE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9901" y="1485903"/>
            <a:ext cx="6858000" cy="3886199"/>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21" name="Group 120">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2" name="Straight Connector 121">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ACB5FA7-AB45-EA48-353A-E980D048D838}"/>
              </a:ext>
            </a:extLst>
          </p:cNvPr>
          <p:cNvSpPr>
            <a:spLocks noGrp="1"/>
          </p:cNvSpPr>
          <p:nvPr>
            <p:ph type="title"/>
          </p:nvPr>
        </p:nvSpPr>
        <p:spPr>
          <a:xfrm>
            <a:off x="453142" y="725467"/>
            <a:ext cx="5414255" cy="2784496"/>
          </a:xfrm>
        </p:spPr>
        <p:txBody>
          <a:bodyPr vert="horz" lIns="91440" tIns="45720" rIns="91440" bIns="45720" rtlCol="0" anchor="b">
            <a:normAutofit/>
          </a:bodyPr>
          <a:lstStyle/>
          <a:p>
            <a:r>
              <a:rPr lang="en-US" sz="5400">
                <a:solidFill>
                  <a:schemeClr val="tx2"/>
                </a:solidFill>
              </a:rPr>
              <a:t>Ví dụ</a:t>
            </a:r>
          </a:p>
        </p:txBody>
      </p:sp>
      <p:pic>
        <p:nvPicPr>
          <p:cNvPr id="5" name="Content Placeholder 4">
            <a:extLst>
              <a:ext uri="{FF2B5EF4-FFF2-40B4-BE49-F238E27FC236}">
                <a16:creationId xmlns:a16="http://schemas.microsoft.com/office/drawing/2014/main" id="{71C3705A-1172-A4F2-B70B-FEE6CE9A71AD}"/>
              </a:ext>
            </a:extLst>
          </p:cNvPr>
          <p:cNvPicPr>
            <a:picLocks noGrp="1" noChangeAspect="1"/>
          </p:cNvPicPr>
          <p:nvPr>
            <p:ph idx="1"/>
          </p:nvPr>
        </p:nvPicPr>
        <p:blipFill>
          <a:blip r:embed="rId2"/>
          <a:stretch>
            <a:fillRect/>
          </a:stretch>
        </p:blipFill>
        <p:spPr>
          <a:xfrm>
            <a:off x="6804646" y="725467"/>
            <a:ext cx="3766211" cy="5522934"/>
          </a:xfrm>
          <a:prstGeom prst="rect">
            <a:avLst/>
          </a:prstGeom>
        </p:spPr>
      </p:pic>
    </p:spTree>
    <p:extLst>
      <p:ext uri="{BB962C8B-B14F-4D97-AF65-F5344CB8AC3E}">
        <p14:creationId xmlns:p14="http://schemas.microsoft.com/office/powerpoint/2010/main" val="2066114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 name="Group 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Freeform: Shape 4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Freeform: Shape 4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7" name="Rectangle 46">
            <a:extLst>
              <a:ext uri="{FF2B5EF4-FFF2-40B4-BE49-F238E27FC236}">
                <a16:creationId xmlns:a16="http://schemas.microsoft.com/office/drawing/2014/main" id="{326AD51D-D59E-4689-A5DF-6A9857053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9" name="Group 48">
            <a:extLst>
              <a:ext uri="{FF2B5EF4-FFF2-40B4-BE49-F238E27FC236}">
                <a16:creationId xmlns:a16="http://schemas.microsoft.com/office/drawing/2014/main" id="{05578CCE-1E06-4634-B7D3-B75915B79B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758694FA-DDF2-4463-8E27-E40C7B705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6F117C-BB6F-4A4D-B9E6-7352647BF5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FDD06D7-A858-4BE9-B269-786451727C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B9716CE-4E07-44BE-9271-E478BBE78B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4E8B64A-EF2F-47BF-AF60-22693FBD5B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9EBB16F-B1A9-45AE-9C7A-503A402FBC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F44818A-E73A-4763-8B27-B5244AD16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43A7F77-4F07-4CD4-B62F-B3AF76ADF4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C64748D-7F97-429F-8A7B-8D7EEB1E2C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BB97A24-973F-442A-99BA-8AC5FB1D1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9732AE5-4438-4E42-834A-653713C0B6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3E2B6CE-9310-4CD9-B1C7-2DBFB5613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959B4D1-86FF-4165-945E-3265E3F00D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8B56538-E579-4678-B2C4-190218F657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C898F5F-7AAE-453A-82FE-F4247F2F4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7D95DBF-0AAC-4741-91B1-649F6FE7D7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B3F59BE-64EE-4780-9361-E231148A43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BE6D2F5-CA3E-4BC3-B8FE-49E3FAC000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EF74E0F-547D-4E30-B042-E040A16396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948BBB3-C56E-4DCA-B93A-71D4754768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6449CBA-E814-4F9C-9FC8-0B2E05BFB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F9BC37-BDF5-45BE-B728-B10A9565A1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14572B9-7D58-48F6-A290-9EF0975956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C4CAC2-0AC5-408F-92EA-7FB0F63A5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504E629-A4AD-411E-B4C0-B205748A1B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9BA5C51-7F10-4E99-BF13-383E0B5DEE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7F8EAE2-B22F-48D7-875C-C68B07B5C3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7E1B9FF-384B-455E-88A2-93A4CC7910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9A8FF40-B2F4-4522-9598-E0F0279151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Freeform: Shape 79">
            <a:extLst>
              <a:ext uri="{FF2B5EF4-FFF2-40B4-BE49-F238E27FC236}">
                <a16:creationId xmlns:a16="http://schemas.microsoft.com/office/drawing/2014/main" id="{7A6DA27B-24A2-4FAF-9CB9-A814BF835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2" name="Group 81">
            <a:extLst>
              <a:ext uri="{FF2B5EF4-FFF2-40B4-BE49-F238E27FC236}">
                <a16:creationId xmlns:a16="http://schemas.microsoft.com/office/drawing/2014/main" id="{ED48258A-6826-4A24-97F8-B65FE4D99A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3" name="Straight Connector 82">
              <a:extLst>
                <a:ext uri="{FF2B5EF4-FFF2-40B4-BE49-F238E27FC236}">
                  <a16:creationId xmlns:a16="http://schemas.microsoft.com/office/drawing/2014/main" id="{A43F6B7F-6CF7-4212-8A4C-0AF81FCC7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CD379A7-2614-4A67-8607-5A9FF0118E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972002F-2AF6-4170-83C8-3AC461AEA5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F1082F6-3D56-4AD7-A271-A7CDEE46C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CCEA333-BCA4-414F-8235-43D426595D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87971C1-BBD6-4201-A93D-DF09B2B42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28F0E17-F524-4028-ABA2-99D293B7F9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9CA3BF8-B976-46BC-9FD8-0BBFED3A5F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30B60B9-F7F0-4B6E-848E-94EB0E9D17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F33B57A-CBB1-4201-BB5A-75E5AB6F86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16721E5-E31C-4F26-9D10-29EDA029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DADFEDD-1B94-4EA7-B826-5E342BD4B6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F0AE683-15D4-4904-BB82-96ADABE67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EF4A50C-5A07-4204-8915-10F2B32D6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E84E616-3881-4F89-8F3A-EC4C9F3EB4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ACE3E7B-5CF6-4605-8EA9-F03A222AAE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77AE8FF-E1E0-49F8-972B-3BCAD57D0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8F76A8B-AC15-4215-884C-57C94FE75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29813CA-E925-41BB-A818-AEEBD58D7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ED9DD07-B629-4508-99B3-666544E5D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859C10A-6DEF-4B98-9208-9681745D09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8F930A6-B089-462C-8699-E7DEC651D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49FCA652-5425-4350-80D2-DF3A72932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14C2703-817B-4E61-B0C1-B8A18B7B7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9756F19-602C-437D-89D3-AA582DE6E1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D912F9B-FBEE-468E-9E40-4A911738B0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3008689-B0A9-46C9-888F-0427372872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AA2E07E-83FC-4A07-A945-64C914BB2A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BC3CD54-7A49-4290-9D69-AC69160EE7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3" name="Rectangle 112">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5" name="Rectangle 114">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7" name="Flowchart: Document 8">
            <a:extLst>
              <a:ext uri="{FF2B5EF4-FFF2-40B4-BE49-F238E27FC236}">
                <a16:creationId xmlns:a16="http://schemas.microsoft.com/office/drawing/2014/main" id="{4BE5C09D-B3C1-42F3-B945-39AEDFD198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56098" y="97180"/>
            <a:ext cx="6867330" cy="665430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9" name="Group 118">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533399"/>
            <a:ext cx="12214827" cy="6858000"/>
            <a:chOff x="-6214" y="-1"/>
            <a:chExt cx="12214827" cy="6858000"/>
          </a:xfrm>
        </p:grpSpPr>
        <p:cxnSp>
          <p:nvCxnSpPr>
            <p:cNvPr id="120" name="Straight Connector 119">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5" name="Content Placeholder 4" descr="A screenshot of a computer&#10;&#10;Description automatically generated">
            <a:extLst>
              <a:ext uri="{FF2B5EF4-FFF2-40B4-BE49-F238E27FC236}">
                <a16:creationId xmlns:a16="http://schemas.microsoft.com/office/drawing/2014/main" id="{39F56692-B1D7-ABC5-BEF6-EB804B979E0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1" b="26102"/>
          <a:stretch/>
        </p:blipFill>
        <p:spPr>
          <a:xfrm>
            <a:off x="175917" y="168275"/>
            <a:ext cx="11863679" cy="6531364"/>
          </a:xfrm>
          <a:prstGeom prst="rect">
            <a:avLst/>
          </a:prstGeom>
        </p:spPr>
      </p:pic>
    </p:spTree>
    <p:extLst>
      <p:ext uri="{BB962C8B-B14F-4D97-AF65-F5344CB8AC3E}">
        <p14:creationId xmlns:p14="http://schemas.microsoft.com/office/powerpoint/2010/main" val="17489904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5B7B3-7367-8BDE-AD17-2E752DBB732B}"/>
              </a:ext>
            </a:extLst>
          </p:cNvPr>
          <p:cNvSpPr>
            <a:spLocks noGrp="1"/>
          </p:cNvSpPr>
          <p:nvPr>
            <p:ph type="title"/>
          </p:nvPr>
        </p:nvSpPr>
        <p:spPr/>
        <p:txBody>
          <a:bodyPr>
            <a:normAutofit fontScale="90000"/>
          </a:bodyPr>
          <a:lstStyle/>
          <a:p>
            <a:r>
              <a:rPr lang="en-US" b="1" i="0" dirty="0">
                <a:solidFill>
                  <a:srgbClr val="000000"/>
                </a:solidFill>
                <a:effectLst/>
                <a:latin typeface="Noto Serif" panose="02020600060500020200" pitchFamily="18" charset="0"/>
              </a:rPr>
              <a:t>Chia </a:t>
            </a:r>
            <a:r>
              <a:rPr lang="en-US" b="1" i="0" dirty="0" err="1">
                <a:solidFill>
                  <a:srgbClr val="000000"/>
                </a:solidFill>
                <a:effectLst/>
                <a:latin typeface="Noto Serif" panose="02020600060500020200" pitchFamily="18" charset="0"/>
              </a:rPr>
              <a:t>văn</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bản</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bên</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trong</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phần</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tử</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ra</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thành</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nhiều</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cột</a:t>
            </a:r>
            <a:br>
              <a:rPr lang="en-US" b="1" i="0" dirty="0">
                <a:solidFill>
                  <a:srgbClr val="000000"/>
                </a:solidFill>
                <a:effectLst/>
                <a:latin typeface="Noto Serif" panose="02020600060500020200" pitchFamily="18" charset="0"/>
              </a:rPr>
            </a:br>
            <a:endParaRPr lang="en-US" dirty="0"/>
          </a:p>
        </p:txBody>
      </p:sp>
      <p:sp>
        <p:nvSpPr>
          <p:cNvPr id="4" name="Rectangle 1">
            <a:extLst>
              <a:ext uri="{FF2B5EF4-FFF2-40B4-BE49-F238E27FC236}">
                <a16:creationId xmlns:a16="http://schemas.microsoft.com/office/drawing/2014/main" id="{D292938F-4F3B-7538-0C1C-8695EE2CB910}"/>
              </a:ext>
            </a:extLst>
          </p:cNvPr>
          <p:cNvSpPr>
            <a:spLocks noGrp="1" noChangeArrowheads="1"/>
          </p:cNvSpPr>
          <p:nvPr>
            <p:ph idx="1"/>
          </p:nvPr>
        </p:nvSpPr>
        <p:spPr bwMode="auto">
          <a:xfrm>
            <a:off x="457200" y="1690688"/>
            <a:ext cx="1010361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Mục</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đích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Nhóm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thuộc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tính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column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được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chia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văn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tử</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thành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nhiều</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cột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tạo</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sự</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bố</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trí</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đẹp</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mắt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dễ</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đọc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036200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0BD0E-1AA4-1F43-B14B-2E2143341979}"/>
              </a:ext>
            </a:extLst>
          </p:cNvPr>
          <p:cNvSpPr>
            <a:spLocks noGrp="1"/>
          </p:cNvSpPr>
          <p:nvPr>
            <p:ph idx="1"/>
          </p:nvPr>
        </p:nvSpPr>
        <p:spPr>
          <a:xfrm>
            <a:off x="457200" y="68826"/>
            <a:ext cx="10722932" cy="6108137"/>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Thuộc</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Tính</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thuộc</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Nhóm</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column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column-count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Mô</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tả</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Xác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định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số</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lượng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cột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mà</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văn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sẽ</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được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chia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thành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column-gap</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Mô</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tả</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lập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khoảng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giữa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hai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cột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văn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column-rule-style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Mô</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tả</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Xác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định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kiểu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đường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kẻ</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ngăn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giữa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cột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văn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column-rule-width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Mô</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tả</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lập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độ</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dày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đường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kẻ</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ngăn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giữa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cột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văn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column-rule-color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Mô</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tả</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lập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màu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sắc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đường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kẻ</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ngăn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giữa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cột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văn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column-rule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Mô</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tả</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Cú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pháp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tổng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quát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lập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đường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kẻ</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giữa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cột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thay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vì</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thuộc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tính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riêng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lẻ</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column-rule-width, column-rule-style,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column-rule-color.</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column-fill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Mô</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tả</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Tùy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chỉnh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thức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phân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chia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văn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cột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column-width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Mô</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tả</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lập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chiều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rộng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mỗi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cột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văn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6274359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 name="Group 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Freeform: Shape 4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Freeform: Shape 4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7" name="Rectangle 46">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9" name="Group 48">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Freeform: Shape 79">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2" name="Group 81">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3" name="Straight Connector 82">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3" name="Rectangle 112">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5" name="Rectangle 114">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7" name="Right Triangle 116">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Shape 118">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4554328"/>
            <a:ext cx="12197917"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1" name="Group 120">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2" name="Straight Connector 121">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7C1FC1F-DD94-79BD-49B7-91BECF960C1F}"/>
              </a:ext>
            </a:extLst>
          </p:cNvPr>
          <p:cNvSpPr>
            <a:spLocks noGrp="1"/>
          </p:cNvSpPr>
          <p:nvPr>
            <p:ph type="title"/>
          </p:nvPr>
        </p:nvSpPr>
        <p:spPr>
          <a:xfrm>
            <a:off x="453142" y="168275"/>
            <a:ext cx="6542916" cy="2574923"/>
          </a:xfrm>
        </p:spPr>
        <p:txBody>
          <a:bodyPr vert="horz" lIns="91440" tIns="45720" rIns="91440" bIns="45720" rtlCol="0" anchor="ctr">
            <a:normAutofit/>
          </a:bodyPr>
          <a:lstStyle/>
          <a:p>
            <a:r>
              <a:rPr lang="en-US" sz="5400">
                <a:solidFill>
                  <a:schemeClr val="tx2"/>
                </a:solidFill>
              </a:rPr>
              <a:t>Ví dụ</a:t>
            </a:r>
          </a:p>
        </p:txBody>
      </p:sp>
      <p:pic>
        <p:nvPicPr>
          <p:cNvPr id="5" name="Content Placeholder 4">
            <a:extLst>
              <a:ext uri="{FF2B5EF4-FFF2-40B4-BE49-F238E27FC236}">
                <a16:creationId xmlns:a16="http://schemas.microsoft.com/office/drawing/2014/main" id="{C4F93A59-B88D-71E1-7D2B-F16C0826CFE4}"/>
              </a:ext>
            </a:extLst>
          </p:cNvPr>
          <p:cNvPicPr>
            <a:picLocks noGrp="1" noChangeAspect="1"/>
          </p:cNvPicPr>
          <p:nvPr>
            <p:ph idx="1"/>
          </p:nvPr>
        </p:nvPicPr>
        <p:blipFill>
          <a:blip r:embed="rId2"/>
          <a:stretch>
            <a:fillRect/>
          </a:stretch>
        </p:blipFill>
        <p:spPr>
          <a:xfrm>
            <a:off x="1198180" y="2036025"/>
            <a:ext cx="9952535" cy="3635090"/>
          </a:xfrm>
          <a:prstGeom prst="rect">
            <a:avLst/>
          </a:prstGeom>
        </p:spPr>
      </p:pic>
    </p:spTree>
    <p:extLst>
      <p:ext uri="{BB962C8B-B14F-4D97-AF65-F5344CB8AC3E}">
        <p14:creationId xmlns:p14="http://schemas.microsoft.com/office/powerpoint/2010/main" val="17955281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DE62-1DF3-CE2E-443C-72032764126F}"/>
              </a:ext>
            </a:extLst>
          </p:cNvPr>
          <p:cNvSpPr>
            <a:spLocks noGrp="1"/>
          </p:cNvSpPr>
          <p:nvPr>
            <p:ph type="title"/>
          </p:nvPr>
        </p:nvSpPr>
        <p:spPr/>
        <p:txBody>
          <a:bodyPr>
            <a:normAutofit fontScale="90000"/>
          </a:bodyPr>
          <a:lstStyle/>
          <a:p>
            <a:r>
              <a:rPr lang="vi-VN" b="1" i="0" dirty="0">
                <a:solidFill>
                  <a:srgbClr val="000000"/>
                </a:solidFill>
                <a:effectLst/>
                <a:latin typeface="Noto Serif" panose="02020600060500020200" pitchFamily="18" charset="0"/>
              </a:rPr>
              <a:t>Cách chỉnh một vài hiệu ứng đơn giản cho hình ảnh</a:t>
            </a:r>
            <a:br>
              <a:rPr lang="vi-VN" b="1" i="0" dirty="0">
                <a:solidFill>
                  <a:srgbClr val="000000"/>
                </a:solidFill>
                <a:effectLst/>
                <a:latin typeface="Noto Serif" panose="02020600060500020200" pitchFamily="18" charset="0"/>
              </a:rPr>
            </a:br>
            <a:endParaRPr lang="en-US" dirty="0"/>
          </a:p>
        </p:txBody>
      </p:sp>
      <p:sp>
        <p:nvSpPr>
          <p:cNvPr id="4" name="Rectangle 1">
            <a:extLst>
              <a:ext uri="{FF2B5EF4-FFF2-40B4-BE49-F238E27FC236}">
                <a16:creationId xmlns:a16="http://schemas.microsoft.com/office/drawing/2014/main" id="{A05C2330-4913-43E5-CA60-24B9F7412A45}"/>
              </a:ext>
            </a:extLst>
          </p:cNvPr>
          <p:cNvSpPr>
            <a:spLocks noGrp="1" noChangeArrowheads="1"/>
          </p:cNvSpPr>
          <p:nvPr>
            <p:ph idx="1"/>
          </p:nvPr>
        </p:nvSpPr>
        <p:spPr bwMode="auto">
          <a:xfrm>
            <a:off x="457200" y="1547247"/>
            <a:ext cx="899121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Thuộc tính filter trong CSS cho phép bạn áp dụng nhiều hiệu ứng hình ảnh khác nhau, như đen trắng, mờ ảo, độ sáng, độ tương phản, và nhiều hơn nữa.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0B1A6EA-8874-1E62-71BD-F4535E1D8FD4}"/>
              </a:ext>
            </a:extLst>
          </p:cNvPr>
          <p:cNvSpPr txBox="1"/>
          <p:nvPr/>
        </p:nvSpPr>
        <p:spPr>
          <a:xfrm>
            <a:off x="457200" y="2369574"/>
            <a:ext cx="1410964" cy="646331"/>
          </a:xfrm>
          <a:prstGeom prst="rect">
            <a:avLst/>
          </a:prstGeom>
          <a:noFill/>
        </p:spPr>
        <p:txBody>
          <a:bodyPr wrap="none" rtlCol="0">
            <a:spAutoFit/>
          </a:bodyPr>
          <a:lstStyle/>
          <a:p>
            <a:r>
              <a:rPr lang="en-US" dirty="0"/>
              <a:t>filter: value;</a:t>
            </a:r>
          </a:p>
          <a:p>
            <a:endParaRPr lang="en-US" dirty="0"/>
          </a:p>
        </p:txBody>
      </p:sp>
      <p:sp>
        <p:nvSpPr>
          <p:cNvPr id="6" name="TextBox 5">
            <a:extLst>
              <a:ext uri="{FF2B5EF4-FFF2-40B4-BE49-F238E27FC236}">
                <a16:creationId xmlns:a16="http://schemas.microsoft.com/office/drawing/2014/main" id="{565A19A3-F309-5864-9BE0-88F01E3278FC}"/>
              </a:ext>
            </a:extLst>
          </p:cNvPr>
          <p:cNvSpPr txBox="1"/>
          <p:nvPr/>
        </p:nvSpPr>
        <p:spPr>
          <a:xfrm>
            <a:off x="457200" y="3677265"/>
            <a:ext cx="4232787" cy="1120877"/>
          </a:xfrm>
          <a:prstGeom prst="rect">
            <a:avLst/>
          </a:prstGeom>
          <a:noFill/>
        </p:spPr>
        <p:txBody>
          <a:bodyPr wrap="square" rtlCol="0">
            <a:spAutoFit/>
          </a:bodyPr>
          <a:lstStyle/>
          <a:p>
            <a:endParaRPr lang="en-US" dirty="0"/>
          </a:p>
        </p:txBody>
      </p:sp>
      <p:sp>
        <p:nvSpPr>
          <p:cNvPr id="7" name="Rectangle 2">
            <a:extLst>
              <a:ext uri="{FF2B5EF4-FFF2-40B4-BE49-F238E27FC236}">
                <a16:creationId xmlns:a16="http://schemas.microsoft.com/office/drawing/2014/main" id="{BE86BDEF-6936-7DDF-F1C4-7422AB2BA17F}"/>
              </a:ext>
            </a:extLst>
          </p:cNvPr>
          <p:cNvSpPr>
            <a:spLocks noChangeArrowheads="1"/>
          </p:cNvSpPr>
          <p:nvPr/>
        </p:nvSpPr>
        <p:spPr bwMode="auto">
          <a:xfrm>
            <a:off x="255638" y="2597540"/>
            <a:ext cx="637924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Trong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đó</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value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thể</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là</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mười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hai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loại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giá</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trị</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none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Không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áp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hiệu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ứng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blur()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Tạo</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hiệu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ứng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mờ</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ảo</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cho</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hình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ảnh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brightness()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Điều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chỉnh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độ</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sáng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hình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ảnh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contrast()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Điều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chỉnh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độ</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tương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phản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hình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ảnh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saturate()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Điều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chỉnh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độ</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bão</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hòa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hình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ảnh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opacity()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Điều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chỉnh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độ</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suốt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hình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ảnh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grayscale()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Chuyển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hình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ảnh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màu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trắng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đen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sepia()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Chuyển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hình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ảnh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màu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nâu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đỏ</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hue-rotate()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Thay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đổi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màu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sắc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theo</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hướng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xoay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vòng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drop-shadow()</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Tạo</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bóng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cho</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hình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ảnh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11"/>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giá</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trị</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mặc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định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1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inherit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Kế</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thừa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giá</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trị</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từ</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tử</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98849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4AFFF-1706-3A6E-EBD2-5A1AD20C5478}"/>
              </a:ext>
            </a:extLst>
          </p:cNvPr>
          <p:cNvSpPr>
            <a:spLocks noGrp="1"/>
          </p:cNvSpPr>
          <p:nvPr>
            <p:ph type="title"/>
          </p:nvPr>
        </p:nvSpPr>
        <p:spPr/>
        <p:txBody>
          <a:bodyPr/>
          <a:lstStyle/>
          <a:p>
            <a:pPr algn="l"/>
            <a:r>
              <a:rPr lang="en-US" b="1" i="0" dirty="0" err="1">
                <a:solidFill>
                  <a:srgbClr val="000000"/>
                </a:solidFill>
                <a:effectLst/>
                <a:latin typeface="Noto Serif" panose="02020600060500020200" pitchFamily="18" charset="0"/>
              </a:rPr>
              <a:t>Cách</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chỉnh</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độ</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trong</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suốt</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cho</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một</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phần</a:t>
            </a:r>
            <a:r>
              <a:rPr lang="en-US" b="1" i="0" dirty="0">
                <a:solidFill>
                  <a:srgbClr val="000000"/>
                </a:solidFill>
                <a:effectLst/>
                <a:latin typeface="Noto Serif" panose="02020600060500020200" pitchFamily="18" charset="0"/>
              </a:rPr>
              <a:t> </a:t>
            </a:r>
            <a:r>
              <a:rPr lang="en-US" b="1" i="0" dirty="0" err="1">
                <a:solidFill>
                  <a:srgbClr val="000000"/>
                </a:solidFill>
                <a:effectLst/>
                <a:latin typeface="Noto Serif" panose="02020600060500020200" pitchFamily="18" charset="0"/>
              </a:rPr>
              <a:t>tử</a:t>
            </a:r>
            <a:r>
              <a:rPr lang="en-US" b="1" i="0" dirty="0">
                <a:solidFill>
                  <a:srgbClr val="000000"/>
                </a:solidFill>
                <a:effectLst/>
                <a:latin typeface="Noto Serif" panose="02020600060500020200" pitchFamily="18" charset="0"/>
              </a:rPr>
              <a:t> HTML</a:t>
            </a:r>
          </a:p>
        </p:txBody>
      </p:sp>
      <p:sp>
        <p:nvSpPr>
          <p:cNvPr id="3" name="Content Placeholder 2">
            <a:extLst>
              <a:ext uri="{FF2B5EF4-FFF2-40B4-BE49-F238E27FC236}">
                <a16:creationId xmlns:a16="http://schemas.microsoft.com/office/drawing/2014/main" id="{DAFBAF84-65A0-4E12-340C-CEE0BDEF2654}"/>
              </a:ext>
            </a:extLst>
          </p:cNvPr>
          <p:cNvSpPr>
            <a:spLocks noGrp="1"/>
          </p:cNvSpPr>
          <p:nvPr>
            <p:ph idx="1"/>
          </p:nvPr>
        </p:nvSpPr>
        <p:spPr>
          <a:xfrm>
            <a:off x="376813" y="1825625"/>
            <a:ext cx="10722932" cy="4351338"/>
          </a:xfrm>
        </p:spPr>
        <p:txBody>
          <a:bodyPr/>
          <a:lstStyle/>
          <a:p>
            <a:r>
              <a:rPr lang="en-US" b="1" dirty="0"/>
              <a:t>1. </a:t>
            </a:r>
            <a:r>
              <a:rPr lang="en-US" b="1" dirty="0" err="1"/>
              <a:t>Độ</a:t>
            </a:r>
            <a:r>
              <a:rPr lang="en-US" b="1" dirty="0"/>
              <a:t> </a:t>
            </a:r>
            <a:r>
              <a:rPr lang="en-US" b="1" dirty="0" err="1"/>
              <a:t>trong</a:t>
            </a:r>
            <a:r>
              <a:rPr lang="en-US" b="1" dirty="0"/>
              <a:t> </a:t>
            </a:r>
            <a:r>
              <a:rPr lang="en-US" b="1" dirty="0" err="1"/>
              <a:t>suốt</a:t>
            </a:r>
            <a:r>
              <a:rPr lang="en-US" b="1" dirty="0"/>
              <a:t> </a:t>
            </a:r>
            <a:r>
              <a:rPr lang="en-US" b="1" dirty="0" err="1"/>
              <a:t>của</a:t>
            </a:r>
            <a:r>
              <a:rPr lang="en-US" b="1" dirty="0"/>
              <a:t> </a:t>
            </a:r>
            <a:r>
              <a:rPr lang="en-US" b="1" dirty="0" err="1"/>
              <a:t>phần</a:t>
            </a:r>
            <a:r>
              <a:rPr lang="en-US" b="1" dirty="0"/>
              <a:t> </a:t>
            </a:r>
            <a:r>
              <a:rPr lang="en-US" b="1" dirty="0" err="1"/>
              <a:t>tử</a:t>
            </a:r>
            <a:r>
              <a:rPr lang="en-US" dirty="0"/>
              <a:t>:</a:t>
            </a:r>
          </a:p>
          <a:p>
            <a:endParaRPr lang="en-US" dirty="0"/>
          </a:p>
        </p:txBody>
      </p:sp>
      <p:sp>
        <p:nvSpPr>
          <p:cNvPr id="5" name="Rectangle 2">
            <a:extLst>
              <a:ext uri="{FF2B5EF4-FFF2-40B4-BE49-F238E27FC236}">
                <a16:creationId xmlns:a16="http://schemas.microsoft.com/office/drawing/2014/main" id="{B56570C9-5EE6-1DE9-CACA-337F6A128D63}"/>
              </a:ext>
            </a:extLst>
          </p:cNvPr>
          <p:cNvSpPr>
            <a:spLocks noChangeArrowheads="1"/>
          </p:cNvSpPr>
          <p:nvPr/>
        </p:nvSpPr>
        <p:spPr bwMode="auto">
          <a:xfrm>
            <a:off x="457200" y="2001995"/>
            <a:ext cx="835687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Độ</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suốt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tử</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là</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khả</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năng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nhìn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xuyên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qua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nó</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Độ</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suốt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càng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cao</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thì</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nội</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dung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bên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dưới</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càng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dễ</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nhìn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thấy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Ví</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nếu</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hình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ảnh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tử</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khác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như</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khung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màu</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đen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nằm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trên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đó</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khung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màu</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đen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này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sẽ</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chặn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tầm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nhìn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đến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hình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ảnh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bên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dưới</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nếu</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không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độ</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suốt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154054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DE26A-8D25-7058-CFC9-B88BFC1C911C}"/>
              </a:ext>
            </a:extLst>
          </p:cNvPr>
          <p:cNvSpPr>
            <a:spLocks noGrp="1"/>
          </p:cNvSpPr>
          <p:nvPr>
            <p:ph type="title"/>
          </p:nvPr>
        </p:nvSpPr>
        <p:spPr/>
        <p:txBody>
          <a:bodyPr/>
          <a:lstStyle/>
          <a:p>
            <a:r>
              <a:rPr lang="en-US" dirty="0"/>
              <a:t>2.</a:t>
            </a:r>
            <a:r>
              <a:rPr lang="en-US" b="1" dirty="0"/>
              <a:t> </a:t>
            </a:r>
            <a:r>
              <a:rPr lang="en-US" b="1" dirty="0" err="1"/>
              <a:t>Cách</a:t>
            </a:r>
            <a:r>
              <a:rPr lang="en-US" b="1" dirty="0"/>
              <a:t> </a:t>
            </a:r>
            <a:r>
              <a:rPr lang="en-US" b="1" dirty="0" err="1"/>
              <a:t>chỉnh</a:t>
            </a:r>
            <a:r>
              <a:rPr lang="en-US" b="1" dirty="0"/>
              <a:t> </a:t>
            </a:r>
            <a:r>
              <a:rPr lang="en-US" b="1" dirty="0" err="1"/>
              <a:t>độ</a:t>
            </a:r>
            <a:r>
              <a:rPr lang="en-US" b="1" dirty="0"/>
              <a:t> </a:t>
            </a:r>
            <a:r>
              <a:rPr lang="en-US" b="1" dirty="0" err="1"/>
              <a:t>trong</a:t>
            </a:r>
            <a:r>
              <a:rPr lang="en-US" b="1" dirty="0"/>
              <a:t> </a:t>
            </a:r>
            <a:r>
              <a:rPr lang="en-US" b="1" dirty="0" err="1"/>
              <a:t>suốt</a:t>
            </a:r>
            <a:r>
              <a:rPr lang="en-US" b="1" dirty="0"/>
              <a:t> </a:t>
            </a:r>
            <a:r>
              <a:rPr lang="en-US" b="1" dirty="0" err="1"/>
              <a:t>cho</a:t>
            </a:r>
            <a:r>
              <a:rPr lang="en-US" b="1" dirty="0"/>
              <a:t> </a:t>
            </a:r>
            <a:r>
              <a:rPr lang="en-US" b="1" dirty="0" err="1"/>
              <a:t>một</a:t>
            </a:r>
            <a:r>
              <a:rPr lang="en-US" b="1" dirty="0"/>
              <a:t> </a:t>
            </a:r>
            <a:r>
              <a:rPr lang="en-US" b="1" dirty="0" err="1"/>
              <a:t>phần</a:t>
            </a:r>
            <a:r>
              <a:rPr lang="en-US" b="1" dirty="0"/>
              <a:t> </a:t>
            </a:r>
            <a:r>
              <a:rPr lang="en-US" b="1" dirty="0" err="1"/>
              <a:t>tử</a:t>
            </a:r>
            <a:r>
              <a:rPr lang="en-US" b="1" dirty="0"/>
              <a:t> HTML</a:t>
            </a:r>
            <a:r>
              <a:rPr lang="en-US" dirty="0"/>
              <a:t>:</a:t>
            </a:r>
          </a:p>
        </p:txBody>
      </p:sp>
      <p:sp>
        <p:nvSpPr>
          <p:cNvPr id="4" name="Rectangle 1">
            <a:extLst>
              <a:ext uri="{FF2B5EF4-FFF2-40B4-BE49-F238E27FC236}">
                <a16:creationId xmlns:a16="http://schemas.microsoft.com/office/drawing/2014/main" id="{8A25CD0A-B2F8-3DE1-0E86-67F1EDE8FAD8}"/>
              </a:ext>
            </a:extLst>
          </p:cNvPr>
          <p:cNvSpPr>
            <a:spLocks noGrp="1" noChangeArrowheads="1"/>
          </p:cNvSpPr>
          <p:nvPr>
            <p:ph idx="1"/>
          </p:nvPr>
        </p:nvSpPr>
        <p:spPr bwMode="auto">
          <a:xfrm>
            <a:off x="555523" y="1813799"/>
            <a:ext cx="510909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thuộc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tính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opacity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cú</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pháp</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opacity: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2C0A163A-B651-48DD-2D92-B15E37BE9508}"/>
              </a:ext>
            </a:extLst>
          </p:cNvPr>
          <p:cNvSpPr>
            <a:spLocks noChangeArrowheads="1"/>
          </p:cNvSpPr>
          <p:nvPr/>
        </p:nvSpPr>
        <p:spPr bwMode="auto">
          <a:xfrm>
            <a:off x="555523" y="2688104"/>
            <a:ext cx="1053365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Giá</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trị</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value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thể</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là</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number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số</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từ</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đến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 (0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hoàn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toàn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suốt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hoàn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toàn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không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suốt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Giá</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trị</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mặc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định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inherit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Kế</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thừa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giá</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trị</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từ</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tử</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49173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D9F2E-2766-29C7-86BD-B17021191087}"/>
              </a:ext>
            </a:extLst>
          </p:cNvPr>
          <p:cNvSpPr>
            <a:spLocks noGrp="1"/>
          </p:cNvSpPr>
          <p:nvPr>
            <p:ph type="title"/>
          </p:nvPr>
        </p:nvSpPr>
        <p:spPr/>
        <p:txBody>
          <a:bodyPr/>
          <a:lstStyle/>
          <a:p>
            <a:r>
              <a:rPr lang="en-US" dirty="0"/>
              <a:t>3.</a:t>
            </a:r>
            <a:r>
              <a:rPr lang="en-US" b="1" dirty="0"/>
              <a:t> </a:t>
            </a:r>
            <a:r>
              <a:rPr lang="en-US" b="1" dirty="0" err="1"/>
              <a:t>Chỉnh</a:t>
            </a:r>
            <a:r>
              <a:rPr lang="en-US" b="1" dirty="0"/>
              <a:t> </a:t>
            </a:r>
            <a:r>
              <a:rPr lang="en-US" b="1" dirty="0" err="1"/>
              <a:t>độ</a:t>
            </a:r>
            <a:r>
              <a:rPr lang="en-US" b="1" dirty="0"/>
              <a:t> </a:t>
            </a:r>
            <a:r>
              <a:rPr lang="en-US" b="1" dirty="0" err="1"/>
              <a:t>trong</a:t>
            </a:r>
            <a:r>
              <a:rPr lang="en-US" b="1" dirty="0"/>
              <a:t> </a:t>
            </a:r>
            <a:r>
              <a:rPr lang="en-US" b="1" dirty="0" err="1"/>
              <a:t>suốt</a:t>
            </a:r>
            <a:r>
              <a:rPr lang="en-US" b="1" dirty="0"/>
              <a:t> </a:t>
            </a:r>
            <a:r>
              <a:rPr lang="en-US" b="1" dirty="0" err="1"/>
              <a:t>bằng</a:t>
            </a:r>
            <a:r>
              <a:rPr lang="en-US" b="1" dirty="0"/>
              <a:t> </a:t>
            </a:r>
            <a:r>
              <a:rPr lang="en-US" b="1" dirty="0" err="1"/>
              <a:t>giá</a:t>
            </a:r>
            <a:r>
              <a:rPr lang="en-US" b="1" dirty="0"/>
              <a:t> </a:t>
            </a:r>
            <a:r>
              <a:rPr lang="en-US" b="1" dirty="0" err="1"/>
              <a:t>trị</a:t>
            </a:r>
            <a:r>
              <a:rPr lang="en-US" b="1" dirty="0"/>
              <a:t> RGBA</a:t>
            </a:r>
            <a:r>
              <a:rPr lang="en-US" dirty="0"/>
              <a:t>:</a:t>
            </a:r>
          </a:p>
        </p:txBody>
      </p:sp>
      <p:sp>
        <p:nvSpPr>
          <p:cNvPr id="4" name="Rectangle 1">
            <a:extLst>
              <a:ext uri="{FF2B5EF4-FFF2-40B4-BE49-F238E27FC236}">
                <a16:creationId xmlns:a16="http://schemas.microsoft.com/office/drawing/2014/main" id="{2AAA8410-A3C8-7F0E-6E45-C13BF10BE8CC}"/>
              </a:ext>
            </a:extLst>
          </p:cNvPr>
          <p:cNvSpPr>
            <a:spLocks noGrp="1" noChangeArrowheads="1"/>
          </p:cNvSpPr>
          <p:nvPr>
            <p:ph idx="1"/>
          </p:nvPr>
        </p:nvSpPr>
        <p:spPr bwMode="auto">
          <a:xfrm>
            <a:off x="457200" y="1415507"/>
            <a:ext cx="954091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Khi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opacity,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tất</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cả</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tử</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bên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tử</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đó</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cũng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sẽ</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bị</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ảnh</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hưởng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tránh</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ảnh</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hưởng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đến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tử</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thể</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rgba</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lập</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màu</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nền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độ</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suốt</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Ví</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về</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cách</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thuộc</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tính</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background-color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giá</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trị</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rgba</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573972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7EA7-E003-A7BE-8231-53D8D1B5ADB4}"/>
              </a:ext>
            </a:extLst>
          </p:cNvPr>
          <p:cNvSpPr>
            <a:spLocks noGrp="1"/>
          </p:cNvSpPr>
          <p:nvPr>
            <p:ph type="title"/>
          </p:nvPr>
        </p:nvSpPr>
        <p:spPr/>
        <p:txBody>
          <a:bodyPr/>
          <a:lstStyle/>
          <a:p>
            <a:r>
              <a:rPr lang="en-US" dirty="0" err="1"/>
              <a:t>Ví</a:t>
            </a:r>
            <a:r>
              <a:rPr lang="en-US" dirty="0"/>
              <a:t> </a:t>
            </a:r>
            <a:r>
              <a:rPr lang="en-US" dirty="0" err="1"/>
              <a:t>dụ</a:t>
            </a:r>
            <a:endParaRPr lang="en-US" dirty="0"/>
          </a:p>
        </p:txBody>
      </p:sp>
      <p:pic>
        <p:nvPicPr>
          <p:cNvPr id="5" name="Content Placeholder 4">
            <a:extLst>
              <a:ext uri="{FF2B5EF4-FFF2-40B4-BE49-F238E27FC236}">
                <a16:creationId xmlns:a16="http://schemas.microsoft.com/office/drawing/2014/main" id="{6030C960-06E3-5D72-4C89-63DC376A979A}"/>
              </a:ext>
            </a:extLst>
          </p:cNvPr>
          <p:cNvPicPr>
            <a:picLocks noGrp="1" noChangeAspect="1"/>
          </p:cNvPicPr>
          <p:nvPr>
            <p:ph idx="1"/>
          </p:nvPr>
        </p:nvPicPr>
        <p:blipFill>
          <a:blip r:embed="rId2"/>
          <a:stretch>
            <a:fillRect/>
          </a:stretch>
        </p:blipFill>
        <p:spPr>
          <a:xfrm>
            <a:off x="753692" y="1690688"/>
            <a:ext cx="4663844" cy="3025402"/>
          </a:xfrm>
        </p:spPr>
      </p:pic>
      <p:pic>
        <p:nvPicPr>
          <p:cNvPr id="7" name="Picture 6">
            <a:extLst>
              <a:ext uri="{FF2B5EF4-FFF2-40B4-BE49-F238E27FC236}">
                <a16:creationId xmlns:a16="http://schemas.microsoft.com/office/drawing/2014/main" id="{ACE85A0F-E850-6B7F-B71D-B628F76EDA70}"/>
              </a:ext>
            </a:extLst>
          </p:cNvPr>
          <p:cNvPicPr>
            <a:picLocks noChangeAspect="1"/>
          </p:cNvPicPr>
          <p:nvPr/>
        </p:nvPicPr>
        <p:blipFill>
          <a:blip r:embed="rId3"/>
          <a:stretch>
            <a:fillRect/>
          </a:stretch>
        </p:blipFill>
        <p:spPr>
          <a:xfrm>
            <a:off x="5820695" y="1620372"/>
            <a:ext cx="5968181" cy="3202783"/>
          </a:xfrm>
          <a:prstGeom prst="rect">
            <a:avLst/>
          </a:prstGeom>
        </p:spPr>
      </p:pic>
    </p:spTree>
    <p:extLst>
      <p:ext uri="{BB962C8B-B14F-4D97-AF65-F5344CB8AC3E}">
        <p14:creationId xmlns:p14="http://schemas.microsoft.com/office/powerpoint/2010/main" val="34114588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3" y="4554328"/>
            <a:ext cx="12228078"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FD79583F-1072-A038-0EFC-334CA1D31220}"/>
              </a:ext>
            </a:extLst>
          </p:cNvPr>
          <p:cNvSpPr>
            <a:spLocks noGrp="1"/>
          </p:cNvSpPr>
          <p:nvPr>
            <p:ph idx="1"/>
          </p:nvPr>
        </p:nvSpPr>
        <p:spPr>
          <a:xfrm>
            <a:off x="6195368" y="732348"/>
            <a:ext cx="4955351" cy="2010852"/>
          </a:xfrm>
        </p:spPr>
        <p:txBody>
          <a:bodyPr anchor="ctr">
            <a:normAutofit/>
          </a:bodyPr>
          <a:lstStyle/>
          <a:p>
            <a:r>
              <a:rPr lang="en-US" sz="5400" dirty="0">
                <a:solidFill>
                  <a:schemeClr val="tx2"/>
                </a:solidFill>
              </a:rPr>
              <a:t>THANK YOU</a:t>
            </a:r>
          </a:p>
        </p:txBody>
      </p:sp>
      <p:pic>
        <p:nvPicPr>
          <p:cNvPr id="7" name="Graphic 6" descr="Handshake">
            <a:extLst>
              <a:ext uri="{FF2B5EF4-FFF2-40B4-BE49-F238E27FC236}">
                <a16:creationId xmlns:a16="http://schemas.microsoft.com/office/drawing/2014/main" id="{48E287EA-1179-513C-D550-D5B8D2C41F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27457" y="2954226"/>
            <a:ext cx="3293981" cy="3293981"/>
          </a:xfrm>
          <a:prstGeom prst="rect">
            <a:avLst/>
          </a:prstGeom>
        </p:spPr>
      </p:pic>
    </p:spTree>
    <p:extLst>
      <p:ext uri="{BB962C8B-B14F-4D97-AF65-F5344CB8AC3E}">
        <p14:creationId xmlns:p14="http://schemas.microsoft.com/office/powerpoint/2010/main" val="3611811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3C68-9E9E-A391-264E-876DEFDE6895}"/>
              </a:ext>
            </a:extLst>
          </p:cNvPr>
          <p:cNvSpPr>
            <a:spLocks noGrp="1"/>
          </p:cNvSpPr>
          <p:nvPr>
            <p:ph type="title"/>
          </p:nvPr>
        </p:nvSpPr>
        <p:spPr/>
        <p:txBody>
          <a:bodyPr/>
          <a:lstStyle/>
          <a:p>
            <a:r>
              <a:rPr lang="vi-VN" dirty="0">
                <a:solidFill>
                  <a:schemeClr val="tx1"/>
                </a:solidFill>
              </a:rPr>
              <a:t>3. Cấu trúc cơ bản của một tệp tin HTML</a:t>
            </a:r>
            <a:endParaRPr lang="en-US" dirty="0">
              <a:solidFill>
                <a:schemeClr val="tx1"/>
              </a:solidFill>
            </a:endParaRPr>
          </a:p>
        </p:txBody>
      </p:sp>
      <p:sp>
        <p:nvSpPr>
          <p:cNvPr id="3" name="Content Placeholder 2">
            <a:extLst>
              <a:ext uri="{FF2B5EF4-FFF2-40B4-BE49-F238E27FC236}">
                <a16:creationId xmlns:a16="http://schemas.microsoft.com/office/drawing/2014/main" id="{BD20D572-6A16-CF5C-2DCC-83D3689D4EEE}"/>
              </a:ext>
            </a:extLst>
          </p:cNvPr>
          <p:cNvSpPr>
            <a:spLocks noGrp="1"/>
          </p:cNvSpPr>
          <p:nvPr>
            <p:ph idx="1"/>
          </p:nvPr>
        </p:nvSpPr>
        <p:spPr/>
        <p:txBody>
          <a:bodyPr/>
          <a:lstStyle/>
          <a:p>
            <a:r>
              <a:rPr lang="vi-VN" dirty="0">
                <a:solidFill>
                  <a:schemeClr val="tx1"/>
                </a:solidFill>
              </a:rPr>
              <a:t>Mỗi tệp tin HTML thường tuân theo một </a:t>
            </a:r>
            <a:r>
              <a:rPr lang="vi-VN" b="1" dirty="0">
                <a:solidFill>
                  <a:schemeClr val="tx1"/>
                </a:solidFill>
              </a:rPr>
              <a:t>cấu trúc cơ bản</a:t>
            </a:r>
            <a:r>
              <a:rPr lang="vi-VN" dirty="0">
                <a:solidFill>
                  <a:schemeClr val="tx1"/>
                </a:solidFill>
              </a:rPr>
              <a:t> như sau:</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062304010"/>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08648-2DC0-3FAD-AD7D-FC2E247CCA19}"/>
              </a:ext>
            </a:extLst>
          </p:cNvPr>
          <p:cNvSpPr>
            <a:spLocks noGrp="1"/>
          </p:cNvSpPr>
          <p:nvPr>
            <p:ph idx="1"/>
          </p:nvPr>
        </p:nvSpPr>
        <p:spPr>
          <a:xfrm>
            <a:off x="457200" y="432619"/>
            <a:ext cx="10722932" cy="5744344"/>
          </a:xfrm>
        </p:spPr>
        <p:txBody>
          <a:bodyPr>
            <a:normAutofit fontScale="85000" lnSpcReduction="20000"/>
          </a:bodyPr>
          <a:lstStyle/>
          <a:p>
            <a:r>
              <a:rPr lang="en-US" dirty="0">
                <a:solidFill>
                  <a:schemeClr val="tx1"/>
                </a:solidFill>
                <a:latin typeface="Times New Roman" panose="02020603050405020304" pitchFamily="18" charset="0"/>
                <a:cs typeface="Times New Roman" panose="02020603050405020304" pitchFamily="18" charset="0"/>
              </a:rPr>
              <a:t>&lt;!DOCTYPE html&gt;</a:t>
            </a:r>
          </a:p>
          <a:p>
            <a:r>
              <a:rPr lang="en-US" dirty="0">
                <a:solidFill>
                  <a:schemeClr val="tx1"/>
                </a:solidFill>
                <a:latin typeface="Times New Roman" panose="02020603050405020304" pitchFamily="18" charset="0"/>
                <a:cs typeface="Times New Roman" panose="02020603050405020304" pitchFamily="18" charset="0"/>
              </a:rPr>
              <a:t>&lt;html lang="vi"&gt;</a:t>
            </a:r>
          </a:p>
          <a:p>
            <a:r>
              <a:rPr lang="en-US" dirty="0">
                <a:solidFill>
                  <a:schemeClr val="tx1"/>
                </a:solidFill>
                <a:latin typeface="Times New Roman" panose="02020603050405020304" pitchFamily="18" charset="0"/>
                <a:cs typeface="Times New Roman" panose="02020603050405020304" pitchFamily="18" charset="0"/>
              </a:rPr>
              <a:t>&lt;head&gt;</a:t>
            </a:r>
          </a:p>
          <a:p>
            <a:r>
              <a:rPr lang="en-US" dirty="0">
                <a:solidFill>
                  <a:schemeClr val="tx1"/>
                </a:solidFill>
                <a:latin typeface="Times New Roman" panose="02020603050405020304" pitchFamily="18" charset="0"/>
                <a:cs typeface="Times New Roman" panose="02020603050405020304" pitchFamily="18" charset="0"/>
              </a:rPr>
              <a:t>    &lt;meta charset="UTF-8"&gt;</a:t>
            </a:r>
          </a:p>
          <a:p>
            <a:r>
              <a:rPr lang="en-US" dirty="0">
                <a:solidFill>
                  <a:schemeClr val="tx1"/>
                </a:solidFill>
                <a:latin typeface="Times New Roman" panose="02020603050405020304" pitchFamily="18" charset="0"/>
                <a:cs typeface="Times New Roman" panose="02020603050405020304" pitchFamily="18" charset="0"/>
              </a:rPr>
              <a:t>    &lt;meta name="viewport" content="width=device-width, initial-scale=1.0"&gt;</a:t>
            </a:r>
          </a:p>
          <a:p>
            <a:r>
              <a:rPr lang="en-US" dirty="0">
                <a:solidFill>
                  <a:schemeClr val="tx1"/>
                </a:solidFill>
                <a:latin typeface="Times New Roman" panose="02020603050405020304" pitchFamily="18" charset="0"/>
                <a:cs typeface="Times New Roman" panose="02020603050405020304" pitchFamily="18" charset="0"/>
              </a:rPr>
              <a:t>    &lt;title&gt;Trang Web </a:t>
            </a:r>
            <a:r>
              <a:rPr lang="en-US" dirty="0" err="1">
                <a:solidFill>
                  <a:schemeClr val="tx1"/>
                </a:solidFill>
                <a:latin typeface="Times New Roman" panose="02020603050405020304" pitchFamily="18" charset="0"/>
                <a:cs typeface="Times New Roman" panose="02020603050405020304" pitchFamily="18" charset="0"/>
              </a:rPr>
              <a:t>Đầu</a:t>
            </a:r>
            <a:r>
              <a:rPr lang="en-US" dirty="0">
                <a:solidFill>
                  <a:schemeClr val="tx1"/>
                </a:solidFill>
                <a:latin typeface="Times New Roman" panose="02020603050405020304" pitchFamily="18" charset="0"/>
                <a:cs typeface="Times New Roman" panose="02020603050405020304" pitchFamily="18" charset="0"/>
              </a:rPr>
              <a:t> Tiên&lt;/title&gt;</a:t>
            </a:r>
          </a:p>
          <a:p>
            <a:r>
              <a:rPr lang="en-US" dirty="0">
                <a:solidFill>
                  <a:schemeClr val="tx1"/>
                </a:solidFill>
                <a:latin typeface="Times New Roman" panose="02020603050405020304" pitchFamily="18" charset="0"/>
                <a:cs typeface="Times New Roman" panose="02020603050405020304" pitchFamily="18" charset="0"/>
              </a:rPr>
              <a:t>&lt;/head&gt;</a:t>
            </a:r>
          </a:p>
          <a:p>
            <a:r>
              <a:rPr lang="en-US" dirty="0">
                <a:solidFill>
                  <a:schemeClr val="tx1"/>
                </a:solidFill>
                <a:latin typeface="Times New Roman" panose="02020603050405020304" pitchFamily="18" charset="0"/>
                <a:cs typeface="Times New Roman" panose="02020603050405020304" pitchFamily="18" charset="0"/>
              </a:rPr>
              <a:t>&lt;body&gt;</a:t>
            </a:r>
          </a:p>
          <a:p>
            <a:r>
              <a:rPr lang="en-US" dirty="0">
                <a:solidFill>
                  <a:schemeClr val="tx1"/>
                </a:solidFill>
                <a:latin typeface="Times New Roman" panose="02020603050405020304" pitchFamily="18" charset="0"/>
                <a:cs typeface="Times New Roman" panose="02020603050405020304" pitchFamily="18" charset="0"/>
              </a:rPr>
              <a:t>    &lt;h1&gt;</a:t>
            </a:r>
            <a:r>
              <a:rPr lang="en-US" dirty="0" err="1">
                <a:solidFill>
                  <a:schemeClr val="tx1"/>
                </a:solidFill>
                <a:latin typeface="Times New Roman" panose="02020603050405020304" pitchFamily="18" charset="0"/>
                <a:cs typeface="Times New Roman" panose="02020603050405020304" pitchFamily="18" charset="0"/>
              </a:rPr>
              <a:t>Chào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mừng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đến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trang</a:t>
            </a:r>
            <a:r>
              <a:rPr lang="en-US" dirty="0">
                <a:solidFill>
                  <a:schemeClr val="tx1"/>
                </a:solidFill>
                <a:latin typeface="Times New Roman" panose="02020603050405020304" pitchFamily="18" charset="0"/>
                <a:cs typeface="Times New Roman" panose="02020603050405020304" pitchFamily="18" charset="0"/>
              </a:rPr>
              <a:t> web </a:t>
            </a:r>
            <a:r>
              <a:rPr lang="en-US" dirty="0" err="1">
                <a:solidFill>
                  <a:schemeClr val="tx1"/>
                </a:solidFill>
                <a:latin typeface="Times New Roman" panose="02020603050405020304" pitchFamily="18" charset="0"/>
                <a:cs typeface="Times New Roman" panose="02020603050405020304" pitchFamily="18" charset="0"/>
              </a:rPr>
              <a:t>đầu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tiên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tôi</a:t>
            </a:r>
            <a:r>
              <a:rPr lang="en-US" dirty="0">
                <a:solidFill>
                  <a:schemeClr val="tx1"/>
                </a:solidFill>
                <a:latin typeface="Times New Roman" panose="02020603050405020304" pitchFamily="18" charset="0"/>
                <a:cs typeface="Times New Roman" panose="02020603050405020304" pitchFamily="18" charset="0"/>
              </a:rPr>
              <a:t>!&lt;/h1&gt;</a:t>
            </a:r>
          </a:p>
          <a:p>
            <a:r>
              <a:rPr lang="en-US" dirty="0">
                <a:solidFill>
                  <a:schemeClr val="tx1"/>
                </a:solidFill>
                <a:latin typeface="Times New Roman" panose="02020603050405020304" pitchFamily="18" charset="0"/>
                <a:cs typeface="Times New Roman" panose="02020603050405020304" pitchFamily="18" charset="0"/>
              </a:rPr>
              <a:t>    &lt;p&gt;</a:t>
            </a:r>
            <a:r>
              <a:rPr lang="en-US" dirty="0" err="1">
                <a:solidFill>
                  <a:schemeClr val="tx1"/>
                </a:solidFill>
                <a:latin typeface="Times New Roman" panose="02020603050405020304" pitchFamily="18" charset="0"/>
                <a:cs typeface="Times New Roman" panose="02020603050405020304" pitchFamily="18" charset="0"/>
              </a:rPr>
              <a:t>Đây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đoạn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bản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trong</a:t>
            </a:r>
            <a:r>
              <a:rPr lang="en-US" dirty="0">
                <a:solidFill>
                  <a:schemeClr val="tx1"/>
                </a:solidFill>
                <a:latin typeface="Times New Roman" panose="02020603050405020304" pitchFamily="18" charset="0"/>
                <a:cs typeface="Times New Roman" panose="02020603050405020304" pitchFamily="18" charset="0"/>
              </a:rPr>
              <a:t> HTML.&lt;/p&gt;</a:t>
            </a:r>
          </a:p>
          <a:p>
            <a:r>
              <a:rPr lang="en-US" dirty="0">
                <a:solidFill>
                  <a:schemeClr val="tx1"/>
                </a:solidFill>
                <a:latin typeface="Times New Roman" panose="02020603050405020304" pitchFamily="18" charset="0"/>
                <a:cs typeface="Times New Roman" panose="02020603050405020304" pitchFamily="18" charset="0"/>
              </a:rPr>
              <a:t>&lt;/body&gt;</a:t>
            </a:r>
          </a:p>
          <a:p>
            <a:r>
              <a:rPr lang="en-US" dirty="0">
                <a:solidFill>
                  <a:schemeClr val="tx1"/>
                </a:solidFill>
                <a:latin typeface="Times New Roman" panose="02020603050405020304" pitchFamily="18" charset="0"/>
                <a:cs typeface="Times New Roman" panose="02020603050405020304" pitchFamily="18" charset="0"/>
              </a:rPr>
              <a:t>&lt;/html&gt;</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283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2D8EE43-A640-8C08-12E0-5AB09EBEDBA6}"/>
              </a:ext>
            </a:extLst>
          </p:cNvPr>
          <p:cNvSpPr>
            <a:spLocks noGrp="1" noChangeArrowheads="1"/>
          </p:cNvSpPr>
          <p:nvPr>
            <p:ph idx="1"/>
          </p:nvPr>
        </p:nvSpPr>
        <p:spPr bwMode="auto">
          <a:xfrm>
            <a:off x="185895" y="362584"/>
            <a:ext cx="11741498"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&lt;!DOCTYPE html&gt;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Đây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là</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khai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báo</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Doctype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xác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định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phiên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HTML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đang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(HTML5).</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Bắt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buộc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phải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tất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cả</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tệp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HTML,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giúp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trình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duyệt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hiểu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hiển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thị</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web.</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&lt;html lang="vi"&gt;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Thẻ</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&lt;html&gt; bao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bọc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toàn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bộ</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nội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dung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web.</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Thuộc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tính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lang="vi"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chỉ</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định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ngôn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ngữ</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tài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liệu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là</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tiếng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Việt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&lt;head&gt;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&lt;head&gt;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chứa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thông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tin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không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trực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tiếp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hiển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thị</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trên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như</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tiêu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đề</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meta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thông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tin,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liên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kết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đến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tệp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CSS, JavaScript.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&lt;meta charset="UTF-8"&gt;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Chỉ</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định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bảng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mã</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ký</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tự</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là</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UTF-8,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giúp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hiển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thị</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chính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xác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ký</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tự</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tiếng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Việt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&lt;meta name="viewport" content="width=device-width, initial-scale=1.0"&gt;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Thẻ</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này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giúp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web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thân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thiện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bị</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động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bằng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lập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viewport.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&lt;title&gt;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Xác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định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tiêu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đề</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web,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sẽ</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hiển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thị</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trên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thanh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tiêu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đề</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trình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duyệt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hoặc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tab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trình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duyệt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&lt;body&gt;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&lt;body&gt;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chứa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toàn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bộ</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nội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dung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mà</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người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dùng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thể</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thấy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trên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web, bao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gồm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văn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hình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ảnh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liên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kết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bảng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biểu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v.v.</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471560"/>
      </p:ext>
    </p:extLst>
  </p:cSld>
  <p:clrMapOvr>
    <a:masterClrMapping/>
  </p:clrMapOvr>
</p:sld>
</file>

<file path=ppt/theme/theme1.xml><?xml version="1.0" encoding="utf-8"?>
<a:theme xmlns:a="http://schemas.openxmlformats.org/drawingml/2006/main" name="Sine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473</TotalTime>
  <Words>4884</Words>
  <Application>Microsoft Office PowerPoint</Application>
  <PresentationFormat>Widescreen</PresentationFormat>
  <Paragraphs>419</Paragraphs>
  <Slides>68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Aptos</vt:lpstr>
      <vt:lpstr>Arial</vt:lpstr>
      <vt:lpstr>Arial Unicode MS</vt:lpstr>
      <vt:lpstr>Avenir Next LT Pro</vt:lpstr>
      <vt:lpstr>Noto Serif</vt:lpstr>
      <vt:lpstr>Posterama</vt:lpstr>
      <vt:lpstr>Symbol</vt:lpstr>
      <vt:lpstr>Times New Roman</vt:lpstr>
      <vt:lpstr>SineVTI</vt:lpstr>
      <vt:lpstr>PowerPoint Presentation</vt:lpstr>
      <vt:lpstr>Kiến thức cơ bản về HTML</vt:lpstr>
      <vt:lpstr>Một số thẻ HTML cơ bản:</vt:lpstr>
      <vt:lpstr> Cách khởi tạo và chạy một file HTML</vt:lpstr>
      <vt:lpstr>PowerPoint Presentation</vt:lpstr>
      <vt:lpstr>PowerPoint Presentation</vt:lpstr>
      <vt:lpstr>3. Cấu trúc cơ bản của một tệp tin HTML</vt:lpstr>
      <vt:lpstr>PowerPoint Presentation</vt:lpstr>
      <vt:lpstr>PowerPoint Presentation</vt:lpstr>
      <vt:lpstr>Ví dụ</vt:lpstr>
      <vt:lpstr>Tìm hiểu tổng quan về CSS </vt:lpstr>
      <vt:lpstr>PowerPoint Presentation</vt:lpstr>
      <vt:lpstr>2) Tầm quan trọng của CSS </vt:lpstr>
      <vt:lpstr>Ví dụ:</vt:lpstr>
      <vt:lpstr>Làm thế nào để định dạng cho một phần tử  </vt:lpstr>
      <vt:lpstr>PowerPoint Presentation</vt:lpstr>
      <vt:lpstr>Bộ chọn</vt:lpstr>
      <vt:lpstr>Thuộc tính</vt:lpstr>
      <vt:lpstr>Giá trị</vt:lpstr>
      <vt:lpstr>Khai báo</vt:lpstr>
      <vt:lpstr>Bộ định dạng</vt:lpstr>
      <vt:lpstr>1) Cách định dạng cho phần tử bằng phương pháp Inline CSS </vt:lpstr>
      <vt:lpstr>Ví dụ</vt:lpstr>
      <vt:lpstr>PowerPoint Presentation</vt:lpstr>
      <vt:lpstr>PowerPoint Presentation</vt:lpstr>
      <vt:lpstr>Cách định dạng cho phần tử bằng phương pháp Internal CSS </vt:lpstr>
      <vt:lpstr>Cấu trúc cơ bản:</vt:lpstr>
      <vt:lpstr>Ví dụ mẫu:</vt:lpstr>
      <vt:lpstr>PowerPoint Presentation</vt:lpstr>
      <vt:lpstr>Cách định dạng cho phần tử bằng phương pháp External CSS</vt:lpstr>
      <vt:lpstr>Ví dụ</vt:lpstr>
      <vt:lpstr>PowerPoint Presentation</vt:lpstr>
      <vt:lpstr>Những kiến thức cơ bản trong việc viết mã CSS </vt:lpstr>
      <vt:lpstr>1) Thứ tự ưu tiên giữa các khai báo </vt:lpstr>
      <vt:lpstr>PowerPoint Presentation</vt:lpstr>
      <vt:lpstr>2) Nội dung bên trong một tập tin CSS </vt:lpstr>
      <vt:lpstr>3) Nhóm các bộ định dạng lại với nhau </vt:lpstr>
      <vt:lpstr>Cách xác định bộ chọn trong các trường hợp đặc biệt </vt:lpstr>
      <vt:lpstr>PowerPoint Presentation</vt:lpstr>
      <vt:lpstr>Xác định bộ chọn của "một thành phần" của phần tử </vt:lpstr>
      <vt:lpstr>Ví Dụ Sử Dụng Pseudo-elements</vt:lpstr>
      <vt:lpstr>Tìm hiểu cách định dạng cho một cái bảng trong CSS </vt:lpstr>
      <vt:lpstr>1. Tạo Đường Viền cho Bảng &amp; Các Ô Bên Trong Bảng</vt:lpstr>
      <vt:lpstr>2. Gộp Các Đường Viền Lân Cận Lại với border-collapse </vt:lpstr>
      <vt:lpstr>3. Chỉnh Màu Nền cho Bảng hoặc Các Ô Bên Trong Bảng</vt:lpstr>
      <vt:lpstr>4. Thiết Lập Vùng Đệm Bên Trong Ô với padding </vt:lpstr>
      <vt:lpstr>5. Chỉnh Kích Thước cho Bảng hoặc Các Ô Bên Trong Bảng</vt:lpstr>
      <vt:lpstr>6. Các Thuộc Tính Định Dạng Khác cho Bảng</vt:lpstr>
      <vt:lpstr>7. Giới Thiệu Thêm Một Số Kiểu Định Dạng cho Bảng</vt:lpstr>
      <vt:lpstr>7.2 Hàng Đổi Màu Khi Di Chuyển Con Chuột vào với :hover </vt:lpstr>
      <vt:lpstr>7.3 Bảng Có Màu Xen Kẻ (Zebra Striping) với :nth-child </vt:lpstr>
      <vt:lpstr>7.4 Bảng Responsive với overflow </vt:lpstr>
      <vt:lpstr>Cách sử dụng thuộc tính box-sizing trong CSS </vt:lpstr>
      <vt:lpstr>PowerPoint Presentation</vt:lpstr>
      <vt:lpstr>Ví dụ về box-sizing </vt:lpstr>
      <vt:lpstr>2) Tầm quan trọng của thuộc tính box-sizing </vt:lpstr>
      <vt:lpstr>Định dạng cho cặp dấu ngoặc bằng thuộc tính quotes </vt:lpstr>
      <vt:lpstr>PowerPoint Presentation</vt:lpstr>
      <vt:lpstr>Ví dụ</vt:lpstr>
      <vt:lpstr>Chia văn bản bên trong phần tử ra thành nhiều cột </vt:lpstr>
      <vt:lpstr>PowerPoint Presentation</vt:lpstr>
      <vt:lpstr>Ví dụ</vt:lpstr>
      <vt:lpstr>Cách chỉnh một vài hiệu ứng đơn giản cho hình ảnh </vt:lpstr>
      <vt:lpstr>Cách chỉnh độ trong suốt cho một phần tử HTML</vt:lpstr>
      <vt:lpstr>2. Cách chỉnh độ trong suốt cho một phần tử HTML:</vt:lpstr>
      <vt:lpstr>3. Chỉnh độ trong suốt bằng giá trị RGBA:</vt:lpstr>
      <vt:lpstr>Ví dụ</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Chi Cuong</dc:creator>
  <cp:lastModifiedBy>Nguyen Chi Cuong</cp:lastModifiedBy>
  <cp:revision>2</cp:revision>
  <dcterms:created xsi:type="dcterms:W3CDTF">2024-10-16T18:50:24Z</dcterms:created>
  <dcterms:modified xsi:type="dcterms:W3CDTF">2024-10-17T14:27:33Z</dcterms:modified>
</cp:coreProperties>
</file>