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76" r:id="rId14"/>
    <p:sldId id="267" r:id="rId15"/>
    <p:sldId id="268" r:id="rId16"/>
    <p:sldId id="269" r:id="rId17"/>
    <p:sldId id="270" r:id="rId18"/>
    <p:sldId id="271"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BFC4FE-3D69-433F-9D70-4337FD109F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69484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FC4FE-3D69-433F-9D70-4337FD109F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66347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FC4FE-3D69-433F-9D70-4337FD109F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427991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BFC4FE-3D69-433F-9D70-4337FD109F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55649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FC4FE-3D69-433F-9D70-4337FD109F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80620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BFC4FE-3D69-433F-9D70-4337FD109F0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96557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BFC4FE-3D69-433F-9D70-4337FD109F0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46852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BFC4FE-3D69-433F-9D70-4337FD109F0F}"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12631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FC4FE-3D69-433F-9D70-4337FD109F0F}"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10853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BFC4FE-3D69-433F-9D70-4337FD109F0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292877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BFC4FE-3D69-433F-9D70-4337FD109F0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509D2-5B50-4250-9422-F3D93FDCA353}" type="slidenum">
              <a:rPr lang="en-US" smtClean="0"/>
              <a:t>‹#›</a:t>
            </a:fld>
            <a:endParaRPr lang="en-US"/>
          </a:p>
        </p:txBody>
      </p:sp>
    </p:spTree>
    <p:extLst>
      <p:ext uri="{BB962C8B-B14F-4D97-AF65-F5344CB8AC3E}">
        <p14:creationId xmlns:p14="http://schemas.microsoft.com/office/powerpoint/2010/main" val="70378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FC4FE-3D69-433F-9D70-4337FD109F0F}"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509D2-5B50-4250-9422-F3D93FDCA353}" type="slidenum">
              <a:rPr lang="en-US" smtClean="0"/>
              <a:t>‹#›</a:t>
            </a:fld>
            <a:endParaRPr lang="en-US"/>
          </a:p>
        </p:txBody>
      </p:sp>
    </p:spTree>
    <p:extLst>
      <p:ext uri="{BB962C8B-B14F-4D97-AF65-F5344CB8AC3E}">
        <p14:creationId xmlns:p14="http://schemas.microsoft.com/office/powerpoint/2010/main" val="51344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ình nền Powerpoint đẹ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vi-VN" sz="9600" b="1" dirty="0" smtClean="0"/>
              <a:t>Nhóm 6</a:t>
            </a:r>
            <a:endParaRPr lang="en-US" sz="96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247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71946" y="914097"/>
            <a:ext cx="10515600" cy="5678199"/>
          </a:xfrm>
        </p:spPr>
        <p:txBody>
          <a:bodyPr>
            <a:noAutofit/>
          </a:bodyPr>
          <a:lstStyle/>
          <a:p>
            <a:r>
              <a:rPr lang="vi-VN" sz="1800" dirty="0" smtClean="0">
                <a:latin typeface="+mj-lt"/>
              </a:rPr>
              <a:t>LIBXML_NOENT	- Thực thể thay thế.</a:t>
            </a:r>
          </a:p>
          <a:p>
            <a:r>
              <a:rPr lang="vi-VN" sz="1800" dirty="0" smtClean="0">
                <a:latin typeface="+mj-lt"/>
              </a:rPr>
              <a:t>LIBXML_NOERROR	- Không hiển thị các thông báo lỗi.</a:t>
            </a:r>
          </a:p>
          <a:p>
            <a:r>
              <a:rPr lang="vi-VN" sz="1800" dirty="0" smtClean="0">
                <a:latin typeface="+mj-lt"/>
              </a:rPr>
              <a:t>LIBXML_NONET	- Dừng truy cập mạng khi tải tài liệu.</a:t>
            </a:r>
          </a:p>
          <a:p>
            <a:r>
              <a:rPr lang="vi-VN" sz="1800" dirty="0" smtClean="0">
                <a:latin typeface="+mj-lt"/>
              </a:rPr>
              <a:t>LIBXML_NONET	- Dừng truy cập mạng khi tải tài liệu.</a:t>
            </a:r>
          </a:p>
          <a:p>
            <a:r>
              <a:rPr lang="vi-VN" sz="1800" dirty="0" smtClean="0">
                <a:latin typeface="+mj-lt"/>
              </a:rPr>
              <a:t>LIBXML_NOWARNING	- Không hiển thị các thông báo cảnh báo.</a:t>
            </a:r>
          </a:p>
          <a:p>
            <a:r>
              <a:rPr lang="vi-VN" sz="1800" dirty="0" smtClean="0">
                <a:latin typeface="+mj-lt"/>
              </a:rPr>
              <a:t>LIBXML_NOXMLDECL	- Bỏ khai báo XML khi lưu tài liệu.</a:t>
            </a:r>
          </a:p>
          <a:p>
            <a:r>
              <a:rPr lang="vi-VN" sz="1800" dirty="0" smtClean="0">
                <a:latin typeface="+mj-lt"/>
              </a:rPr>
              <a:t>LIBXML_NSCLEAN	- Loại bỏ các khai báo không gian tên thừa.</a:t>
            </a:r>
          </a:p>
          <a:p>
            <a:r>
              <a:rPr lang="vi-VN" sz="1800" dirty="0" smtClean="0">
                <a:latin typeface="+mj-lt"/>
              </a:rPr>
              <a:t>LIBXML_PARSEHUGE	- Đặt cờ (flag) XML_PARSE_HUGE. Điều này làm giảm bất kỳ giới hạn mã cứng nào khỏi trình phân tích cú pháp, chẳng hạn như độ sâu tối đa của tài liệu hoặc kích thước của các node văn bản.</a:t>
            </a:r>
          </a:p>
          <a:p>
            <a:r>
              <a:rPr lang="vi-VN" sz="1800" dirty="0" smtClean="0">
                <a:latin typeface="+mj-lt"/>
              </a:rPr>
              <a:t>LIBXML_PEDANTIC	- Đặt cờ (flag) XML_PARSE_PEDANTIC, điều này cho phép báo cáo lỗi lớn.</a:t>
            </a:r>
          </a:p>
          <a:p>
            <a:r>
              <a:rPr lang="vi-VN" sz="1800" dirty="0" smtClean="0">
                <a:latin typeface="+mj-lt"/>
              </a:rPr>
              <a:t>LIBXML_XINCLUDE	- Sử dụng thay thế XInclude.</a:t>
            </a:r>
          </a:p>
          <a:p>
            <a:r>
              <a:rPr lang="vi-VN" sz="1800" dirty="0" smtClean="0">
                <a:latin typeface="+mj-lt"/>
              </a:rPr>
              <a:t>LIBXML_ERR_ERROR	- Nhận các lỗi có thể khôi phục.</a:t>
            </a:r>
          </a:p>
          <a:p>
            <a:r>
              <a:rPr lang="vi-VN" sz="1800" dirty="0" smtClean="0">
                <a:latin typeface="+mj-lt"/>
              </a:rPr>
              <a:t>LIBXML_ERR_FATAL	- Nhận các lỗi nghiêm trọng.</a:t>
            </a:r>
          </a:p>
        </p:txBody>
      </p:sp>
    </p:spTree>
    <p:extLst>
      <p:ext uri="{BB962C8B-B14F-4D97-AF65-F5344CB8AC3E}">
        <p14:creationId xmlns:p14="http://schemas.microsoft.com/office/powerpoint/2010/main" val="400975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838200" y="0"/>
            <a:ext cx="10515600" cy="5362316"/>
          </a:xfrm>
        </p:spPr>
        <p:txBody>
          <a:bodyPr/>
          <a:lstStyle/>
          <a:p>
            <a:endParaRPr lang="vi-VN" sz="1800" dirty="0" smtClean="0">
              <a:latin typeface="+mj-lt"/>
            </a:endParaRPr>
          </a:p>
          <a:p>
            <a:endParaRPr lang="vi-VN" sz="1800" dirty="0">
              <a:latin typeface="+mj-lt"/>
            </a:endParaRPr>
          </a:p>
          <a:p>
            <a:r>
              <a:rPr lang="vi-VN" sz="1800" dirty="0" smtClean="0">
                <a:latin typeface="+mj-lt"/>
              </a:rPr>
              <a:t>LIBXML_ERR_NONE</a:t>
            </a:r>
            <a:r>
              <a:rPr lang="vi-VN" sz="1800" dirty="0">
                <a:latin typeface="+mj-lt"/>
              </a:rPr>
              <a:t>	- Không có lỗi.</a:t>
            </a:r>
          </a:p>
          <a:p>
            <a:r>
              <a:rPr lang="vi-VN" sz="1800" dirty="0">
                <a:latin typeface="+mj-lt"/>
              </a:rPr>
              <a:t>LIBXML_ERR_WARNING	- Nhận các cảnh báo đơn giản.</a:t>
            </a:r>
          </a:p>
          <a:p>
            <a:r>
              <a:rPr lang="vi-VN" sz="1800" dirty="0">
                <a:latin typeface="+mj-lt"/>
              </a:rPr>
              <a:t>LIBXML_VERSION	- Nhận phiên bản Libxml </a:t>
            </a:r>
          </a:p>
          <a:p>
            <a:r>
              <a:rPr lang="vi-VN" sz="1800" dirty="0">
                <a:latin typeface="+mj-lt"/>
              </a:rPr>
              <a:t>LIBXML_DOTTED_VERSION	- Nhận phiên bản Libxml có dấu chấm </a:t>
            </a:r>
          </a:p>
          <a:p>
            <a:r>
              <a:rPr lang="vi-VN" sz="1800" dirty="0">
                <a:latin typeface="+mj-lt"/>
              </a:rPr>
              <a:t>LIBXML_SCHEMA_CREATE	- Tạo các node giá trị mặc định hoặc cố định trong quá trình xác thực lược đồ XSD</a:t>
            </a:r>
            <a:r>
              <a:rPr lang="vi-VN" sz="1800" dirty="0" smtClean="0">
                <a:latin typeface="+mj-lt"/>
              </a:rPr>
              <a:t>.</a:t>
            </a:r>
            <a:endParaRPr lang="en-US" sz="1800" dirty="0" smtClean="0">
              <a:latin typeface="+mj-lt"/>
            </a:endParaRPr>
          </a:p>
          <a:p>
            <a:pPr marL="0" indent="0">
              <a:buNone/>
            </a:pPr>
            <a:r>
              <a:rPr lang="en-US" sz="2000" b="1" dirty="0">
                <a:latin typeface="+mj-lt"/>
              </a:rPr>
              <a:t> </a:t>
            </a:r>
            <a:r>
              <a:rPr lang="en-US" sz="2000" b="1" dirty="0" smtClean="0">
                <a:latin typeface="+mj-lt"/>
              </a:rPr>
              <a:t>          ví dụ:</a:t>
            </a:r>
            <a:endParaRPr lang="en-US" sz="2000" b="1" dirty="0">
              <a:latin typeface="+mj-lt"/>
            </a:endParaRP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753" y="2987565"/>
            <a:ext cx="5946371" cy="3343560"/>
          </a:xfrm>
          <a:prstGeom prst="rect">
            <a:avLst/>
          </a:prstGeom>
        </p:spPr>
      </p:pic>
    </p:spTree>
    <p:extLst>
      <p:ext uri="{BB962C8B-B14F-4D97-AF65-F5344CB8AC3E}">
        <p14:creationId xmlns:p14="http://schemas.microsoft.com/office/powerpoint/2010/main" val="32904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136525"/>
            <a:ext cx="10515600" cy="3874366"/>
          </a:xfrm>
        </p:spPr>
        <p:txBody>
          <a:bodyPr>
            <a:normAutofit/>
          </a:bodyPr>
          <a:lstStyle/>
          <a:p>
            <a:r>
              <a:rPr lang="en-US" b="1" dirty="0" err="1"/>
              <a:t>Các</a:t>
            </a:r>
            <a:r>
              <a:rPr lang="en-US" b="1" dirty="0"/>
              <a:t> </a:t>
            </a:r>
            <a:r>
              <a:rPr lang="en-US" b="1" dirty="0" err="1"/>
              <a:t>hàm</a:t>
            </a:r>
            <a:r>
              <a:rPr lang="en-US" b="1" dirty="0"/>
              <a:t> </a:t>
            </a:r>
            <a:r>
              <a:rPr lang="en-US" b="1" dirty="0" err="1"/>
              <a:t>dùng</a:t>
            </a:r>
            <a:r>
              <a:rPr lang="en-US" b="1" dirty="0"/>
              <a:t> </a:t>
            </a:r>
            <a:r>
              <a:rPr lang="en-US" b="1" dirty="0" err="1"/>
              <a:t>để</a:t>
            </a:r>
            <a:r>
              <a:rPr lang="en-US" b="1" dirty="0"/>
              <a:t> </a:t>
            </a:r>
            <a:r>
              <a:rPr lang="en-US" b="1" dirty="0" err="1"/>
              <a:t>gửi</a:t>
            </a:r>
            <a:r>
              <a:rPr lang="en-US" b="1" dirty="0"/>
              <a:t> Email </a:t>
            </a:r>
            <a:r>
              <a:rPr lang="en-US" b="1" dirty="0" err="1"/>
              <a:t>trong</a:t>
            </a:r>
            <a:r>
              <a:rPr lang="en-US" b="1" dirty="0"/>
              <a:t> PHP</a:t>
            </a:r>
            <a:br>
              <a:rPr lang="en-US" b="1" dirty="0"/>
            </a:br>
            <a:r>
              <a:rPr lang="vi-VN" b="1" dirty="0" smtClean="0"/>
              <a:t/>
            </a:r>
            <a:br>
              <a:rPr lang="vi-VN" b="1" dirty="0" smtClean="0"/>
            </a:br>
            <a:r>
              <a:rPr lang="vi-VN" sz="2000" dirty="0" smtClean="0"/>
              <a:t>- </a:t>
            </a:r>
            <a:r>
              <a:rPr lang="vi-VN" sz="2000" dirty="0"/>
              <a:t>Hàm mail() cho phép bạn gửi email trực tiếp từ một tập lệnh.</a:t>
            </a:r>
            <a:br>
              <a:rPr lang="vi-VN" sz="2000" dirty="0"/>
            </a:br>
            <a:r>
              <a:rPr lang="vi-VN" sz="2000" dirty="0" smtClean="0"/>
              <a:t/>
            </a:r>
            <a:br>
              <a:rPr lang="vi-VN" sz="2000" dirty="0" smtClean="0"/>
            </a:br>
            <a:r>
              <a:rPr lang="vi-VN" sz="2000" dirty="0" smtClean="0"/>
              <a:t>- </a:t>
            </a:r>
            <a:r>
              <a:rPr lang="vi-VN" sz="2000" dirty="0"/>
              <a:t>Để các hàm mail khả dụng thì PHP yêu cầu một hệ thống email được cài đặt và hoạt động, điều đó được thực hiện thông qua việc cấu hình tệp </a:t>
            </a:r>
            <a:r>
              <a:rPr lang="vi-VN" sz="2000" dirty="0" smtClean="0"/>
              <a:t>php.ini</a:t>
            </a:r>
            <a:r>
              <a:rPr lang="en-US" sz="2000" dirty="0" smtClean="0"/>
              <a:t>  </a:t>
            </a:r>
            <a:br>
              <a:rPr lang="en-US" sz="2000" dirty="0" smtClean="0"/>
            </a:br>
            <a:r>
              <a:rPr lang="en-US" sz="2000" b="1" dirty="0" smtClean="0">
                <a:latin typeface="Arial Black" panose="020B0A04020102020204" pitchFamily="34" charset="0"/>
              </a:rPr>
              <a:t>ví dụ:</a:t>
            </a:r>
            <a:r>
              <a:rPr lang="vi-VN" dirty="0"/>
              <a:t/>
            </a:r>
            <a:br>
              <a:rPr lang="vi-VN"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125" y="2910932"/>
            <a:ext cx="6992268" cy="3196239"/>
          </a:xfrm>
          <a:prstGeom prst="rect">
            <a:avLst/>
          </a:prstGeom>
        </p:spPr>
      </p:pic>
    </p:spTree>
    <p:extLst>
      <p:ext uri="{BB962C8B-B14F-4D97-AF65-F5344CB8AC3E}">
        <p14:creationId xmlns:p14="http://schemas.microsoft.com/office/powerpoint/2010/main" val="176337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189"/>
            <a:ext cx="12192000" cy="6858000"/>
          </a:xfrm>
          <a:prstGeom prst="rect">
            <a:avLst/>
          </a:prstGeom>
        </p:spPr>
      </p:pic>
      <p:sp>
        <p:nvSpPr>
          <p:cNvPr id="2" name="Title 1"/>
          <p:cNvSpPr>
            <a:spLocks noGrp="1"/>
          </p:cNvSpPr>
          <p:nvPr>
            <p:ph type="title"/>
          </p:nvPr>
        </p:nvSpPr>
        <p:spPr>
          <a:xfrm>
            <a:off x="838200" y="723814"/>
            <a:ext cx="10515600" cy="1325563"/>
          </a:xfrm>
        </p:spPr>
        <p:txBody>
          <a:bodyPr>
            <a:normAutofit fontScale="90000"/>
          </a:bodyPr>
          <a:lstStyle/>
          <a:p>
            <a:r>
              <a:rPr lang="vi-VN" b="1" dirty="0"/>
              <a:t>Cấu hình thời gian chạy</a:t>
            </a:r>
            <a:br>
              <a:rPr lang="vi-VN" b="1" dirty="0"/>
            </a:br>
            <a:r>
              <a:rPr lang="vi-VN" sz="2200" dirty="0"/>
              <a:t>- Hoạt động của các hàm mail bị ảnh hưởng bởi cài đặt trong tập tin php.ini</a:t>
            </a:r>
            <a:r>
              <a:rPr lang="vi-VN" dirty="0"/>
              <a:t/>
            </a:r>
            <a:br>
              <a:rPr lang="vi-VN" dirty="0"/>
            </a:br>
            <a:endParaRPr lang="en-US" dirty="0"/>
          </a:p>
        </p:txBody>
      </p:sp>
      <p:sp>
        <p:nvSpPr>
          <p:cNvPr id="3" name="Content Placeholder 2"/>
          <p:cNvSpPr>
            <a:spLocks noGrp="1"/>
          </p:cNvSpPr>
          <p:nvPr>
            <p:ph idx="1"/>
          </p:nvPr>
        </p:nvSpPr>
        <p:spPr>
          <a:xfrm>
            <a:off x="838200" y="1845426"/>
            <a:ext cx="10515600" cy="4713923"/>
          </a:xfrm>
        </p:spPr>
        <p:txBody>
          <a:bodyPr>
            <a:normAutofit/>
          </a:bodyPr>
          <a:lstStyle/>
          <a:p>
            <a:r>
              <a:rPr lang="vi-VN" sz="2200" dirty="0" smtClean="0">
                <a:latin typeface="+mj-lt"/>
              </a:rPr>
              <a:t>mail.add_x_header - Thêm X-PHP-Originating-Script bao gồm UID của tập lệnh theo sau là tên tệp.</a:t>
            </a:r>
          </a:p>
          <a:p>
            <a:r>
              <a:rPr lang="vi-VN" sz="2200" dirty="0" smtClean="0">
                <a:latin typeface="+mj-lt"/>
              </a:rPr>
              <a:t>mail.log - Đường dẫn đến tệp nhật ký (log file) sẽ ghi lại tất cả các cuộc gọi mail(). Nhật ký bao gồm đường dẫn đầy đủ của tập lệnh, số dòng, địa chỉ "To" và tiêu đề. </a:t>
            </a:r>
          </a:p>
          <a:p>
            <a:r>
              <a:rPr lang="vi-VN" sz="2200" dirty="0" smtClean="0">
                <a:latin typeface="+mj-lt"/>
              </a:rPr>
              <a:t>SMTP - Chỉ dành cho Windows: Tên DNS hoặc địa chỉ IP của máy chủ SMTP. smtp_port - Chỉ dành cho Windows: Số cổng SMTP. </a:t>
            </a:r>
          </a:p>
          <a:p>
            <a:r>
              <a:rPr lang="vi-VN" sz="2200" dirty="0" smtClean="0">
                <a:latin typeface="+mj-lt"/>
              </a:rPr>
              <a:t>sendmail_from - Chỉ dành cho Windows: Chỉ định địa chỉ "from" được dùng khi gửi thư từ mail() </a:t>
            </a:r>
          </a:p>
          <a:p>
            <a:r>
              <a:rPr lang="vi-VN" sz="2200" dirty="0" smtClean="0">
                <a:latin typeface="+mj-lt"/>
              </a:rPr>
              <a:t>sendmail_path - Chỉ định nơi có thể tìm thấy chương trình sendmail. Chỉ thị này cũng hoạt động trong Windows. Nếu được đặt, SMTP, smtp_port và sendmail_from sẽ bị bỏ qua.</a:t>
            </a:r>
          </a:p>
          <a:p>
            <a:endParaRPr lang="en-US" dirty="0"/>
          </a:p>
        </p:txBody>
      </p:sp>
    </p:spTree>
    <p:extLst>
      <p:ext uri="{BB962C8B-B14F-4D97-AF65-F5344CB8AC3E}">
        <p14:creationId xmlns:p14="http://schemas.microsoft.com/office/powerpoint/2010/main" val="410584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705197" y="794847"/>
            <a:ext cx="10515600" cy="4351338"/>
          </a:xfrm>
        </p:spPr>
        <p:txBody>
          <a:bodyPr/>
          <a:lstStyle/>
          <a:p>
            <a:r>
              <a:rPr lang="en-US" sz="3600" b="1" dirty="0" err="1" smtClean="0"/>
              <a:t>Các</a:t>
            </a:r>
            <a:r>
              <a:rPr lang="en-US" sz="3600" b="1" dirty="0" smtClean="0"/>
              <a:t> </a:t>
            </a:r>
            <a:r>
              <a:rPr lang="en-US" sz="3600" b="1" dirty="0" err="1" smtClean="0"/>
              <a:t>hàm</a:t>
            </a:r>
            <a:r>
              <a:rPr lang="en-US" sz="3600" b="1" dirty="0" smtClean="0"/>
              <a:t> mail</a:t>
            </a:r>
          </a:p>
          <a:p>
            <a:endParaRPr lang="vi-VN" sz="2400" dirty="0" smtClean="0"/>
          </a:p>
          <a:p>
            <a:endParaRPr lang="vi-VN" sz="2400" dirty="0"/>
          </a:p>
          <a:p>
            <a:r>
              <a:rPr lang="en-US" sz="2400" dirty="0" err="1" smtClean="0"/>
              <a:t>ezmlm_hash</a:t>
            </a:r>
            <a:r>
              <a:rPr lang="en-US" sz="2400" dirty="0" smtClean="0"/>
              <a:t>()	- </a:t>
            </a:r>
            <a:r>
              <a:rPr lang="en-US" sz="2400" dirty="0" err="1" smtClean="0"/>
              <a:t>Tính</a:t>
            </a:r>
            <a:r>
              <a:rPr lang="en-US" sz="2400" dirty="0" smtClean="0"/>
              <a:t> </a:t>
            </a:r>
            <a:r>
              <a:rPr lang="en-US" sz="2400" dirty="0" err="1" smtClean="0"/>
              <a:t>toán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băm</a:t>
            </a:r>
            <a:r>
              <a:rPr lang="en-US" sz="2400" dirty="0" smtClean="0"/>
              <a:t> </a:t>
            </a:r>
            <a:r>
              <a:rPr lang="en-US" sz="2400" dirty="0" err="1" smtClean="0"/>
              <a:t>mà</a:t>
            </a:r>
            <a:r>
              <a:rPr lang="en-US" sz="2400" dirty="0" smtClean="0"/>
              <a:t> EZMLM </a:t>
            </a:r>
            <a:r>
              <a:rPr lang="en-US" sz="2400" dirty="0" err="1" smtClean="0"/>
              <a:t>cần</a:t>
            </a:r>
            <a:r>
              <a:rPr lang="en-US" sz="2400" dirty="0" smtClean="0"/>
              <a:t>.</a:t>
            </a:r>
          </a:p>
          <a:p>
            <a:r>
              <a:rPr lang="en-US" sz="2400" dirty="0" smtClean="0"/>
              <a:t>mail()	- Cho </a:t>
            </a:r>
            <a:r>
              <a:rPr lang="en-US" sz="2400" dirty="0" err="1" smtClean="0"/>
              <a:t>phép</a:t>
            </a:r>
            <a:r>
              <a:rPr lang="en-US" sz="2400" dirty="0" smtClean="0"/>
              <a:t> </a:t>
            </a:r>
            <a:r>
              <a:rPr lang="en-US" sz="2400" dirty="0" err="1" smtClean="0"/>
              <a:t>gửi</a:t>
            </a:r>
            <a:r>
              <a:rPr lang="en-US" sz="2400" dirty="0" smtClean="0"/>
              <a:t> email </a:t>
            </a:r>
            <a:r>
              <a:rPr lang="en-US" sz="2400" dirty="0" err="1" smtClean="0"/>
              <a:t>trực</a:t>
            </a:r>
            <a:r>
              <a:rPr lang="en-US" sz="2400" dirty="0" smtClean="0"/>
              <a:t> </a:t>
            </a:r>
            <a:r>
              <a:rPr lang="en-US" sz="2400" dirty="0" err="1" smtClean="0"/>
              <a:t>tiếp</a:t>
            </a:r>
            <a:r>
              <a:rPr lang="en-US" sz="2400" dirty="0" smtClean="0"/>
              <a:t> </a:t>
            </a:r>
            <a:r>
              <a:rPr lang="en-US" sz="2400" dirty="0" err="1" smtClean="0"/>
              <a:t>từ</a:t>
            </a:r>
            <a:r>
              <a:rPr lang="en-US" sz="2400" dirty="0" smtClean="0"/>
              <a:t> </a:t>
            </a:r>
            <a:r>
              <a:rPr lang="en-US" sz="2400" dirty="0" err="1" smtClean="0"/>
              <a:t>một</a:t>
            </a:r>
            <a:r>
              <a:rPr lang="en-US" sz="2400" dirty="0" smtClean="0"/>
              <a:t> </a:t>
            </a:r>
            <a:r>
              <a:rPr lang="en-US" sz="2400" dirty="0" err="1" smtClean="0"/>
              <a:t>tập</a:t>
            </a:r>
            <a:r>
              <a:rPr lang="en-US" sz="2400" dirty="0" smtClean="0"/>
              <a:t> </a:t>
            </a:r>
            <a:r>
              <a:rPr lang="en-US" sz="2400" dirty="0" err="1" smtClean="0"/>
              <a:t>lệnh</a:t>
            </a:r>
            <a:r>
              <a:rPr lang="en-US" sz="2400" dirty="0" smtClean="0"/>
              <a:t>.</a:t>
            </a:r>
            <a:endParaRPr lang="en-US" sz="2400" dirty="0"/>
          </a:p>
        </p:txBody>
      </p:sp>
    </p:spTree>
    <p:extLst>
      <p:ext uri="{BB962C8B-B14F-4D97-AF65-F5344CB8AC3E}">
        <p14:creationId xmlns:p14="http://schemas.microsoft.com/office/powerpoint/2010/main" val="25434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p>
            <a:r>
              <a:rPr lang="vi-VN" b="1" dirty="0"/>
              <a:t>Các hàm toán học trong </a:t>
            </a:r>
            <a:r>
              <a:rPr lang="vi-VN" b="1" dirty="0" smtClean="0"/>
              <a:t>PHP</a:t>
            </a:r>
            <a:r>
              <a:rPr lang="vi-VN" dirty="0"/>
              <a:t/>
            </a:r>
            <a:br>
              <a:rPr lang="vi-VN" dirty="0"/>
            </a:br>
            <a:endParaRPr lang="en-US" dirty="0"/>
          </a:p>
        </p:txBody>
      </p:sp>
      <p:sp>
        <p:nvSpPr>
          <p:cNvPr id="3" name="Content Placeholder 2"/>
          <p:cNvSpPr>
            <a:spLocks noGrp="1"/>
          </p:cNvSpPr>
          <p:nvPr>
            <p:ph idx="1"/>
          </p:nvPr>
        </p:nvSpPr>
        <p:spPr>
          <a:xfrm>
            <a:off x="838200" y="1604356"/>
            <a:ext cx="10515600" cy="4971618"/>
          </a:xfrm>
        </p:spPr>
        <p:txBody>
          <a:bodyPr>
            <a:normAutofit/>
          </a:bodyPr>
          <a:lstStyle/>
          <a:p>
            <a:r>
              <a:rPr lang="en-US" sz="2000" dirty="0" smtClean="0">
                <a:latin typeface="Times New Roman" panose="02020603050405020304" pitchFamily="18" charset="0"/>
                <a:cs typeface="Times New Roman" panose="02020603050405020304" pitchFamily="18" charset="0"/>
              </a:rPr>
              <a:t>sin()	- Trả về sin của một số</a:t>
            </a:r>
            <a:r>
              <a:rPr lang="en-US" sz="2000" b="1" dirty="0" smtClean="0">
                <a:latin typeface="Times New Roman" panose="02020603050405020304" pitchFamily="18" charset="0"/>
                <a:cs typeface="Times New Roman" panose="02020603050405020304" pitchFamily="18" charset="0"/>
              </a:rPr>
              <a:t>.                           Ví dụ:</a:t>
            </a:r>
            <a:endParaRPr lang="en-US" sz="2000" b="1"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sin hyperbolic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cos()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cosin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cosh</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cosin</a:t>
            </a:r>
            <a:r>
              <a:rPr lang="en-US" sz="2000" dirty="0" smtClean="0">
                <a:latin typeface="Times New Roman" panose="02020603050405020304" pitchFamily="18" charset="0"/>
                <a:cs typeface="Times New Roman" panose="02020603050405020304" pitchFamily="18" charset="0"/>
              </a:rPr>
              <a:t> hyperbolic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tan()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tan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tanh</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tan hyperbolic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asin</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sin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asinh</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sin hyperbolic </a:t>
            </a:r>
            <a:r>
              <a:rPr lang="en-US" sz="2000" dirty="0" err="1" smtClean="0">
                <a:latin typeface="Times New Roman" panose="02020603050405020304" pitchFamily="18" charset="0"/>
                <a:cs typeface="Times New Roman" panose="02020603050405020304" pitchFamily="18" charset="0"/>
              </a:rPr>
              <a:t>nghịch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acos</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cosin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acosh</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cosin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hyperbol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20" y="1931275"/>
            <a:ext cx="5908483" cy="1086313"/>
          </a:xfrm>
          <a:prstGeom prst="rect">
            <a:avLst/>
          </a:prstGeom>
        </p:spPr>
      </p:pic>
    </p:spTree>
    <p:extLst>
      <p:ext uri="{BB962C8B-B14F-4D97-AF65-F5344CB8AC3E}">
        <p14:creationId xmlns:p14="http://schemas.microsoft.com/office/powerpoint/2010/main" val="17914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ppt_x"/>
                                          </p:val>
                                        </p:tav>
                                        <p:tav tm="100000">
                                          <p:val>
                                            <p:strVal val="#ppt_x"/>
                                          </p:val>
                                        </p:tav>
                                      </p:tavLst>
                                    </p:anim>
                                    <p:anim calcmode="lin" valueType="num">
                                      <p:cBhvr additive="base">
                                        <p:cTn id="6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755073" y="1105593"/>
            <a:ext cx="10515600" cy="5570134"/>
          </a:xfrm>
        </p:spPr>
        <p:txBody>
          <a:bodyPr>
            <a:normAutofit/>
          </a:bodyPr>
          <a:lstStyle/>
          <a:p>
            <a:r>
              <a:rPr lang="vi-VN" sz="2000" dirty="0" smtClean="0">
                <a:latin typeface="+mj-lt"/>
              </a:rPr>
              <a:t>atan() - Trả về một số lượng lớn.</a:t>
            </a:r>
          </a:p>
          <a:p>
            <a:r>
              <a:rPr lang="vi-VN" sz="2000" dirty="0" smtClean="0">
                <a:latin typeface="+mj-lt"/>
              </a:rPr>
              <a:t>atanh() - Trả về tan nghịch đảo hyperbol của một số.</a:t>
            </a:r>
          </a:p>
          <a:p>
            <a:r>
              <a:rPr lang="vi-VN" sz="2000" dirty="0" smtClean="0">
                <a:latin typeface="+mj-lt"/>
              </a:rPr>
              <a:t>atan2() - Trả về tan cung của hai biến x &amp; y.</a:t>
            </a:r>
          </a:p>
          <a:p>
            <a:r>
              <a:rPr lang="vi-VN" sz="2000" dirty="0" smtClean="0">
                <a:latin typeface="+mj-lt"/>
              </a:rPr>
              <a:t>round() - Làm tròn số nguyên gần đây nhất.</a:t>
            </a:r>
          </a:p>
          <a:p>
            <a:r>
              <a:rPr lang="vi-VN" sz="2000" dirty="0" smtClean="0">
                <a:latin typeface="+mj-lt"/>
              </a:rPr>
              <a:t>ceil() - Làm tròn (lên) đến số nguyên gần nhất.</a:t>
            </a:r>
          </a:p>
          <a:p>
            <a:r>
              <a:rPr lang="vi-VN" sz="2000" dirty="0" smtClean="0">
                <a:latin typeface="+mj-lt"/>
              </a:rPr>
              <a:t>Floor() - Làm tròn (xuống) đến số nguyên gần nhất.</a:t>
            </a:r>
          </a:p>
          <a:p>
            <a:r>
              <a:rPr lang="vi-VN" sz="2000" dirty="0" smtClean="0">
                <a:latin typeface="+mj-lt"/>
              </a:rPr>
              <a:t>base_convert() - Chuyển đổi một số từ “cơ số này” “cơ số khác”</a:t>
            </a:r>
          </a:p>
          <a:p>
            <a:r>
              <a:rPr lang="vi-VN" sz="2000" dirty="0" smtClean="0">
                <a:latin typeface="+mj-lt"/>
              </a:rPr>
              <a:t>bindec() - Chuyển đổi “phân số nhị phân” “phân tích số”</a:t>
            </a:r>
          </a:p>
          <a:p>
            <a:r>
              <a:rPr lang="vi-VN" sz="2000" dirty="0" smtClean="0">
                <a:latin typeface="+mj-lt"/>
              </a:rPr>
              <a:t>octdec() - Chuyển đổi “số bát phân” “số thập phân”</a:t>
            </a:r>
          </a:p>
          <a:p>
            <a:r>
              <a:rPr lang="vi-VN" sz="2000" dirty="0" smtClean="0">
                <a:latin typeface="+mj-lt"/>
              </a:rPr>
              <a:t>decbin() - Chuyển đổi “phân tích số” “phân số nhị phân”</a:t>
            </a:r>
          </a:p>
          <a:p>
            <a:r>
              <a:rPr lang="vi-VN" sz="2000" dirty="0" smtClean="0">
                <a:latin typeface="+mj-lt"/>
              </a:rPr>
              <a:t>dect() - Chuyển đổi “số thập phân” “số bát phân”</a:t>
            </a:r>
          </a:p>
        </p:txBody>
      </p:sp>
    </p:spTree>
    <p:extLst>
      <p:ext uri="{BB962C8B-B14F-4D97-AF65-F5344CB8AC3E}">
        <p14:creationId xmlns:p14="http://schemas.microsoft.com/office/powerpoint/2010/main" val="1999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38694" y="731520"/>
            <a:ext cx="10515600" cy="5860473"/>
          </a:xfrm>
        </p:spPr>
        <p:txBody>
          <a:bodyPr>
            <a:normAutofit/>
          </a:bodyPr>
          <a:lstStyle/>
          <a:p>
            <a:r>
              <a:rPr lang="vi-VN" sz="2000" dirty="0" smtClean="0">
                <a:latin typeface="+mj-lt"/>
              </a:rPr>
              <a:t>deg2rad() - Chuyển đổi số đo (độ) của một góc thành radian giá trị.</a:t>
            </a:r>
          </a:p>
          <a:p>
            <a:r>
              <a:rPr lang="vi-VN" sz="2000" dirty="0" smtClean="0">
                <a:latin typeface="+mj-lt"/>
              </a:rPr>
              <a:t>rad2deg() - Chuyển đổi radian giá trị thành số đo (độ) của một góc.</a:t>
            </a:r>
          </a:p>
          <a:p>
            <a:r>
              <a:rPr lang="vi-VN" sz="2000" dirty="0" smtClean="0">
                <a:latin typeface="+mj-lt"/>
              </a:rPr>
              <a:t>is_finite() - Kiểm tra giá trị xem có phải là “số hữu hạn” hay không.</a:t>
            </a:r>
          </a:p>
          <a:p>
            <a:r>
              <a:rPr lang="vi-VN" sz="2000" dirty="0" smtClean="0">
                <a:latin typeface="+mj-lt"/>
              </a:rPr>
              <a:t>is_infinite() - Kiểm tra giá trị xem phải là một “số vô hạn” hay không.</a:t>
            </a:r>
          </a:p>
          <a:p>
            <a:r>
              <a:rPr lang="vi-VN" sz="2000" dirty="0" smtClean="0">
                <a:latin typeface="+mj-lt"/>
              </a:rPr>
              <a:t>is_nan() - Kiểm tra giá trị xem phải là một giá trị “không phải là số (không phải số)” hay không.</a:t>
            </a:r>
          </a:p>
          <a:p>
            <a:r>
              <a:rPr lang="vi-VN" sz="2000" dirty="0" smtClean="0">
                <a:latin typeface="+mj-lt"/>
              </a:rPr>
              <a:t>pow() - Tính lũy thừa.</a:t>
            </a:r>
          </a:p>
          <a:p>
            <a:r>
              <a:rPr lang="vi-VN" sz="2000" dirty="0" smtClean="0">
                <a:latin typeface="+mj-lt"/>
              </a:rPr>
              <a:t>exp() - Tính lũy thừa của cơ số e.</a:t>
            </a:r>
          </a:p>
          <a:p>
            <a:r>
              <a:rPr lang="vi-VN" sz="2000" dirty="0" smtClean="0">
                <a:latin typeface="+mj-lt"/>
              </a:rPr>
              <a:t>expm1() - Trả về exp(x) - 1</a:t>
            </a:r>
          </a:p>
          <a:p>
            <a:r>
              <a:rPr lang="vi-VN" sz="2000" dirty="0" smtClean="0">
                <a:latin typeface="+mj-lt"/>
              </a:rPr>
              <a:t>sqrt() - Trả về giá trị “căn bậc hai” của một số.</a:t>
            </a:r>
          </a:p>
          <a:p>
            <a:r>
              <a:rPr lang="vi-VN" sz="2000" dirty="0" smtClean="0">
                <a:latin typeface="+mj-lt"/>
              </a:rPr>
              <a:t>intdiv() - Chia lấy phần nguyên.</a:t>
            </a:r>
          </a:p>
          <a:p>
            <a:r>
              <a:rPr lang="vi-VN" sz="2000" dirty="0" smtClean="0">
                <a:latin typeface="+mj-lt"/>
              </a:rPr>
              <a:t>fmod() - Trả về “số dư” từ một phần được phép lấy nguyên phần.</a:t>
            </a:r>
          </a:p>
          <a:p>
            <a:r>
              <a:rPr lang="vi-VN" sz="2000" dirty="0" smtClean="0">
                <a:latin typeface="+mj-lt"/>
              </a:rPr>
              <a:t>min() - Trả về “số nhỏ nhất” trong một tập hợp số (có thể là một danh sách các số hoặc một mảng số)</a:t>
            </a:r>
            <a:endParaRPr lang="en-US" sz="2000" dirty="0">
              <a:latin typeface="+mj-lt"/>
            </a:endParaRPr>
          </a:p>
        </p:txBody>
      </p:sp>
    </p:spTree>
    <p:extLst>
      <p:ext uri="{BB962C8B-B14F-4D97-AF65-F5344CB8AC3E}">
        <p14:creationId xmlns:p14="http://schemas.microsoft.com/office/powerpoint/2010/main" val="569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idx="1"/>
          </p:nvPr>
        </p:nvSpPr>
        <p:spPr>
          <a:xfrm>
            <a:off x="838200" y="639763"/>
            <a:ext cx="10515600" cy="5537200"/>
          </a:xfrm>
        </p:spPr>
        <p:txBody>
          <a:bodyPr>
            <a:normAutofit/>
          </a:bodyPr>
          <a:lstStyle/>
          <a:p>
            <a:r>
              <a:rPr lang="vi-VN" sz="2000" dirty="0" smtClean="0">
                <a:latin typeface="+mj-lt"/>
              </a:rPr>
              <a:t>deg2rad() - Chuyển đổi số đo (độ) của một góc thành radian giá trị.</a:t>
            </a:r>
          </a:p>
          <a:p>
            <a:r>
              <a:rPr lang="vi-VN" sz="2000" dirty="0" smtClean="0">
                <a:latin typeface="+mj-lt"/>
              </a:rPr>
              <a:t>rad2deg() - Chuyển đổi radian giá trị thành số đo (độ) của một góc.</a:t>
            </a:r>
          </a:p>
          <a:p>
            <a:r>
              <a:rPr lang="vi-VN" sz="2000" dirty="0" smtClean="0">
                <a:latin typeface="+mj-lt"/>
              </a:rPr>
              <a:t>is_finite() - Kiểm tra giá trị xem có phải là “số hữu hạn” hay không.</a:t>
            </a:r>
          </a:p>
          <a:p>
            <a:r>
              <a:rPr lang="vi-VN" sz="2000" dirty="0" smtClean="0">
                <a:latin typeface="+mj-lt"/>
              </a:rPr>
              <a:t>is_infinite() - Kiểm tra giá trị xem phải là một “số vô hạn” hay không.</a:t>
            </a:r>
          </a:p>
          <a:p>
            <a:r>
              <a:rPr lang="vi-VN" sz="2000" dirty="0" smtClean="0">
                <a:latin typeface="+mj-lt"/>
              </a:rPr>
              <a:t>is_nan() - Kiểm tra giá trị xem phải là một giá trị “không phải là số (không phải số)” hay không.</a:t>
            </a:r>
          </a:p>
          <a:p>
            <a:r>
              <a:rPr lang="vi-VN" sz="2000" dirty="0" smtClean="0">
                <a:latin typeface="+mj-lt"/>
              </a:rPr>
              <a:t>pow() - Tính lũy thừa.</a:t>
            </a:r>
          </a:p>
          <a:p>
            <a:r>
              <a:rPr lang="vi-VN" sz="2000" dirty="0" smtClean="0">
                <a:latin typeface="+mj-lt"/>
              </a:rPr>
              <a:t>exp() - Tính lũy thừa của cơ số e.</a:t>
            </a:r>
          </a:p>
          <a:p>
            <a:r>
              <a:rPr lang="vi-VN" sz="2000" dirty="0" smtClean="0">
                <a:latin typeface="+mj-lt"/>
              </a:rPr>
              <a:t>expm1() - Trả về exp(x) - 1</a:t>
            </a:r>
          </a:p>
          <a:p>
            <a:r>
              <a:rPr lang="vi-VN" sz="2000" dirty="0" smtClean="0">
                <a:latin typeface="+mj-lt"/>
              </a:rPr>
              <a:t>sqrt() - Trả về giá trị “căn bậc hai” của một số.</a:t>
            </a:r>
          </a:p>
          <a:p>
            <a:r>
              <a:rPr lang="vi-VN" sz="2000" dirty="0" smtClean="0">
                <a:latin typeface="+mj-lt"/>
              </a:rPr>
              <a:t>intdiv() - Chia lấy phần nguyên.</a:t>
            </a:r>
          </a:p>
          <a:p>
            <a:r>
              <a:rPr lang="vi-VN" sz="2000" dirty="0" smtClean="0">
                <a:latin typeface="+mj-lt"/>
              </a:rPr>
              <a:t>fmod() - Trả về “số dư” từ một phần được phép lấy nguyên phần.</a:t>
            </a:r>
          </a:p>
          <a:p>
            <a:r>
              <a:rPr lang="vi-VN" sz="2000" dirty="0" smtClean="0">
                <a:latin typeface="+mj-lt"/>
              </a:rPr>
              <a:t>min() - Trả về “số nhỏ nhất” trong một tập hợp số (có thể là một danh sách các số hoặc một mảng số)</a:t>
            </a:r>
            <a:endParaRPr lang="en-US" sz="2000" dirty="0">
              <a:latin typeface="+mj-lt"/>
            </a:endParaRPr>
          </a:p>
        </p:txBody>
      </p:sp>
    </p:spTree>
    <p:extLst>
      <p:ext uri="{BB962C8B-B14F-4D97-AF65-F5344CB8AC3E}">
        <p14:creationId xmlns:p14="http://schemas.microsoft.com/office/powerpoint/2010/main" val="178719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ình nền Powerpoint đẹ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9600" b="1" dirty="0" smtClean="0">
                <a:solidFill>
                  <a:schemeClr val="bg1"/>
                </a:solidFill>
                <a:latin typeface="Arial Black" panose="020B0A04020102020204" pitchFamily="34" charset="0"/>
              </a:rPr>
              <a:t>Thank You</a:t>
            </a:r>
            <a:endParaRPr lang="en-US" sz="9600" b="1" dirty="0">
              <a:solidFill>
                <a:schemeClr val="bg1"/>
              </a:solidFill>
              <a:latin typeface="Arial Black" panose="020B0A0402010202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88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4" y="0"/>
            <a:ext cx="12192000" cy="6858000"/>
          </a:xfrm>
          <a:prstGeom prst="rect">
            <a:avLst/>
          </a:prstGeom>
        </p:spPr>
      </p:pic>
      <p:sp>
        <p:nvSpPr>
          <p:cNvPr id="2" name="Title 1"/>
          <p:cNvSpPr>
            <a:spLocks noGrp="1"/>
          </p:cNvSpPr>
          <p:nvPr>
            <p:ph type="title"/>
          </p:nvPr>
        </p:nvSpPr>
        <p:spPr>
          <a:xfrm>
            <a:off x="751968" y="910806"/>
            <a:ext cx="10515600" cy="1325563"/>
          </a:xfrm>
        </p:spPr>
        <p:txBody>
          <a:bodyPr>
            <a:normAutofit fontScale="90000"/>
          </a:bodyPr>
          <a:lstStyle/>
          <a:p>
            <a:r>
              <a:rPr lang="en-US" b="1" dirty="0"/>
              <a:t>Các hàm dùng để lọc dữ liệu trong PHP</a:t>
            </a:r>
            <a:br>
              <a:rPr lang="en-US" b="1" dirty="0"/>
            </a:br>
            <a:r>
              <a:rPr lang="vi-VN" sz="2200" dirty="0" smtClean="0"/>
              <a:t>- </a:t>
            </a:r>
            <a:r>
              <a:rPr lang="vi-VN" sz="2200" dirty="0"/>
              <a:t>Trong PHP, bộ lọc (filter) được xử dụng để xác thực và lọc dữ liệu đến từ các nguồn không an toàn, chẳng hạn như đầu vào của người dùng.</a:t>
            </a:r>
            <a:r>
              <a:rPr lang="vi-VN" dirty="0"/>
              <a:t/>
            </a:r>
            <a:br>
              <a:rPr lang="vi-VN" dirty="0"/>
            </a:br>
            <a:r>
              <a:rPr lang="vi-VN" dirty="0" smtClean="0"/>
              <a:t/>
            </a:r>
            <a:br>
              <a:rPr lang="vi-VN" dirty="0" smtClean="0"/>
            </a:br>
            <a:endParaRPr lang="en-US" dirty="0"/>
          </a:p>
        </p:txBody>
      </p:sp>
      <p:sp>
        <p:nvSpPr>
          <p:cNvPr id="3" name="Content Placeholder 2"/>
          <p:cNvSpPr>
            <a:spLocks noGrp="1"/>
          </p:cNvSpPr>
          <p:nvPr>
            <p:ph idx="1"/>
          </p:nvPr>
        </p:nvSpPr>
        <p:spPr>
          <a:xfrm>
            <a:off x="428297" y="1253331"/>
            <a:ext cx="10515600" cy="4351338"/>
          </a:xfrm>
        </p:spPr>
        <p:txBody>
          <a:bodyPr>
            <a:normAutofit/>
          </a:bodyPr>
          <a:lstStyle/>
          <a:p>
            <a:endParaRPr lang="vi-VN" sz="1800" dirty="0" smtClean="0">
              <a:latin typeface="+mj-lt"/>
            </a:endParaRPr>
          </a:p>
          <a:p>
            <a:r>
              <a:rPr lang="vi-VN" sz="1800" dirty="0" smtClean="0">
                <a:latin typeface="+mj-lt"/>
              </a:rPr>
              <a:t>filter_has_var()	    - Kiểm tra xem một biến (với kiểu đầu vào chỉ định) có tồn tại hay không.</a:t>
            </a:r>
          </a:p>
          <a:p>
            <a:r>
              <a:rPr lang="vi-VN" sz="1800" dirty="0" smtClean="0">
                <a:latin typeface="+mj-lt"/>
              </a:rPr>
              <a:t>filter_id()	- Trả về “ID bộ lọc” dựa trên “tên bộ lọc”.</a:t>
            </a:r>
          </a:p>
          <a:p>
            <a:r>
              <a:rPr lang="vi-VN" sz="1800" dirty="0" smtClean="0">
                <a:latin typeface="+mj-lt"/>
              </a:rPr>
              <a:t>filter_input()	- Nhận một biến bên </a:t>
            </a:r>
            <a:r>
              <a:rPr lang="vi-VN" sz="1800" dirty="0" smtClean="0">
                <a:latin typeface="+mj-lt"/>
              </a:rPr>
              <a:t>ngoài </a:t>
            </a:r>
            <a:r>
              <a:rPr lang="vi-VN" sz="1800" dirty="0" smtClean="0">
                <a:latin typeface="+mj-lt"/>
              </a:rPr>
              <a:t>và tùy chọn lọc nó.</a:t>
            </a:r>
          </a:p>
          <a:p>
            <a:r>
              <a:rPr lang="vi-VN" sz="1800" dirty="0" smtClean="0">
                <a:latin typeface="+mj-lt"/>
              </a:rPr>
              <a:t>filter_input_array()    - Nhận các biến bên </a:t>
            </a:r>
            <a:r>
              <a:rPr lang="vi-VN" sz="1800" dirty="0" smtClean="0">
                <a:latin typeface="+mj-lt"/>
              </a:rPr>
              <a:t>ngoài </a:t>
            </a:r>
            <a:r>
              <a:rPr lang="vi-VN" sz="1800" dirty="0" smtClean="0">
                <a:latin typeface="+mj-lt"/>
              </a:rPr>
              <a:t>và tùy chọn lọc chúng.</a:t>
            </a:r>
          </a:p>
          <a:p>
            <a:r>
              <a:rPr lang="vi-VN" sz="1800" dirty="0" smtClean="0">
                <a:latin typeface="+mj-lt"/>
              </a:rPr>
              <a:t>filter_list()	- Trả về một mảng chứa tên của tất cả các bộ lọc được hỗ trợ trong PHP.</a:t>
            </a:r>
          </a:p>
          <a:p>
            <a:r>
              <a:rPr lang="vi-VN" sz="1800" dirty="0" smtClean="0">
                <a:latin typeface="+mj-lt"/>
              </a:rPr>
              <a:t>filter_var()	- Lọc một biến dựa trên một bộ lọc chỉ định.</a:t>
            </a:r>
          </a:p>
          <a:p>
            <a:r>
              <a:rPr lang="vi-VN" sz="1800" dirty="0" smtClean="0">
                <a:latin typeface="+mj-lt"/>
              </a:rPr>
              <a:t>filter_var_array()       - Nhận nhiều biến và lọc chúng</a:t>
            </a:r>
            <a:r>
              <a:rPr lang="vi-VN" sz="1800" dirty="0" smtClean="0">
                <a:latin typeface="+mj-lt"/>
              </a:rPr>
              <a:t>.</a:t>
            </a:r>
            <a:endParaRPr lang="en-US" sz="1800" dirty="0" smtClean="0">
              <a:latin typeface="+mj-lt"/>
            </a:endParaRPr>
          </a:p>
          <a:p>
            <a:pPr marL="0" indent="0">
              <a:buNone/>
            </a:pPr>
            <a:r>
              <a:rPr lang="en-US" sz="1800" b="1" dirty="0"/>
              <a:t> </a:t>
            </a:r>
            <a:r>
              <a:rPr lang="en-US" sz="1800" b="1" dirty="0" smtClean="0"/>
              <a:t>                           ví dụ:</a:t>
            </a:r>
            <a:endParaRPr lang="en-US" sz="18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105" y="4412386"/>
            <a:ext cx="6025326" cy="1937189"/>
          </a:xfrm>
          <a:prstGeom prst="rect">
            <a:avLst/>
          </a:prstGeom>
        </p:spPr>
      </p:pic>
    </p:spTree>
    <p:extLst>
      <p:ext uri="{BB962C8B-B14F-4D97-AF65-F5344CB8AC3E}">
        <p14:creationId xmlns:p14="http://schemas.microsoft.com/office/powerpoint/2010/main" val="40865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b="1" dirty="0" err="1"/>
              <a:t>Danh</a:t>
            </a:r>
            <a:r>
              <a:rPr lang="en-US" b="1" dirty="0"/>
              <a:t> </a:t>
            </a:r>
            <a:r>
              <a:rPr lang="en-US" b="1" dirty="0" err="1"/>
              <a:t>sách</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hàm</a:t>
            </a:r>
            <a:r>
              <a:rPr lang="en-US" b="1" dirty="0"/>
              <a:t> FTP </a:t>
            </a:r>
            <a:r>
              <a:rPr lang="en-US" b="1" dirty="0" err="1"/>
              <a:t>trong</a:t>
            </a:r>
            <a:r>
              <a:rPr lang="en-US" b="1" dirty="0"/>
              <a:t> PHP</a:t>
            </a:r>
            <a:br>
              <a:rPr lang="en-US" b="1" dirty="0"/>
            </a:br>
            <a:endParaRPr lang="en-US" dirty="0"/>
          </a:p>
        </p:txBody>
      </p:sp>
      <p:sp>
        <p:nvSpPr>
          <p:cNvPr id="3" name="Content Placeholder 2"/>
          <p:cNvSpPr>
            <a:spLocks noGrp="1"/>
          </p:cNvSpPr>
          <p:nvPr>
            <p:ph idx="1"/>
          </p:nvPr>
        </p:nvSpPr>
        <p:spPr>
          <a:xfrm>
            <a:off x="838200" y="1027906"/>
            <a:ext cx="10515600" cy="4351338"/>
          </a:xfrm>
        </p:spPr>
        <p:txBody>
          <a:bodyPr>
            <a:noAutofit/>
          </a:bodyPr>
          <a:lstStyle/>
          <a:p>
            <a:r>
              <a:rPr lang="vi-VN" sz="1800" dirty="0" smtClean="0"/>
              <a:t>ftp_alloc()	- Phân bổ không gian cho tập tin được tải lên máy chủ FTP.</a:t>
            </a:r>
          </a:p>
          <a:p>
            <a:r>
              <a:rPr lang="vi-VN" sz="1800" dirty="0" smtClean="0"/>
              <a:t>ftp_cdup()	- Thay đổi thành thư mục mẹ trên máy chủ FTP.</a:t>
            </a:r>
          </a:p>
          <a:p>
            <a:r>
              <a:rPr lang="vi-VN" sz="1800" dirty="0" smtClean="0"/>
              <a:t>ftp_chdir()	- Thay đổi thư mục hiện tại trên máy chủ FTP.</a:t>
            </a:r>
          </a:p>
          <a:p>
            <a:r>
              <a:rPr lang="vi-VN" sz="1800" dirty="0" smtClean="0"/>
              <a:t>ftp_chmod()	- Thiết lập quyền trên tập tin thông qua FTP.</a:t>
            </a:r>
          </a:p>
          <a:p>
            <a:r>
              <a:rPr lang="vi-VN" sz="1800" dirty="0" smtClean="0"/>
              <a:t>ftp_close()	- Đóng một kết nối FTP.</a:t>
            </a:r>
          </a:p>
          <a:p>
            <a:r>
              <a:rPr lang="vi-VN" sz="1800" dirty="0" smtClean="0"/>
              <a:t>ftp_quit() ftp_connect()	- Mở một kết nối FTP.</a:t>
            </a:r>
          </a:p>
          <a:p>
            <a:r>
              <a:rPr lang="vi-VN" sz="1800" dirty="0" smtClean="0"/>
              <a:t>ftp_delete()	-ftp_alloc()	- Phân bổ không gian cho tập tin được tải lên máy chủ FTP.</a:t>
            </a:r>
          </a:p>
          <a:p>
            <a:r>
              <a:rPr lang="vi-VN" sz="1800" dirty="0" smtClean="0"/>
              <a:t>ftp_cdup()	- Thay đổi thành thư mục mẹ trên máy chủ FTP</a:t>
            </a:r>
            <a:r>
              <a:rPr lang="vi-VN" sz="1800" dirty="0" smtClean="0"/>
              <a:t>.</a:t>
            </a:r>
            <a:endParaRPr lang="vi-VN" sz="1800" dirty="0" smtClean="0"/>
          </a:p>
        </p:txBody>
      </p:sp>
    </p:spTree>
    <p:extLst>
      <p:ext uri="{BB962C8B-B14F-4D97-AF65-F5344CB8AC3E}">
        <p14:creationId xmlns:p14="http://schemas.microsoft.com/office/powerpoint/2010/main" val="35251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721822" y="647758"/>
            <a:ext cx="10515600" cy="5811838"/>
          </a:xfrm>
        </p:spPr>
        <p:txBody>
          <a:bodyPr>
            <a:noAutofit/>
          </a:bodyPr>
          <a:lstStyle/>
          <a:p>
            <a:r>
              <a:rPr lang="vi-VN" sz="1800" dirty="0" smtClean="0">
                <a:latin typeface="+mj-lt"/>
              </a:rPr>
              <a:t>ftp_quit</a:t>
            </a:r>
            <a:r>
              <a:rPr lang="vi-VN" sz="1800" dirty="0" smtClean="0">
                <a:latin typeface="+mj-lt"/>
              </a:rPr>
              <a:t>()   ftp_connect()	- Mở một kết nối FTP.</a:t>
            </a:r>
          </a:p>
          <a:p>
            <a:r>
              <a:rPr lang="vi-VN" sz="1800" dirty="0" smtClean="0">
                <a:latin typeface="+mj-lt"/>
              </a:rPr>
              <a:t>ftp_delete()	- Xóa một tập tin trên máy chủ FTP.</a:t>
            </a:r>
          </a:p>
          <a:p>
            <a:r>
              <a:rPr lang="vi-VN" sz="1800" dirty="0" smtClean="0">
                <a:latin typeface="+mj-lt"/>
              </a:rPr>
              <a:t>ftp_exec()	- Thực thi một lệnh trên máy chủ FTP.</a:t>
            </a:r>
          </a:p>
          <a:p>
            <a:r>
              <a:rPr lang="vi-VN" sz="1800" dirty="0" smtClean="0">
                <a:latin typeface="+mj-lt"/>
              </a:rPr>
              <a:t>ftp_fget()	- Tải xuống một tệp từ máy chủ FTP và lưu nó vào tệp cục bộ đang mở.</a:t>
            </a:r>
          </a:p>
          <a:p>
            <a:r>
              <a:rPr lang="vi-VN" sz="1800" dirty="0" smtClean="0">
                <a:latin typeface="+mj-lt"/>
              </a:rPr>
              <a:t>ftp_fput()	- Tải lên từ một tệp đang mở và lưu nó vào một tệp trên máy chủ FTP.</a:t>
            </a:r>
          </a:p>
          <a:p>
            <a:r>
              <a:rPr lang="vi-VN" sz="1800" dirty="0" smtClean="0">
                <a:latin typeface="+mj-lt"/>
              </a:rPr>
              <a:t>ftp_get()	- Tải xuống một tệp từ máy chủ FTP.</a:t>
            </a:r>
          </a:p>
          <a:p>
            <a:r>
              <a:rPr lang="vi-VN" sz="1800" dirty="0" smtClean="0">
                <a:latin typeface="+mj-lt"/>
              </a:rPr>
              <a:t>ftp_get_option()	- Trả về các tùy chọn thời gian chạy của kết nối FTP.</a:t>
            </a:r>
          </a:p>
          <a:p>
            <a:r>
              <a:rPr lang="vi-VN" sz="1800" dirty="0" smtClean="0">
                <a:latin typeface="+mj-lt"/>
              </a:rPr>
              <a:t>ftp_login()	- Đăng nhập vào kết nối FTP.</a:t>
            </a:r>
          </a:p>
          <a:p>
            <a:r>
              <a:rPr lang="vi-VN" sz="1800" dirty="0" smtClean="0">
                <a:latin typeface="+mj-lt"/>
              </a:rPr>
              <a:t>ftp_mdtm()	- Trả về thời điểm chỉnh sửa lần cuối của một tệp.</a:t>
            </a:r>
          </a:p>
          <a:p>
            <a:r>
              <a:rPr lang="vi-VN" sz="1800" dirty="0" smtClean="0">
                <a:latin typeface="+mj-lt"/>
              </a:rPr>
              <a:t>ftp_mkdir()	- Tạo một thư mục mới trên máy chủ FTP.</a:t>
            </a:r>
          </a:p>
        </p:txBody>
      </p:sp>
    </p:spTree>
    <p:extLst>
      <p:ext uri="{BB962C8B-B14F-4D97-AF65-F5344CB8AC3E}">
        <p14:creationId xmlns:p14="http://schemas.microsoft.com/office/powerpoint/2010/main" val="2068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680259" y="751344"/>
            <a:ext cx="10450484" cy="5109091"/>
          </a:xfrm>
          <a:prstGeom prst="rect">
            <a:avLst/>
          </a:prstGeom>
        </p:spPr>
        <p:txBody>
          <a:bodyPr wrap="square">
            <a:spAutoFit/>
          </a:bodyPr>
          <a:lstStyle/>
          <a:p>
            <a:r>
              <a:rPr lang="en-US" sz="2200" dirty="0" err="1" smtClean="0">
                <a:latin typeface="Times New Roman" panose="02020603050405020304" pitchFamily="18" charset="0"/>
                <a:cs typeface="Times New Roman" panose="02020603050405020304" pitchFamily="18" charset="0"/>
              </a:rPr>
              <a:t>ftp_mlsd</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Trả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định</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ftp_nb_continue</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Tiếp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xuất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gửi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chặn</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ftp_nb_fget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xuống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đang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mở</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chặn</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ftp_nb_fput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đang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mở</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chặn</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ftp_nb_get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xuống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chặn</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ftp_nb_put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chặn</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ftp_nlist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Trả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sách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tin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a:t>
            </a:r>
          </a:p>
          <a:p>
            <a:r>
              <a:rPr lang="en-US" sz="2200" dirty="0" err="1" smtClean="0">
                <a:latin typeface="Times New Roman" panose="02020603050405020304" pitchFamily="18" charset="0"/>
                <a:cs typeface="Times New Roman" panose="02020603050405020304" pitchFamily="18" charset="0"/>
              </a:rPr>
              <a:t>ftp_pasv</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Bật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tắt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chế</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thụ</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động</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ftp_put</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tệp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a:t>
            </a:r>
          </a:p>
          <a:p>
            <a:r>
              <a:rPr lang="en-US" sz="2200" dirty="0" err="1" smtClean="0">
                <a:latin typeface="Times New Roman" panose="02020603050405020304" pitchFamily="18" charset="0"/>
                <a:cs typeface="Times New Roman" panose="02020603050405020304" pitchFamily="18" charset="0"/>
              </a:rPr>
              <a:t>ftp_pwd</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Trả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thư</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tại</a:t>
            </a:r>
            <a:r>
              <a:rPr lang="en-US" sz="2200" dirty="0" smtClean="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ftp_raw</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Gửi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lệnh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máy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FTP.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1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838200" y="556501"/>
            <a:ext cx="10515600" cy="4351338"/>
          </a:xfrm>
        </p:spPr>
        <p:txBody>
          <a:bodyPr>
            <a:normAutofit lnSpcReduction="10000"/>
          </a:bodyPr>
          <a:lstStyle/>
          <a:p>
            <a:r>
              <a:rPr lang="en-US" sz="2000" dirty="0" err="1" smtClean="0">
                <a:latin typeface="Times New Roman" panose="02020603050405020304" pitchFamily="18" charset="0"/>
                <a:cs typeface="Times New Roman" panose="02020603050405020304" pitchFamily="18" charset="0"/>
              </a:rPr>
              <a:t>ftp_rawlist</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ftp_rename</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Chỉnh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FTP.</a:t>
            </a:r>
          </a:p>
          <a:p>
            <a:r>
              <a:rPr lang="en-US" sz="2000" dirty="0" err="1" smtClean="0">
                <a:latin typeface="Times New Roman" panose="02020603050405020304" pitchFamily="18" charset="0"/>
                <a:cs typeface="Times New Roman" panose="02020603050405020304" pitchFamily="18" charset="0"/>
              </a:rPr>
              <a:t>ftp_rmdir</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Xóa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rỗng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FTP.</a:t>
            </a:r>
          </a:p>
          <a:p>
            <a:r>
              <a:rPr lang="en-US" sz="2000" dirty="0" smtClean="0">
                <a:latin typeface="Times New Roman" panose="02020603050405020304" pitchFamily="18" charset="0"/>
                <a:cs typeface="Times New Roman" panose="02020603050405020304" pitchFamily="18" charset="0"/>
              </a:rPr>
              <a:t>ftp_set_option</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Thiết lập các tùy chọn thời gian chạy cho kết nối FTP.</a:t>
            </a:r>
          </a:p>
          <a:p>
            <a:r>
              <a:rPr lang="en-US" sz="2000" dirty="0" err="1" smtClean="0">
                <a:latin typeface="Times New Roman" panose="02020603050405020304" pitchFamily="18" charset="0"/>
                <a:cs typeface="Times New Roman" panose="02020603050405020304" pitchFamily="18" charset="0"/>
              </a:rPr>
              <a:t>ftp_site</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lệnh</a:t>
            </a:r>
            <a:r>
              <a:rPr lang="en-US" sz="2000" dirty="0" smtClean="0">
                <a:latin typeface="Times New Roman" panose="02020603050405020304" pitchFamily="18" charset="0"/>
                <a:cs typeface="Times New Roman" panose="02020603050405020304" pitchFamily="18" charset="0"/>
              </a:rPr>
              <a:t> FTP SITE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FTP.</a:t>
            </a:r>
          </a:p>
          <a:p>
            <a:r>
              <a:rPr lang="en-US" sz="2000" dirty="0" smtClean="0">
                <a:latin typeface="Times New Roman" panose="02020603050405020304" pitchFamily="18" charset="0"/>
                <a:cs typeface="Times New Roman" panose="02020603050405020304" pitchFamily="18" charset="0"/>
              </a:rPr>
              <a:t>ftp_size()	- Trả về kích thước của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ví dụ:</a:t>
            </a:r>
            <a:endParaRPr lang="en-US" sz="20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một </a:t>
            </a:r>
            <a:r>
              <a:rPr lang="en-US" sz="2000" dirty="0" smtClean="0">
                <a:latin typeface="Times New Roman" panose="02020603050405020304" pitchFamily="18" charset="0"/>
                <a:cs typeface="Times New Roman" panose="02020603050405020304" pitchFamily="18" charset="0"/>
              </a:rPr>
              <a:t>tập tin được chỉ định.</a:t>
            </a:r>
          </a:p>
          <a:p>
            <a:r>
              <a:rPr lang="en-US" sz="2000" dirty="0" smtClean="0">
                <a:latin typeface="Times New Roman" panose="02020603050405020304" pitchFamily="18" charset="0"/>
                <a:cs typeface="Times New Roman" panose="02020603050405020304" pitchFamily="18" charset="0"/>
              </a:rPr>
              <a:t>ftp_ssl_connect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Mở kết nối SSL-FTP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 </a:t>
            </a:r>
            <a:r>
              <a:rPr lang="en-US" sz="2000" dirty="0" smtClean="0">
                <a:latin typeface="Times New Roman" panose="02020603050405020304" pitchFamily="18" charset="0"/>
                <a:cs typeface="Times New Roman" panose="02020603050405020304" pitchFamily="18" charset="0"/>
              </a:rPr>
              <a:t>toàn.</a:t>
            </a:r>
          </a:p>
          <a:p>
            <a:r>
              <a:rPr lang="en-US" sz="2000" dirty="0" smtClean="0">
                <a:latin typeface="Times New Roman" panose="02020603050405020304" pitchFamily="18" charset="0"/>
                <a:cs typeface="Times New Roman" panose="02020603050405020304" pitchFamily="18" charset="0"/>
              </a:rPr>
              <a:t>ftp_systype()	- Trả về mã định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danh </a:t>
            </a:r>
            <a:r>
              <a:rPr lang="en-US" sz="2000" dirty="0" smtClean="0">
                <a:latin typeface="Times New Roman" panose="02020603050405020304" pitchFamily="18" charset="0"/>
                <a:cs typeface="Times New Roman" panose="02020603050405020304" pitchFamily="18" charset="0"/>
              </a:rPr>
              <a:t>loại hệ thống của máy chủ FTP</a:t>
            </a:r>
            <a:r>
              <a:rPr lang="en-US" sz="2000" dirty="0" smtClean="0">
                <a:latin typeface="Times New Roman" panose="02020603050405020304" pitchFamily="18" charset="0"/>
                <a:cs typeface="Times New Roman" panose="02020603050405020304" pitchFamily="18" charset="0"/>
              </a:rPr>
              <a:t>.</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30007"/>
            <a:ext cx="5458812" cy="3584253"/>
          </a:xfrm>
          <a:prstGeom prst="rect">
            <a:avLst/>
          </a:prstGeom>
        </p:spPr>
      </p:pic>
    </p:spTree>
    <p:extLst>
      <p:ext uri="{BB962C8B-B14F-4D97-AF65-F5344CB8AC3E}">
        <p14:creationId xmlns:p14="http://schemas.microsoft.com/office/powerpoint/2010/main" val="7780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b="1" dirty="0" err="1"/>
              <a:t>Danh</a:t>
            </a:r>
            <a:r>
              <a:rPr lang="en-US" b="1" dirty="0"/>
              <a:t> </a:t>
            </a:r>
            <a:r>
              <a:rPr lang="en-US" b="1" dirty="0" err="1"/>
              <a:t>sách</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hàm</a:t>
            </a:r>
            <a:r>
              <a:rPr lang="en-US" b="1" dirty="0"/>
              <a:t> JSON </a:t>
            </a:r>
            <a:r>
              <a:rPr lang="en-US" b="1" dirty="0" err="1"/>
              <a:t>trong</a:t>
            </a:r>
            <a:r>
              <a:rPr lang="en-US" b="1" dirty="0"/>
              <a:t> PHP</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err="1" smtClean="0">
                <a:latin typeface="Times New Roman" panose="02020603050405020304" pitchFamily="18" charset="0"/>
                <a:cs typeface="Times New Roman" panose="02020603050405020304" pitchFamily="18" charset="0"/>
              </a:rPr>
              <a:t>json_decode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Giải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chuỗi</a:t>
            </a:r>
            <a:r>
              <a:rPr lang="en-US" sz="1800" dirty="0" smtClean="0">
                <a:latin typeface="Times New Roman" panose="02020603050405020304" pitchFamily="18" charset="0"/>
                <a:cs typeface="Times New Roman" panose="02020603050405020304" pitchFamily="18" charset="0"/>
              </a:rPr>
              <a:t> JSON.</a:t>
            </a:r>
          </a:p>
          <a:p>
            <a:r>
              <a:rPr lang="en-US" sz="1800" dirty="0" err="1" smtClean="0">
                <a:latin typeface="Times New Roman" panose="02020603050405020304" pitchFamily="18" charset="0"/>
                <a:cs typeface="Times New Roman" panose="02020603050405020304" pitchFamily="18" charset="0"/>
              </a:rPr>
              <a:t>json_encode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Mã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hóa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sang </a:t>
            </a:r>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dạng</a:t>
            </a:r>
            <a:r>
              <a:rPr lang="en-US" sz="1800" dirty="0" smtClean="0">
                <a:latin typeface="Times New Roman" panose="02020603050405020304" pitchFamily="18" charset="0"/>
                <a:cs typeface="Times New Roman" panose="02020603050405020304" pitchFamily="18" charset="0"/>
              </a:rPr>
              <a:t> JSON.</a:t>
            </a:r>
          </a:p>
          <a:p>
            <a:r>
              <a:rPr lang="en-US" sz="1800" dirty="0" err="1" smtClean="0">
                <a:latin typeface="Times New Roman" panose="02020603050405020304" pitchFamily="18" charset="0"/>
                <a:cs typeface="Times New Roman" panose="02020603050405020304" pitchFamily="18" charset="0"/>
              </a:rPr>
              <a:t>json_last_error</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lỗi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cuối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cùng</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json_last_error_msg()	- Trả về chuỗi lỗi của lệnh gọi json_encode() hoặc json_decode() cuối cùng</a:t>
            </a:r>
            <a:r>
              <a:rPr lang="en-US" sz="1800"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ví dụ:</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580" y="3429000"/>
            <a:ext cx="8354591" cy="2076740"/>
          </a:xfrm>
          <a:prstGeom prst="rect">
            <a:avLst/>
          </a:prstGeom>
        </p:spPr>
      </p:pic>
    </p:spTree>
    <p:extLst>
      <p:ext uri="{BB962C8B-B14F-4D97-AF65-F5344CB8AC3E}">
        <p14:creationId xmlns:p14="http://schemas.microsoft.com/office/powerpoint/2010/main" val="297319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664383"/>
            <a:ext cx="10515600" cy="1325563"/>
          </a:xfrm>
        </p:spPr>
        <p:txBody>
          <a:bodyPr>
            <a:normAutofit fontScale="90000"/>
          </a:bodyPr>
          <a:lstStyle/>
          <a:p>
            <a:r>
              <a:rPr lang="en-US" b="1" dirty="0" err="1"/>
              <a:t>Danh</a:t>
            </a:r>
            <a:r>
              <a:rPr lang="en-US" b="1" dirty="0"/>
              <a:t> </a:t>
            </a:r>
            <a:r>
              <a:rPr lang="en-US" b="1" dirty="0" err="1"/>
              <a:t>sách</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hàm</a:t>
            </a:r>
            <a:r>
              <a:rPr lang="en-US" b="1" dirty="0"/>
              <a:t> &amp; </a:t>
            </a:r>
            <a:r>
              <a:rPr lang="en-US" b="1" dirty="0" err="1"/>
              <a:t>hằng</a:t>
            </a:r>
            <a:r>
              <a:rPr lang="en-US" b="1" dirty="0"/>
              <a:t> </a:t>
            </a:r>
            <a:r>
              <a:rPr lang="en-US" b="1" dirty="0" err="1"/>
              <a:t>Libxml</a:t>
            </a:r>
            <a:r>
              <a:rPr lang="en-US" b="1" dirty="0"/>
              <a:t> </a:t>
            </a:r>
            <a:r>
              <a:rPr lang="en-US" b="1" dirty="0" err="1"/>
              <a:t>trong</a:t>
            </a:r>
            <a:r>
              <a:rPr lang="en-US" b="1" dirty="0"/>
              <a:t> PHP</a:t>
            </a:r>
            <a:r>
              <a:rPr lang="en-US" sz="2200" b="1" dirty="0"/>
              <a:t/>
            </a:r>
            <a:br>
              <a:rPr lang="en-US" sz="2200" b="1" dirty="0"/>
            </a:br>
            <a:r>
              <a:rPr lang="vi-VN" sz="2200" b="1" dirty="0" smtClean="0"/>
              <a:t>- </a:t>
            </a:r>
            <a:r>
              <a:rPr lang="vi-VN" sz="2200" dirty="0" smtClean="0"/>
              <a:t>Trong </a:t>
            </a:r>
            <a:r>
              <a:rPr lang="vi-VN" sz="2200" dirty="0"/>
              <a:t>PHP, các hàm &amp; hằng Libxml thường được sử dụng chung với các hàm SimpleXML, XSLT, DOM.</a:t>
            </a:r>
            <a:endParaRPr lang="en-US" sz="2200" dirty="0"/>
          </a:p>
        </p:txBody>
      </p:sp>
      <p:sp>
        <p:nvSpPr>
          <p:cNvPr id="3" name="Content Placeholder 2"/>
          <p:cNvSpPr>
            <a:spLocks noGrp="1"/>
          </p:cNvSpPr>
          <p:nvPr>
            <p:ph idx="1"/>
          </p:nvPr>
        </p:nvSpPr>
        <p:spPr>
          <a:xfrm>
            <a:off x="838200" y="2126818"/>
            <a:ext cx="10515600" cy="4351338"/>
          </a:xfrm>
        </p:spPr>
        <p:txBody>
          <a:bodyPr>
            <a:normAutofit/>
          </a:bodyPr>
          <a:lstStyle/>
          <a:p>
            <a:r>
              <a:rPr lang="en-US" b="1" dirty="0" err="1"/>
              <a:t>Các</a:t>
            </a:r>
            <a:r>
              <a:rPr lang="en-US" b="1" dirty="0"/>
              <a:t> </a:t>
            </a:r>
            <a:r>
              <a:rPr lang="en-US" b="1" dirty="0" err="1"/>
              <a:t>hàm</a:t>
            </a:r>
            <a:r>
              <a:rPr lang="en-US" b="1" dirty="0"/>
              <a:t> </a:t>
            </a:r>
            <a:r>
              <a:rPr lang="en-US" b="1" dirty="0" err="1"/>
              <a:t>Libxml</a:t>
            </a:r>
            <a:r>
              <a:rPr lang="en-US" b="1" dirty="0"/>
              <a:t> </a:t>
            </a:r>
            <a:r>
              <a:rPr lang="en-US" b="1" dirty="0" err="1"/>
              <a:t>trong</a:t>
            </a:r>
            <a:r>
              <a:rPr lang="en-US" b="1" dirty="0"/>
              <a:t> PHP</a:t>
            </a:r>
          </a:p>
          <a:p>
            <a:r>
              <a:rPr lang="vi-VN" sz="2000" dirty="0" smtClean="0">
                <a:latin typeface="Times New Roman" panose="02020603050405020304" pitchFamily="18" charset="0"/>
                <a:cs typeface="Times New Roman" panose="02020603050405020304" pitchFamily="18" charset="0"/>
              </a:rPr>
              <a:t>libxml_clear_errors()	- Xóa bộ đệm lỗi libxml.</a:t>
            </a:r>
          </a:p>
          <a:p>
            <a:r>
              <a:rPr lang="vi-VN" sz="2000" dirty="0" smtClean="0">
                <a:latin typeface="Times New Roman" panose="02020603050405020304" pitchFamily="18" charset="0"/>
                <a:cs typeface="Times New Roman" panose="02020603050405020304" pitchFamily="18" charset="0"/>
              </a:rPr>
              <a:t>libxml_disable_entity_loader()	- Cho phép khả năng tải các thực thể bên ngoài.</a:t>
            </a:r>
          </a:p>
          <a:p>
            <a:r>
              <a:rPr lang="vi-VN" sz="2000" dirty="0" smtClean="0">
                <a:latin typeface="Times New Roman" panose="02020603050405020304" pitchFamily="18" charset="0"/>
                <a:cs typeface="Times New Roman" panose="02020603050405020304" pitchFamily="18" charset="0"/>
              </a:rPr>
              <a:t>libxml_get_errors()	- Lấy lỗi từ bộ đệm lỗi libxml.</a:t>
            </a:r>
          </a:p>
          <a:p>
            <a:r>
              <a:rPr lang="vi-VN" sz="2000" dirty="0" smtClean="0">
                <a:latin typeface="Times New Roman" panose="02020603050405020304" pitchFamily="18" charset="0"/>
                <a:cs typeface="Times New Roman" panose="02020603050405020304" pitchFamily="18" charset="0"/>
              </a:rPr>
              <a:t>libxml_get_last_error()	- Lấy lỗi cuối cùng từ bộ đệm lỗi libxml.</a:t>
            </a:r>
          </a:p>
          <a:p>
            <a:r>
              <a:rPr lang="vi-VN" sz="2000" dirty="0" smtClean="0">
                <a:latin typeface="Times New Roman" panose="02020603050405020304" pitchFamily="18" charset="0"/>
                <a:cs typeface="Times New Roman" panose="02020603050405020304" pitchFamily="18" charset="0"/>
              </a:rPr>
              <a:t>libxml_set_external_entity_loader()	- Thay đổi trình tải thực thể bên ngoài mặc định.</a:t>
            </a:r>
          </a:p>
          <a:p>
            <a:r>
              <a:rPr lang="vi-VN" sz="2000" dirty="0" smtClean="0">
                <a:latin typeface="Times New Roman" panose="02020603050405020304" pitchFamily="18" charset="0"/>
                <a:cs typeface="Times New Roman" panose="02020603050405020304" pitchFamily="18" charset="0"/>
              </a:rPr>
              <a:t>libxml_set_streams_context()	- Đặt ngữ cảnh luồng cho lần tải hoặc ghi tài liệu libxml tiếp theo.</a:t>
            </a:r>
          </a:p>
          <a:p>
            <a:r>
              <a:rPr lang="vi-VN" sz="2000" dirty="0" smtClean="0">
                <a:latin typeface="Times New Roman" panose="02020603050405020304" pitchFamily="18" charset="0"/>
                <a:cs typeface="Times New Roman" panose="02020603050405020304" pitchFamily="18" charset="0"/>
              </a:rPr>
              <a:t>libxml_use_internal_errors()	- Tắt các lỗi libxml chuẩn và cho phép xử lý lỗi người dùng</a:t>
            </a:r>
            <a:r>
              <a:rPr lang="vi-VN" sz="2000" dirty="0" smtClean="0"/>
              <a:t>.</a:t>
            </a:r>
            <a:endParaRPr lang="en-US" sz="2000" dirty="0"/>
          </a:p>
        </p:txBody>
      </p:sp>
    </p:spTree>
    <p:extLst>
      <p:ext uri="{BB962C8B-B14F-4D97-AF65-F5344CB8AC3E}">
        <p14:creationId xmlns:p14="http://schemas.microsoft.com/office/powerpoint/2010/main" val="42819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838200" y="706582"/>
            <a:ext cx="10515600" cy="5595072"/>
          </a:xfrm>
        </p:spPr>
        <p:txBody>
          <a:bodyPr>
            <a:normAutofit fontScale="92500" lnSpcReduction="10000"/>
          </a:bodyPr>
          <a:lstStyle/>
          <a:p>
            <a:r>
              <a:rPr lang="vi-VN" sz="2900" b="1" dirty="0" smtClean="0"/>
              <a:t>Các hằng (Constant) Libxml có sẵn trong PHP:</a:t>
            </a:r>
          </a:p>
          <a:p>
            <a:endParaRPr lang="vi-VN" sz="2900" b="1" dirty="0" smtClean="0"/>
          </a:p>
          <a:p>
            <a:r>
              <a:rPr lang="vi-VN" sz="1900" dirty="0" smtClean="0">
                <a:latin typeface="+mj-lt"/>
              </a:rPr>
              <a:t>LIBXML_BIGLINES	- Đặt số dòng lớn hơn 65535 để được báo cáo chính xác.</a:t>
            </a:r>
          </a:p>
          <a:p>
            <a:r>
              <a:rPr lang="vi-VN" sz="1900" dirty="0" smtClean="0">
                <a:latin typeface="+mj-lt"/>
              </a:rPr>
              <a:t>LIBXML_COMPACT	- Thiết lập tối ưu hóa phân bổ các node nhỏ. Điều này có thể cải thiện hiệu suất ứng dụng.</a:t>
            </a:r>
          </a:p>
          <a:p>
            <a:r>
              <a:rPr lang="vi-VN" sz="1900" dirty="0" smtClean="0">
                <a:latin typeface="+mj-lt"/>
              </a:rPr>
              <a:t>LIBXML_DTDATTR	- Đặt thuộc tính DTD mặc định.</a:t>
            </a:r>
          </a:p>
          <a:p>
            <a:r>
              <a:rPr lang="vi-VN" sz="1900" dirty="0" smtClean="0">
                <a:latin typeface="+mj-lt"/>
              </a:rPr>
              <a:t>LIBXML_DTDLOAD	- Tải tập hợp con bên ngoài.</a:t>
            </a:r>
          </a:p>
          <a:p>
            <a:r>
              <a:rPr lang="vi-VN" sz="1900" dirty="0" smtClean="0">
                <a:latin typeface="+mj-lt"/>
              </a:rPr>
              <a:t>LIBXML_DTDVALID	- Xác thực với DTD.</a:t>
            </a:r>
          </a:p>
          <a:p>
            <a:r>
              <a:rPr lang="vi-VN" sz="1900" dirty="0" smtClean="0">
                <a:latin typeface="+mj-lt"/>
              </a:rPr>
              <a:t>LIBXML_HTML_NOIMPLIED	- Đặt cờ (flag) HTML_PARSE_NOIMPLIED, điều này sẽ tắt việc tự động thêm các phần tử html/body.</a:t>
            </a:r>
          </a:p>
          <a:p>
            <a:r>
              <a:rPr lang="vi-VN" sz="1900" dirty="0" smtClean="0">
                <a:latin typeface="+mj-lt"/>
              </a:rPr>
              <a:t>LIBXML_HTML_NODEFDTD	- Đặt cờ HTML_PARSE_NODEFDTD (flag), điều này ngăn không cho thêm loại tài liệu mặc định nếu không tìm thấy loại tài liệu nào.</a:t>
            </a:r>
          </a:p>
          <a:p>
            <a:r>
              <a:rPr lang="vi-VN" sz="1900" dirty="0" smtClean="0">
                <a:latin typeface="+mj-lt"/>
              </a:rPr>
              <a:t>LIBXML_NOBLANKS	- Xóa các node trống.</a:t>
            </a:r>
          </a:p>
          <a:p>
            <a:r>
              <a:rPr lang="vi-VN" sz="1900" dirty="0" smtClean="0">
                <a:latin typeface="+mj-lt"/>
              </a:rPr>
              <a:t>LIBXML_NOCDATA	- Đặt CDATA làm node văn bản.</a:t>
            </a:r>
          </a:p>
          <a:p>
            <a:r>
              <a:rPr lang="vi-VN" sz="1900" dirty="0" smtClean="0">
                <a:latin typeface="+mj-lt"/>
              </a:rPr>
              <a:t>LIBXML_NOEMPTYTAG	- Thay đổi các thẻ trống, chỉ khả dụng trong các hàm DOMDocument-&gt;save() và DOMDocument-&gt;saveXML()</a:t>
            </a:r>
          </a:p>
        </p:txBody>
      </p:sp>
    </p:spTree>
    <p:extLst>
      <p:ext uri="{BB962C8B-B14F-4D97-AF65-F5344CB8AC3E}">
        <p14:creationId xmlns:p14="http://schemas.microsoft.com/office/powerpoint/2010/main" val="24024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2336</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Times New Roman</vt:lpstr>
      <vt:lpstr>Office Theme</vt:lpstr>
      <vt:lpstr>Nhóm 6</vt:lpstr>
      <vt:lpstr>Các hàm dùng để lọc dữ liệu trong PHP - Trong PHP, bộ lọc (filter) được xử dụng để xác thực và lọc dữ liệu đến từ các nguồn không an toàn, chẳng hạn như đầu vào của người dùng.  </vt:lpstr>
      <vt:lpstr>Danh sách tất cả các hàm FTP trong PHP </vt:lpstr>
      <vt:lpstr>PowerPoint Presentation</vt:lpstr>
      <vt:lpstr>PowerPoint Presentation</vt:lpstr>
      <vt:lpstr>PowerPoint Presentation</vt:lpstr>
      <vt:lpstr>Danh sách tất cả các hàm JSON trong PHP </vt:lpstr>
      <vt:lpstr>Danh sách tất cả các hàm &amp; hằng Libxml trong PHP - Trong PHP, các hàm &amp; hằng Libxml thường được sử dụng chung với các hàm SimpleXML, XSLT, DOM.</vt:lpstr>
      <vt:lpstr>PowerPoint Presentation</vt:lpstr>
      <vt:lpstr>PowerPoint Presentation</vt:lpstr>
      <vt:lpstr>PowerPoint Presentation</vt:lpstr>
      <vt:lpstr>Các hàm dùng để gửi Email trong PHP  - Hàm mail() cho phép bạn gửi email trực tiếp từ một tập lệnh.  - Để các hàm mail khả dụng thì PHP yêu cầu một hệ thống email được cài đặt và hoạt động, điều đó được thực hiện thông qua việc cấu hình tệp php.ini   ví dụ: </vt:lpstr>
      <vt:lpstr>Cấu hình thời gian chạy - Hoạt động của các hàm mail bị ảnh hưởng bởi cài đặt trong tập tin php.ini </vt:lpstr>
      <vt:lpstr>PowerPoint Presentation</vt:lpstr>
      <vt:lpstr>Các hàm toán học trong PHP </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dc:title>
  <dc:creator>Mr Dung</dc:creator>
  <cp:lastModifiedBy>ADMIN</cp:lastModifiedBy>
  <cp:revision>15</cp:revision>
  <dcterms:created xsi:type="dcterms:W3CDTF">2024-10-24T14:22:16Z</dcterms:created>
  <dcterms:modified xsi:type="dcterms:W3CDTF">2024-10-25T02:48:36Z</dcterms:modified>
</cp:coreProperties>
</file>