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5"/>
  </p:notesMasterIdLst>
  <p:sldIdLst>
    <p:sldId id="842" r:id="rId3"/>
    <p:sldId id="862" r:id="rId4"/>
    <p:sldId id="881" r:id="rId5"/>
    <p:sldId id="863" r:id="rId6"/>
    <p:sldId id="866" r:id="rId7"/>
    <p:sldId id="868" r:id="rId8"/>
    <p:sldId id="869" r:id="rId9"/>
    <p:sldId id="871" r:id="rId10"/>
    <p:sldId id="872" r:id="rId11"/>
    <p:sldId id="879" r:id="rId12"/>
    <p:sldId id="873" r:id="rId13"/>
    <p:sldId id="874" r:id="rId14"/>
    <p:sldId id="875" r:id="rId15"/>
    <p:sldId id="880" r:id="rId16"/>
    <p:sldId id="877" r:id="rId17"/>
    <p:sldId id="850" r:id="rId18"/>
    <p:sldId id="878" r:id="rId19"/>
    <p:sldId id="861" r:id="rId20"/>
    <p:sldId id="858" r:id="rId21"/>
    <p:sldId id="854" r:id="rId22"/>
    <p:sldId id="855" r:id="rId23"/>
    <p:sldId id="857"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6BDCB-04B2-42BD-BAE1-A2735FF1F67E}" type="datetimeFigureOut">
              <a:rPr lang="zh-CN" altLang="en-US" smtClean="0"/>
              <a:t>2024/6/10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5E9E6-5E3E-43B7-B4A2-25E330F59D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11</a:t>
            </a:fld>
            <a:endParaRPr kumimoji="1" lang="zh-CN" altLang="en-US"/>
          </a:p>
        </p:txBody>
      </p:sp>
    </p:spTree>
    <p:extLst>
      <p:ext uri="{BB962C8B-B14F-4D97-AF65-F5344CB8AC3E}">
        <p14:creationId xmlns:p14="http://schemas.microsoft.com/office/powerpoint/2010/main" val="381175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12</a:t>
            </a:fld>
            <a:endParaRPr kumimoji="1" lang="zh-CN" altLang="en-US"/>
          </a:p>
        </p:txBody>
      </p:sp>
    </p:spTree>
    <p:extLst>
      <p:ext uri="{BB962C8B-B14F-4D97-AF65-F5344CB8AC3E}">
        <p14:creationId xmlns:p14="http://schemas.microsoft.com/office/powerpoint/2010/main" val="19229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13</a:t>
            </a:fld>
            <a:endParaRPr kumimoji="1" lang="zh-CN" altLang="en-US"/>
          </a:p>
        </p:txBody>
      </p:sp>
    </p:spTree>
    <p:extLst>
      <p:ext uri="{BB962C8B-B14F-4D97-AF65-F5344CB8AC3E}">
        <p14:creationId xmlns:p14="http://schemas.microsoft.com/office/powerpoint/2010/main" val="287421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14</a:t>
            </a:fld>
            <a:endParaRPr kumimoji="1" lang="zh-CN" altLang="en-US"/>
          </a:p>
        </p:txBody>
      </p:sp>
    </p:spTree>
    <p:extLst>
      <p:ext uri="{BB962C8B-B14F-4D97-AF65-F5344CB8AC3E}">
        <p14:creationId xmlns:p14="http://schemas.microsoft.com/office/powerpoint/2010/main" val="1971729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15</a:t>
            </a:fld>
            <a:endParaRPr kumimoji="1" lang="zh-CN" altLang="en-US"/>
          </a:p>
        </p:txBody>
      </p:sp>
    </p:spTree>
    <p:extLst>
      <p:ext uri="{BB962C8B-B14F-4D97-AF65-F5344CB8AC3E}">
        <p14:creationId xmlns:p14="http://schemas.microsoft.com/office/powerpoint/2010/main" val="307752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16</a:t>
            </a:fld>
            <a:endParaRPr kumimoji="1" lang="zh-CN" altLang="en-US"/>
          </a:p>
        </p:txBody>
      </p:sp>
    </p:spTree>
    <p:extLst>
      <p:ext uri="{BB962C8B-B14F-4D97-AF65-F5344CB8AC3E}">
        <p14:creationId xmlns:p14="http://schemas.microsoft.com/office/powerpoint/2010/main" val="3132599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17</a:t>
            </a:fld>
            <a:endParaRPr kumimoji="1" lang="zh-CN" altLang="en-US"/>
          </a:p>
        </p:txBody>
      </p:sp>
    </p:spTree>
    <p:extLst>
      <p:ext uri="{BB962C8B-B14F-4D97-AF65-F5344CB8AC3E}">
        <p14:creationId xmlns:p14="http://schemas.microsoft.com/office/powerpoint/2010/main" val="3876032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18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20</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21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2</a:t>
            </a:fld>
            <a:endParaRPr kumimoji="1" lang="zh-CN" altLang="en-US"/>
          </a:p>
        </p:txBody>
      </p:sp>
    </p:spTree>
    <p:extLst>
      <p:ext uri="{BB962C8B-B14F-4D97-AF65-F5344CB8AC3E}">
        <p14:creationId xmlns:p14="http://schemas.microsoft.com/office/powerpoint/2010/main" val="767334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22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3</a:t>
            </a:fld>
            <a:endParaRPr kumimoji="1" lang="zh-CN" altLang="en-US"/>
          </a:p>
        </p:txBody>
      </p:sp>
    </p:spTree>
    <p:extLst>
      <p:ext uri="{BB962C8B-B14F-4D97-AF65-F5344CB8AC3E}">
        <p14:creationId xmlns:p14="http://schemas.microsoft.com/office/powerpoint/2010/main" val="102108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4</a:t>
            </a:fld>
            <a:endParaRPr kumimoji="1" lang="zh-CN" altLang="en-US"/>
          </a:p>
        </p:txBody>
      </p:sp>
    </p:spTree>
    <p:extLst>
      <p:ext uri="{BB962C8B-B14F-4D97-AF65-F5344CB8AC3E}">
        <p14:creationId xmlns:p14="http://schemas.microsoft.com/office/powerpoint/2010/main" val="409136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5</a:t>
            </a:fld>
            <a:endParaRPr kumimoji="1" lang="zh-CN" altLang="en-US"/>
          </a:p>
        </p:txBody>
      </p:sp>
    </p:spTree>
    <p:extLst>
      <p:ext uri="{BB962C8B-B14F-4D97-AF65-F5344CB8AC3E}">
        <p14:creationId xmlns:p14="http://schemas.microsoft.com/office/powerpoint/2010/main" val="194550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6</a:t>
            </a:fld>
            <a:endParaRPr kumimoji="1" lang="zh-CN" altLang="en-US"/>
          </a:p>
        </p:txBody>
      </p:sp>
    </p:spTree>
    <p:extLst>
      <p:ext uri="{BB962C8B-B14F-4D97-AF65-F5344CB8AC3E}">
        <p14:creationId xmlns:p14="http://schemas.microsoft.com/office/powerpoint/2010/main" val="423472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7</a:t>
            </a:fld>
            <a:endParaRPr kumimoji="1" lang="zh-CN" altLang="en-US"/>
          </a:p>
        </p:txBody>
      </p:sp>
    </p:spTree>
    <p:extLst>
      <p:ext uri="{BB962C8B-B14F-4D97-AF65-F5344CB8AC3E}">
        <p14:creationId xmlns:p14="http://schemas.microsoft.com/office/powerpoint/2010/main" val="3414228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8</a:t>
            </a:fld>
            <a:endParaRPr kumimoji="1" lang="zh-CN" altLang="en-US"/>
          </a:p>
        </p:txBody>
      </p:sp>
    </p:spTree>
    <p:extLst>
      <p:ext uri="{BB962C8B-B14F-4D97-AF65-F5344CB8AC3E}">
        <p14:creationId xmlns:p14="http://schemas.microsoft.com/office/powerpoint/2010/main" val="398858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D8D8C30-6505-9243-97C3-D15792ED57F3}" type="slidenum">
              <a:rPr kumimoji="1" lang="zh-CN" altLang="en-US" smtClean="0"/>
              <a:t>9</a:t>
            </a:fld>
            <a:endParaRPr kumimoji="1" lang="zh-CN" altLang="en-US"/>
          </a:p>
        </p:txBody>
      </p:sp>
    </p:spTree>
    <p:extLst>
      <p:ext uri="{BB962C8B-B14F-4D97-AF65-F5344CB8AC3E}">
        <p14:creationId xmlns:p14="http://schemas.microsoft.com/office/powerpoint/2010/main" val="61963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142E5E-8F07-4E75-99B5-6658B15A5BDA}" type="datetimeFigureOut">
              <a:rPr lang="zh-CN" altLang="en-US" smtClean="0"/>
              <a:t>2024/6/10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1AA9BD-07B9-4CA0-9D03-E51D586EAB8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42E5E-8F07-4E75-99B5-6658B15A5BDA}" type="datetimeFigureOut">
              <a:rPr lang="zh-CN" altLang="en-US" smtClean="0"/>
              <a:t>2024/6/10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AA9BD-07B9-4CA0-9D03-E51D586EAB8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2363886687/Optical-Quantum-MIMO-Channel-Capacit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gif"/><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285486" y="1670050"/>
            <a:ext cx="11621020" cy="2585323"/>
          </a:xfrm>
          <a:prstGeom prst="rect">
            <a:avLst/>
          </a:prstGeom>
          <a:noFill/>
        </p:spPr>
        <p:txBody>
          <a:bodyPr wrap="square" lIns="91440" tIns="45720" rIns="91440" bIns="45720">
            <a:spAutoFit/>
          </a:bodyPr>
          <a:lstStyle/>
          <a:p>
            <a:pPr algn="ctr"/>
            <a:r>
              <a:rPr lang="zh-CN" altLang="zh-CN" sz="5400" b="1" dirty="0">
                <a:ln w="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基于强化学习的泊松</a:t>
            </a:r>
            <a:r>
              <a:rPr lang="zh-CN" altLang="en-US" sz="5400" b="1" dirty="0">
                <a:ln w="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散粒</a:t>
            </a:r>
            <a:r>
              <a:rPr lang="zh-CN" altLang="zh-CN" sz="5400" b="1" dirty="0">
                <a:ln w="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噪声干扰下光子计数通信系统</a:t>
            </a:r>
            <a:r>
              <a:rPr lang="en-US" altLang="zh-CN" sz="5400" b="1" dirty="0">
                <a:ln w="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MIMO</a:t>
            </a:r>
            <a:r>
              <a:rPr lang="zh-CN" altLang="zh-CN" sz="5400" b="1" dirty="0">
                <a:ln w="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信道容量</a:t>
            </a:r>
            <a:r>
              <a:rPr lang="zh-CN" altLang="en-US" sz="5400" b="1" dirty="0">
                <a:ln w="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仿真</a:t>
            </a:r>
            <a:endParaRPr lang="zh-CN" altLang="zh-CN" sz="5400" b="1" dirty="0">
              <a:ln w="0"/>
              <a:solidFill>
                <a:schemeClr val="accent1"/>
              </a:solidFill>
              <a:effectLst>
                <a:outerShdw blurRad="38100" dist="25400" dir="5400000" algn="ctr" rotWithShape="0">
                  <a:srgbClr val="6E747A">
                    <a:alpha val="43000"/>
                  </a:srgbClr>
                </a:outerShdw>
              </a:effectLst>
            </a:endParaRPr>
          </a:p>
          <a:p>
            <a:pPr algn="ctr"/>
            <a:endParaRPr lang="en-US" altLang="zh-CN" sz="5400" b="1" cap="none" spc="0" dirty="0">
              <a:ln w="0"/>
              <a:solidFill>
                <a:schemeClr val="accent1"/>
              </a:solidFill>
              <a:effectLst>
                <a:outerShdw blurRad="38100" dist="25400" dir="5400000" algn="ctr" rotWithShape="0">
                  <a:srgbClr val="6E747A">
                    <a:alpha val="43000"/>
                  </a:srgbClr>
                </a:outerShdw>
              </a:effectLst>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1482" y="4163922"/>
            <a:ext cx="2669029" cy="1142205"/>
          </a:xfrm>
          <a:prstGeom prst="rect">
            <a:avLst/>
          </a:prstGeom>
        </p:spPr>
      </p:pic>
      <p:sp>
        <p:nvSpPr>
          <p:cNvPr id="2" name="文本框 1"/>
          <p:cNvSpPr txBox="1"/>
          <p:nvPr/>
        </p:nvSpPr>
        <p:spPr>
          <a:xfrm>
            <a:off x="4232346" y="3794590"/>
            <a:ext cx="4209807" cy="369332"/>
          </a:xfrm>
          <a:prstGeom prst="rect">
            <a:avLst/>
          </a:prstGeom>
          <a:noFill/>
        </p:spPr>
        <p:txBody>
          <a:bodyPr wrap="none" rtlCol="0">
            <a:spAutoFit/>
          </a:bodyPr>
          <a:lstStyle/>
          <a:p>
            <a:pPr algn="l"/>
            <a:r>
              <a:rPr lang="zh-CN" altLang="en-US" dirty="0"/>
              <a:t>汇报人：文言、唐亮、张俊翱、高宏润</a:t>
            </a:r>
          </a:p>
        </p:txBody>
      </p:sp>
      <p:sp>
        <p:nvSpPr>
          <p:cNvPr id="10" name="文本框 9">
            <a:extLst>
              <a:ext uri="{FF2B5EF4-FFF2-40B4-BE49-F238E27FC236}">
                <a16:creationId xmlns:a16="http://schemas.microsoft.com/office/drawing/2014/main" id="{A30046C3-EEAA-914B-ED3E-A8F424F935B1}"/>
              </a:ext>
            </a:extLst>
          </p:cNvPr>
          <p:cNvSpPr txBox="1"/>
          <p:nvPr/>
        </p:nvSpPr>
        <p:spPr>
          <a:xfrm>
            <a:off x="2315718" y="5391223"/>
            <a:ext cx="8282178" cy="369332"/>
          </a:xfrm>
          <a:prstGeom prst="rect">
            <a:avLst/>
          </a:prstGeom>
          <a:noFill/>
        </p:spPr>
        <p:txBody>
          <a:bodyPr wrap="square">
            <a:spAutoFit/>
          </a:bodyPr>
          <a:lstStyle/>
          <a:p>
            <a:r>
              <a:rPr lang="en-US" altLang="zh-CN" dirty="0">
                <a:hlinkClick r:id="rId4"/>
              </a:rPr>
              <a:t>https://github.com/2363886687/Optical-Quantum-MIMO-Channel-Capacity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09B73-029C-CFDF-17B1-899F8860283C}"/>
              </a:ext>
            </a:extLst>
          </p:cNvPr>
          <p:cNvSpPr>
            <a:spLocks noGrp="1"/>
          </p:cNvSpPr>
          <p:nvPr>
            <p:ph type="title"/>
          </p:nvPr>
        </p:nvSpPr>
        <p:spPr>
          <a:xfrm>
            <a:off x="279398" y="1440881"/>
            <a:ext cx="8669867" cy="293464"/>
          </a:xfrm>
        </p:spPr>
        <p:txBody>
          <a:bodyPr>
            <a:noAutofit/>
          </a:bodyPr>
          <a:lstStyle/>
          <a:p>
            <a:r>
              <a:rPr lang="zh-CN" altLang="en-US" sz="2800" dirty="0"/>
              <a:t>特定输入光强最佳门限电平</a:t>
            </a:r>
            <a:br>
              <a:rPr lang="en-US" altLang="zh-CN" sz="2800" dirty="0"/>
            </a:br>
            <a:r>
              <a:rPr lang="zh-CN" altLang="en-US" sz="2800" dirty="0"/>
              <a:t>为概率分布交点</a:t>
            </a:r>
          </a:p>
        </p:txBody>
      </p:sp>
      <p:pic>
        <p:nvPicPr>
          <p:cNvPr id="5" name="内容占位符 4">
            <a:extLst>
              <a:ext uri="{FF2B5EF4-FFF2-40B4-BE49-F238E27FC236}">
                <a16:creationId xmlns:a16="http://schemas.microsoft.com/office/drawing/2014/main" id="{889523D1-E82E-6F12-7843-4729EE32E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66" y="3486908"/>
            <a:ext cx="5338061" cy="3202837"/>
          </a:xfrm>
        </p:spPr>
      </p:pic>
      <p:pic>
        <p:nvPicPr>
          <p:cNvPr id="7" name="图片 6">
            <a:extLst>
              <a:ext uri="{FF2B5EF4-FFF2-40B4-BE49-F238E27FC236}">
                <a16:creationId xmlns:a16="http://schemas.microsoft.com/office/drawing/2014/main" id="{AA47B2E6-AE5C-9B16-E4DC-1BBEB2F64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195" y="174724"/>
            <a:ext cx="6079076" cy="3647446"/>
          </a:xfrm>
          <a:prstGeom prst="rect">
            <a:avLst/>
          </a:prstGeom>
        </p:spPr>
      </p:pic>
      <p:pic>
        <p:nvPicPr>
          <p:cNvPr id="9" name="图片 8">
            <a:extLst>
              <a:ext uri="{FF2B5EF4-FFF2-40B4-BE49-F238E27FC236}">
                <a16:creationId xmlns:a16="http://schemas.microsoft.com/office/drawing/2014/main" id="{CE037AB2-2EB6-DE42-7D40-28B5E82EE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7739" y="3548173"/>
            <a:ext cx="5338061" cy="3202837"/>
          </a:xfrm>
          <a:prstGeom prst="rect">
            <a:avLst/>
          </a:prstGeom>
        </p:spPr>
      </p:pic>
    </p:spTree>
    <p:extLst>
      <p:ext uri="{BB962C8B-B14F-4D97-AF65-F5344CB8AC3E}">
        <p14:creationId xmlns:p14="http://schemas.microsoft.com/office/powerpoint/2010/main" val="221088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941593" y="612800"/>
            <a:ext cx="4852610"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预设判决电平为判决电平期望</a:t>
            </a:r>
          </a:p>
        </p:txBody>
      </p:sp>
      <p:pic>
        <p:nvPicPr>
          <p:cNvPr id="10" name="图片 9">
            <a:extLst>
              <a:ext uri="{FF2B5EF4-FFF2-40B4-BE49-F238E27FC236}">
                <a16:creationId xmlns:a16="http://schemas.microsoft.com/office/drawing/2014/main" id="{C229D2CA-26AB-B572-CCFF-1501A60A4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8" y="3563717"/>
            <a:ext cx="5322379" cy="3193428"/>
          </a:xfrm>
          <a:prstGeom prst="rect">
            <a:avLst/>
          </a:prstGeom>
        </p:spPr>
      </p:pic>
      <p:sp>
        <p:nvSpPr>
          <p:cNvPr id="11" name="文本框 10">
            <a:extLst>
              <a:ext uri="{FF2B5EF4-FFF2-40B4-BE49-F238E27FC236}">
                <a16:creationId xmlns:a16="http://schemas.microsoft.com/office/drawing/2014/main" id="{9B394D5B-2742-C835-FCAC-BE56EFFA1346}"/>
              </a:ext>
            </a:extLst>
          </p:cNvPr>
          <p:cNvSpPr txBox="1"/>
          <p:nvPr/>
        </p:nvSpPr>
        <p:spPr>
          <a:xfrm>
            <a:off x="463916" y="1736830"/>
            <a:ext cx="3647152" cy="1477328"/>
          </a:xfrm>
          <a:prstGeom prst="rect">
            <a:avLst/>
          </a:prstGeom>
          <a:noFill/>
        </p:spPr>
        <p:txBody>
          <a:bodyPr wrap="none" rtlCol="0">
            <a:spAutoFit/>
          </a:bodyPr>
          <a:lstStyle/>
          <a:p>
            <a:r>
              <a:rPr lang="zh-CN" altLang="en-US" dirty="0"/>
              <a:t>绘制图像，找到判决电平</a:t>
            </a:r>
            <a:endParaRPr lang="en-US" altLang="zh-CN" dirty="0"/>
          </a:p>
          <a:p>
            <a:endParaRPr lang="en-US" altLang="zh-CN" dirty="0"/>
          </a:p>
          <a:p>
            <a:r>
              <a:rPr lang="zh-CN" altLang="en-US" dirty="0"/>
              <a:t>进一步假定</a:t>
            </a:r>
            <a:r>
              <a:rPr lang="en-US" altLang="zh-CN" dirty="0"/>
              <a:t>:</a:t>
            </a:r>
          </a:p>
          <a:p>
            <a:r>
              <a:rPr lang="zh-CN" altLang="en-US" dirty="0"/>
              <a:t>输入信号光强（功率）均匀分布，</a:t>
            </a:r>
            <a:endParaRPr lang="en-US" altLang="zh-CN" dirty="0"/>
          </a:p>
          <a:p>
            <a:r>
              <a:rPr lang="zh-CN" altLang="en-US" dirty="0"/>
              <a:t>接收端的判决电平也服从均匀分布</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C609C598-6398-F0DC-96B8-DF66EF4E81E5}"/>
                  </a:ext>
                </a:extLst>
              </p:cNvPr>
              <p:cNvSpPr txBox="1"/>
              <p:nvPr/>
            </p:nvSpPr>
            <p:spPr>
              <a:xfrm>
                <a:off x="1121057" y="3233150"/>
                <a:ext cx="1849741" cy="430887"/>
              </a:xfrm>
              <a:prstGeom prst="rect">
                <a:avLst/>
              </a:prstGeom>
              <a:noFill/>
            </p:spPr>
            <p:txBody>
              <a:bodyPr wrap="square" lIns="0" tIns="0" rIns="0" bIns="0" rtlCol="0">
                <a:spAutoFit/>
              </a:bodyPr>
              <a:lstStyle/>
              <a:p>
                <a14:m>
                  <m:oMath xmlns:m="http://schemas.openxmlformats.org/officeDocument/2006/math">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oMath>
                </a14:m>
                <a:r>
                  <a:rPr lang="en-US" altLang="zh-CN" sz="2800" dirty="0"/>
                  <a:t>)</a:t>
                </a:r>
                <a:endParaRPr lang="zh-CN" altLang="en-US" sz="2800" dirty="0"/>
              </a:p>
            </p:txBody>
          </p:sp>
        </mc:Choice>
        <mc:Fallback>
          <p:sp>
            <p:nvSpPr>
              <p:cNvPr id="12" name="文本框 11">
                <a:extLst>
                  <a:ext uri="{FF2B5EF4-FFF2-40B4-BE49-F238E27FC236}">
                    <a16:creationId xmlns:a16="http://schemas.microsoft.com/office/drawing/2014/main" id="{C609C598-6398-F0DC-96B8-DF66EF4E81E5}"/>
                  </a:ext>
                </a:extLst>
              </p:cNvPr>
              <p:cNvSpPr txBox="1">
                <a:spLocks noRot="1" noChangeAspect="1" noMove="1" noResize="1" noEditPoints="1" noAdjustHandles="1" noChangeArrowheads="1" noChangeShapeType="1" noTextEdit="1"/>
              </p:cNvSpPr>
              <p:nvPr/>
            </p:nvSpPr>
            <p:spPr>
              <a:xfrm>
                <a:off x="1121057" y="3233150"/>
                <a:ext cx="1849741" cy="430887"/>
              </a:xfrm>
              <a:prstGeom prst="rect">
                <a:avLst/>
              </a:prstGeom>
              <a:blipFill>
                <a:blip r:embed="rId4"/>
                <a:stretch>
                  <a:fillRect t="-25352" b="-49296"/>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C1A60E78-846D-01C4-8EE4-6D0DB032EA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8218" y="1181212"/>
            <a:ext cx="7557939" cy="4534764"/>
          </a:xfrm>
          <a:prstGeom prst="rect">
            <a:avLst/>
          </a:prstGeom>
        </p:spPr>
      </p:pic>
      <p:sp>
        <p:nvSpPr>
          <p:cNvPr id="16" name="文本框 15">
            <a:extLst>
              <a:ext uri="{FF2B5EF4-FFF2-40B4-BE49-F238E27FC236}">
                <a16:creationId xmlns:a16="http://schemas.microsoft.com/office/drawing/2014/main" id="{1320EE06-CD33-04EB-9922-6F450F894A2E}"/>
              </a:ext>
            </a:extLst>
          </p:cNvPr>
          <p:cNvSpPr txBox="1"/>
          <p:nvPr/>
        </p:nvSpPr>
        <p:spPr>
          <a:xfrm>
            <a:off x="5642009" y="5817168"/>
            <a:ext cx="6021231" cy="369332"/>
          </a:xfrm>
          <a:prstGeom prst="rect">
            <a:avLst/>
          </a:prstGeom>
          <a:noFill/>
        </p:spPr>
        <p:txBody>
          <a:bodyPr wrap="square">
            <a:spAutoFit/>
          </a:bodyPr>
          <a:lstStyle/>
          <a:p>
            <a:r>
              <a:rPr lang="zh-CN" altLang="en-US" dirty="0"/>
              <a:t>随着发</a:t>
            </a:r>
            <a:r>
              <a:rPr lang="en-US" altLang="zh-CN" dirty="0"/>
              <a:t>1</a:t>
            </a:r>
            <a:r>
              <a:rPr lang="zh-CN" altLang="en-US" dirty="0"/>
              <a:t>输入光强的提高，互信息逐渐增大。这是显然的。</a:t>
            </a:r>
          </a:p>
        </p:txBody>
      </p:sp>
    </p:spTree>
    <p:extLst>
      <p:ext uri="{BB962C8B-B14F-4D97-AF65-F5344CB8AC3E}">
        <p14:creationId xmlns:p14="http://schemas.microsoft.com/office/powerpoint/2010/main" val="352224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43960" y="633744"/>
            <a:ext cx="2339102"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寻找判决电平</a:t>
            </a:r>
          </a:p>
        </p:txBody>
      </p:sp>
      <p:pic>
        <p:nvPicPr>
          <p:cNvPr id="14" name="图片 13">
            <a:extLst>
              <a:ext uri="{FF2B5EF4-FFF2-40B4-BE49-F238E27FC236}">
                <a16:creationId xmlns:a16="http://schemas.microsoft.com/office/drawing/2014/main" id="{DC36815D-B8CE-60DE-5832-47EB2B9E7C26}"/>
              </a:ext>
            </a:extLst>
          </p:cNvPr>
          <p:cNvPicPr>
            <a:picLocks noChangeAspect="1"/>
          </p:cNvPicPr>
          <p:nvPr/>
        </p:nvPicPr>
        <p:blipFill>
          <a:blip r:embed="rId3"/>
          <a:stretch>
            <a:fillRect/>
          </a:stretch>
        </p:blipFill>
        <p:spPr>
          <a:xfrm>
            <a:off x="423334" y="1156964"/>
            <a:ext cx="7459134" cy="5296337"/>
          </a:xfrm>
          <a:prstGeom prst="rect">
            <a:avLst/>
          </a:prstGeom>
        </p:spPr>
      </p:pic>
      <p:pic>
        <p:nvPicPr>
          <p:cNvPr id="16" name="图片 15">
            <a:extLst>
              <a:ext uri="{FF2B5EF4-FFF2-40B4-BE49-F238E27FC236}">
                <a16:creationId xmlns:a16="http://schemas.microsoft.com/office/drawing/2014/main" id="{10A8297B-6856-5A06-E6A7-7827045C81C9}"/>
              </a:ext>
            </a:extLst>
          </p:cNvPr>
          <p:cNvPicPr>
            <a:picLocks noChangeAspect="1"/>
          </p:cNvPicPr>
          <p:nvPr/>
        </p:nvPicPr>
        <p:blipFill>
          <a:blip r:embed="rId4"/>
          <a:stretch>
            <a:fillRect/>
          </a:stretch>
        </p:blipFill>
        <p:spPr>
          <a:xfrm>
            <a:off x="5579341" y="1439332"/>
            <a:ext cx="7393469" cy="4428067"/>
          </a:xfrm>
          <a:prstGeom prst="rect">
            <a:avLst/>
          </a:prstGeom>
        </p:spPr>
      </p:pic>
      <p:sp>
        <p:nvSpPr>
          <p:cNvPr id="17" name="文本框 16">
            <a:extLst>
              <a:ext uri="{FF2B5EF4-FFF2-40B4-BE49-F238E27FC236}">
                <a16:creationId xmlns:a16="http://schemas.microsoft.com/office/drawing/2014/main" id="{DD81E79B-C596-811D-B79E-087331DBC31B}"/>
              </a:ext>
            </a:extLst>
          </p:cNvPr>
          <p:cNvSpPr txBox="1"/>
          <p:nvPr/>
        </p:nvSpPr>
        <p:spPr>
          <a:xfrm>
            <a:off x="3098799" y="710688"/>
            <a:ext cx="9156674" cy="369332"/>
          </a:xfrm>
          <a:prstGeom prst="rect">
            <a:avLst/>
          </a:prstGeom>
          <a:noFill/>
        </p:spPr>
        <p:txBody>
          <a:bodyPr wrap="none" rtlCol="0">
            <a:spAutoFit/>
          </a:bodyPr>
          <a:lstStyle/>
          <a:p>
            <a:r>
              <a:rPr lang="zh-CN" altLang="en-US" dirty="0"/>
              <a:t>最终得到在弱湍流条件下假定发</a:t>
            </a:r>
            <a:r>
              <a:rPr lang="en-US" altLang="zh-CN" dirty="0"/>
              <a:t>1</a:t>
            </a:r>
            <a:r>
              <a:rPr lang="zh-CN" altLang="en-US" dirty="0"/>
              <a:t>信号光强在</a:t>
            </a:r>
            <a:r>
              <a:rPr lang="en-US" altLang="zh-CN" dirty="0"/>
              <a:t>0-5V</a:t>
            </a:r>
            <a:r>
              <a:rPr lang="zh-CN" altLang="en-US" dirty="0"/>
              <a:t>上均匀分布，最佳判决电平</a:t>
            </a:r>
            <a:r>
              <a:rPr lang="en-US" altLang="zh-CN" dirty="0"/>
              <a:t>b = 1.00342</a:t>
            </a:r>
            <a:endParaRPr lang="zh-CN" altLang="en-US" dirty="0"/>
          </a:p>
        </p:txBody>
      </p:sp>
    </p:spTree>
    <p:extLst>
      <p:ext uri="{BB962C8B-B14F-4D97-AF65-F5344CB8AC3E}">
        <p14:creationId xmlns:p14="http://schemas.microsoft.com/office/powerpoint/2010/main" val="40575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01756" y="615843"/>
            <a:ext cx="1646765" cy="523220"/>
          </a:xfrm>
          <a:prstGeom prst="rect">
            <a:avLst/>
          </a:prstGeom>
          <a:noFill/>
        </p:spPr>
        <p:txBody>
          <a:bodyPr wrap="squar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信道建模</a:t>
            </a:r>
          </a:p>
        </p:txBody>
      </p:sp>
      <p:sp>
        <p:nvSpPr>
          <p:cNvPr id="8" name="矩形 7">
            <a:extLst>
              <a:ext uri="{FF2B5EF4-FFF2-40B4-BE49-F238E27FC236}">
                <a16:creationId xmlns:a16="http://schemas.microsoft.com/office/drawing/2014/main" id="{0BFF609D-817D-DC1E-0EA3-C1F322C56015}"/>
              </a:ext>
            </a:extLst>
          </p:cNvPr>
          <p:cNvSpPr/>
          <p:nvPr/>
        </p:nvSpPr>
        <p:spPr>
          <a:xfrm>
            <a:off x="237443" y="1156964"/>
            <a:ext cx="3775393"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计算转移概率及互信息</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 name="图片 9">
            <a:extLst>
              <a:ext uri="{FF2B5EF4-FFF2-40B4-BE49-F238E27FC236}">
                <a16:creationId xmlns:a16="http://schemas.microsoft.com/office/drawing/2014/main" id="{75B457A4-49E2-0A36-BA3B-3B56136B2AB1}"/>
              </a:ext>
            </a:extLst>
          </p:cNvPr>
          <p:cNvPicPr>
            <a:picLocks noChangeAspect="1"/>
          </p:cNvPicPr>
          <p:nvPr/>
        </p:nvPicPr>
        <p:blipFill>
          <a:blip r:embed="rId3"/>
          <a:stretch>
            <a:fillRect/>
          </a:stretch>
        </p:blipFill>
        <p:spPr>
          <a:xfrm>
            <a:off x="1075263" y="1644382"/>
            <a:ext cx="10041467" cy="5112763"/>
          </a:xfrm>
          <a:prstGeom prst="rect">
            <a:avLst/>
          </a:prstGeom>
        </p:spPr>
      </p:pic>
    </p:spTree>
    <p:extLst>
      <p:ext uri="{BB962C8B-B14F-4D97-AF65-F5344CB8AC3E}">
        <p14:creationId xmlns:p14="http://schemas.microsoft.com/office/powerpoint/2010/main" val="244437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01756" y="615843"/>
            <a:ext cx="1646765" cy="523220"/>
          </a:xfrm>
          <a:prstGeom prst="rect">
            <a:avLst/>
          </a:prstGeom>
          <a:noFill/>
        </p:spPr>
        <p:txBody>
          <a:bodyPr wrap="squar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信道建模</a:t>
            </a:r>
          </a:p>
        </p:txBody>
      </p:sp>
      <p:sp>
        <p:nvSpPr>
          <p:cNvPr id="8" name="矩形 7">
            <a:extLst>
              <a:ext uri="{FF2B5EF4-FFF2-40B4-BE49-F238E27FC236}">
                <a16:creationId xmlns:a16="http://schemas.microsoft.com/office/drawing/2014/main" id="{0BFF609D-817D-DC1E-0EA3-C1F322C56015}"/>
              </a:ext>
            </a:extLst>
          </p:cNvPr>
          <p:cNvSpPr/>
          <p:nvPr/>
        </p:nvSpPr>
        <p:spPr>
          <a:xfrm>
            <a:off x="237443" y="1156964"/>
            <a:ext cx="3775393"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计算转移概率及互信息</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1" name="图片 10">
            <a:extLst>
              <a:ext uri="{FF2B5EF4-FFF2-40B4-BE49-F238E27FC236}">
                <a16:creationId xmlns:a16="http://schemas.microsoft.com/office/drawing/2014/main" id="{8189E356-8B04-BCCA-E693-835294D35A9D}"/>
              </a:ext>
            </a:extLst>
          </p:cNvPr>
          <p:cNvPicPr>
            <a:picLocks noChangeAspect="1"/>
          </p:cNvPicPr>
          <p:nvPr/>
        </p:nvPicPr>
        <p:blipFill>
          <a:blip r:embed="rId3"/>
          <a:stretch>
            <a:fillRect/>
          </a:stretch>
        </p:blipFill>
        <p:spPr>
          <a:xfrm>
            <a:off x="67733" y="1680184"/>
            <a:ext cx="12192000" cy="5153140"/>
          </a:xfrm>
          <a:prstGeom prst="rect">
            <a:avLst/>
          </a:prstGeom>
        </p:spPr>
      </p:pic>
    </p:spTree>
    <p:extLst>
      <p:ext uri="{BB962C8B-B14F-4D97-AF65-F5344CB8AC3E}">
        <p14:creationId xmlns:p14="http://schemas.microsoft.com/office/powerpoint/2010/main" val="286676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043691" y="633744"/>
            <a:ext cx="3057247"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二、强化学习仿真</a:t>
            </a:r>
          </a:p>
        </p:txBody>
      </p:sp>
      <p:sp>
        <p:nvSpPr>
          <p:cNvPr id="8" name="矩形 7">
            <a:extLst>
              <a:ext uri="{FF2B5EF4-FFF2-40B4-BE49-F238E27FC236}">
                <a16:creationId xmlns:a16="http://schemas.microsoft.com/office/drawing/2014/main" id="{0BFF609D-817D-DC1E-0EA3-C1F322C56015}"/>
              </a:ext>
            </a:extLst>
          </p:cNvPr>
          <p:cNvSpPr/>
          <p:nvPr/>
        </p:nvSpPr>
        <p:spPr>
          <a:xfrm>
            <a:off x="1562102" y="1389055"/>
            <a:ext cx="8084264" cy="1815882"/>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强化学习是作为本项目的优化手段</a:t>
            </a:r>
            <a:endParaRPr lang="en-US" altLang="zh-CN" sz="2800" dirty="0">
              <a:ln w="0"/>
              <a:solidFill>
                <a:schemeClr val="accent1"/>
              </a:solidFill>
              <a:effectLst>
                <a:outerShdw blurRad="38100" dist="25400" dir="5400000" algn="ctr" rotWithShape="0">
                  <a:srgbClr val="6E747A">
                    <a:alpha val="43000"/>
                  </a:srgbClr>
                </a:outerShdw>
              </a:effectLst>
            </a:endParaRPr>
          </a:p>
          <a:p>
            <a:pPr algn="ctr"/>
            <a:r>
              <a:rPr lang="zh-CN" altLang="en-US" sz="2800" b="0" cap="none" spc="0" dirty="0">
                <a:ln w="0"/>
                <a:solidFill>
                  <a:schemeClr val="accent1"/>
                </a:solidFill>
                <a:effectLst>
                  <a:outerShdw blurRad="38100" dist="25400" dir="5400000" algn="ctr" rotWithShape="0">
                    <a:srgbClr val="6E747A">
                      <a:alpha val="43000"/>
                    </a:srgbClr>
                  </a:outerShdw>
                </a:effectLst>
              </a:rPr>
              <a:t>具体来说，通过修改强化学习环境中的反馈函数，</a:t>
            </a:r>
            <a:endParaRPr lang="en-US" altLang="zh-CN" sz="2800" b="0" cap="none" spc="0" dirty="0">
              <a:ln w="0"/>
              <a:solidFill>
                <a:schemeClr val="accent1"/>
              </a:solidFill>
              <a:effectLst>
                <a:outerShdw blurRad="38100" dist="25400" dir="5400000" algn="ctr" rotWithShape="0">
                  <a:srgbClr val="6E747A">
                    <a:alpha val="43000"/>
                  </a:srgbClr>
                </a:outerShdw>
              </a:effectLst>
            </a:endParaRPr>
          </a:p>
          <a:p>
            <a:pPr algn="ctr"/>
            <a:r>
              <a:rPr lang="zh-CN" altLang="en-US" sz="2800" b="0" cap="none" spc="0" dirty="0">
                <a:ln w="0"/>
                <a:solidFill>
                  <a:schemeClr val="accent1"/>
                </a:solidFill>
                <a:effectLst>
                  <a:outerShdw blurRad="38100" dist="25400" dir="5400000" algn="ctr" rotWithShape="0">
                    <a:srgbClr val="6E747A">
                      <a:alpha val="43000"/>
                    </a:srgbClr>
                  </a:outerShdw>
                </a:effectLst>
              </a:rPr>
              <a:t>让</a:t>
            </a:r>
            <a:r>
              <a:rPr lang="en-US" altLang="zh-CN" sz="2800" b="0" cap="none" spc="0" dirty="0">
                <a:ln w="0"/>
                <a:solidFill>
                  <a:schemeClr val="accent1"/>
                </a:solidFill>
                <a:effectLst>
                  <a:outerShdw blurRad="38100" dist="25400" dir="5400000" algn="ctr" rotWithShape="0">
                    <a:srgbClr val="6E747A">
                      <a:alpha val="43000"/>
                    </a:srgbClr>
                  </a:outerShdw>
                </a:effectLst>
              </a:rPr>
              <a:t>4</a:t>
            </a:r>
            <a:r>
              <a:rPr lang="zh-CN" altLang="en-US" sz="2800" b="0" cap="none" spc="0" dirty="0">
                <a:ln w="0"/>
                <a:solidFill>
                  <a:schemeClr val="accent1"/>
                </a:solidFill>
                <a:effectLst>
                  <a:outerShdw blurRad="38100" dist="25400" dir="5400000" algn="ctr" rotWithShape="0">
                    <a:srgbClr val="6E747A">
                      <a:alpha val="43000"/>
                    </a:srgbClr>
                  </a:outerShdw>
                </a:effectLst>
              </a:rPr>
              <a:t>个智能体彼此独立学习最佳的策略。</a:t>
            </a:r>
            <a:endParaRPr lang="en-US" altLang="zh-CN" sz="2800" b="0" cap="none" spc="0" dirty="0">
              <a:ln w="0"/>
              <a:solidFill>
                <a:schemeClr val="accent1"/>
              </a:solidFill>
              <a:effectLst>
                <a:outerShdw blurRad="38100" dist="25400" dir="5400000" algn="ctr" rotWithShape="0">
                  <a:srgbClr val="6E747A">
                    <a:alpha val="43000"/>
                  </a:srgbClr>
                </a:outerShdw>
              </a:effectLst>
            </a:endParaRPr>
          </a:p>
          <a:p>
            <a:pPr algn="ctr"/>
            <a:r>
              <a:rPr lang="zh-CN" altLang="en-US" sz="2800" dirty="0">
                <a:ln w="0"/>
                <a:solidFill>
                  <a:schemeClr val="accent1"/>
                </a:solidFill>
                <a:effectLst>
                  <a:outerShdw blurRad="38100" dist="25400" dir="5400000" algn="ctr" rotWithShape="0">
                    <a:srgbClr val="6E747A">
                      <a:alpha val="43000"/>
                    </a:srgbClr>
                  </a:outerShdw>
                </a:effectLst>
              </a:rPr>
              <a:t>本项目假定</a:t>
            </a:r>
            <a:r>
              <a:rPr lang="en-US" altLang="zh-CN" sz="2800" dirty="0">
                <a:ln w="0"/>
                <a:solidFill>
                  <a:schemeClr val="accent1"/>
                </a:solidFill>
                <a:effectLst>
                  <a:outerShdw blurRad="38100" dist="25400" dir="5400000" algn="ctr" rotWithShape="0">
                    <a:srgbClr val="6E747A">
                      <a:alpha val="43000"/>
                    </a:srgbClr>
                  </a:outerShdw>
                </a:effectLst>
              </a:rPr>
              <a:t>4</a:t>
            </a:r>
            <a:r>
              <a:rPr lang="zh-CN" altLang="en-US" sz="2800" dirty="0">
                <a:ln w="0"/>
                <a:solidFill>
                  <a:schemeClr val="accent1"/>
                </a:solidFill>
                <a:effectLst>
                  <a:outerShdw blurRad="38100" dist="25400" dir="5400000" algn="ctr" rotWithShape="0">
                    <a:srgbClr val="6E747A">
                      <a:alpha val="43000"/>
                    </a:srgbClr>
                  </a:outerShdw>
                </a:effectLst>
              </a:rPr>
              <a:t>个输入信道总光强为</a:t>
            </a:r>
            <a:r>
              <a:rPr lang="en-US" altLang="zh-CN" sz="2800" dirty="0">
                <a:ln w="0"/>
                <a:solidFill>
                  <a:schemeClr val="accent1"/>
                </a:solidFill>
                <a:effectLst>
                  <a:outerShdw blurRad="38100" dist="25400" dir="5400000" algn="ctr" rotWithShape="0">
                    <a:srgbClr val="6E747A">
                      <a:alpha val="43000"/>
                    </a:srgbClr>
                  </a:outerShdw>
                </a:effectLst>
              </a:rPr>
              <a:t>5I</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2224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1562112" y="270693"/>
            <a:ext cx="7540625" cy="52197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理论：</a:t>
            </a:r>
            <a:r>
              <a:rPr lang="zh-CN" altLang="zh-CN" sz="2800" dirty="0">
                <a:ln w="0"/>
                <a:solidFill>
                  <a:schemeClr val="accent1"/>
                </a:solidFill>
                <a:effectLst>
                  <a:outerShdw blurRad="38100" dist="25400" dir="5400000" algn="ctr" rotWithShape="0">
                    <a:srgbClr val="6E747A">
                      <a:alpha val="43000"/>
                    </a:srgbClr>
                  </a:outerShdw>
                </a:effectLst>
              </a:rPr>
              <a:t>多智能体深度确定性策略梯度(MADDPG)</a:t>
            </a:r>
          </a:p>
        </p:txBody>
      </p:sp>
      <p:sp>
        <p:nvSpPr>
          <p:cNvPr id="2" name="文本框 1"/>
          <p:cNvSpPr txBox="1"/>
          <p:nvPr/>
        </p:nvSpPr>
        <p:spPr>
          <a:xfrm>
            <a:off x="558165" y="1015047"/>
            <a:ext cx="5080000" cy="3046095"/>
          </a:xfrm>
          <a:prstGeom prst="rect">
            <a:avLst/>
          </a:prstGeom>
        </p:spPr>
        <p:txBody>
          <a:bodyPr>
            <a:spAutoFit/>
          </a:bodyPr>
          <a:lstStyle/>
          <a:p>
            <a:pPr marL="0" indent="0" algn="just" defTabSz="266700">
              <a:spcAft>
                <a:spcPct val="0"/>
              </a:spcAft>
            </a:pPr>
            <a:r>
              <a:rPr lang="zh-CN" altLang="en-US" sz="1600">
                <a:latin typeface="等线" panose="02010600030101010101" charset="-122"/>
                <a:ea typeface="等线" panose="02010600030101010101" charset="-122"/>
              </a:rPr>
              <a:t>多智能体深度确定性策略梯度（</a:t>
            </a:r>
            <a:r>
              <a:rPr lang="en-US" altLang="zh-CN" sz="1600">
                <a:latin typeface="等线" panose="02010600030101010101" charset="-122"/>
                <a:ea typeface="等线" panose="02010600030101010101" charset="-122"/>
              </a:rPr>
              <a:t>Multi-Agent Deep Deterministic Policy Gradient, MADDPG</a:t>
            </a:r>
            <a:r>
              <a:rPr lang="zh-CN" altLang="en-US" sz="1600">
                <a:latin typeface="等线" panose="02010600030101010101" charset="-122"/>
                <a:ea typeface="等线" panose="02010600030101010101" charset="-122"/>
              </a:rPr>
              <a:t>）算法是一种在多智能体环境中使用的强化学习算法。这种算法是基于深度确定性策略梯度（</a:t>
            </a:r>
            <a:r>
              <a:rPr lang="en-US" altLang="zh-CN" sz="1600">
                <a:latin typeface="等线" panose="02010600030101010101" charset="-122"/>
                <a:ea typeface="等线" panose="02010600030101010101" charset="-122"/>
              </a:rPr>
              <a:t>DDPG</a:t>
            </a:r>
            <a:r>
              <a:rPr lang="zh-CN" altLang="en-US" sz="1600">
                <a:latin typeface="等线" panose="02010600030101010101" charset="-122"/>
                <a:ea typeface="等线" panose="02010600030101010101" charset="-122"/>
              </a:rPr>
              <a:t>）算法的扩展。</a:t>
            </a:r>
            <a:r>
              <a:rPr lang="en-US" altLang="zh-CN" sz="1600">
                <a:latin typeface="等线" panose="02010600030101010101" charset="-122"/>
                <a:ea typeface="等线" panose="02010600030101010101" charset="-122"/>
              </a:rPr>
              <a:t>MADDPG</a:t>
            </a:r>
            <a:r>
              <a:rPr lang="zh-CN" altLang="en-US" sz="1600">
                <a:latin typeface="等线" panose="02010600030101010101" charset="-122"/>
                <a:ea typeface="等线" panose="02010600030101010101" charset="-122"/>
              </a:rPr>
              <a:t>主要用于解决多智能体环境中的协作和竞争问题，特别是在智能体之间的交互可能非常复杂的情况下。</a:t>
            </a:r>
          </a:p>
          <a:p>
            <a:pPr marL="0" indent="0" algn="just" defTabSz="266700">
              <a:spcAft>
                <a:spcPct val="0"/>
              </a:spcAft>
            </a:pPr>
            <a:r>
              <a:rPr lang="en-US" altLang="zh-CN" sz="1600">
                <a:solidFill>
                  <a:srgbClr val="4D4D4D"/>
                </a:solidFill>
                <a:latin typeface="Arial" panose="020B0604020202020204"/>
                <a:ea typeface="等线" panose="02010600030101010101" charset="-122"/>
              </a:rPr>
              <a:t>MADDPG</a:t>
            </a:r>
            <a:r>
              <a:rPr lang="zh-CN" altLang="en-US" sz="1600">
                <a:solidFill>
                  <a:srgbClr val="4D4D4D"/>
                </a:solidFill>
                <a:latin typeface="等线" panose="02010600030101010101" charset="-122"/>
                <a:ea typeface="等线" panose="02010600030101010101" charset="-122"/>
              </a:rPr>
              <a:t>考虑了多智能体环境的动态性和复杂性。在多智能体环境中，每个智能体的行为不仅取决于环境的状态，还受到其他智能体策略的影响。</a:t>
            </a:r>
            <a:r>
              <a:rPr lang="en-US" altLang="zh-CN" sz="1600">
                <a:solidFill>
                  <a:srgbClr val="4D4D4D"/>
                </a:solidFill>
                <a:latin typeface="Arial" panose="020B0604020202020204"/>
                <a:ea typeface="等线" panose="02010600030101010101" charset="-122"/>
              </a:rPr>
              <a:t>MADDPG</a:t>
            </a:r>
            <a:r>
              <a:rPr lang="zh-CN" altLang="en-US" sz="1600">
                <a:solidFill>
                  <a:srgbClr val="4D4D4D"/>
                </a:solidFill>
                <a:latin typeface="等线" panose="02010600030101010101" charset="-122"/>
                <a:ea typeface="等线" panose="02010600030101010101" charset="-122"/>
              </a:rPr>
              <a:t>通过对每个智能体采用一个独立的</a:t>
            </a:r>
            <a:r>
              <a:rPr lang="en-US" altLang="zh-CN" sz="1600">
                <a:solidFill>
                  <a:srgbClr val="4D4D4D"/>
                </a:solidFill>
                <a:latin typeface="Arial" panose="020B0604020202020204"/>
                <a:ea typeface="等线" panose="02010600030101010101" charset="-122"/>
              </a:rPr>
              <a:t>Actor-Critic</a:t>
            </a:r>
            <a:r>
              <a:rPr lang="zh-CN" altLang="en-US" sz="1600">
                <a:solidFill>
                  <a:srgbClr val="4D4D4D"/>
                </a:solidFill>
                <a:latin typeface="等线" panose="02010600030101010101" charset="-122"/>
                <a:ea typeface="等线" panose="02010600030101010101" charset="-122"/>
              </a:rPr>
              <a:t>架构，并在训练过程中考虑其他智能体的策略信息，来改善学习效果和稳定性。</a:t>
            </a:r>
          </a:p>
        </p:txBody>
      </p:sp>
      <p:pic>
        <p:nvPicPr>
          <p:cNvPr id="29698999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00150" y="4040505"/>
            <a:ext cx="3796030" cy="2512695"/>
          </a:xfrm>
          <a:prstGeom prst="rect">
            <a:avLst/>
          </a:prstGeom>
          <a:noFill/>
          <a:ln>
            <a:noFill/>
          </a:ln>
        </p:spPr>
      </p:pic>
      <p:sp>
        <p:nvSpPr>
          <p:cNvPr id="8" name="文本框 7"/>
          <p:cNvSpPr txBox="1"/>
          <p:nvPr/>
        </p:nvSpPr>
        <p:spPr>
          <a:xfrm>
            <a:off x="5960110" y="922972"/>
            <a:ext cx="5080000" cy="5262245"/>
          </a:xfrm>
          <a:prstGeom prst="rect">
            <a:avLst/>
          </a:prstGeom>
        </p:spPr>
        <p:txBody>
          <a:bodyPr>
            <a:spAutoFit/>
          </a:bodyPr>
          <a:lstStyle/>
          <a:p>
            <a:pPr marL="0" indent="0" algn="just" defTabSz="266700">
              <a:spcAft>
                <a:spcPct val="0"/>
              </a:spcAft>
            </a:pPr>
            <a:r>
              <a:rPr lang="zh-CN" altLang="en-US" sz="1600" dirty="0">
                <a:latin typeface="等线" panose="02010600030101010101" charset="-122"/>
                <a:ea typeface="等线" panose="02010600030101010101" charset="-122"/>
              </a:rPr>
              <a:t>算法细节：</a:t>
            </a:r>
          </a:p>
          <a:p>
            <a:pPr marL="0" indent="0" algn="just" defTabSz="266700">
              <a:spcAft>
                <a:spcPct val="0"/>
              </a:spcAft>
            </a:pPr>
            <a:r>
              <a:rPr lang="en-US" altLang="zh-CN" sz="1600" u="sng" dirty="0">
                <a:latin typeface="等线" panose="02010600030101010101" charset="-122"/>
                <a:ea typeface="等线" panose="02010600030101010101" charset="-122"/>
              </a:rPr>
              <a:t>Actor-Critic</a:t>
            </a:r>
            <a:r>
              <a:rPr lang="zh-CN" altLang="en-US" sz="1600" u="sng" dirty="0">
                <a:latin typeface="等线" panose="02010600030101010101" charset="-122"/>
                <a:ea typeface="等线" panose="02010600030101010101" charset="-122"/>
              </a:rPr>
              <a:t>架构</a:t>
            </a:r>
            <a:r>
              <a:rPr lang="zh-CN" altLang="en-US" sz="1600" dirty="0">
                <a:latin typeface="等线" panose="02010600030101010101" charset="-122"/>
                <a:ea typeface="等线" panose="02010600030101010101" charset="-122"/>
              </a:rPr>
              <a:t>：每个智能体都有一个</a:t>
            </a:r>
            <a:r>
              <a:rPr lang="en-US" altLang="zh-CN" sz="1600" dirty="0">
                <a:latin typeface="等线" panose="02010600030101010101" charset="-122"/>
                <a:ea typeface="等线" panose="02010600030101010101" charset="-122"/>
              </a:rPr>
              <a:t>Actor</a:t>
            </a:r>
            <a:r>
              <a:rPr lang="zh-CN" altLang="en-US" sz="1600" dirty="0">
                <a:latin typeface="等线" panose="02010600030101010101" charset="-122"/>
                <a:ea typeface="等线" panose="02010600030101010101" charset="-122"/>
              </a:rPr>
              <a:t>网络用于输出动作，以及一个</a:t>
            </a:r>
            <a:r>
              <a:rPr lang="en-US" altLang="zh-CN" sz="1600" dirty="0">
                <a:latin typeface="等线" panose="02010600030101010101" charset="-122"/>
                <a:ea typeface="等线" panose="02010600030101010101" charset="-122"/>
              </a:rPr>
              <a:t>Critic</a:t>
            </a:r>
            <a:r>
              <a:rPr lang="zh-CN" altLang="en-US" sz="1600" dirty="0">
                <a:latin typeface="等线" panose="02010600030101010101" charset="-122"/>
                <a:ea typeface="等线" panose="02010600030101010101" charset="-122"/>
              </a:rPr>
              <a:t>网络用于评估当前策略的好坏。</a:t>
            </a:r>
            <a:r>
              <a:rPr lang="en-US" altLang="zh-CN" sz="1600" dirty="0">
                <a:latin typeface="等线" panose="02010600030101010101" charset="-122"/>
                <a:ea typeface="等线" panose="02010600030101010101" charset="-122"/>
              </a:rPr>
              <a:t>Actor</a:t>
            </a:r>
            <a:r>
              <a:rPr lang="zh-CN" altLang="en-US" sz="1600" dirty="0">
                <a:latin typeface="等线" panose="02010600030101010101" charset="-122"/>
                <a:ea typeface="等线" panose="02010600030101010101" charset="-122"/>
              </a:rPr>
              <a:t>直接学习确定性策略，而</a:t>
            </a:r>
            <a:r>
              <a:rPr lang="en-US" altLang="zh-CN" sz="1600" dirty="0">
                <a:latin typeface="等线" panose="02010600030101010101" charset="-122"/>
                <a:ea typeface="等线" panose="02010600030101010101" charset="-122"/>
              </a:rPr>
              <a:t>Critic</a:t>
            </a:r>
            <a:r>
              <a:rPr lang="zh-CN" altLang="en-US" sz="1600" dirty="0">
                <a:latin typeface="等线" panose="02010600030101010101" charset="-122"/>
                <a:ea typeface="等线" panose="02010600030101010101" charset="-122"/>
              </a:rPr>
              <a:t>负责估算状态</a:t>
            </a:r>
            <a:r>
              <a:rPr lang="en-US" altLang="zh-CN" sz="1600" dirty="0">
                <a:latin typeface="等线" panose="02010600030101010101" charset="-122"/>
                <a:ea typeface="等线" panose="02010600030101010101" charset="-122"/>
              </a:rPr>
              <a:t>-</a:t>
            </a:r>
            <a:r>
              <a:rPr lang="zh-CN" altLang="en-US" sz="1600" dirty="0">
                <a:latin typeface="等线" panose="02010600030101010101" charset="-122"/>
                <a:ea typeface="等线" panose="02010600030101010101" charset="-122"/>
              </a:rPr>
              <a:t>动作对的</a:t>
            </a:r>
            <a:r>
              <a:rPr lang="en-US" altLang="zh-CN" sz="1600" dirty="0">
                <a:latin typeface="等线" panose="02010600030101010101" charset="-122"/>
                <a:ea typeface="等线" panose="02010600030101010101" charset="-122"/>
              </a:rPr>
              <a:t>Q</a:t>
            </a:r>
            <a:r>
              <a:rPr lang="zh-CN" altLang="en-US" sz="1600" dirty="0">
                <a:latin typeface="等线" panose="02010600030101010101" charset="-122"/>
                <a:ea typeface="等线" panose="02010600030101010101" charset="-122"/>
              </a:rPr>
              <a:t>值。</a:t>
            </a:r>
          </a:p>
          <a:p>
            <a:pPr marL="0" indent="0" algn="just" defTabSz="266700">
              <a:spcAft>
                <a:spcPct val="0"/>
              </a:spcAft>
            </a:pPr>
            <a:r>
              <a:rPr lang="zh-CN" altLang="en-US" sz="1600" u="sng" dirty="0">
                <a:latin typeface="等线" panose="02010600030101010101" charset="-122"/>
                <a:ea typeface="等线" panose="02010600030101010101" charset="-122"/>
              </a:rPr>
              <a:t>集中式训练，分布式执行</a:t>
            </a:r>
            <a:r>
              <a:rPr lang="zh-CN" altLang="en-US" sz="1600" dirty="0">
                <a:latin typeface="等线" panose="02010600030101010101" charset="-122"/>
                <a:ea typeface="等线" panose="02010600030101010101" charset="-122"/>
              </a:rPr>
              <a:t>：在训练阶段，</a:t>
            </a:r>
            <a:r>
              <a:rPr lang="en-US" altLang="zh-CN" sz="1600" dirty="0">
                <a:latin typeface="等线" panose="02010600030101010101" charset="-122"/>
                <a:ea typeface="等线" panose="02010600030101010101" charset="-122"/>
              </a:rPr>
              <a:t>Critic</a:t>
            </a:r>
            <a:r>
              <a:rPr lang="zh-CN" altLang="en-US" sz="1600" dirty="0">
                <a:latin typeface="等线" panose="02010600030101010101" charset="-122"/>
                <a:ea typeface="等线" panose="02010600030101010101" charset="-122"/>
              </a:rPr>
              <a:t>网络可以访问所有智能体的信息，包括状态和动作，这允许它准确评估每个动作的期望回报。然而，在执行阶段，每个智能体的</a:t>
            </a:r>
            <a:r>
              <a:rPr lang="en-US" altLang="zh-CN" sz="1600" dirty="0">
                <a:latin typeface="等线" panose="02010600030101010101" charset="-122"/>
                <a:ea typeface="等线" panose="02010600030101010101" charset="-122"/>
              </a:rPr>
              <a:t>Actor</a:t>
            </a:r>
            <a:r>
              <a:rPr lang="zh-CN" altLang="en-US" sz="1600" dirty="0">
                <a:latin typeface="等线" panose="02010600030101010101" charset="-122"/>
                <a:ea typeface="等线" panose="02010600030101010101" charset="-122"/>
              </a:rPr>
              <a:t>网络只能基于自己的局部观察来做出决策。</a:t>
            </a:r>
          </a:p>
          <a:p>
            <a:pPr marL="0" indent="0" algn="just" defTabSz="266700">
              <a:spcAft>
                <a:spcPct val="0"/>
              </a:spcAft>
            </a:pPr>
            <a:r>
              <a:rPr lang="zh-CN" altLang="en-US" sz="1600" u="sng" dirty="0">
                <a:latin typeface="等线" panose="02010600030101010101" charset="-122"/>
                <a:ea typeface="等线" panose="02010600030101010101" charset="-122"/>
              </a:rPr>
              <a:t>经验回放</a:t>
            </a:r>
            <a:r>
              <a:rPr lang="zh-CN" altLang="en-US" sz="1600" dirty="0">
                <a:latin typeface="等线" panose="02010600030101010101" charset="-122"/>
                <a:ea typeface="等线" panose="02010600030101010101" charset="-122"/>
              </a:rPr>
              <a:t>：为了提高训练的稳定性和效率，</a:t>
            </a:r>
            <a:r>
              <a:rPr lang="en-US" altLang="zh-CN" sz="1600" dirty="0">
                <a:latin typeface="等线" panose="02010600030101010101" charset="-122"/>
                <a:ea typeface="等线" panose="02010600030101010101" charset="-122"/>
              </a:rPr>
              <a:t>MADDPG</a:t>
            </a:r>
            <a:r>
              <a:rPr lang="zh-CN" altLang="en-US" sz="1600" dirty="0">
                <a:latin typeface="等线" panose="02010600030101010101" charset="-122"/>
                <a:ea typeface="等线" panose="02010600030101010101" charset="-122"/>
              </a:rPr>
              <a:t>使用了经验回放机制。智能体的每次交互会被存储在一个回放缓冲区中，训练时会从这个缓冲区中随机抽取一批经验来更新网络。</a:t>
            </a:r>
          </a:p>
          <a:p>
            <a:pPr marL="0" indent="0" algn="just" defTabSz="266700">
              <a:spcAft>
                <a:spcPct val="0"/>
              </a:spcAft>
            </a:pPr>
            <a:r>
              <a:rPr lang="zh-CN" altLang="en-US" sz="1600" u="sng" dirty="0">
                <a:latin typeface="等线" panose="02010600030101010101" charset="-122"/>
                <a:ea typeface="等线" panose="02010600030101010101" charset="-122"/>
              </a:rPr>
              <a:t>目标网络</a:t>
            </a:r>
            <a:r>
              <a:rPr lang="zh-CN" altLang="en-US" sz="1600" dirty="0">
                <a:latin typeface="等线" panose="02010600030101010101" charset="-122"/>
                <a:ea typeface="等线" panose="02010600030101010101" charset="-122"/>
              </a:rPr>
              <a:t>：为了进一步稳定训练过程，</a:t>
            </a:r>
            <a:r>
              <a:rPr lang="en-US" altLang="zh-CN" sz="1600" dirty="0">
                <a:latin typeface="等线" panose="02010600030101010101" charset="-122"/>
                <a:ea typeface="等线" panose="02010600030101010101" charset="-122"/>
              </a:rPr>
              <a:t>MADDPG</a:t>
            </a:r>
            <a:r>
              <a:rPr lang="zh-CN" altLang="en-US" sz="1600" dirty="0">
                <a:latin typeface="等线" panose="02010600030101010101" charset="-122"/>
                <a:ea typeface="等线" panose="02010600030101010101" charset="-122"/>
              </a:rPr>
              <a:t>为每个</a:t>
            </a:r>
            <a:r>
              <a:rPr lang="en-US" altLang="zh-CN" sz="1600" dirty="0">
                <a:latin typeface="等线" panose="02010600030101010101" charset="-122"/>
                <a:ea typeface="等线" panose="02010600030101010101" charset="-122"/>
              </a:rPr>
              <a:t>Actor</a:t>
            </a:r>
            <a:r>
              <a:rPr lang="zh-CN" altLang="en-US" sz="1600" dirty="0">
                <a:latin typeface="等线" panose="02010600030101010101" charset="-122"/>
                <a:ea typeface="等线" panose="02010600030101010101" charset="-122"/>
              </a:rPr>
              <a:t>和</a:t>
            </a:r>
            <a:r>
              <a:rPr lang="en-US" altLang="zh-CN" sz="1600" dirty="0">
                <a:latin typeface="等线" panose="02010600030101010101" charset="-122"/>
                <a:ea typeface="等线" panose="02010600030101010101" charset="-122"/>
              </a:rPr>
              <a:t>Critic</a:t>
            </a:r>
            <a:r>
              <a:rPr lang="zh-CN" altLang="en-US" sz="1600" dirty="0">
                <a:latin typeface="等线" panose="02010600030101010101" charset="-122"/>
                <a:ea typeface="等线" panose="02010600030101010101" charset="-122"/>
              </a:rPr>
              <a:t>网络维护了一个目标网络。这些目标网络的参数会缓慢跟踪对应网络的参数，用于计算期望回报的稳定目标。</a:t>
            </a:r>
          </a:p>
          <a:p>
            <a:pPr marL="0" indent="0" algn="just" defTabSz="266700">
              <a:spcAft>
                <a:spcPct val="0"/>
              </a:spcAft>
            </a:pPr>
            <a:r>
              <a:rPr lang="zh-CN" altLang="en-US" sz="1600" dirty="0">
                <a:latin typeface="等线" panose="02010600030101010101" charset="-122"/>
                <a:ea typeface="等线" panose="02010600030101010101" charset="-122"/>
              </a:rPr>
              <a:t>奖励和惩罚：</a:t>
            </a:r>
            <a:r>
              <a:rPr lang="en-US" altLang="zh-CN" sz="1600" dirty="0">
                <a:latin typeface="等线" panose="02010600030101010101" charset="-122"/>
                <a:ea typeface="等线" panose="02010600030101010101" charset="-122"/>
              </a:rPr>
              <a:t>MADDPG</a:t>
            </a:r>
            <a:r>
              <a:rPr lang="zh-CN" altLang="en-US" sz="1600" dirty="0">
                <a:latin typeface="等线" panose="02010600030101010101" charset="-122"/>
                <a:ea typeface="等线" panose="02010600030101010101" charset="-122"/>
              </a:rPr>
              <a:t>允许设计复杂的奖励机制，包括对合作行为的奖励和对对立行为的惩罚，来引导智能体学习如何在多种交互场景中作出最优决策。</a:t>
            </a:r>
          </a:p>
        </p:txBody>
      </p:sp>
    </p:spTree>
    <p:extLst>
      <p:ext uri="{BB962C8B-B14F-4D97-AF65-F5344CB8AC3E}">
        <p14:creationId xmlns:p14="http://schemas.microsoft.com/office/powerpoint/2010/main" val="82122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203030" y="633744"/>
            <a:ext cx="1620957"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强化学习</a:t>
            </a:r>
          </a:p>
        </p:txBody>
      </p:sp>
      <p:pic>
        <p:nvPicPr>
          <p:cNvPr id="10" name="图片 9">
            <a:extLst>
              <a:ext uri="{FF2B5EF4-FFF2-40B4-BE49-F238E27FC236}">
                <a16:creationId xmlns:a16="http://schemas.microsoft.com/office/drawing/2014/main" id="{2D61AB32-EA61-16EE-2E3B-ABF3466BE43C}"/>
              </a:ext>
            </a:extLst>
          </p:cNvPr>
          <p:cNvPicPr>
            <a:picLocks noChangeAspect="1"/>
          </p:cNvPicPr>
          <p:nvPr/>
        </p:nvPicPr>
        <p:blipFill>
          <a:blip r:embed="rId3"/>
          <a:stretch>
            <a:fillRect/>
          </a:stretch>
        </p:blipFill>
        <p:spPr>
          <a:xfrm>
            <a:off x="1203030" y="1389055"/>
            <a:ext cx="7636387" cy="2518383"/>
          </a:xfrm>
          <a:prstGeom prst="rect">
            <a:avLst/>
          </a:prstGeom>
        </p:spPr>
      </p:pic>
    </p:spTree>
    <p:extLst>
      <p:ext uri="{BB962C8B-B14F-4D97-AF65-F5344CB8AC3E}">
        <p14:creationId xmlns:p14="http://schemas.microsoft.com/office/powerpoint/2010/main" val="281544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881725" y="314225"/>
            <a:ext cx="1816523"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实验结果  </a:t>
            </a:r>
            <a:endParaRPr lang="en-US" altLang="zh-CN" sz="2800" dirty="0">
              <a:ln w="0"/>
              <a:solidFill>
                <a:schemeClr val="accent1"/>
              </a:solidFill>
              <a:effectLst>
                <a:outerShdw blurRad="38100" dist="25400" dir="5400000" algn="ctr" rotWithShape="0">
                  <a:srgbClr val="6E747A">
                    <a:alpha val="43000"/>
                  </a:srgbClr>
                </a:outerShdw>
              </a:effectLst>
              <a:sym typeface="+mn-ea"/>
            </a:endParaRPr>
          </a:p>
        </p:txBody>
      </p:sp>
      <p:pic>
        <p:nvPicPr>
          <p:cNvPr id="8" name="图片 7" descr="poisson 1100 800"/>
          <p:cNvPicPr>
            <a:picLocks noChangeAspect="1"/>
          </p:cNvPicPr>
          <p:nvPr/>
        </p:nvPicPr>
        <p:blipFill>
          <a:blip r:embed="rId3"/>
          <a:stretch>
            <a:fillRect/>
          </a:stretch>
        </p:blipFill>
        <p:spPr>
          <a:xfrm>
            <a:off x="6311265" y="3847465"/>
            <a:ext cx="3446234" cy="2584800"/>
          </a:xfrm>
          <a:prstGeom prst="rect">
            <a:avLst/>
          </a:prstGeom>
        </p:spPr>
      </p:pic>
      <p:pic>
        <p:nvPicPr>
          <p:cNvPr id="1234764070"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562100" y="937895"/>
            <a:ext cx="3443605" cy="2583815"/>
          </a:xfrm>
          <a:prstGeom prst="rect">
            <a:avLst/>
          </a:prstGeom>
          <a:noFill/>
          <a:ln>
            <a:noFill/>
          </a:ln>
        </p:spPr>
      </p:pic>
      <p:pic>
        <p:nvPicPr>
          <p:cNvPr id="2128733099"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309043" y="937895"/>
            <a:ext cx="3447746" cy="2584800"/>
          </a:xfrm>
          <a:prstGeom prst="rect">
            <a:avLst/>
          </a:prstGeom>
          <a:noFill/>
          <a:ln>
            <a:noFill/>
          </a:ln>
        </p:spPr>
      </p:pic>
      <p:sp>
        <p:nvSpPr>
          <p:cNvPr id="2" name="矩形 1"/>
          <p:cNvSpPr/>
          <p:nvPr/>
        </p:nvSpPr>
        <p:spPr>
          <a:xfrm>
            <a:off x="96520" y="2065020"/>
            <a:ext cx="1290320" cy="426720"/>
          </a:xfrm>
          <a:prstGeom prst="rect">
            <a:avLst/>
          </a:prstGeom>
          <a:noFill/>
        </p:spPr>
        <p:txBody>
          <a:bodyPr wrap="none" lIns="91440" tIns="45720" rIns="91440" bIns="45720">
            <a:noAutofit/>
          </a:bodyPr>
          <a:lstStyle/>
          <a:p>
            <a:pPr algn="ctr"/>
            <a:r>
              <a:rPr lang="zh-CN" altLang="en-US" sz="2000" dirty="0">
                <a:ln w="0"/>
                <a:solidFill>
                  <a:schemeClr val="accent1"/>
                </a:solidFill>
                <a:effectLst>
                  <a:outerShdw blurRad="38100" dist="25400" dir="5400000" algn="ctr" rotWithShape="0">
                    <a:srgbClr val="6E747A">
                      <a:alpha val="43000"/>
                    </a:srgbClr>
                  </a:outerShdw>
                </a:effectLst>
                <a:sym typeface="+mn-ea"/>
              </a:rPr>
              <a:t>均匀分布</a:t>
            </a:r>
          </a:p>
        </p:txBody>
      </p:sp>
      <p:sp>
        <p:nvSpPr>
          <p:cNvPr id="10" name="矩形 9"/>
          <p:cNvSpPr/>
          <p:nvPr/>
        </p:nvSpPr>
        <p:spPr>
          <a:xfrm>
            <a:off x="96520" y="4787265"/>
            <a:ext cx="1290320" cy="426720"/>
          </a:xfrm>
          <a:prstGeom prst="rect">
            <a:avLst/>
          </a:prstGeom>
          <a:noFill/>
        </p:spPr>
        <p:txBody>
          <a:bodyPr wrap="none" lIns="91440" tIns="45720" rIns="91440" bIns="45720">
            <a:noAutofit/>
          </a:bodyPr>
          <a:lstStyle/>
          <a:p>
            <a:pPr algn="ctr"/>
            <a:r>
              <a:rPr lang="zh-CN" altLang="en-US" sz="2000" dirty="0">
                <a:ln w="0"/>
                <a:solidFill>
                  <a:schemeClr val="accent1"/>
                </a:solidFill>
                <a:effectLst>
                  <a:outerShdw blurRad="38100" dist="25400" dir="5400000" algn="ctr" rotWithShape="0">
                    <a:srgbClr val="6E747A">
                      <a:alpha val="43000"/>
                    </a:srgbClr>
                  </a:outerShdw>
                </a:effectLst>
                <a:sym typeface="+mn-ea"/>
              </a:rPr>
              <a:t>正态分布</a:t>
            </a:r>
          </a:p>
        </p:txBody>
      </p:sp>
      <p:pic>
        <p:nvPicPr>
          <p:cNvPr id="11" name="图片 10" descr="gauss 1000 800"/>
          <p:cNvPicPr>
            <a:picLocks noChangeAspect="1"/>
          </p:cNvPicPr>
          <p:nvPr/>
        </p:nvPicPr>
        <p:blipFill>
          <a:blip r:embed="rId6"/>
          <a:stretch>
            <a:fillRect/>
          </a:stretch>
        </p:blipFill>
        <p:spPr>
          <a:xfrm>
            <a:off x="1562100" y="3844925"/>
            <a:ext cx="3443605" cy="25501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1561887" y="278212"/>
            <a:ext cx="3738880" cy="52197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实验结果</a:t>
            </a:r>
            <a:r>
              <a:rPr lang="zh-CN" altLang="en-US" sz="2800" dirty="0">
                <a:ln w="0"/>
                <a:solidFill>
                  <a:schemeClr val="accent1"/>
                </a:solidFill>
                <a:effectLst>
                  <a:outerShdw blurRad="38100" dist="25400" dir="5400000" algn="ctr" rotWithShape="0">
                    <a:srgbClr val="6E747A">
                      <a:alpha val="43000"/>
                    </a:srgbClr>
                  </a:outerShdw>
                </a:effectLst>
                <a:sym typeface="+mn-ea"/>
              </a:rPr>
              <a:t>（均匀分布）</a:t>
            </a:r>
            <a:endParaRPr lang="zh-CN" altLang="en-US" sz="2800" dirty="0">
              <a:ln w="0"/>
              <a:solidFill>
                <a:schemeClr val="accent1"/>
              </a:solidFill>
              <a:effectLst>
                <a:outerShdw blurRad="38100" dist="25400" dir="5400000" algn="ctr" rotWithShape="0">
                  <a:srgbClr val="6E747A">
                    <a:alpha val="43000"/>
                  </a:srgbClr>
                </a:outerShdw>
              </a:effectLst>
            </a:endParaRPr>
          </a:p>
        </p:txBody>
      </p:sp>
      <p:pic>
        <p:nvPicPr>
          <p:cNvPr id="8" name="图片 7" descr="4000 800"/>
          <p:cNvPicPr>
            <a:picLocks noChangeAspect="1"/>
          </p:cNvPicPr>
          <p:nvPr/>
        </p:nvPicPr>
        <p:blipFill>
          <a:blip r:embed="rId2"/>
          <a:stretch>
            <a:fillRect/>
          </a:stretch>
        </p:blipFill>
        <p:spPr>
          <a:xfrm>
            <a:off x="902970" y="1797685"/>
            <a:ext cx="4387200" cy="3290400"/>
          </a:xfrm>
          <a:prstGeom prst="rect">
            <a:avLst/>
          </a:prstGeom>
        </p:spPr>
      </p:pic>
      <p:sp>
        <p:nvSpPr>
          <p:cNvPr id="12" name="文本框 11"/>
          <p:cNvSpPr txBox="1"/>
          <p:nvPr/>
        </p:nvSpPr>
        <p:spPr>
          <a:xfrm>
            <a:off x="5218386" y="1609706"/>
            <a:ext cx="6096000" cy="1273875"/>
          </a:xfrm>
          <a:prstGeom prst="rect">
            <a:avLst/>
          </a:prstGeom>
          <a:noFill/>
        </p:spPr>
        <p:txBody>
          <a:bodyPr wrap="square">
            <a:spAutoFit/>
          </a:bodyPr>
          <a:lstStyle/>
          <a:p>
            <a:pPr algn="just">
              <a:lnSpc>
                <a:spcPct val="150000"/>
              </a:lnSpc>
              <a:spcAft>
                <a:spcPts val="1000"/>
              </a:spcAft>
            </a:pPr>
            <a:r>
              <a:rPr lang="zh-CN" altLang="en-US" sz="1800" dirty="0">
                <a:effectLst/>
                <a:latin typeface="宋体" panose="02010600030101010101" pitchFamily="2" charset="-122"/>
                <a:ea typeface="宋体" panose="02010600030101010101" pitchFamily="2" charset="-122"/>
                <a:cs typeface="宋体" panose="02010600030101010101" pitchFamily="2" charset="-122"/>
              </a:rPr>
              <a:t>由于均匀分布收敛所需步数较多，如图</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是模型经历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4000</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个</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episode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后的训练结果，</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reward</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曲线大约在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1500</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步以后到达收敛。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562102" y="633744"/>
            <a:ext cx="902811"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目录</a:t>
            </a:r>
          </a:p>
        </p:txBody>
      </p:sp>
      <p:sp>
        <p:nvSpPr>
          <p:cNvPr id="8" name="矩形 7">
            <a:extLst>
              <a:ext uri="{FF2B5EF4-FFF2-40B4-BE49-F238E27FC236}">
                <a16:creationId xmlns:a16="http://schemas.microsoft.com/office/drawing/2014/main" id="{0BFF609D-817D-DC1E-0EA3-C1F322C56015}"/>
              </a:ext>
            </a:extLst>
          </p:cNvPr>
          <p:cNvSpPr/>
          <p:nvPr/>
        </p:nvSpPr>
        <p:spPr>
          <a:xfrm>
            <a:off x="3422642" y="2044005"/>
            <a:ext cx="3416320" cy="1384995"/>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一、信道建模</a:t>
            </a:r>
            <a:endParaRPr lang="en-US" altLang="zh-CN" sz="2800" dirty="0">
              <a:ln w="0"/>
              <a:solidFill>
                <a:schemeClr val="accent1"/>
              </a:solidFill>
              <a:effectLst>
                <a:outerShdw blurRad="38100" dist="25400" dir="5400000" algn="ctr" rotWithShape="0">
                  <a:srgbClr val="6E747A">
                    <a:alpha val="43000"/>
                  </a:srgbClr>
                </a:outerShdw>
              </a:effectLst>
            </a:endParaRPr>
          </a:p>
          <a:p>
            <a:pPr algn="ctr"/>
            <a:r>
              <a:rPr lang="zh-CN" altLang="en-US" sz="2800" dirty="0">
                <a:ln w="0"/>
                <a:solidFill>
                  <a:schemeClr val="accent1"/>
                </a:solidFill>
                <a:effectLst>
                  <a:outerShdw blurRad="38100" dist="25400" dir="5400000" algn="ctr" rotWithShape="0">
                    <a:srgbClr val="6E747A">
                      <a:alpha val="43000"/>
                    </a:srgbClr>
                  </a:outerShdw>
                </a:effectLst>
              </a:rPr>
              <a:t>二、强化学习仿真</a:t>
            </a:r>
            <a:endParaRPr lang="en-US" altLang="zh-CN" sz="2800" dirty="0">
              <a:ln w="0"/>
              <a:solidFill>
                <a:schemeClr val="accent1"/>
              </a:solidFill>
              <a:effectLst>
                <a:outerShdw blurRad="38100" dist="25400" dir="5400000" algn="ctr" rotWithShape="0">
                  <a:srgbClr val="6E747A">
                    <a:alpha val="43000"/>
                  </a:srgbClr>
                </a:outerShdw>
              </a:effectLst>
            </a:endParaRPr>
          </a:p>
          <a:p>
            <a:pPr algn="ctr"/>
            <a:r>
              <a:rPr lang="zh-CN" altLang="en-US" sz="2800" dirty="0">
                <a:ln w="0"/>
                <a:solidFill>
                  <a:schemeClr val="accent1"/>
                </a:solidFill>
                <a:effectLst>
                  <a:outerShdw blurRad="38100" dist="25400" dir="5400000" algn="ctr" rotWithShape="0">
                    <a:srgbClr val="6E747A">
                      <a:alpha val="43000"/>
                    </a:srgbClr>
                  </a:outerShdw>
                </a:effectLst>
              </a:rPr>
              <a:t>三、仿真结果与讨论</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40014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561887" y="278212"/>
            <a:ext cx="3738880" cy="52197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实验结果（</a:t>
            </a:r>
            <a:r>
              <a:rPr lang="zh-CN" altLang="en-US" sz="2800" dirty="0">
                <a:ln w="0"/>
                <a:solidFill>
                  <a:schemeClr val="accent1"/>
                </a:solidFill>
                <a:effectLst>
                  <a:outerShdw blurRad="38100" dist="25400" dir="5400000" algn="ctr" rotWithShape="0">
                    <a:srgbClr val="6E747A">
                      <a:alpha val="43000"/>
                    </a:srgbClr>
                  </a:outerShdw>
                </a:effectLst>
                <a:sym typeface="+mn-ea"/>
              </a:rPr>
              <a:t>正态分布）</a:t>
            </a:r>
            <a:endParaRPr lang="en-US" altLang="zh-CN" sz="2800" dirty="0">
              <a:ln w="0"/>
              <a:solidFill>
                <a:schemeClr val="accent1"/>
              </a:solidFill>
              <a:effectLst>
                <a:outerShdw blurRad="38100" dist="25400" dir="5400000" algn="ctr" rotWithShape="0">
                  <a:srgbClr val="6E747A">
                    <a:alpha val="43000"/>
                  </a:srgbClr>
                </a:outerShdw>
              </a:effectLst>
              <a:sym typeface="+mn-ea"/>
            </a:endParaRPr>
          </a:p>
        </p:txBody>
      </p:sp>
      <p:sp>
        <p:nvSpPr>
          <p:cNvPr id="12" name="文本框 11"/>
          <p:cNvSpPr txBox="1"/>
          <p:nvPr/>
        </p:nvSpPr>
        <p:spPr>
          <a:xfrm>
            <a:off x="5218386" y="1609706"/>
            <a:ext cx="6096000" cy="858377"/>
          </a:xfrm>
          <a:prstGeom prst="rect">
            <a:avLst/>
          </a:prstGeom>
          <a:noFill/>
        </p:spPr>
        <p:txBody>
          <a:bodyPr wrap="square">
            <a:spAutoFit/>
          </a:bodyPr>
          <a:lstStyle/>
          <a:p>
            <a:pPr algn="just">
              <a:lnSpc>
                <a:spcPct val="150000"/>
              </a:lnSpc>
              <a:spcAft>
                <a:spcPts val="1000"/>
              </a:spcAft>
            </a:pPr>
            <a:r>
              <a:rPr lang="zh-CN" altLang="en-US" sz="1800" dirty="0">
                <a:effectLst/>
                <a:latin typeface="宋体" panose="02010600030101010101" pitchFamily="2" charset="-122"/>
                <a:ea typeface="宋体" panose="02010600030101010101" pitchFamily="2" charset="-122"/>
                <a:cs typeface="宋体" panose="02010600030101010101" pitchFamily="2" charset="-122"/>
              </a:rPr>
              <a:t>如图</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是模型经历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1100</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个</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episode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后的训练结果，</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reward</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曲线在前期经历震荡式上升，大约在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1000</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步以后到达收敛</a:t>
            </a:r>
            <a:r>
              <a:rPr lang="zh-CN" altLang="en-US"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poisson 1100 800"/>
          <p:cNvPicPr>
            <a:picLocks noChangeAspect="1"/>
          </p:cNvPicPr>
          <p:nvPr/>
        </p:nvPicPr>
        <p:blipFill>
          <a:blip r:embed="rId3"/>
          <a:stretch>
            <a:fillRect/>
          </a:stretch>
        </p:blipFill>
        <p:spPr>
          <a:xfrm>
            <a:off x="913765" y="1803400"/>
            <a:ext cx="4387215" cy="32905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562367" y="283935"/>
            <a:ext cx="4134465"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实验结果</a:t>
            </a:r>
            <a:r>
              <a:rPr lang="zh-CN" altLang="zh-CN" sz="2800" dirty="0">
                <a:ln w="0"/>
                <a:solidFill>
                  <a:schemeClr val="accent1"/>
                </a:solidFill>
                <a:effectLst>
                  <a:outerShdw blurRad="38100" dist="25400" dir="5400000" algn="ctr" rotWithShape="0">
                    <a:srgbClr val="6E747A">
                      <a:alpha val="43000"/>
                    </a:srgbClr>
                  </a:outerShdw>
                </a:effectLst>
              </a:rPr>
              <a:t>讨论与问题分析</a:t>
            </a:r>
            <a:endParaRPr lang="zh-CN" altLang="en-US" sz="2800" dirty="0">
              <a:ln w="0"/>
              <a:solidFill>
                <a:schemeClr val="accent1"/>
              </a:solidFill>
              <a:effectLst>
                <a:outerShdw blurRad="38100" dist="25400" dir="5400000" algn="ctr" rotWithShape="0">
                  <a:srgbClr val="6E747A">
                    <a:alpha val="43000"/>
                  </a:srgbClr>
                </a:outerShdw>
              </a:effectLst>
            </a:endParaRPr>
          </a:p>
        </p:txBody>
      </p:sp>
      <p:sp>
        <p:nvSpPr>
          <p:cNvPr id="22" name="文本框 21">
            <a:extLst>
              <a:ext uri="{FF2B5EF4-FFF2-40B4-BE49-F238E27FC236}">
                <a16:creationId xmlns:a16="http://schemas.microsoft.com/office/drawing/2014/main" id="{7BC5C075-E6EB-4F26-CE5B-34DFFF721990}"/>
              </a:ext>
            </a:extLst>
          </p:cNvPr>
          <p:cNvSpPr txBox="1"/>
          <p:nvPr/>
        </p:nvSpPr>
        <p:spPr>
          <a:xfrm>
            <a:off x="1637719" y="1028343"/>
            <a:ext cx="8916556" cy="5078313"/>
          </a:xfrm>
          <a:prstGeom prst="rect">
            <a:avLst/>
          </a:prstGeom>
          <a:noFill/>
        </p:spPr>
        <p:txBody>
          <a:bodyPr wrap="square" rtlCol="0">
            <a:spAutoFit/>
          </a:bodyPr>
          <a:lstStyle/>
          <a:p>
            <a:r>
              <a:rPr lang="zh-CN" altLang="en-US" dirty="0"/>
              <a:t>一、信道建模：建模过程中遇到了大量近似以及参考资料短缺。</a:t>
            </a:r>
            <a:endParaRPr lang="en-US" altLang="zh-CN" dirty="0"/>
          </a:p>
          <a:p>
            <a:r>
              <a:rPr lang="zh-CN" altLang="en-US" dirty="0"/>
              <a:t>原因是目前光量子通信领域的噪声、大气湍流模型、信息论模型研究都较少，没有成熟的理论框架。</a:t>
            </a:r>
            <a:endParaRPr lang="en-US" altLang="zh-CN" dirty="0"/>
          </a:p>
          <a:p>
            <a:r>
              <a:rPr lang="zh-CN" altLang="en-US" dirty="0"/>
              <a:t>因为本实验的重心在</a:t>
            </a:r>
            <a:r>
              <a:rPr lang="en-US" altLang="zh-CN" dirty="0"/>
              <a:t>MIMO</a:t>
            </a:r>
            <a:r>
              <a:rPr lang="zh-CN" altLang="en-US" dirty="0"/>
              <a:t>信道容量的分析，在其它一些方面，例如</a:t>
            </a:r>
            <a:r>
              <a:rPr lang="en-US" altLang="zh-CN" dirty="0"/>
              <a:t>OOK</a:t>
            </a:r>
            <a:r>
              <a:rPr lang="zh-CN" altLang="en-US" dirty="0"/>
              <a:t>调制、解调使用判决电平（实际光量子通信的调制和解调过程非常复杂）、泊松散粒噪声的计算等，做了简单化处理和假定。</a:t>
            </a:r>
            <a:endParaRPr lang="en-US" altLang="zh-CN" dirty="0"/>
          </a:p>
          <a:p>
            <a:r>
              <a:rPr lang="zh-CN" altLang="en-US" dirty="0"/>
              <a:t>总的来说，因为可参考资料不多，建模中采取一些近似和假定。</a:t>
            </a:r>
          </a:p>
          <a:p>
            <a:r>
              <a:rPr lang="zh-CN" altLang="en-US" dirty="0"/>
              <a:t>二、事实上，本项目并没有考虑信道衰减矩阵</a:t>
            </a:r>
            <a:r>
              <a:rPr lang="en-US" altLang="zh-CN" dirty="0"/>
              <a:t>H</a:t>
            </a:r>
            <a:r>
              <a:rPr lang="zh-CN" altLang="en-US" dirty="0"/>
              <a:t>的影响，而是假定所有衰减都为</a:t>
            </a:r>
            <a:r>
              <a:rPr lang="en-US" altLang="zh-CN" dirty="0"/>
              <a:t>1</a:t>
            </a:r>
            <a:r>
              <a:rPr lang="zh-CN" altLang="en-US" dirty="0"/>
              <a:t>。（原因是本项目只是仿真分析，实地</a:t>
            </a:r>
            <a:r>
              <a:rPr lang="en-US" altLang="zh-CN" dirty="0"/>
              <a:t>MIMO</a:t>
            </a:r>
            <a:r>
              <a:rPr lang="zh-CN" altLang="en-US" dirty="0"/>
              <a:t>信道的衰减矩阵可以观测得到，</a:t>
            </a:r>
            <a:endParaRPr lang="en-US" altLang="zh-CN" dirty="0"/>
          </a:p>
          <a:p>
            <a:r>
              <a:rPr lang="zh-CN" altLang="en-US" dirty="0"/>
              <a:t>只需在接受光强</a:t>
            </a:r>
            <a:r>
              <a:rPr lang="en-US" altLang="zh-CN" dirty="0"/>
              <a:t>PDF</a:t>
            </a:r>
            <a:r>
              <a:rPr lang="zh-CN" altLang="en-US" dirty="0"/>
              <a:t>前面乘以各自系数即可。）因此</a:t>
            </a:r>
            <a:r>
              <a:rPr lang="en-US" altLang="zh-CN" dirty="0"/>
              <a:t>DDPG</a:t>
            </a:r>
            <a:r>
              <a:rPr lang="zh-CN" altLang="en-US" dirty="0"/>
              <a:t>的优化结果基本稳定在</a:t>
            </a:r>
            <a:r>
              <a:rPr lang="en-US" altLang="zh-CN" dirty="0"/>
              <a:t>1.25</a:t>
            </a:r>
            <a:r>
              <a:rPr lang="zh-CN" altLang="en-US" dirty="0"/>
              <a:t>左右。</a:t>
            </a:r>
            <a:endParaRPr lang="en-US" altLang="zh-CN" dirty="0"/>
          </a:p>
          <a:p>
            <a:r>
              <a:rPr lang="zh-CN" altLang="en-US" dirty="0"/>
              <a:t>三、强化学习收敛步数和范围波动不同：可以明显看到采用均匀分布采样规则的</a:t>
            </a:r>
            <a:r>
              <a:rPr lang="en-US" altLang="zh-CN" dirty="0"/>
              <a:t>DDPG</a:t>
            </a:r>
            <a:r>
              <a:rPr lang="zh-CN" altLang="en-US" dirty="0"/>
              <a:t>它的波动比正态的大，这是因为对于均匀采样来说它可能采样得到的初始</a:t>
            </a:r>
            <a:r>
              <a:rPr lang="en-US" altLang="zh-CN" dirty="0"/>
              <a:t>actions</a:t>
            </a:r>
            <a:r>
              <a:rPr lang="zh-CN" altLang="en-US" dirty="0"/>
              <a:t>分布范围比正态的大，意味着它更难收敛（体现为收敛步数更长、收敛后波动更大）。</a:t>
            </a:r>
            <a:endParaRPr lang="en-US" altLang="zh-CN" dirty="0"/>
          </a:p>
          <a:p>
            <a:r>
              <a:rPr lang="zh-CN" altLang="en-US" dirty="0"/>
              <a:t>但是均匀采样因为会采样到正态分布取不到的一些边缘值，在一些场合可以得到比正态分布更好的优化结果。（例如</a:t>
            </a:r>
            <a:r>
              <a:rPr lang="zh-CN" altLang="en-US" u="sng" dirty="0"/>
              <a:t>模型的实际最优</a:t>
            </a:r>
            <a:r>
              <a:rPr lang="en-US" altLang="zh-CN" u="sng" dirty="0"/>
              <a:t>action</a:t>
            </a:r>
            <a:r>
              <a:rPr lang="zh-CN" altLang="en-US" u="sng" dirty="0"/>
              <a:t>并不在区间均值附近而是很靠近区间某一侧</a:t>
            </a:r>
            <a:r>
              <a:rPr lang="zh-CN" altLang="en-US" dirty="0"/>
              <a:t>，那么正态分布有很大概率会因为采样点的不充分导致无法得到最优的收敛结果，但均匀分布可以找到全局最优解）在实验中加入均匀采样的分析也是因为这一点。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485302" y="604652"/>
            <a:ext cx="1620957"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实验总结</a:t>
            </a:r>
          </a:p>
        </p:txBody>
      </p:sp>
      <p:sp>
        <p:nvSpPr>
          <p:cNvPr id="3" name="文本框 2">
            <a:extLst>
              <a:ext uri="{FF2B5EF4-FFF2-40B4-BE49-F238E27FC236}">
                <a16:creationId xmlns:a16="http://schemas.microsoft.com/office/drawing/2014/main" id="{452897CC-CEA8-7DE1-3CE0-615C18D7F655}"/>
              </a:ext>
            </a:extLst>
          </p:cNvPr>
          <p:cNvSpPr txBox="1"/>
          <p:nvPr/>
        </p:nvSpPr>
        <p:spPr>
          <a:xfrm>
            <a:off x="1334161" y="1592482"/>
            <a:ext cx="10546059" cy="2031325"/>
          </a:xfrm>
          <a:prstGeom prst="rect">
            <a:avLst/>
          </a:prstGeom>
          <a:noFill/>
        </p:spPr>
        <p:txBody>
          <a:bodyPr wrap="square" rtlCol="0">
            <a:spAutoFit/>
          </a:bodyPr>
          <a:lstStyle/>
          <a:p>
            <a:r>
              <a:rPr lang="zh-CN" altLang="en-US" dirty="0"/>
              <a:t>本实验基于强化学习手段，实现了在光量子通信环境下，对</a:t>
            </a:r>
            <a:r>
              <a:rPr lang="en-US" altLang="zh-CN" dirty="0"/>
              <a:t>4</a:t>
            </a:r>
            <a:r>
              <a:rPr lang="zh-CN" altLang="en-US" dirty="0"/>
              <a:t>发</a:t>
            </a:r>
            <a:r>
              <a:rPr lang="en-US" altLang="zh-CN" dirty="0"/>
              <a:t>4</a:t>
            </a:r>
            <a:r>
              <a:rPr lang="zh-CN" altLang="en-US" dirty="0"/>
              <a:t>收</a:t>
            </a:r>
            <a:r>
              <a:rPr lang="en-US" altLang="zh-CN" dirty="0"/>
              <a:t>MIMO</a:t>
            </a:r>
            <a:r>
              <a:rPr lang="zh-CN" altLang="en-US" dirty="0"/>
              <a:t>信道的信道容量仿真分析。</a:t>
            </a:r>
            <a:endParaRPr lang="en-US" altLang="zh-CN" dirty="0"/>
          </a:p>
          <a:p>
            <a:r>
              <a:rPr lang="zh-CN" altLang="en-US" dirty="0"/>
              <a:t>最终得到了初步探索的最优化功率分配方案。</a:t>
            </a:r>
            <a:endParaRPr lang="en-US" altLang="zh-CN" dirty="0"/>
          </a:p>
          <a:p>
            <a:r>
              <a:rPr lang="zh-CN" altLang="en-US" dirty="0"/>
              <a:t>在实验过程中，我们先后解决了信道建模、强化学习优化过程和对实验结果的分析与评定，总的来说，初步探索还是卓有成效的。</a:t>
            </a:r>
            <a:endParaRPr lang="en-US" altLang="zh-CN" dirty="0"/>
          </a:p>
          <a:p>
            <a:r>
              <a:rPr lang="zh-CN" altLang="en-US" dirty="0"/>
              <a:t>实验可以继续跟进的地方主要体现在信道建模仍可继续完善、采取不同的强化学习策略（或者换另一种优化策略）</a:t>
            </a:r>
            <a:endParaRPr lang="en-US" altLang="zh-CN" dirty="0"/>
          </a:p>
          <a:p>
            <a:r>
              <a:rPr lang="zh-CN" altLang="en-US" dirty="0"/>
              <a:t>在实验过程中，收获了文献能力、研究能力以及落地项目的代码能力。</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02262" y="639455"/>
            <a:ext cx="2603598"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信道模型</a:t>
            </a:r>
            <a:r>
              <a:rPr lang="en-US" altLang="zh-CN" sz="2800" b="0" cap="none" spc="0" dirty="0">
                <a:ln w="0"/>
                <a:solidFill>
                  <a:schemeClr val="accent1"/>
                </a:solidFill>
                <a:effectLst>
                  <a:outerShdw blurRad="38100" dist="25400" dir="5400000" algn="ctr" rotWithShape="0">
                    <a:srgbClr val="6E747A">
                      <a:alpha val="43000"/>
                    </a:srgbClr>
                  </a:outerShdw>
                </a:effectLst>
              </a:rPr>
              <a:t>MIMO</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a:extLst>
              <a:ext uri="{FF2B5EF4-FFF2-40B4-BE49-F238E27FC236}">
                <a16:creationId xmlns:a16="http://schemas.microsoft.com/office/drawing/2014/main" id="{0BFF609D-817D-DC1E-0EA3-C1F322C56015}"/>
              </a:ext>
            </a:extLst>
          </p:cNvPr>
          <p:cNvSpPr/>
          <p:nvPr/>
        </p:nvSpPr>
        <p:spPr>
          <a:xfrm>
            <a:off x="4782148" y="4913497"/>
            <a:ext cx="1261884"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总框图</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 name="图片 9"/>
          <p:cNvPicPr>
            <a:picLocks noChangeAspect="1"/>
          </p:cNvPicPr>
          <p:nvPr/>
        </p:nvPicPr>
        <p:blipFill rotWithShape="1">
          <a:blip r:embed="rId3"/>
          <a:srcRect r="3757"/>
          <a:stretch>
            <a:fillRect/>
          </a:stretch>
        </p:blipFill>
        <p:spPr>
          <a:xfrm>
            <a:off x="2018652" y="1460471"/>
            <a:ext cx="7108997" cy="2996402"/>
          </a:xfrm>
          <a:prstGeom prst="rect">
            <a:avLst/>
          </a:prstGeom>
        </p:spPr>
      </p:pic>
    </p:spTree>
    <p:extLst>
      <p:ext uri="{BB962C8B-B14F-4D97-AF65-F5344CB8AC3E}">
        <p14:creationId xmlns:p14="http://schemas.microsoft.com/office/powerpoint/2010/main" val="156699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43958" y="633744"/>
            <a:ext cx="2339102"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一、信道建模</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 name="图片 9">
            <a:extLst>
              <a:ext uri="{FF2B5EF4-FFF2-40B4-BE49-F238E27FC236}">
                <a16:creationId xmlns:a16="http://schemas.microsoft.com/office/drawing/2014/main" id="{7EF25B61-3F9A-8A53-7A4D-F2AF2CB40638}"/>
              </a:ext>
            </a:extLst>
          </p:cNvPr>
          <p:cNvPicPr>
            <a:picLocks noChangeAspect="1"/>
          </p:cNvPicPr>
          <p:nvPr/>
        </p:nvPicPr>
        <p:blipFill>
          <a:blip r:embed="rId3"/>
          <a:stretch>
            <a:fillRect/>
          </a:stretch>
        </p:blipFill>
        <p:spPr>
          <a:xfrm>
            <a:off x="5098238" y="1930550"/>
            <a:ext cx="3353268" cy="933580"/>
          </a:xfrm>
          <a:prstGeom prst="rect">
            <a:avLst/>
          </a:prstGeom>
        </p:spPr>
      </p:pic>
      <p:sp>
        <p:nvSpPr>
          <p:cNvPr id="11" name="文本框 10">
            <a:extLst>
              <a:ext uri="{FF2B5EF4-FFF2-40B4-BE49-F238E27FC236}">
                <a16:creationId xmlns:a16="http://schemas.microsoft.com/office/drawing/2014/main" id="{DD2F1497-8788-0420-D874-5C75DE4EFF99}"/>
              </a:ext>
            </a:extLst>
          </p:cNvPr>
          <p:cNvSpPr txBox="1"/>
          <p:nvPr/>
        </p:nvSpPr>
        <p:spPr>
          <a:xfrm>
            <a:off x="2535382" y="1380419"/>
            <a:ext cx="1600404" cy="369332"/>
          </a:xfrm>
          <a:prstGeom prst="rect">
            <a:avLst/>
          </a:prstGeom>
          <a:noFill/>
        </p:spPr>
        <p:txBody>
          <a:bodyPr wrap="square" rtlCol="0">
            <a:spAutoFit/>
          </a:bodyPr>
          <a:lstStyle/>
          <a:p>
            <a:r>
              <a:rPr lang="en-US" altLang="zh-CN" dirty="0"/>
              <a:t>MIMO</a:t>
            </a:r>
            <a:r>
              <a:rPr lang="zh-CN" altLang="en-US" dirty="0"/>
              <a:t>信道：</a:t>
            </a:r>
          </a:p>
        </p:txBody>
      </p:sp>
      <p:sp>
        <p:nvSpPr>
          <p:cNvPr id="12" name="文本框 11">
            <a:extLst>
              <a:ext uri="{FF2B5EF4-FFF2-40B4-BE49-F238E27FC236}">
                <a16:creationId xmlns:a16="http://schemas.microsoft.com/office/drawing/2014/main" id="{EAF92549-2AC4-CD88-5649-3DE6535A322A}"/>
              </a:ext>
            </a:extLst>
          </p:cNvPr>
          <p:cNvSpPr txBox="1"/>
          <p:nvPr/>
        </p:nvSpPr>
        <p:spPr>
          <a:xfrm>
            <a:off x="557902" y="2212674"/>
            <a:ext cx="4596130" cy="369332"/>
          </a:xfrm>
          <a:prstGeom prst="rect">
            <a:avLst/>
          </a:prstGeom>
          <a:noFill/>
        </p:spPr>
        <p:txBody>
          <a:bodyPr wrap="none" rtlCol="0">
            <a:spAutoFit/>
          </a:bodyPr>
          <a:lstStyle/>
          <a:p>
            <a:r>
              <a:rPr lang="zh-CN" altLang="en-US" dirty="0"/>
              <a:t>光通信系统：信号与泊松散粒噪声的模型</a:t>
            </a:r>
            <a:r>
              <a:rPr lang="en-US" altLang="zh-CN" baseline="30000" dirty="0"/>
              <a:t>[2]</a:t>
            </a:r>
            <a:endParaRPr lang="zh-CN" altLang="en-US" baseline="30000"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55FE7DA2-02DD-CEC0-D583-5D1EBD3EF245}"/>
                  </a:ext>
                </a:extLst>
              </p:cNvPr>
              <p:cNvSpPr txBox="1"/>
              <p:nvPr/>
            </p:nvSpPr>
            <p:spPr>
              <a:xfrm>
                <a:off x="5181599" y="1438825"/>
                <a:ext cx="3020291"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𝑌</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𝐻𝑋</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𝑁</m:t>
                      </m:r>
                    </m:oMath>
                  </m:oMathPara>
                </a14:m>
                <a:endParaRPr lang="zh-CN" altLang="en-US" sz="3200" dirty="0"/>
              </a:p>
            </p:txBody>
          </p:sp>
        </mc:Choice>
        <mc:Fallback>
          <p:sp>
            <p:nvSpPr>
              <p:cNvPr id="13" name="文本框 12">
                <a:extLst>
                  <a:ext uri="{FF2B5EF4-FFF2-40B4-BE49-F238E27FC236}">
                    <a16:creationId xmlns:a16="http://schemas.microsoft.com/office/drawing/2014/main" id="{55FE7DA2-02DD-CEC0-D583-5D1EBD3EF245}"/>
                  </a:ext>
                </a:extLst>
              </p:cNvPr>
              <p:cNvSpPr txBox="1">
                <a:spLocks noRot="1" noChangeAspect="1" noMove="1" noResize="1" noEditPoints="1" noAdjustHandles="1" noChangeArrowheads="1" noChangeShapeType="1" noTextEdit="1"/>
              </p:cNvSpPr>
              <p:nvPr/>
            </p:nvSpPr>
            <p:spPr>
              <a:xfrm>
                <a:off x="5181599" y="1438825"/>
                <a:ext cx="3020291" cy="492443"/>
              </a:xfrm>
              <a:prstGeom prst="rect">
                <a:avLst/>
              </a:prstGeom>
              <a:blipFill>
                <a:blip r:embed="rId4"/>
                <a:stretch>
                  <a:fillRect/>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17186A65-A95A-A208-06BF-A30C9D8EF16C}"/>
              </a:ext>
            </a:extLst>
          </p:cNvPr>
          <p:cNvPicPr>
            <a:picLocks noChangeAspect="1"/>
          </p:cNvPicPr>
          <p:nvPr/>
        </p:nvPicPr>
        <p:blipFill>
          <a:blip r:embed="rId5"/>
          <a:stretch>
            <a:fillRect/>
          </a:stretch>
        </p:blipFill>
        <p:spPr>
          <a:xfrm>
            <a:off x="4454207" y="3105074"/>
            <a:ext cx="7798711" cy="1988570"/>
          </a:xfrm>
          <a:prstGeom prst="rect">
            <a:avLst/>
          </a:prstGeom>
        </p:spPr>
      </p:pic>
      <p:sp>
        <p:nvSpPr>
          <p:cNvPr id="16" name="文本框 15">
            <a:extLst>
              <a:ext uri="{FF2B5EF4-FFF2-40B4-BE49-F238E27FC236}">
                <a16:creationId xmlns:a16="http://schemas.microsoft.com/office/drawing/2014/main" id="{761619C5-7B71-F8CE-0411-F7A1939269C2}"/>
              </a:ext>
            </a:extLst>
          </p:cNvPr>
          <p:cNvSpPr txBox="1"/>
          <p:nvPr/>
        </p:nvSpPr>
        <p:spPr>
          <a:xfrm>
            <a:off x="557902" y="3329600"/>
            <a:ext cx="4182555" cy="369332"/>
          </a:xfrm>
          <a:prstGeom prst="rect">
            <a:avLst/>
          </a:prstGeom>
          <a:noFill/>
        </p:spPr>
        <p:txBody>
          <a:bodyPr wrap="none" rtlCol="0">
            <a:spAutoFit/>
          </a:bodyPr>
          <a:lstStyle/>
          <a:p>
            <a:r>
              <a:rPr lang="en-US" altLang="zh-CN" dirty="0"/>
              <a:t>Gamma-Gamma</a:t>
            </a:r>
            <a:r>
              <a:rPr lang="zh-CN" altLang="en-US" dirty="0"/>
              <a:t>大气湍流光强模型</a:t>
            </a:r>
            <a:r>
              <a:rPr lang="en-US" altLang="zh-CN" baseline="30000" dirty="0"/>
              <a:t>[1]</a:t>
            </a:r>
            <a:r>
              <a:rPr lang="zh-CN" altLang="en-US" dirty="0"/>
              <a:t>：</a:t>
            </a:r>
          </a:p>
        </p:txBody>
      </p:sp>
      <p:sp>
        <p:nvSpPr>
          <p:cNvPr id="17" name="文本框 16">
            <a:extLst>
              <a:ext uri="{FF2B5EF4-FFF2-40B4-BE49-F238E27FC236}">
                <a16:creationId xmlns:a16="http://schemas.microsoft.com/office/drawing/2014/main" id="{21EB2CDC-70AD-66DC-473B-6BE9690F537C}"/>
              </a:ext>
            </a:extLst>
          </p:cNvPr>
          <p:cNvSpPr txBox="1"/>
          <p:nvPr/>
        </p:nvSpPr>
        <p:spPr>
          <a:xfrm>
            <a:off x="741219" y="5903902"/>
            <a:ext cx="11007436" cy="646331"/>
          </a:xfrm>
          <a:prstGeom prst="rect">
            <a:avLst/>
          </a:prstGeom>
          <a:noFill/>
        </p:spPr>
        <p:txBody>
          <a:bodyPr wrap="square" rtlCol="0">
            <a:spAutoFit/>
          </a:bodyPr>
          <a:lstStyle/>
          <a:p>
            <a:r>
              <a:rPr lang="en-US" altLang="zh-CN" dirty="0"/>
              <a:t>[1]</a:t>
            </a:r>
            <a:r>
              <a:rPr lang="zh-CN" altLang="en-US" dirty="0"/>
              <a:t>：</a:t>
            </a:r>
            <a:r>
              <a:rPr lang="en-US" altLang="zh-CN" dirty="0"/>
              <a:t>L. C. Andrews and R. L. Phillips, Laser Beam Propagation through Random Media, 2nd ed. Bellingham, WA, USA: SPIE, 2005. Ch. 9, Eq. (137)</a:t>
            </a:r>
            <a:endParaRPr lang="zh-CN" altLang="en-US" dirty="0"/>
          </a:p>
        </p:txBody>
      </p:sp>
      <p:pic>
        <p:nvPicPr>
          <p:cNvPr id="23" name="图片 22">
            <a:extLst>
              <a:ext uri="{FF2B5EF4-FFF2-40B4-BE49-F238E27FC236}">
                <a16:creationId xmlns:a16="http://schemas.microsoft.com/office/drawing/2014/main" id="{B1725D2E-697B-1528-9BE1-1308A3C0D215}"/>
              </a:ext>
            </a:extLst>
          </p:cNvPr>
          <p:cNvPicPr>
            <a:picLocks noChangeAspect="1"/>
          </p:cNvPicPr>
          <p:nvPr/>
        </p:nvPicPr>
        <p:blipFill>
          <a:blip r:embed="rId6"/>
          <a:stretch>
            <a:fillRect/>
          </a:stretch>
        </p:blipFill>
        <p:spPr>
          <a:xfrm>
            <a:off x="4454207" y="5375337"/>
            <a:ext cx="7294448" cy="321653"/>
          </a:xfrm>
          <a:prstGeom prst="rect">
            <a:avLst/>
          </a:prstGeom>
        </p:spPr>
      </p:pic>
      <p:sp>
        <p:nvSpPr>
          <p:cNvPr id="24" name="文本框 23">
            <a:extLst>
              <a:ext uri="{FF2B5EF4-FFF2-40B4-BE49-F238E27FC236}">
                <a16:creationId xmlns:a16="http://schemas.microsoft.com/office/drawing/2014/main" id="{0CC7D97C-8CE0-C8F5-5F34-9CC000975EB8}"/>
              </a:ext>
            </a:extLst>
          </p:cNvPr>
          <p:cNvSpPr txBox="1"/>
          <p:nvPr/>
        </p:nvSpPr>
        <p:spPr>
          <a:xfrm>
            <a:off x="741219" y="6438084"/>
            <a:ext cx="6241543" cy="369332"/>
          </a:xfrm>
          <a:prstGeom prst="rect">
            <a:avLst/>
          </a:prstGeom>
          <a:noFill/>
        </p:spPr>
        <p:txBody>
          <a:bodyPr wrap="square">
            <a:spAutoFit/>
          </a:bodyPr>
          <a:lstStyle/>
          <a:p>
            <a:r>
              <a:rPr lang="en-US" altLang="zh-CN" dirty="0"/>
              <a:t>[2]:</a:t>
            </a:r>
            <a:r>
              <a:rPr lang="zh-CN" altLang="en-US" dirty="0"/>
              <a:t>基于非完美光子计数通信系统的信息速率研究 阎瑾</a:t>
            </a:r>
          </a:p>
        </p:txBody>
      </p:sp>
    </p:spTree>
    <p:extLst>
      <p:ext uri="{BB962C8B-B14F-4D97-AF65-F5344CB8AC3E}">
        <p14:creationId xmlns:p14="http://schemas.microsoft.com/office/powerpoint/2010/main" val="223977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120185" y="540925"/>
            <a:ext cx="1620957"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信道建模</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a:extLst>
              <a:ext uri="{FF2B5EF4-FFF2-40B4-BE49-F238E27FC236}">
                <a16:creationId xmlns:a16="http://schemas.microsoft.com/office/drawing/2014/main" id="{0BFF609D-817D-DC1E-0EA3-C1F322C56015}"/>
              </a:ext>
            </a:extLst>
          </p:cNvPr>
          <p:cNvSpPr/>
          <p:nvPr/>
        </p:nvSpPr>
        <p:spPr>
          <a:xfrm>
            <a:off x="1930664" y="1153592"/>
            <a:ext cx="4493538"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最终的信道模型建模如下：</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A7786F5-C91C-FCD3-1C18-58A07ACEC8A2}"/>
                  </a:ext>
                </a:extLst>
              </p:cNvPr>
              <p:cNvSpPr txBox="1"/>
              <p:nvPr/>
            </p:nvSpPr>
            <p:spPr>
              <a:xfrm>
                <a:off x="6731752" y="1153592"/>
                <a:ext cx="3621024" cy="471411"/>
              </a:xfrm>
              <a:prstGeom prst="rect">
                <a:avLst/>
              </a:prstGeom>
              <a:noFill/>
            </p:spPr>
            <p:txBody>
              <a:bodyPr wrap="square" lIns="0" tIns="0" rIns="0" bIns="0" rtlCol="0">
                <a:spAutoFit/>
              </a:bodyPr>
              <a:lstStyle/>
              <a:p>
                <a14:m>
                  <m:oMath xmlns:m="http://schemas.openxmlformats.org/officeDocument/2006/math">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𝐻𝑋</m:t>
                    </m:r>
                    <m:r>
                      <a:rPr lang="en-US" altLang="zh-CN" sz="2800" b="0" i="1" smtClean="0">
                        <a:latin typeface="Cambria Math" panose="02040503050406030204" pitchFamily="18" charset="0"/>
                      </a:rPr>
                      <m:t>+</m:t>
                    </m:r>
                  </m:oMath>
                </a14:m>
                <a:r>
                  <a:rPr lang="en-US" altLang="zh-CN" sz="2800" dirty="0"/>
                  <a:t> </a:t>
                </a:r>
                <a14:m>
                  <m:oMath xmlns:m="http://schemas.openxmlformats.org/officeDocument/2006/math">
                    <m:rad>
                      <m:radPr>
                        <m:degHide m:val="on"/>
                        <m:ctrlPr>
                          <a:rPr lang="en-US" altLang="zh-CN" sz="2800" i="1">
                            <a:latin typeface="Cambria Math" panose="02040503050406030204" pitchFamily="18" charset="0"/>
                          </a:rPr>
                        </m:ctrlPr>
                      </m:radPr>
                      <m:deg/>
                      <m:e>
                        <m:r>
                          <a:rPr lang="en-US" altLang="zh-CN" sz="2800" b="0" i="1" smtClean="0">
                            <a:latin typeface="Cambria Math" panose="02040503050406030204" pitchFamily="18" charset="0"/>
                          </a:rPr>
                          <m:t>𝑋</m:t>
                        </m:r>
                      </m:e>
                    </m:rad>
                    <m:r>
                      <a:rPr lang="en-US" altLang="zh-CN" sz="2800" b="0" i="1" smtClean="0">
                        <a:latin typeface="Cambria Math" panose="02040503050406030204" pitchFamily="18" charset="0"/>
                      </a:rPr>
                      <m:t>𝑁</m:t>
                    </m:r>
                  </m:oMath>
                </a14:m>
                <a:r>
                  <a:rPr lang="en-US" altLang="zh-CN" sz="2800" baseline="-25000" dirty="0"/>
                  <a:t>sh</a:t>
                </a:r>
                <a:endParaRPr lang="zh-CN" altLang="en-US" sz="2800" baseline="-25000" dirty="0"/>
              </a:p>
            </p:txBody>
          </p:sp>
        </mc:Choice>
        <mc:Fallback>
          <p:sp>
            <p:nvSpPr>
              <p:cNvPr id="2" name="文本框 1">
                <a:extLst>
                  <a:ext uri="{FF2B5EF4-FFF2-40B4-BE49-F238E27FC236}">
                    <a16:creationId xmlns:a16="http://schemas.microsoft.com/office/drawing/2014/main" id="{6A7786F5-C91C-FCD3-1C18-58A07ACEC8A2}"/>
                  </a:ext>
                </a:extLst>
              </p:cNvPr>
              <p:cNvSpPr txBox="1">
                <a:spLocks noRot="1" noChangeAspect="1" noMove="1" noResize="1" noEditPoints="1" noAdjustHandles="1" noChangeArrowheads="1" noChangeShapeType="1" noTextEdit="1"/>
              </p:cNvSpPr>
              <p:nvPr/>
            </p:nvSpPr>
            <p:spPr>
              <a:xfrm>
                <a:off x="6731752" y="1153592"/>
                <a:ext cx="3621024" cy="471411"/>
              </a:xfrm>
              <a:prstGeom prst="rect">
                <a:avLst/>
              </a:prstGeom>
              <a:blipFill>
                <a:blip r:embed="rId3"/>
                <a:stretch>
                  <a:fillRect b="-41026"/>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24407A13-48CE-3817-39C7-91E5D6B2026E}"/>
              </a:ext>
            </a:extLst>
          </p:cNvPr>
          <p:cNvSpPr/>
          <p:nvPr/>
        </p:nvSpPr>
        <p:spPr>
          <a:xfrm>
            <a:off x="773754" y="2921579"/>
            <a:ext cx="3401892" cy="1015663"/>
          </a:xfrm>
          <a:prstGeom prst="rect">
            <a:avLst/>
          </a:prstGeom>
          <a:noFill/>
        </p:spPr>
        <p:txBody>
          <a:bodyPr wrap="none" lIns="91440" tIns="45720" rIns="91440" bIns="45720">
            <a:spAutoFit/>
          </a:bodyPr>
          <a:lstStyle/>
          <a:p>
            <a:pPr algn="ctr"/>
            <a:r>
              <a:rPr lang="zh-CN" altLang="en-US" sz="2000" dirty="0">
                <a:ln w="0"/>
                <a:solidFill>
                  <a:schemeClr val="accent1"/>
                </a:solidFill>
                <a:effectLst>
                  <a:outerShdw blurRad="38100" dist="25400" dir="5400000" algn="ctr" rotWithShape="0">
                    <a:srgbClr val="6E747A">
                      <a:alpha val="43000"/>
                    </a:srgbClr>
                  </a:outerShdw>
                </a:effectLst>
              </a:rPr>
              <a:t>其中，</a:t>
            </a:r>
            <a:r>
              <a:rPr lang="en-US" altLang="zh-CN" sz="2000" dirty="0">
                <a:ln w="0"/>
                <a:solidFill>
                  <a:schemeClr val="accent1"/>
                </a:solidFill>
                <a:effectLst>
                  <a:outerShdw blurRad="38100" dist="25400" dir="5400000" algn="ctr" rotWithShape="0">
                    <a:srgbClr val="6E747A">
                      <a:alpha val="43000"/>
                    </a:srgbClr>
                  </a:outerShdw>
                </a:effectLst>
              </a:rPr>
              <a:t>Y</a:t>
            </a:r>
            <a:r>
              <a:rPr lang="zh-CN" altLang="en-US" sz="2000" dirty="0">
                <a:ln w="0"/>
                <a:solidFill>
                  <a:schemeClr val="accent1"/>
                </a:solidFill>
                <a:effectLst>
                  <a:outerShdw blurRad="38100" dist="25400" dir="5400000" algn="ctr" rotWithShape="0">
                    <a:srgbClr val="6E747A">
                      <a:alpha val="43000"/>
                    </a:srgbClr>
                  </a:outerShdw>
                </a:effectLst>
              </a:rPr>
              <a:t>表示接收到的信号，</a:t>
            </a:r>
            <a:endParaRPr lang="en-US" altLang="zh-CN" sz="2000" dirty="0">
              <a:ln w="0"/>
              <a:solidFill>
                <a:schemeClr val="accent1"/>
              </a:solidFill>
              <a:effectLst>
                <a:outerShdw blurRad="38100" dist="25400" dir="5400000" algn="ctr" rotWithShape="0">
                  <a:srgbClr val="6E747A">
                    <a:alpha val="43000"/>
                  </a:srgbClr>
                </a:outerShdw>
              </a:effectLst>
            </a:endParaRPr>
          </a:p>
          <a:p>
            <a:pPr algn="ctr"/>
            <a:r>
              <a:rPr lang="en-US" altLang="zh-CN" sz="2000" dirty="0">
                <a:ln w="0"/>
                <a:solidFill>
                  <a:schemeClr val="accent1"/>
                </a:solidFill>
                <a:effectLst>
                  <a:outerShdw blurRad="38100" dist="25400" dir="5400000" algn="ctr" rotWithShape="0">
                    <a:srgbClr val="6E747A">
                      <a:alpha val="43000"/>
                    </a:srgbClr>
                  </a:outerShdw>
                </a:effectLst>
              </a:rPr>
              <a:t>Y</a:t>
            </a:r>
            <a:r>
              <a:rPr lang="zh-CN" altLang="en-US" sz="2000" dirty="0">
                <a:ln w="0"/>
                <a:solidFill>
                  <a:schemeClr val="accent1"/>
                </a:solidFill>
                <a:effectLst>
                  <a:outerShdw blurRad="38100" dist="25400" dir="5400000" algn="ctr" rotWithShape="0">
                    <a:srgbClr val="6E747A">
                      <a:alpha val="43000"/>
                    </a:srgbClr>
                  </a:outerShdw>
                </a:effectLst>
              </a:rPr>
              <a:t>与接受光强的关系为</a:t>
            </a:r>
            <a:endParaRPr lang="en-US" altLang="zh-CN" sz="2000" dirty="0">
              <a:ln w="0"/>
              <a:solidFill>
                <a:schemeClr val="accent1"/>
              </a:solidFill>
              <a:effectLst>
                <a:outerShdw blurRad="38100" dist="25400" dir="5400000" algn="ctr" rotWithShape="0">
                  <a:srgbClr val="6E747A">
                    <a:alpha val="43000"/>
                  </a:srgbClr>
                </a:outerShdw>
              </a:effectLst>
            </a:endParaRPr>
          </a:p>
          <a:p>
            <a:pPr algn="ctr"/>
            <a:r>
              <a:rPr lang="zh-CN" altLang="en-US" sz="2000" dirty="0">
                <a:ln w="0"/>
                <a:solidFill>
                  <a:schemeClr val="accent1"/>
                </a:solidFill>
                <a:effectLst>
                  <a:outerShdw blurRad="38100" dist="25400" dir="5400000" algn="ctr" rotWithShape="0">
                    <a:srgbClr val="6E747A">
                      <a:alpha val="43000"/>
                    </a:srgbClr>
                  </a:outerShdw>
                </a:effectLst>
              </a:rPr>
              <a:t>特定概率分布：</a:t>
            </a:r>
            <a:endParaRPr lang="zh-CN" altLang="en-US" sz="2000" b="0" cap="none" spc="0" dirty="0">
              <a:ln w="0"/>
              <a:solidFill>
                <a:schemeClr val="accent1"/>
              </a:solidFill>
              <a:effectLst>
                <a:outerShdw blurRad="38100" dist="25400" dir="5400000" algn="ctr" rotWithShape="0">
                  <a:srgbClr val="6E747A">
                    <a:alpha val="43000"/>
                  </a:srgbClr>
                </a:outerShdw>
              </a:effectLst>
            </a:endParaRPr>
          </a:p>
        </p:txBody>
      </p:sp>
      <p:pic>
        <p:nvPicPr>
          <p:cNvPr id="12" name="图片 11">
            <a:extLst>
              <a:ext uri="{FF2B5EF4-FFF2-40B4-BE49-F238E27FC236}">
                <a16:creationId xmlns:a16="http://schemas.microsoft.com/office/drawing/2014/main" id="{A41012D2-E46D-9024-F3CF-AFC444B8F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440" y="1725717"/>
            <a:ext cx="7535647" cy="4521388"/>
          </a:xfrm>
          <a:prstGeom prst="rect">
            <a:avLst/>
          </a:prstGeom>
        </p:spPr>
      </p:pic>
      <p:grpSp>
        <p:nvGrpSpPr>
          <p:cNvPr id="21" name="组合 20">
            <a:extLst>
              <a:ext uri="{FF2B5EF4-FFF2-40B4-BE49-F238E27FC236}">
                <a16:creationId xmlns:a16="http://schemas.microsoft.com/office/drawing/2014/main" id="{64CED54D-2382-F739-92BC-B73BDC3927EC}"/>
              </a:ext>
            </a:extLst>
          </p:cNvPr>
          <p:cNvGrpSpPr/>
          <p:nvPr/>
        </p:nvGrpSpPr>
        <p:grpSpPr>
          <a:xfrm>
            <a:off x="174959" y="4071670"/>
            <a:ext cx="9866329" cy="1278876"/>
            <a:chOff x="174959" y="4071670"/>
            <a:chExt cx="9866329" cy="1278876"/>
          </a:xfrm>
        </p:grpSpPr>
        <p:pic>
          <p:nvPicPr>
            <p:cNvPr id="14" name="图片 13">
              <a:extLst>
                <a:ext uri="{FF2B5EF4-FFF2-40B4-BE49-F238E27FC236}">
                  <a16:creationId xmlns:a16="http://schemas.microsoft.com/office/drawing/2014/main" id="{B36B887B-6B18-C3AB-78D0-04D8F1CA2A3C}"/>
                </a:ext>
              </a:extLst>
            </p:cNvPr>
            <p:cNvPicPr>
              <a:picLocks noChangeAspect="1"/>
            </p:cNvPicPr>
            <p:nvPr/>
          </p:nvPicPr>
          <p:blipFill>
            <a:blip r:embed="rId5"/>
            <a:stretch>
              <a:fillRect/>
            </a:stretch>
          </p:blipFill>
          <p:spPr>
            <a:xfrm>
              <a:off x="174959" y="4071670"/>
              <a:ext cx="4796645" cy="1278876"/>
            </a:xfrm>
            <a:prstGeom prst="rect">
              <a:avLst/>
            </a:prstGeom>
          </p:spPr>
        </p:pic>
        <p:sp>
          <p:nvSpPr>
            <p:cNvPr id="18" name="文本框 17">
              <a:extLst>
                <a:ext uri="{FF2B5EF4-FFF2-40B4-BE49-F238E27FC236}">
                  <a16:creationId xmlns:a16="http://schemas.microsoft.com/office/drawing/2014/main" id="{72C42E7D-B235-681F-5F44-D5D31D83C63E}"/>
                </a:ext>
              </a:extLst>
            </p:cNvPr>
            <p:cNvSpPr txBox="1"/>
            <p:nvPr/>
          </p:nvSpPr>
          <p:spPr>
            <a:xfrm>
              <a:off x="3946812" y="4132710"/>
              <a:ext cx="6094476" cy="276999"/>
            </a:xfrm>
            <a:prstGeom prst="rect">
              <a:avLst/>
            </a:prstGeom>
            <a:noFill/>
          </p:spPr>
          <p:txBody>
            <a:bodyPr wrap="square">
              <a:spAutoFit/>
            </a:bodyPr>
            <a:lstStyle/>
            <a:p>
              <a:r>
                <a:rPr lang="en-US" altLang="zh-CN" baseline="30000" dirty="0"/>
                <a:t>[2]</a:t>
              </a:r>
              <a:endParaRPr lang="zh-CN" altLang="en-US" baseline="30000" dirty="0"/>
            </a:p>
          </p:txBody>
        </p:sp>
      </p:grpSp>
      <p:sp>
        <p:nvSpPr>
          <p:cNvPr id="20" name="文本框 19">
            <a:extLst>
              <a:ext uri="{FF2B5EF4-FFF2-40B4-BE49-F238E27FC236}">
                <a16:creationId xmlns:a16="http://schemas.microsoft.com/office/drawing/2014/main" id="{EE18915B-B3FE-AFC8-92BF-2377AB7EB2A5}"/>
              </a:ext>
            </a:extLst>
          </p:cNvPr>
          <p:cNvSpPr txBox="1"/>
          <p:nvPr/>
        </p:nvSpPr>
        <p:spPr>
          <a:xfrm>
            <a:off x="-529170" y="1819983"/>
            <a:ext cx="6096000" cy="646331"/>
          </a:xfrm>
          <a:prstGeom prst="rect">
            <a:avLst/>
          </a:prstGeom>
          <a:noFill/>
        </p:spPr>
        <p:txBody>
          <a:bodyPr wrap="square">
            <a:spAutoFit/>
          </a:bodyPr>
          <a:lstStyle/>
          <a:p>
            <a:pPr algn="ctr"/>
            <a:r>
              <a:rPr lang="zh-CN" altLang="en-US" sz="1800" dirty="0">
                <a:ln w="0"/>
                <a:solidFill>
                  <a:schemeClr val="accent1"/>
                </a:solidFill>
                <a:effectLst>
                  <a:outerShdw blurRad="38100" dist="25400" dir="5400000" algn="ctr" rotWithShape="0">
                    <a:srgbClr val="6E747A">
                      <a:alpha val="43000"/>
                    </a:srgbClr>
                  </a:outerShdw>
                </a:effectLst>
              </a:rPr>
              <a:t>调制使用最简单的</a:t>
            </a:r>
            <a:r>
              <a:rPr lang="en-US" altLang="zh-CN" sz="1800" dirty="0">
                <a:ln w="0"/>
                <a:solidFill>
                  <a:schemeClr val="accent1"/>
                </a:solidFill>
                <a:effectLst>
                  <a:outerShdw blurRad="38100" dist="25400" dir="5400000" algn="ctr" rotWithShape="0">
                    <a:srgbClr val="6E747A">
                      <a:alpha val="43000"/>
                    </a:srgbClr>
                  </a:outerShdw>
                </a:effectLst>
              </a:rPr>
              <a:t>OOK</a:t>
            </a:r>
            <a:r>
              <a:rPr lang="zh-CN" altLang="en-US" sz="1800" dirty="0">
                <a:ln w="0"/>
                <a:solidFill>
                  <a:schemeClr val="accent1"/>
                </a:solidFill>
                <a:effectLst>
                  <a:outerShdw blurRad="38100" dist="25400" dir="5400000" algn="ctr" rotWithShape="0">
                    <a:srgbClr val="6E747A">
                      <a:alpha val="43000"/>
                    </a:srgbClr>
                  </a:outerShdw>
                </a:effectLst>
              </a:rPr>
              <a:t>调制</a:t>
            </a:r>
            <a:endParaRPr lang="en-US" altLang="zh-CN" sz="1800" dirty="0">
              <a:ln w="0"/>
              <a:solidFill>
                <a:schemeClr val="accent1"/>
              </a:solidFill>
              <a:effectLst>
                <a:outerShdw blurRad="38100" dist="25400" dir="5400000" algn="ctr" rotWithShape="0">
                  <a:srgbClr val="6E747A">
                    <a:alpha val="43000"/>
                  </a:srgbClr>
                </a:outerShdw>
              </a:effectLst>
            </a:endParaRPr>
          </a:p>
          <a:p>
            <a:pPr algn="ctr"/>
            <a:r>
              <a:rPr lang="zh-CN" altLang="en-US" dirty="0">
                <a:ln w="0"/>
                <a:solidFill>
                  <a:schemeClr val="accent1"/>
                </a:solidFill>
                <a:effectLst>
                  <a:outerShdw blurRad="38100" dist="25400" dir="5400000" algn="ctr" rotWithShape="0">
                    <a:srgbClr val="6E747A">
                      <a:alpha val="43000"/>
                    </a:srgbClr>
                  </a:outerShdw>
                </a:effectLst>
              </a:rPr>
              <a:t>解调使用判决电平</a:t>
            </a:r>
            <a:endParaRPr lang="zh-CN" altLang="en-US" dirty="0"/>
          </a:p>
        </p:txBody>
      </p:sp>
    </p:spTree>
    <p:extLst>
      <p:ext uri="{BB962C8B-B14F-4D97-AF65-F5344CB8AC3E}">
        <p14:creationId xmlns:p14="http://schemas.microsoft.com/office/powerpoint/2010/main" val="339072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203031" y="633744"/>
            <a:ext cx="1620957"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信道建模</a:t>
            </a:r>
          </a:p>
        </p:txBody>
      </p:sp>
      <p:sp>
        <p:nvSpPr>
          <p:cNvPr id="8" name="矩形 7">
            <a:extLst>
              <a:ext uri="{FF2B5EF4-FFF2-40B4-BE49-F238E27FC236}">
                <a16:creationId xmlns:a16="http://schemas.microsoft.com/office/drawing/2014/main" id="{0BFF609D-817D-DC1E-0EA3-C1F322C56015}"/>
              </a:ext>
            </a:extLst>
          </p:cNvPr>
          <p:cNvSpPr/>
          <p:nvPr/>
        </p:nvSpPr>
        <p:spPr>
          <a:xfrm>
            <a:off x="771557" y="1312485"/>
            <a:ext cx="2646879" cy="523220"/>
          </a:xfrm>
          <a:prstGeom prst="rect">
            <a:avLst/>
          </a:prstGeom>
          <a:noFill/>
        </p:spPr>
        <p:txBody>
          <a:bodyPr wrap="none" lIns="91440" tIns="45720" rIns="91440" bIns="45720">
            <a:spAutoFit/>
          </a:bodyPr>
          <a:lstStyle/>
          <a:p>
            <a:pPr algn="ctr"/>
            <a:r>
              <a:rPr lang="en-US" altLang="zh-CN" sz="2800" dirty="0">
                <a:ln w="0"/>
                <a:solidFill>
                  <a:schemeClr val="accent1"/>
                </a:solidFill>
                <a:effectLst>
                  <a:outerShdw blurRad="38100" dist="25400" dir="5400000" algn="ctr" rotWithShape="0">
                    <a:srgbClr val="6E747A">
                      <a:alpha val="43000"/>
                    </a:srgbClr>
                  </a:outerShdw>
                </a:effectLst>
              </a:rPr>
              <a:t>G-G</a:t>
            </a:r>
            <a:r>
              <a:rPr lang="zh-CN" altLang="en-US" sz="2800" dirty="0">
                <a:ln w="0"/>
                <a:solidFill>
                  <a:schemeClr val="accent1"/>
                </a:solidFill>
                <a:effectLst>
                  <a:outerShdw blurRad="38100" dist="25400" dir="5400000" algn="ctr" rotWithShape="0">
                    <a:srgbClr val="6E747A">
                      <a:alpha val="43000"/>
                    </a:srgbClr>
                  </a:outerShdw>
                </a:effectLst>
              </a:rPr>
              <a:t>模型代码：</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 name="图片 9">
            <a:extLst>
              <a:ext uri="{FF2B5EF4-FFF2-40B4-BE49-F238E27FC236}">
                <a16:creationId xmlns:a16="http://schemas.microsoft.com/office/drawing/2014/main" id="{AFFD3C17-D5B2-270E-7EF4-C349C4F89058}"/>
              </a:ext>
            </a:extLst>
          </p:cNvPr>
          <p:cNvPicPr>
            <a:picLocks noChangeAspect="1"/>
          </p:cNvPicPr>
          <p:nvPr/>
        </p:nvPicPr>
        <p:blipFill>
          <a:blip r:embed="rId3"/>
          <a:stretch>
            <a:fillRect/>
          </a:stretch>
        </p:blipFill>
        <p:spPr>
          <a:xfrm>
            <a:off x="3288626" y="1963286"/>
            <a:ext cx="6450609" cy="3582229"/>
          </a:xfrm>
          <a:prstGeom prst="rect">
            <a:avLst/>
          </a:prstGeom>
        </p:spPr>
      </p:pic>
    </p:spTree>
    <p:extLst>
      <p:ext uri="{BB962C8B-B14F-4D97-AF65-F5344CB8AC3E}">
        <p14:creationId xmlns:p14="http://schemas.microsoft.com/office/powerpoint/2010/main" val="303286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664424" y="633744"/>
            <a:ext cx="2698175"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信道建模：调制</a:t>
            </a:r>
          </a:p>
        </p:txBody>
      </p:sp>
      <p:pic>
        <p:nvPicPr>
          <p:cNvPr id="10" name="图片 9">
            <a:extLst>
              <a:ext uri="{FF2B5EF4-FFF2-40B4-BE49-F238E27FC236}">
                <a16:creationId xmlns:a16="http://schemas.microsoft.com/office/drawing/2014/main" id="{BEEDE892-10B7-295A-9450-86CEB0757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270" y="2258291"/>
            <a:ext cx="6115453" cy="3669272"/>
          </a:xfrm>
          <a:prstGeom prst="rect">
            <a:avLst/>
          </a:prstGeom>
        </p:spPr>
      </p:pic>
      <p:pic>
        <p:nvPicPr>
          <p:cNvPr id="12" name="图片 11">
            <a:extLst>
              <a:ext uri="{FF2B5EF4-FFF2-40B4-BE49-F238E27FC236}">
                <a16:creationId xmlns:a16="http://schemas.microsoft.com/office/drawing/2014/main" id="{145AA0DA-5EEE-E30E-FDDB-692F0430F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9" y="2120525"/>
            <a:ext cx="6308115" cy="3784869"/>
          </a:xfrm>
          <a:prstGeom prst="rect">
            <a:avLst/>
          </a:prstGeom>
        </p:spPr>
      </p:pic>
      <p:sp>
        <p:nvSpPr>
          <p:cNvPr id="14" name="文本框 13">
            <a:extLst>
              <a:ext uri="{FF2B5EF4-FFF2-40B4-BE49-F238E27FC236}">
                <a16:creationId xmlns:a16="http://schemas.microsoft.com/office/drawing/2014/main" id="{9AD731EF-8A73-1DA6-97EC-147AA262D8F6}"/>
              </a:ext>
            </a:extLst>
          </p:cNvPr>
          <p:cNvSpPr txBox="1"/>
          <p:nvPr/>
        </p:nvSpPr>
        <p:spPr>
          <a:xfrm>
            <a:off x="995794" y="1189000"/>
            <a:ext cx="4553104" cy="923330"/>
          </a:xfrm>
          <a:prstGeom prst="rect">
            <a:avLst/>
          </a:prstGeom>
          <a:noFill/>
        </p:spPr>
        <p:txBody>
          <a:bodyPr wrap="square" rtlCol="0">
            <a:spAutoFit/>
          </a:bodyPr>
          <a:lstStyle/>
          <a:p>
            <a:r>
              <a:rPr lang="zh-CN" altLang="en-US" dirty="0"/>
              <a:t>采用最基本的</a:t>
            </a:r>
            <a:r>
              <a:rPr lang="en-US" altLang="zh-CN" dirty="0"/>
              <a:t>OOK</a:t>
            </a:r>
            <a:r>
              <a:rPr lang="zh-CN" altLang="en-US" dirty="0"/>
              <a:t>调制。</a:t>
            </a:r>
            <a:r>
              <a:rPr lang="en-US" altLang="zh-CN" dirty="0"/>
              <a:t>OOK =0</a:t>
            </a:r>
            <a:r>
              <a:rPr lang="zh-CN" altLang="en-US" dirty="0"/>
              <a:t>和</a:t>
            </a:r>
            <a:r>
              <a:rPr lang="en-US" altLang="zh-CN" dirty="0"/>
              <a:t>OOK =1</a:t>
            </a:r>
            <a:r>
              <a:rPr lang="zh-CN" altLang="en-US" dirty="0"/>
              <a:t>时接受端光强分布</a:t>
            </a:r>
            <a:endParaRPr lang="en-US" altLang="zh-CN" dirty="0"/>
          </a:p>
          <a:p>
            <a:endParaRPr lang="zh-CN" altLang="en-US" dirty="0"/>
          </a:p>
        </p:txBody>
      </p:sp>
      <p:sp>
        <p:nvSpPr>
          <p:cNvPr id="15" name="文本框 14">
            <a:extLst>
              <a:ext uri="{FF2B5EF4-FFF2-40B4-BE49-F238E27FC236}">
                <a16:creationId xmlns:a16="http://schemas.microsoft.com/office/drawing/2014/main" id="{5801A075-5F2D-9A32-7324-2C2C0F03A655}"/>
              </a:ext>
            </a:extLst>
          </p:cNvPr>
          <p:cNvSpPr txBox="1"/>
          <p:nvPr/>
        </p:nvSpPr>
        <p:spPr>
          <a:xfrm>
            <a:off x="6530533" y="1319461"/>
            <a:ext cx="5098643" cy="646331"/>
          </a:xfrm>
          <a:prstGeom prst="rect">
            <a:avLst/>
          </a:prstGeom>
          <a:noFill/>
        </p:spPr>
        <p:txBody>
          <a:bodyPr wrap="square" rtlCol="0">
            <a:spAutoFit/>
          </a:bodyPr>
          <a:lstStyle/>
          <a:p>
            <a:r>
              <a:rPr lang="zh-CN" altLang="en-US" dirty="0"/>
              <a:t>泊松散粒噪声</a:t>
            </a:r>
            <a:r>
              <a:rPr lang="en-US" altLang="zh-CN" dirty="0"/>
              <a:t>N</a:t>
            </a:r>
            <a:r>
              <a:rPr lang="zh-CN" altLang="en-US" dirty="0"/>
              <a:t>来自于接收端本身 不受信道影响。</a:t>
            </a:r>
            <a:endParaRPr lang="en-US" altLang="zh-CN" dirty="0"/>
          </a:p>
          <a:p>
            <a:r>
              <a:rPr lang="zh-CN" altLang="en-US" dirty="0"/>
              <a:t>初步假定参数规则为：</a:t>
            </a: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1EED5BD-F697-5B8F-05D7-40C19628690D}"/>
                  </a:ext>
                </a:extLst>
              </p:cNvPr>
              <p:cNvSpPr txBox="1"/>
              <p:nvPr/>
            </p:nvSpPr>
            <p:spPr>
              <a:xfrm>
                <a:off x="5779502" y="1967382"/>
                <a:ext cx="6147954" cy="3724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baseline="-25000" smtClean="0">
                          <a:latin typeface="Cambria Math" panose="02040503050406030204" pitchFamily="18" charset="0"/>
                        </a:rPr>
                        <m:t>𝑠h</m:t>
                      </m:r>
                      <m:r>
                        <a:rPr lang="zh-CN" altLang="en-US" i="1">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m:t>
                      </m:r>
                      <m:rad>
                        <m:radPr>
                          <m:degHide m:val="on"/>
                          <m:ctrlPr>
                            <a:rPr lang="en-US" altLang="zh-CN" b="0" i="1" smtClean="0">
                              <a:solidFill>
                                <a:srgbClr val="836967"/>
                              </a:solidFill>
                              <a:latin typeface="Cambria Math" panose="02040503050406030204" pitchFamily="18" charset="0"/>
                            </a:rPr>
                          </m:ctrlPr>
                        </m:radPr>
                        <m:deg/>
                        <m:e>
                          <m:r>
                            <a:rPr lang="en-US" altLang="zh-CN" b="0" i="1" smtClean="0">
                              <a:latin typeface="Cambria Math" panose="02040503050406030204" pitchFamily="18" charset="0"/>
                            </a:rPr>
                            <m:t>𝑥</m:t>
                          </m:r>
                        </m:e>
                      </m:rad>
                      <m:r>
                        <a:rPr lang="en-US" altLang="zh-CN" b="0" i="1" smtClean="0">
                          <a:latin typeface="Cambria Math" panose="02040503050406030204" pitchFamily="18" charset="0"/>
                        </a:rPr>
                        <m:t> </m:t>
                      </m:r>
                      <m:r>
                        <a:rPr lang="zh-CN" altLang="en-US" i="1">
                          <a:latin typeface="Cambria Math" panose="02040503050406030204" pitchFamily="18" charset="0"/>
                        </a:rPr>
                        <m:t>）</m:t>
                      </m:r>
                    </m:oMath>
                  </m:oMathPara>
                </a14:m>
                <a:endParaRPr lang="zh-CN" altLang="en-US" baseline="-25000" dirty="0"/>
              </a:p>
            </p:txBody>
          </p:sp>
        </mc:Choice>
        <mc:Fallback>
          <p:sp>
            <p:nvSpPr>
              <p:cNvPr id="17" name="文本框 16">
                <a:extLst>
                  <a:ext uri="{FF2B5EF4-FFF2-40B4-BE49-F238E27FC236}">
                    <a16:creationId xmlns:a16="http://schemas.microsoft.com/office/drawing/2014/main" id="{71EED5BD-F697-5B8F-05D7-40C19628690D}"/>
                  </a:ext>
                </a:extLst>
              </p:cNvPr>
              <p:cNvSpPr txBox="1">
                <a:spLocks noRot="1" noChangeAspect="1" noMove="1" noResize="1" noEditPoints="1" noAdjustHandles="1" noChangeArrowheads="1" noChangeShapeType="1" noTextEdit="1"/>
              </p:cNvSpPr>
              <p:nvPr/>
            </p:nvSpPr>
            <p:spPr>
              <a:xfrm>
                <a:off x="5779502" y="1967382"/>
                <a:ext cx="6147954" cy="372410"/>
              </a:xfrm>
              <a:prstGeom prst="rect">
                <a:avLst/>
              </a:prstGeom>
              <a:blipFill>
                <a:blip r:embed="rId5"/>
                <a:stretch>
                  <a:fillRect b="-14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915DCDE6-7CE0-ADC1-0576-19DAF1F38176}"/>
                  </a:ext>
                </a:extLst>
              </p:cNvPr>
              <p:cNvSpPr txBox="1"/>
              <p:nvPr/>
            </p:nvSpPr>
            <p:spPr>
              <a:xfrm>
                <a:off x="1562103" y="1858916"/>
                <a:ext cx="3002970" cy="276999"/>
              </a:xfrm>
              <a:prstGeom prst="rect">
                <a:avLst/>
              </a:prstGeom>
              <a:noFill/>
            </p:spPr>
            <p:txBody>
              <a:bodyPr wrap="square" lIns="0" tIns="0" rIns="0" bIns="0" rtlCol="0">
                <a:spAutoFit/>
              </a:bodyPr>
              <a:lstStyle/>
              <a:p>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0=0.5∗</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1=</m:t>
                    </m:r>
                    <m:r>
                      <a:rPr lang="en-US" altLang="zh-CN" b="0" i="1" smtClean="0">
                        <a:latin typeface="Cambria Math" panose="02040503050406030204" pitchFamily="18" charset="0"/>
                      </a:rPr>
                      <m:t>𝐼</m:t>
                    </m:r>
                    <m:r>
                      <a:rPr lang="en-US" altLang="zh-CN" b="0" i="1" smtClean="0">
                        <a:latin typeface="Cambria Math" panose="02040503050406030204" pitchFamily="18" charset="0"/>
                      </a:rPr>
                      <m:t>1∗</m:t>
                    </m:r>
                    <m:r>
                      <a:rPr lang="en-US" altLang="zh-CN" b="0" i="1" smtClean="0">
                        <a:latin typeface="Cambria Math" panose="02040503050406030204" pitchFamily="18" charset="0"/>
                      </a:rPr>
                      <m:t>𝐼</m:t>
                    </m:r>
                  </m:oMath>
                </a14:m>
                <a:r>
                  <a:rPr lang="zh-CN" altLang="en-US" baseline="30000" dirty="0"/>
                  <a:t>*</a:t>
                </a:r>
              </a:p>
            </p:txBody>
          </p:sp>
        </mc:Choice>
        <mc:Fallback>
          <p:sp>
            <p:nvSpPr>
              <p:cNvPr id="18" name="文本框 17">
                <a:extLst>
                  <a:ext uri="{FF2B5EF4-FFF2-40B4-BE49-F238E27FC236}">
                    <a16:creationId xmlns:a16="http://schemas.microsoft.com/office/drawing/2014/main" id="{915DCDE6-7CE0-ADC1-0576-19DAF1F38176}"/>
                  </a:ext>
                </a:extLst>
              </p:cNvPr>
              <p:cNvSpPr txBox="1">
                <a:spLocks noRot="1" noChangeAspect="1" noMove="1" noResize="1" noEditPoints="1" noAdjustHandles="1" noChangeArrowheads="1" noChangeShapeType="1" noTextEdit="1"/>
              </p:cNvSpPr>
              <p:nvPr/>
            </p:nvSpPr>
            <p:spPr>
              <a:xfrm>
                <a:off x="1562103" y="1858916"/>
                <a:ext cx="3002970" cy="276999"/>
              </a:xfrm>
              <a:prstGeom prst="rect">
                <a:avLst/>
              </a:prstGeom>
              <a:blipFill>
                <a:blip r:embed="rId6"/>
                <a:stretch>
                  <a:fillRect l="-2637" t="-13333" b="-11111"/>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6C35BCC6-E928-0864-CF9F-0AC8A7B7F3BF}"/>
              </a:ext>
            </a:extLst>
          </p:cNvPr>
          <p:cNvSpPr txBox="1"/>
          <p:nvPr/>
        </p:nvSpPr>
        <p:spPr>
          <a:xfrm>
            <a:off x="995794" y="5930742"/>
            <a:ext cx="7157605" cy="369332"/>
          </a:xfrm>
          <a:prstGeom prst="rect">
            <a:avLst/>
          </a:prstGeom>
          <a:noFill/>
        </p:spPr>
        <p:txBody>
          <a:bodyPr wrap="square">
            <a:spAutoFit/>
          </a:bodyPr>
          <a:lstStyle/>
          <a:p>
            <a:r>
              <a:rPr lang="zh-CN" altLang="en-US" baseline="30000" dirty="0"/>
              <a:t>*</a:t>
            </a:r>
            <a:r>
              <a:rPr lang="en-US" altLang="zh-CN" dirty="0"/>
              <a:t>I</a:t>
            </a:r>
            <a:r>
              <a:rPr lang="zh-CN" altLang="en-US" dirty="0"/>
              <a:t>为归一化光强，</a:t>
            </a:r>
            <a:r>
              <a:rPr lang="en-US" altLang="zh-CN" dirty="0"/>
              <a:t>I1</a:t>
            </a:r>
            <a:r>
              <a:rPr lang="zh-CN" altLang="en-US" dirty="0"/>
              <a:t>为本项目要探索的最优化的各发送端输入功率</a:t>
            </a:r>
            <a:endParaRPr lang="en-US" altLang="zh-CN" dirty="0"/>
          </a:p>
        </p:txBody>
      </p:sp>
    </p:spTree>
    <p:extLst>
      <p:ext uri="{BB962C8B-B14F-4D97-AF65-F5344CB8AC3E}">
        <p14:creationId xmlns:p14="http://schemas.microsoft.com/office/powerpoint/2010/main" val="55837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169425" y="575492"/>
            <a:ext cx="1646605" cy="523220"/>
          </a:xfrm>
          <a:prstGeom prst="rect">
            <a:avLst/>
          </a:prstGeom>
          <a:noFill/>
        </p:spPr>
        <p:txBody>
          <a:bodyPr wrap="none" lIns="91440" tIns="45720" rIns="91440" bIns="45720">
            <a:spAutoFit/>
          </a:bodyPr>
          <a:lstStyle/>
          <a:p>
            <a:pPr algn="ctr"/>
            <a:r>
              <a:rPr lang="en-US" altLang="zh-CN" sz="2800" dirty="0">
                <a:ln w="0"/>
                <a:solidFill>
                  <a:schemeClr val="accent1"/>
                </a:solidFill>
                <a:effectLst>
                  <a:outerShdw blurRad="38100" dist="25400" dir="5400000" algn="ctr" rotWithShape="0">
                    <a:srgbClr val="6E747A">
                      <a:alpha val="43000"/>
                    </a:srgbClr>
                  </a:outerShdw>
                </a:effectLst>
              </a:rPr>
              <a:t>OOK</a:t>
            </a:r>
            <a:r>
              <a:rPr lang="zh-CN" altLang="en-US" sz="2800" dirty="0">
                <a:ln w="0"/>
                <a:solidFill>
                  <a:schemeClr val="accent1"/>
                </a:solidFill>
                <a:effectLst>
                  <a:outerShdw blurRad="38100" dist="25400" dir="5400000" algn="ctr" rotWithShape="0">
                    <a:srgbClr val="6E747A">
                      <a:alpha val="43000"/>
                    </a:srgbClr>
                  </a:outerShdw>
                </a:effectLst>
              </a:rPr>
              <a:t>分析</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 name="图片 9">
            <a:extLst>
              <a:ext uri="{FF2B5EF4-FFF2-40B4-BE49-F238E27FC236}">
                <a16:creationId xmlns:a16="http://schemas.microsoft.com/office/drawing/2014/main" id="{FB9AD396-C28E-0B77-E9AF-A60AACB02504}"/>
              </a:ext>
            </a:extLst>
          </p:cNvPr>
          <p:cNvPicPr>
            <a:picLocks noChangeAspect="1"/>
          </p:cNvPicPr>
          <p:nvPr/>
        </p:nvPicPr>
        <p:blipFill>
          <a:blip r:embed="rId3"/>
          <a:stretch>
            <a:fillRect/>
          </a:stretch>
        </p:blipFill>
        <p:spPr>
          <a:xfrm>
            <a:off x="1454728" y="1098712"/>
            <a:ext cx="9068854" cy="5609942"/>
          </a:xfrm>
          <a:prstGeom prst="rect">
            <a:avLst/>
          </a:prstGeom>
        </p:spPr>
      </p:pic>
    </p:spTree>
    <p:extLst>
      <p:ext uri="{BB962C8B-B14F-4D97-AF65-F5344CB8AC3E}">
        <p14:creationId xmlns:p14="http://schemas.microsoft.com/office/powerpoint/2010/main" val="214679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1400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 y="6757145"/>
            <a:ext cx="12192001" cy="114300"/>
          </a:xfrm>
          <a:prstGeom prst="rect">
            <a:avLst/>
          </a:prstGeom>
          <a:solidFill>
            <a:srgbClr val="2458A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 y="0"/>
            <a:ext cx="12192002" cy="895353"/>
            <a:chOff x="-1" y="0"/>
            <a:chExt cx="12192002" cy="895353"/>
          </a:xfrm>
        </p:grpSpPr>
        <p:sp>
          <p:nvSpPr>
            <p:cNvPr id="4" name="流程图: 手动输入 3"/>
            <p:cNvSpPr/>
            <p:nvPr/>
          </p:nvSpPr>
          <p:spPr>
            <a:xfrm rot="5400000">
              <a:off x="333375" y="-333374"/>
              <a:ext cx="895351" cy="15621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250"/>
                <a:gd name="connsiteY0-2" fmla="*/ 0 h 8000"/>
                <a:gd name="connsiteX1-3" fmla="*/ 10250 w 10250"/>
                <a:gd name="connsiteY1-4" fmla="*/ 3867 h 8000"/>
                <a:gd name="connsiteX2-5" fmla="*/ 10000 w 10250"/>
                <a:gd name="connsiteY2-6" fmla="*/ 8000 h 8000"/>
                <a:gd name="connsiteX3-7" fmla="*/ 0 w 10250"/>
                <a:gd name="connsiteY3-8" fmla="*/ 8000 h 8000"/>
                <a:gd name="connsiteX4-9" fmla="*/ 0 w 10250"/>
                <a:gd name="connsiteY4-10" fmla="*/ 0 h 8000"/>
                <a:gd name="connsiteX0-11" fmla="*/ 0 w 9779"/>
                <a:gd name="connsiteY0-12" fmla="*/ 0 h 10000"/>
                <a:gd name="connsiteX1-13" fmla="*/ 9756 w 9779"/>
                <a:gd name="connsiteY1-14" fmla="*/ 4834 h 10000"/>
                <a:gd name="connsiteX2-15" fmla="*/ 9756 w 9779"/>
                <a:gd name="connsiteY2-16" fmla="*/ 10000 h 10000"/>
                <a:gd name="connsiteX3-17" fmla="*/ 0 w 9779"/>
                <a:gd name="connsiteY3-18" fmla="*/ 10000 h 10000"/>
                <a:gd name="connsiteX4-19" fmla="*/ 0 w 977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9" h="10000">
                  <a:moveTo>
                    <a:pt x="0" y="0"/>
                  </a:moveTo>
                  <a:lnTo>
                    <a:pt x="9756" y="4834"/>
                  </a:lnTo>
                  <a:cubicBezTo>
                    <a:pt x="9675" y="6556"/>
                    <a:pt x="9837" y="8278"/>
                    <a:pt x="9756" y="10000"/>
                  </a:cubicBezTo>
                  <a:lnTo>
                    <a:pt x="0" y="10000"/>
                  </a:lnTo>
                  <a:lnTo>
                    <a:pt x="0" y="0"/>
                  </a:lnTo>
                  <a:close/>
                </a:path>
              </a:pathLst>
            </a:custGeom>
            <a:solidFill>
              <a:srgbClr val="24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1" cy="140043"/>
            </a:xfrm>
            <a:prstGeom prst="rect">
              <a:avLst/>
            </a:prstGeom>
            <a:solidFill>
              <a:srgbClr val="2458A4"/>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43961" y="633744"/>
            <a:ext cx="2339102"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rPr>
              <a:t>寻找判决电平</a:t>
            </a:r>
          </a:p>
        </p:txBody>
      </p:sp>
      <p:sp>
        <p:nvSpPr>
          <p:cNvPr id="8" name="矩形 7">
            <a:extLst>
              <a:ext uri="{FF2B5EF4-FFF2-40B4-BE49-F238E27FC236}">
                <a16:creationId xmlns:a16="http://schemas.microsoft.com/office/drawing/2014/main" id="{0BFF609D-817D-DC1E-0EA3-C1F322C56015}"/>
              </a:ext>
            </a:extLst>
          </p:cNvPr>
          <p:cNvSpPr/>
          <p:nvPr/>
        </p:nvSpPr>
        <p:spPr>
          <a:xfrm>
            <a:off x="-259599" y="1342330"/>
            <a:ext cx="4848338" cy="954107"/>
          </a:xfrm>
          <a:prstGeom prst="rect">
            <a:avLst/>
          </a:prstGeom>
          <a:noFill/>
        </p:spPr>
        <p:txBody>
          <a:bodyPr wrap="square" lIns="91440" tIns="45720" rIns="91440" bIns="45720">
            <a:spAutoFit/>
          </a:bodyPr>
          <a:lstStyle/>
          <a:p>
            <a:pPr algn="ctr"/>
            <a:r>
              <a:rPr lang="en-US" altLang="zh-CN" sz="2800" dirty="0">
                <a:ln w="0"/>
                <a:solidFill>
                  <a:schemeClr val="accent1"/>
                </a:solidFill>
                <a:effectLst>
                  <a:outerShdw blurRad="38100" dist="25400" dir="5400000" algn="ctr" rotWithShape="0">
                    <a:srgbClr val="6E747A">
                      <a:alpha val="43000"/>
                    </a:srgbClr>
                  </a:outerShdw>
                </a:effectLst>
              </a:rPr>
              <a:t>1.</a:t>
            </a:r>
            <a:r>
              <a:rPr lang="zh-CN" altLang="en-US" sz="2800" dirty="0">
                <a:ln w="0"/>
                <a:solidFill>
                  <a:schemeClr val="accent1"/>
                </a:solidFill>
                <a:effectLst>
                  <a:outerShdw blurRad="38100" dist="25400" dir="5400000" algn="ctr" rotWithShape="0">
                    <a:srgbClr val="6E747A">
                      <a:alpha val="43000"/>
                    </a:srgbClr>
                  </a:outerShdw>
                </a:effectLst>
              </a:rPr>
              <a:t>误码率分析</a:t>
            </a:r>
            <a:endParaRPr lang="en-US" altLang="zh-CN" sz="2800" dirty="0">
              <a:ln w="0"/>
              <a:solidFill>
                <a:schemeClr val="accent1"/>
              </a:solidFill>
              <a:effectLst>
                <a:outerShdw blurRad="38100" dist="25400" dir="5400000" algn="ctr" rotWithShape="0">
                  <a:srgbClr val="6E747A">
                    <a:alpha val="43000"/>
                  </a:srgbClr>
                </a:outerShdw>
              </a:effectLst>
            </a:endParaRPr>
          </a:p>
          <a:p>
            <a:pPr algn="ctr"/>
            <a:r>
              <a:rPr lang="zh-CN" altLang="en-US" sz="2800" b="0" cap="none" spc="0" dirty="0">
                <a:ln w="0"/>
                <a:solidFill>
                  <a:schemeClr val="accent1"/>
                </a:solidFill>
                <a:effectLst>
                  <a:outerShdw blurRad="38100" dist="25400" dir="5400000" algn="ctr" rotWithShape="0">
                    <a:srgbClr val="6E747A">
                      <a:alpha val="43000"/>
                    </a:srgbClr>
                  </a:outerShdw>
                </a:effectLst>
              </a:rPr>
              <a:t>（摘自</a:t>
            </a:r>
            <a:r>
              <a:rPr lang="en-US" altLang="zh-CN" sz="2800" b="0" cap="none" spc="0" dirty="0">
                <a:ln w="0"/>
                <a:solidFill>
                  <a:schemeClr val="accent1"/>
                </a:solidFill>
                <a:effectLst>
                  <a:outerShdw blurRad="38100" dist="25400" dir="5400000" algn="ctr" rotWithShape="0">
                    <a:srgbClr val="6E747A">
                      <a:alpha val="43000"/>
                    </a:srgbClr>
                  </a:outerShdw>
                </a:effectLst>
              </a:rPr>
              <a:t>《</a:t>
            </a:r>
            <a:r>
              <a:rPr lang="zh-CN" altLang="en-US" sz="2800" b="0" cap="none" spc="0" dirty="0">
                <a:ln w="0"/>
                <a:solidFill>
                  <a:schemeClr val="accent1"/>
                </a:solidFill>
                <a:effectLst>
                  <a:outerShdw blurRad="38100" dist="25400" dir="5400000" algn="ctr" rotWithShape="0">
                    <a:srgbClr val="6E747A">
                      <a:alpha val="43000"/>
                    </a:srgbClr>
                  </a:outerShdw>
                </a:effectLst>
              </a:rPr>
              <a:t>信号与通信系统</a:t>
            </a:r>
            <a:r>
              <a:rPr lang="en-US" altLang="zh-CN" sz="2800" b="0" cap="none" spc="0" dirty="0">
                <a:ln w="0"/>
                <a:solidFill>
                  <a:schemeClr val="accent1"/>
                </a:solidFill>
                <a:effectLst>
                  <a:outerShdw blurRad="38100" dist="25400" dir="5400000" algn="ctr" rotWithShape="0">
                    <a:srgbClr val="6E747A">
                      <a:alpha val="43000"/>
                    </a:srgbClr>
                  </a:outerShdw>
                </a:effectLst>
              </a:rPr>
              <a:t>》</a:t>
            </a:r>
            <a:r>
              <a:rPr lang="zh-CN" altLang="en-US" sz="280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 name="图片 9">
            <a:extLst>
              <a:ext uri="{FF2B5EF4-FFF2-40B4-BE49-F238E27FC236}">
                <a16:creationId xmlns:a16="http://schemas.microsoft.com/office/drawing/2014/main" id="{5525C577-32D8-F336-47BB-BCF02B591984}"/>
              </a:ext>
            </a:extLst>
          </p:cNvPr>
          <p:cNvPicPr>
            <a:picLocks noChangeAspect="1"/>
          </p:cNvPicPr>
          <p:nvPr/>
        </p:nvPicPr>
        <p:blipFill>
          <a:blip r:embed="rId3"/>
          <a:stretch>
            <a:fillRect/>
          </a:stretch>
        </p:blipFill>
        <p:spPr>
          <a:xfrm>
            <a:off x="4252546" y="480577"/>
            <a:ext cx="6995519" cy="4989176"/>
          </a:xfrm>
          <a:prstGeom prst="rect">
            <a:avLst/>
          </a:prstGeom>
        </p:spPr>
      </p:pic>
      <p:pic>
        <p:nvPicPr>
          <p:cNvPr id="14" name="图片 13">
            <a:extLst>
              <a:ext uri="{FF2B5EF4-FFF2-40B4-BE49-F238E27FC236}">
                <a16:creationId xmlns:a16="http://schemas.microsoft.com/office/drawing/2014/main" id="{E4F4FAC5-18A3-0392-27EF-54200ED760F7}"/>
              </a:ext>
            </a:extLst>
          </p:cNvPr>
          <p:cNvPicPr>
            <a:picLocks noChangeAspect="1"/>
          </p:cNvPicPr>
          <p:nvPr/>
        </p:nvPicPr>
        <p:blipFill>
          <a:blip r:embed="rId4"/>
          <a:stretch>
            <a:fillRect/>
          </a:stretch>
        </p:blipFill>
        <p:spPr>
          <a:xfrm>
            <a:off x="2429167" y="5469753"/>
            <a:ext cx="9453160" cy="983129"/>
          </a:xfrm>
          <a:prstGeom prst="rect">
            <a:avLst/>
          </a:prstGeom>
        </p:spPr>
      </p:pic>
    </p:spTree>
    <p:extLst>
      <p:ext uri="{BB962C8B-B14F-4D97-AF65-F5344CB8AC3E}">
        <p14:creationId xmlns:p14="http://schemas.microsoft.com/office/powerpoint/2010/main" val="28119674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NjNzkyZTViMzUzYWExMWQwZDUxYjUwNzRjNjM0OG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JlNzdhMmRmOC02ZmUxLTQ4Y2MtYmQ2MS01OGE3MDUyY2YxMWMiCn0K"/>
    </extobj>
  </extobjs>
</s:customData>
</file>

<file path=customXml/itemProps1.xml><?xml version="1.0" encoding="utf-8"?>
<ds:datastoreItem xmlns:ds="http://schemas.openxmlformats.org/officeDocument/2006/customXml" ds:itemID="{3C959F56-F5B7-48EB-8EB1-5D07B6A514C6}">
  <ds:schemaRefs/>
</ds:datastoreItem>
</file>

<file path=docProps/app.xml><?xml version="1.0" encoding="utf-8"?>
<Properties xmlns="http://schemas.openxmlformats.org/officeDocument/2006/extended-properties" xmlns:vt="http://schemas.openxmlformats.org/officeDocument/2006/docPropsVTypes">
  <TotalTime>326</TotalTime>
  <Words>1406</Words>
  <Application>Microsoft Office PowerPoint</Application>
  <PresentationFormat>宽屏</PresentationFormat>
  <Paragraphs>110</Paragraphs>
  <Slides>22</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特定输入光强最佳门限电平 为概率分布交点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 Xinrui</dc:creator>
  <cp:lastModifiedBy>2363886697@qq.com</cp:lastModifiedBy>
  <cp:revision>71</cp:revision>
  <dcterms:created xsi:type="dcterms:W3CDTF">2023-06-04T03:01:00Z</dcterms:created>
  <dcterms:modified xsi:type="dcterms:W3CDTF">2024-06-10T11:08:58Z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33B834D0F2E14BE69445EE5F7E086C23_12</vt:lpwstr>
  </property>
  <property fmtid="{D5CDD505-2E9C-101B-9397-08002B2CF9AE}" pid="3" name="KSOProductBuildVer">
    <vt:lpwstr>2052-12.1.0.17133</vt:lpwstr>
  </property>
</Properties>
</file>