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bookmarkIdSeed="4">
  <p:sldMasterIdLst>
    <p:sldMasterId id="2147483648" r:id="rId1"/>
  </p:sldMasterIdLst>
  <p:notesMasterIdLst>
    <p:notesMasterId r:id="rId82"/>
  </p:notesMasterIdLst>
  <p:sldIdLst>
    <p:sldId id="834" r:id="rId2"/>
    <p:sldId id="835" r:id="rId3"/>
    <p:sldId id="836" r:id="rId4"/>
    <p:sldId id="837" r:id="rId5"/>
    <p:sldId id="838" r:id="rId6"/>
    <p:sldId id="839" r:id="rId7"/>
    <p:sldId id="851" r:id="rId8"/>
    <p:sldId id="840" r:id="rId9"/>
    <p:sldId id="841" r:id="rId10"/>
    <p:sldId id="842" r:id="rId11"/>
    <p:sldId id="843" r:id="rId12"/>
    <p:sldId id="844" r:id="rId13"/>
    <p:sldId id="845" r:id="rId14"/>
    <p:sldId id="846" r:id="rId15"/>
    <p:sldId id="847" r:id="rId16"/>
    <p:sldId id="848" r:id="rId17"/>
    <p:sldId id="849" r:id="rId18"/>
    <p:sldId id="850" r:id="rId19"/>
    <p:sldId id="852" r:id="rId20"/>
    <p:sldId id="853" r:id="rId21"/>
    <p:sldId id="854" r:id="rId22"/>
    <p:sldId id="855" r:id="rId23"/>
    <p:sldId id="856" r:id="rId24"/>
    <p:sldId id="857" r:id="rId25"/>
    <p:sldId id="909" r:id="rId26"/>
    <p:sldId id="1127" r:id="rId27"/>
    <p:sldId id="860" r:id="rId28"/>
    <p:sldId id="861" r:id="rId29"/>
    <p:sldId id="866" r:id="rId30"/>
    <p:sldId id="862" r:id="rId31"/>
    <p:sldId id="863" r:id="rId32"/>
    <p:sldId id="1132" r:id="rId33"/>
    <p:sldId id="1133" r:id="rId34"/>
    <p:sldId id="1134" r:id="rId35"/>
    <p:sldId id="1135" r:id="rId36"/>
    <p:sldId id="1136" r:id="rId37"/>
    <p:sldId id="1137" r:id="rId38"/>
    <p:sldId id="1138" r:id="rId39"/>
    <p:sldId id="864" r:id="rId40"/>
    <p:sldId id="865" r:id="rId41"/>
    <p:sldId id="867" r:id="rId42"/>
    <p:sldId id="868" r:id="rId43"/>
    <p:sldId id="869" r:id="rId44"/>
    <p:sldId id="1128" r:id="rId45"/>
    <p:sldId id="1129" r:id="rId46"/>
    <p:sldId id="1130" r:id="rId47"/>
    <p:sldId id="873" r:id="rId48"/>
    <p:sldId id="874" r:id="rId49"/>
    <p:sldId id="875" r:id="rId50"/>
    <p:sldId id="876" r:id="rId51"/>
    <p:sldId id="877" r:id="rId52"/>
    <p:sldId id="878" r:id="rId53"/>
    <p:sldId id="879" r:id="rId54"/>
    <p:sldId id="880" r:id="rId55"/>
    <p:sldId id="1139" r:id="rId56"/>
    <p:sldId id="1140" r:id="rId57"/>
    <p:sldId id="881" r:id="rId58"/>
    <p:sldId id="882" r:id="rId59"/>
    <p:sldId id="1141" r:id="rId60"/>
    <p:sldId id="883" r:id="rId61"/>
    <p:sldId id="884" r:id="rId62"/>
    <p:sldId id="885" r:id="rId63"/>
    <p:sldId id="1145" r:id="rId64"/>
    <p:sldId id="1146" r:id="rId65"/>
    <p:sldId id="1147" r:id="rId66"/>
    <p:sldId id="886" r:id="rId67"/>
    <p:sldId id="887" r:id="rId68"/>
    <p:sldId id="888" r:id="rId69"/>
    <p:sldId id="1131" r:id="rId70"/>
    <p:sldId id="1142" r:id="rId71"/>
    <p:sldId id="1143" r:id="rId72"/>
    <p:sldId id="1144" r:id="rId73"/>
    <p:sldId id="890" r:id="rId74"/>
    <p:sldId id="891" r:id="rId75"/>
    <p:sldId id="892" r:id="rId76"/>
    <p:sldId id="893" r:id="rId77"/>
    <p:sldId id="894" r:id="rId78"/>
    <p:sldId id="895" r:id="rId79"/>
    <p:sldId id="896" r:id="rId80"/>
    <p:sldId id="401" r:id="rId81"/>
  </p:sldIdLst>
  <p:sldSz cx="9144000" cy="6858000" type="screen4x3"/>
  <p:notesSz cx="6858000" cy="9144000"/>
  <p:custDataLst>
    <p:tags r:id="rId8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7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12"/>
    <a:srgbClr val="95070A"/>
    <a:srgbClr val="FD4444"/>
    <a:srgbClr val="E7EEEF"/>
    <a:srgbClr val="4A66AC"/>
    <a:srgbClr val="4472C4"/>
    <a:srgbClr val="9CACD4"/>
    <a:srgbClr val="CB6B0B"/>
    <a:srgbClr val="8498CA"/>
    <a:srgbClr val="C96A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80825" autoAdjust="0"/>
  </p:normalViewPr>
  <p:slideViewPr>
    <p:cSldViewPr snapToGrid="0" showGuides="1">
      <p:cViewPr varScale="1">
        <p:scale>
          <a:sx n="107" d="100"/>
          <a:sy n="107" d="100"/>
        </p:scale>
        <p:origin x="2239" y="34"/>
      </p:cViewPr>
      <p:guideLst>
        <p:guide orient="horz" pos="2327"/>
        <p:guide pos="285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FC0A6-F8CB-4BFF-93BD-B5442D8386B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9B698-2AAB-4B55-B477-BE788D51A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9B698-2AAB-4B55-B477-BE788D51A5A0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71" y="659958"/>
            <a:ext cx="2940832" cy="9223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287" y="-15875"/>
            <a:ext cx="499317" cy="481025"/>
          </a:xfrm>
          <a:prstGeom prst="rect">
            <a:avLst/>
          </a:prstGeom>
          <a:solidFill>
            <a:srgbClr val="FD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34612" y="18952"/>
            <a:ext cx="4419374" cy="378412"/>
          </a:xfrm>
          <a:prstGeom prst="rect">
            <a:avLst/>
          </a:prstGeom>
        </p:spPr>
        <p:txBody>
          <a:bodyPr anchor="b"/>
          <a:lstStyle>
            <a:lvl1pPr algn="l">
              <a:defRPr sz="2100" b="1" spc="450" baseline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矩形 9"/>
          <p:cNvSpPr>
            <a:spLocks noChangeArrowheads="1"/>
          </p:cNvSpPr>
          <p:nvPr userDrawn="1"/>
        </p:nvSpPr>
        <p:spPr bwMode="auto">
          <a:xfrm>
            <a:off x="-14288" y="401340"/>
            <a:ext cx="9158287" cy="66973"/>
          </a:xfrm>
          <a:prstGeom prst="rect">
            <a:avLst/>
          </a:prstGeom>
          <a:gradFill rotWithShape="1">
            <a:gsLst>
              <a:gs pos="0">
                <a:srgbClr val="FE4444"/>
              </a:gs>
              <a:gs pos="100000">
                <a:srgbClr val="832B2B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chemeClr val="accent1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8662946" y="6400800"/>
            <a:ext cx="481054" cy="457200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48000">
                <a:solidFill>
                  <a:srgbClr val="AF7E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978F-4AF8-4BF8-B370-EE58A4BEB6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226761"/>
            <a:ext cx="9144000" cy="1850739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7" name="Freeform 61"/>
          <p:cNvSpPr/>
          <p:nvPr/>
        </p:nvSpPr>
        <p:spPr bwMode="auto">
          <a:xfrm>
            <a:off x="2344806" y="2288582"/>
            <a:ext cx="1672208" cy="1727097"/>
          </a:xfrm>
          <a:custGeom>
            <a:avLst/>
            <a:gdLst>
              <a:gd name="T0" fmla="*/ 122 w 148"/>
              <a:gd name="T1" fmla="*/ 45 h 171"/>
              <a:gd name="T2" fmla="*/ 129 w 148"/>
              <a:gd name="T3" fmla="*/ 45 h 171"/>
              <a:gd name="T4" fmla="*/ 129 w 148"/>
              <a:gd name="T5" fmla="*/ 38 h 171"/>
              <a:gd name="T6" fmla="*/ 94 w 148"/>
              <a:gd name="T7" fmla="*/ 3 h 171"/>
              <a:gd name="T8" fmla="*/ 89 w 148"/>
              <a:gd name="T9" fmla="*/ 0 h 171"/>
              <a:gd name="T10" fmla="*/ 85 w 148"/>
              <a:gd name="T11" fmla="*/ 3 h 171"/>
              <a:gd name="T12" fmla="*/ 3 w 148"/>
              <a:gd name="T13" fmla="*/ 81 h 171"/>
              <a:gd name="T14" fmla="*/ 0 w 148"/>
              <a:gd name="T15" fmla="*/ 85 h 171"/>
              <a:gd name="T16" fmla="*/ 3 w 148"/>
              <a:gd name="T17" fmla="*/ 90 h 171"/>
              <a:gd name="T18" fmla="*/ 85 w 148"/>
              <a:gd name="T19" fmla="*/ 168 h 171"/>
              <a:gd name="T20" fmla="*/ 89 w 148"/>
              <a:gd name="T21" fmla="*/ 171 h 171"/>
              <a:gd name="T22" fmla="*/ 94 w 148"/>
              <a:gd name="T23" fmla="*/ 168 h 171"/>
              <a:gd name="T24" fmla="*/ 145 w 148"/>
              <a:gd name="T25" fmla="*/ 121 h 171"/>
              <a:gd name="T26" fmla="*/ 148 w 148"/>
              <a:gd name="T27" fmla="*/ 116 h 171"/>
              <a:gd name="T28" fmla="*/ 145 w 148"/>
              <a:gd name="T29" fmla="*/ 112 h 171"/>
              <a:gd name="T30" fmla="*/ 94 w 148"/>
              <a:gd name="T31" fmla="*/ 58 h 171"/>
              <a:gd name="T32" fmla="*/ 89 w 148"/>
              <a:gd name="T33" fmla="*/ 56 h 171"/>
              <a:gd name="T34" fmla="*/ 84 w 148"/>
              <a:gd name="T35" fmla="*/ 59 h 171"/>
              <a:gd name="T36" fmla="*/ 54 w 148"/>
              <a:gd name="T37" fmla="*/ 87 h 171"/>
              <a:gd name="T38" fmla="*/ 52 w 148"/>
              <a:gd name="T39" fmla="*/ 92 h 171"/>
              <a:gd name="T40" fmla="*/ 53 w 148"/>
              <a:gd name="T41" fmla="*/ 95 h 171"/>
              <a:gd name="T42" fmla="*/ 54 w 148"/>
              <a:gd name="T43" fmla="*/ 96 h 171"/>
              <a:gd name="T44" fmla="*/ 77 w 148"/>
              <a:gd name="T45" fmla="*/ 119 h 171"/>
              <a:gd name="T46" fmla="*/ 82 w 148"/>
              <a:gd name="T47" fmla="*/ 122 h 171"/>
              <a:gd name="T48" fmla="*/ 86 w 148"/>
              <a:gd name="T49" fmla="*/ 119 h 171"/>
              <a:gd name="T50" fmla="*/ 99 w 148"/>
              <a:gd name="T51" fmla="*/ 106 h 171"/>
              <a:gd name="T52" fmla="*/ 99 w 148"/>
              <a:gd name="T53" fmla="*/ 99 h 171"/>
              <a:gd name="T54" fmla="*/ 92 w 148"/>
              <a:gd name="T55" fmla="*/ 99 h 171"/>
              <a:gd name="T56" fmla="*/ 81 w 148"/>
              <a:gd name="T57" fmla="*/ 109 h 171"/>
              <a:gd name="T58" fmla="*/ 64 w 148"/>
              <a:gd name="T59" fmla="*/ 92 h 171"/>
              <a:gd name="T60" fmla="*/ 89 w 148"/>
              <a:gd name="T61" fmla="*/ 68 h 171"/>
              <a:gd name="T62" fmla="*/ 136 w 148"/>
              <a:gd name="T63" fmla="*/ 116 h 171"/>
              <a:gd name="T64" fmla="*/ 90 w 148"/>
              <a:gd name="T65" fmla="*/ 159 h 171"/>
              <a:gd name="T66" fmla="*/ 13 w 148"/>
              <a:gd name="T67" fmla="*/ 86 h 171"/>
              <a:gd name="T68" fmla="*/ 90 w 148"/>
              <a:gd name="T69" fmla="*/ 12 h 171"/>
              <a:gd name="T70" fmla="*/ 122 w 148"/>
              <a:gd name="T71" fmla="*/ 4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71">
                <a:moveTo>
                  <a:pt x="122" y="45"/>
                </a:moveTo>
                <a:cubicBezTo>
                  <a:pt x="124" y="47"/>
                  <a:pt x="127" y="47"/>
                  <a:pt x="129" y="45"/>
                </a:cubicBezTo>
                <a:cubicBezTo>
                  <a:pt x="131" y="43"/>
                  <a:pt x="131" y="40"/>
                  <a:pt x="129" y="38"/>
                </a:cubicBezTo>
                <a:cubicBezTo>
                  <a:pt x="94" y="3"/>
                  <a:pt x="94" y="3"/>
                  <a:pt x="94" y="3"/>
                </a:cubicBezTo>
                <a:cubicBezTo>
                  <a:pt x="93" y="1"/>
                  <a:pt x="92" y="0"/>
                  <a:pt x="89" y="0"/>
                </a:cubicBezTo>
                <a:cubicBezTo>
                  <a:pt x="87" y="1"/>
                  <a:pt x="86" y="2"/>
                  <a:pt x="85" y="3"/>
                </a:cubicBezTo>
                <a:cubicBezTo>
                  <a:pt x="3" y="81"/>
                  <a:pt x="3" y="81"/>
                  <a:pt x="3" y="81"/>
                </a:cubicBezTo>
                <a:cubicBezTo>
                  <a:pt x="2" y="82"/>
                  <a:pt x="0" y="83"/>
                  <a:pt x="0" y="85"/>
                </a:cubicBezTo>
                <a:cubicBezTo>
                  <a:pt x="0" y="88"/>
                  <a:pt x="1" y="89"/>
                  <a:pt x="3" y="90"/>
                </a:cubicBezTo>
                <a:cubicBezTo>
                  <a:pt x="85" y="168"/>
                  <a:pt x="85" y="168"/>
                  <a:pt x="85" y="168"/>
                </a:cubicBezTo>
                <a:cubicBezTo>
                  <a:pt x="87" y="170"/>
                  <a:pt x="87" y="171"/>
                  <a:pt x="89" y="171"/>
                </a:cubicBezTo>
                <a:cubicBezTo>
                  <a:pt x="92" y="171"/>
                  <a:pt x="93" y="170"/>
                  <a:pt x="94" y="168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6" y="120"/>
                  <a:pt x="148" y="119"/>
                  <a:pt x="148" y="116"/>
                </a:cubicBezTo>
                <a:cubicBezTo>
                  <a:pt x="148" y="114"/>
                  <a:pt x="147" y="113"/>
                  <a:pt x="145" y="112"/>
                </a:cubicBezTo>
                <a:cubicBezTo>
                  <a:pt x="94" y="58"/>
                  <a:pt x="94" y="58"/>
                  <a:pt x="94" y="58"/>
                </a:cubicBezTo>
                <a:cubicBezTo>
                  <a:pt x="92" y="57"/>
                  <a:pt x="91" y="56"/>
                  <a:pt x="89" y="56"/>
                </a:cubicBezTo>
                <a:cubicBezTo>
                  <a:pt x="87" y="56"/>
                  <a:pt x="86" y="57"/>
                  <a:pt x="84" y="59"/>
                </a:cubicBezTo>
                <a:cubicBezTo>
                  <a:pt x="54" y="87"/>
                  <a:pt x="54" y="87"/>
                  <a:pt x="54" y="87"/>
                </a:cubicBezTo>
                <a:cubicBezTo>
                  <a:pt x="53" y="89"/>
                  <a:pt x="52" y="90"/>
                  <a:pt x="52" y="92"/>
                </a:cubicBezTo>
                <a:cubicBezTo>
                  <a:pt x="52" y="93"/>
                  <a:pt x="52" y="95"/>
                  <a:pt x="53" y="95"/>
                </a:cubicBezTo>
                <a:cubicBezTo>
                  <a:pt x="53" y="96"/>
                  <a:pt x="53" y="96"/>
                  <a:pt x="54" y="96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8" y="120"/>
                  <a:pt x="79" y="122"/>
                  <a:pt x="82" y="122"/>
                </a:cubicBezTo>
                <a:cubicBezTo>
                  <a:pt x="84" y="121"/>
                  <a:pt x="85" y="120"/>
                  <a:pt x="86" y="119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101" y="104"/>
                  <a:pt x="101" y="100"/>
                  <a:pt x="99" y="99"/>
                </a:cubicBezTo>
                <a:cubicBezTo>
                  <a:pt x="97" y="97"/>
                  <a:pt x="94" y="97"/>
                  <a:pt x="92" y="9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64" y="92"/>
                  <a:pt x="64" y="92"/>
                  <a:pt x="64" y="92"/>
                </a:cubicBezTo>
                <a:cubicBezTo>
                  <a:pt x="89" y="68"/>
                  <a:pt x="89" y="68"/>
                  <a:pt x="89" y="68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13" y="86"/>
                  <a:pt x="13" y="86"/>
                  <a:pt x="13" y="86"/>
                </a:cubicBezTo>
                <a:cubicBezTo>
                  <a:pt x="90" y="12"/>
                  <a:pt x="90" y="12"/>
                  <a:pt x="90" y="12"/>
                </a:cubicBezTo>
                <a:cubicBezTo>
                  <a:pt x="122" y="45"/>
                  <a:pt x="122" y="45"/>
                  <a:pt x="122" y="45"/>
                </a:cubicBezTo>
                <a:close/>
              </a:path>
            </a:pathLst>
          </a:custGeom>
          <a:solidFill>
            <a:srgbClr val="FBD7B3">
              <a:alpha val="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8538669" y="123080"/>
            <a:ext cx="526642" cy="526642"/>
            <a:chOff x="114300" y="101600"/>
            <a:chExt cx="702189" cy="702189"/>
          </a:xfrm>
        </p:grpSpPr>
        <p:sp>
          <p:nvSpPr>
            <p:cNvPr id="43" name="任意多边形: 形状 42"/>
            <p:cNvSpPr/>
            <p:nvPr/>
          </p:nvSpPr>
          <p:spPr>
            <a:xfrm>
              <a:off x="125278" y="112578"/>
              <a:ext cx="67884" cy="67884"/>
            </a:xfrm>
            <a:custGeom>
              <a:avLst/>
              <a:gdLst>
                <a:gd name="connsiteX0" fmla="*/ 25622 w 51244"/>
                <a:gd name="connsiteY0" fmla="*/ 51245 h 51244"/>
                <a:gd name="connsiteX1" fmla="*/ 51245 w 51244"/>
                <a:gd name="connsiteY1" fmla="*/ 25622 h 51244"/>
                <a:gd name="connsiteX2" fmla="*/ 25622 w 51244"/>
                <a:gd name="connsiteY2" fmla="*/ 0 h 51244"/>
                <a:gd name="connsiteX3" fmla="*/ 0 w 51244"/>
                <a:gd name="connsiteY3" fmla="*/ 25622 h 51244"/>
                <a:gd name="connsiteX4" fmla="*/ 25622 w 51244"/>
                <a:gd name="connsiteY4" fmla="*/ 51245 h 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44" h="51244">
                  <a:moveTo>
                    <a:pt x="25622" y="51245"/>
                  </a:moveTo>
                  <a:cubicBezTo>
                    <a:pt x="39719" y="51245"/>
                    <a:pt x="51245" y="39815"/>
                    <a:pt x="51245" y="25622"/>
                  </a:cubicBezTo>
                  <a:cubicBezTo>
                    <a:pt x="51245" y="11525"/>
                    <a:pt x="39815" y="0"/>
                    <a:pt x="25622" y="0"/>
                  </a:cubicBezTo>
                  <a:cubicBezTo>
                    <a:pt x="11525" y="0"/>
                    <a:pt x="0" y="11430"/>
                    <a:pt x="0" y="25622"/>
                  </a:cubicBezTo>
                  <a:cubicBezTo>
                    <a:pt x="0" y="39815"/>
                    <a:pt x="11525" y="51245"/>
                    <a:pt x="25622" y="5124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270637" y="105007"/>
              <a:ext cx="83025" cy="83025"/>
            </a:xfrm>
            <a:custGeom>
              <a:avLst/>
              <a:gdLst>
                <a:gd name="connsiteX0" fmla="*/ 31338 w 62674"/>
                <a:gd name="connsiteY0" fmla="*/ 62674 h 62674"/>
                <a:gd name="connsiteX1" fmla="*/ 62675 w 62674"/>
                <a:gd name="connsiteY1" fmla="*/ 31337 h 62674"/>
                <a:gd name="connsiteX2" fmla="*/ 31338 w 62674"/>
                <a:gd name="connsiteY2" fmla="*/ 0 h 62674"/>
                <a:gd name="connsiteX3" fmla="*/ 0 w 62674"/>
                <a:gd name="connsiteY3" fmla="*/ 31337 h 62674"/>
                <a:gd name="connsiteX4" fmla="*/ 31338 w 62674"/>
                <a:gd name="connsiteY4" fmla="*/ 62674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31338" y="62674"/>
                  </a:moveTo>
                  <a:cubicBezTo>
                    <a:pt x="48673" y="62674"/>
                    <a:pt x="62675" y="48673"/>
                    <a:pt x="62675" y="31337"/>
                  </a:cubicBezTo>
                  <a:cubicBezTo>
                    <a:pt x="62675" y="14002"/>
                    <a:pt x="48673" y="0"/>
                    <a:pt x="31338" y="0"/>
                  </a:cubicBezTo>
                  <a:cubicBezTo>
                    <a:pt x="14002" y="0"/>
                    <a:pt x="0" y="14002"/>
                    <a:pt x="0" y="31337"/>
                  </a:cubicBezTo>
                  <a:cubicBezTo>
                    <a:pt x="-95" y="48673"/>
                    <a:pt x="14002" y="62674"/>
                    <a:pt x="31338" y="6267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420033" y="101600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75486" y="104125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735987" y="111947"/>
              <a:ext cx="69398" cy="69398"/>
            </a:xfrm>
            <a:custGeom>
              <a:avLst/>
              <a:gdLst>
                <a:gd name="connsiteX0" fmla="*/ 26194 w 52387"/>
                <a:gd name="connsiteY0" fmla="*/ 52388 h 52387"/>
                <a:gd name="connsiteX1" fmla="*/ 52388 w 52387"/>
                <a:gd name="connsiteY1" fmla="*/ 26194 h 52387"/>
                <a:gd name="connsiteX2" fmla="*/ 26194 w 52387"/>
                <a:gd name="connsiteY2" fmla="*/ 0 h 52387"/>
                <a:gd name="connsiteX3" fmla="*/ 0 w 52387"/>
                <a:gd name="connsiteY3" fmla="*/ 26194 h 52387"/>
                <a:gd name="connsiteX4" fmla="*/ 26194 w 52387"/>
                <a:gd name="connsiteY4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26194" y="52388"/>
                  </a:moveTo>
                  <a:cubicBezTo>
                    <a:pt x="40672" y="52388"/>
                    <a:pt x="52388" y="40672"/>
                    <a:pt x="52388" y="26194"/>
                  </a:cubicBezTo>
                  <a:cubicBezTo>
                    <a:pt x="52388" y="11716"/>
                    <a:pt x="40672" y="0"/>
                    <a:pt x="26194" y="0"/>
                  </a:cubicBezTo>
                  <a:cubicBezTo>
                    <a:pt x="11716" y="0"/>
                    <a:pt x="0" y="11716"/>
                    <a:pt x="0" y="26194"/>
                  </a:cubicBezTo>
                  <a:cubicBezTo>
                    <a:pt x="0" y="40672"/>
                    <a:pt x="11716" y="52388"/>
                    <a:pt x="26194" y="5238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17707" y="257937"/>
              <a:ext cx="83025" cy="83025"/>
            </a:xfrm>
            <a:custGeom>
              <a:avLst/>
              <a:gdLst>
                <a:gd name="connsiteX0" fmla="*/ 62674 w 62674"/>
                <a:gd name="connsiteY0" fmla="*/ 31337 h 62674"/>
                <a:gd name="connsiteX1" fmla="*/ 31337 w 62674"/>
                <a:gd name="connsiteY1" fmla="*/ 62675 h 62674"/>
                <a:gd name="connsiteX2" fmla="*/ 0 w 62674"/>
                <a:gd name="connsiteY2" fmla="*/ 31337 h 62674"/>
                <a:gd name="connsiteX3" fmla="*/ 31337 w 62674"/>
                <a:gd name="connsiteY3" fmla="*/ 0 h 62674"/>
                <a:gd name="connsiteX4" fmla="*/ 62674 w 62674"/>
                <a:gd name="connsiteY4" fmla="*/ 31337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62674" y="31337"/>
                  </a:moveTo>
                  <a:cubicBezTo>
                    <a:pt x="62674" y="48644"/>
                    <a:pt x="48644" y="62675"/>
                    <a:pt x="31337" y="62675"/>
                  </a:cubicBezTo>
                  <a:cubicBezTo>
                    <a:pt x="14030" y="62675"/>
                    <a:pt x="0" y="48644"/>
                    <a:pt x="0" y="31337"/>
                  </a:cubicBezTo>
                  <a:cubicBezTo>
                    <a:pt x="0" y="14030"/>
                    <a:pt x="14030" y="0"/>
                    <a:pt x="31337" y="0"/>
                  </a:cubicBezTo>
                  <a:cubicBezTo>
                    <a:pt x="48644" y="0"/>
                    <a:pt x="62674" y="14030"/>
                    <a:pt x="62674" y="3133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260416" y="247716"/>
              <a:ext cx="103466" cy="103466"/>
            </a:xfrm>
            <a:custGeom>
              <a:avLst/>
              <a:gdLst>
                <a:gd name="connsiteX0" fmla="*/ 39052 w 78104"/>
                <a:gd name="connsiteY0" fmla="*/ 78105 h 78104"/>
                <a:gd name="connsiteX1" fmla="*/ 78105 w 78104"/>
                <a:gd name="connsiteY1" fmla="*/ 39052 h 78104"/>
                <a:gd name="connsiteX2" fmla="*/ 39052 w 78104"/>
                <a:gd name="connsiteY2" fmla="*/ 0 h 78104"/>
                <a:gd name="connsiteX3" fmla="*/ 0 w 78104"/>
                <a:gd name="connsiteY3" fmla="*/ 39052 h 78104"/>
                <a:gd name="connsiteX4" fmla="*/ 39052 w 78104"/>
                <a:gd name="connsiteY4" fmla="*/ 78105 h 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4" h="78104">
                  <a:moveTo>
                    <a:pt x="39052" y="78105"/>
                  </a:moveTo>
                  <a:cubicBezTo>
                    <a:pt x="60579" y="78105"/>
                    <a:pt x="78105" y="60674"/>
                    <a:pt x="78105" y="39052"/>
                  </a:cubicBezTo>
                  <a:cubicBezTo>
                    <a:pt x="78105" y="17431"/>
                    <a:pt x="60674" y="0"/>
                    <a:pt x="39052" y="0"/>
                  </a:cubicBezTo>
                  <a:cubicBezTo>
                    <a:pt x="17526" y="0"/>
                    <a:pt x="0" y="17526"/>
                    <a:pt x="0" y="39052"/>
                  </a:cubicBezTo>
                  <a:cubicBezTo>
                    <a:pt x="0" y="60579"/>
                    <a:pt x="17431" y="78105"/>
                    <a:pt x="39052" y="7810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07668" y="242164"/>
              <a:ext cx="114571" cy="114570"/>
            </a:xfrm>
            <a:custGeom>
              <a:avLst/>
              <a:gdLst>
                <a:gd name="connsiteX0" fmla="*/ 86487 w 86487"/>
                <a:gd name="connsiteY0" fmla="*/ 43244 h 86486"/>
                <a:gd name="connsiteX1" fmla="*/ 43244 w 86487"/>
                <a:gd name="connsiteY1" fmla="*/ 86487 h 86486"/>
                <a:gd name="connsiteX2" fmla="*/ 0 w 86487"/>
                <a:gd name="connsiteY2" fmla="*/ 43244 h 86486"/>
                <a:gd name="connsiteX3" fmla="*/ 43244 w 86487"/>
                <a:gd name="connsiteY3" fmla="*/ 0 h 86486"/>
                <a:gd name="connsiteX4" fmla="*/ 86487 w 86487"/>
                <a:gd name="connsiteY4" fmla="*/ 43244 h 8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7" h="86486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65266" y="246833"/>
              <a:ext cx="105233" cy="105233"/>
            </a:xfrm>
            <a:custGeom>
              <a:avLst/>
              <a:gdLst>
                <a:gd name="connsiteX0" fmla="*/ 79439 w 79438"/>
                <a:gd name="connsiteY0" fmla="*/ 39719 h 79438"/>
                <a:gd name="connsiteX1" fmla="*/ 39719 w 79438"/>
                <a:gd name="connsiteY1" fmla="*/ 79438 h 79438"/>
                <a:gd name="connsiteX2" fmla="*/ 0 w 79438"/>
                <a:gd name="connsiteY2" fmla="*/ 39719 h 79438"/>
                <a:gd name="connsiteX3" fmla="*/ 39719 w 79438"/>
                <a:gd name="connsiteY3" fmla="*/ 0 h 79438"/>
                <a:gd name="connsiteX4" fmla="*/ 79439 w 79438"/>
                <a:gd name="connsiteY4" fmla="*/ 39719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79439" y="39719"/>
                  </a:moveTo>
                  <a:cubicBezTo>
                    <a:pt x="79439" y="61656"/>
                    <a:pt x="61656" y="79438"/>
                    <a:pt x="39719" y="79438"/>
                  </a:cubicBezTo>
                  <a:cubicBezTo>
                    <a:pt x="17783" y="79438"/>
                    <a:pt x="0" y="61656"/>
                    <a:pt x="0" y="39719"/>
                  </a:cubicBezTo>
                  <a:cubicBezTo>
                    <a:pt x="0" y="17783"/>
                    <a:pt x="17783" y="0"/>
                    <a:pt x="39719" y="0"/>
                  </a:cubicBezTo>
                  <a:cubicBezTo>
                    <a:pt x="61656" y="0"/>
                    <a:pt x="79439" y="17783"/>
                    <a:pt x="79439" y="39719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728290" y="257054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14300" y="407333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254864" y="394968"/>
              <a:ext cx="114570" cy="114571"/>
            </a:xfrm>
            <a:custGeom>
              <a:avLst/>
              <a:gdLst>
                <a:gd name="connsiteX0" fmla="*/ 86487 w 86486"/>
                <a:gd name="connsiteY0" fmla="*/ 43244 h 86487"/>
                <a:gd name="connsiteX1" fmla="*/ 43244 w 86486"/>
                <a:gd name="connsiteY1" fmla="*/ 86487 h 86487"/>
                <a:gd name="connsiteX2" fmla="*/ 0 w 86486"/>
                <a:gd name="connsiteY2" fmla="*/ 43244 h 86487"/>
                <a:gd name="connsiteX3" fmla="*/ 43244 w 86486"/>
                <a:gd name="connsiteY3" fmla="*/ 0 h 86487"/>
                <a:gd name="connsiteX4" fmla="*/ 86487 w 86486"/>
                <a:gd name="connsiteY4" fmla="*/ 43244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398835" y="386135"/>
              <a:ext cx="132235" cy="132235"/>
            </a:xfrm>
            <a:custGeom>
              <a:avLst/>
              <a:gdLst>
                <a:gd name="connsiteX0" fmla="*/ 99822 w 99821"/>
                <a:gd name="connsiteY0" fmla="*/ 49911 h 99821"/>
                <a:gd name="connsiteX1" fmla="*/ 49911 w 99821"/>
                <a:gd name="connsiteY1" fmla="*/ 99822 h 99821"/>
                <a:gd name="connsiteX2" fmla="*/ 0 w 99821"/>
                <a:gd name="connsiteY2" fmla="*/ 49911 h 99821"/>
                <a:gd name="connsiteX3" fmla="*/ 49911 w 99821"/>
                <a:gd name="connsiteY3" fmla="*/ 0 h 99821"/>
                <a:gd name="connsiteX4" fmla="*/ 99822 w 99821"/>
                <a:gd name="connsiteY4" fmla="*/ 49911 h 9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1" h="99821">
                  <a:moveTo>
                    <a:pt x="99822" y="49911"/>
                  </a:moveTo>
                  <a:cubicBezTo>
                    <a:pt x="99822" y="77476"/>
                    <a:pt x="77476" y="99822"/>
                    <a:pt x="49911" y="99822"/>
                  </a:cubicBezTo>
                  <a:cubicBezTo>
                    <a:pt x="22346" y="99822"/>
                    <a:pt x="0" y="77476"/>
                    <a:pt x="0" y="49911"/>
                  </a:cubicBezTo>
                  <a:cubicBezTo>
                    <a:pt x="0" y="22346"/>
                    <a:pt x="22346" y="0"/>
                    <a:pt x="49911" y="0"/>
                  </a:cubicBezTo>
                  <a:cubicBezTo>
                    <a:pt x="77476" y="0"/>
                    <a:pt x="99822" y="22346"/>
                    <a:pt x="99822" y="4991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59840" y="39421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 dirty="0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724883" y="406450"/>
              <a:ext cx="91606" cy="91606"/>
            </a:xfrm>
            <a:custGeom>
              <a:avLst/>
              <a:gdLst>
                <a:gd name="connsiteX0" fmla="*/ 34576 w 69151"/>
                <a:gd name="connsiteY0" fmla="*/ 69151 h 69151"/>
                <a:gd name="connsiteX1" fmla="*/ 69152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1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1"/>
                  </a:moveTo>
                  <a:cubicBezTo>
                    <a:pt x="53626" y="69151"/>
                    <a:pt x="69152" y="53721"/>
                    <a:pt x="69152" y="34576"/>
                  </a:cubicBezTo>
                  <a:cubicBezTo>
                    <a:pt x="69152" y="15526"/>
                    <a:pt x="53721" y="0"/>
                    <a:pt x="34576" y="0"/>
                  </a:cubicBezTo>
                  <a:cubicBezTo>
                    <a:pt x="15526" y="0"/>
                    <a:pt x="0" y="15430"/>
                    <a:pt x="0" y="34576"/>
                  </a:cubicBezTo>
                  <a:cubicBezTo>
                    <a:pt x="0" y="53721"/>
                    <a:pt x="15526" y="69151"/>
                    <a:pt x="34576" y="6915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16825" y="562786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259533" y="552440"/>
              <a:ext cx="105233" cy="105233"/>
            </a:xfrm>
            <a:custGeom>
              <a:avLst/>
              <a:gdLst>
                <a:gd name="connsiteX0" fmla="*/ 39719 w 79438"/>
                <a:gd name="connsiteY0" fmla="*/ 79438 h 79438"/>
                <a:gd name="connsiteX1" fmla="*/ 79438 w 79438"/>
                <a:gd name="connsiteY1" fmla="*/ 39719 h 79438"/>
                <a:gd name="connsiteX2" fmla="*/ 39719 w 79438"/>
                <a:gd name="connsiteY2" fmla="*/ 0 h 79438"/>
                <a:gd name="connsiteX3" fmla="*/ 0 w 79438"/>
                <a:gd name="connsiteY3" fmla="*/ 39719 h 79438"/>
                <a:gd name="connsiteX4" fmla="*/ 39719 w 79438"/>
                <a:gd name="connsiteY4" fmla="*/ 79438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39719" y="79438"/>
                  </a:moveTo>
                  <a:cubicBezTo>
                    <a:pt x="61627" y="79438"/>
                    <a:pt x="79438" y="61627"/>
                    <a:pt x="79438" y="39719"/>
                  </a:cubicBezTo>
                  <a:cubicBezTo>
                    <a:pt x="79438" y="17812"/>
                    <a:pt x="61627" y="0"/>
                    <a:pt x="39719" y="0"/>
                  </a:cubicBezTo>
                  <a:cubicBezTo>
                    <a:pt x="17812" y="0"/>
                    <a:pt x="0" y="17812"/>
                    <a:pt x="0" y="39719"/>
                  </a:cubicBezTo>
                  <a:cubicBezTo>
                    <a:pt x="0" y="61722"/>
                    <a:pt x="17812" y="79438"/>
                    <a:pt x="39719" y="7943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406910" y="54714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64508" y="551810"/>
              <a:ext cx="106747" cy="106747"/>
            </a:xfrm>
            <a:custGeom>
              <a:avLst/>
              <a:gdLst>
                <a:gd name="connsiteX0" fmla="*/ 40291 w 80581"/>
                <a:gd name="connsiteY0" fmla="*/ 80581 h 80581"/>
                <a:gd name="connsiteX1" fmla="*/ 80582 w 80581"/>
                <a:gd name="connsiteY1" fmla="*/ 40291 h 80581"/>
                <a:gd name="connsiteX2" fmla="*/ 40291 w 80581"/>
                <a:gd name="connsiteY2" fmla="*/ 0 h 80581"/>
                <a:gd name="connsiteX3" fmla="*/ 0 w 80581"/>
                <a:gd name="connsiteY3" fmla="*/ 40291 h 80581"/>
                <a:gd name="connsiteX4" fmla="*/ 40291 w 80581"/>
                <a:gd name="connsiteY4" fmla="*/ 8058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81" h="80581">
                  <a:moveTo>
                    <a:pt x="40291" y="80581"/>
                  </a:moveTo>
                  <a:cubicBezTo>
                    <a:pt x="62580" y="80581"/>
                    <a:pt x="80582" y="62484"/>
                    <a:pt x="80582" y="40291"/>
                  </a:cubicBezTo>
                  <a:cubicBezTo>
                    <a:pt x="80582" y="18002"/>
                    <a:pt x="62484" y="0"/>
                    <a:pt x="40291" y="0"/>
                  </a:cubicBezTo>
                  <a:cubicBezTo>
                    <a:pt x="18098" y="0"/>
                    <a:pt x="0" y="18098"/>
                    <a:pt x="0" y="40291"/>
                  </a:cubicBezTo>
                  <a:cubicBezTo>
                    <a:pt x="-95" y="62484"/>
                    <a:pt x="18003" y="80581"/>
                    <a:pt x="40291" y="8058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727406" y="561904"/>
              <a:ext cx="86558" cy="86558"/>
            </a:xfrm>
            <a:custGeom>
              <a:avLst/>
              <a:gdLst>
                <a:gd name="connsiteX0" fmla="*/ 65341 w 65341"/>
                <a:gd name="connsiteY0" fmla="*/ 32671 h 65341"/>
                <a:gd name="connsiteX1" fmla="*/ 32671 w 65341"/>
                <a:gd name="connsiteY1" fmla="*/ 65342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1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1" y="32671"/>
                  </a:moveTo>
                  <a:cubicBezTo>
                    <a:pt x="65341" y="50714"/>
                    <a:pt x="50714" y="65342"/>
                    <a:pt x="32671" y="65342"/>
                  </a:cubicBezTo>
                  <a:cubicBezTo>
                    <a:pt x="14627" y="65342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1" y="14627"/>
                    <a:pt x="65341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24521" y="723287"/>
              <a:ext cx="69398" cy="69398"/>
            </a:xfrm>
            <a:custGeom>
              <a:avLst/>
              <a:gdLst>
                <a:gd name="connsiteX0" fmla="*/ 52388 w 52387"/>
                <a:gd name="connsiteY0" fmla="*/ 26194 h 52387"/>
                <a:gd name="connsiteX1" fmla="*/ 26194 w 52387"/>
                <a:gd name="connsiteY1" fmla="*/ 52387 h 52387"/>
                <a:gd name="connsiteX2" fmla="*/ 0 w 52387"/>
                <a:gd name="connsiteY2" fmla="*/ 26194 h 52387"/>
                <a:gd name="connsiteX3" fmla="*/ 26194 w 52387"/>
                <a:gd name="connsiteY3" fmla="*/ 0 h 52387"/>
                <a:gd name="connsiteX4" fmla="*/ 52388 w 52387"/>
                <a:gd name="connsiteY4" fmla="*/ 26194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52388" y="26194"/>
                  </a:moveTo>
                  <a:cubicBezTo>
                    <a:pt x="52388" y="40660"/>
                    <a:pt x="40660" y="52387"/>
                    <a:pt x="26194" y="52387"/>
                  </a:cubicBezTo>
                  <a:cubicBezTo>
                    <a:pt x="11727" y="52387"/>
                    <a:pt x="0" y="40660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ubicBezTo>
                    <a:pt x="40660" y="0"/>
                    <a:pt x="52388" y="11727"/>
                    <a:pt x="52388" y="2619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269753" y="715590"/>
              <a:ext cx="84793" cy="84791"/>
            </a:xfrm>
            <a:custGeom>
              <a:avLst/>
              <a:gdLst>
                <a:gd name="connsiteX0" fmla="*/ 32004 w 64008"/>
                <a:gd name="connsiteY0" fmla="*/ 64008 h 64007"/>
                <a:gd name="connsiteX1" fmla="*/ 64008 w 64008"/>
                <a:gd name="connsiteY1" fmla="*/ 32004 h 64007"/>
                <a:gd name="connsiteX2" fmla="*/ 32004 w 64008"/>
                <a:gd name="connsiteY2" fmla="*/ 0 h 64007"/>
                <a:gd name="connsiteX3" fmla="*/ 0 w 64008"/>
                <a:gd name="connsiteY3" fmla="*/ 32004 h 64007"/>
                <a:gd name="connsiteX4" fmla="*/ 32004 w 64008"/>
                <a:gd name="connsiteY4" fmla="*/ 64008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" h="64007">
                  <a:moveTo>
                    <a:pt x="32004" y="64008"/>
                  </a:moveTo>
                  <a:cubicBezTo>
                    <a:pt x="49721" y="64008"/>
                    <a:pt x="64008" y="49720"/>
                    <a:pt x="64008" y="32004"/>
                  </a:cubicBezTo>
                  <a:cubicBezTo>
                    <a:pt x="64008" y="14288"/>
                    <a:pt x="49721" y="0"/>
                    <a:pt x="32004" y="0"/>
                  </a:cubicBezTo>
                  <a:cubicBezTo>
                    <a:pt x="14288" y="0"/>
                    <a:pt x="0" y="14288"/>
                    <a:pt x="0" y="32004"/>
                  </a:cubicBezTo>
                  <a:cubicBezTo>
                    <a:pt x="0" y="49720"/>
                    <a:pt x="14288" y="64008"/>
                    <a:pt x="32004" y="640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419150" y="712183"/>
              <a:ext cx="91606" cy="91606"/>
            </a:xfrm>
            <a:custGeom>
              <a:avLst/>
              <a:gdLst>
                <a:gd name="connsiteX0" fmla="*/ 34576 w 69151"/>
                <a:gd name="connsiteY0" fmla="*/ 69152 h 69151"/>
                <a:gd name="connsiteX1" fmla="*/ 69151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2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2"/>
                  </a:moveTo>
                  <a:cubicBezTo>
                    <a:pt x="53626" y="69152"/>
                    <a:pt x="69151" y="53721"/>
                    <a:pt x="69151" y="34576"/>
                  </a:cubicBezTo>
                  <a:cubicBezTo>
                    <a:pt x="69151" y="15431"/>
                    <a:pt x="53721" y="0"/>
                    <a:pt x="34576" y="0"/>
                  </a:cubicBezTo>
                  <a:cubicBezTo>
                    <a:pt x="15430" y="0"/>
                    <a:pt x="0" y="15431"/>
                    <a:pt x="0" y="34576"/>
                  </a:cubicBezTo>
                  <a:cubicBezTo>
                    <a:pt x="0" y="53721"/>
                    <a:pt x="15526" y="69152"/>
                    <a:pt x="34576" y="69152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74604" y="714706"/>
              <a:ext cx="86558" cy="86558"/>
            </a:xfrm>
            <a:custGeom>
              <a:avLst/>
              <a:gdLst>
                <a:gd name="connsiteX0" fmla="*/ 65342 w 65341"/>
                <a:gd name="connsiteY0" fmla="*/ 32671 h 65341"/>
                <a:gd name="connsiteX1" fmla="*/ 32671 w 65341"/>
                <a:gd name="connsiteY1" fmla="*/ 65341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2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2" y="32671"/>
                  </a:moveTo>
                  <a:cubicBezTo>
                    <a:pt x="65342" y="50714"/>
                    <a:pt x="50714" y="65341"/>
                    <a:pt x="32671" y="65341"/>
                  </a:cubicBezTo>
                  <a:cubicBezTo>
                    <a:pt x="14627" y="65341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2" y="14627"/>
                    <a:pt x="65342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35104" y="722404"/>
              <a:ext cx="71164" cy="71164"/>
            </a:xfrm>
            <a:custGeom>
              <a:avLst/>
              <a:gdLst>
                <a:gd name="connsiteX0" fmla="*/ 53721 w 53720"/>
                <a:gd name="connsiteY0" fmla="*/ 26860 h 53720"/>
                <a:gd name="connsiteX1" fmla="*/ 26861 w 53720"/>
                <a:gd name="connsiteY1" fmla="*/ 53721 h 53720"/>
                <a:gd name="connsiteX2" fmla="*/ 0 w 53720"/>
                <a:gd name="connsiteY2" fmla="*/ 26860 h 53720"/>
                <a:gd name="connsiteX3" fmla="*/ 26861 w 53720"/>
                <a:gd name="connsiteY3" fmla="*/ 0 h 53720"/>
                <a:gd name="connsiteX4" fmla="*/ 53721 w 53720"/>
                <a:gd name="connsiteY4" fmla="*/ 26860 h 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20" h="53720">
                  <a:moveTo>
                    <a:pt x="53721" y="26860"/>
                  </a:moveTo>
                  <a:cubicBezTo>
                    <a:pt x="53721" y="41695"/>
                    <a:pt x="41695" y="53721"/>
                    <a:pt x="26861" y="53721"/>
                  </a:cubicBezTo>
                  <a:cubicBezTo>
                    <a:pt x="12026" y="53721"/>
                    <a:pt x="0" y="41695"/>
                    <a:pt x="0" y="26860"/>
                  </a:cubicBezTo>
                  <a:cubicBezTo>
                    <a:pt x="0" y="12026"/>
                    <a:pt x="12026" y="0"/>
                    <a:pt x="26861" y="0"/>
                  </a:cubicBezTo>
                  <a:cubicBezTo>
                    <a:pt x="41695" y="0"/>
                    <a:pt x="53721" y="12026"/>
                    <a:pt x="53721" y="26860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1644" y="6217089"/>
            <a:ext cx="526642" cy="526642"/>
            <a:chOff x="114300" y="101600"/>
            <a:chExt cx="702189" cy="702189"/>
          </a:xfrm>
        </p:grpSpPr>
        <p:sp>
          <p:nvSpPr>
            <p:cNvPr id="69" name="任意多边形: 形状 68"/>
            <p:cNvSpPr/>
            <p:nvPr/>
          </p:nvSpPr>
          <p:spPr>
            <a:xfrm>
              <a:off x="125278" y="112578"/>
              <a:ext cx="67884" cy="67884"/>
            </a:xfrm>
            <a:custGeom>
              <a:avLst/>
              <a:gdLst>
                <a:gd name="connsiteX0" fmla="*/ 25622 w 51244"/>
                <a:gd name="connsiteY0" fmla="*/ 51245 h 51244"/>
                <a:gd name="connsiteX1" fmla="*/ 51245 w 51244"/>
                <a:gd name="connsiteY1" fmla="*/ 25622 h 51244"/>
                <a:gd name="connsiteX2" fmla="*/ 25622 w 51244"/>
                <a:gd name="connsiteY2" fmla="*/ 0 h 51244"/>
                <a:gd name="connsiteX3" fmla="*/ 0 w 51244"/>
                <a:gd name="connsiteY3" fmla="*/ 25622 h 51244"/>
                <a:gd name="connsiteX4" fmla="*/ 25622 w 51244"/>
                <a:gd name="connsiteY4" fmla="*/ 51245 h 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44" h="51244">
                  <a:moveTo>
                    <a:pt x="25622" y="51245"/>
                  </a:moveTo>
                  <a:cubicBezTo>
                    <a:pt x="39719" y="51245"/>
                    <a:pt x="51245" y="39815"/>
                    <a:pt x="51245" y="25622"/>
                  </a:cubicBezTo>
                  <a:cubicBezTo>
                    <a:pt x="51245" y="11525"/>
                    <a:pt x="39815" y="0"/>
                    <a:pt x="25622" y="0"/>
                  </a:cubicBezTo>
                  <a:cubicBezTo>
                    <a:pt x="11525" y="0"/>
                    <a:pt x="0" y="11430"/>
                    <a:pt x="0" y="25622"/>
                  </a:cubicBezTo>
                  <a:cubicBezTo>
                    <a:pt x="0" y="39815"/>
                    <a:pt x="11525" y="51245"/>
                    <a:pt x="25622" y="5124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270637" y="105007"/>
              <a:ext cx="83025" cy="83025"/>
            </a:xfrm>
            <a:custGeom>
              <a:avLst/>
              <a:gdLst>
                <a:gd name="connsiteX0" fmla="*/ 31338 w 62674"/>
                <a:gd name="connsiteY0" fmla="*/ 62674 h 62674"/>
                <a:gd name="connsiteX1" fmla="*/ 62675 w 62674"/>
                <a:gd name="connsiteY1" fmla="*/ 31337 h 62674"/>
                <a:gd name="connsiteX2" fmla="*/ 31338 w 62674"/>
                <a:gd name="connsiteY2" fmla="*/ 0 h 62674"/>
                <a:gd name="connsiteX3" fmla="*/ 0 w 62674"/>
                <a:gd name="connsiteY3" fmla="*/ 31337 h 62674"/>
                <a:gd name="connsiteX4" fmla="*/ 31338 w 62674"/>
                <a:gd name="connsiteY4" fmla="*/ 62674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31338" y="62674"/>
                  </a:moveTo>
                  <a:cubicBezTo>
                    <a:pt x="48673" y="62674"/>
                    <a:pt x="62675" y="48673"/>
                    <a:pt x="62675" y="31337"/>
                  </a:cubicBezTo>
                  <a:cubicBezTo>
                    <a:pt x="62675" y="14002"/>
                    <a:pt x="48673" y="0"/>
                    <a:pt x="31338" y="0"/>
                  </a:cubicBezTo>
                  <a:cubicBezTo>
                    <a:pt x="14002" y="0"/>
                    <a:pt x="0" y="14002"/>
                    <a:pt x="0" y="31337"/>
                  </a:cubicBezTo>
                  <a:cubicBezTo>
                    <a:pt x="-95" y="48673"/>
                    <a:pt x="14002" y="62674"/>
                    <a:pt x="31338" y="6267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20033" y="101600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75486" y="104125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735987" y="111947"/>
              <a:ext cx="69398" cy="69398"/>
            </a:xfrm>
            <a:custGeom>
              <a:avLst/>
              <a:gdLst>
                <a:gd name="connsiteX0" fmla="*/ 26194 w 52387"/>
                <a:gd name="connsiteY0" fmla="*/ 52388 h 52387"/>
                <a:gd name="connsiteX1" fmla="*/ 52388 w 52387"/>
                <a:gd name="connsiteY1" fmla="*/ 26194 h 52387"/>
                <a:gd name="connsiteX2" fmla="*/ 26194 w 52387"/>
                <a:gd name="connsiteY2" fmla="*/ 0 h 52387"/>
                <a:gd name="connsiteX3" fmla="*/ 0 w 52387"/>
                <a:gd name="connsiteY3" fmla="*/ 26194 h 52387"/>
                <a:gd name="connsiteX4" fmla="*/ 26194 w 52387"/>
                <a:gd name="connsiteY4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26194" y="52388"/>
                  </a:moveTo>
                  <a:cubicBezTo>
                    <a:pt x="40672" y="52388"/>
                    <a:pt x="52388" y="40672"/>
                    <a:pt x="52388" y="26194"/>
                  </a:cubicBezTo>
                  <a:cubicBezTo>
                    <a:pt x="52388" y="11716"/>
                    <a:pt x="40672" y="0"/>
                    <a:pt x="26194" y="0"/>
                  </a:cubicBezTo>
                  <a:cubicBezTo>
                    <a:pt x="11716" y="0"/>
                    <a:pt x="0" y="11716"/>
                    <a:pt x="0" y="26194"/>
                  </a:cubicBezTo>
                  <a:cubicBezTo>
                    <a:pt x="0" y="40672"/>
                    <a:pt x="11716" y="52388"/>
                    <a:pt x="26194" y="5238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17707" y="257937"/>
              <a:ext cx="83025" cy="83025"/>
            </a:xfrm>
            <a:custGeom>
              <a:avLst/>
              <a:gdLst>
                <a:gd name="connsiteX0" fmla="*/ 62674 w 62674"/>
                <a:gd name="connsiteY0" fmla="*/ 31337 h 62674"/>
                <a:gd name="connsiteX1" fmla="*/ 31337 w 62674"/>
                <a:gd name="connsiteY1" fmla="*/ 62675 h 62674"/>
                <a:gd name="connsiteX2" fmla="*/ 0 w 62674"/>
                <a:gd name="connsiteY2" fmla="*/ 31337 h 62674"/>
                <a:gd name="connsiteX3" fmla="*/ 31337 w 62674"/>
                <a:gd name="connsiteY3" fmla="*/ 0 h 62674"/>
                <a:gd name="connsiteX4" fmla="*/ 62674 w 62674"/>
                <a:gd name="connsiteY4" fmla="*/ 31337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62674" y="31337"/>
                  </a:moveTo>
                  <a:cubicBezTo>
                    <a:pt x="62674" y="48644"/>
                    <a:pt x="48644" y="62675"/>
                    <a:pt x="31337" y="62675"/>
                  </a:cubicBezTo>
                  <a:cubicBezTo>
                    <a:pt x="14030" y="62675"/>
                    <a:pt x="0" y="48644"/>
                    <a:pt x="0" y="31337"/>
                  </a:cubicBezTo>
                  <a:cubicBezTo>
                    <a:pt x="0" y="14030"/>
                    <a:pt x="14030" y="0"/>
                    <a:pt x="31337" y="0"/>
                  </a:cubicBezTo>
                  <a:cubicBezTo>
                    <a:pt x="48644" y="0"/>
                    <a:pt x="62674" y="14030"/>
                    <a:pt x="62674" y="3133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260416" y="247716"/>
              <a:ext cx="103466" cy="103466"/>
            </a:xfrm>
            <a:custGeom>
              <a:avLst/>
              <a:gdLst>
                <a:gd name="connsiteX0" fmla="*/ 39052 w 78104"/>
                <a:gd name="connsiteY0" fmla="*/ 78105 h 78104"/>
                <a:gd name="connsiteX1" fmla="*/ 78105 w 78104"/>
                <a:gd name="connsiteY1" fmla="*/ 39052 h 78104"/>
                <a:gd name="connsiteX2" fmla="*/ 39052 w 78104"/>
                <a:gd name="connsiteY2" fmla="*/ 0 h 78104"/>
                <a:gd name="connsiteX3" fmla="*/ 0 w 78104"/>
                <a:gd name="connsiteY3" fmla="*/ 39052 h 78104"/>
                <a:gd name="connsiteX4" fmla="*/ 39052 w 78104"/>
                <a:gd name="connsiteY4" fmla="*/ 78105 h 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4" h="78104">
                  <a:moveTo>
                    <a:pt x="39052" y="78105"/>
                  </a:moveTo>
                  <a:cubicBezTo>
                    <a:pt x="60579" y="78105"/>
                    <a:pt x="78105" y="60674"/>
                    <a:pt x="78105" y="39052"/>
                  </a:cubicBezTo>
                  <a:cubicBezTo>
                    <a:pt x="78105" y="17431"/>
                    <a:pt x="60674" y="0"/>
                    <a:pt x="39052" y="0"/>
                  </a:cubicBezTo>
                  <a:cubicBezTo>
                    <a:pt x="17526" y="0"/>
                    <a:pt x="0" y="17526"/>
                    <a:pt x="0" y="39052"/>
                  </a:cubicBezTo>
                  <a:cubicBezTo>
                    <a:pt x="0" y="60579"/>
                    <a:pt x="17431" y="78105"/>
                    <a:pt x="39052" y="7810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07668" y="242164"/>
              <a:ext cx="114571" cy="114570"/>
            </a:xfrm>
            <a:custGeom>
              <a:avLst/>
              <a:gdLst>
                <a:gd name="connsiteX0" fmla="*/ 86487 w 86487"/>
                <a:gd name="connsiteY0" fmla="*/ 43244 h 86486"/>
                <a:gd name="connsiteX1" fmla="*/ 43244 w 86487"/>
                <a:gd name="connsiteY1" fmla="*/ 86487 h 86486"/>
                <a:gd name="connsiteX2" fmla="*/ 0 w 86487"/>
                <a:gd name="connsiteY2" fmla="*/ 43244 h 86486"/>
                <a:gd name="connsiteX3" fmla="*/ 43244 w 86487"/>
                <a:gd name="connsiteY3" fmla="*/ 0 h 86486"/>
                <a:gd name="connsiteX4" fmla="*/ 86487 w 86487"/>
                <a:gd name="connsiteY4" fmla="*/ 43244 h 8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7" h="86486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65266" y="246833"/>
              <a:ext cx="105233" cy="105233"/>
            </a:xfrm>
            <a:custGeom>
              <a:avLst/>
              <a:gdLst>
                <a:gd name="connsiteX0" fmla="*/ 79439 w 79438"/>
                <a:gd name="connsiteY0" fmla="*/ 39719 h 79438"/>
                <a:gd name="connsiteX1" fmla="*/ 39719 w 79438"/>
                <a:gd name="connsiteY1" fmla="*/ 79438 h 79438"/>
                <a:gd name="connsiteX2" fmla="*/ 0 w 79438"/>
                <a:gd name="connsiteY2" fmla="*/ 39719 h 79438"/>
                <a:gd name="connsiteX3" fmla="*/ 39719 w 79438"/>
                <a:gd name="connsiteY3" fmla="*/ 0 h 79438"/>
                <a:gd name="connsiteX4" fmla="*/ 79439 w 79438"/>
                <a:gd name="connsiteY4" fmla="*/ 39719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79439" y="39719"/>
                  </a:moveTo>
                  <a:cubicBezTo>
                    <a:pt x="79439" y="61656"/>
                    <a:pt x="61656" y="79438"/>
                    <a:pt x="39719" y="79438"/>
                  </a:cubicBezTo>
                  <a:cubicBezTo>
                    <a:pt x="17783" y="79438"/>
                    <a:pt x="0" y="61656"/>
                    <a:pt x="0" y="39719"/>
                  </a:cubicBezTo>
                  <a:cubicBezTo>
                    <a:pt x="0" y="17783"/>
                    <a:pt x="17783" y="0"/>
                    <a:pt x="39719" y="0"/>
                  </a:cubicBezTo>
                  <a:cubicBezTo>
                    <a:pt x="61656" y="0"/>
                    <a:pt x="79439" y="17783"/>
                    <a:pt x="79439" y="39719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728290" y="257054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14300" y="407333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254864" y="394968"/>
              <a:ext cx="114570" cy="114571"/>
            </a:xfrm>
            <a:custGeom>
              <a:avLst/>
              <a:gdLst>
                <a:gd name="connsiteX0" fmla="*/ 86487 w 86486"/>
                <a:gd name="connsiteY0" fmla="*/ 43244 h 86487"/>
                <a:gd name="connsiteX1" fmla="*/ 43244 w 86486"/>
                <a:gd name="connsiteY1" fmla="*/ 86487 h 86487"/>
                <a:gd name="connsiteX2" fmla="*/ 0 w 86486"/>
                <a:gd name="connsiteY2" fmla="*/ 43244 h 86487"/>
                <a:gd name="connsiteX3" fmla="*/ 43244 w 86486"/>
                <a:gd name="connsiteY3" fmla="*/ 0 h 86487"/>
                <a:gd name="connsiteX4" fmla="*/ 86487 w 86486"/>
                <a:gd name="connsiteY4" fmla="*/ 43244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398835" y="386135"/>
              <a:ext cx="132235" cy="132235"/>
            </a:xfrm>
            <a:custGeom>
              <a:avLst/>
              <a:gdLst>
                <a:gd name="connsiteX0" fmla="*/ 99822 w 99821"/>
                <a:gd name="connsiteY0" fmla="*/ 49911 h 99821"/>
                <a:gd name="connsiteX1" fmla="*/ 49911 w 99821"/>
                <a:gd name="connsiteY1" fmla="*/ 99822 h 99821"/>
                <a:gd name="connsiteX2" fmla="*/ 0 w 99821"/>
                <a:gd name="connsiteY2" fmla="*/ 49911 h 99821"/>
                <a:gd name="connsiteX3" fmla="*/ 49911 w 99821"/>
                <a:gd name="connsiteY3" fmla="*/ 0 h 99821"/>
                <a:gd name="connsiteX4" fmla="*/ 99822 w 99821"/>
                <a:gd name="connsiteY4" fmla="*/ 49911 h 9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1" h="99821">
                  <a:moveTo>
                    <a:pt x="99822" y="49911"/>
                  </a:moveTo>
                  <a:cubicBezTo>
                    <a:pt x="99822" y="77476"/>
                    <a:pt x="77476" y="99822"/>
                    <a:pt x="49911" y="99822"/>
                  </a:cubicBezTo>
                  <a:cubicBezTo>
                    <a:pt x="22346" y="99822"/>
                    <a:pt x="0" y="77476"/>
                    <a:pt x="0" y="49911"/>
                  </a:cubicBezTo>
                  <a:cubicBezTo>
                    <a:pt x="0" y="22346"/>
                    <a:pt x="22346" y="0"/>
                    <a:pt x="49911" y="0"/>
                  </a:cubicBezTo>
                  <a:cubicBezTo>
                    <a:pt x="77476" y="0"/>
                    <a:pt x="99822" y="22346"/>
                    <a:pt x="99822" y="4991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9840" y="39421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 dirty="0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724883" y="406450"/>
              <a:ext cx="91606" cy="91606"/>
            </a:xfrm>
            <a:custGeom>
              <a:avLst/>
              <a:gdLst>
                <a:gd name="connsiteX0" fmla="*/ 34576 w 69151"/>
                <a:gd name="connsiteY0" fmla="*/ 69151 h 69151"/>
                <a:gd name="connsiteX1" fmla="*/ 69152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1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1"/>
                  </a:moveTo>
                  <a:cubicBezTo>
                    <a:pt x="53626" y="69151"/>
                    <a:pt x="69152" y="53721"/>
                    <a:pt x="69152" y="34576"/>
                  </a:cubicBezTo>
                  <a:cubicBezTo>
                    <a:pt x="69152" y="15526"/>
                    <a:pt x="53721" y="0"/>
                    <a:pt x="34576" y="0"/>
                  </a:cubicBezTo>
                  <a:cubicBezTo>
                    <a:pt x="15526" y="0"/>
                    <a:pt x="0" y="15430"/>
                    <a:pt x="0" y="34576"/>
                  </a:cubicBezTo>
                  <a:cubicBezTo>
                    <a:pt x="0" y="53721"/>
                    <a:pt x="15526" y="69151"/>
                    <a:pt x="34576" y="6915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116825" y="562786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259533" y="552440"/>
              <a:ext cx="105233" cy="105233"/>
            </a:xfrm>
            <a:custGeom>
              <a:avLst/>
              <a:gdLst>
                <a:gd name="connsiteX0" fmla="*/ 39719 w 79438"/>
                <a:gd name="connsiteY0" fmla="*/ 79438 h 79438"/>
                <a:gd name="connsiteX1" fmla="*/ 79438 w 79438"/>
                <a:gd name="connsiteY1" fmla="*/ 39719 h 79438"/>
                <a:gd name="connsiteX2" fmla="*/ 39719 w 79438"/>
                <a:gd name="connsiteY2" fmla="*/ 0 h 79438"/>
                <a:gd name="connsiteX3" fmla="*/ 0 w 79438"/>
                <a:gd name="connsiteY3" fmla="*/ 39719 h 79438"/>
                <a:gd name="connsiteX4" fmla="*/ 39719 w 79438"/>
                <a:gd name="connsiteY4" fmla="*/ 79438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39719" y="79438"/>
                  </a:moveTo>
                  <a:cubicBezTo>
                    <a:pt x="61627" y="79438"/>
                    <a:pt x="79438" y="61627"/>
                    <a:pt x="79438" y="39719"/>
                  </a:cubicBezTo>
                  <a:cubicBezTo>
                    <a:pt x="79438" y="17812"/>
                    <a:pt x="61627" y="0"/>
                    <a:pt x="39719" y="0"/>
                  </a:cubicBezTo>
                  <a:cubicBezTo>
                    <a:pt x="17812" y="0"/>
                    <a:pt x="0" y="17812"/>
                    <a:pt x="0" y="39719"/>
                  </a:cubicBezTo>
                  <a:cubicBezTo>
                    <a:pt x="0" y="61722"/>
                    <a:pt x="17812" y="79438"/>
                    <a:pt x="39719" y="7943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406910" y="54714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564508" y="551810"/>
              <a:ext cx="106747" cy="106747"/>
            </a:xfrm>
            <a:custGeom>
              <a:avLst/>
              <a:gdLst>
                <a:gd name="connsiteX0" fmla="*/ 40291 w 80581"/>
                <a:gd name="connsiteY0" fmla="*/ 80581 h 80581"/>
                <a:gd name="connsiteX1" fmla="*/ 80582 w 80581"/>
                <a:gd name="connsiteY1" fmla="*/ 40291 h 80581"/>
                <a:gd name="connsiteX2" fmla="*/ 40291 w 80581"/>
                <a:gd name="connsiteY2" fmla="*/ 0 h 80581"/>
                <a:gd name="connsiteX3" fmla="*/ 0 w 80581"/>
                <a:gd name="connsiteY3" fmla="*/ 40291 h 80581"/>
                <a:gd name="connsiteX4" fmla="*/ 40291 w 80581"/>
                <a:gd name="connsiteY4" fmla="*/ 8058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81" h="80581">
                  <a:moveTo>
                    <a:pt x="40291" y="80581"/>
                  </a:moveTo>
                  <a:cubicBezTo>
                    <a:pt x="62580" y="80581"/>
                    <a:pt x="80582" y="62484"/>
                    <a:pt x="80582" y="40291"/>
                  </a:cubicBezTo>
                  <a:cubicBezTo>
                    <a:pt x="80582" y="18002"/>
                    <a:pt x="62484" y="0"/>
                    <a:pt x="40291" y="0"/>
                  </a:cubicBezTo>
                  <a:cubicBezTo>
                    <a:pt x="18098" y="0"/>
                    <a:pt x="0" y="18098"/>
                    <a:pt x="0" y="40291"/>
                  </a:cubicBezTo>
                  <a:cubicBezTo>
                    <a:pt x="-95" y="62484"/>
                    <a:pt x="18003" y="80581"/>
                    <a:pt x="40291" y="8058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727406" y="561904"/>
              <a:ext cx="86558" cy="86558"/>
            </a:xfrm>
            <a:custGeom>
              <a:avLst/>
              <a:gdLst>
                <a:gd name="connsiteX0" fmla="*/ 65341 w 65341"/>
                <a:gd name="connsiteY0" fmla="*/ 32671 h 65341"/>
                <a:gd name="connsiteX1" fmla="*/ 32671 w 65341"/>
                <a:gd name="connsiteY1" fmla="*/ 65342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1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1" y="32671"/>
                  </a:moveTo>
                  <a:cubicBezTo>
                    <a:pt x="65341" y="50714"/>
                    <a:pt x="50714" y="65342"/>
                    <a:pt x="32671" y="65342"/>
                  </a:cubicBezTo>
                  <a:cubicBezTo>
                    <a:pt x="14627" y="65342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1" y="14627"/>
                    <a:pt x="65341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124521" y="723287"/>
              <a:ext cx="69398" cy="69398"/>
            </a:xfrm>
            <a:custGeom>
              <a:avLst/>
              <a:gdLst>
                <a:gd name="connsiteX0" fmla="*/ 52388 w 52387"/>
                <a:gd name="connsiteY0" fmla="*/ 26194 h 52387"/>
                <a:gd name="connsiteX1" fmla="*/ 26194 w 52387"/>
                <a:gd name="connsiteY1" fmla="*/ 52387 h 52387"/>
                <a:gd name="connsiteX2" fmla="*/ 0 w 52387"/>
                <a:gd name="connsiteY2" fmla="*/ 26194 h 52387"/>
                <a:gd name="connsiteX3" fmla="*/ 26194 w 52387"/>
                <a:gd name="connsiteY3" fmla="*/ 0 h 52387"/>
                <a:gd name="connsiteX4" fmla="*/ 52388 w 52387"/>
                <a:gd name="connsiteY4" fmla="*/ 26194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52388" y="26194"/>
                  </a:moveTo>
                  <a:cubicBezTo>
                    <a:pt x="52388" y="40660"/>
                    <a:pt x="40660" y="52387"/>
                    <a:pt x="26194" y="52387"/>
                  </a:cubicBezTo>
                  <a:cubicBezTo>
                    <a:pt x="11727" y="52387"/>
                    <a:pt x="0" y="40660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ubicBezTo>
                    <a:pt x="40660" y="0"/>
                    <a:pt x="52388" y="11727"/>
                    <a:pt x="52388" y="2619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269753" y="715590"/>
              <a:ext cx="84793" cy="84791"/>
            </a:xfrm>
            <a:custGeom>
              <a:avLst/>
              <a:gdLst>
                <a:gd name="connsiteX0" fmla="*/ 32004 w 64008"/>
                <a:gd name="connsiteY0" fmla="*/ 64008 h 64007"/>
                <a:gd name="connsiteX1" fmla="*/ 64008 w 64008"/>
                <a:gd name="connsiteY1" fmla="*/ 32004 h 64007"/>
                <a:gd name="connsiteX2" fmla="*/ 32004 w 64008"/>
                <a:gd name="connsiteY2" fmla="*/ 0 h 64007"/>
                <a:gd name="connsiteX3" fmla="*/ 0 w 64008"/>
                <a:gd name="connsiteY3" fmla="*/ 32004 h 64007"/>
                <a:gd name="connsiteX4" fmla="*/ 32004 w 64008"/>
                <a:gd name="connsiteY4" fmla="*/ 64008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" h="64007">
                  <a:moveTo>
                    <a:pt x="32004" y="64008"/>
                  </a:moveTo>
                  <a:cubicBezTo>
                    <a:pt x="49721" y="64008"/>
                    <a:pt x="64008" y="49720"/>
                    <a:pt x="64008" y="32004"/>
                  </a:cubicBezTo>
                  <a:cubicBezTo>
                    <a:pt x="64008" y="14288"/>
                    <a:pt x="49721" y="0"/>
                    <a:pt x="32004" y="0"/>
                  </a:cubicBezTo>
                  <a:cubicBezTo>
                    <a:pt x="14288" y="0"/>
                    <a:pt x="0" y="14288"/>
                    <a:pt x="0" y="32004"/>
                  </a:cubicBezTo>
                  <a:cubicBezTo>
                    <a:pt x="0" y="49720"/>
                    <a:pt x="14288" y="64008"/>
                    <a:pt x="32004" y="640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419150" y="712183"/>
              <a:ext cx="91606" cy="91606"/>
            </a:xfrm>
            <a:custGeom>
              <a:avLst/>
              <a:gdLst>
                <a:gd name="connsiteX0" fmla="*/ 34576 w 69151"/>
                <a:gd name="connsiteY0" fmla="*/ 69152 h 69151"/>
                <a:gd name="connsiteX1" fmla="*/ 69151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2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2"/>
                  </a:moveTo>
                  <a:cubicBezTo>
                    <a:pt x="53626" y="69152"/>
                    <a:pt x="69151" y="53721"/>
                    <a:pt x="69151" y="34576"/>
                  </a:cubicBezTo>
                  <a:cubicBezTo>
                    <a:pt x="69151" y="15431"/>
                    <a:pt x="53721" y="0"/>
                    <a:pt x="34576" y="0"/>
                  </a:cubicBezTo>
                  <a:cubicBezTo>
                    <a:pt x="15430" y="0"/>
                    <a:pt x="0" y="15431"/>
                    <a:pt x="0" y="34576"/>
                  </a:cubicBezTo>
                  <a:cubicBezTo>
                    <a:pt x="0" y="53721"/>
                    <a:pt x="15526" y="69152"/>
                    <a:pt x="34576" y="69152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74604" y="714706"/>
              <a:ext cx="86558" cy="86558"/>
            </a:xfrm>
            <a:custGeom>
              <a:avLst/>
              <a:gdLst>
                <a:gd name="connsiteX0" fmla="*/ 65342 w 65341"/>
                <a:gd name="connsiteY0" fmla="*/ 32671 h 65341"/>
                <a:gd name="connsiteX1" fmla="*/ 32671 w 65341"/>
                <a:gd name="connsiteY1" fmla="*/ 65341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2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2" y="32671"/>
                  </a:moveTo>
                  <a:cubicBezTo>
                    <a:pt x="65342" y="50714"/>
                    <a:pt x="50714" y="65341"/>
                    <a:pt x="32671" y="65341"/>
                  </a:cubicBezTo>
                  <a:cubicBezTo>
                    <a:pt x="14627" y="65341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2" y="14627"/>
                    <a:pt x="65342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735104" y="722404"/>
              <a:ext cx="71164" cy="71164"/>
            </a:xfrm>
            <a:custGeom>
              <a:avLst/>
              <a:gdLst>
                <a:gd name="connsiteX0" fmla="*/ 53721 w 53720"/>
                <a:gd name="connsiteY0" fmla="*/ 26860 h 53720"/>
                <a:gd name="connsiteX1" fmla="*/ 26861 w 53720"/>
                <a:gd name="connsiteY1" fmla="*/ 53721 h 53720"/>
                <a:gd name="connsiteX2" fmla="*/ 0 w 53720"/>
                <a:gd name="connsiteY2" fmla="*/ 26860 h 53720"/>
                <a:gd name="connsiteX3" fmla="*/ 26861 w 53720"/>
                <a:gd name="connsiteY3" fmla="*/ 0 h 53720"/>
                <a:gd name="connsiteX4" fmla="*/ 53721 w 53720"/>
                <a:gd name="connsiteY4" fmla="*/ 26860 h 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20" h="53720">
                  <a:moveTo>
                    <a:pt x="53721" y="26860"/>
                  </a:moveTo>
                  <a:cubicBezTo>
                    <a:pt x="53721" y="41695"/>
                    <a:pt x="41695" y="53721"/>
                    <a:pt x="26861" y="53721"/>
                  </a:cubicBezTo>
                  <a:cubicBezTo>
                    <a:pt x="12026" y="53721"/>
                    <a:pt x="0" y="41695"/>
                    <a:pt x="0" y="26860"/>
                  </a:cubicBezTo>
                  <a:cubicBezTo>
                    <a:pt x="0" y="12026"/>
                    <a:pt x="12026" y="0"/>
                    <a:pt x="26861" y="0"/>
                  </a:cubicBezTo>
                  <a:cubicBezTo>
                    <a:pt x="41695" y="0"/>
                    <a:pt x="53721" y="12026"/>
                    <a:pt x="53721" y="26860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</p:grpSp>
      <p:sp>
        <p:nvSpPr>
          <p:cNvPr id="104" name="mortarboard_91314"/>
          <p:cNvSpPr/>
          <p:nvPr/>
        </p:nvSpPr>
        <p:spPr>
          <a:xfrm>
            <a:off x="7596163" y="5151085"/>
            <a:ext cx="1047929" cy="657884"/>
          </a:xfrm>
          <a:custGeom>
            <a:avLst/>
            <a:gdLst>
              <a:gd name="T0" fmla="*/ 2357 w 2416"/>
              <a:gd name="T1" fmla="*/ 389 h 1519"/>
              <a:gd name="T2" fmla="*/ 1236 w 2416"/>
              <a:gd name="T3" fmla="*/ 6 h 1519"/>
              <a:gd name="T4" fmla="*/ 1180 w 2416"/>
              <a:gd name="T5" fmla="*/ 6 h 1519"/>
              <a:gd name="T6" fmla="*/ 59 w 2416"/>
              <a:gd name="T7" fmla="*/ 389 h 1519"/>
              <a:gd name="T8" fmla="*/ 0 w 2416"/>
              <a:gd name="T9" fmla="*/ 471 h 1519"/>
              <a:gd name="T10" fmla="*/ 59 w 2416"/>
              <a:gd name="T11" fmla="*/ 553 h 1519"/>
              <a:gd name="T12" fmla="*/ 495 w 2416"/>
              <a:gd name="T13" fmla="*/ 701 h 1519"/>
              <a:gd name="T14" fmla="*/ 495 w 2416"/>
              <a:gd name="T15" fmla="*/ 1153 h 1519"/>
              <a:gd name="T16" fmla="*/ 517 w 2416"/>
              <a:gd name="T17" fmla="*/ 1211 h 1519"/>
              <a:gd name="T18" fmla="*/ 1213 w 2416"/>
              <a:gd name="T19" fmla="*/ 1519 h 1519"/>
              <a:gd name="T20" fmla="*/ 1898 w 2416"/>
              <a:gd name="T21" fmla="*/ 1223 h 1519"/>
              <a:gd name="T22" fmla="*/ 1921 w 2416"/>
              <a:gd name="T23" fmla="*/ 1164 h 1519"/>
              <a:gd name="T24" fmla="*/ 1921 w 2416"/>
              <a:gd name="T25" fmla="*/ 702 h 1519"/>
              <a:gd name="T26" fmla="*/ 2101 w 2416"/>
              <a:gd name="T27" fmla="*/ 640 h 1519"/>
              <a:gd name="T28" fmla="*/ 2101 w 2416"/>
              <a:gd name="T29" fmla="*/ 858 h 1519"/>
              <a:gd name="T30" fmla="*/ 2068 w 2416"/>
              <a:gd name="T31" fmla="*/ 926 h 1519"/>
              <a:gd name="T32" fmla="*/ 2068 w 2416"/>
              <a:gd name="T33" fmla="*/ 1138 h 1519"/>
              <a:gd name="T34" fmla="*/ 2155 w 2416"/>
              <a:gd name="T35" fmla="*/ 1224 h 1519"/>
              <a:gd name="T36" fmla="*/ 2241 w 2416"/>
              <a:gd name="T37" fmla="*/ 1138 h 1519"/>
              <a:gd name="T38" fmla="*/ 2241 w 2416"/>
              <a:gd name="T39" fmla="*/ 926 h 1519"/>
              <a:gd name="T40" fmla="*/ 2208 w 2416"/>
              <a:gd name="T41" fmla="*/ 858 h 1519"/>
              <a:gd name="T42" fmla="*/ 2208 w 2416"/>
              <a:gd name="T43" fmla="*/ 604 h 1519"/>
              <a:gd name="T44" fmla="*/ 2357 w 2416"/>
              <a:gd name="T45" fmla="*/ 553 h 1519"/>
              <a:gd name="T46" fmla="*/ 2416 w 2416"/>
              <a:gd name="T47" fmla="*/ 471 h 1519"/>
              <a:gd name="T48" fmla="*/ 2357 w 2416"/>
              <a:gd name="T49" fmla="*/ 389 h 1519"/>
              <a:gd name="T50" fmla="*/ 1748 w 2416"/>
              <a:gd name="T51" fmla="*/ 1128 h 1519"/>
              <a:gd name="T52" fmla="*/ 1213 w 2416"/>
              <a:gd name="T53" fmla="*/ 1345 h 1519"/>
              <a:gd name="T54" fmla="*/ 668 w 2416"/>
              <a:gd name="T55" fmla="*/ 1118 h 1519"/>
              <a:gd name="T56" fmla="*/ 668 w 2416"/>
              <a:gd name="T57" fmla="*/ 760 h 1519"/>
              <a:gd name="T58" fmla="*/ 1183 w 2416"/>
              <a:gd name="T59" fmla="*/ 935 h 1519"/>
              <a:gd name="T60" fmla="*/ 1211 w 2416"/>
              <a:gd name="T61" fmla="*/ 939 h 1519"/>
              <a:gd name="T62" fmla="*/ 1239 w 2416"/>
              <a:gd name="T63" fmla="*/ 935 h 1519"/>
              <a:gd name="T64" fmla="*/ 1748 w 2416"/>
              <a:gd name="T65" fmla="*/ 761 h 1519"/>
              <a:gd name="T66" fmla="*/ 1748 w 2416"/>
              <a:gd name="T67" fmla="*/ 1128 h 1519"/>
              <a:gd name="T68" fmla="*/ 1210 w 2416"/>
              <a:gd name="T69" fmla="*/ 761 h 1519"/>
              <a:gd name="T70" fmla="*/ 356 w 2416"/>
              <a:gd name="T71" fmla="*/ 470 h 1519"/>
              <a:gd name="T72" fmla="*/ 1208 w 2416"/>
              <a:gd name="T73" fmla="*/ 180 h 1519"/>
              <a:gd name="T74" fmla="*/ 2061 w 2416"/>
              <a:gd name="T75" fmla="*/ 471 h 1519"/>
              <a:gd name="T76" fmla="*/ 1210 w 2416"/>
              <a:gd name="T77" fmla="*/ 761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6" h="1519">
                <a:moveTo>
                  <a:pt x="2357" y="389"/>
                </a:moveTo>
                <a:lnTo>
                  <a:pt x="1236" y="6"/>
                </a:lnTo>
                <a:cubicBezTo>
                  <a:pt x="1218" y="0"/>
                  <a:pt x="1198" y="0"/>
                  <a:pt x="1180" y="6"/>
                </a:cubicBezTo>
                <a:lnTo>
                  <a:pt x="59" y="389"/>
                </a:lnTo>
                <a:cubicBezTo>
                  <a:pt x="24" y="400"/>
                  <a:pt x="0" y="433"/>
                  <a:pt x="0" y="471"/>
                </a:cubicBezTo>
                <a:cubicBezTo>
                  <a:pt x="0" y="508"/>
                  <a:pt x="24" y="541"/>
                  <a:pt x="59" y="553"/>
                </a:cubicBezTo>
                <a:lnTo>
                  <a:pt x="495" y="701"/>
                </a:lnTo>
                <a:lnTo>
                  <a:pt x="495" y="1153"/>
                </a:lnTo>
                <a:cubicBezTo>
                  <a:pt x="495" y="1174"/>
                  <a:pt x="503" y="1195"/>
                  <a:pt x="517" y="1211"/>
                </a:cubicBezTo>
                <a:cubicBezTo>
                  <a:pt x="695" y="1406"/>
                  <a:pt x="949" y="1519"/>
                  <a:pt x="1213" y="1519"/>
                </a:cubicBezTo>
                <a:cubicBezTo>
                  <a:pt x="1475" y="1519"/>
                  <a:pt x="1718" y="1414"/>
                  <a:pt x="1898" y="1223"/>
                </a:cubicBezTo>
                <a:cubicBezTo>
                  <a:pt x="1913" y="1207"/>
                  <a:pt x="1921" y="1186"/>
                  <a:pt x="1921" y="1164"/>
                </a:cubicBezTo>
                <a:lnTo>
                  <a:pt x="1921" y="702"/>
                </a:lnTo>
                <a:lnTo>
                  <a:pt x="2101" y="640"/>
                </a:lnTo>
                <a:lnTo>
                  <a:pt x="2101" y="858"/>
                </a:lnTo>
                <a:cubicBezTo>
                  <a:pt x="2081" y="874"/>
                  <a:pt x="2068" y="898"/>
                  <a:pt x="2068" y="926"/>
                </a:cubicBezTo>
                <a:lnTo>
                  <a:pt x="2068" y="1138"/>
                </a:lnTo>
                <a:cubicBezTo>
                  <a:pt x="2068" y="1185"/>
                  <a:pt x="2107" y="1224"/>
                  <a:pt x="2155" y="1224"/>
                </a:cubicBezTo>
                <a:cubicBezTo>
                  <a:pt x="2203" y="1224"/>
                  <a:pt x="2241" y="1185"/>
                  <a:pt x="2241" y="1138"/>
                </a:cubicBezTo>
                <a:lnTo>
                  <a:pt x="2241" y="926"/>
                </a:lnTo>
                <a:cubicBezTo>
                  <a:pt x="2241" y="898"/>
                  <a:pt x="2228" y="874"/>
                  <a:pt x="2208" y="858"/>
                </a:cubicBezTo>
                <a:lnTo>
                  <a:pt x="2208" y="604"/>
                </a:lnTo>
                <a:lnTo>
                  <a:pt x="2357" y="553"/>
                </a:lnTo>
                <a:cubicBezTo>
                  <a:pt x="2393" y="541"/>
                  <a:pt x="2416" y="508"/>
                  <a:pt x="2416" y="471"/>
                </a:cubicBezTo>
                <a:cubicBezTo>
                  <a:pt x="2416" y="433"/>
                  <a:pt x="2392" y="400"/>
                  <a:pt x="2357" y="389"/>
                </a:cubicBezTo>
                <a:close/>
                <a:moveTo>
                  <a:pt x="1748" y="1128"/>
                </a:moveTo>
                <a:cubicBezTo>
                  <a:pt x="1604" y="1268"/>
                  <a:pt x="1415" y="1345"/>
                  <a:pt x="1213" y="1345"/>
                </a:cubicBezTo>
                <a:cubicBezTo>
                  <a:pt x="1009" y="1345"/>
                  <a:pt x="812" y="1263"/>
                  <a:pt x="668" y="1118"/>
                </a:cubicBezTo>
                <a:lnTo>
                  <a:pt x="668" y="760"/>
                </a:lnTo>
                <a:lnTo>
                  <a:pt x="1183" y="935"/>
                </a:lnTo>
                <a:cubicBezTo>
                  <a:pt x="1192" y="938"/>
                  <a:pt x="1201" y="939"/>
                  <a:pt x="1211" y="939"/>
                </a:cubicBezTo>
                <a:cubicBezTo>
                  <a:pt x="1220" y="939"/>
                  <a:pt x="1229" y="938"/>
                  <a:pt x="1239" y="935"/>
                </a:cubicBezTo>
                <a:lnTo>
                  <a:pt x="1748" y="761"/>
                </a:lnTo>
                <a:lnTo>
                  <a:pt x="1748" y="1128"/>
                </a:lnTo>
                <a:close/>
                <a:moveTo>
                  <a:pt x="1210" y="761"/>
                </a:moveTo>
                <a:lnTo>
                  <a:pt x="356" y="470"/>
                </a:lnTo>
                <a:lnTo>
                  <a:pt x="1208" y="180"/>
                </a:lnTo>
                <a:lnTo>
                  <a:pt x="2061" y="471"/>
                </a:lnTo>
                <a:lnTo>
                  <a:pt x="1210" y="761"/>
                </a:lnTo>
                <a:close/>
              </a:path>
            </a:pathLst>
          </a:cu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5" name="文本框 44"/>
          <p:cNvSpPr txBox="1"/>
          <p:nvPr/>
        </p:nvSpPr>
        <p:spPr>
          <a:xfrm>
            <a:off x="1844605" y="2647992"/>
            <a:ext cx="16573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endParaRPr lang="zh-CN" altLang="en-US" sz="1035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928112" y="2839547"/>
            <a:ext cx="11506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4000" b="1" kern="0" spc="-190" dirty="0">
                <a:solidFill>
                  <a:schemeClr val="bg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调度</a:t>
            </a:r>
            <a:endParaRPr lang="zh-CN" altLang="en-US" sz="4000" b="1" kern="0" spc="-190" dirty="0">
              <a:solidFill>
                <a:schemeClr val="bg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0"/>
          <a:stretch>
            <a:fillRect/>
          </a:stretch>
        </p:blipFill>
        <p:spPr>
          <a:xfrm>
            <a:off x="449330" y="429034"/>
            <a:ext cx="966996" cy="9326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10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低级调度</a:t>
            </a:r>
          </a:p>
          <a:p>
            <a:pPr marL="431165" algn="l" rtl="0" eaLnBrk="0">
              <a:lnSpc>
                <a:spcPct val="98000"/>
              </a:lnSpc>
            </a:pP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150000"/>
              </a:lnSpc>
            </a:pP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又称为进程调度、短程调度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88365" indent="-457200" algn="l" rtl="0" eaLnBrk="0">
              <a:lnSpc>
                <a:spcPct val="98000"/>
              </a:lnSpc>
              <a:buFont typeface="Arial" panose="020B0604020202020204" pitchFamily="34" charset="0"/>
              <a:buChar char="•"/>
            </a:pPr>
            <a:r>
              <a:rPr sz="2800" kern="0" spc="9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用于决定就绪队列中的哪个进程能获得处理器，并</a:t>
            </a:r>
            <a:r>
              <a:rPr sz="2800" kern="0" spc="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将处理机分配给该进程</a:t>
            </a:r>
            <a:r>
              <a:rPr sz="28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125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sz="2800" kern="0" spc="-6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进程调度程序是操作系统最</a:t>
            </a:r>
            <a:r>
              <a:rPr sz="28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为核心的部分，进程</a:t>
            </a:r>
            <a:r>
              <a:rPr sz="28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调度策略的优劣直接</a:t>
            </a:r>
            <a:r>
              <a:rPr sz="28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影响到整个系统的性能。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95000"/>
              </a:lnSpc>
              <a:spcBef>
                <a:spcPts val="1185"/>
              </a:spcBef>
              <a:buFont typeface="Arial" panose="020B0604020202020204" pitchFamily="34" charset="0"/>
              <a:buChar char="•"/>
            </a:pPr>
            <a:r>
              <a:rPr sz="2800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三种类型的操作系统中，都必须配置此级调度</a:t>
            </a:r>
            <a:r>
              <a:rPr sz="28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11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进程调度</a:t>
            </a: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有两类进程调度方式：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7000"/>
              </a:lnSpc>
              <a:spcBef>
                <a:spcPts val="1705"/>
              </a:spcBef>
            </a:pPr>
            <a:r>
              <a:rPr sz="28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</a:t>
            </a:r>
            <a:r>
              <a:rPr sz="2800" kern="0" spc="-4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非抢占方式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23900" algn="l" rtl="0" eaLnBrk="0">
              <a:lnSpc>
                <a:spcPct val="133000"/>
              </a:lnSpc>
              <a:spcBef>
                <a:spcPts val="435"/>
              </a:spcBef>
            </a:pP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一旦把处理机分配给某个进程后，让该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进程一直执行，直到该进程完成或者发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生某事件而阻塞。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12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414162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进程调度--非抢占方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</a:t>
            </a:r>
            <a:endParaRPr sz="2800" b="1" kern="0" spc="-4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 rtl="0" eaLnBrk="0">
              <a:lnSpc>
                <a:spcPct val="87000"/>
              </a:lnSpc>
            </a:pP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 rtl="0" eaLnBrk="0">
              <a:lnSpc>
                <a:spcPct val="87000"/>
              </a:lnSpc>
            </a:pPr>
            <a:endParaRPr lang="en-US" sz="2800" kern="0" spc="4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 rtl="0" eaLnBrk="0">
              <a:lnSpc>
                <a:spcPct val="87000"/>
              </a:lnSpc>
            </a:pP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优缺点：非抢占调度方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式的优点是实现简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7215" algn="just" rtl="0" eaLnBrk="0">
              <a:lnSpc>
                <a:spcPct val="138000"/>
              </a:lnSpc>
              <a:spcBef>
                <a:spcPts val="15"/>
              </a:spcBef>
            </a:pP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单、系统开销小。缺点是它难于满</a:t>
            </a:r>
            <a:r>
              <a:rPr sz="28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足紧迫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任务立即执行的要求，可能造成难以</a:t>
            </a:r>
            <a:r>
              <a:rPr sz="28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预料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的后果，因此，在实时要求比较严格的实</a:t>
            </a: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时系统中不宜采用非抢占调度方</a:t>
            </a:r>
            <a:r>
              <a:rPr sz="28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式。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13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4181882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进程调度</a:t>
            </a: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7000"/>
              </a:lnSpc>
            </a:pPr>
            <a:endParaRPr lang="en-US" sz="2800" kern="0" spc="9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97000"/>
              </a:lnSpc>
            </a:pPr>
            <a:r>
              <a:rPr sz="28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</a:t>
            </a:r>
            <a:r>
              <a:rPr sz="2800" kern="0" spc="-4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抢占方式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131000"/>
              </a:lnSpc>
              <a:spcBef>
                <a:spcPts val="885"/>
              </a:spcBef>
            </a:pPr>
            <a:r>
              <a:rPr sz="28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当一进程正在处理机上执行时，系统可根</a:t>
            </a: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8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据某种原则暂停它的执行，并将已分配给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8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它的处理机重新分配给另一个进程。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14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4"/>
            <a:ext cx="7359650" cy="35895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进程调度--抢占调度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96000"/>
              </a:lnSpc>
            </a:pPr>
            <a:endParaRPr sz="2800" b="1" kern="0" spc="-4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r" rtl="0" eaLnBrk="0">
              <a:lnSpc>
                <a:spcPct val="98000"/>
              </a:lnSpc>
            </a:pP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优缺点：抢占调度方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式的优点是可以为全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7215" algn="l" rtl="0" eaLnBrk="0">
              <a:lnSpc>
                <a:spcPct val="94000"/>
              </a:lnSpc>
              <a:spcBef>
                <a:spcPts val="820"/>
              </a:spcBef>
            </a:pP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体进程提供更好的服务，防止一个进程长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7215" algn="l" rtl="0" eaLnBrk="0">
              <a:lnSpc>
                <a:spcPct val="98000"/>
              </a:lnSpc>
              <a:spcBef>
                <a:spcPts val="1090"/>
              </a:spcBef>
            </a:pP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期占用处理机。缺点是开销较大。抢占调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7215" algn="l" rtl="0" eaLnBrk="0">
              <a:lnSpc>
                <a:spcPct val="98000"/>
              </a:lnSpc>
              <a:spcBef>
                <a:spcPts val="880"/>
              </a:spcBef>
            </a:pP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度方式适用于分时系统和大多数实时</a:t>
            </a:r>
            <a:r>
              <a:rPr sz="28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15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53085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进程调度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96000"/>
              </a:lnSpc>
            </a:pPr>
            <a:endParaRPr sz="2800" b="1" kern="0" spc="-4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18465" algn="l" rtl="0" eaLnBrk="0">
              <a:lnSpc>
                <a:spcPct val="98000"/>
              </a:lnSpc>
            </a:pP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抢占的原则有：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5665" indent="-457200" algn="l" rtl="0" eaLnBrk="0">
              <a:lnSpc>
                <a:spcPct val="121000"/>
              </a:lnSpc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sz="2800" kern="0" spc="-7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优先权原则：就绪的高优先权进程有权抢</a:t>
            </a:r>
            <a:r>
              <a:rPr sz="28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占</a:t>
            </a:r>
            <a:r>
              <a:rPr sz="28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低优先权进程的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8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5665" indent="-457200" algn="l" rtl="0" eaLnBrk="0">
              <a:lnSpc>
                <a:spcPct val="118000"/>
              </a:lnSpc>
              <a:spcBef>
                <a:spcPts val="1155"/>
              </a:spcBef>
              <a:buFont typeface="Arial" panose="020B0604020202020204" pitchFamily="34" charset="0"/>
              <a:buChar char="•"/>
            </a:pPr>
            <a:r>
              <a:rPr sz="2800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短作业优先原则：就绪的短作业</a:t>
            </a:r>
            <a:r>
              <a:rPr sz="28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(进程)</a:t>
            </a:r>
            <a:r>
              <a:rPr sz="2800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有权</a:t>
            </a:r>
            <a:r>
              <a:rPr sz="2800" kern="0" spc="6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抢占长作业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(进程)的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5665" indent="-457200" algn="l" rtl="0" eaLnBrk="0">
              <a:lnSpc>
                <a:spcPct val="127000"/>
              </a:lnSpc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sz="2800" kern="0" spc="6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时间片原则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一个时间片用完后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，系统重新</a:t>
            </a:r>
            <a:r>
              <a:rPr sz="28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进行进程调度。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16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调度算法分类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96000"/>
              </a:lnSpc>
            </a:pPr>
            <a:endParaRPr sz="2800" b="1" kern="0" spc="-4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indent="0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8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批处理：通常采用非抢占</a:t>
            </a: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式算法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marL="12700" indent="0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7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交互式：通常采用抢占式算法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indent="0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7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实时：通常采用抢占式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17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776210" cy="494675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中级调度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96000"/>
              </a:lnSpc>
            </a:pPr>
            <a:endParaRPr sz="2800" b="1" kern="0" spc="-4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又称平衡负载调度、中程调度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88365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5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目的是为了提高内存利用率和</a:t>
            </a: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系统吞吐量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</a:p>
          <a:p>
            <a:pPr marL="888365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1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实质是进程的内外存对换功能：将外存中</a:t>
            </a:r>
            <a:r>
              <a:rPr sz="2800" kern="0" spc="1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已具备运行条件的进程换入内存，而将内</a:t>
            </a: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8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存中暂不能运行的某些进程换出至外</a:t>
            </a:r>
            <a:r>
              <a:rPr sz="28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存。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18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677066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调度的三个层次</a:t>
            </a:r>
            <a:endParaRPr sz="2800" b="1" kern="0" spc="-4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0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在三种调度中，进程调度的运行频率</a:t>
            </a:r>
            <a:r>
              <a:rPr sz="2800" kern="0" spc="-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最高，</a:t>
            </a:r>
            <a:r>
              <a:rPr sz="2800" kern="0" spc="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作业调度的周期较长，中级调度的运行频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率在上述两者之间。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5000"/>
              </a:lnSpc>
            </a:pP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19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5784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调度基本思想</a:t>
            </a:r>
            <a:endParaRPr sz="2800" b="1" kern="0" spc="-4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B63B7E-7804-4699-A1A9-C9D1D731F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60" y="2320707"/>
            <a:ext cx="6939166" cy="2792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9077" y="1166495"/>
            <a:ext cx="8319042" cy="445792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</a:t>
            </a:r>
            <a:r>
              <a:rPr sz="28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7515" algn="l" rtl="0" eaLnBrk="0">
              <a:lnSpc>
                <a:spcPct val="85000"/>
              </a:lnSpc>
            </a:pP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800" kern="0" spc="2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资源管理——</a:t>
            </a:r>
            <a:r>
              <a:rPr sz="2800" kern="0" spc="1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多道程序设计面临的挑</a:t>
            </a:r>
            <a:r>
              <a:rPr sz="28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战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1415" indent="-457200" algn="l" rtl="0" eaLnBrk="0">
              <a:lnSpc>
                <a:spcPct val="116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sz="2800" kern="0" spc="-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批处理系统：如何安排内存中</a:t>
            </a:r>
            <a:r>
              <a:rPr sz="2800" kern="0" spc="-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多个作业的运</a:t>
            </a: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行顺序</a:t>
            </a:r>
            <a:r>
              <a:rPr sz="28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1415" indent="-457200" algn="l" rtl="0" eaLnBrk="0">
              <a:lnSpc>
                <a:spcPct val="120000"/>
              </a:lnSpc>
              <a:spcBef>
                <a:spcPts val="680"/>
              </a:spcBef>
              <a:buFont typeface="Arial" panose="020B0604020202020204" pitchFamily="34" charset="0"/>
              <a:buChar char="•"/>
            </a:pPr>
            <a:r>
              <a:rPr sz="2800" kern="0" spc="-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交互式系统：如何更好</a:t>
            </a:r>
            <a:r>
              <a:rPr sz="2800" kern="0" spc="-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应对不同的交互式请</a:t>
            </a:r>
            <a:r>
              <a:rPr sz="2800" kern="0" spc="-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</a:t>
            </a:r>
            <a:r>
              <a:rPr sz="2800" kern="0" spc="-2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1415" indent="-457200" algn="l" rtl="0" eaLnBrk="0">
              <a:lnSpc>
                <a:spcPct val="95000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sz="2800" kern="0" spc="-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实时系统：如何保证实时服务的高质量</a:t>
            </a:r>
            <a:r>
              <a:rPr sz="28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20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688568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When</a:t>
            </a:r>
            <a:r>
              <a:rPr sz="2800" b="1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----何时调度?</a:t>
            </a:r>
            <a:endParaRPr sz="2800" b="1" kern="0" spc="-4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r>
              <a:rPr sz="28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引起进程调度的因素：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121000"/>
              </a:lnSpc>
              <a:spcBef>
                <a:spcPts val="950"/>
              </a:spcBef>
              <a:buFont typeface="Arial" panose="020B0604020202020204" pitchFamily="34" charset="0"/>
              <a:buChar char="•"/>
            </a:pPr>
            <a:r>
              <a:rPr sz="2800" kern="0" spc="1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创建一新进程后，需决定是</a:t>
            </a:r>
            <a:r>
              <a:rPr sz="2800" kern="0" spc="1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运行父进程还</a:t>
            </a:r>
            <a:r>
              <a:rPr sz="2800" kern="0" spc="1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是子进程</a:t>
            </a:r>
            <a:r>
              <a:rPr sz="28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94000"/>
              </a:lnSpc>
              <a:spcBef>
                <a:spcPts val="1505"/>
              </a:spcBef>
              <a:buFont typeface="Arial" panose="020B0604020202020204" pitchFamily="34" charset="0"/>
              <a:buChar char="•"/>
            </a:pP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正在执行的进程执行完毕</a:t>
            </a: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157000"/>
              </a:lnSpc>
              <a:spcBef>
                <a:spcPts val="255"/>
              </a:spcBef>
              <a:buFont typeface="Arial" panose="020B0604020202020204" pitchFamily="34" charset="0"/>
              <a:buChar char="•"/>
            </a:pPr>
            <a:r>
              <a:rPr sz="2800" kern="0" spc="6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执行中的进程阻塞在I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/0请求或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信号量上；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endParaRPr lang="en-US" sz="28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88365" indent="-457200" algn="l" rtl="0" eaLnBrk="0">
              <a:lnSpc>
                <a:spcPct val="157000"/>
              </a:lnSpc>
              <a:spcBef>
                <a:spcPts val="255"/>
              </a:spcBef>
              <a:buFont typeface="Arial" panose="020B0604020202020204" pitchFamily="34" charset="0"/>
              <a:buChar char="•"/>
            </a:pPr>
            <a:r>
              <a:rPr sz="2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7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I/0中断发生时。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21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进程调度的考量标准</a:t>
            </a: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sz="2800" kern="0" spc="-8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响应时间：进程自进入就绪队列</a:t>
            </a: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开始至进</a:t>
            </a:r>
            <a:r>
              <a:rPr sz="28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程占用</a:t>
            </a:r>
            <a:r>
              <a:rPr sz="28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8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之间的时间间隔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1310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周转时间：进程自进入就绪队列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开始至进</a:t>
            </a:r>
            <a:r>
              <a:rPr sz="2800" kern="0" spc="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程结束之间的时间间隔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1290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r>
              <a:rPr sz="28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800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吞吐量：单位时间内运行结束的进程</a:t>
            </a:r>
            <a:r>
              <a:rPr sz="2800" kern="0" spc="1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个数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22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682865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进程调度的原则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kern="0" spc="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61365" indent="-3429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公平性原则：应保证</a:t>
            </a:r>
            <a:r>
              <a:rPr sz="24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每个进程获得合理的CPU</a:t>
            </a:r>
            <a:r>
              <a:rPr sz="2400" kern="0" spc="-4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份额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61365" indent="-3429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-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有效性原则：CP</a:t>
            </a:r>
            <a:r>
              <a:rPr sz="2400" kern="0" spc="-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U资源应得到最大限度的利用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61365" indent="-3429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友好性原则：响应</a:t>
            </a:r>
            <a:r>
              <a:rPr sz="2400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时间快，与用户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(人)</a:t>
            </a:r>
            <a:r>
              <a:rPr sz="2400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交互的时间</a:t>
            </a:r>
            <a:r>
              <a:rPr sz="24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应尽可能的短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61365" indent="-3429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快捷性原则：周转时间短。批处理作业的处理时间尽</a:t>
            </a:r>
            <a:r>
              <a:rPr sz="24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可能的短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61365" indent="-3429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广泛性原则：吞吐量大。单位时间内完成的作业尽可</a:t>
            </a:r>
            <a:r>
              <a:rPr sz="24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能的多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23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4" y="1166495"/>
            <a:ext cx="7596553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2.5.2批处理系统中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的调度</a:t>
            </a:r>
            <a:endParaRPr sz="2800" kern="0" spc="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 fontAlgn="auto">
              <a:lnSpc>
                <a:spcPct val="100000"/>
              </a:lnSpc>
              <a:spcBef>
                <a:spcPts val="0"/>
              </a:spcBef>
            </a:pPr>
            <a:endParaRPr lang="en-US" altLang="zh-CN" sz="24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先来先服务调度算法(FCFS)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9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最简单的调度算法，</a:t>
            </a:r>
            <a:r>
              <a:rPr sz="2400" kern="0" spc="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可用于作业或进程调度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marL="774065" indent="-3429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1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用于作业调度时：从后备队列中选择最先进入队列的一个或几个作业，将它们调入内存，分配必要的资源，创建进程并</a:t>
            </a:r>
            <a:r>
              <a:rPr sz="2400" kern="0" spc="9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放入就绪队列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用于进程调度时：从就绪队列</a:t>
            </a:r>
            <a:r>
              <a:rPr sz="2400" kern="0" spc="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中选择最先进入该队列的进程，</a:t>
            </a:r>
            <a:r>
              <a:rPr sz="2400" kern="0" spc="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将处理机分配给它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9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只顾及作业等候时间，没考虑作业要求服务时间的长短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 fontAlgn="auto">
              <a:lnSpc>
                <a:spcPct val="100000"/>
              </a:lnSpc>
              <a:spcBef>
                <a:spcPts val="0"/>
              </a:spcBef>
            </a:pPr>
            <a:endParaRPr lang="zh-CN" altLang="en-US" sz="24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24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2708" name="textbox 2708"/>
          <p:cNvSpPr/>
          <p:nvPr/>
        </p:nvSpPr>
        <p:spPr>
          <a:xfrm>
            <a:off x="971550" y="1209040"/>
            <a:ext cx="3876040" cy="3746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r>
              <a:rPr sz="36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先来先服务(</a:t>
            </a:r>
            <a:r>
              <a:rPr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FCFS</a:t>
            </a:r>
            <a:r>
              <a:rPr sz="36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3B8467-4239-44A4-ABFF-B201D2BB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72" y="2155267"/>
            <a:ext cx="7324786" cy="39186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25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2708" name="textbox 2708"/>
          <p:cNvSpPr/>
          <p:nvPr/>
        </p:nvSpPr>
        <p:spPr>
          <a:xfrm>
            <a:off x="971550" y="1209040"/>
            <a:ext cx="3876040" cy="3746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r>
              <a:rPr sz="36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先来先服务(</a:t>
            </a:r>
            <a:r>
              <a:rPr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FCFS</a:t>
            </a:r>
            <a:r>
              <a:rPr sz="36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720" name="picture 27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065027" y="3528676"/>
            <a:ext cx="4260847" cy="1644673"/>
          </a:xfrm>
          <a:prstGeom prst="rect">
            <a:avLst/>
          </a:prstGeom>
        </p:spPr>
      </p:pic>
      <p:sp>
        <p:nvSpPr>
          <p:cNvPr id="2722" name="textbox 2722"/>
          <p:cNvSpPr/>
          <p:nvPr/>
        </p:nvSpPr>
        <p:spPr>
          <a:xfrm>
            <a:off x="1442692" y="2108303"/>
            <a:ext cx="4976495" cy="10261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indent="0" algn="l" rtl="0" eaLnBrk="0" fontAlgn="auto">
              <a:lnSpc>
                <a:spcPct val="150000"/>
              </a:lnSpc>
              <a:spcBef>
                <a:spcPts val="0"/>
              </a:spcBef>
            </a:pPr>
            <a:endParaRPr sz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indent="0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1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例：设有三个进程，编号分别为1,</a:t>
            </a:r>
            <a:r>
              <a:rPr sz="19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2,3。各</a:t>
            </a:r>
            <a:endParaRPr sz="1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indent="0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1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进程依次到达，相差一个时间单位。下</a:t>
            </a:r>
            <a:r>
              <a:rPr sz="1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图是采</a:t>
            </a:r>
            <a:r>
              <a:rPr sz="19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9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用FCFS方式调度时这三个进程的执行情况</a:t>
            </a:r>
            <a:r>
              <a:rPr sz="19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1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30" name="textbox 2730"/>
          <p:cNvSpPr/>
          <p:nvPr/>
        </p:nvSpPr>
        <p:spPr>
          <a:xfrm>
            <a:off x="1442692" y="3979531"/>
            <a:ext cx="479425" cy="857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300" kern="0" spc="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进程3</a:t>
            </a:r>
            <a:endParaRPr sz="13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 algn="l" rtl="0" eaLnBrk="0">
              <a:lnSpc>
                <a:spcPct val="165000"/>
              </a:lnSpc>
              <a:spcBef>
                <a:spcPts val="25"/>
              </a:spcBef>
            </a:pPr>
            <a:r>
              <a:rPr sz="1300" kern="0" spc="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进程2</a:t>
            </a:r>
            <a:r>
              <a:rPr sz="13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300" kern="0" spc="10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进程1</a:t>
            </a:r>
            <a:endParaRPr sz="13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26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910BC-909C-4800-A007-53C1DD0C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6" y="873109"/>
            <a:ext cx="8019728" cy="54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09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27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先来先服务(</a:t>
            </a:r>
            <a:r>
              <a:rPr sz="2800" b="1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FCFS</a:t>
            </a:r>
            <a:r>
              <a:rPr sz="28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2800" kern="0" spc="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88365" indent="-457200" algn="l" rtl="0" eaLnBrk="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根据进程到达就绪队</a:t>
            </a:r>
            <a:r>
              <a:rPr sz="28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列的时间来分配中央处</a:t>
            </a:r>
            <a:r>
              <a:rPr sz="28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理机，一旦一个进程获得了中央处理机，</a:t>
            </a: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一直运行到结束，先来先服务是非抢占调度。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117000"/>
              </a:lnSpc>
              <a:spcBef>
                <a:spcPts val="1325"/>
              </a:spcBef>
              <a:buFont typeface="Arial" panose="020B0604020202020204" pitchFamily="34" charset="0"/>
              <a:buChar char="•"/>
            </a:pPr>
            <a:r>
              <a:rPr sz="2800" kern="0" spc="19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有利于长进程</a:t>
            </a:r>
            <a:r>
              <a:rPr sz="28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(作业),不利于短进程(作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sz="28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</a:t>
            </a:r>
            <a:r>
              <a:rPr sz="2800" kern="0" spc="-3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 ;</a:t>
            </a:r>
            <a:r>
              <a:rPr sz="2800" kern="0" spc="-3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sz="2800" kern="0" spc="-3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</a:t>
            </a:r>
            <a:r>
              <a:rPr sz="2800" kern="0" spc="-3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于CPU</a:t>
            </a:r>
            <a:r>
              <a:rPr sz="2800" kern="0" spc="3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繁忙型进程(作业),不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sz="28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利于I/0繁忙型进程(作业)。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92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sz="2800" kern="0" spc="-1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实现简单，但效率较低</a:t>
            </a:r>
            <a:r>
              <a:rPr sz="28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28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36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先来先服务(</a:t>
            </a:r>
            <a:r>
              <a:rPr sz="3600" b="1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FCFS</a:t>
            </a:r>
            <a:r>
              <a:rPr sz="36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3600" kern="0" spc="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87000"/>
              </a:lnSpc>
            </a:pPr>
            <a:endParaRPr 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88365" indent="-457200" algn="l" rtl="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在当今系统中，先来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先服务很少作为主要</a:t>
            </a:r>
            <a:r>
              <a:rPr sz="2800" kern="0" spc="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调度模式，而是常常嵌套在其它</a:t>
            </a:r>
            <a:r>
              <a:rPr sz="2800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的调度模</a:t>
            </a:r>
            <a:r>
              <a:rPr sz="2800" kern="0" spc="-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</a:t>
            </a:r>
            <a:r>
              <a:rPr sz="2800" kern="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中</a:t>
            </a:r>
            <a:r>
              <a:rPr sz="2800" kern="0" spc="-2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88365" indent="-457200" algn="l" rtl="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例如，许多调度模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式根据优先级将处理机</a:t>
            </a:r>
            <a:r>
              <a:rPr sz="2800" kern="0" spc="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分配给进程，但具有相同优</a:t>
            </a:r>
            <a:r>
              <a:rPr sz="2800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先级的进程却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按先进先出进行分配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29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36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2.5.2批处理系统中的</a:t>
            </a:r>
            <a:r>
              <a:rPr sz="36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</a:t>
            </a:r>
            <a:endParaRPr sz="3600" kern="0" spc="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94000"/>
              </a:lnSpc>
            </a:pP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2.短作业(进程)优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先调度算法(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SJF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SPF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10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800" kern="0" spc="-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用于作业调度时</a:t>
            </a:r>
            <a:r>
              <a:rPr sz="2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</a:t>
            </a:r>
            <a:r>
              <a:rPr sz="2800" kern="0" spc="-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SJF调</a:t>
            </a:r>
            <a:r>
              <a:rPr sz="2800" kern="0" spc="-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度算法。从后备作业队列中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选择估计运行时间最短的一个</a:t>
            </a: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或几个作业，将它们调</a:t>
            </a:r>
            <a:r>
              <a:rPr sz="2800" kern="0" spc="-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入内存，分配必要的资</a:t>
            </a:r>
            <a:r>
              <a:rPr sz="2800" kern="0" spc="-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源，创建进程并放入就绪队列</a:t>
            </a:r>
            <a:r>
              <a:rPr sz="2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105000"/>
              </a:lnSpc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sz="28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用于进程调度时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</a:t>
            </a:r>
            <a:r>
              <a:rPr sz="28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sz="28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PF调度算法。从就绪队列中选出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估计运行时间最短的</a:t>
            </a: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进程，将处理机分配给它。该进</a:t>
            </a:r>
            <a:r>
              <a:rPr sz="28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程一直运行下去，直到完成或因某种原因而阻塞</a:t>
            </a: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</a:t>
            </a:r>
            <a:r>
              <a:rPr sz="28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l" rtl="0" eaLnBrk="0">
              <a:lnSpc>
                <a:spcPct val="150000"/>
              </a:lnSpc>
              <a:spcBef>
                <a:spcPts val="5"/>
              </a:spcBef>
            </a:pPr>
            <a:r>
              <a:rPr sz="28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进程调度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——有效的管理CPU</a:t>
            </a:r>
            <a:r>
              <a:rPr sz="2800" kern="0" spc="-4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资源</a:t>
            </a:r>
          </a:p>
          <a:p>
            <a:pPr marL="1161415" indent="-457200" algn="l" rtl="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When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sz="2800" kern="0" spc="8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何时进行进程调度?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1415" indent="-457200" algn="l" rtl="0" eaLnBrk="0">
              <a:lnSpc>
                <a:spcPct val="15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How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sz="28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遵循何种规则完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成调度?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1415" indent="-457200" algn="l" rtl="0" eaLnBrk="0">
              <a:lnSpc>
                <a:spcPct val="15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What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sz="2800" kern="0" spc="4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调度过程中需要完成哪些工作?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indent="457200" algn="l" rtl="0" eaLnBrk="0">
              <a:lnSpc>
                <a:spcPct val="98000"/>
              </a:lnSpc>
              <a:spcBef>
                <a:spcPts val="5"/>
              </a:spcBef>
            </a:pP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2766" name="textbox 2766"/>
          <p:cNvSpPr/>
          <p:nvPr/>
        </p:nvSpPr>
        <p:spPr>
          <a:xfrm>
            <a:off x="852805" y="1038639"/>
            <a:ext cx="7983082" cy="67141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短作业(进程)</a:t>
            </a:r>
            <a:r>
              <a:rPr sz="3600" b="1" kern="0" spc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优先调度</a:t>
            </a:r>
            <a:r>
              <a:rPr sz="3600" b="1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r>
              <a:rPr lang="en-US" sz="36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(SJF/SPF)</a:t>
            </a:r>
          </a:p>
          <a:p>
            <a:pPr algn="l" rtl="0" eaLnBrk="0">
              <a:lnSpc>
                <a:spcPct val="78000"/>
              </a:lnSpc>
            </a:pP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C0F362-AE62-4860-82AB-E1D07B893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05" y="2232569"/>
            <a:ext cx="7004309" cy="40762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31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061085"/>
            <a:ext cx="8041005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zh-CN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lang="zh-CN" altLang="en-US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28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优缺点：</a:t>
            </a: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sz="2800" kern="0" spc="-7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算法易于实现，能有效降低作业的</a:t>
            </a:r>
            <a:r>
              <a:rPr sz="28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平均等待时间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28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6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对长作业不利，有可</a:t>
            </a:r>
            <a:r>
              <a:rPr sz="28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能导致长作业(进程)长期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不被调度；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6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未能依据作业的紧迫程度来划分执行的优先级；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2930" indent="-151765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28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5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难以准确估计作业(进程)的执行时间，未必能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真正做到短作业优先，从而影响调度性能。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2766">
            <a:extLst>
              <a:ext uri="{FF2B5EF4-FFF2-40B4-BE49-F238E27FC236}">
                <a16:creationId xmlns:a16="http://schemas.microsoft.com/office/drawing/2014/main" id="{41580B2E-FB86-4E20-B8A1-7D0D4D44B790}"/>
              </a:ext>
            </a:extLst>
          </p:cNvPr>
          <p:cNvSpPr/>
          <p:nvPr/>
        </p:nvSpPr>
        <p:spPr>
          <a:xfrm>
            <a:off x="663961" y="1253758"/>
            <a:ext cx="7983082" cy="67141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短作业(进程)</a:t>
            </a:r>
            <a:r>
              <a:rPr sz="3600" b="1" kern="0" spc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优先调度</a:t>
            </a:r>
            <a:r>
              <a:rPr sz="3600" b="1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r>
              <a:rPr lang="en-US" sz="36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(SJF/SPF)</a:t>
            </a:r>
          </a:p>
          <a:p>
            <a:pPr algn="l" rtl="0" eaLnBrk="0">
              <a:lnSpc>
                <a:spcPct val="78000"/>
              </a:lnSpc>
            </a:pP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32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061085"/>
            <a:ext cx="8041005" cy="97643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zh-CN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lang="zh-CN" altLang="en-US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4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2766">
            <a:extLst>
              <a:ext uri="{FF2B5EF4-FFF2-40B4-BE49-F238E27FC236}">
                <a16:creationId xmlns:a16="http://schemas.microsoft.com/office/drawing/2014/main" id="{41580B2E-FB86-4E20-B8A1-7D0D4D44B790}"/>
              </a:ext>
            </a:extLst>
          </p:cNvPr>
          <p:cNvSpPr/>
          <p:nvPr/>
        </p:nvSpPr>
        <p:spPr>
          <a:xfrm>
            <a:off x="663961" y="1253758"/>
            <a:ext cx="7983082" cy="67141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lang="zh-CN" alt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最短剩余时间优先调度算法</a:t>
            </a:r>
            <a:r>
              <a:rPr lang="en-US" altLang="zh-CN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SRTF)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F3EC9-6C0B-4061-9F93-093600B24CA1}"/>
              </a:ext>
            </a:extLst>
          </p:cNvPr>
          <p:cNvSpPr txBox="1"/>
          <p:nvPr/>
        </p:nvSpPr>
        <p:spPr>
          <a:xfrm>
            <a:off x="498867" y="2160621"/>
            <a:ext cx="4606786" cy="40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核心原理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6FCE21-D98D-4381-A16C-F10036C57BC5}"/>
              </a:ext>
            </a:extLst>
          </p:cNvPr>
          <p:cNvSpPr txBox="1"/>
          <p:nvPr/>
        </p:nvSpPr>
        <p:spPr>
          <a:xfrm>
            <a:off x="1072184" y="3077166"/>
            <a:ext cx="6999632" cy="3146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当新进程到达或当前进程执行完毕时，系统会立即检查所有就绪队列中的进程，选择剩余执行时间最短的那个抢占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5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即使当前运行的进程还未完成，只要新到达进程的剩余时间更短，就会被抢占。</a:t>
            </a:r>
            <a:endParaRPr lang="en-US" altLang="zh-CN" sz="2005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5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5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进程的剩余时间可能随执行而减少，系统需实时更新剩余时间并重新决策。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560233-160D-4333-ABF3-C3A4A30F5300}"/>
              </a:ext>
            </a:extLst>
          </p:cNvPr>
          <p:cNvSpPr txBox="1"/>
          <p:nvPr/>
        </p:nvSpPr>
        <p:spPr>
          <a:xfrm>
            <a:off x="742315" y="2677056"/>
            <a:ext cx="4606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抢占式调度：</a:t>
            </a:r>
            <a:endParaRPr lang="en-US" altLang="zh-CN" sz="20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81C6A7-66EA-4D4D-8B31-5114ABAE1FCF}"/>
              </a:ext>
            </a:extLst>
          </p:cNvPr>
          <p:cNvSpPr txBox="1"/>
          <p:nvPr/>
        </p:nvSpPr>
        <p:spPr>
          <a:xfrm>
            <a:off x="877737" y="5102950"/>
            <a:ext cx="4606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动态调整：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206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33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061085"/>
            <a:ext cx="8041005" cy="97643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zh-CN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lang="zh-CN" altLang="en-US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4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2766">
            <a:extLst>
              <a:ext uri="{FF2B5EF4-FFF2-40B4-BE49-F238E27FC236}">
                <a16:creationId xmlns:a16="http://schemas.microsoft.com/office/drawing/2014/main" id="{41580B2E-FB86-4E20-B8A1-7D0D4D44B790}"/>
              </a:ext>
            </a:extLst>
          </p:cNvPr>
          <p:cNvSpPr/>
          <p:nvPr/>
        </p:nvSpPr>
        <p:spPr>
          <a:xfrm>
            <a:off x="663961" y="1253758"/>
            <a:ext cx="7983082" cy="67141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lang="zh-CN" alt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最短剩余时间优先调度算法</a:t>
            </a:r>
            <a:r>
              <a:rPr lang="en-US" altLang="zh-CN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SRTF)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F3EC9-6C0B-4061-9F93-093600B24CA1}"/>
              </a:ext>
            </a:extLst>
          </p:cNvPr>
          <p:cNvSpPr txBox="1"/>
          <p:nvPr/>
        </p:nvSpPr>
        <p:spPr>
          <a:xfrm>
            <a:off x="498867" y="2160621"/>
            <a:ext cx="4606786" cy="40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示例分析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421E4E-1A34-4D76-BA48-C94EFB3DF5A9}"/>
              </a:ext>
            </a:extLst>
          </p:cNvPr>
          <p:cNvSpPr txBox="1"/>
          <p:nvPr/>
        </p:nvSpPr>
        <p:spPr>
          <a:xfrm>
            <a:off x="559076" y="2561500"/>
            <a:ext cx="4606786" cy="40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假设进程到达时间和执行时间如下：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64EF54-8AAA-43E3-89C0-22A01DFF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12" y="3429000"/>
            <a:ext cx="2518285" cy="235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47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34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061085"/>
            <a:ext cx="8041005" cy="97643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zh-CN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lang="zh-CN" altLang="en-US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4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2766">
            <a:extLst>
              <a:ext uri="{FF2B5EF4-FFF2-40B4-BE49-F238E27FC236}">
                <a16:creationId xmlns:a16="http://schemas.microsoft.com/office/drawing/2014/main" id="{41580B2E-FB86-4E20-B8A1-7D0D4D44B790}"/>
              </a:ext>
            </a:extLst>
          </p:cNvPr>
          <p:cNvSpPr/>
          <p:nvPr/>
        </p:nvSpPr>
        <p:spPr>
          <a:xfrm>
            <a:off x="663961" y="1253758"/>
            <a:ext cx="7983082" cy="67141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lang="zh-CN" alt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最短剩余时间优先调度算法</a:t>
            </a:r>
            <a:r>
              <a:rPr lang="en-US" altLang="zh-CN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SRTF)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4A0F17-23E1-4C6B-8715-F05BE2D9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5" y="2951922"/>
            <a:ext cx="2518285" cy="23596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4C60691-3CE2-49A8-ABBC-4BB7B8D5650A}"/>
              </a:ext>
            </a:extLst>
          </p:cNvPr>
          <p:cNvSpPr txBox="1"/>
          <p:nvPr/>
        </p:nvSpPr>
        <p:spPr>
          <a:xfrm>
            <a:off x="3121380" y="2171188"/>
            <a:ext cx="6112565" cy="4011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调度过程： </a:t>
            </a:r>
            <a:endParaRPr lang="en-US" altLang="zh-CN" sz="1405" kern="0" dirty="0">
              <a:solidFill>
                <a:srgbClr val="0607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：只有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到达，执行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405" kern="0" dirty="0">
              <a:solidFill>
                <a:srgbClr val="0607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到达（运行时间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4&lt;P1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剩余时间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），抢占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5" kern="0" dirty="0">
              <a:solidFill>
                <a:srgbClr val="0607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到达（运行时间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9&gt;P2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剩余时间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），不抢占，继续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5" kern="0" dirty="0">
              <a:solidFill>
                <a:srgbClr val="0607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到达（运行时间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5&gt;P2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剩余时间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），不抢占，继续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5" kern="0" dirty="0">
              <a:solidFill>
                <a:srgbClr val="0607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完成。剩余进程：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（剩余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）。选择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405" kern="0" dirty="0">
              <a:solidFill>
                <a:srgbClr val="0607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完成。选择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（剩余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7&lt;P3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405" kern="0" dirty="0">
              <a:solidFill>
                <a:srgbClr val="0607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完成，执行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405" kern="0" dirty="0">
              <a:solidFill>
                <a:srgbClr val="0607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1405" kern="0" dirty="0">
                <a:solidFill>
                  <a:srgbClr val="0607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67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35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061085"/>
            <a:ext cx="8041005" cy="97643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zh-CN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lang="zh-CN" altLang="en-US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4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2766">
            <a:extLst>
              <a:ext uri="{FF2B5EF4-FFF2-40B4-BE49-F238E27FC236}">
                <a16:creationId xmlns:a16="http://schemas.microsoft.com/office/drawing/2014/main" id="{41580B2E-FB86-4E20-B8A1-7D0D4D44B790}"/>
              </a:ext>
            </a:extLst>
          </p:cNvPr>
          <p:cNvSpPr/>
          <p:nvPr/>
        </p:nvSpPr>
        <p:spPr>
          <a:xfrm>
            <a:off x="663961" y="1253758"/>
            <a:ext cx="7983082" cy="67141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lang="zh-CN" alt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最短剩余时间优先调度算法</a:t>
            </a:r>
            <a:r>
              <a:rPr lang="en-US" altLang="zh-CN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SRTF)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FE9779-1090-4430-B5E7-4E687058B935}"/>
              </a:ext>
            </a:extLst>
          </p:cNvPr>
          <p:cNvSpPr txBox="1"/>
          <p:nvPr/>
        </p:nvSpPr>
        <p:spPr>
          <a:xfrm>
            <a:off x="723072" y="2230195"/>
            <a:ext cx="7697855" cy="420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SJF/SPF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：这是一种非抢占式调度算法。当一个进程进入就绪队列时，调度器会选择估计运行时间最短的进程执行，一旦该进程开始执行，就会一 直运行直到完成，期间不会被其他进程打断，即使有更短的进程到达。 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最短剩余时间优先（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SRTF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：这是一种抢占式调度算法。调度器会始终选择剩余运行时间最短的进程执行。如果有新的进程进入就绪队列，并且其剩余运行时间比当前正在执行的进程的剩余运行时间更短，那么当前正在执行的进程会被立即抢占，新进程开始执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81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36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061085"/>
            <a:ext cx="8041005" cy="97643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zh-CN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lang="zh-CN" altLang="en-US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4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2766">
            <a:extLst>
              <a:ext uri="{FF2B5EF4-FFF2-40B4-BE49-F238E27FC236}">
                <a16:creationId xmlns:a16="http://schemas.microsoft.com/office/drawing/2014/main" id="{41580B2E-FB86-4E20-B8A1-7D0D4D44B790}"/>
              </a:ext>
            </a:extLst>
          </p:cNvPr>
          <p:cNvSpPr/>
          <p:nvPr/>
        </p:nvSpPr>
        <p:spPr>
          <a:xfrm>
            <a:off x="663961" y="1253758"/>
            <a:ext cx="7983082" cy="67141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lang="zh-CN" alt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最短剩余时间优先调度算法</a:t>
            </a:r>
            <a:r>
              <a:rPr lang="en-US" altLang="zh-CN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SRTF)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F487A4-F0E1-45FC-865E-B3950FBFFA09}"/>
              </a:ext>
            </a:extLst>
          </p:cNvPr>
          <p:cNvSpPr txBox="1"/>
          <p:nvPr/>
        </p:nvSpPr>
        <p:spPr>
          <a:xfrm>
            <a:off x="1089066" y="2166418"/>
            <a:ext cx="7347502" cy="369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005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5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平均等待时间最短（理论最优之一）。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005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适合短作业密集的场景。</a:t>
            </a:r>
            <a:endParaRPr lang="en-US" altLang="zh-CN" sz="2005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005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5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饥饿问题：长作业可能因不断被短作业抢占而长期得不到执行。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005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预测困难：需要预先知道进程的运行时间（实际中需估算）。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005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上下文切换开销：频繁抢占会增加系统开销。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974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37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061085"/>
            <a:ext cx="8041005" cy="97643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zh-CN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lang="zh-CN" altLang="en-US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4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2766">
            <a:extLst>
              <a:ext uri="{FF2B5EF4-FFF2-40B4-BE49-F238E27FC236}">
                <a16:creationId xmlns:a16="http://schemas.microsoft.com/office/drawing/2014/main" id="{41580B2E-FB86-4E20-B8A1-7D0D4D44B790}"/>
              </a:ext>
            </a:extLst>
          </p:cNvPr>
          <p:cNvSpPr/>
          <p:nvPr/>
        </p:nvSpPr>
        <p:spPr>
          <a:xfrm>
            <a:off x="663961" y="1253758"/>
            <a:ext cx="7983082" cy="67141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lang="zh-CN" alt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三个算法的对比</a:t>
            </a:r>
            <a:r>
              <a:rPr lang="en-US" altLang="zh-CN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核心思想对比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9F7C8C-4D0C-4527-9B38-8585C65D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45" y="2780152"/>
            <a:ext cx="6048396" cy="37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62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38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061085"/>
            <a:ext cx="8041005" cy="97643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zh-CN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lang="zh-CN" altLang="en-US"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4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2766">
            <a:extLst>
              <a:ext uri="{FF2B5EF4-FFF2-40B4-BE49-F238E27FC236}">
                <a16:creationId xmlns:a16="http://schemas.microsoft.com/office/drawing/2014/main" id="{41580B2E-FB86-4E20-B8A1-7D0D4D44B790}"/>
              </a:ext>
            </a:extLst>
          </p:cNvPr>
          <p:cNvSpPr/>
          <p:nvPr/>
        </p:nvSpPr>
        <p:spPr>
          <a:xfrm>
            <a:off x="663961" y="1253758"/>
            <a:ext cx="7983082" cy="67141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lang="zh-CN" alt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三个算法的对比</a:t>
            </a:r>
            <a:r>
              <a:rPr lang="en-US" altLang="zh-CN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36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优缺点对比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5884D7-0E08-47CF-B8B2-0D0C17673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5" y="2316781"/>
            <a:ext cx="8761343" cy="40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28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39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2.5.3 交互式系统</a:t>
            </a:r>
            <a:r>
              <a:rPr sz="28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中的调度</a:t>
            </a: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lang="en-US" sz="2800" kern="0" spc="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sz="2800" kern="0" spc="-4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时间片轮转法(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Round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Robin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RR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6250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核心思想：每个进程运行固定的时</a:t>
            </a: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间片，然后调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入下一个进程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265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实现机理：维护就绪进程队列，采用FIFO方式读取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265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特殊控制：时间片内发生阻塞或结束，则立即放</a:t>
            </a: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弃时间片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6250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抢占式调度算法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800681" y="2314486"/>
            <a:ext cx="7717155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431165" algn="l" rtl="0" eaLnBrk="0">
              <a:lnSpc>
                <a:spcPct val="98000"/>
              </a:lnSpc>
            </a:pPr>
            <a:r>
              <a:rPr sz="2800" kern="0" spc="-5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调度的级别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48715" indent="-457200" algn="l" rtl="0" eaLnBrk="0">
              <a:lnSpc>
                <a:spcPct val="122000"/>
              </a:lnSpc>
              <a:spcBef>
                <a:spcPts val="730"/>
              </a:spcBef>
              <a:buFont typeface="Arial" panose="020B0604020202020204" pitchFamily="34" charset="0"/>
              <a:buChar char="•"/>
            </a:pPr>
            <a:r>
              <a:rPr sz="28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高级调度：也称宏</a:t>
            </a:r>
            <a:r>
              <a:rPr sz="28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观调度，决定哪些程序可</a:t>
            </a:r>
            <a:r>
              <a:rPr sz="28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以进入系统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48715" indent="-457200" algn="l" rtl="0" eaLnBrk="0">
              <a:lnSpc>
                <a:spcPct val="128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sz="2800" kern="0" spc="-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中级调度：也称内存调度，决定内存中程序</a:t>
            </a:r>
            <a:r>
              <a:rPr sz="28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的位置和状态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48715" indent="-457200" algn="l" rtl="0" eaLnBrk="0">
              <a:lnSpc>
                <a:spcPct val="129000"/>
              </a:lnSpc>
              <a:spcBef>
                <a:spcPts val="415"/>
              </a:spcBef>
              <a:buFont typeface="Arial" panose="020B0604020202020204" pitchFamily="34" charset="0"/>
              <a:buChar char="•"/>
            </a:pPr>
            <a:r>
              <a:rPr sz="2800" kern="0" spc="-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低级调度：也称微观调度，决定CPU资源</a:t>
            </a:r>
            <a:r>
              <a:rPr sz="2800" kern="0" spc="-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在就</a:t>
            </a:r>
            <a:r>
              <a:rPr sz="28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绪进程间的分配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extbox 2260">
            <a:extLst>
              <a:ext uri="{FF2B5EF4-FFF2-40B4-BE49-F238E27FC236}">
                <a16:creationId xmlns:a16="http://schemas.microsoft.com/office/drawing/2014/main" id="{477870EB-698E-40FF-9B82-264D594E2605}"/>
              </a:ext>
            </a:extLst>
          </p:cNvPr>
          <p:cNvSpPr/>
          <p:nvPr/>
        </p:nvSpPr>
        <p:spPr>
          <a:xfrm>
            <a:off x="677573" y="1161504"/>
            <a:ext cx="7964142" cy="567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ct val="95000"/>
              </a:lnSpc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2.5.1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调度介绍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40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8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时间片轮转法(RR)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800" kern="0" spc="-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7215" indent="-13271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基本思想：系统将所有就绪进程按先</a:t>
            </a:r>
            <a:r>
              <a:rPr sz="28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进先出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的原则排成一个队列。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系统规定一个时间片，调度程序每次总是选出队首进程，让其在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上运行一个时间片的时间。在使用完一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个时间片后，即使进程</a:t>
            </a:r>
            <a:r>
              <a:rPr sz="28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还未运行完毕</a:t>
            </a:r>
            <a:r>
              <a:rPr lang="zh-CN" altLang="en-US" sz="28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也必</a:t>
            </a:r>
            <a:r>
              <a:rPr sz="2800" kern="0" spc="6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须释放</a:t>
            </a:r>
            <a:r>
              <a:rPr sz="28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800" kern="0" spc="-5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给下一个就绪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的进程，它自己则</a:t>
            </a:r>
            <a:r>
              <a:rPr sz="28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返回到就绪队列末尾，重新排队等待再次运</a:t>
            </a:r>
            <a:r>
              <a:rPr sz="2800" kern="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 fontAlgn="auto">
              <a:lnSpc>
                <a:spcPct val="100000"/>
              </a:lnSpc>
              <a:spcBef>
                <a:spcPts val="0"/>
              </a:spcBef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 fontAlgn="auto">
              <a:lnSpc>
                <a:spcPct val="100000"/>
              </a:lnSpc>
              <a:spcBef>
                <a:spcPts val="0"/>
              </a:spcBef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41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3658870" cy="6743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时间片轮转法(RR)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kern="0" spc="-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33FFD9-A7C3-4CFD-8EF6-9C8784A12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39" y="2278848"/>
            <a:ext cx="6633507" cy="344885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42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775575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4000" b="1" kern="0" spc="-20" baseline="240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问题的提出</a:t>
            </a:r>
            <a:endParaRPr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kern="0" spc="-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algn="l" rtl="0" eaLnBrk="0">
              <a:lnSpc>
                <a:spcPct val="87000"/>
              </a:lnSpc>
            </a:pPr>
            <a:endParaRPr sz="2800" kern="0" spc="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9900" indent="-457200" algn="l" rtl="0" eaLnBrk="0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时间片的大小对系统的调度性能是否有影</a:t>
            </a:r>
            <a:r>
              <a:rPr sz="2800" kern="0" spc="-6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响</a:t>
            </a:r>
            <a:r>
              <a:rPr sz="28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900" indent="-457200" algn="l" rtl="0" eaLnBrk="0">
              <a:lnSpc>
                <a:spcPct val="98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00" kern="0" spc="-6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时间片大小如何选取?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43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时间片轮转法(RR)</a:t>
            </a:r>
          </a:p>
          <a:p>
            <a:pPr algn="l" rtl="0" eaLnBrk="0">
              <a:lnSpc>
                <a:spcPct val="121000"/>
              </a:lnSpc>
            </a:pPr>
            <a:endParaRPr sz="2800" kern="0" spc="-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107000"/>
              </a:lnSpc>
              <a:spcBef>
                <a:spcPts val="635"/>
              </a:spcBef>
            </a:pP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例：4个进程A,B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,C,D</a:t>
            </a:r>
            <a:r>
              <a:rPr sz="28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依次进入就绪队列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但彼此相差时间很短，可以近似认为“同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119000"/>
              </a:lnSpc>
              <a:spcBef>
                <a:spcPts val="535"/>
              </a:spcBef>
            </a:pPr>
            <a:r>
              <a:rPr sz="28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时”到达。4个进程分别需要运行</a:t>
            </a:r>
            <a:r>
              <a:rPr sz="28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12,5,3,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28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6个时间单位。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6580" indent="-145415" algn="l" rtl="0" eaLnBrk="0">
              <a:lnSpc>
                <a:spcPct val="115000"/>
              </a:lnSpc>
              <a:spcBef>
                <a:spcPts val="1060"/>
              </a:spcBef>
            </a:pPr>
            <a:r>
              <a:rPr sz="28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·取两种不同大小时间片进行对比：时间片</a:t>
            </a: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Q1=1</a:t>
            </a:r>
            <a:r>
              <a:rPr sz="28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个时间单位；时间片Q2=4</a:t>
            </a:r>
            <a:r>
              <a:rPr sz="2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个时间单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800" kern="0"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60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44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74281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时间片轮转法(RR)</a:t>
            </a:r>
          </a:p>
          <a:p>
            <a:pPr algn="l" rtl="0" eaLnBrk="0">
              <a:lnSpc>
                <a:spcPct val="121000"/>
              </a:lnSpc>
            </a:pPr>
            <a:endParaRPr sz="2800" kern="0" spc="-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B6676E-C0E3-4686-A4B9-16593B682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" y="2064852"/>
            <a:ext cx="7250810" cy="40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7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45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74281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时间片轮转法(RR)</a:t>
            </a:r>
          </a:p>
          <a:p>
            <a:pPr algn="l" rtl="0" eaLnBrk="0">
              <a:lnSpc>
                <a:spcPct val="121000"/>
              </a:lnSpc>
            </a:pPr>
            <a:endParaRPr sz="2800" kern="0" spc="-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5AFE58-6EE2-4C37-BFEC-7F3E9279B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68" y="2404841"/>
            <a:ext cx="7129189" cy="34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13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46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74281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时间片轮转法(RR)</a:t>
            </a:r>
          </a:p>
          <a:p>
            <a:pPr algn="l" rtl="0" eaLnBrk="0">
              <a:lnSpc>
                <a:spcPct val="121000"/>
              </a:lnSpc>
            </a:pPr>
            <a:endParaRPr sz="2800" kern="0" spc="-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A2C85-0FAC-4BC5-AE13-5BE3FA30E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3" y="2166614"/>
            <a:ext cx="7663129" cy="35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30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47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8028305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时间片轮转法(RR)</a:t>
            </a:r>
          </a:p>
          <a:p>
            <a:pPr algn="l" rtl="0" eaLnBrk="0">
              <a:lnSpc>
                <a:spcPct val="121000"/>
              </a:lnSpc>
            </a:pPr>
            <a:endParaRPr sz="2800" kern="0" spc="-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在轮转法中，时间片长度的选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取非常重要，时间片长度</a:t>
            </a: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的选择会直接影响系统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开销和响应时间</a:t>
            </a:r>
          </a:p>
          <a:p>
            <a:pPr marL="888365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当时间片很大时，若每个进程得到比完成该进</a:t>
            </a:r>
            <a:r>
              <a:rPr sz="28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程多的</a:t>
            </a:r>
            <a:r>
              <a:rPr sz="2800" kern="0" spc="-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处理机时间，此时轮转调度模式退化为先进先出模式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当时间片非常小时，上下文切换开销就成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了决定因素，</a:t>
            </a: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系统性能降低，很多时间都消耗在处理器</a:t>
            </a:r>
            <a:r>
              <a:rPr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的转换上</a:t>
            </a:r>
            <a:r>
              <a:rPr lang="en-US" sz="2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sz="2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处理器真正用于运行用户程序的时间将会减少。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48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819404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决定时间片长短的主要因素</a:t>
            </a:r>
            <a:endParaRPr sz="2800" b="1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kern="0" spc="-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6580" indent="-145415" algn="l" rtl="0" eaLnBrk="0">
              <a:lnSpc>
                <a:spcPct val="114000"/>
              </a:lnSpc>
            </a:pP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400" kern="0" spc="-5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系统的响应时间。在进程数目一定时，时间片的长短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直接正比于系统对响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应时间的要求。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6580" indent="-145415" algn="l" rtl="0" eaLnBrk="0">
              <a:lnSpc>
                <a:spcPct val="117000"/>
              </a:lnSpc>
              <a:spcBef>
                <a:spcPts val="750"/>
              </a:spcBef>
            </a:pP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400" kern="0" spc="-5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就绪队列进程的数目。当系统要求的响应时间一定时，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时间片的大小反比于就绪队列中的进程数。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6580" indent="-145415" algn="l" rtl="0" eaLnBrk="0">
              <a:lnSpc>
                <a:spcPct val="114000"/>
              </a:lnSpc>
              <a:spcBef>
                <a:spcPts val="920"/>
              </a:spcBef>
            </a:pP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400" kern="0" spc="-6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进程切换时间。若执行进程调度时的上下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文切换时间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为t,</a:t>
            </a:r>
            <a:r>
              <a:rPr sz="24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时间片为q,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为保证系统开销不大于某个标准，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应使比值t/q</a:t>
            </a:r>
            <a:r>
              <a:rPr sz="24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不大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于某一数值，如1/10。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6580" indent="-145415" algn="l" rtl="0" eaLnBrk="0">
              <a:lnSpc>
                <a:spcPct val="111000"/>
              </a:lnSpc>
              <a:spcBef>
                <a:spcPts val="785"/>
              </a:spcBef>
            </a:pP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运行指令速度。 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4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运行速度快，则时间片可以短</a:t>
            </a:r>
            <a:r>
              <a:rPr sz="2400" kern="0" spc="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些；反之，则应取长些</a:t>
            </a:r>
            <a:r>
              <a:rPr sz="24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107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49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1998" y="1068729"/>
            <a:ext cx="819404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2.5.3 交互式系统中的调度</a:t>
            </a:r>
          </a:p>
          <a:p>
            <a:pPr algn="l" rtl="0" eaLnBrk="0">
              <a:lnSpc>
                <a:spcPct val="121000"/>
              </a:lnSpc>
            </a:pPr>
            <a:endParaRPr sz="2800" kern="0" spc="-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5400" algn="l" rtl="0" eaLnBrk="0">
              <a:lnSpc>
                <a:spcPct val="95000"/>
              </a:lnSpc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2.优先级调度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82600" indent="-457200" algn="l" rtl="0" eaLnBrk="0">
              <a:lnSpc>
                <a:spcPct val="103000"/>
              </a:lnSpc>
              <a:spcBef>
                <a:spcPts val="945"/>
              </a:spcBef>
              <a:buFont typeface="Arial" panose="020B0604020202020204" pitchFamily="34" charset="0"/>
              <a:buChar char="•"/>
            </a:pPr>
            <a:r>
              <a:rPr sz="24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核心思想：为每个进程赋予不同级别</a:t>
            </a:r>
            <a:r>
              <a:rPr sz="24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的优先级，优先</a:t>
            </a:r>
            <a:r>
              <a:rPr sz="24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级越高越优先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900" indent="-457200" algn="l" rtl="0" eaLnBrk="0">
              <a:lnSpc>
                <a:spcPct val="1360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4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实现机理：维护一个优先级队列，自顶向下依次读</a:t>
            </a:r>
            <a:r>
              <a:rPr sz="24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取</a:t>
            </a:r>
            <a:endParaRPr lang="en-US" sz="2400" kern="0" spc="-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9900" indent="-457200" algn="l" rtl="0" eaLnBrk="0">
              <a:lnSpc>
                <a:spcPct val="1360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sz="24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特殊控制：静态优先</a:t>
            </a:r>
            <a:r>
              <a:rPr sz="24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级与动态优先级概念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6250" indent="-457200" algn="l" rtl="0" eaLnBrk="0">
              <a:lnSpc>
                <a:spcPct val="96000"/>
              </a:lnSpc>
              <a:spcBef>
                <a:spcPts val="970"/>
              </a:spcBef>
              <a:buFont typeface="Arial" panose="020B0604020202020204" pitchFamily="34" charset="0"/>
              <a:buChar char="•"/>
            </a:pPr>
            <a:r>
              <a:rPr sz="2400" kern="0" spc="-6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优缺点分析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8450" indent="-6350" algn="l" rtl="0" eaLnBrk="0">
              <a:lnSpc>
                <a:spcPct val="116000"/>
              </a:lnSpc>
              <a:spcBef>
                <a:spcPts val="215"/>
              </a:spcBef>
            </a:pPr>
            <a:r>
              <a:rPr lang="en-US" sz="24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sz="24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400" kern="0" spc="-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优点：响应时间快，易于调整。最通用的方法</a:t>
            </a:r>
            <a:r>
              <a:rPr sz="24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400" kern="0" spc="-8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98450" indent="-6350" algn="l" rtl="0" eaLnBrk="0">
              <a:lnSpc>
                <a:spcPct val="116000"/>
              </a:lnSpc>
              <a:spcBef>
                <a:spcPts val="215"/>
              </a:spcBef>
            </a:pPr>
            <a:r>
              <a:rPr lang="en-US"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sz="24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·缺点：死规则，如何保证周转时间和吞吐量?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56" name="picture 25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083984" y="1837174"/>
            <a:ext cx="5429240" cy="3371820"/>
          </a:xfrm>
          <a:prstGeom prst="rect">
            <a:avLst/>
          </a:prstGeom>
        </p:spPr>
      </p:pic>
      <p:sp>
        <p:nvSpPr>
          <p:cNvPr id="2558" name="textbox 2558"/>
          <p:cNvSpPr/>
          <p:nvPr/>
        </p:nvSpPr>
        <p:spPr>
          <a:xfrm>
            <a:off x="2255476" y="2978871"/>
            <a:ext cx="5215890" cy="16446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91465" algn="l" rtl="0" eaLnBrk="0">
              <a:lnSpc>
                <a:spcPct val="95000"/>
              </a:lnSpc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内存区域</a:t>
            </a:r>
            <a:endParaRPr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95000"/>
              </a:lnSpc>
              <a:spcBef>
                <a:spcPts val="310"/>
              </a:spcBef>
            </a:pP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磁盘(外存)</a:t>
            </a:r>
            <a:endParaRPr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5565" algn="l" rtl="0" eaLnBrk="0">
              <a:lnSpc>
                <a:spcPct val="83000"/>
              </a:lnSpc>
              <a:spcBef>
                <a:spcPts val="115"/>
              </a:spcBef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高级调度</a:t>
            </a:r>
            <a:endParaRPr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l" rtl="0" eaLnBrk="0">
              <a:lnSpc>
                <a:spcPts val="1255"/>
              </a:lnSpc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(宏观调度、</a:t>
            </a:r>
            <a:endParaRPr sz="9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8415" algn="l" rtl="0" eaLnBrk="0">
              <a:lnSpc>
                <a:spcPts val="1290"/>
              </a:lnSpc>
            </a:pP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接纳调度)</a:t>
            </a:r>
            <a:endParaRPr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3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8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479165" algn="l" rtl="0" eaLnBrk="0">
              <a:lnSpc>
                <a:spcPct val="95000"/>
              </a:lnSpc>
              <a:spcBef>
                <a:spcPts val="0"/>
              </a:spcBef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作业队列</a:t>
            </a:r>
            <a:endParaRPr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60" name="textbox 2560"/>
          <p:cNvSpPr/>
          <p:nvPr/>
        </p:nvSpPr>
        <p:spPr>
          <a:xfrm>
            <a:off x="1779215" y="5233670"/>
            <a:ext cx="5523229" cy="4940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05915" algn="l" rtl="0" eaLnBrk="0">
              <a:lnSpc>
                <a:spcPct val="95000"/>
              </a:lnSpc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到达的作业</a:t>
            </a:r>
            <a:endParaRPr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03000"/>
              </a:lnSpc>
            </a:pPr>
            <a:endParaRPr sz="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79000"/>
              </a:lnSpc>
              <a:spcBef>
                <a:spcPts val="0"/>
              </a:spcBef>
            </a:pPr>
            <a:r>
              <a:rPr sz="1900" b="1" kern="0" spc="30" dirty="0">
                <a:solidFill>
                  <a:srgbClr val="DA3535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           </a:t>
            </a:r>
            <a:r>
              <a:rPr sz="1900" b="1" kern="0" spc="20" dirty="0">
                <a:solidFill>
                  <a:srgbClr val="DA3535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  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562" name="textbox 2562"/>
          <p:cNvSpPr/>
          <p:nvPr/>
        </p:nvSpPr>
        <p:spPr>
          <a:xfrm>
            <a:off x="2541185" y="1982976"/>
            <a:ext cx="1772920" cy="5626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77000"/>
              </a:lnSpc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CPU</a:t>
            </a:r>
            <a:endParaRPr sz="10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algn="l" rtl="0" eaLnBrk="0">
              <a:lnSpc>
                <a:spcPct val="83000"/>
              </a:lnSpc>
              <a:spcBef>
                <a:spcPts val="1120"/>
              </a:spcBef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微观调度</a:t>
            </a:r>
            <a:endParaRPr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l" rtl="0" eaLnBrk="0">
              <a:lnSpc>
                <a:spcPct val="98000"/>
              </a:lnSpc>
              <a:spcBef>
                <a:spcPts val="10"/>
              </a:spcBef>
            </a:pP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CPU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调度)</a:t>
            </a:r>
            <a:endParaRPr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64" name="textbox 2564"/>
          <p:cNvSpPr/>
          <p:nvPr/>
        </p:nvSpPr>
        <p:spPr>
          <a:xfrm>
            <a:off x="665010" y="883285"/>
            <a:ext cx="3504424" cy="4940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ct val="97000"/>
              </a:lnSpc>
            </a:pPr>
            <a:r>
              <a:rPr sz="3600" b="1" kern="0" spc="50" dirty="0" err="1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调度的三个层次</a:t>
            </a:r>
            <a:endParaRPr sz="3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66" name="textbox 2566"/>
          <p:cNvSpPr/>
          <p:nvPr/>
        </p:nvSpPr>
        <p:spPr>
          <a:xfrm>
            <a:off x="5951147" y="2407895"/>
            <a:ext cx="688340" cy="3282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indent="75565" algn="l" rtl="0" eaLnBrk="0">
              <a:lnSpc>
                <a:spcPct val="99000"/>
              </a:lnSpc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中级调度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(内存调度)</a:t>
            </a:r>
            <a:endParaRPr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50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690113" y="1166495"/>
            <a:ext cx="8246242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优先级调度</a:t>
            </a:r>
          </a:p>
          <a:p>
            <a:pPr algn="l" rtl="0" eaLnBrk="0">
              <a:lnSpc>
                <a:spcPct val="121000"/>
              </a:lnSpc>
            </a:pPr>
            <a:endParaRPr sz="2800" kern="0" spc="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静态优先权：在创建进程</a:t>
            </a: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时确定的，且在</a:t>
            </a:r>
            <a:r>
              <a:rPr sz="2800" kern="0" spc="-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进程的整个运行期间保持不变</a:t>
            </a:r>
            <a:r>
              <a:rPr lang="en-US" sz="2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sz="2800" kern="0" spc="-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7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静态优先权法简单易行，但不够精确，很</a:t>
            </a:r>
            <a:r>
              <a:rPr sz="2800" kern="0" spc="19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可能出现优先权低的作业</a:t>
            </a:r>
            <a:r>
              <a:rPr sz="28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(进程)</a:t>
            </a:r>
            <a:r>
              <a:rPr sz="2800" kern="0" spc="19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长期没</a:t>
            </a:r>
            <a:r>
              <a:rPr sz="28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有被调度的情况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4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51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078865"/>
            <a:ext cx="819404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优先级调度</a:t>
            </a:r>
          </a:p>
          <a:p>
            <a:pPr marL="431165" algn="l" rtl="0" eaLnBrk="0" fontAlgn="auto">
              <a:lnSpc>
                <a:spcPct val="150000"/>
              </a:lnSpc>
              <a:spcBef>
                <a:spcPts val="0"/>
              </a:spcBef>
            </a:pPr>
            <a:endParaRPr lang="en-US" sz="2800" kern="0" spc="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2800" kern="0" spc="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确定静态优先权的主要依据</a:t>
            </a: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7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进程类型：如系统进程的优先级应高于用户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8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</a:t>
            </a:r>
            <a:r>
              <a:rPr sz="2800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进程对资源的要求：进程所申请的资源</a:t>
            </a:r>
            <a:r>
              <a:rPr sz="2800" kern="0" spc="6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越多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28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估计运行时间越长，优先权越低。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用户要求：如由用户的紧迫程度及用户所付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8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费用的多少来确定进程的优先权。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 fontAlgn="auto">
              <a:lnSpc>
                <a:spcPct val="150000"/>
              </a:lnSpc>
              <a:spcBef>
                <a:spcPts val="0"/>
              </a:spcBef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52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819404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优先级调度</a:t>
            </a: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 rtl="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800" kern="0" spc="-7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动态优先权：在创建进程时所确定的优</a:t>
            </a:r>
            <a:r>
              <a:rPr sz="2800" kern="0" spc="1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</a:t>
            </a:r>
            <a:r>
              <a:rPr sz="2800" kern="0" spc="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权，可以随着进程的推进而改变</a:t>
            </a: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800" kern="0" spc="8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 rtl="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8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确定动态优先级的主要依据有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endParaRPr lang="zh-CN" altLang="en-US" sz="2800" kern="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03580" indent="-266065" algn="l" rtl="0" eaLnBrk="0">
              <a:lnSpc>
                <a:spcPct val="150000"/>
              </a:lnSpc>
              <a:spcBef>
                <a:spcPts val="1070"/>
              </a:spcBef>
            </a:pPr>
            <a:r>
              <a:rPr lang="en-US" altLang="zh-CN"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sz="2800" kern="0" spc="-5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进程占有</a:t>
            </a:r>
            <a:r>
              <a:rPr lang="en-US" altLang="zh-CN"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lang="zh-CN" altLang="en-US" sz="2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间的长短。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03580" indent="-266065" algn="l" rtl="0" eaLnBrk="0">
              <a:lnSpc>
                <a:spcPct val="150000"/>
              </a:lnSpc>
              <a:spcBef>
                <a:spcPts val="1070"/>
              </a:spcBef>
            </a:pPr>
            <a:r>
              <a:rPr lang="en-US" altLang="zh-CN"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sz="2800" kern="0" spc="-6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就绪进程等待</a:t>
            </a:r>
            <a:r>
              <a:rPr lang="en-US" altLang="zh-CN"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kern="0" spc="-3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时间的长短。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53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8194040" cy="7785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优先级调度</a:t>
            </a: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884" name="picture 28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94076" y="2375529"/>
            <a:ext cx="5695989" cy="2635248"/>
          </a:xfrm>
          <a:prstGeom prst="rect">
            <a:avLst/>
          </a:prstGeom>
        </p:spPr>
      </p:pic>
      <p:sp>
        <p:nvSpPr>
          <p:cNvPr id="2886" name="textbox 2886"/>
          <p:cNvSpPr/>
          <p:nvPr/>
        </p:nvSpPr>
        <p:spPr>
          <a:xfrm>
            <a:off x="2814946" y="2433324"/>
            <a:ext cx="3750309" cy="24079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1000"/>
              </a:lnSpc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Runable</a:t>
            </a:r>
            <a:r>
              <a:rPr sz="14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cesses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910"/>
              </a:lnSpc>
              <a:spcBef>
                <a:spcPts val="425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(Highest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priori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ty)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44750" algn="l" rtl="0" eaLnBrk="0">
              <a:lnSpc>
                <a:spcPts val="191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(Lowest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prior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ity)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888" name="textbox 2888"/>
          <p:cNvSpPr/>
          <p:nvPr/>
        </p:nvSpPr>
        <p:spPr>
          <a:xfrm>
            <a:off x="1405243" y="2380218"/>
            <a:ext cx="739775" cy="24453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50165" indent="44450" algn="l" rtl="0" eaLnBrk="0">
              <a:lnSpc>
                <a:spcPct val="111000"/>
              </a:lnSpc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Queue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headers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0000"/>
              </a:lnSpc>
              <a:spcBef>
                <a:spcPts val="430"/>
              </a:spcBef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Priority</a:t>
            </a:r>
            <a:r>
              <a:rPr sz="1400" kern="0" spc="2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8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81000"/>
              </a:lnSpc>
              <a:spcBef>
                <a:spcPts val="420"/>
              </a:spcBef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Priority</a:t>
            </a:r>
            <a:r>
              <a:rPr sz="14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9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81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Priority</a:t>
            </a:r>
            <a:r>
              <a:rPr sz="1400" kern="0" spc="2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9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81000"/>
              </a:lnSpc>
              <a:spcBef>
                <a:spcPts val="0"/>
              </a:spcBef>
            </a:pP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Priority</a:t>
            </a:r>
            <a:r>
              <a:rPr sz="1400" kern="0" spc="3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54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8194040" cy="7785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110" dirty="0">
                <a:solidFill>
                  <a:srgbClr val="000000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2.5.3</a:t>
            </a:r>
            <a:r>
              <a:rPr sz="28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2800" b="1" kern="0" spc="-1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交互式系统中的调度</a:t>
            </a:r>
            <a:endParaRPr sz="2800" kern="0" spc="13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96" name="textbox 2896"/>
          <p:cNvSpPr/>
          <p:nvPr/>
        </p:nvSpPr>
        <p:spPr>
          <a:xfrm>
            <a:off x="558165" y="2108200"/>
            <a:ext cx="8075930" cy="32835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3.多级反馈队列调度算法(</a:t>
            </a:r>
            <a:r>
              <a:rPr sz="2400" kern="0" spc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Feedback</a:t>
            </a:r>
            <a:r>
              <a:rPr sz="2400" kern="0" spc="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sz="2400" kern="0" spc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FB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sz="2400" kern="0" spc="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 fontAlgn="auto">
              <a:lnSpc>
                <a:spcPct val="100000"/>
              </a:lnSpc>
              <a:spcBef>
                <a:spcPts val="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将就绪队列分为N级</a:t>
            </a:r>
            <a:r>
              <a:rPr sz="2400" kern="0" spc="9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，每个就绪队列分配给不同的时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 片</a:t>
            </a:r>
            <a:r>
              <a:rPr sz="24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kern="0" spc="50" dirty="0">
                <a:solidFill>
                  <a:srgbClr val="ED5E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队列优先权越高，时间片越小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新进程进入内存后，放入第一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队列末尾，按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FCFS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原则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等待调度，如果在一个时间片结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束时没完成，将该进</a:t>
            </a:r>
            <a:r>
              <a:rPr sz="24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程转入第二队列末尾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重新等待调度执行……  </a:t>
            </a:r>
            <a:r>
              <a:rPr sz="24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如此下去，</a:t>
            </a:r>
            <a:r>
              <a:rPr sz="2400" kern="0" spc="1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当一个长作业从第一级队列降到最后一级队列时，便</a:t>
            </a:r>
            <a:r>
              <a:rPr sz="2400" kern="0" spc="6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在该队列中采取时间</a:t>
            </a:r>
            <a:r>
              <a:rPr sz="24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片轮转方式运行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55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8194040" cy="7785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110" dirty="0">
                <a:solidFill>
                  <a:srgbClr val="000000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2.5.3</a:t>
            </a:r>
            <a:r>
              <a:rPr sz="28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2800" b="1" kern="0" spc="-1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交互式系统中的调度</a:t>
            </a:r>
            <a:endParaRPr sz="2800" kern="0" spc="13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96" name="textbox 2896"/>
          <p:cNvSpPr/>
          <p:nvPr/>
        </p:nvSpPr>
        <p:spPr>
          <a:xfrm>
            <a:off x="559076" y="1877613"/>
            <a:ext cx="8075930" cy="94808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3.多级反馈队列调度算法(</a:t>
            </a:r>
            <a:r>
              <a:rPr sz="2400" kern="0" spc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Feedback</a:t>
            </a:r>
            <a:r>
              <a:rPr sz="2400" kern="0" spc="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sz="2400" kern="0" spc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FB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sz="2400" kern="0" spc="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759420-85D6-4ACA-8CC6-B6839609E0B7}"/>
              </a:ext>
            </a:extLst>
          </p:cNvPr>
          <p:cNvSpPr txBox="1"/>
          <p:nvPr/>
        </p:nvSpPr>
        <p:spPr>
          <a:xfrm>
            <a:off x="1155424" y="3018909"/>
            <a:ext cx="460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多级队列结构：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100B17-8952-4E6F-87E3-C36CE5FDDE53}"/>
              </a:ext>
            </a:extLst>
          </p:cNvPr>
          <p:cNvSpPr txBox="1"/>
          <p:nvPr/>
        </p:nvSpPr>
        <p:spPr>
          <a:xfrm>
            <a:off x="1747022" y="3644485"/>
            <a:ext cx="6477608" cy="189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系统维护一组优先级递减的队列（如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₀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₁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₂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&gt;...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），每个队列分配不同的时间片长度（如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₀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时间片短，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₂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时间片长）。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新进程默认进入最高优先级队列（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₀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095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56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8194040" cy="7785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110" dirty="0">
                <a:solidFill>
                  <a:srgbClr val="000000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2.5.3</a:t>
            </a:r>
            <a:r>
              <a:rPr sz="28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2800" b="1" kern="0" spc="-1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交互式系统中的调度</a:t>
            </a:r>
            <a:endParaRPr sz="2800" kern="0" spc="13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96" name="textbox 2896"/>
          <p:cNvSpPr/>
          <p:nvPr/>
        </p:nvSpPr>
        <p:spPr>
          <a:xfrm>
            <a:off x="559076" y="1877613"/>
            <a:ext cx="8075930" cy="94808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3.多级反馈队列调度算法(</a:t>
            </a:r>
            <a:r>
              <a:rPr sz="2400" kern="0" spc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Feedback</a:t>
            </a:r>
            <a:r>
              <a:rPr sz="2400" kern="0" spc="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sz="2400" kern="0" spc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FB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sz="2400" kern="0" spc="11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759420-85D6-4ACA-8CC6-B6839609E0B7}"/>
              </a:ext>
            </a:extLst>
          </p:cNvPr>
          <p:cNvSpPr txBox="1"/>
          <p:nvPr/>
        </p:nvSpPr>
        <p:spPr>
          <a:xfrm>
            <a:off x="1120637" y="2825696"/>
            <a:ext cx="460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动态优先级调整：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FA6EC7-C04D-44FA-8BB2-3DF1C508FEBE}"/>
              </a:ext>
            </a:extLst>
          </p:cNvPr>
          <p:cNvSpPr txBox="1"/>
          <p:nvPr/>
        </p:nvSpPr>
        <p:spPr>
          <a:xfrm>
            <a:off x="1577215" y="3369046"/>
            <a:ext cx="6274698" cy="132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降级规则：若进程用完时间片未完成，则降级到下一级队列（如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₀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₁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5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升级规则：若进程主动释放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操作完成），则可能提升优先级（如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₂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₁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AFF3C6-A7EC-45B6-8966-1BFF27DD4656}"/>
              </a:ext>
            </a:extLst>
          </p:cNvPr>
          <p:cNvSpPr txBox="1"/>
          <p:nvPr/>
        </p:nvSpPr>
        <p:spPr>
          <a:xfrm>
            <a:off x="1239907" y="4874351"/>
            <a:ext cx="460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抢占式调度：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130E77-94E3-4A24-A90F-864E074627BB}"/>
              </a:ext>
            </a:extLst>
          </p:cNvPr>
          <p:cNvSpPr txBox="1"/>
          <p:nvPr/>
        </p:nvSpPr>
        <p:spPr>
          <a:xfrm>
            <a:off x="1631880" y="5422471"/>
            <a:ext cx="6220033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高优先级队列的进程可抢占低优先级队列的进程。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同队列内采用时间片轮转（非抢占）。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847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57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2912" name="textbox 2912"/>
          <p:cNvSpPr/>
          <p:nvPr/>
        </p:nvSpPr>
        <p:spPr>
          <a:xfrm>
            <a:off x="875665" y="1181735"/>
            <a:ext cx="6274435" cy="3879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4000" b="1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多级反馈队列调度算法(</a:t>
            </a:r>
            <a:r>
              <a:rPr sz="40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FB</a:t>
            </a:r>
            <a:r>
              <a:rPr sz="4000" b="1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16" name="textbox 2916"/>
          <p:cNvSpPr/>
          <p:nvPr/>
        </p:nvSpPr>
        <p:spPr>
          <a:xfrm>
            <a:off x="913771" y="1804168"/>
            <a:ext cx="105410" cy="3263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370"/>
              </a:lnSpc>
            </a:pPr>
            <a:r>
              <a:rPr sz="1300" kern="0" spc="-40" dirty="0">
                <a:solidFill>
                  <a:srgbClr val="E807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</a:t>
            </a:r>
            <a:endParaRPr sz="1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A15350-D115-4AD0-9D7D-B14DFF927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70" y="2464615"/>
            <a:ext cx="4576360" cy="326308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58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53085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多级反馈队列调度算法(</a:t>
            </a:r>
            <a:r>
              <a:rPr sz="2800" b="1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FB</a:t>
            </a:r>
            <a:r>
              <a:rPr sz="2800" b="1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74065" indent="-342900" algn="l" rtl="0" eaLnBrk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仅当第一队列为空时，调度程序才</a:t>
            </a:r>
            <a:r>
              <a:rPr sz="2400" kern="0" spc="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调度第二队列中的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进程运行……类推之，仅当第1～(i-1)级队列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均空时，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才调度第i级队列上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的进程执行。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>
              <a:lnSpc>
                <a:spcPct val="114000"/>
              </a:lnSpc>
              <a:spcBef>
                <a:spcPts val="980"/>
              </a:spcBef>
              <a:buFont typeface="Arial" panose="020B0604020202020204" pitchFamily="34" charset="0"/>
              <a:buChar char="•"/>
            </a:pPr>
            <a:r>
              <a:rPr sz="2400" kern="0" spc="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如果处理机正在为某队列</a:t>
            </a:r>
            <a:r>
              <a:rPr sz="2400" kern="0" spc="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的进程服务，又有新进程插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入到较高优先级的队列中，则新进程将抢占正在运行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4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进程的处理机(抢占式),被抢占进程回到原来一级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4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就绪队列末尾。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>
              <a:lnSpc>
                <a:spcPct val="111000"/>
              </a:lnSpc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2400" kern="0" spc="-5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进程由于等待而放弃</a:t>
            </a:r>
            <a:r>
              <a:rPr sz="24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4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后，进入</a:t>
            </a:r>
            <a:r>
              <a:rPr sz="24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等待队列，一旦等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待的事件发生，则回到原来的就绪队列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6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algn="l" rtl="0" eaLnBrk="0">
              <a:lnSpc>
                <a:spcPct val="121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59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64242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多级反馈队列调度算法(</a:t>
            </a:r>
            <a:r>
              <a:rPr sz="2800" b="1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FB</a:t>
            </a:r>
            <a:r>
              <a:rPr sz="2800" b="1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en-US" sz="2800" b="1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800" b="1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关键机制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9C6B27-D1FC-4759-A080-077AE599DE37}"/>
              </a:ext>
            </a:extLst>
          </p:cNvPr>
          <p:cNvSpPr txBox="1"/>
          <p:nvPr/>
        </p:nvSpPr>
        <p:spPr>
          <a:xfrm>
            <a:off x="906946" y="2207305"/>
            <a:ext cx="4606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时间片分配：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2728B-D184-4611-B482-183C7EE9A25F}"/>
              </a:ext>
            </a:extLst>
          </p:cNvPr>
          <p:cNvSpPr txBox="1"/>
          <p:nvPr/>
        </p:nvSpPr>
        <p:spPr>
          <a:xfrm>
            <a:off x="852281" y="3914788"/>
            <a:ext cx="4606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进程迁移规则：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8E9C1-8179-4A8D-9838-0C5B918924E3}"/>
              </a:ext>
            </a:extLst>
          </p:cNvPr>
          <p:cNvSpPr txBox="1"/>
          <p:nvPr/>
        </p:nvSpPr>
        <p:spPr>
          <a:xfrm>
            <a:off x="852281" y="5358368"/>
            <a:ext cx="4606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防止饥饿：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FE3CAF-8C6D-4BAE-981E-B66EF0BD5090}"/>
              </a:ext>
            </a:extLst>
          </p:cNvPr>
          <p:cNvSpPr txBox="1"/>
          <p:nvPr/>
        </p:nvSpPr>
        <p:spPr>
          <a:xfrm>
            <a:off x="1382314" y="2576637"/>
            <a:ext cx="6936739" cy="132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队列优先级越高，时间片越短（如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₀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=4ms, 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₁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=8ms</a:t>
            </a:r>
            <a:r>
              <a:rPr lang="en-US" altLang="zh-CN" sz="200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₂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=16ms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5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目的：短进程在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₀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快速完成，长进程逐步降级到低优先级队列。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34B92F-5E4F-467C-B025-107C4CEF7823}"/>
              </a:ext>
            </a:extLst>
          </p:cNvPr>
          <p:cNvSpPr txBox="1"/>
          <p:nvPr/>
        </p:nvSpPr>
        <p:spPr>
          <a:xfrm>
            <a:off x="1216881" y="4355082"/>
            <a:ext cx="6358559" cy="101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降级：进程用完时间片且未完成→进入下一级队列。 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升级：进程等待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完成或主动让出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CPU→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可能跳回高优先级队列。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8CF207-CC4C-4289-90E2-1B1A120DD405}"/>
              </a:ext>
            </a:extLst>
          </p:cNvPr>
          <p:cNvSpPr txBox="1"/>
          <p:nvPr/>
        </p:nvSpPr>
        <p:spPr>
          <a:xfrm>
            <a:off x="1216881" y="5765654"/>
            <a:ext cx="6877878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低优先级队列时间片较长，确保长进程最终能被执行。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可设置队列优先级上限（如最多降级到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₃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6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4" y="1166494"/>
            <a:ext cx="7775521" cy="498126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高级调度</a:t>
            </a: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7515" algn="l" rtl="0" eaLnBrk="0">
              <a:lnSpc>
                <a:spcPct val="96000"/>
              </a:lnSpc>
            </a:pPr>
            <a:r>
              <a:rPr sz="2800" kern="0" spc="-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又称为作业调度或长程调度</a:t>
            </a:r>
            <a:r>
              <a:rPr sz="28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94715" indent="-457200" algn="l" rtl="0" eaLnBrk="0">
              <a:lnSpc>
                <a:spcPct val="118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用于决定把后备队列中的哪些作业调入</a:t>
            </a:r>
            <a:r>
              <a:rPr sz="2800" kern="0" spc="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内存，为</a:t>
            </a:r>
            <a:r>
              <a:rPr sz="28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它们创建进程、分配必要的资源，再将新创</a:t>
            </a: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建的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进程排在就绪队列上，准备执行</a:t>
            </a: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94715" indent="-457200" algn="l" rtl="0" eaLnBrk="0">
              <a:lnSpc>
                <a:spcPct val="116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在批处理系统中，大多配有作业调度，但在分时</a:t>
            </a:r>
            <a:r>
              <a:rPr sz="2800" kern="0" spc="6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和实时系统中，却往往</a:t>
            </a:r>
            <a:r>
              <a:rPr sz="28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不配置作业调度。作业调</a:t>
            </a: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度的运行频率较低，通常为几分钟</a:t>
            </a: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一次</a:t>
            </a: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0000"/>
              </a:lnSpc>
            </a:pP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60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多级反馈队列调度算法(</a:t>
            </a:r>
            <a:r>
              <a:rPr sz="2800" b="1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FB</a:t>
            </a:r>
            <a:r>
              <a:rPr sz="2800" b="1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85000"/>
              </a:lnSpc>
            </a:pP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特点：长、短作业兼顾，有较好的响应时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间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1415" indent="-457200" algn="l" rtl="0" eaLnBrk="0">
              <a:lnSpc>
                <a:spcPct val="92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800" kern="0" spc="-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短作业一次完成</a:t>
            </a:r>
            <a:r>
              <a:rPr sz="28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1415" indent="-457200" algn="l" rtl="0" eaLnBrk="0">
              <a:lnSpc>
                <a:spcPct val="85000"/>
              </a:lnSpc>
              <a:spcBef>
                <a:spcPts val="1335"/>
              </a:spcBef>
              <a:buFont typeface="Arial" panose="020B0604020202020204" pitchFamily="34" charset="0"/>
              <a:buChar char="•"/>
            </a:pPr>
            <a:r>
              <a:rPr sz="2800" kern="0" spc="-5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中型作业周转时间不长；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1415" indent="-457200" algn="l" rtl="0" eaLnBrk="0">
              <a:lnSpc>
                <a:spcPts val="3595"/>
              </a:lnSpc>
              <a:buFont typeface="Arial" panose="020B0604020202020204" pitchFamily="34" charset="0"/>
              <a:buChar char="•"/>
            </a:pPr>
            <a:r>
              <a:rPr sz="2800" kern="0" spc="-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大型作业不会长期不处理</a:t>
            </a:r>
            <a:r>
              <a:rPr sz="28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61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6496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sz="2800" kern="0" spc="-4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思考题</a:t>
            </a:r>
            <a:r>
              <a:rPr sz="2800" kern="0" spc="-5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table 2936"/>
          <p:cNvGraphicFramePr>
            <a:graphicFrameLocks noGrp="1"/>
          </p:cNvGraphicFramePr>
          <p:nvPr/>
        </p:nvGraphicFramePr>
        <p:xfrm>
          <a:off x="1657350" y="3101340"/>
          <a:ext cx="4424045" cy="2712085"/>
        </p:xfrm>
        <a:graphic>
          <a:graphicData uri="http://schemas.openxmlformats.org/drawingml/2006/table">
            <a:tbl>
              <a:tblPr/>
              <a:tblGrid>
                <a:gridCol w="147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766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6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进程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5176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6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到达时间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5875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6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服务时间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006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6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7365" algn="l" rtl="0" eaLnBrk="0">
                        <a:lnSpc>
                          <a:spcPct val="78000"/>
                        </a:lnSpc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14350" algn="l" rtl="0" eaLnBrk="0">
                        <a:lnSpc>
                          <a:spcPct val="78000"/>
                        </a:lnSpc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006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736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1435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0065" algn="l" rtl="0" eaLnBrk="0">
                        <a:lnSpc>
                          <a:spcPct val="78000"/>
                        </a:lnSpc>
                      </a:pPr>
                      <a:r>
                        <a:rPr sz="16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7365" algn="l" rtl="0" eaLnBrk="0">
                        <a:lnSpc>
                          <a:spcPct val="78000"/>
                        </a:lnSpc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14350" algn="l" rtl="0" eaLnBrk="0">
                        <a:lnSpc>
                          <a:spcPct val="78000"/>
                        </a:lnSpc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006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105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1752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006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105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1435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938"/>
          <p:cNvSpPr/>
          <p:nvPr/>
        </p:nvSpPr>
        <p:spPr>
          <a:xfrm>
            <a:off x="1063625" y="2263775"/>
            <a:ext cx="6269990" cy="9740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sz="2000" kern="0" spc="-7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假设一个系统中有5个进程，它们的到达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0000"/>
              </a:lnSpc>
            </a:pPr>
            <a:endParaRPr sz="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6000"/>
              </a:lnSpc>
            </a:pPr>
            <a:endParaRPr sz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61925" algn="l" rtl="0" eaLnBrk="0">
              <a:lnSpc>
                <a:spcPct val="95000"/>
              </a:lnSpc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时间和服务时间如下表所示：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62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6496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sz="2800" kern="0" spc="-4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思考题</a:t>
            </a:r>
            <a:r>
              <a:rPr sz="2800" kern="0" spc="-5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algn="l" rtl="0" eaLnBrk="0">
              <a:lnSpc>
                <a:spcPct val="121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50" name="textbox 2950"/>
          <p:cNvSpPr/>
          <p:nvPr/>
        </p:nvSpPr>
        <p:spPr>
          <a:xfrm>
            <a:off x="988060" y="2108131"/>
            <a:ext cx="7529776" cy="1381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50000"/>
              </a:lnSpc>
            </a:pPr>
            <a:r>
              <a:rPr sz="20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sz="2000" kern="0" spc="-3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忽</a:t>
            </a:r>
            <a:r>
              <a:rPr sz="2000" kern="0" spc="-3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略I/O及其他开销时间，若</a:t>
            </a:r>
            <a:r>
              <a:rPr sz="20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FB</a:t>
            </a:r>
            <a:r>
              <a:rPr sz="20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(第i级队列的时</a:t>
            </a:r>
            <a:r>
              <a:rPr sz="20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间片为2i-1)调度算法进行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sz="20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调度，则运行过程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0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如下表所示：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9E2F6C-E700-49E3-BED6-B661E510F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3" y="3689000"/>
            <a:ext cx="6836877" cy="23117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63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6496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sz="2800" kern="0" spc="-4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思考题</a:t>
            </a:r>
            <a:r>
              <a:rPr sz="2800" kern="0" spc="-5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7C286-2D6A-4565-A131-727D08912C28}"/>
              </a:ext>
            </a:extLst>
          </p:cNvPr>
          <p:cNvSpPr txBox="1"/>
          <p:nvPr/>
        </p:nvSpPr>
        <p:spPr>
          <a:xfrm>
            <a:off x="498867" y="2108131"/>
            <a:ext cx="4606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调度基本三原则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234CA0-CF30-4697-A76B-811A14881C56}"/>
              </a:ext>
            </a:extLst>
          </p:cNvPr>
          <p:cNvSpPr txBox="1"/>
          <p:nvPr/>
        </p:nvSpPr>
        <p:spPr>
          <a:xfrm>
            <a:off x="690051" y="2583815"/>
            <a:ext cx="7763897" cy="374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仅当第一队列为空时，调度程序才调度第二队列中的进程运行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类推之，仅当第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(i-1)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级队列均空时，才调度第</a:t>
            </a:r>
            <a:r>
              <a:rPr lang="en-US" altLang="zh-CN" sz="2005" kern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级队列上的进程执行。 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如果处理机正在为某队列的进程服务，又有新进程插入到较高优先级的队列中，则新进程将抢占正在运行进程的处理机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抢占式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，被抢占进程回到 原来一级就绪队列末尾。 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进程由于等待而放弃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后，进入等待队列，一旦等待的事件发生，则回到原来的就绪队列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962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64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6496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sz="2800" kern="0" spc="-4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思考题</a:t>
            </a:r>
            <a:r>
              <a:rPr sz="2800" kern="0" spc="-5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7142BF-881B-472D-B254-EDB7E781F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69" y="623687"/>
            <a:ext cx="5131816" cy="17352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9E4150-917E-4A71-86DE-25CA57D6D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6" y="2376702"/>
            <a:ext cx="8129233" cy="448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71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65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6496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sz="2800" kern="0" spc="-4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思考题</a:t>
            </a:r>
            <a:r>
              <a:rPr sz="2800" kern="0" spc="-5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7142BF-881B-472D-B254-EDB7E781F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69" y="623687"/>
            <a:ext cx="5131816" cy="1735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90A07E-8F29-4BD3-B478-AD8C8B6524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" y="2390863"/>
            <a:ext cx="8279676" cy="44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68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66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6496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40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sz="4000" b="1" kern="0" spc="-4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40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思考题</a:t>
            </a:r>
            <a:r>
              <a:rPr sz="4000" b="1" kern="0" spc="-5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40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endParaRPr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21000"/>
              </a:lnSpc>
            </a:pPr>
            <a:endParaRPr sz="4000" b="1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6000"/>
              </a:lnSpc>
            </a:pPr>
            <a:endParaRPr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algn="l" rtl="0" eaLnBrk="0">
              <a:lnSpc>
                <a:spcPct val="121000"/>
              </a:lnSpc>
            </a:pPr>
            <a:endParaRPr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4000" b="1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50" name="textbox 2950"/>
          <p:cNvSpPr/>
          <p:nvPr/>
        </p:nvSpPr>
        <p:spPr>
          <a:xfrm>
            <a:off x="988060" y="2454275"/>
            <a:ext cx="5587365" cy="1381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5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平均带权周转时间为：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960" name="table 2960"/>
          <p:cNvGraphicFramePr>
            <a:graphicFrameLocks noGrp="1"/>
          </p:cNvGraphicFramePr>
          <p:nvPr/>
        </p:nvGraphicFramePr>
        <p:xfrm>
          <a:off x="1428756" y="3204829"/>
          <a:ext cx="4705350" cy="1605915"/>
        </p:xfrm>
        <a:graphic>
          <a:graphicData uri="http://schemas.openxmlformats.org/drawingml/2006/table">
            <a:tbl>
              <a:tblPr/>
              <a:tblGrid>
                <a:gridCol w="95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7559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6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进程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73050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34315" algn="l" rtl="0" eaLnBrk="0">
                        <a:lnSpc>
                          <a:spcPct val="76000"/>
                        </a:lnSpc>
                        <a:spcBef>
                          <a:spcPts val="0"/>
                        </a:spcBef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56540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6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53365" algn="l" rtl="0" eaLnBrk="0">
                        <a:lnSpc>
                          <a:spcPct val="76000"/>
                        </a:lnSpc>
                        <a:spcBef>
                          <a:spcPts val="0"/>
                        </a:spcBef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6065" algn="l" rtl="0" eaLnBrk="0">
                        <a:lnSpc>
                          <a:spcPct val="76000"/>
                        </a:lnSpc>
                        <a:spcBef>
                          <a:spcPts val="0"/>
                        </a:spcBef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5890" algn="l" rtl="0" eaLnBrk="0">
                        <a:lnSpc>
                          <a:spcPct val="95000"/>
                        </a:lnSpc>
                      </a:pPr>
                      <a:r>
                        <a:rPr sz="16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平均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239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6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完成时间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7305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8351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0256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0320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1590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239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6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周转时间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7305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8351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0256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0320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606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335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10.6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75590" indent="-203200" algn="l" rtl="0" eaLnBrk="0">
                        <a:lnSpc>
                          <a:spcPct val="97000"/>
                        </a:lnSpc>
                        <a:spcBef>
                          <a:spcPts val="0"/>
                        </a:spcBef>
                      </a:pPr>
                      <a:r>
                        <a:rPr sz="16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带权周转 </a:t>
                      </a:r>
                      <a:r>
                        <a:rPr sz="16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2001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6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1.33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2.67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160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2.75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096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2.80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1366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4.00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335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2.71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67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2.5.3 交互式系统中的调度</a:t>
            </a:r>
            <a:endParaRPr sz="2800" b="1" kern="0" spc="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4.彩票调度算法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2930" indent="-151765" algn="l" rtl="0" eaLnBrk="0" fontAlgn="auto">
              <a:lnSpc>
                <a:spcPct val="150000"/>
              </a:lnSpc>
              <a:spcBef>
                <a:spcPts val="0"/>
              </a:spcBef>
            </a:pP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400" kern="0" spc="-8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核心思想：为进程发放针对各种资源(如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时间)的彩票。调度程序随机选择一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张彩票，持有该彩票的进程获得系统资源。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 fontAlgn="auto">
              <a:lnSpc>
                <a:spcPct val="150000"/>
              </a:lnSpc>
              <a:spcBef>
                <a:spcPts val="0"/>
              </a:spcBef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68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彩票调度算法的特点</a:t>
            </a: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74065" indent="-3429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1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平等且体现优先级：进程都是平等的，有相同</a:t>
            </a:r>
            <a:r>
              <a:rPr sz="2400" kern="0" spc="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的运行机会</a:t>
            </a:r>
            <a:r>
              <a:rPr lang="en-US" sz="2400" kern="0" spc="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400" kern="0" spc="1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如果某些进程需要更多的机会，可被给予更多</a:t>
            </a:r>
            <a:r>
              <a:rPr sz="2400" kern="0" spc="1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彩票，增加其</a:t>
            </a:r>
            <a:r>
              <a:rPr sz="24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中奖机会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1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易计算</a:t>
            </a:r>
            <a:r>
              <a:rPr sz="24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4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的占有几率：某进程占用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4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几率，与所持有的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彩票数成正比例。该算法可实现各进程占用</a:t>
            </a:r>
            <a:r>
              <a:rPr sz="24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sz="24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的几率。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响应迅速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6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各个进程可以合作，相互</a:t>
            </a:r>
            <a:r>
              <a:rPr sz="24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交换彩票</a:t>
            </a: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indent="-3429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容易实现按比例分配：如图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象传输率，10帧/s,15帧/s,25帧/s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69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110512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彩票调度算</a:t>
            </a:r>
            <a:r>
              <a:rPr lang="zh-CN" altLang="en-US" sz="28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endParaRPr sz="2800" b="1" kern="0" spc="7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98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712B00-0039-449D-AB6E-A8C40FA27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29" y="2271623"/>
            <a:ext cx="6101581" cy="32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3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9076" y="1206751"/>
            <a:ext cx="8475551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高级调度</a:t>
            </a: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00000"/>
              </a:lnSpc>
            </a:pP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AF414B-AEF4-4AD9-A061-598C1EB354DE}"/>
              </a:ext>
            </a:extLst>
          </p:cNvPr>
          <p:cNvSpPr txBox="1"/>
          <p:nvPr/>
        </p:nvSpPr>
        <p:spPr>
          <a:xfrm>
            <a:off x="265882" y="2044601"/>
            <a:ext cx="8734755" cy="434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marR="0" lvl="0" indent="0" algn="l" defTabSz="457200" rtl="0" eaLnBrk="0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作业从进入到运行结束， 一</a:t>
            </a:r>
            <a:r>
              <a:rPr kumimoji="0" lang="zh-CN" altLang="en-US" sz="2800" b="0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般需要经历四个阶段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55065" marR="0" lvl="0" indent="-457200" algn="l" defTabSz="457200" rtl="0" eaLnBrk="0" fontAlgn="auto" latinLnBrk="0" hangingPunct="1">
              <a:lnSpc>
                <a:spcPct val="148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5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提交状态：作业从输入设备进入外存储器时的状态</a:t>
            </a:r>
            <a:r>
              <a:rPr kumimoji="0" lang="zh-CN" altLang="en-US" sz="2800" b="0" i="0" u="none" strike="noStrike" kern="0" cap="none" spc="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</a:p>
          <a:p>
            <a:pPr marL="1155065" marR="0" lvl="0" indent="-457200" algn="l" defTabSz="457200" rtl="0" eaLnBrk="0" fontAlgn="auto" latinLnBrk="0" hangingPunct="1">
              <a:lnSpc>
                <a:spcPct val="148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5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后备状态：作业已输入到磁盘，等待调入内存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55065" marR="0" lvl="0" indent="-457200" algn="l" defTabSz="457200" rtl="0" eaLnBrk="0" fontAlgn="auto" latinLnBrk="0" hangingPunct="1">
              <a:lnSpc>
                <a:spcPct val="95000"/>
              </a:lnSpc>
              <a:spcBef>
                <a:spcPts val="8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5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运行状态：作业已进入内存，对应进程</a:t>
            </a:r>
            <a:r>
              <a:rPr kumimoji="0" lang="zh-CN" altLang="en-US" sz="2800" b="0" i="0" u="none" strike="noStrike" kern="0" cap="none" spc="4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的各种状态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55065" marR="0" lvl="0" indent="-457200" algn="l" defTabSz="457200" rtl="0" eaLnBrk="0" fontAlgn="auto" latinLnBrk="0" hangingPunct="1">
              <a:lnSpc>
                <a:spcPct val="113000"/>
              </a:lnSpc>
              <a:spcBef>
                <a:spcPts val="7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5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完成状态：当进程正常运行结束或因发生错误而终止</a:t>
            </a:r>
            <a:r>
              <a:rPr kumimoji="0" lang="zh-CN" altLang="en-US" sz="2800" b="0" i="0" u="none" strike="noStrike" kern="0" cap="none" spc="7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0" lang="zh-CN" altLang="en-US" sz="2800" b="0" i="0" u="none" strike="noStrike" kern="0" cap="none" spc="6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时，作业进入完成状态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70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110512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彩票调度算</a:t>
            </a:r>
            <a:r>
              <a:rPr lang="zh-CN" altLang="en-US" sz="28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endParaRPr sz="2800" b="1" kern="0" spc="7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98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D9DB4E-11EF-4F3C-A60A-CDF95E6B9E41}"/>
              </a:ext>
            </a:extLst>
          </p:cNvPr>
          <p:cNvSpPr txBox="1"/>
          <p:nvPr/>
        </p:nvSpPr>
        <p:spPr>
          <a:xfrm>
            <a:off x="1017718" y="1944249"/>
            <a:ext cx="7276203" cy="369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彩票调度案例场景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交互式系统（如桌面操作系统）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个进程：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（文本编辑器）、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（视频播放器）、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（网页浏览器）。</a:t>
            </a:r>
            <a:endParaRPr lang="en-US" altLang="zh-CN" sz="2005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彩票分配：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005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张彩票（低优先级，但需响应快速输入）。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005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张彩票（中优先级，需流畅播放）。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005" kern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l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张彩票（高优先级，需加载网页）。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3731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71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110512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彩票调度算</a:t>
            </a:r>
            <a:r>
              <a:rPr lang="zh-CN" altLang="en-US" sz="28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endParaRPr sz="2800" b="1" kern="0" spc="7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98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D9DB4E-11EF-4F3C-A60A-CDF95E6B9E41}"/>
              </a:ext>
            </a:extLst>
          </p:cNvPr>
          <p:cNvSpPr txBox="1"/>
          <p:nvPr/>
        </p:nvSpPr>
        <p:spPr>
          <a:xfrm>
            <a:off x="1017718" y="1944249"/>
            <a:ext cx="7276203" cy="1426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彩票调度案例场景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交互式系统（如桌面操作系统）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个进程：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（文本编辑器）、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（视频播放器）、</a:t>
            </a:r>
            <a:r>
              <a:rPr lang="en-US" altLang="zh-CN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2005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（网页浏览器）。</a:t>
            </a:r>
            <a:endParaRPr lang="en-US" altLang="zh-CN" sz="2005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EE002-5988-4943-B735-5C311D1E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33" y="3348634"/>
            <a:ext cx="4336847" cy="35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84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72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110512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7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彩票调度算</a:t>
            </a:r>
            <a:r>
              <a:rPr lang="zh-CN" altLang="en-US" sz="28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endParaRPr sz="2800" b="1" kern="0" spc="7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>
              <a:lnSpc>
                <a:spcPct val="98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F7BE92-A635-474C-B21A-198EED46E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032205"/>
            <a:ext cx="7835094" cy="41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74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73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4697592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2.5.4</a:t>
            </a:r>
            <a:r>
              <a:rPr sz="2800" b="1" kern="0" spc="5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实时系统中的调度</a:t>
            </a:r>
            <a:endParaRPr sz="2800" b="1" kern="0" spc="7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94715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2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根据实时系统的特点，对实时系</a:t>
            </a:r>
            <a:r>
              <a:rPr sz="2800" kern="0" spc="19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统中的调度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有特殊的要求，故引入一种新的调度方式一</a:t>
            </a:r>
            <a:r>
              <a:rPr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一实时调度。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94715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实时系统的特点</a:t>
            </a:r>
            <a:r>
              <a:rPr sz="2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9786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8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5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有限等待时间(决定</a:t>
            </a:r>
            <a:r>
              <a:rPr sz="28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9786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6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有限响应时间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9786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5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可靠性高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9786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7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系统出错处理能力</a:t>
            </a:r>
            <a:r>
              <a:rPr sz="2800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74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2.5.4</a:t>
            </a:r>
            <a:r>
              <a:rPr sz="2800" b="1" kern="0" spc="5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b="1" kern="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实时系统中的调度</a:t>
            </a:r>
            <a:endParaRPr sz="2800" b="1" kern="0" spc="7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31165" algn="l" rtl="0" eaLnBrk="0" fontAlgn="auto">
              <a:lnSpc>
                <a:spcPct val="100000"/>
              </a:lnSpc>
              <a:spcBef>
                <a:spcPts val="0"/>
              </a:spcBef>
            </a:pP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实现实时调度的基本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提供必要的信息：如就绪</a:t>
            </a:r>
            <a:r>
              <a:rPr sz="28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时间、开始或完成截止时</a:t>
            </a:r>
            <a:r>
              <a:rPr sz="2800" kern="0" spc="5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间、处理时间、资源要求、绝对或相对优先级</a:t>
            </a:r>
            <a:r>
              <a:rPr sz="28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sz="2800" kern="0" spc="1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硬实时或软实时</a:t>
            </a:r>
            <a:r>
              <a:rPr sz="28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88365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系统处理能力强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采用抢占式调度机制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具有快速切换机制：</a:t>
            </a:r>
            <a:r>
              <a:rPr sz="2800" kern="0" spc="-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对外部中断的快速响应能力、</a:t>
            </a:r>
            <a:r>
              <a:rPr sz="2800" kern="0" spc="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快速的任务分派能力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9280" indent="-151765" algn="l" rtl="0" eaLnBrk="0">
              <a:lnSpc>
                <a:spcPct val="119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75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3018" name="textbox 3018"/>
          <p:cNvSpPr/>
          <p:nvPr/>
        </p:nvSpPr>
        <p:spPr>
          <a:xfrm>
            <a:off x="1120417" y="1194251"/>
            <a:ext cx="3482340" cy="4038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26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2.5.4实时系统中</a:t>
            </a:r>
            <a:r>
              <a:rPr sz="26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的调度</a:t>
            </a:r>
            <a:endParaRPr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8EE222-F37A-4B88-86AF-AF01A71C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0" y="2244071"/>
            <a:ext cx="6905239" cy="391518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76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2.5.6线程调度</a:t>
            </a: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76250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-8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用户级线程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6250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内核进程调度程序选择一个进程运行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900" indent="-457200" algn="l" rtl="0" eaLnBrk="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800" kern="0" spc="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线程库中的线程调度程序选择一个线程运</a:t>
            </a:r>
            <a:r>
              <a:rPr sz="28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9280" indent="-151765" algn="l" rtl="0" eaLnBrk="0">
              <a:lnSpc>
                <a:spcPct val="119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77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800" y="1166495"/>
            <a:ext cx="8194040" cy="9417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b="1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2.5.6线程调度</a:t>
            </a:r>
          </a:p>
          <a:p>
            <a:pPr algn="l" rtl="0" eaLnBrk="0">
              <a:lnSpc>
                <a:spcPct val="121000"/>
              </a:lnSpc>
            </a:pPr>
            <a:endParaRPr sz="2800" b="1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9280" indent="-151765" algn="l" rtl="0" eaLnBrk="0">
              <a:lnSpc>
                <a:spcPct val="119000"/>
              </a:lnSpc>
            </a:pP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b="1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190A22-B465-4D60-90B9-0A12304AB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73" y="2098078"/>
            <a:ext cx="4191340" cy="3711569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78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558799" y="1166495"/>
            <a:ext cx="8527691" cy="33820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r>
              <a:rPr sz="28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2.5.6线程调度</a:t>
            </a: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rtl="0" eaLnBrk="0">
              <a:lnSpc>
                <a:spcPct val="121000"/>
              </a:lnSpc>
            </a:pPr>
            <a:endParaRPr sz="2800" kern="0" spc="13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2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6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内核级线程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51130" indent="-139065" algn="l" rtl="0" eaLnBrk="0">
              <a:lnSpc>
                <a:spcPct val="144000"/>
              </a:lnSpc>
              <a:spcBef>
                <a:spcPts val="0"/>
              </a:spcBef>
            </a:pPr>
            <a:r>
              <a:rPr sz="28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sz="2800" kern="0" spc="-7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线程是系统调度的单位，内核选择</a:t>
            </a:r>
            <a:r>
              <a:rPr sz="28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一个线</a:t>
            </a:r>
            <a:r>
              <a:rPr sz="28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程运行。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5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0865" indent="-139700" algn="l" rtl="0" eaLnBrk="0">
              <a:lnSpc>
                <a:spcPct val="112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rtl="0" eaLnBrk="0">
              <a:lnSpc>
                <a:spcPct val="114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8000"/>
              </a:lnSpc>
            </a:pPr>
            <a:endParaRPr lang="zh-CN" altLang="en-US" sz="2800" kern="0" spc="-2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79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3068" name="textbox 3068"/>
          <p:cNvSpPr/>
          <p:nvPr/>
        </p:nvSpPr>
        <p:spPr>
          <a:xfrm>
            <a:off x="899160" y="1199515"/>
            <a:ext cx="3413760" cy="4013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r>
              <a:rPr sz="4000" b="1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2.5.6 线程调度</a:t>
            </a:r>
            <a:endParaRPr sz="4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0F3FA2-C79E-429E-A04A-AC0BB8D65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25" y="2307916"/>
            <a:ext cx="4324131" cy="38146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8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4A9076-38F1-4FE1-A409-511495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922791"/>
            <a:ext cx="7510731" cy="541819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21925"/>
            <a:ext cx="9144000" cy="1850739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5" name="文本框 44"/>
          <p:cNvSpPr txBox="1"/>
          <p:nvPr/>
        </p:nvSpPr>
        <p:spPr>
          <a:xfrm>
            <a:off x="2961548" y="3135673"/>
            <a:ext cx="333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36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4" name="组合 213"/>
          <p:cNvGrpSpPr/>
          <p:nvPr/>
        </p:nvGrpSpPr>
        <p:grpSpPr>
          <a:xfrm>
            <a:off x="75786" y="103533"/>
            <a:ext cx="526642" cy="526642"/>
            <a:chOff x="114300" y="101600"/>
            <a:chExt cx="702189" cy="702189"/>
          </a:xfrm>
        </p:grpSpPr>
        <p:sp>
          <p:nvSpPr>
            <p:cNvPr id="106" name="任意多边形: 形状 105"/>
            <p:cNvSpPr/>
            <p:nvPr/>
          </p:nvSpPr>
          <p:spPr>
            <a:xfrm>
              <a:off x="125278" y="112578"/>
              <a:ext cx="67884" cy="67884"/>
            </a:xfrm>
            <a:custGeom>
              <a:avLst/>
              <a:gdLst>
                <a:gd name="connsiteX0" fmla="*/ 25622 w 51244"/>
                <a:gd name="connsiteY0" fmla="*/ 51245 h 51244"/>
                <a:gd name="connsiteX1" fmla="*/ 51245 w 51244"/>
                <a:gd name="connsiteY1" fmla="*/ 25622 h 51244"/>
                <a:gd name="connsiteX2" fmla="*/ 25622 w 51244"/>
                <a:gd name="connsiteY2" fmla="*/ 0 h 51244"/>
                <a:gd name="connsiteX3" fmla="*/ 0 w 51244"/>
                <a:gd name="connsiteY3" fmla="*/ 25622 h 51244"/>
                <a:gd name="connsiteX4" fmla="*/ 25622 w 51244"/>
                <a:gd name="connsiteY4" fmla="*/ 51245 h 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44" h="51244">
                  <a:moveTo>
                    <a:pt x="25622" y="51245"/>
                  </a:moveTo>
                  <a:cubicBezTo>
                    <a:pt x="39719" y="51245"/>
                    <a:pt x="51245" y="39815"/>
                    <a:pt x="51245" y="25622"/>
                  </a:cubicBezTo>
                  <a:cubicBezTo>
                    <a:pt x="51245" y="11525"/>
                    <a:pt x="39815" y="0"/>
                    <a:pt x="25622" y="0"/>
                  </a:cubicBezTo>
                  <a:cubicBezTo>
                    <a:pt x="11525" y="0"/>
                    <a:pt x="0" y="11430"/>
                    <a:pt x="0" y="25622"/>
                  </a:cubicBezTo>
                  <a:cubicBezTo>
                    <a:pt x="0" y="39815"/>
                    <a:pt x="11525" y="51245"/>
                    <a:pt x="25622" y="5124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270637" y="105007"/>
              <a:ext cx="83025" cy="83025"/>
            </a:xfrm>
            <a:custGeom>
              <a:avLst/>
              <a:gdLst>
                <a:gd name="connsiteX0" fmla="*/ 31338 w 62674"/>
                <a:gd name="connsiteY0" fmla="*/ 62674 h 62674"/>
                <a:gd name="connsiteX1" fmla="*/ 62675 w 62674"/>
                <a:gd name="connsiteY1" fmla="*/ 31337 h 62674"/>
                <a:gd name="connsiteX2" fmla="*/ 31338 w 62674"/>
                <a:gd name="connsiteY2" fmla="*/ 0 h 62674"/>
                <a:gd name="connsiteX3" fmla="*/ 0 w 62674"/>
                <a:gd name="connsiteY3" fmla="*/ 31337 h 62674"/>
                <a:gd name="connsiteX4" fmla="*/ 31338 w 62674"/>
                <a:gd name="connsiteY4" fmla="*/ 62674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31338" y="62674"/>
                  </a:moveTo>
                  <a:cubicBezTo>
                    <a:pt x="48673" y="62674"/>
                    <a:pt x="62675" y="48673"/>
                    <a:pt x="62675" y="31337"/>
                  </a:cubicBezTo>
                  <a:cubicBezTo>
                    <a:pt x="62675" y="14002"/>
                    <a:pt x="48673" y="0"/>
                    <a:pt x="31338" y="0"/>
                  </a:cubicBezTo>
                  <a:cubicBezTo>
                    <a:pt x="14002" y="0"/>
                    <a:pt x="0" y="14002"/>
                    <a:pt x="0" y="31337"/>
                  </a:cubicBezTo>
                  <a:cubicBezTo>
                    <a:pt x="-95" y="48673"/>
                    <a:pt x="14002" y="62674"/>
                    <a:pt x="31338" y="6267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420033" y="101600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575486" y="104125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735987" y="111947"/>
              <a:ext cx="69398" cy="69398"/>
            </a:xfrm>
            <a:custGeom>
              <a:avLst/>
              <a:gdLst>
                <a:gd name="connsiteX0" fmla="*/ 26194 w 52387"/>
                <a:gd name="connsiteY0" fmla="*/ 52388 h 52387"/>
                <a:gd name="connsiteX1" fmla="*/ 52388 w 52387"/>
                <a:gd name="connsiteY1" fmla="*/ 26194 h 52387"/>
                <a:gd name="connsiteX2" fmla="*/ 26194 w 52387"/>
                <a:gd name="connsiteY2" fmla="*/ 0 h 52387"/>
                <a:gd name="connsiteX3" fmla="*/ 0 w 52387"/>
                <a:gd name="connsiteY3" fmla="*/ 26194 h 52387"/>
                <a:gd name="connsiteX4" fmla="*/ 26194 w 52387"/>
                <a:gd name="connsiteY4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26194" y="52388"/>
                  </a:moveTo>
                  <a:cubicBezTo>
                    <a:pt x="40672" y="52388"/>
                    <a:pt x="52388" y="40672"/>
                    <a:pt x="52388" y="26194"/>
                  </a:cubicBezTo>
                  <a:cubicBezTo>
                    <a:pt x="52388" y="11716"/>
                    <a:pt x="40672" y="0"/>
                    <a:pt x="26194" y="0"/>
                  </a:cubicBezTo>
                  <a:cubicBezTo>
                    <a:pt x="11716" y="0"/>
                    <a:pt x="0" y="11716"/>
                    <a:pt x="0" y="26194"/>
                  </a:cubicBezTo>
                  <a:cubicBezTo>
                    <a:pt x="0" y="40672"/>
                    <a:pt x="11716" y="52388"/>
                    <a:pt x="26194" y="5238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7707" y="257937"/>
              <a:ext cx="83025" cy="83025"/>
            </a:xfrm>
            <a:custGeom>
              <a:avLst/>
              <a:gdLst>
                <a:gd name="connsiteX0" fmla="*/ 62674 w 62674"/>
                <a:gd name="connsiteY0" fmla="*/ 31337 h 62674"/>
                <a:gd name="connsiteX1" fmla="*/ 31337 w 62674"/>
                <a:gd name="connsiteY1" fmla="*/ 62675 h 62674"/>
                <a:gd name="connsiteX2" fmla="*/ 0 w 62674"/>
                <a:gd name="connsiteY2" fmla="*/ 31337 h 62674"/>
                <a:gd name="connsiteX3" fmla="*/ 31337 w 62674"/>
                <a:gd name="connsiteY3" fmla="*/ 0 h 62674"/>
                <a:gd name="connsiteX4" fmla="*/ 62674 w 62674"/>
                <a:gd name="connsiteY4" fmla="*/ 31337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62674" y="31337"/>
                  </a:moveTo>
                  <a:cubicBezTo>
                    <a:pt x="62674" y="48644"/>
                    <a:pt x="48644" y="62675"/>
                    <a:pt x="31337" y="62675"/>
                  </a:cubicBezTo>
                  <a:cubicBezTo>
                    <a:pt x="14030" y="62675"/>
                    <a:pt x="0" y="48644"/>
                    <a:pt x="0" y="31337"/>
                  </a:cubicBezTo>
                  <a:cubicBezTo>
                    <a:pt x="0" y="14030"/>
                    <a:pt x="14030" y="0"/>
                    <a:pt x="31337" y="0"/>
                  </a:cubicBezTo>
                  <a:cubicBezTo>
                    <a:pt x="48644" y="0"/>
                    <a:pt x="62674" y="14030"/>
                    <a:pt x="62674" y="3133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260416" y="247716"/>
              <a:ext cx="103466" cy="103466"/>
            </a:xfrm>
            <a:custGeom>
              <a:avLst/>
              <a:gdLst>
                <a:gd name="connsiteX0" fmla="*/ 39052 w 78104"/>
                <a:gd name="connsiteY0" fmla="*/ 78105 h 78104"/>
                <a:gd name="connsiteX1" fmla="*/ 78105 w 78104"/>
                <a:gd name="connsiteY1" fmla="*/ 39052 h 78104"/>
                <a:gd name="connsiteX2" fmla="*/ 39052 w 78104"/>
                <a:gd name="connsiteY2" fmla="*/ 0 h 78104"/>
                <a:gd name="connsiteX3" fmla="*/ 0 w 78104"/>
                <a:gd name="connsiteY3" fmla="*/ 39052 h 78104"/>
                <a:gd name="connsiteX4" fmla="*/ 39052 w 78104"/>
                <a:gd name="connsiteY4" fmla="*/ 78105 h 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4" h="78104">
                  <a:moveTo>
                    <a:pt x="39052" y="78105"/>
                  </a:moveTo>
                  <a:cubicBezTo>
                    <a:pt x="60579" y="78105"/>
                    <a:pt x="78105" y="60674"/>
                    <a:pt x="78105" y="39052"/>
                  </a:cubicBezTo>
                  <a:cubicBezTo>
                    <a:pt x="78105" y="17431"/>
                    <a:pt x="60674" y="0"/>
                    <a:pt x="39052" y="0"/>
                  </a:cubicBezTo>
                  <a:cubicBezTo>
                    <a:pt x="17526" y="0"/>
                    <a:pt x="0" y="17526"/>
                    <a:pt x="0" y="39052"/>
                  </a:cubicBezTo>
                  <a:cubicBezTo>
                    <a:pt x="0" y="60579"/>
                    <a:pt x="17431" y="78105"/>
                    <a:pt x="39052" y="7810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407668" y="242164"/>
              <a:ext cx="114571" cy="114570"/>
            </a:xfrm>
            <a:custGeom>
              <a:avLst/>
              <a:gdLst>
                <a:gd name="connsiteX0" fmla="*/ 86487 w 86487"/>
                <a:gd name="connsiteY0" fmla="*/ 43244 h 86486"/>
                <a:gd name="connsiteX1" fmla="*/ 43244 w 86487"/>
                <a:gd name="connsiteY1" fmla="*/ 86487 h 86486"/>
                <a:gd name="connsiteX2" fmla="*/ 0 w 86487"/>
                <a:gd name="connsiteY2" fmla="*/ 43244 h 86486"/>
                <a:gd name="connsiteX3" fmla="*/ 43244 w 86487"/>
                <a:gd name="connsiteY3" fmla="*/ 0 h 86486"/>
                <a:gd name="connsiteX4" fmla="*/ 86487 w 86487"/>
                <a:gd name="connsiteY4" fmla="*/ 43244 h 8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7" h="86486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565266" y="246833"/>
              <a:ext cx="105233" cy="105233"/>
            </a:xfrm>
            <a:custGeom>
              <a:avLst/>
              <a:gdLst>
                <a:gd name="connsiteX0" fmla="*/ 79439 w 79438"/>
                <a:gd name="connsiteY0" fmla="*/ 39719 h 79438"/>
                <a:gd name="connsiteX1" fmla="*/ 39719 w 79438"/>
                <a:gd name="connsiteY1" fmla="*/ 79438 h 79438"/>
                <a:gd name="connsiteX2" fmla="*/ 0 w 79438"/>
                <a:gd name="connsiteY2" fmla="*/ 39719 h 79438"/>
                <a:gd name="connsiteX3" fmla="*/ 39719 w 79438"/>
                <a:gd name="connsiteY3" fmla="*/ 0 h 79438"/>
                <a:gd name="connsiteX4" fmla="*/ 79439 w 79438"/>
                <a:gd name="connsiteY4" fmla="*/ 39719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79439" y="39719"/>
                  </a:moveTo>
                  <a:cubicBezTo>
                    <a:pt x="79439" y="61656"/>
                    <a:pt x="61656" y="79438"/>
                    <a:pt x="39719" y="79438"/>
                  </a:cubicBezTo>
                  <a:cubicBezTo>
                    <a:pt x="17783" y="79438"/>
                    <a:pt x="0" y="61656"/>
                    <a:pt x="0" y="39719"/>
                  </a:cubicBezTo>
                  <a:cubicBezTo>
                    <a:pt x="0" y="17783"/>
                    <a:pt x="17783" y="0"/>
                    <a:pt x="39719" y="0"/>
                  </a:cubicBezTo>
                  <a:cubicBezTo>
                    <a:pt x="61656" y="0"/>
                    <a:pt x="79439" y="17783"/>
                    <a:pt x="79439" y="39719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728290" y="257054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4300" y="407333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254864" y="394968"/>
              <a:ext cx="114570" cy="114571"/>
            </a:xfrm>
            <a:custGeom>
              <a:avLst/>
              <a:gdLst>
                <a:gd name="connsiteX0" fmla="*/ 86487 w 86486"/>
                <a:gd name="connsiteY0" fmla="*/ 43244 h 86487"/>
                <a:gd name="connsiteX1" fmla="*/ 43244 w 86486"/>
                <a:gd name="connsiteY1" fmla="*/ 86487 h 86487"/>
                <a:gd name="connsiteX2" fmla="*/ 0 w 86486"/>
                <a:gd name="connsiteY2" fmla="*/ 43244 h 86487"/>
                <a:gd name="connsiteX3" fmla="*/ 43244 w 86486"/>
                <a:gd name="connsiteY3" fmla="*/ 0 h 86487"/>
                <a:gd name="connsiteX4" fmla="*/ 86487 w 86486"/>
                <a:gd name="connsiteY4" fmla="*/ 43244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398835" y="386135"/>
              <a:ext cx="132235" cy="132235"/>
            </a:xfrm>
            <a:custGeom>
              <a:avLst/>
              <a:gdLst>
                <a:gd name="connsiteX0" fmla="*/ 99822 w 99821"/>
                <a:gd name="connsiteY0" fmla="*/ 49911 h 99821"/>
                <a:gd name="connsiteX1" fmla="*/ 49911 w 99821"/>
                <a:gd name="connsiteY1" fmla="*/ 99822 h 99821"/>
                <a:gd name="connsiteX2" fmla="*/ 0 w 99821"/>
                <a:gd name="connsiteY2" fmla="*/ 49911 h 99821"/>
                <a:gd name="connsiteX3" fmla="*/ 49911 w 99821"/>
                <a:gd name="connsiteY3" fmla="*/ 0 h 99821"/>
                <a:gd name="connsiteX4" fmla="*/ 99822 w 99821"/>
                <a:gd name="connsiteY4" fmla="*/ 49911 h 9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1" h="99821">
                  <a:moveTo>
                    <a:pt x="99822" y="49911"/>
                  </a:moveTo>
                  <a:cubicBezTo>
                    <a:pt x="99822" y="77476"/>
                    <a:pt x="77476" y="99822"/>
                    <a:pt x="49911" y="99822"/>
                  </a:cubicBezTo>
                  <a:cubicBezTo>
                    <a:pt x="22346" y="99822"/>
                    <a:pt x="0" y="77476"/>
                    <a:pt x="0" y="49911"/>
                  </a:cubicBezTo>
                  <a:cubicBezTo>
                    <a:pt x="0" y="22346"/>
                    <a:pt x="22346" y="0"/>
                    <a:pt x="49911" y="0"/>
                  </a:cubicBezTo>
                  <a:cubicBezTo>
                    <a:pt x="77476" y="0"/>
                    <a:pt x="99822" y="22346"/>
                    <a:pt x="99822" y="4991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559840" y="39421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 dirty="0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24883" y="406450"/>
              <a:ext cx="91606" cy="91606"/>
            </a:xfrm>
            <a:custGeom>
              <a:avLst/>
              <a:gdLst>
                <a:gd name="connsiteX0" fmla="*/ 34576 w 69151"/>
                <a:gd name="connsiteY0" fmla="*/ 69151 h 69151"/>
                <a:gd name="connsiteX1" fmla="*/ 69152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1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1"/>
                  </a:moveTo>
                  <a:cubicBezTo>
                    <a:pt x="53626" y="69151"/>
                    <a:pt x="69152" y="53721"/>
                    <a:pt x="69152" y="34576"/>
                  </a:cubicBezTo>
                  <a:cubicBezTo>
                    <a:pt x="69152" y="15526"/>
                    <a:pt x="53721" y="0"/>
                    <a:pt x="34576" y="0"/>
                  </a:cubicBezTo>
                  <a:cubicBezTo>
                    <a:pt x="15526" y="0"/>
                    <a:pt x="0" y="15430"/>
                    <a:pt x="0" y="34576"/>
                  </a:cubicBezTo>
                  <a:cubicBezTo>
                    <a:pt x="0" y="53721"/>
                    <a:pt x="15526" y="69151"/>
                    <a:pt x="34576" y="6915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39" name="任意多边形: 形状 138"/>
            <p:cNvSpPr/>
            <p:nvPr/>
          </p:nvSpPr>
          <p:spPr>
            <a:xfrm>
              <a:off x="116825" y="562786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40" name="任意多边形: 形状 139"/>
            <p:cNvSpPr/>
            <p:nvPr/>
          </p:nvSpPr>
          <p:spPr>
            <a:xfrm>
              <a:off x="259533" y="552440"/>
              <a:ext cx="105233" cy="105233"/>
            </a:xfrm>
            <a:custGeom>
              <a:avLst/>
              <a:gdLst>
                <a:gd name="connsiteX0" fmla="*/ 39719 w 79438"/>
                <a:gd name="connsiteY0" fmla="*/ 79438 h 79438"/>
                <a:gd name="connsiteX1" fmla="*/ 79438 w 79438"/>
                <a:gd name="connsiteY1" fmla="*/ 39719 h 79438"/>
                <a:gd name="connsiteX2" fmla="*/ 39719 w 79438"/>
                <a:gd name="connsiteY2" fmla="*/ 0 h 79438"/>
                <a:gd name="connsiteX3" fmla="*/ 0 w 79438"/>
                <a:gd name="connsiteY3" fmla="*/ 39719 h 79438"/>
                <a:gd name="connsiteX4" fmla="*/ 39719 w 79438"/>
                <a:gd name="connsiteY4" fmla="*/ 79438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39719" y="79438"/>
                  </a:moveTo>
                  <a:cubicBezTo>
                    <a:pt x="61627" y="79438"/>
                    <a:pt x="79438" y="61627"/>
                    <a:pt x="79438" y="39719"/>
                  </a:cubicBezTo>
                  <a:cubicBezTo>
                    <a:pt x="79438" y="17812"/>
                    <a:pt x="61627" y="0"/>
                    <a:pt x="39719" y="0"/>
                  </a:cubicBezTo>
                  <a:cubicBezTo>
                    <a:pt x="17812" y="0"/>
                    <a:pt x="0" y="17812"/>
                    <a:pt x="0" y="39719"/>
                  </a:cubicBezTo>
                  <a:cubicBezTo>
                    <a:pt x="0" y="61722"/>
                    <a:pt x="17812" y="79438"/>
                    <a:pt x="39719" y="7943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41" name="任意多边形: 形状 140"/>
            <p:cNvSpPr/>
            <p:nvPr/>
          </p:nvSpPr>
          <p:spPr>
            <a:xfrm>
              <a:off x="406910" y="54714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42" name="任意多边形: 形状 141"/>
            <p:cNvSpPr/>
            <p:nvPr/>
          </p:nvSpPr>
          <p:spPr>
            <a:xfrm>
              <a:off x="564508" y="551810"/>
              <a:ext cx="106747" cy="106747"/>
            </a:xfrm>
            <a:custGeom>
              <a:avLst/>
              <a:gdLst>
                <a:gd name="connsiteX0" fmla="*/ 40291 w 80581"/>
                <a:gd name="connsiteY0" fmla="*/ 80581 h 80581"/>
                <a:gd name="connsiteX1" fmla="*/ 80582 w 80581"/>
                <a:gd name="connsiteY1" fmla="*/ 40291 h 80581"/>
                <a:gd name="connsiteX2" fmla="*/ 40291 w 80581"/>
                <a:gd name="connsiteY2" fmla="*/ 0 h 80581"/>
                <a:gd name="connsiteX3" fmla="*/ 0 w 80581"/>
                <a:gd name="connsiteY3" fmla="*/ 40291 h 80581"/>
                <a:gd name="connsiteX4" fmla="*/ 40291 w 80581"/>
                <a:gd name="connsiteY4" fmla="*/ 8058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81" h="80581">
                  <a:moveTo>
                    <a:pt x="40291" y="80581"/>
                  </a:moveTo>
                  <a:cubicBezTo>
                    <a:pt x="62580" y="80581"/>
                    <a:pt x="80582" y="62484"/>
                    <a:pt x="80582" y="40291"/>
                  </a:cubicBezTo>
                  <a:cubicBezTo>
                    <a:pt x="80582" y="18002"/>
                    <a:pt x="62484" y="0"/>
                    <a:pt x="40291" y="0"/>
                  </a:cubicBezTo>
                  <a:cubicBezTo>
                    <a:pt x="18098" y="0"/>
                    <a:pt x="0" y="18098"/>
                    <a:pt x="0" y="40291"/>
                  </a:cubicBezTo>
                  <a:cubicBezTo>
                    <a:pt x="-95" y="62484"/>
                    <a:pt x="18003" y="80581"/>
                    <a:pt x="40291" y="8058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43" name="任意多边形: 形状 142"/>
            <p:cNvSpPr/>
            <p:nvPr/>
          </p:nvSpPr>
          <p:spPr>
            <a:xfrm>
              <a:off x="727406" y="561904"/>
              <a:ext cx="86558" cy="86558"/>
            </a:xfrm>
            <a:custGeom>
              <a:avLst/>
              <a:gdLst>
                <a:gd name="connsiteX0" fmla="*/ 65341 w 65341"/>
                <a:gd name="connsiteY0" fmla="*/ 32671 h 65341"/>
                <a:gd name="connsiteX1" fmla="*/ 32671 w 65341"/>
                <a:gd name="connsiteY1" fmla="*/ 65342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1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1" y="32671"/>
                  </a:moveTo>
                  <a:cubicBezTo>
                    <a:pt x="65341" y="50714"/>
                    <a:pt x="50714" y="65342"/>
                    <a:pt x="32671" y="65342"/>
                  </a:cubicBezTo>
                  <a:cubicBezTo>
                    <a:pt x="14627" y="65342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1" y="14627"/>
                    <a:pt x="65341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124521" y="723287"/>
              <a:ext cx="69398" cy="69398"/>
            </a:xfrm>
            <a:custGeom>
              <a:avLst/>
              <a:gdLst>
                <a:gd name="connsiteX0" fmla="*/ 52388 w 52387"/>
                <a:gd name="connsiteY0" fmla="*/ 26194 h 52387"/>
                <a:gd name="connsiteX1" fmla="*/ 26194 w 52387"/>
                <a:gd name="connsiteY1" fmla="*/ 52387 h 52387"/>
                <a:gd name="connsiteX2" fmla="*/ 0 w 52387"/>
                <a:gd name="connsiteY2" fmla="*/ 26194 h 52387"/>
                <a:gd name="connsiteX3" fmla="*/ 26194 w 52387"/>
                <a:gd name="connsiteY3" fmla="*/ 0 h 52387"/>
                <a:gd name="connsiteX4" fmla="*/ 52388 w 52387"/>
                <a:gd name="connsiteY4" fmla="*/ 26194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52388" y="26194"/>
                  </a:moveTo>
                  <a:cubicBezTo>
                    <a:pt x="52388" y="40660"/>
                    <a:pt x="40660" y="52387"/>
                    <a:pt x="26194" y="52387"/>
                  </a:cubicBezTo>
                  <a:cubicBezTo>
                    <a:pt x="11727" y="52387"/>
                    <a:pt x="0" y="40660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ubicBezTo>
                    <a:pt x="40660" y="0"/>
                    <a:pt x="52388" y="11727"/>
                    <a:pt x="52388" y="2619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51" name="任意多边形: 形状 150"/>
            <p:cNvSpPr/>
            <p:nvPr/>
          </p:nvSpPr>
          <p:spPr>
            <a:xfrm>
              <a:off x="269753" y="715590"/>
              <a:ext cx="84793" cy="84791"/>
            </a:xfrm>
            <a:custGeom>
              <a:avLst/>
              <a:gdLst>
                <a:gd name="connsiteX0" fmla="*/ 32004 w 64008"/>
                <a:gd name="connsiteY0" fmla="*/ 64008 h 64007"/>
                <a:gd name="connsiteX1" fmla="*/ 64008 w 64008"/>
                <a:gd name="connsiteY1" fmla="*/ 32004 h 64007"/>
                <a:gd name="connsiteX2" fmla="*/ 32004 w 64008"/>
                <a:gd name="connsiteY2" fmla="*/ 0 h 64007"/>
                <a:gd name="connsiteX3" fmla="*/ 0 w 64008"/>
                <a:gd name="connsiteY3" fmla="*/ 32004 h 64007"/>
                <a:gd name="connsiteX4" fmla="*/ 32004 w 64008"/>
                <a:gd name="connsiteY4" fmla="*/ 64008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" h="64007">
                  <a:moveTo>
                    <a:pt x="32004" y="64008"/>
                  </a:moveTo>
                  <a:cubicBezTo>
                    <a:pt x="49721" y="64008"/>
                    <a:pt x="64008" y="49720"/>
                    <a:pt x="64008" y="32004"/>
                  </a:cubicBezTo>
                  <a:cubicBezTo>
                    <a:pt x="64008" y="14288"/>
                    <a:pt x="49721" y="0"/>
                    <a:pt x="32004" y="0"/>
                  </a:cubicBezTo>
                  <a:cubicBezTo>
                    <a:pt x="14288" y="0"/>
                    <a:pt x="0" y="14288"/>
                    <a:pt x="0" y="32004"/>
                  </a:cubicBezTo>
                  <a:cubicBezTo>
                    <a:pt x="0" y="49720"/>
                    <a:pt x="14288" y="64008"/>
                    <a:pt x="32004" y="640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52" name="任意多边形: 形状 151"/>
            <p:cNvSpPr/>
            <p:nvPr/>
          </p:nvSpPr>
          <p:spPr>
            <a:xfrm>
              <a:off x="419150" y="712183"/>
              <a:ext cx="91606" cy="91606"/>
            </a:xfrm>
            <a:custGeom>
              <a:avLst/>
              <a:gdLst>
                <a:gd name="connsiteX0" fmla="*/ 34576 w 69151"/>
                <a:gd name="connsiteY0" fmla="*/ 69152 h 69151"/>
                <a:gd name="connsiteX1" fmla="*/ 69151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2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2"/>
                  </a:moveTo>
                  <a:cubicBezTo>
                    <a:pt x="53626" y="69152"/>
                    <a:pt x="69151" y="53721"/>
                    <a:pt x="69151" y="34576"/>
                  </a:cubicBezTo>
                  <a:cubicBezTo>
                    <a:pt x="69151" y="15431"/>
                    <a:pt x="53721" y="0"/>
                    <a:pt x="34576" y="0"/>
                  </a:cubicBezTo>
                  <a:cubicBezTo>
                    <a:pt x="15430" y="0"/>
                    <a:pt x="0" y="15431"/>
                    <a:pt x="0" y="34576"/>
                  </a:cubicBezTo>
                  <a:cubicBezTo>
                    <a:pt x="0" y="53721"/>
                    <a:pt x="15526" y="69152"/>
                    <a:pt x="34576" y="69152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53" name="任意多边形: 形状 152"/>
            <p:cNvSpPr/>
            <p:nvPr/>
          </p:nvSpPr>
          <p:spPr>
            <a:xfrm>
              <a:off x="574604" y="714706"/>
              <a:ext cx="86558" cy="86558"/>
            </a:xfrm>
            <a:custGeom>
              <a:avLst/>
              <a:gdLst>
                <a:gd name="connsiteX0" fmla="*/ 65342 w 65341"/>
                <a:gd name="connsiteY0" fmla="*/ 32671 h 65341"/>
                <a:gd name="connsiteX1" fmla="*/ 32671 w 65341"/>
                <a:gd name="connsiteY1" fmla="*/ 65341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2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2" y="32671"/>
                  </a:moveTo>
                  <a:cubicBezTo>
                    <a:pt x="65342" y="50714"/>
                    <a:pt x="50714" y="65341"/>
                    <a:pt x="32671" y="65341"/>
                  </a:cubicBezTo>
                  <a:cubicBezTo>
                    <a:pt x="14627" y="65341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2" y="14627"/>
                    <a:pt x="65342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54" name="任意多边形: 形状 153"/>
            <p:cNvSpPr/>
            <p:nvPr/>
          </p:nvSpPr>
          <p:spPr>
            <a:xfrm>
              <a:off x="735104" y="722404"/>
              <a:ext cx="71164" cy="71164"/>
            </a:xfrm>
            <a:custGeom>
              <a:avLst/>
              <a:gdLst>
                <a:gd name="connsiteX0" fmla="*/ 53721 w 53720"/>
                <a:gd name="connsiteY0" fmla="*/ 26860 h 53720"/>
                <a:gd name="connsiteX1" fmla="*/ 26861 w 53720"/>
                <a:gd name="connsiteY1" fmla="*/ 53721 h 53720"/>
                <a:gd name="connsiteX2" fmla="*/ 0 w 53720"/>
                <a:gd name="connsiteY2" fmla="*/ 26860 h 53720"/>
                <a:gd name="connsiteX3" fmla="*/ 26861 w 53720"/>
                <a:gd name="connsiteY3" fmla="*/ 0 h 53720"/>
                <a:gd name="connsiteX4" fmla="*/ 53721 w 53720"/>
                <a:gd name="connsiteY4" fmla="*/ 26860 h 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20" h="53720">
                  <a:moveTo>
                    <a:pt x="53721" y="26860"/>
                  </a:moveTo>
                  <a:cubicBezTo>
                    <a:pt x="53721" y="41695"/>
                    <a:pt x="41695" y="53721"/>
                    <a:pt x="26861" y="53721"/>
                  </a:cubicBezTo>
                  <a:cubicBezTo>
                    <a:pt x="12026" y="53721"/>
                    <a:pt x="0" y="41695"/>
                    <a:pt x="0" y="26860"/>
                  </a:cubicBezTo>
                  <a:cubicBezTo>
                    <a:pt x="0" y="12026"/>
                    <a:pt x="12026" y="0"/>
                    <a:pt x="26861" y="0"/>
                  </a:cubicBezTo>
                  <a:cubicBezTo>
                    <a:pt x="41695" y="0"/>
                    <a:pt x="53721" y="12026"/>
                    <a:pt x="53721" y="26860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8514521" y="6264414"/>
            <a:ext cx="526642" cy="526642"/>
            <a:chOff x="11315700" y="6032500"/>
            <a:chExt cx="702189" cy="702189"/>
          </a:xfrm>
        </p:grpSpPr>
        <p:sp>
          <p:nvSpPr>
            <p:cNvPr id="188" name="任意多边形: 形状 187"/>
            <p:cNvSpPr/>
            <p:nvPr/>
          </p:nvSpPr>
          <p:spPr>
            <a:xfrm>
              <a:off x="11326678" y="6043478"/>
              <a:ext cx="67884" cy="67884"/>
            </a:xfrm>
            <a:custGeom>
              <a:avLst/>
              <a:gdLst>
                <a:gd name="connsiteX0" fmla="*/ 25622 w 51244"/>
                <a:gd name="connsiteY0" fmla="*/ 51245 h 51244"/>
                <a:gd name="connsiteX1" fmla="*/ 51245 w 51244"/>
                <a:gd name="connsiteY1" fmla="*/ 25622 h 51244"/>
                <a:gd name="connsiteX2" fmla="*/ 25622 w 51244"/>
                <a:gd name="connsiteY2" fmla="*/ 0 h 51244"/>
                <a:gd name="connsiteX3" fmla="*/ 0 w 51244"/>
                <a:gd name="connsiteY3" fmla="*/ 25622 h 51244"/>
                <a:gd name="connsiteX4" fmla="*/ 25622 w 51244"/>
                <a:gd name="connsiteY4" fmla="*/ 51245 h 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44" h="51244">
                  <a:moveTo>
                    <a:pt x="25622" y="51245"/>
                  </a:moveTo>
                  <a:cubicBezTo>
                    <a:pt x="39719" y="51245"/>
                    <a:pt x="51245" y="39815"/>
                    <a:pt x="51245" y="25622"/>
                  </a:cubicBezTo>
                  <a:cubicBezTo>
                    <a:pt x="51245" y="11525"/>
                    <a:pt x="39815" y="0"/>
                    <a:pt x="25622" y="0"/>
                  </a:cubicBezTo>
                  <a:cubicBezTo>
                    <a:pt x="11525" y="0"/>
                    <a:pt x="0" y="11430"/>
                    <a:pt x="0" y="25622"/>
                  </a:cubicBezTo>
                  <a:cubicBezTo>
                    <a:pt x="0" y="39815"/>
                    <a:pt x="11525" y="51245"/>
                    <a:pt x="25622" y="5124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89" name="任意多边形: 形状 188"/>
            <p:cNvSpPr/>
            <p:nvPr/>
          </p:nvSpPr>
          <p:spPr>
            <a:xfrm>
              <a:off x="11472037" y="6035907"/>
              <a:ext cx="83025" cy="83025"/>
            </a:xfrm>
            <a:custGeom>
              <a:avLst/>
              <a:gdLst>
                <a:gd name="connsiteX0" fmla="*/ 31338 w 62674"/>
                <a:gd name="connsiteY0" fmla="*/ 62674 h 62674"/>
                <a:gd name="connsiteX1" fmla="*/ 62675 w 62674"/>
                <a:gd name="connsiteY1" fmla="*/ 31337 h 62674"/>
                <a:gd name="connsiteX2" fmla="*/ 31338 w 62674"/>
                <a:gd name="connsiteY2" fmla="*/ 0 h 62674"/>
                <a:gd name="connsiteX3" fmla="*/ 0 w 62674"/>
                <a:gd name="connsiteY3" fmla="*/ 31337 h 62674"/>
                <a:gd name="connsiteX4" fmla="*/ 31338 w 62674"/>
                <a:gd name="connsiteY4" fmla="*/ 62674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31338" y="62674"/>
                  </a:moveTo>
                  <a:cubicBezTo>
                    <a:pt x="48673" y="62674"/>
                    <a:pt x="62675" y="48673"/>
                    <a:pt x="62675" y="31337"/>
                  </a:cubicBezTo>
                  <a:cubicBezTo>
                    <a:pt x="62675" y="14002"/>
                    <a:pt x="48673" y="0"/>
                    <a:pt x="31338" y="0"/>
                  </a:cubicBezTo>
                  <a:cubicBezTo>
                    <a:pt x="14002" y="0"/>
                    <a:pt x="0" y="14002"/>
                    <a:pt x="0" y="31337"/>
                  </a:cubicBezTo>
                  <a:cubicBezTo>
                    <a:pt x="-95" y="48673"/>
                    <a:pt x="14002" y="62674"/>
                    <a:pt x="31338" y="6267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90" name="任意多边形: 形状 189"/>
            <p:cNvSpPr/>
            <p:nvPr/>
          </p:nvSpPr>
          <p:spPr>
            <a:xfrm>
              <a:off x="11621433" y="6032500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91" name="任意多边形: 形状 190"/>
            <p:cNvSpPr/>
            <p:nvPr/>
          </p:nvSpPr>
          <p:spPr>
            <a:xfrm>
              <a:off x="11776886" y="6035025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92" name="任意多边形: 形状 191"/>
            <p:cNvSpPr/>
            <p:nvPr/>
          </p:nvSpPr>
          <p:spPr>
            <a:xfrm>
              <a:off x="11937387" y="6042847"/>
              <a:ext cx="69398" cy="69398"/>
            </a:xfrm>
            <a:custGeom>
              <a:avLst/>
              <a:gdLst>
                <a:gd name="connsiteX0" fmla="*/ 26194 w 52387"/>
                <a:gd name="connsiteY0" fmla="*/ 52388 h 52387"/>
                <a:gd name="connsiteX1" fmla="*/ 52388 w 52387"/>
                <a:gd name="connsiteY1" fmla="*/ 26194 h 52387"/>
                <a:gd name="connsiteX2" fmla="*/ 26194 w 52387"/>
                <a:gd name="connsiteY2" fmla="*/ 0 h 52387"/>
                <a:gd name="connsiteX3" fmla="*/ 0 w 52387"/>
                <a:gd name="connsiteY3" fmla="*/ 26194 h 52387"/>
                <a:gd name="connsiteX4" fmla="*/ 26194 w 52387"/>
                <a:gd name="connsiteY4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26194" y="52388"/>
                  </a:moveTo>
                  <a:cubicBezTo>
                    <a:pt x="40672" y="52388"/>
                    <a:pt x="52388" y="40672"/>
                    <a:pt x="52388" y="26194"/>
                  </a:cubicBezTo>
                  <a:cubicBezTo>
                    <a:pt x="52388" y="11716"/>
                    <a:pt x="40672" y="0"/>
                    <a:pt x="26194" y="0"/>
                  </a:cubicBezTo>
                  <a:cubicBezTo>
                    <a:pt x="11716" y="0"/>
                    <a:pt x="0" y="11716"/>
                    <a:pt x="0" y="26194"/>
                  </a:cubicBezTo>
                  <a:cubicBezTo>
                    <a:pt x="0" y="40672"/>
                    <a:pt x="11716" y="52388"/>
                    <a:pt x="26194" y="5238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93" name="任意多边形: 形状 192"/>
            <p:cNvSpPr/>
            <p:nvPr/>
          </p:nvSpPr>
          <p:spPr>
            <a:xfrm>
              <a:off x="11319107" y="6188837"/>
              <a:ext cx="83025" cy="83025"/>
            </a:xfrm>
            <a:custGeom>
              <a:avLst/>
              <a:gdLst>
                <a:gd name="connsiteX0" fmla="*/ 62674 w 62674"/>
                <a:gd name="connsiteY0" fmla="*/ 31337 h 62674"/>
                <a:gd name="connsiteX1" fmla="*/ 31337 w 62674"/>
                <a:gd name="connsiteY1" fmla="*/ 62675 h 62674"/>
                <a:gd name="connsiteX2" fmla="*/ 0 w 62674"/>
                <a:gd name="connsiteY2" fmla="*/ 31337 h 62674"/>
                <a:gd name="connsiteX3" fmla="*/ 31337 w 62674"/>
                <a:gd name="connsiteY3" fmla="*/ 0 h 62674"/>
                <a:gd name="connsiteX4" fmla="*/ 62674 w 62674"/>
                <a:gd name="connsiteY4" fmla="*/ 31337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62674" y="31337"/>
                  </a:moveTo>
                  <a:cubicBezTo>
                    <a:pt x="62674" y="48644"/>
                    <a:pt x="48644" y="62675"/>
                    <a:pt x="31337" y="62675"/>
                  </a:cubicBezTo>
                  <a:cubicBezTo>
                    <a:pt x="14030" y="62675"/>
                    <a:pt x="0" y="48644"/>
                    <a:pt x="0" y="31337"/>
                  </a:cubicBezTo>
                  <a:cubicBezTo>
                    <a:pt x="0" y="14030"/>
                    <a:pt x="14030" y="0"/>
                    <a:pt x="31337" y="0"/>
                  </a:cubicBezTo>
                  <a:cubicBezTo>
                    <a:pt x="48644" y="0"/>
                    <a:pt x="62674" y="14030"/>
                    <a:pt x="62674" y="31337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94" name="任意多边形: 形状 193"/>
            <p:cNvSpPr/>
            <p:nvPr/>
          </p:nvSpPr>
          <p:spPr>
            <a:xfrm>
              <a:off x="11461816" y="6178616"/>
              <a:ext cx="103466" cy="103466"/>
            </a:xfrm>
            <a:custGeom>
              <a:avLst/>
              <a:gdLst>
                <a:gd name="connsiteX0" fmla="*/ 39052 w 78104"/>
                <a:gd name="connsiteY0" fmla="*/ 78105 h 78104"/>
                <a:gd name="connsiteX1" fmla="*/ 78105 w 78104"/>
                <a:gd name="connsiteY1" fmla="*/ 39052 h 78104"/>
                <a:gd name="connsiteX2" fmla="*/ 39052 w 78104"/>
                <a:gd name="connsiteY2" fmla="*/ 0 h 78104"/>
                <a:gd name="connsiteX3" fmla="*/ 0 w 78104"/>
                <a:gd name="connsiteY3" fmla="*/ 39052 h 78104"/>
                <a:gd name="connsiteX4" fmla="*/ 39052 w 78104"/>
                <a:gd name="connsiteY4" fmla="*/ 78105 h 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4" h="78104">
                  <a:moveTo>
                    <a:pt x="39052" y="78105"/>
                  </a:moveTo>
                  <a:cubicBezTo>
                    <a:pt x="60579" y="78105"/>
                    <a:pt x="78105" y="60674"/>
                    <a:pt x="78105" y="39052"/>
                  </a:cubicBezTo>
                  <a:cubicBezTo>
                    <a:pt x="78105" y="17431"/>
                    <a:pt x="60674" y="0"/>
                    <a:pt x="39052" y="0"/>
                  </a:cubicBezTo>
                  <a:cubicBezTo>
                    <a:pt x="17526" y="0"/>
                    <a:pt x="0" y="17526"/>
                    <a:pt x="0" y="39052"/>
                  </a:cubicBezTo>
                  <a:cubicBezTo>
                    <a:pt x="0" y="60579"/>
                    <a:pt x="17431" y="78105"/>
                    <a:pt x="39052" y="7810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95" name="任意多边形: 形状 194"/>
            <p:cNvSpPr/>
            <p:nvPr/>
          </p:nvSpPr>
          <p:spPr>
            <a:xfrm>
              <a:off x="11609068" y="6173064"/>
              <a:ext cx="114571" cy="114570"/>
            </a:xfrm>
            <a:custGeom>
              <a:avLst/>
              <a:gdLst>
                <a:gd name="connsiteX0" fmla="*/ 86487 w 86487"/>
                <a:gd name="connsiteY0" fmla="*/ 43244 h 86486"/>
                <a:gd name="connsiteX1" fmla="*/ 43244 w 86487"/>
                <a:gd name="connsiteY1" fmla="*/ 86487 h 86486"/>
                <a:gd name="connsiteX2" fmla="*/ 0 w 86487"/>
                <a:gd name="connsiteY2" fmla="*/ 43244 h 86486"/>
                <a:gd name="connsiteX3" fmla="*/ 43244 w 86487"/>
                <a:gd name="connsiteY3" fmla="*/ 0 h 86486"/>
                <a:gd name="connsiteX4" fmla="*/ 86487 w 86487"/>
                <a:gd name="connsiteY4" fmla="*/ 43244 h 8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7" h="86486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96" name="任意多边形: 形状 195"/>
            <p:cNvSpPr/>
            <p:nvPr/>
          </p:nvSpPr>
          <p:spPr>
            <a:xfrm>
              <a:off x="11766666" y="6177733"/>
              <a:ext cx="105233" cy="105233"/>
            </a:xfrm>
            <a:custGeom>
              <a:avLst/>
              <a:gdLst>
                <a:gd name="connsiteX0" fmla="*/ 79439 w 79438"/>
                <a:gd name="connsiteY0" fmla="*/ 39719 h 79438"/>
                <a:gd name="connsiteX1" fmla="*/ 39719 w 79438"/>
                <a:gd name="connsiteY1" fmla="*/ 79438 h 79438"/>
                <a:gd name="connsiteX2" fmla="*/ 0 w 79438"/>
                <a:gd name="connsiteY2" fmla="*/ 39719 h 79438"/>
                <a:gd name="connsiteX3" fmla="*/ 39719 w 79438"/>
                <a:gd name="connsiteY3" fmla="*/ 0 h 79438"/>
                <a:gd name="connsiteX4" fmla="*/ 79439 w 79438"/>
                <a:gd name="connsiteY4" fmla="*/ 39719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79439" y="39719"/>
                  </a:moveTo>
                  <a:cubicBezTo>
                    <a:pt x="79439" y="61656"/>
                    <a:pt x="61656" y="79438"/>
                    <a:pt x="39719" y="79438"/>
                  </a:cubicBezTo>
                  <a:cubicBezTo>
                    <a:pt x="17783" y="79438"/>
                    <a:pt x="0" y="61656"/>
                    <a:pt x="0" y="39719"/>
                  </a:cubicBezTo>
                  <a:cubicBezTo>
                    <a:pt x="0" y="17783"/>
                    <a:pt x="17783" y="0"/>
                    <a:pt x="39719" y="0"/>
                  </a:cubicBezTo>
                  <a:cubicBezTo>
                    <a:pt x="61656" y="0"/>
                    <a:pt x="79439" y="17783"/>
                    <a:pt x="79439" y="39719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97" name="任意多边形: 形状 196"/>
            <p:cNvSpPr/>
            <p:nvPr/>
          </p:nvSpPr>
          <p:spPr>
            <a:xfrm>
              <a:off x="11929690" y="6187954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98" name="任意多边形: 形状 197"/>
            <p:cNvSpPr/>
            <p:nvPr/>
          </p:nvSpPr>
          <p:spPr>
            <a:xfrm>
              <a:off x="11315700" y="6338233"/>
              <a:ext cx="89838" cy="89838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99" name="任意多边形: 形状 198"/>
            <p:cNvSpPr/>
            <p:nvPr/>
          </p:nvSpPr>
          <p:spPr>
            <a:xfrm>
              <a:off x="11456264" y="6325868"/>
              <a:ext cx="114570" cy="114571"/>
            </a:xfrm>
            <a:custGeom>
              <a:avLst/>
              <a:gdLst>
                <a:gd name="connsiteX0" fmla="*/ 86487 w 86486"/>
                <a:gd name="connsiteY0" fmla="*/ 43244 h 86487"/>
                <a:gd name="connsiteX1" fmla="*/ 43244 w 86486"/>
                <a:gd name="connsiteY1" fmla="*/ 86487 h 86487"/>
                <a:gd name="connsiteX2" fmla="*/ 0 w 86486"/>
                <a:gd name="connsiteY2" fmla="*/ 43244 h 86487"/>
                <a:gd name="connsiteX3" fmla="*/ 43244 w 86486"/>
                <a:gd name="connsiteY3" fmla="*/ 0 h 86487"/>
                <a:gd name="connsiteX4" fmla="*/ 86487 w 86486"/>
                <a:gd name="connsiteY4" fmla="*/ 43244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00" name="任意多边形: 形状 199"/>
            <p:cNvSpPr/>
            <p:nvPr/>
          </p:nvSpPr>
          <p:spPr>
            <a:xfrm>
              <a:off x="11600235" y="6317035"/>
              <a:ext cx="132235" cy="132235"/>
            </a:xfrm>
            <a:custGeom>
              <a:avLst/>
              <a:gdLst>
                <a:gd name="connsiteX0" fmla="*/ 99822 w 99821"/>
                <a:gd name="connsiteY0" fmla="*/ 49911 h 99821"/>
                <a:gd name="connsiteX1" fmla="*/ 49911 w 99821"/>
                <a:gd name="connsiteY1" fmla="*/ 99822 h 99821"/>
                <a:gd name="connsiteX2" fmla="*/ 0 w 99821"/>
                <a:gd name="connsiteY2" fmla="*/ 49911 h 99821"/>
                <a:gd name="connsiteX3" fmla="*/ 49911 w 99821"/>
                <a:gd name="connsiteY3" fmla="*/ 0 h 99821"/>
                <a:gd name="connsiteX4" fmla="*/ 99822 w 99821"/>
                <a:gd name="connsiteY4" fmla="*/ 49911 h 9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1" h="99821">
                  <a:moveTo>
                    <a:pt x="99822" y="49911"/>
                  </a:moveTo>
                  <a:cubicBezTo>
                    <a:pt x="99822" y="77476"/>
                    <a:pt x="77476" y="99822"/>
                    <a:pt x="49911" y="99822"/>
                  </a:cubicBezTo>
                  <a:cubicBezTo>
                    <a:pt x="22346" y="99822"/>
                    <a:pt x="0" y="77476"/>
                    <a:pt x="0" y="49911"/>
                  </a:cubicBezTo>
                  <a:cubicBezTo>
                    <a:pt x="0" y="22346"/>
                    <a:pt x="22346" y="0"/>
                    <a:pt x="49911" y="0"/>
                  </a:cubicBezTo>
                  <a:cubicBezTo>
                    <a:pt x="77476" y="0"/>
                    <a:pt x="99822" y="22346"/>
                    <a:pt x="99822" y="4991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01" name="任意多边形: 形状 200"/>
            <p:cNvSpPr/>
            <p:nvPr/>
          </p:nvSpPr>
          <p:spPr>
            <a:xfrm>
              <a:off x="11761240" y="632511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 dirty="0"/>
            </a:p>
          </p:txBody>
        </p:sp>
        <p:sp>
          <p:nvSpPr>
            <p:cNvPr id="202" name="任意多边形: 形状 201"/>
            <p:cNvSpPr/>
            <p:nvPr/>
          </p:nvSpPr>
          <p:spPr>
            <a:xfrm>
              <a:off x="11926283" y="6337350"/>
              <a:ext cx="91606" cy="91606"/>
            </a:xfrm>
            <a:custGeom>
              <a:avLst/>
              <a:gdLst>
                <a:gd name="connsiteX0" fmla="*/ 34576 w 69151"/>
                <a:gd name="connsiteY0" fmla="*/ 69151 h 69151"/>
                <a:gd name="connsiteX1" fmla="*/ 69152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1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1"/>
                  </a:moveTo>
                  <a:cubicBezTo>
                    <a:pt x="53626" y="69151"/>
                    <a:pt x="69152" y="53721"/>
                    <a:pt x="69152" y="34576"/>
                  </a:cubicBezTo>
                  <a:cubicBezTo>
                    <a:pt x="69152" y="15526"/>
                    <a:pt x="53721" y="0"/>
                    <a:pt x="34576" y="0"/>
                  </a:cubicBezTo>
                  <a:cubicBezTo>
                    <a:pt x="15526" y="0"/>
                    <a:pt x="0" y="15430"/>
                    <a:pt x="0" y="34576"/>
                  </a:cubicBezTo>
                  <a:cubicBezTo>
                    <a:pt x="0" y="53721"/>
                    <a:pt x="15526" y="69151"/>
                    <a:pt x="34576" y="6915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03" name="任意多边形: 形状 202"/>
            <p:cNvSpPr/>
            <p:nvPr/>
          </p:nvSpPr>
          <p:spPr>
            <a:xfrm>
              <a:off x="11318225" y="6493686"/>
              <a:ext cx="84791" cy="84791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04" name="任意多边形: 形状 203"/>
            <p:cNvSpPr/>
            <p:nvPr/>
          </p:nvSpPr>
          <p:spPr>
            <a:xfrm>
              <a:off x="11460933" y="6483340"/>
              <a:ext cx="105233" cy="105233"/>
            </a:xfrm>
            <a:custGeom>
              <a:avLst/>
              <a:gdLst>
                <a:gd name="connsiteX0" fmla="*/ 39719 w 79438"/>
                <a:gd name="connsiteY0" fmla="*/ 79438 h 79438"/>
                <a:gd name="connsiteX1" fmla="*/ 79438 w 79438"/>
                <a:gd name="connsiteY1" fmla="*/ 39719 h 79438"/>
                <a:gd name="connsiteX2" fmla="*/ 39719 w 79438"/>
                <a:gd name="connsiteY2" fmla="*/ 0 h 79438"/>
                <a:gd name="connsiteX3" fmla="*/ 0 w 79438"/>
                <a:gd name="connsiteY3" fmla="*/ 39719 h 79438"/>
                <a:gd name="connsiteX4" fmla="*/ 39719 w 79438"/>
                <a:gd name="connsiteY4" fmla="*/ 79438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39719" y="79438"/>
                  </a:moveTo>
                  <a:cubicBezTo>
                    <a:pt x="61627" y="79438"/>
                    <a:pt x="79438" y="61627"/>
                    <a:pt x="79438" y="39719"/>
                  </a:cubicBezTo>
                  <a:cubicBezTo>
                    <a:pt x="79438" y="17812"/>
                    <a:pt x="61627" y="0"/>
                    <a:pt x="39719" y="0"/>
                  </a:cubicBezTo>
                  <a:cubicBezTo>
                    <a:pt x="17812" y="0"/>
                    <a:pt x="0" y="17812"/>
                    <a:pt x="0" y="39719"/>
                  </a:cubicBezTo>
                  <a:cubicBezTo>
                    <a:pt x="0" y="61722"/>
                    <a:pt x="17812" y="79438"/>
                    <a:pt x="39719" y="7943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05" name="任意多边形: 形状 204"/>
            <p:cNvSpPr/>
            <p:nvPr/>
          </p:nvSpPr>
          <p:spPr>
            <a:xfrm>
              <a:off x="11608310" y="6478040"/>
              <a:ext cx="116084" cy="116084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06" name="任意多边形: 形状 205"/>
            <p:cNvSpPr/>
            <p:nvPr/>
          </p:nvSpPr>
          <p:spPr>
            <a:xfrm>
              <a:off x="11765908" y="6482710"/>
              <a:ext cx="106747" cy="106747"/>
            </a:xfrm>
            <a:custGeom>
              <a:avLst/>
              <a:gdLst>
                <a:gd name="connsiteX0" fmla="*/ 40291 w 80581"/>
                <a:gd name="connsiteY0" fmla="*/ 80581 h 80581"/>
                <a:gd name="connsiteX1" fmla="*/ 80582 w 80581"/>
                <a:gd name="connsiteY1" fmla="*/ 40291 h 80581"/>
                <a:gd name="connsiteX2" fmla="*/ 40291 w 80581"/>
                <a:gd name="connsiteY2" fmla="*/ 0 h 80581"/>
                <a:gd name="connsiteX3" fmla="*/ 0 w 80581"/>
                <a:gd name="connsiteY3" fmla="*/ 40291 h 80581"/>
                <a:gd name="connsiteX4" fmla="*/ 40291 w 80581"/>
                <a:gd name="connsiteY4" fmla="*/ 8058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81" h="80581">
                  <a:moveTo>
                    <a:pt x="40291" y="80581"/>
                  </a:moveTo>
                  <a:cubicBezTo>
                    <a:pt x="62580" y="80581"/>
                    <a:pt x="80582" y="62484"/>
                    <a:pt x="80582" y="40291"/>
                  </a:cubicBezTo>
                  <a:cubicBezTo>
                    <a:pt x="80582" y="18002"/>
                    <a:pt x="62484" y="0"/>
                    <a:pt x="40291" y="0"/>
                  </a:cubicBezTo>
                  <a:cubicBezTo>
                    <a:pt x="18098" y="0"/>
                    <a:pt x="0" y="18098"/>
                    <a:pt x="0" y="40291"/>
                  </a:cubicBezTo>
                  <a:cubicBezTo>
                    <a:pt x="-95" y="62484"/>
                    <a:pt x="18003" y="80581"/>
                    <a:pt x="40291" y="8058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07" name="任意多边形: 形状 206"/>
            <p:cNvSpPr/>
            <p:nvPr/>
          </p:nvSpPr>
          <p:spPr>
            <a:xfrm>
              <a:off x="11928806" y="6492804"/>
              <a:ext cx="86558" cy="86558"/>
            </a:xfrm>
            <a:custGeom>
              <a:avLst/>
              <a:gdLst>
                <a:gd name="connsiteX0" fmla="*/ 65341 w 65341"/>
                <a:gd name="connsiteY0" fmla="*/ 32671 h 65341"/>
                <a:gd name="connsiteX1" fmla="*/ 32671 w 65341"/>
                <a:gd name="connsiteY1" fmla="*/ 65342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1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1" y="32671"/>
                  </a:moveTo>
                  <a:cubicBezTo>
                    <a:pt x="65341" y="50714"/>
                    <a:pt x="50714" y="65342"/>
                    <a:pt x="32671" y="65342"/>
                  </a:cubicBezTo>
                  <a:cubicBezTo>
                    <a:pt x="14627" y="65342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1" y="14627"/>
                    <a:pt x="65341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08" name="任意多边形: 形状 207"/>
            <p:cNvSpPr/>
            <p:nvPr/>
          </p:nvSpPr>
          <p:spPr>
            <a:xfrm>
              <a:off x="11325921" y="6654187"/>
              <a:ext cx="69398" cy="69398"/>
            </a:xfrm>
            <a:custGeom>
              <a:avLst/>
              <a:gdLst>
                <a:gd name="connsiteX0" fmla="*/ 52388 w 52387"/>
                <a:gd name="connsiteY0" fmla="*/ 26194 h 52387"/>
                <a:gd name="connsiteX1" fmla="*/ 26194 w 52387"/>
                <a:gd name="connsiteY1" fmla="*/ 52387 h 52387"/>
                <a:gd name="connsiteX2" fmla="*/ 0 w 52387"/>
                <a:gd name="connsiteY2" fmla="*/ 26194 h 52387"/>
                <a:gd name="connsiteX3" fmla="*/ 26194 w 52387"/>
                <a:gd name="connsiteY3" fmla="*/ 0 h 52387"/>
                <a:gd name="connsiteX4" fmla="*/ 52388 w 52387"/>
                <a:gd name="connsiteY4" fmla="*/ 26194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52388" y="26194"/>
                  </a:moveTo>
                  <a:cubicBezTo>
                    <a:pt x="52388" y="40660"/>
                    <a:pt x="40660" y="52387"/>
                    <a:pt x="26194" y="52387"/>
                  </a:cubicBezTo>
                  <a:cubicBezTo>
                    <a:pt x="11727" y="52387"/>
                    <a:pt x="0" y="40660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ubicBezTo>
                    <a:pt x="40660" y="0"/>
                    <a:pt x="52388" y="11727"/>
                    <a:pt x="52388" y="26194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09" name="任意多边形: 形状 208"/>
            <p:cNvSpPr/>
            <p:nvPr/>
          </p:nvSpPr>
          <p:spPr>
            <a:xfrm>
              <a:off x="11471153" y="6646490"/>
              <a:ext cx="84793" cy="84791"/>
            </a:xfrm>
            <a:custGeom>
              <a:avLst/>
              <a:gdLst>
                <a:gd name="connsiteX0" fmla="*/ 32004 w 64008"/>
                <a:gd name="connsiteY0" fmla="*/ 64008 h 64007"/>
                <a:gd name="connsiteX1" fmla="*/ 64008 w 64008"/>
                <a:gd name="connsiteY1" fmla="*/ 32004 h 64007"/>
                <a:gd name="connsiteX2" fmla="*/ 32004 w 64008"/>
                <a:gd name="connsiteY2" fmla="*/ 0 h 64007"/>
                <a:gd name="connsiteX3" fmla="*/ 0 w 64008"/>
                <a:gd name="connsiteY3" fmla="*/ 32004 h 64007"/>
                <a:gd name="connsiteX4" fmla="*/ 32004 w 64008"/>
                <a:gd name="connsiteY4" fmla="*/ 64008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" h="64007">
                  <a:moveTo>
                    <a:pt x="32004" y="64008"/>
                  </a:moveTo>
                  <a:cubicBezTo>
                    <a:pt x="49721" y="64008"/>
                    <a:pt x="64008" y="49720"/>
                    <a:pt x="64008" y="32004"/>
                  </a:cubicBezTo>
                  <a:cubicBezTo>
                    <a:pt x="64008" y="14288"/>
                    <a:pt x="49721" y="0"/>
                    <a:pt x="32004" y="0"/>
                  </a:cubicBezTo>
                  <a:cubicBezTo>
                    <a:pt x="14288" y="0"/>
                    <a:pt x="0" y="14288"/>
                    <a:pt x="0" y="32004"/>
                  </a:cubicBezTo>
                  <a:cubicBezTo>
                    <a:pt x="0" y="49720"/>
                    <a:pt x="14288" y="64008"/>
                    <a:pt x="32004" y="64008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10" name="任意多边形: 形状 209"/>
            <p:cNvSpPr/>
            <p:nvPr/>
          </p:nvSpPr>
          <p:spPr>
            <a:xfrm>
              <a:off x="11620550" y="6643083"/>
              <a:ext cx="91606" cy="91606"/>
            </a:xfrm>
            <a:custGeom>
              <a:avLst/>
              <a:gdLst>
                <a:gd name="connsiteX0" fmla="*/ 34576 w 69151"/>
                <a:gd name="connsiteY0" fmla="*/ 69152 h 69151"/>
                <a:gd name="connsiteX1" fmla="*/ 69151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2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2"/>
                  </a:moveTo>
                  <a:cubicBezTo>
                    <a:pt x="53626" y="69152"/>
                    <a:pt x="69151" y="53721"/>
                    <a:pt x="69151" y="34576"/>
                  </a:cubicBezTo>
                  <a:cubicBezTo>
                    <a:pt x="69151" y="15431"/>
                    <a:pt x="53721" y="0"/>
                    <a:pt x="34576" y="0"/>
                  </a:cubicBezTo>
                  <a:cubicBezTo>
                    <a:pt x="15430" y="0"/>
                    <a:pt x="0" y="15431"/>
                    <a:pt x="0" y="34576"/>
                  </a:cubicBezTo>
                  <a:cubicBezTo>
                    <a:pt x="0" y="53721"/>
                    <a:pt x="15526" y="69152"/>
                    <a:pt x="34576" y="69152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11" name="任意多边形: 形状 210"/>
            <p:cNvSpPr/>
            <p:nvPr/>
          </p:nvSpPr>
          <p:spPr>
            <a:xfrm>
              <a:off x="11776004" y="6645606"/>
              <a:ext cx="86558" cy="86558"/>
            </a:xfrm>
            <a:custGeom>
              <a:avLst/>
              <a:gdLst>
                <a:gd name="connsiteX0" fmla="*/ 65342 w 65341"/>
                <a:gd name="connsiteY0" fmla="*/ 32671 h 65341"/>
                <a:gd name="connsiteX1" fmla="*/ 32671 w 65341"/>
                <a:gd name="connsiteY1" fmla="*/ 65341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2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2" y="32671"/>
                  </a:moveTo>
                  <a:cubicBezTo>
                    <a:pt x="65342" y="50714"/>
                    <a:pt x="50714" y="65341"/>
                    <a:pt x="32671" y="65341"/>
                  </a:cubicBezTo>
                  <a:cubicBezTo>
                    <a:pt x="14627" y="65341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2" y="14627"/>
                    <a:pt x="65342" y="32671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212" name="任意多边形: 形状 211"/>
            <p:cNvSpPr/>
            <p:nvPr/>
          </p:nvSpPr>
          <p:spPr>
            <a:xfrm>
              <a:off x="11936504" y="6653304"/>
              <a:ext cx="71164" cy="71164"/>
            </a:xfrm>
            <a:custGeom>
              <a:avLst/>
              <a:gdLst>
                <a:gd name="connsiteX0" fmla="*/ 53721 w 53720"/>
                <a:gd name="connsiteY0" fmla="*/ 26860 h 53720"/>
                <a:gd name="connsiteX1" fmla="*/ 26861 w 53720"/>
                <a:gd name="connsiteY1" fmla="*/ 53721 h 53720"/>
                <a:gd name="connsiteX2" fmla="*/ 0 w 53720"/>
                <a:gd name="connsiteY2" fmla="*/ 26860 h 53720"/>
                <a:gd name="connsiteX3" fmla="*/ 26861 w 53720"/>
                <a:gd name="connsiteY3" fmla="*/ 0 h 53720"/>
                <a:gd name="connsiteX4" fmla="*/ 53721 w 53720"/>
                <a:gd name="connsiteY4" fmla="*/ 26860 h 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20" h="53720">
                  <a:moveTo>
                    <a:pt x="53721" y="26860"/>
                  </a:moveTo>
                  <a:cubicBezTo>
                    <a:pt x="53721" y="41695"/>
                    <a:pt x="41695" y="53721"/>
                    <a:pt x="26861" y="53721"/>
                  </a:cubicBezTo>
                  <a:cubicBezTo>
                    <a:pt x="12026" y="53721"/>
                    <a:pt x="0" y="41695"/>
                    <a:pt x="0" y="26860"/>
                  </a:cubicBezTo>
                  <a:cubicBezTo>
                    <a:pt x="0" y="12026"/>
                    <a:pt x="12026" y="0"/>
                    <a:pt x="26861" y="0"/>
                  </a:cubicBezTo>
                  <a:cubicBezTo>
                    <a:pt x="41695" y="0"/>
                    <a:pt x="53721" y="12026"/>
                    <a:pt x="53721" y="26860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7"/>
          <p:cNvSpPr>
            <a:spLocks noGrp="1"/>
          </p:cNvSpPr>
          <p:nvPr>
            <p:ph type="sldNum" sz="quarter" idx="4294967295"/>
          </p:nvPr>
        </p:nvSpPr>
        <p:spPr>
          <a:xfrm>
            <a:off x="8936038" y="5727700"/>
            <a:ext cx="207962" cy="273050"/>
          </a:xfrm>
        </p:spPr>
        <p:txBody>
          <a:bodyPr/>
          <a:lstStyle/>
          <a:p>
            <a:fld id="{9FAB978F-4AF8-4BF8-B370-EE58A4BEB68F}" type="slidenum">
              <a:rPr lang="zh-CN" altLang="en-US" sz="1200">
                <a:solidFill>
                  <a:schemeClr val="bg1"/>
                </a:solidFill>
              </a:rPr>
              <a:t>9</a:t>
            </a:fld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9" name="灯片编号占位符 25"/>
          <p:cNvSpPr txBox="1"/>
          <p:nvPr/>
        </p:nvSpPr>
        <p:spPr>
          <a:xfrm>
            <a:off x="8517836" y="6475079"/>
            <a:ext cx="62616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AB978F-4AF8-4BF8-B370-EE58A4BEB68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76" y="0"/>
            <a:ext cx="3973167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000" b="1" spc="2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  <a:endParaRPr lang="zh-CN" altLang="en-US" sz="20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0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883" y="782569"/>
            <a:ext cx="232983" cy="1325562"/>
          </a:xfrm>
          <a:prstGeom prst="rect">
            <a:avLst/>
          </a:prstGeom>
        </p:spPr>
      </p:pic>
      <p:sp>
        <p:nvSpPr>
          <p:cNvPr id="4" name="textbox 28"/>
          <p:cNvSpPr/>
          <p:nvPr/>
        </p:nvSpPr>
        <p:spPr>
          <a:xfrm>
            <a:off x="742315" y="1166495"/>
            <a:ext cx="7359650" cy="53085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r>
              <a:rPr sz="2800" b="1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高级调度</a:t>
            </a:r>
          </a:p>
          <a:p>
            <a:pPr algn="l" rtl="0" eaLnBrk="0">
              <a:lnSpc>
                <a:spcPct val="96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165" algn="l" rtl="0" eaLnBrk="0">
              <a:lnSpc>
                <a:spcPct val="92000"/>
              </a:lnSpc>
            </a:pP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执行作业调度时，需要解决：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119000"/>
              </a:lnSpc>
              <a:spcBef>
                <a:spcPts val="1280"/>
              </a:spcBef>
              <a:buFont typeface="Arial" panose="020B0604020202020204" pitchFamily="34" charset="0"/>
              <a:buChar char="•"/>
            </a:pPr>
            <a:r>
              <a:rPr sz="2800" kern="0" spc="-65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8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一次接纳多少作业</a:t>
            </a:r>
            <a:r>
              <a:rPr sz="28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：即允许多少个作业同时</a:t>
            </a:r>
            <a:r>
              <a:rPr sz="28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在内存中运行。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8365" indent="-457200" algn="l" rtl="0" eaLnBrk="0">
              <a:lnSpc>
                <a:spcPct val="125000"/>
              </a:lnSpc>
              <a:spcBef>
                <a:spcPts val="835"/>
              </a:spcBef>
              <a:buFont typeface="Arial" panose="020B0604020202020204" pitchFamily="34" charset="0"/>
              <a:buChar char="•"/>
            </a:pPr>
            <a:r>
              <a:rPr sz="2800" kern="0" spc="6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接纳哪些作业：即应将哪些作业调入内存</a:t>
            </a:r>
            <a:r>
              <a:rPr lang="zh-CN" altLang="en-US" sz="2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800" kern="0" spc="10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取决于所采用的算法</a:t>
            </a:r>
            <a:r>
              <a:rPr sz="28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2015" indent="-177800" algn="l" rtl="0" eaLnBrk="0">
              <a:lnSpc>
                <a:spcPct val="103000"/>
              </a:lnSpc>
              <a:spcBef>
                <a:spcPts val="695"/>
              </a:spcBef>
            </a:pPr>
            <a:r>
              <a:rPr lang="en-US" sz="28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sz="2800" kern="0" spc="-13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比如先来先服务调度算法</a:t>
            </a:r>
            <a:r>
              <a:rPr sz="2800" kern="0" spc="-1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；或者是短作业优先调</a:t>
            </a:r>
            <a:r>
              <a:rPr sz="2800" kern="0" spc="-12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度算法；还有基于作业优先权的调度算法等</a:t>
            </a:r>
            <a:r>
              <a:rPr sz="28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800" spc="2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U2NDFjNGFkNzQwMzhkYmRkOTU4MWI2OTQwOTIyY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186;"/>
</p:tagLst>
</file>

<file path=ppt/theme/theme1.xml><?xml version="1.0" encoding="utf-8"?>
<a:theme xmlns:a="http://schemas.openxmlformats.org/drawingml/2006/main" name="Office Theme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2643</Words>
  <Application>Microsoft Office PowerPoint</Application>
  <PresentationFormat>全屏显示(4:3)</PresentationFormat>
  <Paragraphs>897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1" baseType="lpstr">
      <vt:lpstr>MS UI Gothic</vt:lpstr>
      <vt:lpstr>等线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132</cp:revision>
  <dcterms:created xsi:type="dcterms:W3CDTF">2025-03-11T05:58:00Z</dcterms:created>
  <dcterms:modified xsi:type="dcterms:W3CDTF">2025-05-15T13:01:20Z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8B6B6697CE0E42F7979B251A24CB5C5C_12</vt:lpwstr>
  </property>
  <property fmtid="{D5CDD505-2E9C-101B-9397-08002B2CF9AE}" pid="3" name="KSOProductBuildVer">
    <vt:lpwstr>2052-12.1.0.19770</vt:lpwstr>
  </property>
</Properties>
</file>