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70" r:id="rId5"/>
    <p:sldId id="265" r:id="rId6"/>
    <p:sldId id="260" r:id="rId7"/>
    <p:sldId id="267" r:id="rId8"/>
    <p:sldId id="268" r:id="rId9"/>
    <p:sldId id="271" r:id="rId10"/>
    <p:sldId id="272" r:id="rId11"/>
    <p:sldId id="261" r:id="rId12"/>
    <p:sldId id="262" r:id="rId13"/>
    <p:sldId id="269" r:id="rId14"/>
    <p:sldId id="263" r:id="rId15"/>
    <p:sldId id="264" r:id="rId16"/>
    <p:sldId id="273"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660"/>
  </p:normalViewPr>
  <p:slideViewPr>
    <p:cSldViewPr>
      <p:cViewPr varScale="1">
        <p:scale>
          <a:sx n="69" d="100"/>
          <a:sy n="69" d="100"/>
        </p:scale>
        <p:origin x="-15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F317F-98F1-465A-88CB-9EA495AB0496}" type="doc">
      <dgm:prSet loTypeId="urn:microsoft.com/office/officeart/2011/layout/HexagonRadial" loCatId="officeonline" qsTypeId="urn:microsoft.com/office/officeart/2005/8/quickstyle/3d1" qsCatId="3D" csTypeId="urn:microsoft.com/office/officeart/2005/8/colors/accent1_2" csCatId="accent1" phldr="1"/>
      <dgm:spPr/>
      <dgm:t>
        <a:bodyPr/>
        <a:lstStyle/>
        <a:p>
          <a:endParaRPr lang="fr-FR"/>
        </a:p>
      </dgm:t>
    </dgm:pt>
    <dgm:pt modelId="{F59B8D19-5A9E-4E27-8363-30E7DCA0B856}">
      <dgm:prSet phldrT="[Texte]"/>
      <dgm:spPr/>
      <dgm:t>
        <a:bodyPr/>
        <a:lstStyle/>
        <a:p>
          <a:r>
            <a:rPr lang="en-US" b="1" dirty="0" smtClean="0">
              <a:solidFill>
                <a:schemeClr val="tx1"/>
              </a:solidFill>
            </a:rPr>
            <a:t>GLOBAL GROUP</a:t>
          </a:r>
          <a:endParaRPr lang="fr-FR" b="1" dirty="0">
            <a:solidFill>
              <a:schemeClr val="tx1"/>
            </a:solidFill>
          </a:endParaRPr>
        </a:p>
      </dgm:t>
    </dgm:pt>
    <dgm:pt modelId="{AB455B7E-4BEE-4613-9AB4-DCBAD89D3696}" type="parTrans" cxnId="{610E5448-1987-4A01-91AC-CC4F8CEF80DD}">
      <dgm:prSet/>
      <dgm:spPr/>
      <dgm:t>
        <a:bodyPr/>
        <a:lstStyle/>
        <a:p>
          <a:endParaRPr lang="fr-FR"/>
        </a:p>
      </dgm:t>
    </dgm:pt>
    <dgm:pt modelId="{F30EE4D0-A7DE-47F3-B5A0-3754FF5B5FA8}" type="sibTrans" cxnId="{610E5448-1987-4A01-91AC-CC4F8CEF80DD}">
      <dgm:prSet/>
      <dgm:spPr/>
      <dgm:t>
        <a:bodyPr/>
        <a:lstStyle/>
        <a:p>
          <a:endParaRPr lang="fr-FR"/>
        </a:p>
      </dgm:t>
    </dgm:pt>
    <dgm:pt modelId="{2B59FABB-AC6C-4FB1-9AAA-68BEA845823D}">
      <dgm:prSet phldrT="[Texte]"/>
      <dgm:spPr/>
      <dgm:t>
        <a:bodyPr/>
        <a:lstStyle/>
        <a:p>
          <a:r>
            <a:rPr lang="en-US" dirty="0" smtClean="0"/>
            <a:t>Global travel and services</a:t>
          </a:r>
          <a:endParaRPr lang="fr-FR" dirty="0"/>
        </a:p>
      </dgm:t>
    </dgm:pt>
    <dgm:pt modelId="{1E282B7A-BE45-435E-A5FF-9B54B192DD29}" type="parTrans" cxnId="{33903A2B-DEBD-4E27-ACDC-104A359799C6}">
      <dgm:prSet/>
      <dgm:spPr/>
      <dgm:t>
        <a:bodyPr/>
        <a:lstStyle/>
        <a:p>
          <a:endParaRPr lang="fr-FR"/>
        </a:p>
      </dgm:t>
    </dgm:pt>
    <dgm:pt modelId="{041A0409-1A7F-4EE5-ADAA-7BE7026E71E5}" type="sibTrans" cxnId="{33903A2B-DEBD-4E27-ACDC-104A359799C6}">
      <dgm:prSet/>
      <dgm:spPr/>
      <dgm:t>
        <a:bodyPr/>
        <a:lstStyle/>
        <a:p>
          <a:endParaRPr lang="fr-FR"/>
        </a:p>
      </dgm:t>
    </dgm:pt>
    <dgm:pt modelId="{28A4DD32-E7A8-4582-8B87-BD5D16603FB6}">
      <dgm:prSet phldrT="[Texte]"/>
      <dgm:spPr/>
      <dgm:t>
        <a:bodyPr/>
        <a:lstStyle/>
        <a:p>
          <a:r>
            <a:rPr lang="en-US" dirty="0" smtClean="0"/>
            <a:t>IFPAC</a:t>
          </a:r>
          <a:endParaRPr lang="fr-FR" dirty="0"/>
        </a:p>
      </dgm:t>
    </dgm:pt>
    <dgm:pt modelId="{B20B5DEF-6881-4824-9F1B-5A10F2C41A19}" type="parTrans" cxnId="{BEB42FF0-9461-45B1-8916-9D797CA7A25C}">
      <dgm:prSet/>
      <dgm:spPr/>
      <dgm:t>
        <a:bodyPr/>
        <a:lstStyle/>
        <a:p>
          <a:endParaRPr lang="fr-FR"/>
        </a:p>
      </dgm:t>
    </dgm:pt>
    <dgm:pt modelId="{00216879-66D3-42D0-9FD7-F42EA1F999D5}" type="sibTrans" cxnId="{BEB42FF0-9461-45B1-8916-9D797CA7A25C}">
      <dgm:prSet/>
      <dgm:spPr/>
      <dgm:t>
        <a:bodyPr/>
        <a:lstStyle/>
        <a:p>
          <a:endParaRPr lang="fr-FR"/>
        </a:p>
      </dgm:t>
    </dgm:pt>
    <dgm:pt modelId="{F33AD753-9805-4216-B429-671081D2679F}">
      <dgm:prSet phldrT="[Texte]"/>
      <dgm:spPr/>
      <dgm:t>
        <a:bodyPr/>
        <a:lstStyle/>
        <a:p>
          <a:r>
            <a:rPr lang="en-US" dirty="0" smtClean="0"/>
            <a:t>Global industry</a:t>
          </a:r>
          <a:endParaRPr lang="fr-FR" dirty="0"/>
        </a:p>
      </dgm:t>
    </dgm:pt>
    <dgm:pt modelId="{78E6BB4B-7BD2-4938-9BA1-5F38A2B8978E}" type="parTrans" cxnId="{B4D39514-4F72-4273-A165-B16FDCF20AA8}">
      <dgm:prSet/>
      <dgm:spPr/>
      <dgm:t>
        <a:bodyPr/>
        <a:lstStyle/>
        <a:p>
          <a:endParaRPr lang="fr-FR"/>
        </a:p>
      </dgm:t>
    </dgm:pt>
    <dgm:pt modelId="{F0DA6298-49AB-4367-B25D-7101D0E69E34}" type="sibTrans" cxnId="{B4D39514-4F72-4273-A165-B16FDCF20AA8}">
      <dgm:prSet/>
      <dgm:spPr/>
      <dgm:t>
        <a:bodyPr/>
        <a:lstStyle/>
        <a:p>
          <a:endParaRPr lang="fr-FR"/>
        </a:p>
      </dgm:t>
    </dgm:pt>
    <dgm:pt modelId="{987F7E9A-7EC8-4AB2-AE46-5FDA92519FE3}">
      <dgm:prSet phldrT="[Texte]"/>
      <dgm:spPr/>
      <dgm:t>
        <a:bodyPr/>
        <a:lstStyle/>
        <a:p>
          <a:r>
            <a:rPr lang="en-US" dirty="0" smtClean="0"/>
            <a:t>Black and white love</a:t>
          </a:r>
          <a:endParaRPr lang="fr-FR" dirty="0"/>
        </a:p>
      </dgm:t>
    </dgm:pt>
    <dgm:pt modelId="{69CB7368-805F-4B65-BD73-9272B7B7DE53}" type="parTrans" cxnId="{9F335354-CFA4-47FE-9AFB-6F4B0BF80187}">
      <dgm:prSet/>
      <dgm:spPr/>
      <dgm:t>
        <a:bodyPr/>
        <a:lstStyle/>
        <a:p>
          <a:endParaRPr lang="fr-FR"/>
        </a:p>
      </dgm:t>
    </dgm:pt>
    <dgm:pt modelId="{587F3A46-FF40-4298-AB8E-12C1737BA576}" type="sibTrans" cxnId="{9F335354-CFA4-47FE-9AFB-6F4B0BF80187}">
      <dgm:prSet/>
      <dgm:spPr/>
      <dgm:t>
        <a:bodyPr/>
        <a:lstStyle/>
        <a:p>
          <a:endParaRPr lang="fr-FR"/>
        </a:p>
      </dgm:t>
    </dgm:pt>
    <dgm:pt modelId="{A747DB0D-E9E0-40B9-8D87-79409C78843D}">
      <dgm:prSet phldrT="[Texte]"/>
      <dgm:spPr/>
      <dgm:t>
        <a:bodyPr/>
        <a:lstStyle/>
        <a:p>
          <a:r>
            <a:rPr lang="en-US" dirty="0" smtClean="0"/>
            <a:t>Global central d’achat</a:t>
          </a:r>
          <a:endParaRPr lang="fr-FR" dirty="0"/>
        </a:p>
      </dgm:t>
    </dgm:pt>
    <dgm:pt modelId="{73565320-0540-4144-B9D4-1C259EC19B10}" type="parTrans" cxnId="{29006875-98D1-47B9-9312-2CC7BF6A308A}">
      <dgm:prSet/>
      <dgm:spPr/>
      <dgm:t>
        <a:bodyPr/>
        <a:lstStyle/>
        <a:p>
          <a:endParaRPr lang="fr-FR"/>
        </a:p>
      </dgm:t>
    </dgm:pt>
    <dgm:pt modelId="{7D3B712E-F354-46D8-BCCB-81E25D9043E4}" type="sibTrans" cxnId="{29006875-98D1-47B9-9312-2CC7BF6A308A}">
      <dgm:prSet/>
      <dgm:spPr/>
      <dgm:t>
        <a:bodyPr/>
        <a:lstStyle/>
        <a:p>
          <a:endParaRPr lang="fr-FR"/>
        </a:p>
      </dgm:t>
    </dgm:pt>
    <dgm:pt modelId="{4FF8354C-9A7F-40C1-897C-0DA510AD2A4C}">
      <dgm:prSet phldrT="[Texte]"/>
      <dgm:spPr/>
      <dgm:t>
        <a:bodyPr/>
        <a:lstStyle/>
        <a:p>
          <a:r>
            <a:rPr lang="en-US" dirty="0" smtClean="0"/>
            <a:t>Global Auto-</a:t>
          </a:r>
          <a:r>
            <a:rPr lang="en-US" dirty="0" err="1" smtClean="0"/>
            <a:t>Ecole</a:t>
          </a:r>
          <a:endParaRPr lang="fr-FR" dirty="0"/>
        </a:p>
      </dgm:t>
    </dgm:pt>
    <dgm:pt modelId="{8EB3F319-A808-4A1D-A4AD-75D5A182B70F}" type="sibTrans" cxnId="{559BC173-2E13-4113-BA88-3C34E5B5DA32}">
      <dgm:prSet/>
      <dgm:spPr/>
      <dgm:t>
        <a:bodyPr/>
        <a:lstStyle/>
        <a:p>
          <a:endParaRPr lang="fr-FR"/>
        </a:p>
      </dgm:t>
    </dgm:pt>
    <dgm:pt modelId="{9BBF635B-ADED-40DB-B335-BE943F2687A9}" type="parTrans" cxnId="{559BC173-2E13-4113-BA88-3C34E5B5DA32}">
      <dgm:prSet/>
      <dgm:spPr/>
      <dgm:t>
        <a:bodyPr/>
        <a:lstStyle/>
        <a:p>
          <a:endParaRPr lang="fr-FR"/>
        </a:p>
      </dgm:t>
    </dgm:pt>
    <dgm:pt modelId="{21CD8A0E-7449-4E9C-8470-164CACD61E7C}" type="pres">
      <dgm:prSet presAssocID="{9ADF317F-98F1-465A-88CB-9EA495AB0496}" presName="Name0" presStyleCnt="0">
        <dgm:presLayoutVars>
          <dgm:chMax val="1"/>
          <dgm:chPref val="1"/>
          <dgm:dir/>
          <dgm:animOne val="branch"/>
          <dgm:animLvl val="lvl"/>
        </dgm:presLayoutVars>
      </dgm:prSet>
      <dgm:spPr/>
      <dgm:t>
        <a:bodyPr/>
        <a:lstStyle/>
        <a:p>
          <a:endParaRPr lang="fr-FR"/>
        </a:p>
      </dgm:t>
    </dgm:pt>
    <dgm:pt modelId="{C8738D37-D9DC-483A-B5BE-C48CC936204D}" type="pres">
      <dgm:prSet presAssocID="{F59B8D19-5A9E-4E27-8363-30E7DCA0B856}" presName="Parent" presStyleLbl="node0" presStyleIdx="0" presStyleCnt="1">
        <dgm:presLayoutVars>
          <dgm:chMax val="6"/>
          <dgm:chPref val="6"/>
        </dgm:presLayoutVars>
      </dgm:prSet>
      <dgm:spPr/>
      <dgm:t>
        <a:bodyPr/>
        <a:lstStyle/>
        <a:p>
          <a:endParaRPr lang="fr-FR"/>
        </a:p>
      </dgm:t>
    </dgm:pt>
    <dgm:pt modelId="{BF7CFEAE-6EBA-4961-AD2F-395B32B82D69}" type="pres">
      <dgm:prSet presAssocID="{2B59FABB-AC6C-4FB1-9AAA-68BEA845823D}" presName="Accent1" presStyleCnt="0"/>
      <dgm:spPr/>
    </dgm:pt>
    <dgm:pt modelId="{D3F72516-6FAF-49D2-B85F-F7A1635CD7A4}" type="pres">
      <dgm:prSet presAssocID="{2B59FABB-AC6C-4FB1-9AAA-68BEA845823D}" presName="Accent" presStyleLbl="bgShp" presStyleIdx="0" presStyleCnt="6"/>
      <dgm:spPr/>
    </dgm:pt>
    <dgm:pt modelId="{882A53DA-9495-458E-AEC2-7E80C8149D46}" type="pres">
      <dgm:prSet presAssocID="{2B59FABB-AC6C-4FB1-9AAA-68BEA845823D}" presName="Child1" presStyleLbl="node1" presStyleIdx="0" presStyleCnt="6">
        <dgm:presLayoutVars>
          <dgm:chMax val="0"/>
          <dgm:chPref val="0"/>
          <dgm:bulletEnabled val="1"/>
        </dgm:presLayoutVars>
      </dgm:prSet>
      <dgm:spPr/>
      <dgm:t>
        <a:bodyPr/>
        <a:lstStyle/>
        <a:p>
          <a:endParaRPr lang="fr-FR"/>
        </a:p>
      </dgm:t>
    </dgm:pt>
    <dgm:pt modelId="{EA84E7A4-43A0-4541-B402-DADA8E889F60}" type="pres">
      <dgm:prSet presAssocID="{28A4DD32-E7A8-4582-8B87-BD5D16603FB6}" presName="Accent2" presStyleCnt="0"/>
      <dgm:spPr/>
    </dgm:pt>
    <dgm:pt modelId="{CA772A1B-0203-47B1-AA9A-D039542D3ED2}" type="pres">
      <dgm:prSet presAssocID="{28A4DD32-E7A8-4582-8B87-BD5D16603FB6}" presName="Accent" presStyleLbl="bgShp" presStyleIdx="1" presStyleCnt="6"/>
      <dgm:spPr/>
    </dgm:pt>
    <dgm:pt modelId="{8B15A6B0-7DB4-478B-923A-0CD59EEE2259}" type="pres">
      <dgm:prSet presAssocID="{28A4DD32-E7A8-4582-8B87-BD5D16603FB6}" presName="Child2" presStyleLbl="node1" presStyleIdx="1" presStyleCnt="6">
        <dgm:presLayoutVars>
          <dgm:chMax val="0"/>
          <dgm:chPref val="0"/>
          <dgm:bulletEnabled val="1"/>
        </dgm:presLayoutVars>
      </dgm:prSet>
      <dgm:spPr/>
      <dgm:t>
        <a:bodyPr/>
        <a:lstStyle/>
        <a:p>
          <a:endParaRPr lang="fr-FR"/>
        </a:p>
      </dgm:t>
    </dgm:pt>
    <dgm:pt modelId="{D1699FEE-371C-4426-9171-560CE1DB78DA}" type="pres">
      <dgm:prSet presAssocID="{F33AD753-9805-4216-B429-671081D2679F}" presName="Accent3" presStyleCnt="0"/>
      <dgm:spPr/>
    </dgm:pt>
    <dgm:pt modelId="{929E57E9-F8CC-45F6-8ED3-86E849B481B2}" type="pres">
      <dgm:prSet presAssocID="{F33AD753-9805-4216-B429-671081D2679F}" presName="Accent" presStyleLbl="bgShp" presStyleIdx="2" presStyleCnt="6"/>
      <dgm:spPr/>
    </dgm:pt>
    <dgm:pt modelId="{9DF2AB70-062C-4897-BB47-5633BD321B6B}" type="pres">
      <dgm:prSet presAssocID="{F33AD753-9805-4216-B429-671081D2679F}" presName="Child3" presStyleLbl="node1" presStyleIdx="2" presStyleCnt="6">
        <dgm:presLayoutVars>
          <dgm:chMax val="0"/>
          <dgm:chPref val="0"/>
          <dgm:bulletEnabled val="1"/>
        </dgm:presLayoutVars>
      </dgm:prSet>
      <dgm:spPr/>
      <dgm:t>
        <a:bodyPr/>
        <a:lstStyle/>
        <a:p>
          <a:endParaRPr lang="fr-FR"/>
        </a:p>
      </dgm:t>
    </dgm:pt>
    <dgm:pt modelId="{893B9743-DB0C-42CF-B068-AACC335DEE8A}" type="pres">
      <dgm:prSet presAssocID="{987F7E9A-7EC8-4AB2-AE46-5FDA92519FE3}" presName="Accent4" presStyleCnt="0"/>
      <dgm:spPr/>
    </dgm:pt>
    <dgm:pt modelId="{251C8BCC-793C-4F12-BDC2-DE5BCBA49983}" type="pres">
      <dgm:prSet presAssocID="{987F7E9A-7EC8-4AB2-AE46-5FDA92519FE3}" presName="Accent" presStyleLbl="bgShp" presStyleIdx="3" presStyleCnt="6"/>
      <dgm:spPr/>
    </dgm:pt>
    <dgm:pt modelId="{63EB138B-E0A4-432C-ABA6-3D7D2EB6FBDB}" type="pres">
      <dgm:prSet presAssocID="{987F7E9A-7EC8-4AB2-AE46-5FDA92519FE3}" presName="Child4" presStyleLbl="node1" presStyleIdx="3" presStyleCnt="6">
        <dgm:presLayoutVars>
          <dgm:chMax val="0"/>
          <dgm:chPref val="0"/>
          <dgm:bulletEnabled val="1"/>
        </dgm:presLayoutVars>
      </dgm:prSet>
      <dgm:spPr/>
      <dgm:t>
        <a:bodyPr/>
        <a:lstStyle/>
        <a:p>
          <a:endParaRPr lang="fr-FR"/>
        </a:p>
      </dgm:t>
    </dgm:pt>
    <dgm:pt modelId="{439B1D7A-5891-4DA2-B8C8-BB7E27F83EEF}" type="pres">
      <dgm:prSet presAssocID="{A747DB0D-E9E0-40B9-8D87-79409C78843D}" presName="Accent5" presStyleCnt="0"/>
      <dgm:spPr/>
    </dgm:pt>
    <dgm:pt modelId="{32ABF745-FBC4-4BF2-AE6B-486863502965}" type="pres">
      <dgm:prSet presAssocID="{A747DB0D-E9E0-40B9-8D87-79409C78843D}" presName="Accent" presStyleLbl="bgShp" presStyleIdx="4" presStyleCnt="6"/>
      <dgm:spPr/>
    </dgm:pt>
    <dgm:pt modelId="{57D3A08B-DBC4-430B-A9A3-6101011AED9A}" type="pres">
      <dgm:prSet presAssocID="{A747DB0D-E9E0-40B9-8D87-79409C78843D}" presName="Child5" presStyleLbl="node1" presStyleIdx="4" presStyleCnt="6">
        <dgm:presLayoutVars>
          <dgm:chMax val="0"/>
          <dgm:chPref val="0"/>
          <dgm:bulletEnabled val="1"/>
        </dgm:presLayoutVars>
      </dgm:prSet>
      <dgm:spPr/>
      <dgm:t>
        <a:bodyPr/>
        <a:lstStyle/>
        <a:p>
          <a:endParaRPr lang="fr-FR"/>
        </a:p>
      </dgm:t>
    </dgm:pt>
    <dgm:pt modelId="{981E2E5A-8B43-4159-B0EB-DE82CB8EE18A}" type="pres">
      <dgm:prSet presAssocID="{4FF8354C-9A7F-40C1-897C-0DA510AD2A4C}" presName="Accent6" presStyleCnt="0"/>
      <dgm:spPr/>
    </dgm:pt>
    <dgm:pt modelId="{2AC0DAD3-2831-4A86-9588-8E07B216DBA3}" type="pres">
      <dgm:prSet presAssocID="{4FF8354C-9A7F-40C1-897C-0DA510AD2A4C}" presName="Accent" presStyleLbl="bgShp" presStyleIdx="5" presStyleCnt="6"/>
      <dgm:spPr/>
    </dgm:pt>
    <dgm:pt modelId="{C8D9C3C6-A02C-4EF0-8863-24407FB2C141}" type="pres">
      <dgm:prSet presAssocID="{4FF8354C-9A7F-40C1-897C-0DA510AD2A4C}" presName="Child6" presStyleLbl="node1" presStyleIdx="5" presStyleCnt="6" custScaleX="106339" custScaleY="112768">
        <dgm:presLayoutVars>
          <dgm:chMax val="0"/>
          <dgm:chPref val="0"/>
          <dgm:bulletEnabled val="1"/>
        </dgm:presLayoutVars>
      </dgm:prSet>
      <dgm:spPr/>
      <dgm:t>
        <a:bodyPr/>
        <a:lstStyle/>
        <a:p>
          <a:endParaRPr lang="fr-FR"/>
        </a:p>
      </dgm:t>
    </dgm:pt>
  </dgm:ptLst>
  <dgm:cxnLst>
    <dgm:cxn modelId="{610E5448-1987-4A01-91AC-CC4F8CEF80DD}" srcId="{9ADF317F-98F1-465A-88CB-9EA495AB0496}" destId="{F59B8D19-5A9E-4E27-8363-30E7DCA0B856}" srcOrd="0" destOrd="0" parTransId="{AB455B7E-4BEE-4613-9AB4-DCBAD89D3696}" sibTransId="{F30EE4D0-A7DE-47F3-B5A0-3754FF5B5FA8}"/>
    <dgm:cxn modelId="{E0B18FA9-0F82-4102-BE65-9DFD82D06D91}" type="presOf" srcId="{A747DB0D-E9E0-40B9-8D87-79409C78843D}" destId="{57D3A08B-DBC4-430B-A9A3-6101011AED9A}" srcOrd="0" destOrd="0" presId="urn:microsoft.com/office/officeart/2011/layout/HexagonRadial"/>
    <dgm:cxn modelId="{D2D300C4-21A4-457A-879D-9A1988C6D729}" type="presOf" srcId="{F33AD753-9805-4216-B429-671081D2679F}" destId="{9DF2AB70-062C-4897-BB47-5633BD321B6B}" srcOrd="0" destOrd="0" presId="urn:microsoft.com/office/officeart/2011/layout/HexagonRadial"/>
    <dgm:cxn modelId="{33903A2B-DEBD-4E27-ACDC-104A359799C6}" srcId="{F59B8D19-5A9E-4E27-8363-30E7DCA0B856}" destId="{2B59FABB-AC6C-4FB1-9AAA-68BEA845823D}" srcOrd="0" destOrd="0" parTransId="{1E282B7A-BE45-435E-A5FF-9B54B192DD29}" sibTransId="{041A0409-1A7F-4EE5-ADAA-7BE7026E71E5}"/>
    <dgm:cxn modelId="{9F335354-CFA4-47FE-9AFB-6F4B0BF80187}" srcId="{F59B8D19-5A9E-4E27-8363-30E7DCA0B856}" destId="{987F7E9A-7EC8-4AB2-AE46-5FDA92519FE3}" srcOrd="3" destOrd="0" parTransId="{69CB7368-805F-4B65-BD73-9272B7B7DE53}" sibTransId="{587F3A46-FF40-4298-AB8E-12C1737BA576}"/>
    <dgm:cxn modelId="{29006875-98D1-47B9-9312-2CC7BF6A308A}" srcId="{F59B8D19-5A9E-4E27-8363-30E7DCA0B856}" destId="{A747DB0D-E9E0-40B9-8D87-79409C78843D}" srcOrd="4" destOrd="0" parTransId="{73565320-0540-4144-B9D4-1C259EC19B10}" sibTransId="{7D3B712E-F354-46D8-BCCB-81E25D9043E4}"/>
    <dgm:cxn modelId="{559BC173-2E13-4113-BA88-3C34E5B5DA32}" srcId="{F59B8D19-5A9E-4E27-8363-30E7DCA0B856}" destId="{4FF8354C-9A7F-40C1-897C-0DA510AD2A4C}" srcOrd="5" destOrd="0" parTransId="{9BBF635B-ADED-40DB-B335-BE943F2687A9}" sibTransId="{8EB3F319-A808-4A1D-A4AD-75D5A182B70F}"/>
    <dgm:cxn modelId="{8F4E707F-381E-4EA8-B2BA-7D9EB1767A52}" type="presOf" srcId="{F59B8D19-5A9E-4E27-8363-30E7DCA0B856}" destId="{C8738D37-D9DC-483A-B5BE-C48CC936204D}" srcOrd="0" destOrd="0" presId="urn:microsoft.com/office/officeart/2011/layout/HexagonRadial"/>
    <dgm:cxn modelId="{F7A69A39-C402-4115-BAF1-1BB3EF2F8FF7}" type="presOf" srcId="{9ADF317F-98F1-465A-88CB-9EA495AB0496}" destId="{21CD8A0E-7449-4E9C-8470-164CACD61E7C}" srcOrd="0" destOrd="0" presId="urn:microsoft.com/office/officeart/2011/layout/HexagonRadial"/>
    <dgm:cxn modelId="{B4D39514-4F72-4273-A165-B16FDCF20AA8}" srcId="{F59B8D19-5A9E-4E27-8363-30E7DCA0B856}" destId="{F33AD753-9805-4216-B429-671081D2679F}" srcOrd="2" destOrd="0" parTransId="{78E6BB4B-7BD2-4938-9BA1-5F38A2B8978E}" sibTransId="{F0DA6298-49AB-4367-B25D-7101D0E69E34}"/>
    <dgm:cxn modelId="{A83FC710-A911-440F-9F91-CBF8B6409CDE}" type="presOf" srcId="{2B59FABB-AC6C-4FB1-9AAA-68BEA845823D}" destId="{882A53DA-9495-458E-AEC2-7E80C8149D46}" srcOrd="0" destOrd="0" presId="urn:microsoft.com/office/officeart/2011/layout/HexagonRadial"/>
    <dgm:cxn modelId="{BEB42FF0-9461-45B1-8916-9D797CA7A25C}" srcId="{F59B8D19-5A9E-4E27-8363-30E7DCA0B856}" destId="{28A4DD32-E7A8-4582-8B87-BD5D16603FB6}" srcOrd="1" destOrd="0" parTransId="{B20B5DEF-6881-4824-9F1B-5A10F2C41A19}" sibTransId="{00216879-66D3-42D0-9FD7-F42EA1F999D5}"/>
    <dgm:cxn modelId="{0AC51208-DF5F-49AF-A266-A83E773497BF}" type="presOf" srcId="{4FF8354C-9A7F-40C1-897C-0DA510AD2A4C}" destId="{C8D9C3C6-A02C-4EF0-8863-24407FB2C141}" srcOrd="0" destOrd="0" presId="urn:microsoft.com/office/officeart/2011/layout/HexagonRadial"/>
    <dgm:cxn modelId="{5B4EC576-989D-4EB3-B3FF-2F9B63FF3029}" type="presOf" srcId="{28A4DD32-E7A8-4582-8B87-BD5D16603FB6}" destId="{8B15A6B0-7DB4-478B-923A-0CD59EEE2259}" srcOrd="0" destOrd="0" presId="urn:microsoft.com/office/officeart/2011/layout/HexagonRadial"/>
    <dgm:cxn modelId="{99894802-6A3D-4F33-8CD2-955F37166769}" type="presOf" srcId="{987F7E9A-7EC8-4AB2-AE46-5FDA92519FE3}" destId="{63EB138B-E0A4-432C-ABA6-3D7D2EB6FBDB}" srcOrd="0" destOrd="0" presId="urn:microsoft.com/office/officeart/2011/layout/HexagonRadial"/>
    <dgm:cxn modelId="{C387EAF7-E645-49F8-BC10-65DDE2D536CE}" type="presParOf" srcId="{21CD8A0E-7449-4E9C-8470-164CACD61E7C}" destId="{C8738D37-D9DC-483A-B5BE-C48CC936204D}" srcOrd="0" destOrd="0" presId="urn:microsoft.com/office/officeart/2011/layout/HexagonRadial"/>
    <dgm:cxn modelId="{A3CCCCA7-80D3-469C-BFD4-12BA30671717}" type="presParOf" srcId="{21CD8A0E-7449-4E9C-8470-164CACD61E7C}" destId="{BF7CFEAE-6EBA-4961-AD2F-395B32B82D69}" srcOrd="1" destOrd="0" presId="urn:microsoft.com/office/officeart/2011/layout/HexagonRadial"/>
    <dgm:cxn modelId="{CD5435B4-E3B8-4AF0-939A-029059977A7E}" type="presParOf" srcId="{BF7CFEAE-6EBA-4961-AD2F-395B32B82D69}" destId="{D3F72516-6FAF-49D2-B85F-F7A1635CD7A4}" srcOrd="0" destOrd="0" presId="urn:microsoft.com/office/officeart/2011/layout/HexagonRadial"/>
    <dgm:cxn modelId="{EF8271AA-E43D-4AE8-90C7-5C2E48C28AD6}" type="presParOf" srcId="{21CD8A0E-7449-4E9C-8470-164CACD61E7C}" destId="{882A53DA-9495-458E-AEC2-7E80C8149D46}" srcOrd="2" destOrd="0" presId="urn:microsoft.com/office/officeart/2011/layout/HexagonRadial"/>
    <dgm:cxn modelId="{55636DAD-9151-4959-979A-EF57D02CD25F}" type="presParOf" srcId="{21CD8A0E-7449-4E9C-8470-164CACD61E7C}" destId="{EA84E7A4-43A0-4541-B402-DADA8E889F60}" srcOrd="3" destOrd="0" presId="urn:microsoft.com/office/officeart/2011/layout/HexagonRadial"/>
    <dgm:cxn modelId="{F4527EBA-3A67-48E5-8A51-9B5D8479F6EE}" type="presParOf" srcId="{EA84E7A4-43A0-4541-B402-DADA8E889F60}" destId="{CA772A1B-0203-47B1-AA9A-D039542D3ED2}" srcOrd="0" destOrd="0" presId="urn:microsoft.com/office/officeart/2011/layout/HexagonRadial"/>
    <dgm:cxn modelId="{8EF124E8-0765-4A69-AD38-39EA91CB3F87}" type="presParOf" srcId="{21CD8A0E-7449-4E9C-8470-164CACD61E7C}" destId="{8B15A6B0-7DB4-478B-923A-0CD59EEE2259}" srcOrd="4" destOrd="0" presId="urn:microsoft.com/office/officeart/2011/layout/HexagonRadial"/>
    <dgm:cxn modelId="{7365E3D6-D43E-4FEA-8F07-C49BA81C3445}" type="presParOf" srcId="{21CD8A0E-7449-4E9C-8470-164CACD61E7C}" destId="{D1699FEE-371C-4426-9171-560CE1DB78DA}" srcOrd="5" destOrd="0" presId="urn:microsoft.com/office/officeart/2011/layout/HexagonRadial"/>
    <dgm:cxn modelId="{56116353-7EAB-4ADD-9B8E-9A0D004469E4}" type="presParOf" srcId="{D1699FEE-371C-4426-9171-560CE1DB78DA}" destId="{929E57E9-F8CC-45F6-8ED3-86E849B481B2}" srcOrd="0" destOrd="0" presId="urn:microsoft.com/office/officeart/2011/layout/HexagonRadial"/>
    <dgm:cxn modelId="{205BB1FB-2776-48AE-9E99-7B9E149E5618}" type="presParOf" srcId="{21CD8A0E-7449-4E9C-8470-164CACD61E7C}" destId="{9DF2AB70-062C-4897-BB47-5633BD321B6B}" srcOrd="6" destOrd="0" presId="urn:microsoft.com/office/officeart/2011/layout/HexagonRadial"/>
    <dgm:cxn modelId="{98C796BA-C3FD-4F5E-9D0F-335208EF19CC}" type="presParOf" srcId="{21CD8A0E-7449-4E9C-8470-164CACD61E7C}" destId="{893B9743-DB0C-42CF-B068-AACC335DEE8A}" srcOrd="7" destOrd="0" presId="urn:microsoft.com/office/officeart/2011/layout/HexagonRadial"/>
    <dgm:cxn modelId="{F344C83A-C40C-4A32-ACBE-274768708308}" type="presParOf" srcId="{893B9743-DB0C-42CF-B068-AACC335DEE8A}" destId="{251C8BCC-793C-4F12-BDC2-DE5BCBA49983}" srcOrd="0" destOrd="0" presId="urn:microsoft.com/office/officeart/2011/layout/HexagonRadial"/>
    <dgm:cxn modelId="{CEBEFDDF-5258-4A60-BE14-10DD15CD2853}" type="presParOf" srcId="{21CD8A0E-7449-4E9C-8470-164CACD61E7C}" destId="{63EB138B-E0A4-432C-ABA6-3D7D2EB6FBDB}" srcOrd="8" destOrd="0" presId="urn:microsoft.com/office/officeart/2011/layout/HexagonRadial"/>
    <dgm:cxn modelId="{788753BB-66BD-41DD-9A56-5F64335AC505}" type="presParOf" srcId="{21CD8A0E-7449-4E9C-8470-164CACD61E7C}" destId="{439B1D7A-5891-4DA2-B8C8-BB7E27F83EEF}" srcOrd="9" destOrd="0" presId="urn:microsoft.com/office/officeart/2011/layout/HexagonRadial"/>
    <dgm:cxn modelId="{0093EB17-C443-4A19-B723-B6F5E6FDFEB0}" type="presParOf" srcId="{439B1D7A-5891-4DA2-B8C8-BB7E27F83EEF}" destId="{32ABF745-FBC4-4BF2-AE6B-486863502965}" srcOrd="0" destOrd="0" presId="urn:microsoft.com/office/officeart/2011/layout/HexagonRadial"/>
    <dgm:cxn modelId="{40817464-F808-49CD-BA99-4706ED2307CF}" type="presParOf" srcId="{21CD8A0E-7449-4E9C-8470-164CACD61E7C}" destId="{57D3A08B-DBC4-430B-A9A3-6101011AED9A}" srcOrd="10" destOrd="0" presId="urn:microsoft.com/office/officeart/2011/layout/HexagonRadial"/>
    <dgm:cxn modelId="{98E3D4F2-DF34-4BF3-9759-A9DC4B5AB76D}" type="presParOf" srcId="{21CD8A0E-7449-4E9C-8470-164CACD61E7C}" destId="{981E2E5A-8B43-4159-B0EB-DE82CB8EE18A}" srcOrd="11" destOrd="0" presId="urn:microsoft.com/office/officeart/2011/layout/HexagonRadial"/>
    <dgm:cxn modelId="{AFBF426E-4537-4548-9114-E81733EA8E0A}" type="presParOf" srcId="{981E2E5A-8B43-4159-B0EB-DE82CB8EE18A}" destId="{2AC0DAD3-2831-4A86-9588-8E07B216DBA3}" srcOrd="0" destOrd="0" presId="urn:microsoft.com/office/officeart/2011/layout/HexagonRadial"/>
    <dgm:cxn modelId="{F6BD9987-878F-43D7-AAA9-EBA85B1032E5}" type="presParOf" srcId="{21CD8A0E-7449-4E9C-8470-164CACD61E7C}" destId="{C8D9C3C6-A02C-4EF0-8863-24407FB2C141}"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38D37-D9DC-483A-B5BE-C48CC936204D}">
      <dsp:nvSpPr>
        <dsp:cNvPr id="0" name=""/>
        <dsp:cNvSpPr/>
      </dsp:nvSpPr>
      <dsp:spPr>
        <a:xfrm>
          <a:off x="3772714" y="1524331"/>
          <a:ext cx="1937491" cy="1676008"/>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GLOBAL GROUP</a:t>
          </a:r>
          <a:endParaRPr lang="fr-FR" sz="1600" b="1" kern="1200" dirty="0">
            <a:solidFill>
              <a:schemeClr val="tx1"/>
            </a:solidFill>
          </a:endParaRPr>
        </a:p>
      </dsp:txBody>
      <dsp:txXfrm>
        <a:off x="4093783" y="1802069"/>
        <a:ext cx="1295353" cy="1120532"/>
      </dsp:txXfrm>
    </dsp:sp>
    <dsp:sp modelId="{CA772A1B-0203-47B1-AA9A-D039542D3ED2}">
      <dsp:nvSpPr>
        <dsp:cNvPr id="0" name=""/>
        <dsp:cNvSpPr/>
      </dsp:nvSpPr>
      <dsp:spPr>
        <a:xfrm>
          <a:off x="4985956" y="722474"/>
          <a:ext cx="731009" cy="629861"/>
        </a:xfrm>
        <a:prstGeom prst="hexagon">
          <a:avLst>
            <a:gd name="adj" fmla="val 28900"/>
            <a:gd name="vf" fmla="val 115470"/>
          </a:avLst>
        </a:prstGeom>
        <a:gradFill rotWithShape="0">
          <a:gsLst>
            <a:gs pos="0">
              <a:schemeClr val="accent1">
                <a:tint val="40000"/>
                <a:hueOff val="0"/>
                <a:satOff val="0"/>
                <a:lumOff val="0"/>
                <a:alphaOff val="0"/>
                <a:shade val="15000"/>
                <a:satMod val="180000"/>
              </a:schemeClr>
            </a:gs>
            <a:gs pos="50000">
              <a:schemeClr val="accent1">
                <a:tint val="40000"/>
                <a:hueOff val="0"/>
                <a:satOff val="0"/>
                <a:lumOff val="0"/>
                <a:alphaOff val="0"/>
                <a:shade val="45000"/>
                <a:satMod val="170000"/>
              </a:schemeClr>
            </a:gs>
            <a:gs pos="70000">
              <a:schemeClr val="accent1">
                <a:tint val="40000"/>
                <a:hueOff val="0"/>
                <a:satOff val="0"/>
                <a:lumOff val="0"/>
                <a:alphaOff val="0"/>
                <a:tint val="99000"/>
                <a:shade val="65000"/>
                <a:satMod val="155000"/>
              </a:schemeClr>
            </a:gs>
            <a:gs pos="100000">
              <a:schemeClr val="accent1">
                <a:tint val="40000"/>
                <a:hueOff val="0"/>
                <a:satOff val="0"/>
                <a:lumOff val="0"/>
                <a:alphaOff val="0"/>
                <a:tint val="95500"/>
                <a:shade val="100000"/>
                <a:satMod val="15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82A53DA-9495-458E-AEC2-7E80C8149D46}">
      <dsp:nvSpPr>
        <dsp:cNvPr id="0" name=""/>
        <dsp:cNvSpPr/>
      </dsp:nvSpPr>
      <dsp:spPr>
        <a:xfrm>
          <a:off x="3951185" y="0"/>
          <a:ext cx="1587760" cy="1373599"/>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Global travel and services</a:t>
          </a:r>
          <a:endParaRPr lang="fr-FR" sz="1600" kern="1200" dirty="0"/>
        </a:p>
      </dsp:txBody>
      <dsp:txXfrm>
        <a:off x="4214311" y="227635"/>
        <a:ext cx="1061508" cy="918329"/>
      </dsp:txXfrm>
    </dsp:sp>
    <dsp:sp modelId="{929E57E9-F8CC-45F6-8ED3-86E849B481B2}">
      <dsp:nvSpPr>
        <dsp:cNvPr id="0" name=""/>
        <dsp:cNvSpPr/>
      </dsp:nvSpPr>
      <dsp:spPr>
        <a:xfrm>
          <a:off x="5839102" y="1899980"/>
          <a:ext cx="731009" cy="629861"/>
        </a:xfrm>
        <a:prstGeom prst="hexagon">
          <a:avLst>
            <a:gd name="adj" fmla="val 28900"/>
            <a:gd name="vf" fmla="val 115470"/>
          </a:avLst>
        </a:prstGeom>
        <a:gradFill rotWithShape="0">
          <a:gsLst>
            <a:gs pos="0">
              <a:schemeClr val="accent1">
                <a:tint val="40000"/>
                <a:hueOff val="0"/>
                <a:satOff val="0"/>
                <a:lumOff val="0"/>
                <a:alphaOff val="0"/>
                <a:shade val="15000"/>
                <a:satMod val="180000"/>
              </a:schemeClr>
            </a:gs>
            <a:gs pos="50000">
              <a:schemeClr val="accent1">
                <a:tint val="40000"/>
                <a:hueOff val="0"/>
                <a:satOff val="0"/>
                <a:lumOff val="0"/>
                <a:alphaOff val="0"/>
                <a:shade val="45000"/>
                <a:satMod val="170000"/>
              </a:schemeClr>
            </a:gs>
            <a:gs pos="70000">
              <a:schemeClr val="accent1">
                <a:tint val="40000"/>
                <a:hueOff val="0"/>
                <a:satOff val="0"/>
                <a:lumOff val="0"/>
                <a:alphaOff val="0"/>
                <a:tint val="99000"/>
                <a:shade val="65000"/>
                <a:satMod val="155000"/>
              </a:schemeClr>
            </a:gs>
            <a:gs pos="100000">
              <a:schemeClr val="accent1">
                <a:tint val="40000"/>
                <a:hueOff val="0"/>
                <a:satOff val="0"/>
                <a:lumOff val="0"/>
                <a:alphaOff val="0"/>
                <a:tint val="95500"/>
                <a:shade val="100000"/>
                <a:satMod val="15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B15A6B0-7DB4-478B-923A-0CD59EEE2259}">
      <dsp:nvSpPr>
        <dsp:cNvPr id="0" name=""/>
        <dsp:cNvSpPr/>
      </dsp:nvSpPr>
      <dsp:spPr>
        <a:xfrm>
          <a:off x="5407346" y="844855"/>
          <a:ext cx="1587760" cy="1373599"/>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IFPAC</a:t>
          </a:r>
          <a:endParaRPr lang="fr-FR" sz="1600" kern="1200" dirty="0"/>
        </a:p>
      </dsp:txBody>
      <dsp:txXfrm>
        <a:off x="5670472" y="1072490"/>
        <a:ext cx="1061508" cy="918329"/>
      </dsp:txXfrm>
    </dsp:sp>
    <dsp:sp modelId="{251C8BCC-793C-4F12-BDC2-DE5BCBA49983}">
      <dsp:nvSpPr>
        <dsp:cNvPr id="0" name=""/>
        <dsp:cNvSpPr/>
      </dsp:nvSpPr>
      <dsp:spPr>
        <a:xfrm>
          <a:off x="5246452" y="3229163"/>
          <a:ext cx="731009" cy="629861"/>
        </a:xfrm>
        <a:prstGeom prst="hexagon">
          <a:avLst>
            <a:gd name="adj" fmla="val 28900"/>
            <a:gd name="vf" fmla="val 115470"/>
          </a:avLst>
        </a:prstGeom>
        <a:gradFill rotWithShape="0">
          <a:gsLst>
            <a:gs pos="0">
              <a:schemeClr val="accent1">
                <a:tint val="40000"/>
                <a:hueOff val="0"/>
                <a:satOff val="0"/>
                <a:lumOff val="0"/>
                <a:alphaOff val="0"/>
                <a:shade val="15000"/>
                <a:satMod val="180000"/>
              </a:schemeClr>
            </a:gs>
            <a:gs pos="50000">
              <a:schemeClr val="accent1">
                <a:tint val="40000"/>
                <a:hueOff val="0"/>
                <a:satOff val="0"/>
                <a:lumOff val="0"/>
                <a:alphaOff val="0"/>
                <a:shade val="45000"/>
                <a:satMod val="170000"/>
              </a:schemeClr>
            </a:gs>
            <a:gs pos="70000">
              <a:schemeClr val="accent1">
                <a:tint val="40000"/>
                <a:hueOff val="0"/>
                <a:satOff val="0"/>
                <a:lumOff val="0"/>
                <a:alphaOff val="0"/>
                <a:tint val="99000"/>
                <a:shade val="65000"/>
                <a:satMod val="155000"/>
              </a:schemeClr>
            </a:gs>
            <a:gs pos="100000">
              <a:schemeClr val="accent1">
                <a:tint val="40000"/>
                <a:hueOff val="0"/>
                <a:satOff val="0"/>
                <a:lumOff val="0"/>
                <a:alphaOff val="0"/>
                <a:tint val="95500"/>
                <a:shade val="100000"/>
                <a:satMod val="15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DF2AB70-062C-4897-BB47-5633BD321B6B}">
      <dsp:nvSpPr>
        <dsp:cNvPr id="0" name=""/>
        <dsp:cNvSpPr/>
      </dsp:nvSpPr>
      <dsp:spPr>
        <a:xfrm>
          <a:off x="5407346" y="2505743"/>
          <a:ext cx="1587760" cy="1373599"/>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Global industry</a:t>
          </a:r>
          <a:endParaRPr lang="fr-FR" sz="1600" kern="1200" dirty="0"/>
        </a:p>
      </dsp:txBody>
      <dsp:txXfrm>
        <a:off x="5670472" y="2733378"/>
        <a:ext cx="1061508" cy="918329"/>
      </dsp:txXfrm>
    </dsp:sp>
    <dsp:sp modelId="{32ABF745-FBC4-4BF2-AE6B-486863502965}">
      <dsp:nvSpPr>
        <dsp:cNvPr id="0" name=""/>
        <dsp:cNvSpPr/>
      </dsp:nvSpPr>
      <dsp:spPr>
        <a:xfrm>
          <a:off x="3776320" y="3367137"/>
          <a:ext cx="731009" cy="629861"/>
        </a:xfrm>
        <a:prstGeom prst="hexagon">
          <a:avLst>
            <a:gd name="adj" fmla="val 28900"/>
            <a:gd name="vf" fmla="val 115470"/>
          </a:avLst>
        </a:prstGeom>
        <a:gradFill rotWithShape="0">
          <a:gsLst>
            <a:gs pos="0">
              <a:schemeClr val="accent1">
                <a:tint val="40000"/>
                <a:hueOff val="0"/>
                <a:satOff val="0"/>
                <a:lumOff val="0"/>
                <a:alphaOff val="0"/>
                <a:shade val="15000"/>
                <a:satMod val="180000"/>
              </a:schemeClr>
            </a:gs>
            <a:gs pos="50000">
              <a:schemeClr val="accent1">
                <a:tint val="40000"/>
                <a:hueOff val="0"/>
                <a:satOff val="0"/>
                <a:lumOff val="0"/>
                <a:alphaOff val="0"/>
                <a:shade val="45000"/>
                <a:satMod val="170000"/>
              </a:schemeClr>
            </a:gs>
            <a:gs pos="70000">
              <a:schemeClr val="accent1">
                <a:tint val="40000"/>
                <a:hueOff val="0"/>
                <a:satOff val="0"/>
                <a:lumOff val="0"/>
                <a:alphaOff val="0"/>
                <a:tint val="99000"/>
                <a:shade val="65000"/>
                <a:satMod val="155000"/>
              </a:schemeClr>
            </a:gs>
            <a:gs pos="100000">
              <a:schemeClr val="accent1">
                <a:tint val="40000"/>
                <a:hueOff val="0"/>
                <a:satOff val="0"/>
                <a:lumOff val="0"/>
                <a:alphaOff val="0"/>
                <a:tint val="95500"/>
                <a:shade val="100000"/>
                <a:satMod val="15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3EB138B-E0A4-432C-ABA6-3D7D2EB6FBDB}">
      <dsp:nvSpPr>
        <dsp:cNvPr id="0" name=""/>
        <dsp:cNvSpPr/>
      </dsp:nvSpPr>
      <dsp:spPr>
        <a:xfrm>
          <a:off x="3951185" y="3351544"/>
          <a:ext cx="1587760" cy="1373599"/>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Black and white love</a:t>
          </a:r>
          <a:endParaRPr lang="fr-FR" sz="1600" kern="1200" dirty="0"/>
        </a:p>
      </dsp:txBody>
      <dsp:txXfrm>
        <a:off x="4214311" y="3579179"/>
        <a:ext cx="1061508" cy="918329"/>
      </dsp:txXfrm>
    </dsp:sp>
    <dsp:sp modelId="{2AC0DAD3-2831-4A86-9588-8E07B216DBA3}">
      <dsp:nvSpPr>
        <dsp:cNvPr id="0" name=""/>
        <dsp:cNvSpPr/>
      </dsp:nvSpPr>
      <dsp:spPr>
        <a:xfrm>
          <a:off x="2909203" y="2190104"/>
          <a:ext cx="731009" cy="629861"/>
        </a:xfrm>
        <a:prstGeom prst="hexagon">
          <a:avLst>
            <a:gd name="adj" fmla="val 28900"/>
            <a:gd name="vf" fmla="val 115470"/>
          </a:avLst>
        </a:prstGeom>
        <a:gradFill rotWithShape="0">
          <a:gsLst>
            <a:gs pos="0">
              <a:schemeClr val="accent1">
                <a:tint val="40000"/>
                <a:hueOff val="0"/>
                <a:satOff val="0"/>
                <a:lumOff val="0"/>
                <a:alphaOff val="0"/>
                <a:shade val="15000"/>
                <a:satMod val="180000"/>
              </a:schemeClr>
            </a:gs>
            <a:gs pos="50000">
              <a:schemeClr val="accent1">
                <a:tint val="40000"/>
                <a:hueOff val="0"/>
                <a:satOff val="0"/>
                <a:lumOff val="0"/>
                <a:alphaOff val="0"/>
                <a:shade val="45000"/>
                <a:satMod val="170000"/>
              </a:schemeClr>
            </a:gs>
            <a:gs pos="70000">
              <a:schemeClr val="accent1">
                <a:tint val="40000"/>
                <a:hueOff val="0"/>
                <a:satOff val="0"/>
                <a:lumOff val="0"/>
                <a:alphaOff val="0"/>
                <a:tint val="99000"/>
                <a:shade val="65000"/>
                <a:satMod val="155000"/>
              </a:schemeClr>
            </a:gs>
            <a:gs pos="100000">
              <a:schemeClr val="accent1">
                <a:tint val="40000"/>
                <a:hueOff val="0"/>
                <a:satOff val="0"/>
                <a:lumOff val="0"/>
                <a:alphaOff val="0"/>
                <a:tint val="95500"/>
                <a:shade val="100000"/>
                <a:satMod val="15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7D3A08B-DBC4-430B-A9A3-6101011AED9A}">
      <dsp:nvSpPr>
        <dsp:cNvPr id="0" name=""/>
        <dsp:cNvSpPr/>
      </dsp:nvSpPr>
      <dsp:spPr>
        <a:xfrm>
          <a:off x="2488264" y="2506688"/>
          <a:ext cx="1587760" cy="1373599"/>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Global central d’achat</a:t>
          </a:r>
          <a:endParaRPr lang="fr-FR" sz="1600" kern="1200" dirty="0"/>
        </a:p>
      </dsp:txBody>
      <dsp:txXfrm>
        <a:off x="2751390" y="2734323"/>
        <a:ext cx="1061508" cy="918329"/>
      </dsp:txXfrm>
    </dsp:sp>
    <dsp:sp modelId="{C8D9C3C6-A02C-4EF0-8863-24407FB2C141}">
      <dsp:nvSpPr>
        <dsp:cNvPr id="0" name=""/>
        <dsp:cNvSpPr/>
      </dsp:nvSpPr>
      <dsp:spPr>
        <a:xfrm>
          <a:off x="2437940" y="755275"/>
          <a:ext cx="1688408" cy="1548980"/>
        </a:xfrm>
        <a:prstGeom prst="hexagon">
          <a:avLst>
            <a:gd name="adj" fmla="val 28570"/>
            <a:gd name="vf" fmla="val 11547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Global Auto-</a:t>
          </a:r>
          <a:r>
            <a:rPr lang="en-US" sz="1600" kern="1200" dirty="0" err="1" smtClean="0"/>
            <a:t>Ecole</a:t>
          </a:r>
          <a:endParaRPr lang="fr-FR" sz="1600" kern="1200" dirty="0"/>
        </a:p>
      </dsp:txBody>
      <dsp:txXfrm>
        <a:off x="2729562" y="1022815"/>
        <a:ext cx="1105164" cy="101390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e radial"/>
  <dgm:desc val="Permet de représenter un processus séquentiel associé à une idée ou un thème central. Limité à six formes Niveau 2. Utilisation optimale avec de petites quantités de texte. Le texte non utilisé n’apparaît pas mais reste disponible si vous changez de disposition."/>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2B0807D0-8EA3-412C-AB12-C38405CEAAE1}" type="datetimeFigureOut">
              <a:rPr lang="fr-FR" smtClean="0"/>
              <a:t>14/06/2022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B2100019-6B41-42E7-923C-76236B4B256F}"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2100019-6B41-42E7-923C-76236B4B256F}"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2100019-6B41-42E7-923C-76236B4B256F}"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2100019-6B41-42E7-923C-76236B4B256F}"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B2100019-6B41-42E7-923C-76236B4B256F}"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B2100019-6B41-42E7-923C-76236B4B256F}"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B2100019-6B41-42E7-923C-76236B4B256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B2100019-6B41-42E7-923C-76236B4B256F}"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2B0807D0-8EA3-412C-AB12-C38405CEAAE1}" type="datetimeFigureOut">
              <a:rPr lang="fr-FR" smtClean="0"/>
              <a:t>14/06/2022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B2100019-6B41-42E7-923C-76236B4B256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2B0807D0-8EA3-412C-AB12-C38405CEAAE1}" type="datetimeFigureOut">
              <a:rPr lang="fr-FR" smtClean="0"/>
              <a:t>14/06/2022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B2100019-6B41-42E7-923C-76236B4B256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2B0807D0-8EA3-412C-AB12-C38405CEAAE1}" type="datetimeFigureOut">
              <a:rPr lang="fr-FR" smtClean="0"/>
              <a:t>14/06/2022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B2100019-6B41-42E7-923C-76236B4B256F}"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B0807D0-8EA3-412C-AB12-C38405CEAAE1}" type="datetimeFigureOut">
              <a:rPr lang="fr-FR" smtClean="0"/>
              <a:t>14/06/2022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100019-6B41-42E7-923C-76236B4B256F}"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116632"/>
            <a:ext cx="6120680" cy="936104"/>
          </a:xfrm>
        </p:spPr>
        <p:txBody>
          <a:bodyPr>
            <a:noAutofit/>
          </a:bodyPr>
          <a:lstStyle/>
          <a:p>
            <a:r>
              <a:rPr lang="en-US" sz="3600" u="sng" dirty="0" smtClean="0">
                <a:solidFill>
                  <a:schemeClr val="tx2">
                    <a:lumMod val="50000"/>
                  </a:schemeClr>
                </a:solidFill>
              </a:rPr>
              <a:t>SPECIFICATIONS</a:t>
            </a:r>
            <a:endParaRPr lang="fr-FR" sz="3600" u="sng" dirty="0">
              <a:solidFill>
                <a:schemeClr val="tx2">
                  <a:lumMod val="50000"/>
                </a:schemeClr>
              </a:solidFill>
            </a:endParaRPr>
          </a:p>
        </p:txBody>
      </p:sp>
      <p:sp>
        <p:nvSpPr>
          <p:cNvPr id="4" name="ZoneTexte 3"/>
          <p:cNvSpPr txBox="1"/>
          <p:nvPr/>
        </p:nvSpPr>
        <p:spPr>
          <a:xfrm>
            <a:off x="2195736" y="1484784"/>
            <a:ext cx="184731" cy="369332"/>
          </a:xfrm>
          <a:prstGeom prst="rect">
            <a:avLst/>
          </a:prstGeom>
          <a:noFill/>
        </p:spPr>
        <p:txBody>
          <a:bodyPr wrap="none" rtlCol="0">
            <a:spAutoFit/>
          </a:bodyPr>
          <a:lstStyle/>
          <a:p>
            <a:endParaRPr lang="fr-FR" dirty="0"/>
          </a:p>
        </p:txBody>
      </p:sp>
      <p:sp>
        <p:nvSpPr>
          <p:cNvPr id="5" name="ZoneTexte 4"/>
          <p:cNvSpPr txBox="1"/>
          <p:nvPr/>
        </p:nvSpPr>
        <p:spPr>
          <a:xfrm>
            <a:off x="1907704" y="1388404"/>
            <a:ext cx="5904656" cy="523220"/>
          </a:xfrm>
          <a:prstGeom prst="rect">
            <a:avLst/>
          </a:prstGeom>
          <a:noFill/>
        </p:spPr>
        <p:txBody>
          <a:bodyPr wrap="square" rtlCol="0">
            <a:spAutoFit/>
          </a:bodyPr>
          <a:lstStyle/>
          <a:p>
            <a:r>
              <a:rPr lang="en-US" sz="2800" b="1" u="sng" dirty="0" smtClean="0">
                <a:solidFill>
                  <a:schemeClr val="accent1">
                    <a:lumMod val="75000"/>
                  </a:schemeClr>
                </a:solidFill>
              </a:rPr>
              <a:t>CREATION OF A WEBSITE</a:t>
            </a:r>
            <a:endParaRPr lang="fr-FR" sz="2800" b="1" u="sng" dirty="0">
              <a:solidFill>
                <a:schemeClr val="accent1">
                  <a:lumMod val="75000"/>
                </a:schemeClr>
              </a:solidFill>
            </a:endParaRPr>
          </a:p>
        </p:txBody>
      </p:sp>
      <p:sp>
        <p:nvSpPr>
          <p:cNvPr id="6" name="ZoneTexte 5"/>
          <p:cNvSpPr txBox="1"/>
          <p:nvPr/>
        </p:nvSpPr>
        <p:spPr>
          <a:xfrm>
            <a:off x="523038" y="1955576"/>
            <a:ext cx="8496944" cy="3323987"/>
          </a:xfrm>
          <a:prstGeom prst="rect">
            <a:avLst/>
          </a:prstGeom>
          <a:noFill/>
        </p:spPr>
        <p:txBody>
          <a:bodyPr wrap="square" rtlCol="0">
            <a:spAutoFit/>
          </a:bodyPr>
          <a:lstStyle/>
          <a:p>
            <a:pPr>
              <a:lnSpc>
                <a:spcPct val="150000"/>
              </a:lnSpc>
            </a:pPr>
            <a:r>
              <a:rPr lang="en-US" sz="2000" b="1" u="sng" dirty="0" smtClean="0"/>
              <a:t>Name of the enterprise</a:t>
            </a:r>
            <a:r>
              <a:rPr lang="en-US" sz="2000" dirty="0" smtClean="0"/>
              <a:t>: Global Central d’Achat</a:t>
            </a:r>
          </a:p>
          <a:p>
            <a:pPr>
              <a:lnSpc>
                <a:spcPct val="150000"/>
              </a:lnSpc>
            </a:pPr>
            <a:r>
              <a:rPr lang="en-US" sz="2000" b="1" u="sng" dirty="0" smtClean="0"/>
              <a:t>Name of the project</a:t>
            </a:r>
            <a:r>
              <a:rPr lang="en-US" sz="2000" b="1" dirty="0" smtClean="0"/>
              <a:t>: </a:t>
            </a:r>
            <a:r>
              <a:rPr lang="en-US" sz="2000" dirty="0" smtClean="0"/>
              <a:t>Creation of a Website for Global Central d’Achat</a:t>
            </a:r>
          </a:p>
          <a:p>
            <a:pPr>
              <a:lnSpc>
                <a:spcPct val="150000"/>
              </a:lnSpc>
            </a:pPr>
            <a:r>
              <a:rPr lang="en-US" sz="2000" b="1" u="sng" dirty="0" smtClean="0"/>
              <a:t>Person to contact in the company</a:t>
            </a:r>
            <a:r>
              <a:rPr lang="en-US" sz="2000" dirty="0" smtClean="0"/>
              <a:t>: Mr. Mac Donald Ko</a:t>
            </a:r>
            <a:r>
              <a:rPr lang="en-US" sz="2000" dirty="0" smtClean="0"/>
              <a:t>m, </a:t>
            </a:r>
          </a:p>
          <a:p>
            <a:pPr>
              <a:lnSpc>
                <a:spcPct val="150000"/>
              </a:lnSpc>
            </a:pPr>
            <a:r>
              <a:rPr lang="en-US" sz="2000" dirty="0" smtClean="0"/>
              <a:t>Mr. NWINKOU Landry</a:t>
            </a:r>
            <a:endParaRPr lang="en-US" sz="2000" dirty="0" smtClean="0"/>
          </a:p>
          <a:p>
            <a:pPr>
              <a:lnSpc>
                <a:spcPct val="150000"/>
              </a:lnSpc>
            </a:pPr>
            <a:r>
              <a:rPr lang="en-US" sz="2000" b="1" u="sng" dirty="0" smtClean="0"/>
              <a:t>Telephone</a:t>
            </a:r>
            <a:r>
              <a:rPr lang="en-US" sz="2000" dirty="0" smtClean="0"/>
              <a:t>:679 81 01 45</a:t>
            </a:r>
            <a:endParaRPr lang="en-US" sz="2000" dirty="0" smtClean="0"/>
          </a:p>
          <a:p>
            <a:pPr>
              <a:lnSpc>
                <a:spcPct val="150000"/>
              </a:lnSpc>
            </a:pPr>
            <a:r>
              <a:rPr lang="en-US" sz="2000" b="1" u="sng" dirty="0" smtClean="0"/>
              <a:t>Email</a:t>
            </a:r>
            <a:r>
              <a:rPr lang="en-US" sz="2000" dirty="0" smtClean="0"/>
              <a:t>: nzinkoulandry@ifpac</a:t>
            </a:r>
            <a:r>
              <a:rPr lang="en-US" sz="2000" dirty="0" smtClean="0"/>
              <a:t>.net</a:t>
            </a:r>
            <a:endParaRPr lang="en-US" sz="2000" dirty="0" smtClean="0"/>
          </a:p>
        </p:txBody>
      </p:sp>
    </p:spTree>
    <p:extLst>
      <p:ext uri="{BB962C8B-B14F-4D97-AF65-F5344CB8AC3E}">
        <p14:creationId xmlns:p14="http://schemas.microsoft.com/office/powerpoint/2010/main" val="255870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05105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412776"/>
            <a:ext cx="8686800" cy="5260039"/>
          </a:xfrm>
        </p:spPr>
        <p:txBody>
          <a:bodyPr>
            <a:normAutofit/>
          </a:bodyPr>
          <a:lstStyle/>
          <a:p>
            <a:pPr>
              <a:lnSpc>
                <a:spcPct val="200000"/>
              </a:lnSpc>
            </a:pPr>
            <a:r>
              <a:rPr lang="en-US" sz="1600" b="1" dirty="0" smtClean="0"/>
              <a:t>Programming languages</a:t>
            </a:r>
            <a:r>
              <a:rPr lang="en-US" sz="1600" dirty="0" smtClean="0"/>
              <a:t>: </a:t>
            </a:r>
            <a:r>
              <a:rPr lang="en-US" sz="1600" dirty="0" smtClean="0">
                <a:solidFill>
                  <a:srgbClr val="C00000"/>
                </a:solidFill>
              </a:rPr>
              <a:t>HTML</a:t>
            </a:r>
            <a:r>
              <a:rPr lang="en-US" sz="1600" dirty="0" smtClean="0"/>
              <a:t>, </a:t>
            </a:r>
            <a:r>
              <a:rPr lang="en-US" sz="1600" dirty="0" smtClean="0">
                <a:solidFill>
                  <a:srgbClr val="00B0F0"/>
                </a:solidFill>
              </a:rPr>
              <a:t>CSS</a:t>
            </a:r>
            <a:r>
              <a:rPr lang="en-US" sz="1600" dirty="0" smtClean="0">
                <a:solidFill>
                  <a:srgbClr val="92D050"/>
                </a:solidFill>
              </a:rPr>
              <a:t>, JAVASCRIPT</a:t>
            </a:r>
            <a:r>
              <a:rPr lang="en-US" sz="1600" dirty="0" smtClean="0"/>
              <a:t>, </a:t>
            </a:r>
            <a:r>
              <a:rPr lang="en-US" sz="1600" dirty="0" smtClean="0">
                <a:solidFill>
                  <a:srgbClr val="FFC000"/>
                </a:solidFill>
              </a:rPr>
              <a:t>PHP</a:t>
            </a:r>
            <a:r>
              <a:rPr lang="en-US" sz="1600" dirty="0" smtClean="0"/>
              <a:t>, </a:t>
            </a:r>
            <a:r>
              <a:rPr lang="en-US" sz="1600" dirty="0" smtClean="0">
                <a:solidFill>
                  <a:srgbClr val="7030A0"/>
                </a:solidFill>
              </a:rPr>
              <a:t>My</a:t>
            </a:r>
            <a:r>
              <a:rPr lang="en-US" sz="1600" dirty="0" smtClean="0">
                <a:solidFill>
                  <a:srgbClr val="7030A0"/>
                </a:solidFill>
              </a:rPr>
              <a:t>SQL, Python</a:t>
            </a:r>
            <a:endParaRPr lang="en-US" sz="1600" dirty="0" smtClean="0">
              <a:solidFill>
                <a:srgbClr val="7030A0"/>
              </a:solidFill>
            </a:endParaRPr>
          </a:p>
          <a:p>
            <a:pPr>
              <a:lnSpc>
                <a:spcPct val="200000"/>
              </a:lnSpc>
            </a:pPr>
            <a:r>
              <a:rPr lang="en-US" sz="1600" b="1" dirty="0" smtClean="0"/>
              <a:t>Location of the enterprise</a:t>
            </a:r>
            <a:r>
              <a:rPr lang="en-US" sz="1600" dirty="0" smtClean="0"/>
              <a:t>: </a:t>
            </a:r>
            <a:r>
              <a:rPr lang="en-US" sz="1600" dirty="0" smtClean="0"/>
              <a:t>Me</a:t>
            </a:r>
            <a:r>
              <a:rPr lang="en-US" sz="1600" dirty="0" smtClean="0"/>
              <a:t>len</a:t>
            </a:r>
            <a:endParaRPr lang="en-US" sz="1600" dirty="0" smtClean="0"/>
          </a:p>
          <a:p>
            <a:pPr>
              <a:lnSpc>
                <a:spcPct val="200000"/>
              </a:lnSpc>
            </a:pPr>
            <a:r>
              <a:rPr lang="en-US" sz="1600" b="1" dirty="0" smtClean="0"/>
              <a:t>Number of people for the creation of website</a:t>
            </a:r>
            <a:r>
              <a:rPr lang="en-US" sz="1600" dirty="0" smtClean="0"/>
              <a:t>: </a:t>
            </a:r>
            <a:r>
              <a:rPr lang="en-US" sz="1600" dirty="0" smtClean="0">
                <a:solidFill>
                  <a:schemeClr val="accent2">
                    <a:lumMod val="75000"/>
                  </a:schemeClr>
                </a:solidFill>
              </a:rPr>
              <a:t>03 people</a:t>
            </a:r>
          </a:p>
          <a:p>
            <a:pPr marL="109728" indent="0">
              <a:lnSpc>
                <a:spcPct val="200000"/>
              </a:lnSpc>
              <a:buNone/>
            </a:pPr>
            <a:r>
              <a:rPr lang="en-US" sz="1600" b="1" dirty="0" smtClean="0">
                <a:ea typeface="Calibri" panose="020F0502020204030204" pitchFamily="34" charset="0"/>
                <a:cs typeface="Times New Roman" panose="02020603050405020304" pitchFamily="18" charset="0"/>
              </a:rPr>
              <a:t>Operating environment : </a:t>
            </a:r>
            <a:r>
              <a:rPr lang="en-US" sz="1600" dirty="0" smtClean="0">
                <a:ea typeface="Calibri" panose="020F0502020204030204" pitchFamily="34" charset="0"/>
                <a:cs typeface="Times New Roman" panose="02020603050405020304" pitchFamily="18" charset="0"/>
              </a:rPr>
              <a:t>Operating system ; windows</a:t>
            </a:r>
            <a:r>
              <a:rPr lang="en-US" sz="1600" dirty="0">
                <a:ea typeface="Calibri" panose="020F0502020204030204" pitchFamily="34" charset="0"/>
                <a:cs typeface="Times New Roman" panose="02020603050405020304" pitchFamily="18" charset="0"/>
              </a:rPr>
              <a:t>, </a:t>
            </a:r>
            <a:r>
              <a:rPr lang="en-US" sz="1600" dirty="0" smtClean="0">
                <a:ea typeface="Calibri" panose="020F0502020204030204" pitchFamily="34" charset="0"/>
                <a:cs typeface="Times New Roman" panose="02020603050405020304" pitchFamily="18" charset="0"/>
              </a:rPr>
              <a:t>Ubuntu, </a:t>
            </a:r>
            <a:r>
              <a:rPr lang="en-US" sz="1600" dirty="0">
                <a:ea typeface="Calibri" panose="020F0502020204030204" pitchFamily="34" charset="0"/>
                <a:cs typeface="Times New Roman" panose="02020603050405020304" pitchFamily="18" charset="0"/>
              </a:rPr>
              <a:t>android, </a:t>
            </a:r>
            <a:r>
              <a:rPr lang="en-US" sz="1600" dirty="0" smtClean="0">
                <a:ea typeface="Calibri" panose="020F0502020204030204" pitchFamily="34" charset="0"/>
                <a:cs typeface="Times New Roman" panose="02020603050405020304" pitchFamily="18" charset="0"/>
              </a:rPr>
              <a:t>tablets and iOS.</a:t>
            </a:r>
          </a:p>
          <a:p>
            <a:pPr>
              <a:lnSpc>
                <a:spcPct val="200000"/>
              </a:lnSpc>
              <a:buFont typeface="Wingdings" pitchFamily="2" charset="2"/>
              <a:buChar char="Ø"/>
            </a:pPr>
            <a:endParaRPr lang="en-US" sz="1600" dirty="0" smtClean="0">
              <a:ea typeface="Calibri" panose="020F0502020204030204" pitchFamily="34" charset="0"/>
              <a:cs typeface="Times New Roman" panose="02020603050405020304" pitchFamily="18" charset="0"/>
            </a:endParaRPr>
          </a:p>
          <a:p>
            <a:pPr marL="109728" indent="0">
              <a:buNone/>
            </a:pPr>
            <a:endParaRPr lang="en-US" sz="1600" dirty="0" smtClean="0">
              <a:ea typeface="Calibri" panose="020F0502020204030204" pitchFamily="34" charset="0"/>
              <a:cs typeface="Times New Roman" panose="02020603050405020304" pitchFamily="18" charset="0"/>
            </a:endParaRPr>
          </a:p>
        </p:txBody>
      </p:sp>
      <p:sp>
        <p:nvSpPr>
          <p:cNvPr id="3" name="Titre 2"/>
          <p:cNvSpPr>
            <a:spLocks noGrp="1"/>
          </p:cNvSpPr>
          <p:nvPr>
            <p:ph type="title"/>
          </p:nvPr>
        </p:nvSpPr>
        <p:spPr/>
        <p:txBody>
          <a:bodyPr/>
          <a:lstStyle/>
          <a:p>
            <a:r>
              <a:rPr lang="en-US" dirty="0" smtClean="0"/>
              <a:t>ANALYSIS OF THE EXISTING</a:t>
            </a:r>
            <a:endParaRPr lang="fr-FR" dirty="0"/>
          </a:p>
        </p:txBody>
      </p:sp>
    </p:spTree>
    <p:extLst>
      <p:ext uri="{BB962C8B-B14F-4D97-AF65-F5344CB8AC3E}">
        <p14:creationId xmlns:p14="http://schemas.microsoft.com/office/powerpoint/2010/main" val="263691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620689"/>
            <a:ext cx="6840760" cy="2520280"/>
          </a:xfrm>
        </p:spPr>
        <p:txBody>
          <a:bodyPr>
            <a:normAutofit/>
          </a:bodyPr>
          <a:lstStyle/>
          <a:p>
            <a:pPr lvl="0">
              <a:lnSpc>
                <a:spcPct val="150000"/>
              </a:lnSpc>
            </a:pPr>
            <a:r>
              <a:rPr lang="en-US" sz="1600" dirty="0" smtClean="0"/>
              <a:t>Home page</a:t>
            </a:r>
          </a:p>
          <a:p>
            <a:pPr lvl="0">
              <a:lnSpc>
                <a:spcPct val="150000"/>
              </a:lnSpc>
            </a:pPr>
            <a:r>
              <a:rPr lang="en-US" sz="1600" dirty="0" smtClean="0"/>
              <a:t>Login page</a:t>
            </a:r>
            <a:endParaRPr lang="fr-FR" sz="1600" dirty="0"/>
          </a:p>
          <a:p>
            <a:pPr lvl="0">
              <a:lnSpc>
                <a:spcPct val="150000"/>
              </a:lnSpc>
            </a:pPr>
            <a:r>
              <a:rPr lang="en-US" sz="1600" dirty="0" smtClean="0"/>
              <a:t>Payment page</a:t>
            </a:r>
            <a:endParaRPr lang="fr-FR" sz="1600" dirty="0"/>
          </a:p>
          <a:p>
            <a:pPr lvl="0">
              <a:lnSpc>
                <a:spcPct val="150000"/>
              </a:lnSpc>
            </a:pPr>
            <a:r>
              <a:rPr lang="en-US" sz="1600" dirty="0"/>
              <a:t>View his itinerary</a:t>
            </a:r>
            <a:endParaRPr lang="fr-FR" sz="1600" dirty="0"/>
          </a:p>
          <a:p>
            <a:pPr>
              <a:lnSpc>
                <a:spcPct val="150000"/>
              </a:lnSpc>
            </a:pPr>
            <a:endParaRPr lang="fr-FR" dirty="0"/>
          </a:p>
        </p:txBody>
      </p:sp>
      <p:sp>
        <p:nvSpPr>
          <p:cNvPr id="3" name="Titre 2"/>
          <p:cNvSpPr>
            <a:spLocks noGrp="1"/>
          </p:cNvSpPr>
          <p:nvPr>
            <p:ph type="title"/>
          </p:nvPr>
        </p:nvSpPr>
        <p:spPr>
          <a:xfrm>
            <a:off x="323528" y="-4010"/>
            <a:ext cx="4176464" cy="840722"/>
          </a:xfrm>
        </p:spPr>
        <p:txBody>
          <a:bodyPr>
            <a:normAutofit/>
          </a:bodyPr>
          <a:lstStyle/>
          <a:p>
            <a:r>
              <a:rPr lang="en-US" sz="1800" u="sng" dirty="0" smtClean="0">
                <a:solidFill>
                  <a:schemeClr val="tx1"/>
                </a:solidFill>
              </a:rPr>
              <a:t>Number of pages </a:t>
            </a:r>
            <a:r>
              <a:rPr lang="en-US" sz="1800" b="0" dirty="0" smtClean="0">
                <a:solidFill>
                  <a:schemeClr val="tx1"/>
                </a:solidFill>
              </a:rPr>
              <a:t>(</a:t>
            </a:r>
            <a:r>
              <a:rPr lang="en-US" sz="1800" b="0" dirty="0" smtClean="0">
                <a:solidFill>
                  <a:schemeClr val="tx1"/>
                </a:solidFill>
              </a:rPr>
              <a:t>04 pages</a:t>
            </a:r>
            <a:r>
              <a:rPr lang="en-US" sz="1800" b="0" dirty="0" smtClean="0">
                <a:solidFill>
                  <a:schemeClr val="tx1"/>
                </a:solidFill>
              </a:rPr>
              <a:t>}</a:t>
            </a:r>
            <a:endParaRPr lang="fr-FR" sz="1800" b="0" dirty="0">
              <a:solidFill>
                <a:schemeClr val="tx1"/>
              </a:solidFill>
            </a:endParaRPr>
          </a:p>
        </p:txBody>
      </p:sp>
      <p:sp>
        <p:nvSpPr>
          <p:cNvPr id="4" name="ZoneTexte 3"/>
          <p:cNvSpPr txBox="1"/>
          <p:nvPr/>
        </p:nvSpPr>
        <p:spPr>
          <a:xfrm>
            <a:off x="-180528" y="3356992"/>
            <a:ext cx="7776864" cy="892552"/>
          </a:xfrm>
          <a:prstGeom prst="rect">
            <a:avLst/>
          </a:prstGeom>
          <a:noFill/>
        </p:spPr>
        <p:txBody>
          <a:bodyPr wrap="square" rtlCol="0">
            <a:spAutoFit/>
          </a:bodyPr>
          <a:lstStyle/>
          <a:p>
            <a:pPr marL="742950" lvl="1" indent="-285750">
              <a:buFont typeface="Wingdings" pitchFamily="2" charset="2"/>
              <a:buChar char="Ø"/>
            </a:pPr>
            <a:r>
              <a:rPr lang="en-US" sz="1600" dirty="0" smtClean="0"/>
              <a:t>Domain type: </a:t>
            </a:r>
            <a:r>
              <a:rPr lang="en-US" sz="1600" b="1" dirty="0" smtClean="0"/>
              <a:t>.COM  </a:t>
            </a:r>
            <a:r>
              <a:rPr lang="en-US" sz="1600" dirty="0" smtClean="0"/>
              <a:t>(top domain name)</a:t>
            </a:r>
            <a:endParaRPr lang="en-US" sz="1600" dirty="0" smtClean="0"/>
          </a:p>
          <a:p>
            <a:endParaRPr lang="en-US" dirty="0" smtClean="0"/>
          </a:p>
          <a:p>
            <a:endParaRPr lang="fr-FR" dirty="0"/>
          </a:p>
        </p:txBody>
      </p:sp>
      <p:sp>
        <p:nvSpPr>
          <p:cNvPr id="5" name="ZoneTexte 4"/>
          <p:cNvSpPr txBox="1"/>
          <p:nvPr/>
        </p:nvSpPr>
        <p:spPr>
          <a:xfrm>
            <a:off x="107504" y="4077072"/>
            <a:ext cx="6192688" cy="830997"/>
          </a:xfrm>
          <a:prstGeom prst="homePlate">
            <a:avLst/>
          </a:prstGeom>
          <a:solidFill>
            <a:schemeClr val="accent1">
              <a:lumMod val="60000"/>
              <a:lumOff val="40000"/>
            </a:schemeClr>
          </a:solidFill>
        </p:spPr>
        <p:txBody>
          <a:bodyPr wrap="square" rtlCol="0">
            <a:spAutoFit/>
          </a:bodyPr>
          <a:lstStyle/>
          <a:p>
            <a:r>
              <a:rPr lang="en-US" sz="1600" dirty="0" smtClean="0"/>
              <a:t>We are </a:t>
            </a:r>
            <a:r>
              <a:rPr lang="en-US" sz="1600" dirty="0" smtClean="0"/>
              <a:t>targeting the general public, </a:t>
            </a:r>
            <a:r>
              <a:rPr lang="en-US" sz="1600" dirty="0" smtClean="0"/>
              <a:t>a professional audience in general (businessmen) since they are the ones who mainly carryout transactions</a:t>
            </a:r>
            <a:endParaRPr lang="fr-FR" sz="1600" dirty="0"/>
          </a:p>
        </p:txBody>
      </p:sp>
    </p:spTree>
    <p:extLst>
      <p:ext uri="{BB962C8B-B14F-4D97-AF65-F5344CB8AC3E}">
        <p14:creationId xmlns:p14="http://schemas.microsoft.com/office/powerpoint/2010/main" val="20539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332656"/>
            <a:ext cx="8712968" cy="6192688"/>
          </a:xfrm>
        </p:spPr>
        <p:txBody>
          <a:bodyPr>
            <a:normAutofit fontScale="62500" lnSpcReduction="20000"/>
          </a:bodyPr>
          <a:lstStyle/>
          <a:p>
            <a:pPr marL="457200" indent="-457200">
              <a:lnSpc>
                <a:spcPct val="107000"/>
              </a:lnSpc>
              <a:spcBef>
                <a:spcPts val="0"/>
              </a:spcBef>
              <a:spcAft>
                <a:spcPts val="800"/>
              </a:spcAft>
              <a:buFont typeface="+mj-lt"/>
              <a:buAutoNum type="arabicPeriod" startAt="5"/>
            </a:pPr>
            <a:r>
              <a:rPr lang="en-US" b="1" dirty="0">
                <a:ea typeface="Calibri" panose="020F0502020204030204" pitchFamily="34" charset="0"/>
                <a:cs typeface="Times New Roman" panose="02020603050405020304" pitchFamily="18" charset="0"/>
              </a:rPr>
              <a:t>NONFUNCTIONAL REQUIREMENTS</a:t>
            </a:r>
          </a:p>
          <a:p>
            <a:pPr>
              <a:lnSpc>
                <a:spcPct val="107000"/>
              </a:lnSpc>
              <a:spcBef>
                <a:spcPts val="0"/>
              </a:spcBef>
              <a:spcAft>
                <a:spcPts val="800"/>
              </a:spcAft>
            </a:pPr>
            <a:r>
              <a:rPr lang="en-US" b="1" u="sng" dirty="0">
                <a:ea typeface="Calibri" panose="020F0502020204030204" pitchFamily="34" charset="0"/>
                <a:cs typeface="Times New Roman" panose="02020603050405020304" pitchFamily="18" charset="0"/>
              </a:rPr>
              <a:t>PERFORMANCE REQUIREMENT</a:t>
            </a:r>
          </a:p>
          <a:p>
            <a:pPr>
              <a:lnSpc>
                <a:spcPct val="107000"/>
              </a:lnSpc>
              <a:spcBef>
                <a:spcPts val="0"/>
              </a:spcBef>
              <a:spcAft>
                <a:spcPts val="800"/>
              </a:spcAft>
            </a:pPr>
            <a:r>
              <a:rPr lang="en-US" dirty="0">
                <a:ea typeface="Calibri" panose="020F0502020204030204" pitchFamily="34" charset="0"/>
                <a:cs typeface="Times New Roman" panose="02020603050405020304" pitchFamily="18" charset="0"/>
              </a:rPr>
              <a:t>The steps involved to perform the implementation of the site database include;</a:t>
            </a:r>
          </a:p>
          <a:p>
            <a:pPr marL="342900" marR="0" lvl="0" indent="-342900">
              <a:lnSpc>
                <a:spcPct val="107000"/>
              </a:lnSpc>
              <a:spcBef>
                <a:spcPts val="0"/>
              </a:spcBef>
              <a:spcAft>
                <a:spcPts val="490"/>
              </a:spcAft>
              <a:buFont typeface="+mj-lt"/>
              <a:buAutoNum type="alphaLcParenR"/>
            </a:pPr>
            <a:r>
              <a:rPr lang="en-US" b="1" dirty="0">
                <a:ea typeface="Calibri" panose="020F0502020204030204" pitchFamily="34" charset="0"/>
                <a:cs typeface="Times New Roman" panose="02020603050405020304" pitchFamily="18" charset="0"/>
              </a:rPr>
              <a:t> E-R diagram </a:t>
            </a:r>
          </a:p>
          <a:p>
            <a:pPr marL="457200" marR="0">
              <a:lnSpc>
                <a:spcPct val="107000"/>
              </a:lnSpc>
              <a:spcBef>
                <a:spcPts val="0"/>
              </a:spcBef>
              <a:spcAft>
                <a:spcPts val="490"/>
              </a:spcAft>
            </a:pPr>
            <a:r>
              <a:rPr lang="en-US" dirty="0">
                <a:ea typeface="Arial" panose="020B0604020202020204" pitchFamily="34" charset="0"/>
                <a:cs typeface="Arial" panose="020B0604020202020204" pitchFamily="34" charset="0"/>
              </a:rPr>
              <a:t>     This constitutes a technique for representing the logical structure of a database in a pictorial manner. This analysis is then used to organize data as a relation, normalizing relation and finally obtaining a relation database</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Entities</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-which specify distinct real world items in an application</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Attributes</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-which specify properties of an entity and relationships</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Relationships</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-which connect entities and represent meaningful dependencies between them.</a:t>
            </a:r>
            <a:endParaRPr lang="en-US"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490"/>
              </a:spcAft>
              <a:buFont typeface="+mj-lt"/>
              <a:buAutoNum type="alphaLcParenR" startAt="2"/>
            </a:pPr>
            <a:r>
              <a:rPr lang="en-US" sz="2400" b="1" dirty="0">
                <a:ea typeface="Arial" panose="020B0604020202020204" pitchFamily="34" charset="0"/>
                <a:cs typeface="Arial" panose="020B0604020202020204" pitchFamily="34" charset="0"/>
              </a:rPr>
              <a:t>NORMALIZATION</a:t>
            </a:r>
            <a:endParaRPr lang="en-US" sz="2400"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The basic objective of normalization is to reduce redundancy which means that information is to be stored only once.</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Storing info several times leads to wastage of storage space and increase in total size of the data stored.</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490"/>
              </a:spcAft>
            </a:pPr>
            <a:r>
              <a:rPr lang="en-US" dirty="0">
                <a:ea typeface="Arial" panose="020B0604020202020204" pitchFamily="34" charset="0"/>
                <a:cs typeface="Arial" panose="020B0604020202020204" pitchFamily="34" charset="0"/>
              </a:rPr>
              <a:t>If a database is not properly designed, it can give rise to modifications anomalies, which can be eliminated by normalizing the database </a:t>
            </a:r>
            <a:endParaRPr lang="en-US" dirty="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22909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nSpc>
                <a:spcPct val="200000"/>
              </a:lnSpc>
            </a:pPr>
            <a:r>
              <a:rPr lang="en-US" sz="1600" dirty="0" smtClean="0"/>
              <a:t>Multilanguage </a:t>
            </a:r>
            <a:r>
              <a:rPr lang="en-US" sz="1600" dirty="0" smtClean="0"/>
              <a:t>website (</a:t>
            </a:r>
            <a:r>
              <a:rPr lang="en-US" sz="1600" b="1" dirty="0" smtClean="0"/>
              <a:t>English, French, etc.)</a:t>
            </a:r>
            <a:endParaRPr lang="en-US" sz="1600" dirty="0" smtClean="0"/>
          </a:p>
          <a:p>
            <a:pPr>
              <a:lnSpc>
                <a:spcPct val="200000"/>
              </a:lnSpc>
            </a:pPr>
            <a:r>
              <a:rPr lang="en-US" sz="1600" dirty="0" smtClean="0"/>
              <a:t>Online payment for transactions abroad</a:t>
            </a:r>
          </a:p>
          <a:p>
            <a:pPr>
              <a:lnSpc>
                <a:spcPct val="200000"/>
              </a:lnSpc>
            </a:pPr>
            <a:r>
              <a:rPr lang="en-US" sz="1600" dirty="0" smtClean="0"/>
              <a:t>Online and physical payment for those in the country</a:t>
            </a:r>
          </a:p>
          <a:p>
            <a:pPr>
              <a:lnSpc>
                <a:spcPct val="200000"/>
              </a:lnSpc>
            </a:pPr>
            <a:r>
              <a:rPr lang="en-US" sz="1600" dirty="0" smtClean="0"/>
              <a:t>Our website will have a mobile version </a:t>
            </a:r>
          </a:p>
          <a:p>
            <a:pPr>
              <a:lnSpc>
                <a:spcPct val="200000"/>
              </a:lnSpc>
            </a:pPr>
            <a:r>
              <a:rPr lang="en-US" sz="1600" dirty="0" smtClean="0"/>
              <a:t>The client must create his or her account </a:t>
            </a:r>
            <a:endParaRPr lang="fr-FR" sz="1600" dirty="0"/>
          </a:p>
        </p:txBody>
      </p:sp>
      <p:sp>
        <p:nvSpPr>
          <p:cNvPr id="3" name="Titre 2"/>
          <p:cNvSpPr>
            <a:spLocks noGrp="1"/>
          </p:cNvSpPr>
          <p:nvPr>
            <p:ph type="title"/>
          </p:nvPr>
        </p:nvSpPr>
        <p:spPr>
          <a:prstGeom prst="stripedRightArrow">
            <a:avLst/>
          </a:prstGeom>
          <a:solidFill>
            <a:schemeClr val="accent1">
              <a:lumMod val="60000"/>
              <a:lumOff val="40000"/>
            </a:schemeClr>
          </a:solidFill>
        </p:spPr>
        <p:txBody>
          <a:bodyPr>
            <a:normAutofit fontScale="90000"/>
          </a:bodyPr>
          <a:lstStyle/>
          <a:p>
            <a:r>
              <a:rPr lang="en-US" dirty="0" smtClean="0"/>
              <a:t>PROJECT PERIMETER</a:t>
            </a:r>
            <a:endParaRPr lang="fr-FR" dirty="0"/>
          </a:p>
        </p:txBody>
      </p:sp>
    </p:spTree>
    <p:extLst>
      <p:ext uri="{BB962C8B-B14F-4D97-AF65-F5344CB8AC3E}">
        <p14:creationId xmlns:p14="http://schemas.microsoft.com/office/powerpoint/2010/main" val="3518446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prstGeom prst="notchedRightArrow">
            <a:avLst/>
          </a:prstGeom>
          <a:solidFill>
            <a:schemeClr val="accent1">
              <a:lumMod val="60000"/>
              <a:lumOff val="40000"/>
            </a:schemeClr>
          </a:solidFill>
        </p:spPr>
        <p:txBody>
          <a:bodyPr>
            <a:normAutofit fontScale="90000"/>
          </a:bodyPr>
          <a:lstStyle/>
          <a:p>
            <a:r>
              <a:rPr lang="en-US" dirty="0" smtClean="0"/>
              <a:t>Graphics and Ergonomics</a:t>
            </a:r>
            <a:endParaRPr lang="fr-F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92" y="1412776"/>
            <a:ext cx="4140968" cy="414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12776"/>
            <a:ext cx="4618484" cy="461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28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4250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2172494286"/>
              </p:ext>
            </p:extLst>
          </p:nvPr>
        </p:nvGraphicFramePr>
        <p:xfrm>
          <a:off x="-289048" y="2132856"/>
          <a:ext cx="9433048" cy="47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p:cNvSpPr>
            <a:spLocks noGrp="1"/>
          </p:cNvSpPr>
          <p:nvPr>
            <p:ph type="title"/>
          </p:nvPr>
        </p:nvSpPr>
        <p:spPr>
          <a:xfrm>
            <a:off x="457200" y="274638"/>
            <a:ext cx="8579296" cy="1066130"/>
          </a:xfrm>
        </p:spPr>
        <p:txBody>
          <a:bodyPr>
            <a:normAutofit fontScale="90000"/>
          </a:bodyPr>
          <a:lstStyle/>
          <a:p>
            <a:r>
              <a:rPr lang="en-US" b="1" u="sng" dirty="0" smtClean="0">
                <a:solidFill>
                  <a:schemeClr val="tx1"/>
                </a:solidFill>
              </a:rPr>
              <a:t>PRESENTATION OF THE ENTERPRISE</a:t>
            </a:r>
            <a:endParaRPr lang="fr-FR" b="1" u="sng" dirty="0">
              <a:solidFill>
                <a:schemeClr val="tx1"/>
              </a:solidFill>
            </a:endParaRPr>
          </a:p>
        </p:txBody>
      </p:sp>
      <p:sp>
        <p:nvSpPr>
          <p:cNvPr id="4" name="ZoneTexte 3"/>
          <p:cNvSpPr txBox="1"/>
          <p:nvPr/>
        </p:nvSpPr>
        <p:spPr>
          <a:xfrm>
            <a:off x="107504" y="1268760"/>
            <a:ext cx="7488832" cy="923330"/>
          </a:xfrm>
          <a:prstGeom prst="rect">
            <a:avLst/>
          </a:prstGeom>
          <a:noFill/>
        </p:spPr>
        <p:txBody>
          <a:bodyPr wrap="square" rtlCol="0">
            <a:spAutoFit/>
          </a:bodyPr>
          <a:lstStyle/>
          <a:p>
            <a:pPr marL="285750" indent="-285750">
              <a:buFont typeface="Wingdings" pitchFamily="2" charset="2"/>
              <a:buChar char="v"/>
            </a:pPr>
            <a:r>
              <a:rPr lang="en-US" dirty="0" smtClean="0"/>
              <a:t>Global Central d’Achat is one of the 6 services under the Global group that deals with the Import and Export of products</a:t>
            </a:r>
            <a:endParaRPr lang="fr-FR" dirty="0"/>
          </a:p>
        </p:txBody>
      </p:sp>
    </p:spTree>
    <p:extLst>
      <p:ext uri="{BB962C8B-B14F-4D97-AF65-F5344CB8AC3E}">
        <p14:creationId xmlns:p14="http://schemas.microsoft.com/office/powerpoint/2010/main" val="219301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95936" y="4271438"/>
            <a:ext cx="5166285" cy="260560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contenu 1"/>
          <p:cNvSpPr>
            <a:spLocks noGrp="1"/>
          </p:cNvSpPr>
          <p:nvPr>
            <p:ph idx="1"/>
          </p:nvPr>
        </p:nvSpPr>
        <p:spPr>
          <a:xfrm>
            <a:off x="362145" y="906979"/>
            <a:ext cx="4785919" cy="3242101"/>
          </a:xfrm>
        </p:spPr>
        <p:txBody>
          <a:bodyPr>
            <a:normAutofit/>
          </a:bodyPr>
          <a:lstStyle/>
          <a:p>
            <a:endParaRPr lang="en-US" sz="1600" dirty="0" smtClean="0"/>
          </a:p>
          <a:p>
            <a:r>
              <a:rPr lang="en-US" sz="1600" dirty="0" smtClean="0"/>
              <a:t>Global </a:t>
            </a:r>
            <a:r>
              <a:rPr lang="en-US" sz="1600" dirty="0"/>
              <a:t>Central d’Achat is one of the 6 services under the Global group that deals with the Import and Export of </a:t>
            </a:r>
            <a:r>
              <a:rPr lang="en-US" sz="1600" dirty="0" smtClean="0"/>
              <a:t>products</a:t>
            </a:r>
          </a:p>
          <a:p>
            <a:r>
              <a:rPr lang="en-US" sz="1600" dirty="0" smtClean="0"/>
              <a:t>The </a:t>
            </a:r>
            <a:r>
              <a:rPr lang="en-US" sz="1600" dirty="0"/>
              <a:t>purpose of the Global Central Achat </a:t>
            </a:r>
            <a:r>
              <a:rPr lang="en-US" sz="1600" dirty="0" smtClean="0"/>
              <a:t>is </a:t>
            </a:r>
            <a:r>
              <a:rPr lang="en-US" sz="1600" dirty="0"/>
              <a:t>to create an </a:t>
            </a:r>
            <a:r>
              <a:rPr lang="en-US" sz="1600" dirty="0" smtClean="0"/>
              <a:t>IMPORT/EXPORT </a:t>
            </a:r>
            <a:r>
              <a:rPr lang="en-US" sz="1600" dirty="0"/>
              <a:t>link </a:t>
            </a:r>
            <a:r>
              <a:rPr lang="en-US" sz="1600" dirty="0" smtClean="0"/>
              <a:t>both in national and international territories</a:t>
            </a:r>
          </a:p>
          <a:p>
            <a:r>
              <a:rPr lang="en-US" sz="1600" dirty="0" smtClean="0"/>
              <a:t>Take care of national and international finalities</a:t>
            </a:r>
          </a:p>
          <a:p>
            <a:r>
              <a:rPr lang="en-US" sz="1600" dirty="0" smtClean="0"/>
              <a:t>Respecting delivery time</a:t>
            </a:r>
            <a:endParaRPr lang="en-US" sz="1600" dirty="0" smtClean="0"/>
          </a:p>
          <a:p>
            <a:endParaRPr lang="fr-FR" sz="1600" dirty="0"/>
          </a:p>
          <a:p>
            <a:pPr marL="109728" indent="0">
              <a:buNone/>
            </a:pPr>
            <a:endParaRPr lang="fr-FR" sz="1600" dirty="0"/>
          </a:p>
          <a:p>
            <a:endParaRPr lang="fr-F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905625"/>
            <a:ext cx="4139951" cy="2980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119" y="1312334"/>
            <a:ext cx="3779912" cy="29482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755576" y="404664"/>
            <a:ext cx="7128792" cy="461665"/>
          </a:xfrm>
          <a:prstGeom prst="rect">
            <a:avLst/>
          </a:prstGeom>
          <a:noFill/>
        </p:spPr>
        <p:txBody>
          <a:bodyPr wrap="square" rtlCol="0">
            <a:spAutoFit/>
          </a:bodyPr>
          <a:lstStyle/>
          <a:p>
            <a:pPr algn="ctr"/>
            <a:r>
              <a:rPr lang="en-US" sz="2400" b="1" u="sng" dirty="0" smtClean="0"/>
              <a:t>GLOBAL CENTRAL D’ACHAT</a:t>
            </a:r>
            <a:endParaRPr lang="fr-FR" sz="2400" b="1" u="sng" dirty="0"/>
          </a:p>
        </p:txBody>
      </p:sp>
    </p:spTree>
    <p:extLst>
      <p:ext uri="{BB962C8B-B14F-4D97-AF65-F5344CB8AC3E}">
        <p14:creationId xmlns:p14="http://schemas.microsoft.com/office/powerpoint/2010/main" val="398581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1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73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Budget</a:t>
            </a:r>
          </a:p>
          <a:p>
            <a:pPr marL="109728" indent="0">
              <a:buNone/>
            </a:pPr>
            <a:endParaRPr lang="fr-FR" dirty="0"/>
          </a:p>
        </p:txBody>
      </p:sp>
      <p:sp>
        <p:nvSpPr>
          <p:cNvPr id="5" name="Titre 4"/>
          <p:cNvSpPr>
            <a:spLocks noGrp="1"/>
          </p:cNvSpPr>
          <p:nvPr>
            <p:ph type="title"/>
          </p:nvPr>
        </p:nvSpPr>
        <p:spPr/>
        <p:txBody>
          <a:bodyPr/>
          <a:lstStyle/>
          <a:p>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2" y="0"/>
            <a:ext cx="904020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87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126" y="688694"/>
            <a:ext cx="9133874" cy="5908658"/>
          </a:xfrm>
        </p:spPr>
        <p:txBody>
          <a:bodyPr>
            <a:normAutofit/>
          </a:bodyPr>
          <a:lstStyle/>
          <a:p>
            <a:r>
              <a:rPr lang="en-US" sz="1800" dirty="0"/>
              <a:t>The purpose of the global central </a:t>
            </a:r>
            <a:r>
              <a:rPr lang="en-US" sz="1800" dirty="0" smtClean="0"/>
              <a:t>d’achat </a:t>
            </a:r>
            <a:r>
              <a:rPr lang="en-US" sz="1800" dirty="0"/>
              <a:t>is to ease stress burden </a:t>
            </a:r>
            <a:r>
              <a:rPr lang="en-US" sz="1800" dirty="0" smtClean="0"/>
              <a:t>people face when they need to send and collect their product</a:t>
            </a:r>
          </a:p>
          <a:p>
            <a:pPr marL="109728" indent="0">
              <a:buNone/>
            </a:pPr>
            <a:r>
              <a:rPr lang="en-US" sz="1800" u="sng" dirty="0" smtClean="0">
                <a:latin typeface="Arial Black" panose="020B0A04020102020204" pitchFamily="34" charset="0"/>
                <a:ea typeface="Calibri" panose="020F0502020204030204" pitchFamily="34" charset="0"/>
                <a:cs typeface="Times New Roman" panose="02020603050405020304" pitchFamily="18" charset="0"/>
              </a:rPr>
              <a:t>TARGETED AUDIENCE</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Ø"/>
            </a:pPr>
            <a:r>
              <a:rPr lang="en-US" sz="1800" dirty="0" smtClean="0">
                <a:latin typeface="Calibri" panose="020F0502020204030204" pitchFamily="34" charset="0"/>
                <a:ea typeface="Calibri" panose="020F0502020204030204" pitchFamily="34" charset="0"/>
                <a:cs typeface="Times New Roman" panose="02020603050405020304" pitchFamily="18" charset="0"/>
              </a:rPr>
              <a:t>This </a:t>
            </a:r>
            <a:r>
              <a:rPr lang="en-US" sz="1800" dirty="0">
                <a:latin typeface="Calibri" panose="020F0502020204030204" pitchFamily="34" charset="0"/>
                <a:ea typeface="Calibri" panose="020F0502020204030204" pitchFamily="34" charset="0"/>
                <a:cs typeface="Times New Roman" panose="02020603050405020304" pitchFamily="18" charset="0"/>
              </a:rPr>
              <a:t>project is targeted to the entire population</a:t>
            </a:r>
            <a:r>
              <a:rPr lang="en-US" sz="1800" dirty="0" smtClean="0"/>
              <a:t> </a:t>
            </a:r>
          </a:p>
          <a:p>
            <a:pPr marL="109728" indent="0">
              <a:buNone/>
            </a:pPr>
            <a:r>
              <a:rPr lang="en-US" sz="1800" b="1" u="sng" dirty="0" smtClean="0">
                <a:latin typeface="Arial Black" pitchFamily="34" charset="0"/>
              </a:rPr>
              <a:t>HOW THE SYSTEM WORKS</a:t>
            </a:r>
            <a:endParaRPr lang="en-US" sz="1800" b="1" u="sng" dirty="0" smtClean="0">
              <a:latin typeface="Arial Black" pitchFamily="34" charset="0"/>
            </a:endParaRPr>
          </a:p>
          <a:p>
            <a:r>
              <a:rPr lang="en-US" sz="1800" dirty="0" smtClean="0"/>
              <a:t>Global </a:t>
            </a:r>
            <a:r>
              <a:rPr lang="en-US" sz="1800" dirty="0"/>
              <a:t>Central d’achat system stores the following information:</a:t>
            </a:r>
            <a:endParaRPr lang="fr-FR" sz="1800" dirty="0"/>
          </a:p>
          <a:p>
            <a:pPr lvl="0"/>
            <a:r>
              <a:rPr lang="en-US" sz="1800" dirty="0"/>
              <a:t>Imported/exported product Description</a:t>
            </a:r>
            <a:r>
              <a:rPr lang="fr-FR" sz="1800" dirty="0"/>
              <a:t>, </a:t>
            </a:r>
            <a:r>
              <a:rPr lang="en-US" sz="1800" dirty="0"/>
              <a:t>it includes the kind of products to be I/E.</a:t>
            </a:r>
          </a:p>
          <a:p>
            <a:pPr lvl="0"/>
            <a:r>
              <a:rPr lang="en-US" sz="1800" dirty="0"/>
              <a:t>The date of transaction,</a:t>
            </a:r>
          </a:p>
          <a:p>
            <a:pPr lvl="0"/>
            <a:r>
              <a:rPr lang="en-US" sz="1800" dirty="0"/>
              <a:t>Estimated time of arrival</a:t>
            </a:r>
          </a:p>
          <a:p>
            <a:pPr lvl="0"/>
            <a:r>
              <a:rPr lang="en-US" sz="1800" dirty="0"/>
              <a:t>Product code</a:t>
            </a:r>
          </a:p>
          <a:p>
            <a:pPr lvl="0"/>
            <a:r>
              <a:rPr lang="en-US" sz="1800" dirty="0"/>
              <a:t>Means of </a:t>
            </a:r>
            <a:r>
              <a:rPr lang="en-US" sz="1800" dirty="0" smtClean="0"/>
              <a:t>transportation</a:t>
            </a:r>
          </a:p>
          <a:p>
            <a:pPr lvl="0"/>
            <a:r>
              <a:rPr lang="en-US" sz="1800" dirty="0" smtClean="0"/>
              <a:t>A tracking number will be sent when about to export the goods</a:t>
            </a:r>
            <a:endParaRPr lang="fr-FR" sz="1800" dirty="0"/>
          </a:p>
          <a:p>
            <a:pPr marL="109728" lvl="0" indent="0">
              <a:buNone/>
            </a:pPr>
            <a:r>
              <a:rPr lang="en-US" sz="1800" b="1" u="sng" dirty="0"/>
              <a:t>Customers Description</a:t>
            </a:r>
            <a:endParaRPr lang="fr-FR" sz="1800" b="1" u="sng" dirty="0"/>
          </a:p>
          <a:p>
            <a:r>
              <a:rPr lang="en-US" sz="1800" dirty="0"/>
              <a:t>It includes customers code, name, address, phone number, residence, email, and country of origin. This information may be used for keeping the records of the customer for any emergency or </a:t>
            </a:r>
            <a:r>
              <a:rPr lang="en-US" sz="1800" dirty="0" smtClean="0"/>
              <a:t>for any other kind of information.</a:t>
            </a:r>
            <a:endParaRPr lang="fr-FR" sz="1800" dirty="0"/>
          </a:p>
          <a:p>
            <a:pPr marL="109728" indent="0">
              <a:buNone/>
            </a:pPr>
            <a:endParaRPr lang="en-US" sz="1600" dirty="0" smtClean="0"/>
          </a:p>
          <a:p>
            <a:pPr>
              <a:buFont typeface="Wingdings" pitchFamily="2" charset="2"/>
              <a:buChar char="Ø"/>
            </a:pPr>
            <a:endParaRPr lang="en-US" sz="1600" dirty="0" smtClean="0"/>
          </a:p>
          <a:p>
            <a:endParaRPr lang="fr-FR" sz="1600" dirty="0"/>
          </a:p>
        </p:txBody>
      </p:sp>
      <p:sp>
        <p:nvSpPr>
          <p:cNvPr id="4" name="ZoneTexte 3"/>
          <p:cNvSpPr txBox="1"/>
          <p:nvPr/>
        </p:nvSpPr>
        <p:spPr>
          <a:xfrm>
            <a:off x="1619672" y="188638"/>
            <a:ext cx="4968552" cy="461665"/>
          </a:xfrm>
          <a:prstGeom prst="rect">
            <a:avLst/>
          </a:prstGeom>
          <a:noFill/>
        </p:spPr>
        <p:txBody>
          <a:bodyPr wrap="square" rtlCol="0">
            <a:spAutoFit/>
          </a:bodyPr>
          <a:lstStyle/>
          <a:p>
            <a:pPr algn="ctr"/>
            <a:r>
              <a:rPr lang="en-US" sz="2400" b="1" u="sng" dirty="0" smtClean="0"/>
              <a:t>GLOBAL CENTRAL D’ACHAT</a:t>
            </a:r>
            <a:endParaRPr lang="fr-FR" sz="2400" b="1" u="sng" dirty="0"/>
          </a:p>
        </p:txBody>
      </p:sp>
    </p:spTree>
    <p:extLst>
      <p:ext uri="{BB962C8B-B14F-4D97-AF65-F5344CB8AC3E}">
        <p14:creationId xmlns:p14="http://schemas.microsoft.com/office/powerpoint/2010/main" val="273624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60648"/>
            <a:ext cx="9144000" cy="6597352"/>
          </a:xfrm>
        </p:spPr>
        <p:txBody>
          <a:bodyPr>
            <a:normAutofit/>
          </a:bodyPr>
          <a:lstStyle/>
          <a:p>
            <a:pPr marL="342900" lvl="0" indent="-342900">
              <a:lnSpc>
                <a:spcPct val="107000"/>
              </a:lnSpc>
              <a:spcBef>
                <a:spcPts val="0"/>
              </a:spcBef>
              <a:buFont typeface="Symbol" panose="05050102010706020507" pitchFamily="18" charset="2"/>
              <a:buChar char=""/>
            </a:pPr>
            <a:r>
              <a:rPr lang="en-US" sz="2800" u="sng" dirty="0">
                <a:latin typeface="Arial Black" panose="020B0A04020102020204" pitchFamily="34" charset="0"/>
                <a:ea typeface="Calibri" panose="020F0502020204030204" pitchFamily="34" charset="0"/>
                <a:cs typeface="Arial" panose="020B0604020202020204" pitchFamily="34" charset="0"/>
              </a:rPr>
              <a:t>User Class and </a:t>
            </a:r>
            <a:r>
              <a:rPr lang="en-US" sz="2800" u="sng" dirty="0" smtClean="0">
                <a:latin typeface="Arial Black" panose="020B0A04020102020204" pitchFamily="34" charset="0"/>
                <a:ea typeface="Calibri" panose="020F0502020204030204" pitchFamily="34" charset="0"/>
                <a:cs typeface="Arial" panose="020B0604020202020204" pitchFamily="34" charset="0"/>
              </a:rPr>
              <a:t>Characteristics</a:t>
            </a:r>
          </a:p>
          <a:p>
            <a:pPr marL="0" lvl="0" indent="0">
              <a:lnSpc>
                <a:spcPct val="107000"/>
              </a:lnSpc>
              <a:spcBef>
                <a:spcPts val="0"/>
              </a:spcBef>
              <a:buNone/>
            </a:pPr>
            <a:endParaRPr lang="en-US" sz="2800" dirty="0">
              <a:latin typeface="Arial Black" panose="020B0A04020102020204" pitchFamily="34" charset="0"/>
              <a:ea typeface="Calibri" panose="020F0502020204030204" pitchFamily="34" charset="0"/>
              <a:cs typeface="Arial" panose="020B0604020202020204" pitchFamily="34" charset="0"/>
            </a:endParaRPr>
          </a:p>
          <a:p>
            <a:pPr marL="0" lvl="0" indent="0">
              <a:spcBef>
                <a:spcPts val="0"/>
              </a:spcBef>
              <a:buNone/>
            </a:pPr>
            <a:r>
              <a:rPr lang="en-US" sz="2800" dirty="0">
                <a:latin typeface="Arial" panose="020B0604020202020204" pitchFamily="34" charset="0"/>
                <a:ea typeface="Calibri" panose="020F0502020204030204" pitchFamily="34" charset="0"/>
                <a:cs typeface="Arial" panose="020B0604020202020204" pitchFamily="34" charset="0"/>
              </a:rPr>
              <a:t>           </a:t>
            </a:r>
            <a:r>
              <a:rPr lang="en-US" sz="1900" dirty="0">
                <a:ea typeface="Calibri" panose="020F0502020204030204" pitchFamily="34" charset="0"/>
                <a:cs typeface="Arial" panose="020B0604020202020204" pitchFamily="34" charset="0"/>
              </a:rPr>
              <a:t>The systems database should be able to retrieve data on transactions carried out by a client with the given time and date of the transaction. The system will support </a:t>
            </a:r>
            <a:r>
              <a:rPr lang="en-US" sz="1900" dirty="0" smtClean="0">
                <a:ea typeface="Calibri" panose="020F0502020204030204" pitchFamily="34" charset="0"/>
                <a:cs typeface="Arial" panose="020B0604020202020204" pitchFamily="34" charset="0"/>
              </a:rPr>
              <a:t> </a:t>
            </a:r>
            <a:r>
              <a:rPr lang="en-US" sz="1900" dirty="0">
                <a:ea typeface="Calibri" panose="020F0502020204030204" pitchFamily="34" charset="0"/>
                <a:cs typeface="Arial" panose="020B0604020202020204" pitchFamily="34" charset="0"/>
              </a:rPr>
              <a:t>two types of users privileges, customer and employee. Customers will have access to customer functions and the employees will have access to both customer and global central purchasing functions. The customer should be able to do the following functions:</a:t>
            </a:r>
          </a:p>
          <a:p>
            <a:pPr marL="342900" lvl="0" indent="-342900">
              <a:spcBef>
                <a:spcPts val="0"/>
              </a:spcBef>
              <a:buFont typeface="Calibri" panose="020F0502020204030204" pitchFamily="34" charset="0"/>
              <a:buChar char="-"/>
            </a:pPr>
            <a:r>
              <a:rPr lang="en-US" sz="1900" dirty="0">
                <a:ea typeface="Calibri" panose="020F0502020204030204" pitchFamily="34" charset="0"/>
                <a:cs typeface="Arial" panose="020B0604020202020204" pitchFamily="34" charset="0"/>
              </a:rPr>
              <a:t>Login to the system</a:t>
            </a:r>
          </a:p>
          <a:p>
            <a:pPr marL="342900" lvl="0" indent="-342900">
              <a:spcBef>
                <a:spcPts val="0"/>
              </a:spcBef>
              <a:buFont typeface="Calibri" panose="020F0502020204030204" pitchFamily="34" charset="0"/>
              <a:buChar char="-"/>
            </a:pPr>
            <a:r>
              <a:rPr lang="en-US" sz="1900" dirty="0">
                <a:ea typeface="Calibri" panose="020F0502020204030204" pitchFamily="34" charset="0"/>
                <a:cs typeface="Arial" panose="020B0604020202020204" pitchFamily="34" charset="0"/>
              </a:rPr>
              <a:t>Reset user </a:t>
            </a:r>
            <a:r>
              <a:rPr lang="en-US" sz="1900" dirty="0" smtClean="0">
                <a:ea typeface="Calibri" panose="020F0502020204030204" pitchFamily="34" charset="0"/>
                <a:cs typeface="Arial" panose="020B0604020202020204" pitchFamily="34" charset="0"/>
              </a:rPr>
              <a:t>information</a:t>
            </a:r>
            <a:endParaRPr lang="en-US" sz="1900" dirty="0">
              <a:ea typeface="Calibri" panose="020F0502020204030204" pitchFamily="34" charset="0"/>
              <a:cs typeface="Arial" panose="020B0604020202020204" pitchFamily="34" charset="0"/>
            </a:endParaRPr>
          </a:p>
          <a:p>
            <a:pPr marL="342900" lvl="0" indent="-342900">
              <a:spcBef>
                <a:spcPts val="0"/>
              </a:spcBef>
              <a:buFont typeface="Calibri" panose="020F0502020204030204" pitchFamily="34" charset="0"/>
              <a:buChar char="-"/>
            </a:pPr>
            <a:r>
              <a:rPr lang="en-US" sz="1900" dirty="0">
                <a:ea typeface="Calibri" panose="020F0502020204030204" pitchFamily="34" charset="0"/>
                <a:cs typeface="Arial" panose="020B0604020202020204" pitchFamily="34" charset="0"/>
              </a:rPr>
              <a:t>Place an </a:t>
            </a:r>
            <a:r>
              <a:rPr lang="en-US" sz="1900" dirty="0" smtClean="0">
                <a:ea typeface="Calibri" panose="020F0502020204030204" pitchFamily="34" charset="0"/>
                <a:cs typeface="Arial" panose="020B0604020202020204" pitchFamily="34" charset="0"/>
              </a:rPr>
              <a:t>order for export</a:t>
            </a:r>
            <a:endParaRPr lang="en-US" sz="1900" dirty="0">
              <a:ea typeface="Calibri" panose="020F0502020204030204" pitchFamily="34" charset="0"/>
              <a:cs typeface="Arial" panose="020B0604020202020204" pitchFamily="34" charset="0"/>
            </a:endParaRPr>
          </a:p>
          <a:p>
            <a:pPr marL="342900" lvl="0" indent="-342900">
              <a:spcBef>
                <a:spcPts val="0"/>
              </a:spcBef>
              <a:buFont typeface="Calibri" panose="020F0502020204030204" pitchFamily="34" charset="0"/>
              <a:buChar char="-"/>
            </a:pPr>
            <a:r>
              <a:rPr lang="en-US" sz="1900" dirty="0">
                <a:ea typeface="Calibri" panose="020F0502020204030204" pitchFamily="34" charset="0"/>
                <a:cs typeface="Arial" panose="020B0604020202020204" pitchFamily="34" charset="0"/>
              </a:rPr>
              <a:t>Pay for services</a:t>
            </a:r>
          </a:p>
          <a:p>
            <a:pPr marL="342900" marR="0" lvl="0" indent="-342900">
              <a:spcBef>
                <a:spcPts val="0"/>
              </a:spcBef>
              <a:spcAft>
                <a:spcPts val="800"/>
              </a:spcAft>
              <a:buFont typeface="Calibri" panose="020F0502020204030204" pitchFamily="34" charset="0"/>
              <a:buChar char="-"/>
            </a:pPr>
            <a:r>
              <a:rPr lang="en-US" sz="1900" dirty="0">
                <a:ea typeface="Calibri" panose="020F0502020204030204" pitchFamily="34" charset="0"/>
                <a:cs typeface="Arial" panose="020B0604020202020204" pitchFamily="34" charset="0"/>
              </a:rPr>
              <a:t>Cancel a </a:t>
            </a:r>
            <a:r>
              <a:rPr lang="en-US" sz="1900" dirty="0" smtClean="0">
                <a:ea typeface="Calibri" panose="020F0502020204030204" pitchFamily="34" charset="0"/>
                <a:cs typeface="Arial" panose="020B0604020202020204" pitchFamily="34" charset="0"/>
              </a:rPr>
              <a:t>transaction</a:t>
            </a:r>
          </a:p>
          <a:p>
            <a:pPr marL="342900" marR="0" lvl="0" indent="-342900">
              <a:spcBef>
                <a:spcPts val="0"/>
              </a:spcBef>
              <a:spcAft>
                <a:spcPts val="800"/>
              </a:spcAft>
              <a:buFont typeface="Calibri" panose="020F0502020204030204" pitchFamily="34" charset="0"/>
              <a:buChar char="-"/>
            </a:pPr>
            <a:r>
              <a:rPr lang="en-US" sz="1900" dirty="0" smtClean="0">
                <a:ea typeface="Calibri" panose="020F0502020204030204" pitchFamily="34" charset="0"/>
                <a:cs typeface="Arial" panose="020B0604020202020204" pitchFamily="34" charset="0"/>
              </a:rPr>
              <a:t>Carry out monetary transactions</a:t>
            </a:r>
            <a:endParaRPr lang="en-US" sz="1900" dirty="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13187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188640"/>
            <a:ext cx="8640960" cy="5760640"/>
          </a:xfrm>
        </p:spPr>
        <p:txBody>
          <a:bodyPr>
            <a:normAutofit/>
          </a:bodyPr>
          <a:lstStyle/>
          <a:p>
            <a:pPr marR="0" lvl="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The employee should have the following management functionalities:</a:t>
            </a:r>
          </a:p>
          <a:p>
            <a:pPr marL="342900" lvl="0" indent="-342900">
              <a:lnSpc>
                <a:spcPct val="150000"/>
              </a:lnSpc>
              <a:spcBef>
                <a:spcPts val="0"/>
              </a:spcBef>
              <a:buFont typeface="Wingdings" pitchFamily="2" charset="2"/>
              <a:buChar char="Ø"/>
            </a:pPr>
            <a:r>
              <a:rPr lang="en-US" sz="1800" dirty="0">
                <a:ea typeface="Calibri" panose="020F0502020204030204" pitchFamily="34" charset="0"/>
                <a:cs typeface="Times New Roman" panose="02020603050405020304" pitchFamily="18" charset="0"/>
              </a:rPr>
              <a:t>Get all </a:t>
            </a:r>
            <a:r>
              <a:rPr lang="en-US" sz="1800" dirty="0" smtClean="0">
                <a:ea typeface="Calibri" panose="020F0502020204030204" pitchFamily="34" charset="0"/>
                <a:cs typeface="Times New Roman" panose="02020603050405020304" pitchFamily="18" charset="0"/>
              </a:rPr>
              <a:t>customers who  have sent or received goods</a:t>
            </a:r>
            <a:endParaRPr lang="en-US" sz="1800" dirty="0">
              <a:ea typeface="Calibri" panose="020F0502020204030204" pitchFamily="34" charset="0"/>
              <a:cs typeface="Times New Roman" panose="02020603050405020304" pitchFamily="18" charset="0"/>
            </a:endParaRPr>
          </a:p>
          <a:p>
            <a:pPr marL="342900" lvl="0" indent="-342900">
              <a:lnSpc>
                <a:spcPct val="150000"/>
              </a:lnSpc>
              <a:spcBef>
                <a:spcPts val="0"/>
              </a:spcBef>
              <a:buFont typeface="Wingdings" pitchFamily="2" charset="2"/>
              <a:buChar char="Ø"/>
            </a:pPr>
            <a:r>
              <a:rPr lang="en-US" sz="1800" dirty="0">
                <a:ea typeface="Calibri" panose="020F0502020204030204" pitchFamily="34" charset="0"/>
                <a:cs typeface="Times New Roman" panose="02020603050405020304" pitchFamily="18" charset="0"/>
              </a:rPr>
              <a:t>Add/delete a transaction</a:t>
            </a:r>
          </a:p>
          <a:p>
            <a:pPr marL="342900" lvl="0" indent="-342900">
              <a:lnSpc>
                <a:spcPct val="150000"/>
              </a:lnSpc>
              <a:spcBef>
                <a:spcPts val="0"/>
              </a:spcBef>
              <a:buFont typeface="Wingdings" pitchFamily="2" charset="2"/>
              <a:buChar char="Ø"/>
            </a:pPr>
            <a:r>
              <a:rPr lang="en-US" sz="1800" dirty="0">
                <a:ea typeface="Calibri" panose="020F0502020204030204" pitchFamily="34" charset="0"/>
                <a:cs typeface="Times New Roman" panose="02020603050405020304" pitchFamily="18" charset="0"/>
              </a:rPr>
              <a:t>Add a new functionality to the system</a:t>
            </a:r>
          </a:p>
          <a:p>
            <a:pPr marL="342900" lvl="0" indent="-342900">
              <a:lnSpc>
                <a:spcPct val="150000"/>
              </a:lnSpc>
              <a:spcBef>
                <a:spcPts val="0"/>
              </a:spcBef>
              <a:buFont typeface="Wingdings" pitchFamily="2" charset="2"/>
              <a:buChar char="Ø"/>
            </a:pPr>
            <a:r>
              <a:rPr lang="en-US" sz="1800" dirty="0">
                <a:ea typeface="Calibri" panose="020F0502020204030204" pitchFamily="34" charset="0"/>
                <a:cs typeface="Times New Roman" panose="02020603050405020304" pitchFamily="18" charset="0"/>
              </a:rPr>
              <a:t>Calculate total </a:t>
            </a:r>
            <a:r>
              <a:rPr lang="en-US" sz="1800" dirty="0" smtClean="0">
                <a:ea typeface="Calibri" panose="020F0502020204030204" pitchFamily="34" charset="0"/>
                <a:cs typeface="Times New Roman" panose="02020603050405020304" pitchFamily="18" charset="0"/>
              </a:rPr>
              <a:t>transactions for a day</a:t>
            </a:r>
            <a:endParaRPr lang="en-US" sz="1800" dirty="0">
              <a:ea typeface="Calibri" panose="020F0502020204030204" pitchFamily="34" charset="0"/>
              <a:cs typeface="Times New Roman" panose="02020603050405020304" pitchFamily="18" charset="0"/>
            </a:endParaRPr>
          </a:p>
          <a:p>
            <a:pPr marL="342900" lvl="0" indent="-342900">
              <a:lnSpc>
                <a:spcPct val="150000"/>
              </a:lnSpc>
              <a:spcBef>
                <a:spcPts val="0"/>
              </a:spcBef>
              <a:buFont typeface="Wingdings" pitchFamily="2" charset="2"/>
              <a:buChar char="Ø"/>
            </a:pPr>
            <a:r>
              <a:rPr lang="en-US" sz="1800" dirty="0">
                <a:ea typeface="Calibri" panose="020F0502020204030204" pitchFamily="34" charset="0"/>
                <a:cs typeface="Times New Roman" panose="02020603050405020304" pitchFamily="18" charset="0"/>
              </a:rPr>
              <a:t>Get details of all products that are on </a:t>
            </a:r>
            <a:r>
              <a:rPr lang="en-US" sz="1800" dirty="0" smtClean="0">
                <a:ea typeface="Calibri" panose="020F0502020204030204" pitchFamily="34" charset="0"/>
                <a:cs typeface="Times New Roman" panose="02020603050405020304" pitchFamily="18" charset="0"/>
              </a:rPr>
              <a:t>time/delayed in delivery</a:t>
            </a:r>
            <a:endParaRPr lang="en-US" sz="1800" dirty="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itchFamily="2" charset="2"/>
              <a:buChar char="Ø"/>
            </a:pPr>
            <a:r>
              <a:rPr lang="en-US" sz="1800" dirty="0">
                <a:ea typeface="Calibri" panose="020F0502020204030204" pitchFamily="34" charset="0"/>
                <a:cs typeface="Times New Roman" panose="02020603050405020304" pitchFamily="18" charset="0"/>
              </a:rPr>
              <a:t>Able to handle traffic in the system and fix </a:t>
            </a:r>
            <a:r>
              <a:rPr lang="en-US" sz="1800" dirty="0" smtClean="0">
                <a:ea typeface="Calibri" panose="020F0502020204030204" pitchFamily="34" charset="0"/>
                <a:cs typeface="Times New Roman" panose="02020603050405020304" pitchFamily="18" charset="0"/>
              </a:rPr>
              <a:t>bugs</a:t>
            </a:r>
            <a:endParaRPr lang="en-US" sz="1800" u="sng" dirty="0" smtClean="0">
              <a:ea typeface="Calibri" panose="020F0502020204030204" pitchFamily="34" charset="0"/>
              <a:cs typeface="Times New Roman" panose="02020603050405020304" pitchFamily="18" charset="0"/>
            </a:endParaRPr>
          </a:p>
          <a:p>
            <a:pPr>
              <a:buFont typeface="Wingdings" pitchFamily="2" charset="2"/>
              <a:buChar char="Ø"/>
            </a:pPr>
            <a:endParaRPr lang="en-US" dirty="0"/>
          </a:p>
          <a:p>
            <a:endParaRPr lang="fr-FR" dirty="0"/>
          </a:p>
        </p:txBody>
      </p:sp>
    </p:spTree>
    <p:extLst>
      <p:ext uri="{BB962C8B-B14F-4D97-AF65-F5344CB8AC3E}">
        <p14:creationId xmlns:p14="http://schemas.microsoft.com/office/powerpoint/2010/main" val="68286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Tree>
    <p:extLst>
      <p:ext uri="{BB962C8B-B14F-4D97-AF65-F5344CB8AC3E}">
        <p14:creationId xmlns:p14="http://schemas.microsoft.com/office/powerpoint/2010/main" val="1942192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800</TotalTime>
  <Words>739</Words>
  <Application>Microsoft Office PowerPoint</Application>
  <PresentationFormat>Affichage à l'écran (4:3)</PresentationFormat>
  <Paragraphs>90</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Rotonde</vt:lpstr>
      <vt:lpstr>SPECIFICATIONS</vt:lpstr>
      <vt:lpstr>PRESENTATION OF THE ENTERPRISE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ANALYSIS OF THE EXISTING</vt:lpstr>
      <vt:lpstr>Number of pages (04 pages}</vt:lpstr>
      <vt:lpstr>Présentation PowerPoint</vt:lpstr>
      <vt:lpstr>PROJECT PERIMETER</vt:lpstr>
      <vt:lpstr>Graphics and Ergonomics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DELL</cp:lastModifiedBy>
  <cp:revision>54</cp:revision>
  <dcterms:created xsi:type="dcterms:W3CDTF">2022-06-13T19:37:01Z</dcterms:created>
  <dcterms:modified xsi:type="dcterms:W3CDTF">2022-06-14T16:06:02Z</dcterms:modified>
</cp:coreProperties>
</file>