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5"/>
  </p:notesMasterIdLst>
  <p:sldIdLst>
    <p:sldId id="256" r:id="rId4"/>
    <p:sldId id="258" r:id="rId6"/>
    <p:sldId id="286" r:id="rId7"/>
    <p:sldId id="292" r:id="rId8"/>
    <p:sldId id="345" r:id="rId9"/>
    <p:sldId id="377" r:id="rId10"/>
    <p:sldId id="277" r:id="rId11"/>
    <p:sldId id="346" r:id="rId12"/>
    <p:sldId id="366" r:id="rId13"/>
    <p:sldId id="367" r:id="rId14"/>
    <p:sldId id="316" r:id="rId15"/>
    <p:sldId id="368" r:id="rId16"/>
    <p:sldId id="369" r:id="rId17"/>
    <p:sldId id="370" r:id="rId18"/>
    <p:sldId id="371" r:id="rId19"/>
    <p:sldId id="372" r:id="rId20"/>
    <p:sldId id="373" r:id="rId21"/>
    <p:sldId id="374" r:id="rId22"/>
    <p:sldId id="382" r:id="rId23"/>
    <p:sldId id="383" r:id="rId24"/>
    <p:sldId id="384" r:id="rId25"/>
    <p:sldId id="385" r:id="rId26"/>
    <p:sldId id="423" r:id="rId27"/>
    <p:sldId id="375" r:id="rId28"/>
    <p:sldId id="376" r:id="rId29"/>
    <p:sldId id="379" r:id="rId30"/>
    <p:sldId id="400" r:id="rId31"/>
    <p:sldId id="380" r:id="rId32"/>
    <p:sldId id="381" r:id="rId33"/>
    <p:sldId id="399" r:id="rId34"/>
    <p:sldId id="422" r:id="rId35"/>
    <p:sldId id="401" r:id="rId36"/>
    <p:sldId id="402" r:id="rId37"/>
    <p:sldId id="403" r:id="rId38"/>
    <p:sldId id="404" r:id="rId39"/>
    <p:sldId id="405" r:id="rId40"/>
    <p:sldId id="406" r:id="rId41"/>
    <p:sldId id="410" r:id="rId42"/>
    <p:sldId id="413" r:id="rId43"/>
    <p:sldId id="414" r:id="rId44"/>
    <p:sldId id="415" r:id="rId45"/>
    <p:sldId id="416" r:id="rId46"/>
    <p:sldId id="417" r:id="rId47"/>
    <p:sldId id="418" r:id="rId48"/>
    <p:sldId id="419" r:id="rId49"/>
    <p:sldId id="420" r:id="rId50"/>
    <p:sldId id="421" r:id="rId51"/>
  </p:sldIdLst>
  <p:sldSz cx="12192000" cy="6858000"/>
  <p:notesSz cx="6858000" cy="9144000"/>
  <p:custDataLst>
    <p:tags r:id="rId5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59595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402" y="-160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5" Type="http://schemas.openxmlformats.org/officeDocument/2006/relationships/tags" Target="tags/tag9.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99601F-7E62-41E2-BBD8-423E4B291DD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9EC03C-DBF8-4FA1-93D4-309E83364A6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9EC03C-DBF8-4FA1-93D4-309E83364A6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9EC03C-DBF8-4FA1-93D4-309E83364A6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9EC03C-DBF8-4FA1-93D4-309E83364A69}"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72EED38-4BFE-4C35-8DEC-360F71ADD1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63226D-428B-4B3B-BB58-2AE1025BEBB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72EED38-4BFE-4C35-8DEC-360F71ADD1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63226D-428B-4B3B-BB58-2AE1025BEBB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72EED38-4BFE-4C35-8DEC-360F71ADD1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63226D-428B-4B3B-BB58-2AE1025BEBB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E0FC7FB-AF98-4D51-B10D-E58CDB116FD9}"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1A56587-B2BB-4A12-B472-8F0BF0677B0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E0FC7FB-AF98-4D51-B10D-E58CDB116FD9}"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1A56587-B2BB-4A12-B472-8F0BF0677B0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E0FC7FB-AF98-4D51-B10D-E58CDB116FD9}"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1A56587-B2BB-4A12-B472-8F0BF0677B0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AE0FC7FB-AF98-4D51-B10D-E58CDB116FD9}"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1A56587-B2BB-4A12-B472-8F0BF0677B0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E0FC7FB-AF98-4D51-B10D-E58CDB116FD9}"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C1A56587-B2BB-4A12-B472-8F0BF0677B0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72EED38-4BFE-4C35-8DEC-360F71ADD1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63226D-428B-4B3B-BB58-2AE1025BEBB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E0FC7FB-AF98-4D51-B10D-E58CDB116FD9}"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C1A56587-B2BB-4A12-B472-8F0BF0677B0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0FC7FB-AF98-4D51-B10D-E58CDB116FD9}"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C1A56587-B2BB-4A12-B472-8F0BF0677B0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E0FC7FB-AF98-4D51-B10D-E58CDB116FD9}"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1A56587-B2BB-4A12-B472-8F0BF0677B0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E0FC7FB-AF98-4D51-B10D-E58CDB116FD9}"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1A56587-B2BB-4A12-B472-8F0BF0677B0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E0FC7FB-AF98-4D51-B10D-E58CDB116FD9}"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1A56587-B2BB-4A12-B472-8F0BF0677B0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E0FC7FB-AF98-4D51-B10D-E58CDB116FD9}"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1A56587-B2BB-4A12-B472-8F0BF0677B0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a:xfrm>
            <a:off x="3680791" y="1036985"/>
            <a:ext cx="2272749" cy="2272749"/>
          </a:xfrm>
          <a:custGeom>
            <a:avLst/>
            <a:gdLst>
              <a:gd name="connsiteX0" fmla="*/ 0 w 2272749"/>
              <a:gd name="connsiteY0" fmla="*/ 0 h 2272749"/>
              <a:gd name="connsiteX1" fmla="*/ 2272749 w 2272749"/>
              <a:gd name="connsiteY1" fmla="*/ 0 h 2272749"/>
              <a:gd name="connsiteX2" fmla="*/ 2272749 w 2272749"/>
              <a:gd name="connsiteY2" fmla="*/ 2272749 h 2272749"/>
              <a:gd name="connsiteX3" fmla="*/ 0 w 2272749"/>
              <a:gd name="connsiteY3" fmla="*/ 2272749 h 2272749"/>
            </a:gdLst>
            <a:ahLst/>
            <a:cxnLst>
              <a:cxn ang="0">
                <a:pos x="connsiteX0" y="connsiteY0"/>
              </a:cxn>
              <a:cxn ang="0">
                <a:pos x="connsiteX1" y="connsiteY1"/>
              </a:cxn>
              <a:cxn ang="0">
                <a:pos x="connsiteX2" y="connsiteY2"/>
              </a:cxn>
              <a:cxn ang="0">
                <a:pos x="connsiteX3" y="connsiteY3"/>
              </a:cxn>
            </a:cxnLst>
            <a:rect l="l" t="t" r="r" b="b"/>
            <a:pathLst>
              <a:path w="2272749" h="2272749">
                <a:moveTo>
                  <a:pt x="0" y="0"/>
                </a:moveTo>
                <a:lnTo>
                  <a:pt x="2272749" y="0"/>
                </a:lnTo>
                <a:lnTo>
                  <a:pt x="2272749" y="2272749"/>
                </a:lnTo>
                <a:lnTo>
                  <a:pt x="0" y="2272749"/>
                </a:lnTo>
                <a:close/>
              </a:path>
            </a:pathLst>
          </a:custGeom>
        </p:spPr>
        <p:txBody>
          <a:bodyPr wrap="square">
            <a:noAutofit/>
          </a:bodyPr>
          <a:lstStyle/>
          <a:p>
            <a:endParaRPr lang="en-US"/>
          </a:p>
        </p:txBody>
      </p:sp>
      <p:sp>
        <p:nvSpPr>
          <p:cNvPr id="17" name="Picture Placeholder 16"/>
          <p:cNvSpPr>
            <a:spLocks noGrp="1"/>
          </p:cNvSpPr>
          <p:nvPr>
            <p:ph type="pic" sz="quarter" idx="11"/>
          </p:nvPr>
        </p:nvSpPr>
        <p:spPr>
          <a:xfrm>
            <a:off x="6238462" y="1036985"/>
            <a:ext cx="2272749" cy="2272749"/>
          </a:xfrm>
          <a:custGeom>
            <a:avLst/>
            <a:gdLst>
              <a:gd name="connsiteX0" fmla="*/ 0 w 2272749"/>
              <a:gd name="connsiteY0" fmla="*/ 0 h 2272749"/>
              <a:gd name="connsiteX1" fmla="*/ 2272749 w 2272749"/>
              <a:gd name="connsiteY1" fmla="*/ 0 h 2272749"/>
              <a:gd name="connsiteX2" fmla="*/ 2272749 w 2272749"/>
              <a:gd name="connsiteY2" fmla="*/ 2272749 h 2272749"/>
              <a:gd name="connsiteX3" fmla="*/ 0 w 2272749"/>
              <a:gd name="connsiteY3" fmla="*/ 2272749 h 2272749"/>
            </a:gdLst>
            <a:ahLst/>
            <a:cxnLst>
              <a:cxn ang="0">
                <a:pos x="connsiteX0" y="connsiteY0"/>
              </a:cxn>
              <a:cxn ang="0">
                <a:pos x="connsiteX1" y="connsiteY1"/>
              </a:cxn>
              <a:cxn ang="0">
                <a:pos x="connsiteX2" y="connsiteY2"/>
              </a:cxn>
              <a:cxn ang="0">
                <a:pos x="connsiteX3" y="connsiteY3"/>
              </a:cxn>
            </a:cxnLst>
            <a:rect l="l" t="t" r="r" b="b"/>
            <a:pathLst>
              <a:path w="2272749" h="2272749">
                <a:moveTo>
                  <a:pt x="0" y="0"/>
                </a:moveTo>
                <a:lnTo>
                  <a:pt x="2272749" y="0"/>
                </a:lnTo>
                <a:lnTo>
                  <a:pt x="2272749" y="2272749"/>
                </a:lnTo>
                <a:lnTo>
                  <a:pt x="0" y="2272749"/>
                </a:lnTo>
                <a:close/>
              </a:path>
            </a:pathLst>
          </a:custGeom>
        </p:spPr>
        <p:txBody>
          <a:bodyPr wrap="square">
            <a:noAutofit/>
          </a:bodyPr>
          <a:lstStyle/>
          <a:p>
            <a:endParaRPr lang="en-US"/>
          </a:p>
        </p:txBody>
      </p:sp>
      <p:sp>
        <p:nvSpPr>
          <p:cNvPr id="18" name="Picture Placeholder 17"/>
          <p:cNvSpPr>
            <a:spLocks noGrp="1"/>
          </p:cNvSpPr>
          <p:nvPr>
            <p:ph type="pic" sz="quarter" idx="12"/>
          </p:nvPr>
        </p:nvSpPr>
        <p:spPr>
          <a:xfrm>
            <a:off x="3680791" y="3548271"/>
            <a:ext cx="2272749" cy="2272749"/>
          </a:xfrm>
          <a:custGeom>
            <a:avLst/>
            <a:gdLst>
              <a:gd name="connsiteX0" fmla="*/ 0 w 2272749"/>
              <a:gd name="connsiteY0" fmla="*/ 0 h 2272749"/>
              <a:gd name="connsiteX1" fmla="*/ 2272749 w 2272749"/>
              <a:gd name="connsiteY1" fmla="*/ 0 h 2272749"/>
              <a:gd name="connsiteX2" fmla="*/ 2272749 w 2272749"/>
              <a:gd name="connsiteY2" fmla="*/ 2272749 h 2272749"/>
              <a:gd name="connsiteX3" fmla="*/ 0 w 2272749"/>
              <a:gd name="connsiteY3" fmla="*/ 2272749 h 2272749"/>
            </a:gdLst>
            <a:ahLst/>
            <a:cxnLst>
              <a:cxn ang="0">
                <a:pos x="connsiteX0" y="connsiteY0"/>
              </a:cxn>
              <a:cxn ang="0">
                <a:pos x="connsiteX1" y="connsiteY1"/>
              </a:cxn>
              <a:cxn ang="0">
                <a:pos x="connsiteX2" y="connsiteY2"/>
              </a:cxn>
              <a:cxn ang="0">
                <a:pos x="connsiteX3" y="connsiteY3"/>
              </a:cxn>
            </a:cxnLst>
            <a:rect l="l" t="t" r="r" b="b"/>
            <a:pathLst>
              <a:path w="2272749" h="2272749">
                <a:moveTo>
                  <a:pt x="0" y="0"/>
                </a:moveTo>
                <a:lnTo>
                  <a:pt x="2272749" y="0"/>
                </a:lnTo>
                <a:lnTo>
                  <a:pt x="2272749" y="2272749"/>
                </a:lnTo>
                <a:lnTo>
                  <a:pt x="0" y="2272749"/>
                </a:lnTo>
                <a:close/>
              </a:path>
            </a:pathLst>
          </a:custGeom>
        </p:spPr>
        <p:txBody>
          <a:bodyPr wrap="square">
            <a:noAutofit/>
          </a:bodyPr>
          <a:lstStyle/>
          <a:p>
            <a:endParaRPr lang="en-US"/>
          </a:p>
        </p:txBody>
      </p:sp>
      <p:sp>
        <p:nvSpPr>
          <p:cNvPr id="19" name="Picture Placeholder 18"/>
          <p:cNvSpPr>
            <a:spLocks noGrp="1"/>
          </p:cNvSpPr>
          <p:nvPr>
            <p:ph type="pic" sz="quarter" idx="13"/>
          </p:nvPr>
        </p:nvSpPr>
        <p:spPr>
          <a:xfrm>
            <a:off x="6238462" y="3548271"/>
            <a:ext cx="2272749" cy="2272749"/>
          </a:xfrm>
          <a:custGeom>
            <a:avLst/>
            <a:gdLst>
              <a:gd name="connsiteX0" fmla="*/ 0 w 2272749"/>
              <a:gd name="connsiteY0" fmla="*/ 0 h 2272749"/>
              <a:gd name="connsiteX1" fmla="*/ 2272749 w 2272749"/>
              <a:gd name="connsiteY1" fmla="*/ 0 h 2272749"/>
              <a:gd name="connsiteX2" fmla="*/ 2272749 w 2272749"/>
              <a:gd name="connsiteY2" fmla="*/ 2272749 h 2272749"/>
              <a:gd name="connsiteX3" fmla="*/ 0 w 2272749"/>
              <a:gd name="connsiteY3" fmla="*/ 2272749 h 2272749"/>
            </a:gdLst>
            <a:ahLst/>
            <a:cxnLst>
              <a:cxn ang="0">
                <a:pos x="connsiteX0" y="connsiteY0"/>
              </a:cxn>
              <a:cxn ang="0">
                <a:pos x="connsiteX1" y="connsiteY1"/>
              </a:cxn>
              <a:cxn ang="0">
                <a:pos x="connsiteX2" y="connsiteY2"/>
              </a:cxn>
              <a:cxn ang="0">
                <a:pos x="connsiteX3" y="connsiteY3"/>
              </a:cxn>
            </a:cxnLst>
            <a:rect l="l" t="t" r="r" b="b"/>
            <a:pathLst>
              <a:path w="2272749" h="2272749">
                <a:moveTo>
                  <a:pt x="0" y="0"/>
                </a:moveTo>
                <a:lnTo>
                  <a:pt x="2272749" y="0"/>
                </a:lnTo>
                <a:lnTo>
                  <a:pt x="2272749" y="2272749"/>
                </a:lnTo>
                <a:lnTo>
                  <a:pt x="0" y="2272749"/>
                </a:lnTo>
                <a:close/>
              </a:path>
            </a:pathLst>
          </a:custGeom>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0_Custom Layout">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1035171"/>
            <a:ext cx="3048000" cy="2432649"/>
          </a:xfrm>
          <a:custGeom>
            <a:avLst/>
            <a:gdLst>
              <a:gd name="connsiteX0" fmla="*/ 0 w 3048000"/>
              <a:gd name="connsiteY0" fmla="*/ 0 h 2432649"/>
              <a:gd name="connsiteX1" fmla="*/ 3048000 w 3048000"/>
              <a:gd name="connsiteY1" fmla="*/ 0 h 2432649"/>
              <a:gd name="connsiteX2" fmla="*/ 3048000 w 3048000"/>
              <a:gd name="connsiteY2" fmla="*/ 2432649 h 2432649"/>
              <a:gd name="connsiteX3" fmla="*/ 0 w 3048000"/>
              <a:gd name="connsiteY3" fmla="*/ 2432649 h 2432649"/>
            </a:gdLst>
            <a:ahLst/>
            <a:cxnLst>
              <a:cxn ang="0">
                <a:pos x="connsiteX0" y="connsiteY0"/>
              </a:cxn>
              <a:cxn ang="0">
                <a:pos x="connsiteX1" y="connsiteY1"/>
              </a:cxn>
              <a:cxn ang="0">
                <a:pos x="connsiteX2" y="connsiteY2"/>
              </a:cxn>
              <a:cxn ang="0">
                <a:pos x="connsiteX3" y="connsiteY3"/>
              </a:cxn>
            </a:cxnLst>
            <a:rect l="l" t="t" r="r" b="b"/>
            <a:pathLst>
              <a:path w="3048000" h="2432649">
                <a:moveTo>
                  <a:pt x="0" y="0"/>
                </a:moveTo>
                <a:lnTo>
                  <a:pt x="3048000" y="0"/>
                </a:lnTo>
                <a:lnTo>
                  <a:pt x="3048000" y="2432649"/>
                </a:lnTo>
                <a:lnTo>
                  <a:pt x="0" y="2432649"/>
                </a:lnTo>
                <a:close/>
              </a:path>
            </a:pathLst>
          </a:custGeom>
        </p:spPr>
        <p:txBody>
          <a:bodyPr wrap="square">
            <a:noAutofit/>
          </a:bodyPr>
          <a:lstStyle/>
          <a:p>
            <a:endParaRPr lang="en-US"/>
          </a:p>
        </p:txBody>
      </p:sp>
      <p:sp>
        <p:nvSpPr>
          <p:cNvPr id="19" name="Picture Placeholder 18"/>
          <p:cNvSpPr>
            <a:spLocks noGrp="1"/>
          </p:cNvSpPr>
          <p:nvPr>
            <p:ph type="pic" sz="quarter" idx="11"/>
          </p:nvPr>
        </p:nvSpPr>
        <p:spPr>
          <a:xfrm>
            <a:off x="3048000" y="1035171"/>
            <a:ext cx="3048000" cy="2432649"/>
          </a:xfrm>
          <a:custGeom>
            <a:avLst/>
            <a:gdLst>
              <a:gd name="connsiteX0" fmla="*/ 0 w 3048000"/>
              <a:gd name="connsiteY0" fmla="*/ 0 h 2432649"/>
              <a:gd name="connsiteX1" fmla="*/ 3048000 w 3048000"/>
              <a:gd name="connsiteY1" fmla="*/ 0 h 2432649"/>
              <a:gd name="connsiteX2" fmla="*/ 3048000 w 3048000"/>
              <a:gd name="connsiteY2" fmla="*/ 2432649 h 2432649"/>
              <a:gd name="connsiteX3" fmla="*/ 0 w 3048000"/>
              <a:gd name="connsiteY3" fmla="*/ 2432649 h 2432649"/>
            </a:gdLst>
            <a:ahLst/>
            <a:cxnLst>
              <a:cxn ang="0">
                <a:pos x="connsiteX0" y="connsiteY0"/>
              </a:cxn>
              <a:cxn ang="0">
                <a:pos x="connsiteX1" y="connsiteY1"/>
              </a:cxn>
              <a:cxn ang="0">
                <a:pos x="connsiteX2" y="connsiteY2"/>
              </a:cxn>
              <a:cxn ang="0">
                <a:pos x="connsiteX3" y="connsiteY3"/>
              </a:cxn>
            </a:cxnLst>
            <a:rect l="l" t="t" r="r" b="b"/>
            <a:pathLst>
              <a:path w="3048000" h="2432649">
                <a:moveTo>
                  <a:pt x="0" y="0"/>
                </a:moveTo>
                <a:lnTo>
                  <a:pt x="3048000" y="0"/>
                </a:lnTo>
                <a:lnTo>
                  <a:pt x="3048000" y="2432649"/>
                </a:lnTo>
                <a:lnTo>
                  <a:pt x="0" y="2432649"/>
                </a:lnTo>
                <a:close/>
              </a:path>
            </a:pathLst>
          </a:custGeom>
        </p:spPr>
        <p:txBody>
          <a:bodyPr wrap="square">
            <a:noAutofit/>
          </a:bodyPr>
          <a:lstStyle/>
          <a:p>
            <a:endParaRPr lang="en-US"/>
          </a:p>
        </p:txBody>
      </p:sp>
      <p:sp>
        <p:nvSpPr>
          <p:cNvPr id="18" name="Picture Placeholder 17"/>
          <p:cNvSpPr>
            <a:spLocks noGrp="1"/>
          </p:cNvSpPr>
          <p:nvPr>
            <p:ph type="pic" sz="quarter" idx="12"/>
          </p:nvPr>
        </p:nvSpPr>
        <p:spPr>
          <a:xfrm>
            <a:off x="6096000" y="1035171"/>
            <a:ext cx="3048000" cy="2432649"/>
          </a:xfrm>
          <a:custGeom>
            <a:avLst/>
            <a:gdLst>
              <a:gd name="connsiteX0" fmla="*/ 0 w 3048000"/>
              <a:gd name="connsiteY0" fmla="*/ 0 h 2432649"/>
              <a:gd name="connsiteX1" fmla="*/ 3048000 w 3048000"/>
              <a:gd name="connsiteY1" fmla="*/ 0 h 2432649"/>
              <a:gd name="connsiteX2" fmla="*/ 3048000 w 3048000"/>
              <a:gd name="connsiteY2" fmla="*/ 2432649 h 2432649"/>
              <a:gd name="connsiteX3" fmla="*/ 0 w 3048000"/>
              <a:gd name="connsiteY3" fmla="*/ 2432649 h 2432649"/>
            </a:gdLst>
            <a:ahLst/>
            <a:cxnLst>
              <a:cxn ang="0">
                <a:pos x="connsiteX0" y="connsiteY0"/>
              </a:cxn>
              <a:cxn ang="0">
                <a:pos x="connsiteX1" y="connsiteY1"/>
              </a:cxn>
              <a:cxn ang="0">
                <a:pos x="connsiteX2" y="connsiteY2"/>
              </a:cxn>
              <a:cxn ang="0">
                <a:pos x="connsiteX3" y="connsiteY3"/>
              </a:cxn>
            </a:cxnLst>
            <a:rect l="l" t="t" r="r" b="b"/>
            <a:pathLst>
              <a:path w="3048000" h="2432649">
                <a:moveTo>
                  <a:pt x="0" y="0"/>
                </a:moveTo>
                <a:lnTo>
                  <a:pt x="3048000" y="0"/>
                </a:lnTo>
                <a:lnTo>
                  <a:pt x="3048000" y="2432649"/>
                </a:lnTo>
                <a:lnTo>
                  <a:pt x="0" y="2432649"/>
                </a:lnTo>
                <a:close/>
              </a:path>
            </a:pathLst>
          </a:custGeom>
        </p:spPr>
        <p:txBody>
          <a:bodyPr wrap="square">
            <a:noAutofit/>
          </a:bodyPr>
          <a:lstStyle/>
          <a:p>
            <a:endParaRPr lang="en-US"/>
          </a:p>
        </p:txBody>
      </p:sp>
      <p:sp>
        <p:nvSpPr>
          <p:cNvPr id="16" name="Picture Placeholder 15"/>
          <p:cNvSpPr>
            <a:spLocks noGrp="1"/>
          </p:cNvSpPr>
          <p:nvPr>
            <p:ph type="pic" sz="quarter" idx="13"/>
          </p:nvPr>
        </p:nvSpPr>
        <p:spPr>
          <a:xfrm>
            <a:off x="9144000" y="1035171"/>
            <a:ext cx="3048000" cy="2432649"/>
          </a:xfrm>
          <a:custGeom>
            <a:avLst/>
            <a:gdLst>
              <a:gd name="connsiteX0" fmla="*/ 0 w 3048000"/>
              <a:gd name="connsiteY0" fmla="*/ 0 h 2432649"/>
              <a:gd name="connsiteX1" fmla="*/ 3048000 w 3048000"/>
              <a:gd name="connsiteY1" fmla="*/ 0 h 2432649"/>
              <a:gd name="connsiteX2" fmla="*/ 3048000 w 3048000"/>
              <a:gd name="connsiteY2" fmla="*/ 2432649 h 2432649"/>
              <a:gd name="connsiteX3" fmla="*/ 0 w 3048000"/>
              <a:gd name="connsiteY3" fmla="*/ 2432649 h 2432649"/>
            </a:gdLst>
            <a:ahLst/>
            <a:cxnLst>
              <a:cxn ang="0">
                <a:pos x="connsiteX0" y="connsiteY0"/>
              </a:cxn>
              <a:cxn ang="0">
                <a:pos x="connsiteX1" y="connsiteY1"/>
              </a:cxn>
              <a:cxn ang="0">
                <a:pos x="connsiteX2" y="connsiteY2"/>
              </a:cxn>
              <a:cxn ang="0">
                <a:pos x="connsiteX3" y="connsiteY3"/>
              </a:cxn>
            </a:cxnLst>
            <a:rect l="l" t="t" r="r" b="b"/>
            <a:pathLst>
              <a:path w="3048000" h="2432649">
                <a:moveTo>
                  <a:pt x="0" y="0"/>
                </a:moveTo>
                <a:lnTo>
                  <a:pt x="3048000" y="0"/>
                </a:lnTo>
                <a:lnTo>
                  <a:pt x="3048000" y="2432649"/>
                </a:lnTo>
                <a:lnTo>
                  <a:pt x="0" y="2432649"/>
                </a:lnTo>
                <a:close/>
              </a:path>
            </a:pathLst>
          </a:custGeom>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0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1647462" y="2286530"/>
            <a:ext cx="2068012" cy="2398892"/>
          </a:xfrm>
          <a:custGeom>
            <a:avLst/>
            <a:gdLst>
              <a:gd name="connsiteX0" fmla="*/ 1034006 w 2068012"/>
              <a:gd name="connsiteY0" fmla="*/ 0 h 2398892"/>
              <a:gd name="connsiteX1" fmla="*/ 2068012 w 2068012"/>
              <a:gd name="connsiteY1" fmla="*/ 517003 h 2398892"/>
              <a:gd name="connsiteX2" fmla="*/ 2068012 w 2068012"/>
              <a:gd name="connsiteY2" fmla="*/ 1881889 h 2398892"/>
              <a:gd name="connsiteX3" fmla="*/ 1034006 w 2068012"/>
              <a:gd name="connsiteY3" fmla="*/ 2398892 h 2398892"/>
              <a:gd name="connsiteX4" fmla="*/ 0 w 2068012"/>
              <a:gd name="connsiteY4" fmla="*/ 1881889 h 2398892"/>
              <a:gd name="connsiteX5" fmla="*/ 0 w 2068012"/>
              <a:gd name="connsiteY5" fmla="*/ 517003 h 2398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8012" h="2398892">
                <a:moveTo>
                  <a:pt x="1034006" y="0"/>
                </a:moveTo>
                <a:lnTo>
                  <a:pt x="2068012" y="517003"/>
                </a:lnTo>
                <a:lnTo>
                  <a:pt x="2068012" y="1881889"/>
                </a:lnTo>
                <a:lnTo>
                  <a:pt x="1034006" y="2398892"/>
                </a:lnTo>
                <a:lnTo>
                  <a:pt x="0" y="1881889"/>
                </a:lnTo>
                <a:lnTo>
                  <a:pt x="0" y="517003"/>
                </a:lnTo>
                <a:close/>
              </a:path>
            </a:pathLst>
          </a:custGeom>
        </p:spPr>
        <p:txBody>
          <a:bodyPr wrap="square">
            <a:noAutofit/>
          </a:bodyPr>
          <a:lstStyle/>
          <a:p>
            <a:endParaRPr lang="en-US"/>
          </a:p>
        </p:txBody>
      </p:sp>
      <p:sp>
        <p:nvSpPr>
          <p:cNvPr id="14" name="Picture Placeholder 13"/>
          <p:cNvSpPr>
            <a:spLocks noGrp="1"/>
          </p:cNvSpPr>
          <p:nvPr>
            <p:ph type="pic" sz="quarter" idx="11"/>
          </p:nvPr>
        </p:nvSpPr>
        <p:spPr>
          <a:xfrm>
            <a:off x="4622157" y="1776318"/>
            <a:ext cx="2947687" cy="3419316"/>
          </a:xfrm>
          <a:custGeom>
            <a:avLst/>
            <a:gdLst>
              <a:gd name="connsiteX0" fmla="*/ 1473843 w 2947686"/>
              <a:gd name="connsiteY0" fmla="*/ 0 h 3419316"/>
              <a:gd name="connsiteX1" fmla="*/ 2947686 w 2947686"/>
              <a:gd name="connsiteY1" fmla="*/ 736922 h 3419316"/>
              <a:gd name="connsiteX2" fmla="*/ 2947686 w 2947686"/>
              <a:gd name="connsiteY2" fmla="*/ 2682394 h 3419316"/>
              <a:gd name="connsiteX3" fmla="*/ 1473843 w 2947686"/>
              <a:gd name="connsiteY3" fmla="*/ 3419316 h 3419316"/>
              <a:gd name="connsiteX4" fmla="*/ 0 w 2947686"/>
              <a:gd name="connsiteY4" fmla="*/ 2682394 h 3419316"/>
              <a:gd name="connsiteX5" fmla="*/ 0 w 2947686"/>
              <a:gd name="connsiteY5" fmla="*/ 736922 h 34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7686" h="3419316">
                <a:moveTo>
                  <a:pt x="1473843" y="0"/>
                </a:moveTo>
                <a:lnTo>
                  <a:pt x="2947686" y="736922"/>
                </a:lnTo>
                <a:lnTo>
                  <a:pt x="2947686" y="2682394"/>
                </a:lnTo>
                <a:lnTo>
                  <a:pt x="1473843" y="3419316"/>
                </a:lnTo>
                <a:lnTo>
                  <a:pt x="0" y="2682394"/>
                </a:lnTo>
                <a:lnTo>
                  <a:pt x="0" y="736922"/>
                </a:lnTo>
                <a:close/>
              </a:path>
            </a:pathLst>
          </a:custGeom>
        </p:spPr>
        <p:txBody>
          <a:bodyPr wrap="square">
            <a:noAutofit/>
          </a:bodyPr>
          <a:lstStyle/>
          <a:p>
            <a:endParaRPr lang="en-US"/>
          </a:p>
        </p:txBody>
      </p:sp>
      <p:sp>
        <p:nvSpPr>
          <p:cNvPr id="15" name="Picture Placeholder 14"/>
          <p:cNvSpPr>
            <a:spLocks noGrp="1"/>
          </p:cNvSpPr>
          <p:nvPr>
            <p:ph type="pic" sz="quarter" idx="12"/>
          </p:nvPr>
        </p:nvSpPr>
        <p:spPr>
          <a:xfrm>
            <a:off x="8476525" y="2286530"/>
            <a:ext cx="2068012" cy="2398892"/>
          </a:xfrm>
          <a:custGeom>
            <a:avLst/>
            <a:gdLst>
              <a:gd name="connsiteX0" fmla="*/ 1034006 w 2068012"/>
              <a:gd name="connsiteY0" fmla="*/ 0 h 2398892"/>
              <a:gd name="connsiteX1" fmla="*/ 2068012 w 2068012"/>
              <a:gd name="connsiteY1" fmla="*/ 517003 h 2398892"/>
              <a:gd name="connsiteX2" fmla="*/ 2068012 w 2068012"/>
              <a:gd name="connsiteY2" fmla="*/ 1881889 h 2398892"/>
              <a:gd name="connsiteX3" fmla="*/ 1034006 w 2068012"/>
              <a:gd name="connsiteY3" fmla="*/ 2398892 h 2398892"/>
              <a:gd name="connsiteX4" fmla="*/ 0 w 2068012"/>
              <a:gd name="connsiteY4" fmla="*/ 1881889 h 2398892"/>
              <a:gd name="connsiteX5" fmla="*/ 0 w 2068012"/>
              <a:gd name="connsiteY5" fmla="*/ 517003 h 2398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8012" h="2398892">
                <a:moveTo>
                  <a:pt x="1034006" y="0"/>
                </a:moveTo>
                <a:lnTo>
                  <a:pt x="2068012" y="517003"/>
                </a:lnTo>
                <a:lnTo>
                  <a:pt x="2068012" y="1881889"/>
                </a:lnTo>
                <a:lnTo>
                  <a:pt x="1034006" y="2398892"/>
                </a:lnTo>
                <a:lnTo>
                  <a:pt x="0" y="1881889"/>
                </a:lnTo>
                <a:lnTo>
                  <a:pt x="0" y="517003"/>
                </a:lnTo>
                <a:close/>
              </a:path>
            </a:pathLst>
          </a:custGeom>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72EED38-4BFE-4C35-8DEC-360F71ADD1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63226D-428B-4B3B-BB58-2AE1025BEBB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 y="3"/>
            <a:ext cx="12191999" cy="3022599"/>
          </a:xfrm>
          <a:custGeom>
            <a:avLst/>
            <a:gdLst>
              <a:gd name="connsiteX0" fmla="*/ 0 w 12191999"/>
              <a:gd name="connsiteY0" fmla="*/ 0 h 3022599"/>
              <a:gd name="connsiteX1" fmla="*/ 12191999 w 12191999"/>
              <a:gd name="connsiteY1" fmla="*/ 0 h 3022599"/>
              <a:gd name="connsiteX2" fmla="*/ 12191999 w 12191999"/>
              <a:gd name="connsiteY2" fmla="*/ 3022599 h 3022599"/>
              <a:gd name="connsiteX3" fmla="*/ 0 w 12191999"/>
              <a:gd name="connsiteY3" fmla="*/ 3022599 h 3022599"/>
            </a:gdLst>
            <a:ahLst/>
            <a:cxnLst>
              <a:cxn ang="0">
                <a:pos x="connsiteX0" y="connsiteY0"/>
              </a:cxn>
              <a:cxn ang="0">
                <a:pos x="connsiteX1" y="connsiteY1"/>
              </a:cxn>
              <a:cxn ang="0">
                <a:pos x="connsiteX2" y="connsiteY2"/>
              </a:cxn>
              <a:cxn ang="0">
                <a:pos x="connsiteX3" y="connsiteY3"/>
              </a:cxn>
            </a:cxnLst>
            <a:rect l="l" t="t" r="r" b="b"/>
            <a:pathLst>
              <a:path w="12191999" h="3022599">
                <a:moveTo>
                  <a:pt x="0" y="0"/>
                </a:moveTo>
                <a:lnTo>
                  <a:pt x="12191999" y="0"/>
                </a:lnTo>
                <a:lnTo>
                  <a:pt x="12191999" y="3022599"/>
                </a:lnTo>
                <a:lnTo>
                  <a:pt x="0" y="3022599"/>
                </a:lnTo>
                <a:close/>
              </a:path>
            </a:pathLst>
          </a:custGeom>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5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141231" y="1183988"/>
            <a:ext cx="6828572" cy="4313626"/>
          </a:xfrm>
          <a:custGeom>
            <a:avLst/>
            <a:gdLst>
              <a:gd name="connsiteX0" fmla="*/ 0 w 6828572"/>
              <a:gd name="connsiteY0" fmla="*/ 0 h 4313626"/>
              <a:gd name="connsiteX1" fmla="*/ 6828572 w 6828572"/>
              <a:gd name="connsiteY1" fmla="*/ 0 h 4313626"/>
              <a:gd name="connsiteX2" fmla="*/ 6828572 w 6828572"/>
              <a:gd name="connsiteY2" fmla="*/ 4313626 h 4313626"/>
              <a:gd name="connsiteX3" fmla="*/ 0 w 6828572"/>
              <a:gd name="connsiteY3" fmla="*/ 4313626 h 4313626"/>
            </a:gdLst>
            <a:ahLst/>
            <a:cxnLst>
              <a:cxn ang="0">
                <a:pos x="connsiteX0" y="connsiteY0"/>
              </a:cxn>
              <a:cxn ang="0">
                <a:pos x="connsiteX1" y="connsiteY1"/>
              </a:cxn>
              <a:cxn ang="0">
                <a:pos x="connsiteX2" y="connsiteY2"/>
              </a:cxn>
              <a:cxn ang="0">
                <a:pos x="connsiteX3" y="connsiteY3"/>
              </a:cxn>
            </a:cxnLst>
            <a:rect l="l" t="t" r="r" b="b"/>
            <a:pathLst>
              <a:path w="6828572" h="4313626">
                <a:moveTo>
                  <a:pt x="0" y="0"/>
                </a:moveTo>
                <a:lnTo>
                  <a:pt x="6828572" y="0"/>
                </a:lnTo>
                <a:lnTo>
                  <a:pt x="6828572" y="4313626"/>
                </a:lnTo>
                <a:lnTo>
                  <a:pt x="0" y="4313626"/>
                </a:lnTo>
                <a:close/>
              </a:path>
            </a:pathLst>
          </a:custGeom>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9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985261" y="0"/>
            <a:ext cx="5206739" cy="6858000"/>
          </a:xfrm>
          <a:custGeom>
            <a:avLst/>
            <a:gdLst>
              <a:gd name="connsiteX0" fmla="*/ 0 w 5206738"/>
              <a:gd name="connsiteY0" fmla="*/ 0 h 6858000"/>
              <a:gd name="connsiteX1" fmla="*/ 5206738 w 5206738"/>
              <a:gd name="connsiteY1" fmla="*/ 0 h 6858000"/>
              <a:gd name="connsiteX2" fmla="*/ 5206738 w 5206738"/>
              <a:gd name="connsiteY2" fmla="*/ 6858000 h 6858000"/>
              <a:gd name="connsiteX3" fmla="*/ 0 w 520673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206738" h="6858000">
                <a:moveTo>
                  <a:pt x="0" y="0"/>
                </a:moveTo>
                <a:lnTo>
                  <a:pt x="5206738" y="0"/>
                </a:lnTo>
                <a:lnTo>
                  <a:pt x="5206738" y="6858000"/>
                </a:lnTo>
                <a:lnTo>
                  <a:pt x="0" y="6858000"/>
                </a:lnTo>
                <a:close/>
              </a:path>
            </a:pathLst>
          </a:custGeom>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72EED38-4BFE-4C35-8DEC-360F71ADD1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63226D-428B-4B3B-BB58-2AE1025BEBB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72EED38-4BFE-4C35-8DEC-360F71ADD14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A63226D-428B-4B3B-BB58-2AE1025BEBB0}" type="slidenum">
              <a:rPr lang="zh-CN" altLang="en-US" smtClean="0"/>
            </a:fld>
            <a:endParaRPr lang="zh-CN" altLang="en-US"/>
          </a:p>
        </p:txBody>
      </p:sp>
      <p:sp>
        <p:nvSpPr>
          <p:cNvPr id="11" name="矩形 10"/>
          <p:cNvSpPr/>
          <p:nvPr userDrawn="1"/>
        </p:nvSpPr>
        <p:spPr>
          <a:xfrm>
            <a:off x="8458579" y="5592926"/>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72EED38-4BFE-4C35-8DEC-360F71ADD14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A63226D-428B-4B3B-BB58-2AE1025BEBB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2EED38-4BFE-4C35-8DEC-360F71ADD14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A63226D-428B-4B3B-BB58-2AE1025BEBB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72EED38-4BFE-4C35-8DEC-360F71ADD1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63226D-428B-4B3B-BB58-2AE1025BEBB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72EED38-4BFE-4C35-8DEC-360F71ADD1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63226D-428B-4B3B-BB58-2AE1025BEBB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2" Type="http://schemas.openxmlformats.org/officeDocument/2006/relationships/theme" Target="../theme/theme2.xml"/><Relationship Id="rId21" Type="http://schemas.openxmlformats.org/officeDocument/2006/relationships/slideLayout" Target="../slideLayouts/slideLayout35.xml"/><Relationship Id="rId20" Type="http://schemas.openxmlformats.org/officeDocument/2006/relationships/slideLayout" Target="../slideLayouts/slideLayout34.xml"/><Relationship Id="rId2" Type="http://schemas.openxmlformats.org/officeDocument/2006/relationships/slideLayout" Target="../slideLayouts/slideLayout16.xml"/><Relationship Id="rId19" Type="http://schemas.openxmlformats.org/officeDocument/2006/relationships/slideLayout" Target="../slideLayouts/slideLayout33.xml"/><Relationship Id="rId18" Type="http://schemas.openxmlformats.org/officeDocument/2006/relationships/slideLayout" Target="../slideLayouts/slideLayout32.xml"/><Relationship Id="rId17" Type="http://schemas.openxmlformats.org/officeDocument/2006/relationships/slideLayout" Target="../slideLayouts/slideLayout31.xml"/><Relationship Id="rId16" Type="http://schemas.openxmlformats.org/officeDocument/2006/relationships/slideLayout" Target="../slideLayouts/slideLayout30.xml"/><Relationship Id="rId15" Type="http://schemas.openxmlformats.org/officeDocument/2006/relationships/slideLayout" Target="../slideLayouts/slideLayout29.xml"/><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2EED38-4BFE-4C35-8DEC-360F71ADD14E}" type="datetimeFigureOut">
              <a:rPr lang="zh-CN" altLang="en-US" smtClean="0"/>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3226D-428B-4B3B-BB58-2AE1025BEBB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p14:dur="0" advTm="3000"/>
    </mc:Choice>
    <mc:Fallback>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FC7FB-AF98-4D51-B10D-E58CDB116FD9}"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56587-B2BB-4A12-B472-8F0BF0677B0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mc:AlternateContent xmlns:mc="http://schemas.openxmlformats.org/markup-compatibility/2006">
    <mc:Choice xmlns:p14="http://schemas.microsoft.com/office/powerpoint/2010/main" Requires="p14">
      <p:transition p14:dur="0" advTm="3000"/>
    </mc:Choice>
    <mc:Fallback>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2" Type="http://schemas.openxmlformats.org/officeDocument/2006/relationships/notesSlide" Target="../notesSlides/notesSlide1.xml"/><Relationship Id="rId11" Type="http://schemas.openxmlformats.org/officeDocument/2006/relationships/slideLayout" Target="../slideLayouts/slideLayout1.xml"/><Relationship Id="rId10" Type="http://schemas.openxmlformats.org/officeDocument/2006/relationships/image" Target="../media/image10.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3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39.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52.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5" Type="http://schemas.openxmlformats.org/officeDocument/2006/relationships/notesSlide" Target="../notesSlides/notesSlide2.xml"/><Relationship Id="rId14" Type="http://schemas.openxmlformats.org/officeDocument/2006/relationships/slideLayout" Target="../slideLayouts/slideLayout1.xml"/><Relationship Id="rId13" Type="http://schemas.openxmlformats.org/officeDocument/2006/relationships/image" Target="../media/image14.png"/><Relationship Id="rId12" Type="http://schemas.openxmlformats.org/officeDocument/2006/relationships/image" Target="../media/image6.png"/><Relationship Id="rId11" Type="http://schemas.openxmlformats.org/officeDocument/2006/relationships/image" Target="../media/image13.png"/><Relationship Id="rId10" Type="http://schemas.openxmlformats.org/officeDocument/2006/relationships/image" Target="../media/image12.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7.xml"/><Relationship Id="rId5" Type="http://schemas.openxmlformats.org/officeDocument/2006/relationships/image" Target="../media/image56.png"/><Relationship Id="rId4" Type="http://schemas.openxmlformats.org/officeDocument/2006/relationships/image" Target="../media/image55.png"/><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slideLayout" Target="../slideLayouts/slideLayout7.xml"/><Relationship Id="rId7" Type="http://schemas.openxmlformats.org/officeDocument/2006/relationships/image" Target="../media/image62.png"/><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7.xml"/><Relationship Id="rId4" Type="http://schemas.openxmlformats.org/officeDocument/2006/relationships/image" Target="../media/image65.png"/><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7.xml"/><Relationship Id="rId5" Type="http://schemas.openxmlformats.org/officeDocument/2006/relationships/image" Target="../media/image69.png"/><Relationship Id="rId4" Type="http://schemas.openxmlformats.org/officeDocument/2006/relationships/image" Target="../media/image68.png"/><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7.xml"/><Relationship Id="rId4" Type="http://schemas.openxmlformats.org/officeDocument/2006/relationships/image" Target="../media/image72.png"/><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7.xml"/><Relationship Id="rId4" Type="http://schemas.openxmlformats.org/officeDocument/2006/relationships/image" Target="../media/image75.png"/><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xml"/><Relationship Id="rId2" Type="http://schemas.openxmlformats.org/officeDocument/2006/relationships/image" Target="../media/image76.png"/><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2.xml"/><Relationship Id="rId2" Type="http://schemas.openxmlformats.org/officeDocument/2006/relationships/image" Target="../media/image16.png"/><Relationship Id="rId1" Type="http://schemas.openxmlformats.org/officeDocument/2006/relationships/image" Target="../media/image15.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7.xml"/><Relationship Id="rId2" Type="http://schemas.openxmlformats.org/officeDocument/2006/relationships/image" Target="../media/image83.png"/><Relationship Id="rId1" Type="http://schemas.openxmlformats.org/officeDocument/2006/relationships/image" Target="../media/image15.png"/></Relationships>
</file>

<file path=ppt/slides/_rels/slide32.xml.rels><?xml version="1.0" encoding="UTF-8" standalone="yes"?>
<Relationships xmlns="http://schemas.openxmlformats.org/package/2006/relationships"><Relationship Id="rId9" Type="http://schemas.openxmlformats.org/officeDocument/2006/relationships/notesSlide" Target="../notesSlides/notesSlide32.xml"/><Relationship Id="rId8" Type="http://schemas.openxmlformats.org/officeDocument/2006/relationships/slideLayout" Target="../slideLayouts/slideLayout7.xml"/><Relationship Id="rId7" Type="http://schemas.openxmlformats.org/officeDocument/2006/relationships/image" Target="../media/image89.png"/><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33.xml"/><Relationship Id="rId7" Type="http://schemas.openxmlformats.org/officeDocument/2006/relationships/slideLayout" Target="../slideLayouts/slideLayout7.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34.xml"/><Relationship Id="rId7" Type="http://schemas.openxmlformats.org/officeDocument/2006/relationships/slideLayout" Target="../slideLayouts/slideLayout7.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8" Type="http://schemas.openxmlformats.org/officeDocument/2006/relationships/notesSlide" Target="../notesSlides/notesSlide35.xml"/><Relationship Id="rId7" Type="http://schemas.openxmlformats.org/officeDocument/2006/relationships/slideLayout" Target="../slideLayouts/slideLayout7.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image" Target="../media/image15.png"/></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36.xml"/><Relationship Id="rId5" Type="http://schemas.openxmlformats.org/officeDocument/2006/relationships/slideLayout" Target="../slideLayouts/slideLayout7.xml"/><Relationship Id="rId4" Type="http://schemas.openxmlformats.org/officeDocument/2006/relationships/image" Target="../media/image105.png"/><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image" Target="../media/image15.png"/></Relationships>
</file>

<file path=ppt/slides/_rels/slide37.xml.rels><?xml version="1.0" encoding="UTF-8" standalone="yes"?>
<Relationships xmlns="http://schemas.openxmlformats.org/package/2006/relationships"><Relationship Id="rId8" Type="http://schemas.openxmlformats.org/officeDocument/2006/relationships/notesSlide" Target="../notesSlides/notesSlide37.xml"/><Relationship Id="rId7" Type="http://schemas.openxmlformats.org/officeDocument/2006/relationships/slideLayout" Target="../slideLayouts/slideLayout7.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 Id="rId3" Type="http://schemas.openxmlformats.org/officeDocument/2006/relationships/image" Target="../media/image106.png"/><Relationship Id="rId2" Type="http://schemas.openxmlformats.org/officeDocument/2006/relationships/image" Target="../media/image100.png"/><Relationship Id="rId1" Type="http://schemas.openxmlformats.org/officeDocument/2006/relationships/image" Target="../media/image15.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7.xml"/><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image" Target="../media/image15.png"/></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9.xml"/><Relationship Id="rId5" Type="http://schemas.openxmlformats.org/officeDocument/2006/relationships/slideLayout" Target="../slideLayouts/slideLayout7.xml"/><Relationship Id="rId4" Type="http://schemas.openxmlformats.org/officeDocument/2006/relationships/image" Target="../media/image114.png"/><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5.png"/></Relationships>
</file>

<file path=ppt/slides/_rels/slide4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21.png"/><Relationship Id="rId7" Type="http://schemas.openxmlformats.org/officeDocument/2006/relationships/image" Target="../media/image120.png"/><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 Id="rId3" Type="http://schemas.openxmlformats.org/officeDocument/2006/relationships/image" Target="../media/image116.png"/><Relationship Id="rId2" Type="http://schemas.openxmlformats.org/officeDocument/2006/relationships/image" Target="../media/image115.png"/><Relationship Id="rId10" Type="http://schemas.openxmlformats.org/officeDocument/2006/relationships/notesSlide" Target="../notesSlides/notesSlide40.xml"/><Relationship Id="rId1" Type="http://schemas.openxmlformats.org/officeDocument/2006/relationships/image" Target="../media/image15.png"/></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41.xml"/><Relationship Id="rId7" Type="http://schemas.openxmlformats.org/officeDocument/2006/relationships/slideLayout" Target="../slideLayouts/slideLayout7.xml"/><Relationship Id="rId6" Type="http://schemas.openxmlformats.org/officeDocument/2006/relationships/image" Target="../media/image126.png"/><Relationship Id="rId5" Type="http://schemas.openxmlformats.org/officeDocument/2006/relationships/image" Target="../media/image125.png"/><Relationship Id="rId4" Type="http://schemas.openxmlformats.org/officeDocument/2006/relationships/image" Target="../media/image124.png"/><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image" Target="../media/image15.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7.xml"/><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image" Target="../media/image15.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7.xml"/><Relationship Id="rId2" Type="http://schemas.openxmlformats.org/officeDocument/2006/relationships/image" Target="../media/image129.png"/><Relationship Id="rId1" Type="http://schemas.openxmlformats.org/officeDocument/2006/relationships/image" Target="../media/image15.png"/></Relationships>
</file>

<file path=ppt/slides/_rels/slide44.xml.rels><?xml version="1.0" encoding="UTF-8" standalone="yes"?>
<Relationships xmlns="http://schemas.openxmlformats.org/package/2006/relationships"><Relationship Id="rId6" Type="http://schemas.openxmlformats.org/officeDocument/2006/relationships/notesSlide" Target="../notesSlides/notesSlide44.xml"/><Relationship Id="rId5" Type="http://schemas.openxmlformats.org/officeDocument/2006/relationships/slideLayout" Target="../slideLayouts/slideLayout7.xml"/><Relationship Id="rId4" Type="http://schemas.openxmlformats.org/officeDocument/2006/relationships/image" Target="../media/image132.png"/><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image" Target="../media/image15.png"/></Relationships>
</file>

<file path=ppt/slides/_rels/slide4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39.png"/><Relationship Id="rId7" Type="http://schemas.openxmlformats.org/officeDocument/2006/relationships/image" Target="../media/image138.png"/><Relationship Id="rId6" Type="http://schemas.openxmlformats.org/officeDocument/2006/relationships/image" Target="../media/image137.png"/><Relationship Id="rId5" Type="http://schemas.openxmlformats.org/officeDocument/2006/relationships/image" Target="../media/image136.png"/><Relationship Id="rId4" Type="http://schemas.openxmlformats.org/officeDocument/2006/relationships/image" Target="../media/image135.png"/><Relationship Id="rId3" Type="http://schemas.openxmlformats.org/officeDocument/2006/relationships/image" Target="../media/image134.png"/><Relationship Id="rId2" Type="http://schemas.openxmlformats.org/officeDocument/2006/relationships/image" Target="../media/image133.png"/><Relationship Id="rId10" Type="http://schemas.openxmlformats.org/officeDocument/2006/relationships/notesSlide" Target="../notesSlides/notesSlide45.xml"/><Relationship Id="rId1" Type="http://schemas.openxmlformats.org/officeDocument/2006/relationships/image" Target="../media/image15.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7.xml"/><Relationship Id="rId2" Type="http://schemas.openxmlformats.org/officeDocument/2006/relationships/image" Target="../media/image140.png"/><Relationship Id="rId1" Type="http://schemas.openxmlformats.org/officeDocument/2006/relationships/image" Target="../media/image15.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4.png"/><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0" Type="http://schemas.openxmlformats.org/officeDocument/2006/relationships/notesSlide" Target="../notesSlides/notesSlide5.xml"/><Relationship Id="rId1" Type="http://schemas.openxmlformats.org/officeDocument/2006/relationships/image" Target="../media/image15.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screen"/>
          <a:stretch>
            <a:fillRect/>
          </a:stretch>
        </p:blipFill>
        <p:spPr>
          <a:xfrm>
            <a:off x="10304625" y="-242155"/>
            <a:ext cx="2020383" cy="1228870"/>
          </a:xfrm>
          <a:prstGeom prst="rect">
            <a:avLst/>
          </a:prstGeom>
        </p:spPr>
      </p:pic>
      <p:pic>
        <p:nvPicPr>
          <p:cNvPr id="3" name="图片 2"/>
          <p:cNvPicPr>
            <a:picLocks noChangeAspect="1"/>
          </p:cNvPicPr>
          <p:nvPr/>
        </p:nvPicPr>
        <p:blipFill>
          <a:blip r:embed="rId2" cstate="screen"/>
          <a:stretch>
            <a:fillRect/>
          </a:stretch>
        </p:blipFill>
        <p:spPr>
          <a:xfrm>
            <a:off x="1298209" y="5657324"/>
            <a:ext cx="1564987" cy="394349"/>
          </a:xfrm>
          <a:prstGeom prst="rect">
            <a:avLst/>
          </a:prstGeom>
        </p:spPr>
      </p:pic>
      <p:pic>
        <p:nvPicPr>
          <p:cNvPr id="4" name="图片 3"/>
          <p:cNvPicPr>
            <a:picLocks noChangeAspect="1"/>
          </p:cNvPicPr>
          <p:nvPr/>
        </p:nvPicPr>
        <p:blipFill>
          <a:blip r:embed="rId3" cstate="screen"/>
          <a:stretch>
            <a:fillRect/>
          </a:stretch>
        </p:blipFill>
        <p:spPr>
          <a:xfrm>
            <a:off x="-236508" y="3596115"/>
            <a:ext cx="1480923" cy="752631"/>
          </a:xfrm>
          <a:prstGeom prst="rect">
            <a:avLst/>
          </a:prstGeom>
        </p:spPr>
      </p:pic>
      <p:pic>
        <p:nvPicPr>
          <p:cNvPr id="5" name="图片 4"/>
          <p:cNvPicPr>
            <a:picLocks noChangeAspect="1"/>
          </p:cNvPicPr>
          <p:nvPr/>
        </p:nvPicPr>
        <p:blipFill>
          <a:blip r:embed="rId4" cstate="screen"/>
          <a:stretch>
            <a:fillRect/>
          </a:stretch>
        </p:blipFill>
        <p:spPr>
          <a:xfrm>
            <a:off x="5885361" y="6051304"/>
            <a:ext cx="1029049" cy="1122598"/>
          </a:xfrm>
          <a:prstGeom prst="rect">
            <a:avLst/>
          </a:prstGeom>
        </p:spPr>
      </p:pic>
      <p:pic>
        <p:nvPicPr>
          <p:cNvPr id="6" name="图片 5"/>
          <p:cNvPicPr>
            <a:picLocks noChangeAspect="1"/>
          </p:cNvPicPr>
          <p:nvPr/>
        </p:nvPicPr>
        <p:blipFill>
          <a:blip r:embed="rId5" cstate="screen"/>
          <a:stretch>
            <a:fillRect/>
          </a:stretch>
        </p:blipFill>
        <p:spPr>
          <a:xfrm>
            <a:off x="1394867" y="1576627"/>
            <a:ext cx="1138680" cy="879407"/>
          </a:xfrm>
          <a:prstGeom prst="rect">
            <a:avLst/>
          </a:prstGeom>
        </p:spPr>
      </p:pic>
      <p:pic>
        <p:nvPicPr>
          <p:cNvPr id="7" name="图片 6"/>
          <p:cNvPicPr>
            <a:picLocks noChangeAspect="1"/>
          </p:cNvPicPr>
          <p:nvPr/>
        </p:nvPicPr>
        <p:blipFill>
          <a:blip r:embed="rId6" cstate="screen"/>
          <a:stretch>
            <a:fillRect/>
          </a:stretch>
        </p:blipFill>
        <p:spPr>
          <a:xfrm>
            <a:off x="5885128" y="729097"/>
            <a:ext cx="421744" cy="782696"/>
          </a:xfrm>
          <a:prstGeom prst="rect">
            <a:avLst/>
          </a:prstGeom>
        </p:spPr>
      </p:pic>
      <p:pic>
        <p:nvPicPr>
          <p:cNvPr id="8" name="图片 7"/>
          <p:cNvPicPr>
            <a:picLocks noChangeAspect="1"/>
          </p:cNvPicPr>
          <p:nvPr/>
        </p:nvPicPr>
        <p:blipFill>
          <a:blip r:embed="rId7" cstate="screen"/>
          <a:stretch>
            <a:fillRect/>
          </a:stretch>
        </p:blipFill>
        <p:spPr>
          <a:xfrm>
            <a:off x="10922925" y="5717805"/>
            <a:ext cx="1269076" cy="1140197"/>
          </a:xfrm>
          <a:prstGeom prst="rect">
            <a:avLst/>
          </a:prstGeom>
        </p:spPr>
      </p:pic>
      <p:pic>
        <p:nvPicPr>
          <p:cNvPr id="9" name="图片 8"/>
          <p:cNvPicPr>
            <a:picLocks noChangeAspect="1"/>
          </p:cNvPicPr>
          <p:nvPr/>
        </p:nvPicPr>
        <p:blipFill>
          <a:blip r:embed="rId8" cstate="screen"/>
          <a:stretch>
            <a:fillRect/>
          </a:stretch>
        </p:blipFill>
        <p:spPr>
          <a:xfrm>
            <a:off x="-949" y="5103"/>
            <a:ext cx="1135405" cy="1362145"/>
          </a:xfrm>
          <a:prstGeom prst="rect">
            <a:avLst/>
          </a:prstGeom>
        </p:spPr>
      </p:pic>
      <p:pic>
        <p:nvPicPr>
          <p:cNvPr id="10" name="图片 9"/>
          <p:cNvPicPr>
            <a:picLocks noChangeAspect="1"/>
          </p:cNvPicPr>
          <p:nvPr/>
        </p:nvPicPr>
        <p:blipFill>
          <a:blip r:embed="rId9" cstate="screen"/>
          <a:stretch>
            <a:fillRect/>
          </a:stretch>
        </p:blipFill>
        <p:spPr>
          <a:xfrm>
            <a:off x="10922925" y="2546889"/>
            <a:ext cx="1461636" cy="1049224"/>
          </a:xfrm>
          <a:prstGeom prst="rect">
            <a:avLst/>
          </a:prstGeom>
        </p:spPr>
      </p:pic>
      <p:pic>
        <p:nvPicPr>
          <p:cNvPr id="11" name="图片 10"/>
          <p:cNvPicPr>
            <a:picLocks noChangeAspect="1"/>
          </p:cNvPicPr>
          <p:nvPr/>
        </p:nvPicPr>
        <p:blipFill>
          <a:blip r:embed="rId10" cstate="screen"/>
          <a:stretch>
            <a:fillRect/>
          </a:stretch>
        </p:blipFill>
        <p:spPr>
          <a:xfrm>
            <a:off x="9424201" y="5164183"/>
            <a:ext cx="880425" cy="730980"/>
          </a:xfrm>
          <a:prstGeom prst="rect">
            <a:avLst/>
          </a:prstGeom>
        </p:spPr>
      </p:pic>
      <p:sp>
        <p:nvSpPr>
          <p:cNvPr id="12" name="文本框 11"/>
          <p:cNvSpPr txBox="1"/>
          <p:nvPr/>
        </p:nvSpPr>
        <p:spPr>
          <a:xfrm>
            <a:off x="2790190" y="2168525"/>
            <a:ext cx="6614795" cy="2799715"/>
          </a:xfrm>
          <a:prstGeom prst="rect">
            <a:avLst/>
          </a:prstGeom>
          <a:noFill/>
        </p:spPr>
        <p:txBody>
          <a:bodyPr wrap="square" rtlCol="0">
            <a:spAutoFit/>
          </a:bodyPr>
          <a:lstStyle/>
          <a:p>
            <a:pPr algn="ctr"/>
            <a:r>
              <a:rPr lang="en-US" sz="4400" b="1" dirty="0" smtClean="0">
                <a:solidFill>
                  <a:srgbClr val="595959"/>
                </a:solidFill>
                <a:latin typeface="+mn-ea"/>
                <a:cs typeface="+mn-ea"/>
                <a:sym typeface="+mn-lt"/>
              </a:rPr>
              <a:t>RM2022</a:t>
            </a:r>
            <a:r>
              <a:rPr lang="zh-CN" altLang="en-US" sz="4400" b="1" dirty="0" smtClean="0">
                <a:solidFill>
                  <a:srgbClr val="595959"/>
                </a:solidFill>
                <a:latin typeface="+mn-ea"/>
                <a:cs typeface="+mn-ea"/>
                <a:sym typeface="+mn-lt"/>
              </a:rPr>
              <a:t>培训</a:t>
            </a:r>
            <a:r>
              <a:rPr lang="en-US" altLang="zh-CN" sz="4400" b="1" dirty="0" smtClean="0">
                <a:solidFill>
                  <a:srgbClr val="595959"/>
                </a:solidFill>
                <a:latin typeface="+mn-ea"/>
                <a:cs typeface="+mn-ea"/>
                <a:sym typeface="+mn-lt"/>
              </a:rPr>
              <a:t>—C++</a:t>
            </a:r>
            <a:endParaRPr lang="en-US" altLang="zh-CN" sz="4400" b="1" dirty="0" smtClean="0">
              <a:solidFill>
                <a:srgbClr val="595959"/>
              </a:solidFill>
              <a:latin typeface="+mn-ea"/>
              <a:cs typeface="+mn-ea"/>
              <a:sym typeface="+mn-lt"/>
            </a:endParaRPr>
          </a:p>
          <a:p>
            <a:pPr algn="ctr"/>
            <a:r>
              <a:rPr lang="en-US" altLang="zh-CN" sz="4400" b="1" dirty="0" smtClean="0">
                <a:solidFill>
                  <a:srgbClr val="595959"/>
                </a:solidFill>
                <a:latin typeface="+mn-ea"/>
                <a:cs typeface="+mn-ea"/>
                <a:sym typeface="+mn-lt"/>
              </a:rPr>
              <a:t>Lecture1</a:t>
            </a:r>
            <a:endParaRPr lang="en-US" altLang="zh-CN" sz="4400" b="1" dirty="0" smtClean="0">
              <a:solidFill>
                <a:srgbClr val="595959"/>
              </a:solidFill>
              <a:latin typeface="+mn-ea"/>
              <a:cs typeface="+mn-ea"/>
              <a:sym typeface="+mn-lt"/>
            </a:endParaRPr>
          </a:p>
          <a:p>
            <a:pPr algn="ctr"/>
            <a:r>
              <a:rPr lang="en-US" altLang="zh-CN" sz="4400" b="1" dirty="0" smtClean="0">
                <a:solidFill>
                  <a:srgbClr val="595959"/>
                </a:solidFill>
                <a:latin typeface="+mn-ea"/>
                <a:cs typeface="+mn-ea"/>
                <a:sym typeface="+mn-lt"/>
              </a:rPr>
              <a:t>-</a:t>
            </a:r>
            <a:r>
              <a:rPr lang="zh-CN" altLang="en-US" sz="4400" b="1" dirty="0" smtClean="0">
                <a:solidFill>
                  <a:srgbClr val="595959"/>
                </a:solidFill>
                <a:latin typeface="+mn-ea"/>
                <a:cs typeface="+mn-ea"/>
                <a:sym typeface="+mn-lt"/>
              </a:rPr>
              <a:t>Lecture补充（关键字）</a:t>
            </a:r>
            <a:endParaRPr lang="zh-CN" altLang="en-US" sz="4400" b="1" dirty="0" smtClean="0">
              <a:solidFill>
                <a:srgbClr val="595959"/>
              </a:solidFill>
              <a:latin typeface="+mn-ea"/>
              <a:cs typeface="+mn-ea"/>
              <a:sym typeface="+mn-lt"/>
            </a:endParaRPr>
          </a:p>
          <a:p>
            <a:pPr algn="ctr"/>
            <a:endParaRPr lang="zh-CN" altLang="en-US" sz="4400" b="1" dirty="0" smtClean="0">
              <a:solidFill>
                <a:srgbClr val="595959"/>
              </a:solidFill>
              <a:latin typeface="+mn-ea"/>
              <a:cs typeface="+mn-ea"/>
              <a:sym typeface="+mn-lt"/>
            </a:endParaRPr>
          </a:p>
        </p:txBody>
      </p:sp>
      <p:sp>
        <p:nvSpPr>
          <p:cNvPr id="17" name="文本框 16"/>
          <p:cNvSpPr txBox="1"/>
          <p:nvPr/>
        </p:nvSpPr>
        <p:spPr>
          <a:xfrm>
            <a:off x="3485513" y="4482903"/>
            <a:ext cx="5320667" cy="798830"/>
          </a:xfrm>
          <a:prstGeom prst="rect">
            <a:avLst/>
          </a:prstGeom>
          <a:noFill/>
        </p:spPr>
        <p:txBody>
          <a:bodyPr wrap="square" rtlCol="0">
            <a:spAutoFit/>
          </a:bodyPr>
          <a:lstStyle/>
          <a:p>
            <a:pPr marL="0" lvl="1" algn="ctr"/>
            <a:r>
              <a:rPr lang="en-US" sz="2300" dirty="0">
                <a:solidFill>
                  <a:srgbClr val="7F7F7F"/>
                </a:solidFill>
                <a:cs typeface="+mn-ea"/>
                <a:sym typeface="+mn-lt"/>
              </a:rPr>
              <a:t>2020.07.30</a:t>
            </a:r>
            <a:endParaRPr lang="en-US" sz="2300" dirty="0">
              <a:solidFill>
                <a:srgbClr val="7F7F7F"/>
              </a:solidFill>
              <a:cs typeface="+mn-ea"/>
              <a:sym typeface="+mn-lt"/>
            </a:endParaRPr>
          </a:p>
          <a:p>
            <a:pPr marL="0" lvl="1" algn="ctr"/>
            <a:r>
              <a:rPr lang="zh-CN" altLang="en-US" sz="2300" dirty="0">
                <a:solidFill>
                  <a:srgbClr val="7F7F7F"/>
                </a:solidFill>
                <a:cs typeface="+mn-ea"/>
                <a:sym typeface="+mn-lt"/>
              </a:rPr>
              <a:t>盛李杰</a:t>
            </a:r>
            <a:endParaRPr lang="zh-CN" altLang="en-US" sz="2300" dirty="0">
              <a:solidFill>
                <a:srgbClr val="7F7F7F"/>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13866495" cy="391281"/>
            <a:chOff x="522940" y="516970"/>
            <a:chExt cx="13866495" cy="391281"/>
          </a:xfrm>
        </p:grpSpPr>
        <p:sp>
          <p:nvSpPr>
            <p:cNvPr id="81" name="稻壳儿小白白(http://dwz.cn/Wu2UP)"/>
            <p:cNvSpPr txBox="1">
              <a:spLocks noChangeArrowheads="1"/>
            </p:cNvSpPr>
            <p:nvPr/>
          </p:nvSpPr>
          <p:spPr bwMode="auto">
            <a:xfrm>
              <a:off x="1420195" y="554435"/>
              <a:ext cx="1296924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lang="zh-CN" altLang="en-US" sz="2000" b="1" dirty="0">
                  <a:solidFill>
                    <a:srgbClr val="595959"/>
                  </a:solidFill>
                  <a:latin typeface="+mn-lt"/>
                  <a:ea typeface="+mn-ea"/>
                  <a:cs typeface="+mn-ea"/>
                  <a:sym typeface="+mn-lt"/>
                </a:rPr>
                <a:t>基本数据类型限定符：</a:t>
              </a:r>
              <a:r>
                <a:rPr sz="2000" b="1" dirty="0">
                  <a:solidFill>
                    <a:srgbClr val="595959"/>
                  </a:solidFill>
                  <a:latin typeface="+mn-lt"/>
                  <a:ea typeface="+mn-ea"/>
                  <a:cs typeface="+mn-ea"/>
                  <a:sym typeface="+mn-lt"/>
                </a:rPr>
                <a:t>const</a:t>
              </a:r>
              <a:endParaRPr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pic>
        <p:nvPicPr>
          <p:cNvPr id="2" name="图片 1"/>
          <p:cNvPicPr>
            <a:picLocks noChangeAspect="1"/>
          </p:cNvPicPr>
          <p:nvPr/>
        </p:nvPicPr>
        <p:blipFill>
          <a:blip r:embed="rId2"/>
          <a:stretch>
            <a:fillRect/>
          </a:stretch>
        </p:blipFill>
        <p:spPr>
          <a:xfrm>
            <a:off x="804545" y="1092835"/>
            <a:ext cx="9027795" cy="4672965"/>
          </a:xfrm>
          <a:prstGeom prst="rect">
            <a:avLst/>
          </a:prstGeom>
        </p:spPr>
      </p:pic>
      <p:sp>
        <p:nvSpPr>
          <p:cNvPr id="3" name="文本框 2"/>
          <p:cNvSpPr txBox="1"/>
          <p:nvPr/>
        </p:nvSpPr>
        <p:spPr>
          <a:xfrm>
            <a:off x="1420495" y="5950585"/>
            <a:ext cx="6096000" cy="368300"/>
          </a:xfrm>
          <a:prstGeom prst="rect">
            <a:avLst/>
          </a:prstGeom>
          <a:noFill/>
        </p:spPr>
        <p:txBody>
          <a:bodyPr wrap="square" rtlCol="0" anchor="t">
            <a:spAutoFit/>
          </a:bodyPr>
          <a:p>
            <a:r>
              <a:rPr lang="zh-CN" altLang="en-US">
                <a:solidFill>
                  <a:srgbClr val="FF0000"/>
                </a:solidFill>
              </a:rPr>
              <a:t>编译器是通过 “指针的类型” 来判断是否只读的。</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9620885" cy="391281"/>
            <a:chOff x="522940" y="516970"/>
            <a:chExt cx="9620885" cy="391281"/>
          </a:xfrm>
        </p:grpSpPr>
        <p:sp>
          <p:nvSpPr>
            <p:cNvPr id="81" name="稻壳儿小白白(http://dwz.cn/Wu2UP)"/>
            <p:cNvSpPr txBox="1">
              <a:spLocks noChangeArrowheads="1"/>
            </p:cNvSpPr>
            <p:nvPr/>
          </p:nvSpPr>
          <p:spPr bwMode="auto">
            <a:xfrm>
              <a:off x="1420195" y="554435"/>
              <a:ext cx="872363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lang="zh-CN" altLang="en-US" sz="2000" b="1" dirty="0">
                  <a:solidFill>
                    <a:srgbClr val="595959"/>
                  </a:solidFill>
                  <a:latin typeface="+mn-lt"/>
                  <a:ea typeface="+mn-ea"/>
                  <a:cs typeface="+mn-ea"/>
                  <a:sym typeface="+mn-lt"/>
                </a:rPr>
                <a:t>基本数据类型限定符：</a:t>
              </a:r>
              <a:r>
                <a:rPr sz="2000" b="1" dirty="0">
                  <a:solidFill>
                    <a:srgbClr val="595959"/>
                  </a:solidFill>
                  <a:latin typeface="+mn-lt"/>
                  <a:ea typeface="+mn-ea"/>
                  <a:cs typeface="+mn-ea"/>
                  <a:sym typeface="+mn-lt"/>
                </a:rPr>
                <a:t>const</a:t>
              </a:r>
              <a:endParaRPr lang="en-US" altLang="zh-CN"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3" name="文本框 2"/>
          <p:cNvSpPr txBox="1"/>
          <p:nvPr/>
        </p:nvSpPr>
        <p:spPr>
          <a:xfrm>
            <a:off x="760095" y="1169670"/>
            <a:ext cx="8158480" cy="645160"/>
          </a:xfrm>
          <a:prstGeom prst="rect">
            <a:avLst/>
          </a:prstGeom>
          <a:noFill/>
        </p:spPr>
        <p:txBody>
          <a:bodyPr wrap="none" rtlCol="0">
            <a:spAutoFit/>
          </a:bodyPr>
          <a:p>
            <a:pPr algn="l"/>
            <a:r>
              <a:rPr lang="zh-CN" altLang="en-US"/>
              <a:t>在编译器编译的过程中，对 const 变量的访问进行了优化。编译器将 const 变量</a:t>
            </a:r>
            <a:endParaRPr lang="zh-CN" altLang="en-US"/>
          </a:p>
          <a:p>
            <a:pPr algn="l"/>
            <a:r>
              <a:rPr lang="zh-CN" altLang="en-US"/>
              <a:t>直接替换为对应的内容。也就是说，在编译的过程中</a:t>
            </a:r>
            <a:endParaRPr lang="zh-CN" altLang="en-US"/>
          </a:p>
        </p:txBody>
      </p:sp>
      <p:pic>
        <p:nvPicPr>
          <p:cNvPr id="5" name="图片 4"/>
          <p:cNvPicPr>
            <a:picLocks noChangeAspect="1"/>
          </p:cNvPicPr>
          <p:nvPr/>
        </p:nvPicPr>
        <p:blipFill>
          <a:blip r:embed="rId2"/>
          <a:stretch>
            <a:fillRect/>
          </a:stretch>
        </p:blipFill>
        <p:spPr>
          <a:xfrm>
            <a:off x="897890" y="1814830"/>
            <a:ext cx="5545455" cy="419100"/>
          </a:xfrm>
          <a:prstGeom prst="rect">
            <a:avLst/>
          </a:prstGeom>
        </p:spPr>
      </p:pic>
      <p:pic>
        <p:nvPicPr>
          <p:cNvPr id="8" name="图片 7"/>
          <p:cNvPicPr>
            <a:picLocks noChangeAspect="1"/>
          </p:cNvPicPr>
          <p:nvPr/>
        </p:nvPicPr>
        <p:blipFill>
          <a:blip r:embed="rId3"/>
          <a:stretch>
            <a:fillRect/>
          </a:stretch>
        </p:blipFill>
        <p:spPr>
          <a:xfrm>
            <a:off x="897890" y="2233930"/>
            <a:ext cx="6733540" cy="1838960"/>
          </a:xfrm>
          <a:prstGeom prst="rect">
            <a:avLst/>
          </a:prstGeom>
        </p:spPr>
      </p:pic>
      <p:sp>
        <p:nvSpPr>
          <p:cNvPr id="9" name="文本框 8"/>
          <p:cNvSpPr txBox="1"/>
          <p:nvPr/>
        </p:nvSpPr>
        <p:spPr>
          <a:xfrm>
            <a:off x="1292860" y="4235450"/>
            <a:ext cx="6096000" cy="1198880"/>
          </a:xfrm>
          <a:prstGeom prst="rect">
            <a:avLst/>
          </a:prstGeom>
          <a:noFill/>
        </p:spPr>
        <p:txBody>
          <a:bodyPr wrap="square" rtlCol="0" anchor="t">
            <a:spAutoFit/>
          </a:bodyPr>
          <a:p>
            <a:r>
              <a:rPr lang="zh-CN" altLang="en-US">
                <a:solidFill>
                  <a:srgbClr val="FF0000"/>
                </a:solidFill>
              </a:rPr>
              <a:t>C++建议使用 const 全局变量来替换一般常量的宏定义。</a:t>
            </a:r>
            <a:endParaRPr lang="zh-CN" altLang="en-US">
              <a:solidFill>
                <a:srgbClr val="FF0000"/>
              </a:solidFill>
            </a:endParaRPr>
          </a:p>
          <a:p>
            <a:r>
              <a:rPr lang="zh-CN" altLang="en-US"/>
              <a:t>const 全局变量和宏定义具有相同的执行效率。同时，使用 const 全局变量，可以让编译器帮助我们进行变量类型检查，提高正确率。</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9564370" cy="391281"/>
            <a:chOff x="522940" y="516970"/>
            <a:chExt cx="9564370" cy="391281"/>
          </a:xfrm>
        </p:grpSpPr>
        <p:sp>
          <p:nvSpPr>
            <p:cNvPr id="81" name="稻壳儿小白白(http://dwz.cn/Wu2UP)"/>
            <p:cNvSpPr txBox="1">
              <a:spLocks noChangeArrowheads="1"/>
            </p:cNvSpPr>
            <p:nvPr/>
          </p:nvSpPr>
          <p:spPr bwMode="auto">
            <a:xfrm>
              <a:off x="1420195" y="554435"/>
              <a:ext cx="866711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lang="zh-CN" altLang="en-US" sz="2000" b="1" dirty="0">
                  <a:solidFill>
                    <a:srgbClr val="595959"/>
                  </a:solidFill>
                  <a:latin typeface="+mn-lt"/>
                  <a:ea typeface="+mn-ea"/>
                  <a:cs typeface="+mn-ea"/>
                  <a:sym typeface="+mn-lt"/>
                </a:rPr>
                <a:t>基本数据类型限定符：</a:t>
              </a:r>
              <a:r>
                <a:rPr sz="2000" b="1" dirty="0">
                  <a:solidFill>
                    <a:srgbClr val="595959"/>
                  </a:solidFill>
                  <a:latin typeface="+mn-lt"/>
                  <a:ea typeface="+mn-ea"/>
                  <a:cs typeface="+mn-ea"/>
                  <a:sym typeface="+mn-lt"/>
                </a:rPr>
                <a:t>const</a:t>
              </a:r>
              <a:endParaRPr lang="en-US" altLang="zh-CN"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pic>
        <p:nvPicPr>
          <p:cNvPr id="2" name="图片 1"/>
          <p:cNvPicPr>
            <a:picLocks noChangeAspect="1"/>
          </p:cNvPicPr>
          <p:nvPr/>
        </p:nvPicPr>
        <p:blipFill>
          <a:blip r:embed="rId2"/>
          <a:stretch>
            <a:fillRect/>
          </a:stretch>
        </p:blipFill>
        <p:spPr>
          <a:xfrm>
            <a:off x="1151255" y="1209040"/>
            <a:ext cx="8488045" cy="3810635"/>
          </a:xfrm>
          <a:prstGeom prst="rect">
            <a:avLst/>
          </a:prstGeom>
        </p:spPr>
      </p:pic>
      <p:sp>
        <p:nvSpPr>
          <p:cNvPr id="4" name="文本框 3"/>
          <p:cNvSpPr txBox="1"/>
          <p:nvPr/>
        </p:nvSpPr>
        <p:spPr>
          <a:xfrm>
            <a:off x="3991610" y="3492500"/>
            <a:ext cx="7867650" cy="306705"/>
          </a:xfrm>
          <a:prstGeom prst="rect">
            <a:avLst/>
          </a:prstGeom>
          <a:noFill/>
        </p:spPr>
        <p:txBody>
          <a:bodyPr wrap="square" rtlCol="0" anchor="t">
            <a:spAutoFit/>
          </a:bodyPr>
          <a:p>
            <a:r>
              <a:rPr lang="en-US" altLang="zh-CN" sz="1400">
                <a:solidFill>
                  <a:srgbClr val="FF0000"/>
                </a:solidFill>
              </a:rPr>
              <a:t>const</a:t>
            </a:r>
            <a:r>
              <a:rPr lang="zh-CN" altLang="en-US" sz="1400">
                <a:solidFill>
                  <a:srgbClr val="FF0000"/>
                </a:solidFill>
              </a:rPr>
              <a:t>变量一定要初始化</a:t>
            </a:r>
            <a:endParaRPr lang="zh-CN" altLang="en-US" sz="14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9564370" cy="391281"/>
            <a:chOff x="522940" y="516970"/>
            <a:chExt cx="9564370" cy="391281"/>
          </a:xfrm>
        </p:grpSpPr>
        <p:sp>
          <p:nvSpPr>
            <p:cNvPr id="81" name="稻壳儿小白白(http://dwz.cn/Wu2UP)"/>
            <p:cNvSpPr txBox="1">
              <a:spLocks noChangeArrowheads="1"/>
            </p:cNvSpPr>
            <p:nvPr/>
          </p:nvSpPr>
          <p:spPr bwMode="auto">
            <a:xfrm>
              <a:off x="1420195" y="554435"/>
              <a:ext cx="866711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lang="zh-CN" altLang="en-US" sz="2000" b="1" dirty="0">
                  <a:solidFill>
                    <a:srgbClr val="595959"/>
                  </a:solidFill>
                  <a:latin typeface="+mn-lt"/>
                  <a:ea typeface="+mn-ea"/>
                  <a:cs typeface="+mn-ea"/>
                  <a:sym typeface="+mn-lt"/>
                </a:rPr>
                <a:t>基本数据类型限定符：</a:t>
              </a:r>
              <a:r>
                <a:rPr sz="2000" b="1" dirty="0">
                  <a:solidFill>
                    <a:srgbClr val="595959"/>
                  </a:solidFill>
                  <a:latin typeface="+mn-lt"/>
                  <a:ea typeface="+mn-ea"/>
                  <a:cs typeface="+mn-ea"/>
                  <a:sym typeface="+mn-lt"/>
                </a:rPr>
                <a:t>const</a:t>
              </a:r>
              <a:endParaRPr lang="en-US" altLang="zh-CN"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3" name="文本框 2"/>
          <p:cNvSpPr txBox="1"/>
          <p:nvPr/>
        </p:nvSpPr>
        <p:spPr>
          <a:xfrm>
            <a:off x="952500" y="1111250"/>
            <a:ext cx="6096000" cy="368300"/>
          </a:xfrm>
          <a:prstGeom prst="rect">
            <a:avLst/>
          </a:prstGeom>
          <a:noFill/>
        </p:spPr>
        <p:txBody>
          <a:bodyPr wrap="square" rtlCol="0" anchor="t">
            <a:spAutoFit/>
          </a:bodyPr>
          <a:p>
            <a:r>
              <a:rPr lang="zh-CN" altLang="en-US">
                <a:solidFill>
                  <a:srgbClr val="FF0000"/>
                </a:solidFill>
              </a:rPr>
              <a:t>从右向左，依次结合，const就近结合。</a:t>
            </a:r>
            <a:endParaRPr lang="zh-CN" altLang="en-US">
              <a:solidFill>
                <a:srgbClr val="FF0000"/>
              </a:solidFill>
            </a:endParaRPr>
          </a:p>
        </p:txBody>
      </p:sp>
      <p:pic>
        <p:nvPicPr>
          <p:cNvPr id="6" name="图片 5"/>
          <p:cNvPicPr>
            <a:picLocks noChangeAspect="1"/>
          </p:cNvPicPr>
          <p:nvPr/>
        </p:nvPicPr>
        <p:blipFill>
          <a:blip r:embed="rId2"/>
          <a:stretch>
            <a:fillRect/>
          </a:stretch>
        </p:blipFill>
        <p:spPr>
          <a:xfrm>
            <a:off x="967740" y="1790065"/>
            <a:ext cx="5071110" cy="540385"/>
          </a:xfrm>
          <a:prstGeom prst="rect">
            <a:avLst/>
          </a:prstGeom>
        </p:spPr>
      </p:pic>
      <p:pic>
        <p:nvPicPr>
          <p:cNvPr id="7" name="图片 6"/>
          <p:cNvPicPr>
            <a:picLocks noChangeAspect="1"/>
          </p:cNvPicPr>
          <p:nvPr/>
        </p:nvPicPr>
        <p:blipFill>
          <a:blip r:embed="rId3"/>
          <a:stretch>
            <a:fillRect/>
          </a:stretch>
        </p:blipFill>
        <p:spPr>
          <a:xfrm>
            <a:off x="967740" y="2330450"/>
            <a:ext cx="5478145" cy="523875"/>
          </a:xfrm>
          <a:prstGeom prst="rect">
            <a:avLst/>
          </a:prstGeom>
        </p:spPr>
      </p:pic>
      <p:pic>
        <p:nvPicPr>
          <p:cNvPr id="8" name="图片 7"/>
          <p:cNvPicPr>
            <a:picLocks noChangeAspect="1"/>
          </p:cNvPicPr>
          <p:nvPr/>
        </p:nvPicPr>
        <p:blipFill>
          <a:blip r:embed="rId4"/>
          <a:stretch>
            <a:fillRect/>
          </a:stretch>
        </p:blipFill>
        <p:spPr>
          <a:xfrm>
            <a:off x="952500" y="2854325"/>
            <a:ext cx="4000500" cy="575945"/>
          </a:xfrm>
          <a:prstGeom prst="rect">
            <a:avLst/>
          </a:prstGeom>
        </p:spPr>
      </p:pic>
      <p:pic>
        <p:nvPicPr>
          <p:cNvPr id="9" name="图片 8"/>
          <p:cNvPicPr>
            <a:picLocks noChangeAspect="1"/>
          </p:cNvPicPr>
          <p:nvPr/>
        </p:nvPicPr>
        <p:blipFill>
          <a:blip r:embed="rId5"/>
          <a:stretch>
            <a:fillRect/>
          </a:stretch>
        </p:blipFill>
        <p:spPr>
          <a:xfrm>
            <a:off x="1038225" y="3430270"/>
            <a:ext cx="9431655" cy="21551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9564370" cy="391281"/>
            <a:chOff x="522940" y="516970"/>
            <a:chExt cx="9564370" cy="391281"/>
          </a:xfrm>
        </p:grpSpPr>
        <p:sp>
          <p:nvSpPr>
            <p:cNvPr id="81" name="稻壳儿小白白(http://dwz.cn/Wu2UP)"/>
            <p:cNvSpPr txBox="1">
              <a:spLocks noChangeArrowheads="1"/>
            </p:cNvSpPr>
            <p:nvPr/>
          </p:nvSpPr>
          <p:spPr bwMode="auto">
            <a:xfrm>
              <a:off x="1420195" y="554435"/>
              <a:ext cx="866711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lang="zh-CN" altLang="en-US" sz="2000" b="1" dirty="0">
                  <a:solidFill>
                    <a:srgbClr val="595959"/>
                  </a:solidFill>
                  <a:latin typeface="+mn-lt"/>
                  <a:ea typeface="+mn-ea"/>
                  <a:cs typeface="+mn-ea"/>
                  <a:sym typeface="+mn-lt"/>
                </a:rPr>
                <a:t>基本数据类型限定符：</a:t>
              </a:r>
              <a:r>
                <a:rPr sz="2000" b="1" dirty="0">
                  <a:solidFill>
                    <a:srgbClr val="595959"/>
                  </a:solidFill>
                  <a:latin typeface="+mn-lt"/>
                  <a:ea typeface="+mn-ea"/>
                  <a:cs typeface="+mn-ea"/>
                  <a:sym typeface="+mn-lt"/>
                </a:rPr>
                <a:t>const</a:t>
              </a:r>
              <a:endParaRPr lang="en-US" altLang="zh-CN"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pic>
        <p:nvPicPr>
          <p:cNvPr id="2" name="图片 1"/>
          <p:cNvPicPr>
            <a:picLocks noChangeAspect="1"/>
          </p:cNvPicPr>
          <p:nvPr/>
        </p:nvPicPr>
        <p:blipFill>
          <a:blip r:embed="rId2"/>
          <a:stretch>
            <a:fillRect/>
          </a:stretch>
        </p:blipFill>
        <p:spPr>
          <a:xfrm>
            <a:off x="733425" y="1191260"/>
            <a:ext cx="7058025" cy="1809115"/>
          </a:xfrm>
          <a:prstGeom prst="rect">
            <a:avLst/>
          </a:prstGeom>
        </p:spPr>
      </p:pic>
      <p:pic>
        <p:nvPicPr>
          <p:cNvPr id="4" name="图片 3"/>
          <p:cNvPicPr>
            <a:picLocks noChangeAspect="1"/>
          </p:cNvPicPr>
          <p:nvPr/>
        </p:nvPicPr>
        <p:blipFill>
          <a:blip r:embed="rId3"/>
          <a:stretch>
            <a:fillRect/>
          </a:stretch>
        </p:blipFill>
        <p:spPr>
          <a:xfrm>
            <a:off x="808355" y="3000375"/>
            <a:ext cx="6908165" cy="1828800"/>
          </a:xfrm>
          <a:prstGeom prst="rect">
            <a:avLst/>
          </a:prstGeom>
        </p:spPr>
      </p:pic>
      <p:sp>
        <p:nvSpPr>
          <p:cNvPr id="5" name="文本框 4"/>
          <p:cNvSpPr txBox="1"/>
          <p:nvPr/>
        </p:nvSpPr>
        <p:spPr>
          <a:xfrm>
            <a:off x="808355" y="4829175"/>
            <a:ext cx="6096000" cy="1476375"/>
          </a:xfrm>
          <a:prstGeom prst="rect">
            <a:avLst/>
          </a:prstGeom>
          <a:noFill/>
        </p:spPr>
        <p:txBody>
          <a:bodyPr wrap="square" rtlCol="0" anchor="t">
            <a:spAutoFit/>
          </a:bodyPr>
          <a:p>
            <a:r>
              <a:rPr lang="zh-CN" altLang="en-US">
                <a:solidFill>
                  <a:srgbClr val="FF0000"/>
                </a:solidFill>
              </a:rPr>
              <a:t>int * 可以隐式转换为 const int *</a:t>
            </a:r>
            <a:endParaRPr lang="zh-CN" altLang="en-US">
              <a:solidFill>
                <a:srgbClr val="FF0000"/>
              </a:solidFill>
            </a:endParaRPr>
          </a:p>
          <a:p>
            <a:r>
              <a:rPr lang="zh-CN" altLang="en-US">
                <a:solidFill>
                  <a:srgbClr val="FF0000"/>
                </a:solidFill>
              </a:rPr>
              <a:t> const int * 不能够隐式转换为 int *</a:t>
            </a:r>
            <a:endParaRPr lang="zh-CN" altLang="en-US">
              <a:solidFill>
                <a:srgbClr val="FF0000"/>
              </a:solidFill>
            </a:endParaRPr>
          </a:p>
          <a:p>
            <a:r>
              <a:rPr lang="zh-CN" altLang="en-US">
                <a:solidFill>
                  <a:srgbClr val="FF0000"/>
                </a:solidFill>
              </a:rPr>
              <a:t>隐式转换不放宽对于变量的要求，而 const 型的变量显然比非 const 型变量要求严格，所以不能由 const int * 转为 int *。</a:t>
            </a:r>
            <a:endParaRPr lang="zh-CN" altLang="en-US">
              <a:solidFill>
                <a:srgbClr val="FF0000"/>
              </a:solidFill>
            </a:endParaRPr>
          </a:p>
        </p:txBody>
      </p:sp>
      <p:pic>
        <p:nvPicPr>
          <p:cNvPr id="10" name="图片 9"/>
          <p:cNvPicPr>
            <a:picLocks noChangeAspect="1"/>
          </p:cNvPicPr>
          <p:nvPr/>
        </p:nvPicPr>
        <p:blipFill>
          <a:blip r:embed="rId4"/>
          <a:stretch>
            <a:fillRect/>
          </a:stretch>
        </p:blipFill>
        <p:spPr>
          <a:xfrm>
            <a:off x="4692015" y="4276725"/>
            <a:ext cx="7042785" cy="1042035"/>
          </a:xfrm>
          <a:prstGeom prst="rect">
            <a:avLst/>
          </a:prstGeom>
        </p:spPr>
      </p:pic>
      <p:pic>
        <p:nvPicPr>
          <p:cNvPr id="11" name="图片 10"/>
          <p:cNvPicPr>
            <a:picLocks noChangeAspect="1"/>
          </p:cNvPicPr>
          <p:nvPr/>
        </p:nvPicPr>
        <p:blipFill>
          <a:blip r:embed="rId5"/>
          <a:stretch>
            <a:fillRect/>
          </a:stretch>
        </p:blipFill>
        <p:spPr>
          <a:xfrm>
            <a:off x="4872355" y="3767455"/>
            <a:ext cx="2447290" cy="5092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9564370" cy="391281"/>
            <a:chOff x="522940" y="516970"/>
            <a:chExt cx="9564370" cy="391281"/>
          </a:xfrm>
        </p:grpSpPr>
        <p:sp>
          <p:nvSpPr>
            <p:cNvPr id="81" name="稻壳儿小白白(http://dwz.cn/Wu2UP)"/>
            <p:cNvSpPr txBox="1">
              <a:spLocks noChangeArrowheads="1"/>
            </p:cNvSpPr>
            <p:nvPr/>
          </p:nvSpPr>
          <p:spPr bwMode="auto">
            <a:xfrm>
              <a:off x="1420195" y="554435"/>
              <a:ext cx="866711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lang="zh-CN" altLang="en-US" sz="2000" b="1" dirty="0">
                  <a:solidFill>
                    <a:srgbClr val="595959"/>
                  </a:solidFill>
                  <a:latin typeface="+mn-lt"/>
                  <a:ea typeface="+mn-ea"/>
                  <a:cs typeface="+mn-ea"/>
                  <a:sym typeface="+mn-lt"/>
                </a:rPr>
                <a:t>基本数据类型限定符：</a:t>
              </a:r>
              <a:r>
                <a:rPr sz="2000" b="1" dirty="0">
                  <a:solidFill>
                    <a:srgbClr val="595959"/>
                  </a:solidFill>
                  <a:latin typeface="+mn-lt"/>
                  <a:ea typeface="+mn-ea"/>
                  <a:cs typeface="+mn-ea"/>
                  <a:sym typeface="+mn-lt"/>
                </a:rPr>
                <a:t>const</a:t>
              </a:r>
              <a:endParaRPr lang="en-US" altLang="zh-CN"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pic>
        <p:nvPicPr>
          <p:cNvPr id="3" name="图片 2"/>
          <p:cNvPicPr>
            <a:picLocks noChangeAspect="1"/>
          </p:cNvPicPr>
          <p:nvPr/>
        </p:nvPicPr>
        <p:blipFill>
          <a:blip r:embed="rId2"/>
          <a:stretch>
            <a:fillRect/>
          </a:stretch>
        </p:blipFill>
        <p:spPr>
          <a:xfrm>
            <a:off x="683895" y="1148080"/>
            <a:ext cx="4554855" cy="1704340"/>
          </a:xfrm>
          <a:prstGeom prst="rect">
            <a:avLst/>
          </a:prstGeom>
        </p:spPr>
      </p:pic>
      <p:sp>
        <p:nvSpPr>
          <p:cNvPr id="6" name="文本框 5"/>
          <p:cNvSpPr txBox="1"/>
          <p:nvPr/>
        </p:nvSpPr>
        <p:spPr>
          <a:xfrm>
            <a:off x="523240" y="3378200"/>
            <a:ext cx="3714750" cy="1476375"/>
          </a:xfrm>
          <a:prstGeom prst="rect">
            <a:avLst/>
          </a:prstGeom>
          <a:noFill/>
        </p:spPr>
        <p:txBody>
          <a:bodyPr wrap="square" rtlCol="0" anchor="t">
            <a:spAutoFit/>
          </a:bodyPr>
          <a:p>
            <a:r>
              <a:rPr lang="zh-CN" altLang="en-US"/>
              <a:t>引用是一个对象的别名，相当于 const 指针，其指向一经确定，就不能改变了。而 const 引用，则相当于指向 const 变量的 const 指针，其指向和指向的内容均不允许改变。</a:t>
            </a:r>
            <a:endParaRPr lang="zh-CN" altLang="en-US"/>
          </a:p>
        </p:txBody>
      </p:sp>
      <p:pic>
        <p:nvPicPr>
          <p:cNvPr id="7" name="图片 6"/>
          <p:cNvPicPr>
            <a:picLocks noChangeAspect="1"/>
          </p:cNvPicPr>
          <p:nvPr/>
        </p:nvPicPr>
        <p:blipFill>
          <a:blip r:embed="rId3"/>
          <a:stretch>
            <a:fillRect/>
          </a:stretch>
        </p:blipFill>
        <p:spPr>
          <a:xfrm>
            <a:off x="5238750" y="1460500"/>
            <a:ext cx="6510020" cy="49491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9564370" cy="391281"/>
            <a:chOff x="522940" y="516970"/>
            <a:chExt cx="9564370" cy="391281"/>
          </a:xfrm>
        </p:grpSpPr>
        <p:sp>
          <p:nvSpPr>
            <p:cNvPr id="81" name="稻壳儿小白白(http://dwz.cn/Wu2UP)"/>
            <p:cNvSpPr txBox="1">
              <a:spLocks noChangeArrowheads="1"/>
            </p:cNvSpPr>
            <p:nvPr/>
          </p:nvSpPr>
          <p:spPr bwMode="auto">
            <a:xfrm>
              <a:off x="1420195" y="554435"/>
              <a:ext cx="866711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lang="zh-CN" altLang="en-US" sz="2000" b="1" dirty="0">
                  <a:solidFill>
                    <a:srgbClr val="595959"/>
                  </a:solidFill>
                  <a:latin typeface="+mn-lt"/>
                  <a:ea typeface="+mn-ea"/>
                  <a:cs typeface="+mn-ea"/>
                  <a:sym typeface="+mn-lt"/>
                </a:rPr>
                <a:t>基本数据类型限定符：</a:t>
              </a:r>
              <a:r>
                <a:rPr sz="2000" b="1" dirty="0">
                  <a:solidFill>
                    <a:srgbClr val="595959"/>
                  </a:solidFill>
                  <a:latin typeface="+mn-lt"/>
                  <a:ea typeface="+mn-ea"/>
                  <a:cs typeface="+mn-ea"/>
                  <a:sym typeface="+mn-lt"/>
                </a:rPr>
                <a:t>const</a:t>
              </a:r>
              <a:endParaRPr lang="en-US" altLang="zh-CN"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pic>
        <p:nvPicPr>
          <p:cNvPr id="2" name="图片 1"/>
          <p:cNvPicPr>
            <a:picLocks noChangeAspect="1"/>
          </p:cNvPicPr>
          <p:nvPr/>
        </p:nvPicPr>
        <p:blipFill>
          <a:blip r:embed="rId2"/>
          <a:stretch>
            <a:fillRect/>
          </a:stretch>
        </p:blipFill>
        <p:spPr>
          <a:xfrm>
            <a:off x="843280" y="1228725"/>
            <a:ext cx="9015095" cy="2324100"/>
          </a:xfrm>
          <a:prstGeom prst="rect">
            <a:avLst/>
          </a:prstGeom>
        </p:spPr>
      </p:pic>
      <p:pic>
        <p:nvPicPr>
          <p:cNvPr id="5" name="图片 4"/>
          <p:cNvPicPr>
            <a:picLocks noChangeAspect="1"/>
          </p:cNvPicPr>
          <p:nvPr/>
        </p:nvPicPr>
        <p:blipFill>
          <a:blip r:embed="rId3"/>
          <a:stretch>
            <a:fillRect/>
          </a:stretch>
        </p:blipFill>
        <p:spPr>
          <a:xfrm>
            <a:off x="1292860" y="3552825"/>
            <a:ext cx="7166610" cy="28759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9564370" cy="391281"/>
            <a:chOff x="522940" y="516970"/>
            <a:chExt cx="9564370" cy="391281"/>
          </a:xfrm>
        </p:grpSpPr>
        <p:sp>
          <p:nvSpPr>
            <p:cNvPr id="81" name="稻壳儿小白白(http://dwz.cn/Wu2UP)"/>
            <p:cNvSpPr txBox="1">
              <a:spLocks noChangeArrowheads="1"/>
            </p:cNvSpPr>
            <p:nvPr/>
          </p:nvSpPr>
          <p:spPr bwMode="auto">
            <a:xfrm>
              <a:off x="1420195" y="554435"/>
              <a:ext cx="866711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lang="zh-CN" altLang="en-US" sz="2000" b="1" dirty="0">
                  <a:solidFill>
                    <a:srgbClr val="595959"/>
                  </a:solidFill>
                  <a:latin typeface="+mn-lt"/>
                  <a:ea typeface="+mn-ea"/>
                  <a:cs typeface="+mn-ea"/>
                  <a:sym typeface="+mn-lt"/>
                </a:rPr>
                <a:t>基本数据类型限定符：</a:t>
              </a:r>
              <a:r>
                <a:rPr sz="2000" b="1" dirty="0">
                  <a:solidFill>
                    <a:srgbClr val="595959"/>
                  </a:solidFill>
                  <a:latin typeface="+mn-lt"/>
                  <a:ea typeface="+mn-ea"/>
                  <a:cs typeface="+mn-ea"/>
                  <a:sym typeface="+mn-lt"/>
                </a:rPr>
                <a:t>const</a:t>
              </a:r>
              <a:endParaRPr lang="en-US" altLang="zh-CN"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pic>
        <p:nvPicPr>
          <p:cNvPr id="3" name="图片 2"/>
          <p:cNvPicPr>
            <a:picLocks noChangeAspect="1"/>
          </p:cNvPicPr>
          <p:nvPr/>
        </p:nvPicPr>
        <p:blipFill>
          <a:blip r:embed="rId2"/>
          <a:stretch>
            <a:fillRect/>
          </a:stretch>
        </p:blipFill>
        <p:spPr>
          <a:xfrm>
            <a:off x="844550" y="1143000"/>
            <a:ext cx="6922770" cy="2000250"/>
          </a:xfrm>
          <a:prstGeom prst="rect">
            <a:avLst/>
          </a:prstGeom>
        </p:spPr>
      </p:pic>
      <p:sp>
        <p:nvSpPr>
          <p:cNvPr id="4" name="文本框 3"/>
          <p:cNvSpPr txBox="1"/>
          <p:nvPr/>
        </p:nvSpPr>
        <p:spPr>
          <a:xfrm>
            <a:off x="844550" y="3424555"/>
            <a:ext cx="6096000" cy="1476375"/>
          </a:xfrm>
          <a:prstGeom prst="rect">
            <a:avLst/>
          </a:prstGeom>
          <a:noFill/>
        </p:spPr>
        <p:txBody>
          <a:bodyPr wrap="square" rtlCol="0" anchor="t">
            <a:spAutoFit/>
          </a:bodyPr>
          <a:p>
            <a:r>
              <a:rPr lang="zh-CN" altLang="en-US"/>
              <a:t>在成员函数调用的过程中，都有一个 this 指针被当做参数隐性地传递给成员函数（可能通过栈，也可能通过CPU寄存器）。这个this指针，指向调用这个函数的对象（这样，成员函数才能找到成员变量的地址，从而对其进行操作）。这个this指针，是个 const指针，不能修改其指向。</a:t>
            </a:r>
            <a:endParaRPr lang="zh-CN" altLang="en-US"/>
          </a:p>
        </p:txBody>
      </p:sp>
      <p:sp>
        <p:nvSpPr>
          <p:cNvPr id="6" name="文本框 5"/>
          <p:cNvSpPr txBox="1"/>
          <p:nvPr/>
        </p:nvSpPr>
        <p:spPr>
          <a:xfrm>
            <a:off x="844550" y="5330190"/>
            <a:ext cx="6096000" cy="1198880"/>
          </a:xfrm>
          <a:prstGeom prst="rect">
            <a:avLst/>
          </a:prstGeom>
          <a:noFill/>
        </p:spPr>
        <p:txBody>
          <a:bodyPr wrap="square" rtlCol="0" anchor="t">
            <a:spAutoFit/>
          </a:bodyPr>
          <a:p>
            <a:r>
              <a:rPr lang="zh-CN" altLang="en-US" b="1">
                <a:solidFill>
                  <a:srgbClr val="FF0000"/>
                </a:solidFill>
              </a:rPr>
              <a:t>传递给const成员函数的this指针，指向一个const对象。</a:t>
            </a:r>
            <a:r>
              <a:rPr lang="zh-CN" altLang="en-US"/>
              <a:t>也就是说，在const成员函数内部，这个this指针是一个指向const对象的const指针。（通过这样的方式保证不能改变值）</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9564370" cy="391281"/>
            <a:chOff x="522940" y="516970"/>
            <a:chExt cx="9564370" cy="391281"/>
          </a:xfrm>
        </p:grpSpPr>
        <p:sp>
          <p:nvSpPr>
            <p:cNvPr id="81" name="稻壳儿小白白(http://dwz.cn/Wu2UP)"/>
            <p:cNvSpPr txBox="1">
              <a:spLocks noChangeArrowheads="1"/>
            </p:cNvSpPr>
            <p:nvPr/>
          </p:nvSpPr>
          <p:spPr bwMode="auto">
            <a:xfrm>
              <a:off x="1420195" y="554435"/>
              <a:ext cx="866711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lang="zh-CN" altLang="en-US" sz="2000" b="1" dirty="0">
                  <a:solidFill>
                    <a:srgbClr val="595959"/>
                  </a:solidFill>
                  <a:latin typeface="+mn-lt"/>
                  <a:ea typeface="+mn-ea"/>
                  <a:cs typeface="+mn-ea"/>
                  <a:sym typeface="+mn-lt"/>
                </a:rPr>
                <a:t>基本数据类型限定符：</a:t>
              </a:r>
              <a:r>
                <a:rPr sz="2000" b="1" dirty="0">
                  <a:solidFill>
                    <a:srgbClr val="595959"/>
                  </a:solidFill>
                  <a:latin typeface="+mn-lt"/>
                  <a:ea typeface="+mn-ea"/>
                  <a:cs typeface="+mn-ea"/>
                  <a:sym typeface="+mn-lt"/>
                </a:rPr>
                <a:t>const</a:t>
              </a:r>
              <a:endParaRPr lang="en-US" altLang="zh-CN"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2" name="文本框 1"/>
          <p:cNvSpPr txBox="1"/>
          <p:nvPr/>
        </p:nvSpPr>
        <p:spPr>
          <a:xfrm>
            <a:off x="1695450" y="1282700"/>
            <a:ext cx="8115300" cy="460375"/>
          </a:xfrm>
          <a:prstGeom prst="rect">
            <a:avLst/>
          </a:prstGeom>
          <a:noFill/>
        </p:spPr>
        <p:txBody>
          <a:bodyPr wrap="square" rtlCol="0" anchor="t">
            <a:spAutoFit/>
          </a:bodyPr>
          <a:p>
            <a:r>
              <a:rPr lang="zh-CN" altLang="en-US"/>
              <a:t>“</a:t>
            </a:r>
            <a:r>
              <a:rPr lang="zh-CN" altLang="en-US" sz="2400"/>
              <a:t>为什么 const 对象只能够调用const成员函数呢？</a:t>
            </a:r>
            <a:r>
              <a:rPr lang="zh-CN" altLang="en-US"/>
              <a:t>”</a:t>
            </a:r>
            <a:endParaRPr lang="zh-CN" altLang="en-US"/>
          </a:p>
        </p:txBody>
      </p:sp>
      <p:sp>
        <p:nvSpPr>
          <p:cNvPr id="5" name="文本框 4"/>
          <p:cNvSpPr txBox="1"/>
          <p:nvPr/>
        </p:nvSpPr>
        <p:spPr>
          <a:xfrm>
            <a:off x="1420495" y="2164080"/>
            <a:ext cx="8686800" cy="3538220"/>
          </a:xfrm>
          <a:prstGeom prst="rect">
            <a:avLst/>
          </a:prstGeom>
          <a:noFill/>
        </p:spPr>
        <p:txBody>
          <a:bodyPr wrap="square" rtlCol="0" anchor="t">
            <a:spAutoFit/>
          </a:bodyPr>
          <a:p>
            <a:r>
              <a:rPr lang="zh-CN" altLang="en-US" sz="2800"/>
              <a:t>由于对象本身通过 const 修饰，那么指向这个对象的指针也就是指向</a:t>
            </a:r>
            <a:r>
              <a:rPr lang="zh-CN" altLang="en-US" sz="2800">
                <a:solidFill>
                  <a:srgbClr val="FF0000"/>
                </a:solidFill>
              </a:rPr>
              <a:t>const对象的const指针</a:t>
            </a:r>
            <a:r>
              <a:rPr lang="zh-CN" altLang="en-US" sz="2800"/>
              <a:t>了。换句话说，指向这个对象的this指针就是指向const对象的const指针。一般成员函数要求的this指针为：指向对象的const指针。所以此处发生了参数不匹配（</a:t>
            </a:r>
            <a:r>
              <a:rPr lang="zh-CN" altLang="en-US" sz="2800">
                <a:solidFill>
                  <a:srgbClr val="FF0000"/>
                </a:solidFill>
              </a:rPr>
              <a:t>可以从非</a:t>
            </a:r>
            <a:r>
              <a:rPr lang="en-US" altLang="zh-CN" sz="2800">
                <a:solidFill>
                  <a:srgbClr val="FF0000"/>
                </a:solidFill>
              </a:rPr>
              <a:t>const</a:t>
            </a:r>
            <a:r>
              <a:rPr lang="zh-CN" altLang="en-US" sz="2800">
                <a:solidFill>
                  <a:srgbClr val="FF0000"/>
                </a:solidFill>
              </a:rPr>
              <a:t>转化为</a:t>
            </a:r>
            <a:r>
              <a:rPr lang="en-US" altLang="zh-CN" sz="2800">
                <a:solidFill>
                  <a:srgbClr val="FF0000"/>
                </a:solidFill>
              </a:rPr>
              <a:t>const</a:t>
            </a:r>
            <a:r>
              <a:rPr lang="zh-CN" altLang="en-US" sz="2800">
                <a:solidFill>
                  <a:srgbClr val="FF0000"/>
                </a:solidFill>
              </a:rPr>
              <a:t>，不能从</a:t>
            </a:r>
            <a:r>
              <a:rPr lang="en-US" altLang="zh-CN" sz="2800">
                <a:solidFill>
                  <a:srgbClr val="FF0000"/>
                </a:solidFill>
              </a:rPr>
              <a:t>const</a:t>
            </a:r>
            <a:r>
              <a:rPr lang="zh-CN" altLang="en-US" sz="2800">
                <a:solidFill>
                  <a:srgbClr val="FF0000"/>
                </a:solidFill>
              </a:rPr>
              <a:t>转为非</a:t>
            </a:r>
            <a:r>
              <a:rPr lang="en-US" altLang="zh-CN" sz="2800">
                <a:solidFill>
                  <a:srgbClr val="FF0000"/>
                </a:solidFill>
              </a:rPr>
              <a:t>const</a:t>
            </a:r>
            <a:r>
              <a:rPr lang="zh-CN" altLang="en-US" sz="2800"/>
              <a:t>），无法进行调用。而 const 成员函数要求的this指针，恰恰是 指向const对象的const指针。所以依然能够调用。</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9564370" cy="391281"/>
            <a:chOff x="522940" y="516970"/>
            <a:chExt cx="9564370" cy="391281"/>
          </a:xfrm>
        </p:grpSpPr>
        <p:sp>
          <p:nvSpPr>
            <p:cNvPr id="81" name="稻壳儿小白白(http://dwz.cn/Wu2UP)"/>
            <p:cNvSpPr txBox="1">
              <a:spLocks noChangeArrowheads="1"/>
            </p:cNvSpPr>
            <p:nvPr/>
          </p:nvSpPr>
          <p:spPr bwMode="auto">
            <a:xfrm>
              <a:off x="1420195" y="554435"/>
              <a:ext cx="866711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lang="zh-CN" altLang="en-US" sz="2000" b="1" dirty="0">
                  <a:solidFill>
                    <a:srgbClr val="595959"/>
                  </a:solidFill>
                  <a:latin typeface="+mn-lt"/>
                  <a:ea typeface="+mn-ea"/>
                  <a:cs typeface="+mn-ea"/>
                  <a:sym typeface="+mn-lt"/>
                </a:rPr>
                <a:t>基本数据类型限定符：</a:t>
              </a:r>
              <a:r>
                <a:rPr sz="2000" b="1" dirty="0">
                  <a:solidFill>
                    <a:srgbClr val="595959"/>
                  </a:solidFill>
                  <a:latin typeface="+mn-lt"/>
                  <a:ea typeface="+mn-ea"/>
                  <a:cs typeface="+mn-ea"/>
                  <a:sym typeface="+mn-lt"/>
                </a:rPr>
                <a:t>const</a:t>
              </a:r>
              <a:endParaRPr lang="en-US" altLang="zh-CN"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2" name="文本框 1"/>
          <p:cNvSpPr txBox="1"/>
          <p:nvPr/>
        </p:nvSpPr>
        <p:spPr>
          <a:xfrm>
            <a:off x="4248150" y="1149350"/>
            <a:ext cx="8115300" cy="460375"/>
          </a:xfrm>
          <a:prstGeom prst="rect">
            <a:avLst/>
          </a:prstGeom>
          <a:noFill/>
        </p:spPr>
        <p:txBody>
          <a:bodyPr wrap="square" rtlCol="0" anchor="t">
            <a:spAutoFit/>
          </a:bodyPr>
          <a:p>
            <a:r>
              <a:rPr lang="zh-CN" altLang="en-US" sz="2400"/>
              <a:t>“拷贝规律”</a:t>
            </a:r>
            <a:endParaRPr lang="zh-CN" altLang="en-US" sz="2400"/>
          </a:p>
        </p:txBody>
      </p:sp>
      <p:sp>
        <p:nvSpPr>
          <p:cNvPr id="5" name="文本框 4"/>
          <p:cNvSpPr txBox="1"/>
          <p:nvPr/>
        </p:nvSpPr>
        <p:spPr>
          <a:xfrm>
            <a:off x="6790690" y="410845"/>
            <a:ext cx="4648200" cy="1198880"/>
          </a:xfrm>
          <a:prstGeom prst="rect">
            <a:avLst/>
          </a:prstGeom>
          <a:noFill/>
        </p:spPr>
        <p:txBody>
          <a:bodyPr wrap="square" rtlCol="0" anchor="t">
            <a:spAutoFit/>
          </a:bodyPr>
          <a:p>
            <a:r>
              <a:t>只需要记住，在拷贝时，既要判断指针本身的const转换是否合法，又要判断指针所指对象的const转换是否合法。一般来说，非常量可以转换成常量，反之则不行</a:t>
            </a:r>
          </a:p>
        </p:txBody>
      </p:sp>
      <p:sp>
        <p:nvSpPr>
          <p:cNvPr id="3" name="文本框 2"/>
          <p:cNvSpPr txBox="1"/>
          <p:nvPr/>
        </p:nvSpPr>
        <p:spPr>
          <a:xfrm>
            <a:off x="5590540" y="1467485"/>
            <a:ext cx="6096000" cy="5077460"/>
          </a:xfrm>
          <a:prstGeom prst="rect">
            <a:avLst/>
          </a:prstGeom>
          <a:noFill/>
        </p:spPr>
        <p:txBody>
          <a:bodyPr wrap="square" rtlCol="0" anchor="t">
            <a:spAutoFit/>
          </a:bodyPr>
          <a:p>
            <a:endParaRPr lang="zh-CN" altLang="en-US"/>
          </a:p>
          <a:p>
            <a:r>
              <a:rPr lang="zh-CN" altLang="en-US">
                <a:solidFill>
                  <a:srgbClr val="FF0000"/>
                </a:solidFill>
              </a:rPr>
              <a:t>i = ci;</a:t>
            </a:r>
            <a:r>
              <a:rPr lang="zh-CN" altLang="en-US"/>
              <a:t> //正确，ci是一个顶层，只需要考虑它本身和i类型是否对的上</a:t>
            </a:r>
            <a:endParaRPr lang="zh-CN" altLang="en-US"/>
          </a:p>
          <a:p>
            <a:endParaRPr lang="zh-CN" altLang="en-US"/>
          </a:p>
          <a:p>
            <a:r>
              <a:rPr lang="zh-CN" altLang="en-US">
                <a:solidFill>
                  <a:srgbClr val="FF0000"/>
                </a:solidFill>
              </a:rPr>
              <a:t>p2 = p3;</a:t>
            </a:r>
            <a:r>
              <a:rPr lang="zh-CN" altLang="en-US"/>
              <a:t> //正确，对于底层部分，考虑它们所指的对象，p2指向常量，p3指向非常量。对于顶层部分，p3是顶层，所以不影响。</a:t>
            </a:r>
            <a:endParaRPr lang="zh-CN" altLang="en-US"/>
          </a:p>
          <a:p>
            <a:endParaRPr lang="zh-CN" altLang="en-US"/>
          </a:p>
          <a:p>
            <a:r>
              <a:rPr lang="zh-CN" altLang="en-US">
                <a:solidFill>
                  <a:srgbClr val="FF0000"/>
                </a:solidFill>
              </a:rPr>
              <a:t>int *p = p3</a:t>
            </a:r>
            <a:r>
              <a:rPr lang="zh-CN" altLang="en-US"/>
              <a:t>; //错误，底层部分，p3有底层而p没有，p3指向常量，p指向非常量，那么程序可以试图通过p去改变一个常量，所以是错误的。</a:t>
            </a:r>
            <a:endParaRPr lang="zh-CN" altLang="en-US"/>
          </a:p>
          <a:p>
            <a:r>
              <a:rPr lang="zh-CN" altLang="en-US">
                <a:solidFill>
                  <a:srgbClr val="FF0000"/>
                </a:solidFill>
              </a:rPr>
              <a:t>p2 = p3；</a:t>
            </a:r>
            <a:r>
              <a:rPr lang="zh-CN" altLang="en-US"/>
              <a:t> //正确, 两个都是底层，即指向的都是常量。</a:t>
            </a:r>
            <a:endParaRPr lang="zh-CN" altLang="en-US"/>
          </a:p>
          <a:p>
            <a:r>
              <a:rPr lang="zh-CN" altLang="en-US"/>
              <a:t>p2 = &amp;i; //正确，底层部分：p2指向常量，但是int i是可以转换成常量的。</a:t>
            </a:r>
            <a:endParaRPr lang="zh-CN" altLang="en-US"/>
          </a:p>
          <a:p>
            <a:r>
              <a:rPr lang="zh-CN" altLang="en-US">
                <a:solidFill>
                  <a:srgbClr val="FF0000"/>
                </a:solidFill>
              </a:rPr>
              <a:t>int &amp;r = ci;</a:t>
            </a:r>
            <a:r>
              <a:rPr lang="zh-CN" altLang="en-US"/>
              <a:t> //错误，因为非常量的引用r会试图改变常量ci的值。</a:t>
            </a:r>
            <a:endParaRPr lang="zh-CN" altLang="en-US"/>
          </a:p>
          <a:p>
            <a:r>
              <a:rPr lang="zh-CN" altLang="en-US">
                <a:solidFill>
                  <a:srgbClr val="FF0000"/>
                </a:solidFill>
              </a:rPr>
              <a:t>const int &amp;r2 =i; </a:t>
            </a:r>
            <a:r>
              <a:rPr lang="zh-CN" altLang="en-US"/>
              <a:t>//正确，用于声明引用的都是底层const，int i可以转换成常量。</a:t>
            </a:r>
            <a:endParaRPr lang="zh-CN" altLang="en-US"/>
          </a:p>
        </p:txBody>
      </p:sp>
      <p:sp>
        <p:nvSpPr>
          <p:cNvPr id="4" name="文本框 3"/>
          <p:cNvSpPr txBox="1"/>
          <p:nvPr/>
        </p:nvSpPr>
        <p:spPr>
          <a:xfrm>
            <a:off x="523240" y="2413635"/>
            <a:ext cx="4286250" cy="2861310"/>
          </a:xfrm>
          <a:prstGeom prst="rect">
            <a:avLst/>
          </a:prstGeom>
          <a:noFill/>
        </p:spPr>
        <p:txBody>
          <a:bodyPr wrap="square" rtlCol="0" anchor="t">
            <a:spAutoFit/>
          </a:bodyPr>
          <a:p>
            <a:r>
              <a:rPr lang="zh-CN" altLang="en-US">
                <a:sym typeface="+mn-ea"/>
              </a:rPr>
              <a:t>int i = 0;</a:t>
            </a:r>
            <a:endParaRPr lang="zh-CN" altLang="en-US">
              <a:sym typeface="+mn-ea"/>
            </a:endParaRPr>
          </a:p>
          <a:p>
            <a:endParaRPr lang="zh-CN" altLang="en-US">
              <a:sym typeface="+mn-ea"/>
            </a:endParaRPr>
          </a:p>
          <a:p>
            <a:r>
              <a:rPr lang="zh-CN" altLang="en-US">
                <a:sym typeface="+mn-ea"/>
              </a:rPr>
              <a:t>const int ci = 42;  //这是一个顶层const，基于顶层const定义+“顶层 const 可以表示任意的对象是常量”</a:t>
            </a:r>
            <a:endParaRPr lang="zh-CN" altLang="en-US">
              <a:sym typeface="+mn-ea"/>
            </a:endParaRPr>
          </a:p>
          <a:p>
            <a:endParaRPr lang="zh-CN" altLang="en-US"/>
          </a:p>
          <a:p>
            <a:r>
              <a:rPr lang="zh-CN" altLang="en-US">
                <a:sym typeface="+mn-ea"/>
              </a:rPr>
              <a:t>const int *p2 = &amp;ci; //这是一个底层const</a:t>
            </a:r>
            <a:endParaRPr lang="zh-CN" altLang="en-US">
              <a:sym typeface="+mn-ea"/>
            </a:endParaRPr>
          </a:p>
          <a:p>
            <a:endParaRPr lang="zh-CN" altLang="en-US"/>
          </a:p>
          <a:p>
            <a:r>
              <a:rPr lang="zh-CN" altLang="en-US">
                <a:sym typeface="+mn-ea"/>
              </a:rPr>
              <a:t>const int *const p3 = p2; //靠右的是顶层，靠左的是底层</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SubTitle_1"/>
          <p:cNvSpPr/>
          <p:nvPr>
            <p:custDataLst>
              <p:tags r:id="rId1"/>
            </p:custDataLst>
          </p:nvPr>
        </p:nvSpPr>
        <p:spPr>
          <a:xfrm>
            <a:off x="6546440" y="1840926"/>
            <a:ext cx="4090131" cy="805301"/>
          </a:xfrm>
          <a:custGeom>
            <a:avLst/>
            <a:gdLst>
              <a:gd name="connsiteX0" fmla="*/ 2 w 3878508"/>
              <a:gd name="connsiteY0" fmla="*/ 0 h 762904"/>
              <a:gd name="connsiteX1" fmla="*/ 3497056 w 3878508"/>
              <a:gd name="connsiteY1" fmla="*/ 0 h 762904"/>
              <a:gd name="connsiteX2" fmla="*/ 3878508 w 3878508"/>
              <a:gd name="connsiteY2" fmla="*/ 381452 h 762904"/>
              <a:gd name="connsiteX3" fmla="*/ 3878507 w 3878508"/>
              <a:gd name="connsiteY3" fmla="*/ 381452 h 762904"/>
              <a:gd name="connsiteX4" fmla="*/ 3497055 w 3878508"/>
              <a:gd name="connsiteY4" fmla="*/ 762904 h 762904"/>
              <a:gd name="connsiteX5" fmla="*/ 0 w 3878508"/>
              <a:gd name="connsiteY5" fmla="*/ 762903 h 762904"/>
              <a:gd name="connsiteX6" fmla="*/ 51426 w 3878508"/>
              <a:gd name="connsiteY6" fmla="*/ 720474 h 762904"/>
              <a:gd name="connsiteX7" fmla="*/ 191853 w 3878508"/>
              <a:gd name="connsiteY7" fmla="*/ 381451 h 762904"/>
              <a:gd name="connsiteX8" fmla="*/ 51426 w 3878508"/>
              <a:gd name="connsiteY8" fmla="*/ 42429 h 76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8508" h="762904">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rgbClr val="7F7F7F"/>
          </a:solidFill>
          <a:ln w="25400" cap="flat" cmpd="sng" algn="ctr">
            <a:noFill/>
            <a:prstDash val="solid"/>
          </a:ln>
          <a:effectLst/>
        </p:spPr>
        <p:txBody>
          <a:bodyPr lIns="0" tIns="0" rIns="0" bIns="0" anchor="ctr">
            <a:noAutofit/>
          </a:bodyPr>
          <a:lstStyle/>
          <a:p>
            <a:pPr algn="ctr"/>
            <a:endParaRPr lang="zh-CN" altLang="en-US" sz="1200" dirty="0">
              <a:solidFill>
                <a:schemeClr val="bg1"/>
              </a:solidFill>
              <a:cs typeface="+mn-ea"/>
              <a:sym typeface="+mn-lt"/>
            </a:endParaRPr>
          </a:p>
        </p:txBody>
      </p:sp>
      <p:sp>
        <p:nvSpPr>
          <p:cNvPr id="3" name="MH_Other_1"/>
          <p:cNvSpPr/>
          <p:nvPr>
            <p:custDataLst>
              <p:tags r:id="rId2"/>
            </p:custDataLst>
          </p:nvPr>
        </p:nvSpPr>
        <p:spPr>
          <a:xfrm>
            <a:off x="5841591" y="1840926"/>
            <a:ext cx="803628" cy="805301"/>
          </a:xfrm>
          <a:prstGeom prst="ellipse">
            <a:avLst/>
          </a:prstGeom>
          <a:solidFill>
            <a:srgbClr val="FFFFFF"/>
          </a:solidFill>
          <a:ln w="57150" cap="flat" cmpd="sng" algn="ctr">
            <a:solidFill>
              <a:srgbClr val="7F7F7F"/>
            </a:solidFill>
            <a:prstDash val="solid"/>
          </a:ln>
          <a:effectLst/>
        </p:spPr>
        <p:txBody>
          <a:bodyPr lIns="0" tIns="0" rIns="0" bIns="0" anchor="ctr"/>
          <a:lstStyle/>
          <a:p>
            <a:pPr algn="ctr">
              <a:defRPr/>
            </a:pPr>
            <a:r>
              <a:rPr lang="en-US" altLang="zh-CN" sz="4220" kern="0" dirty="0">
                <a:solidFill>
                  <a:srgbClr val="7F7F7F"/>
                </a:solidFill>
                <a:cs typeface="+mn-ea"/>
                <a:sym typeface="+mn-lt"/>
              </a:rPr>
              <a:t>1</a:t>
            </a:r>
            <a:endParaRPr lang="en-US" altLang="zh-CN" sz="4220" kern="0" dirty="0">
              <a:solidFill>
                <a:srgbClr val="7F7F7F"/>
              </a:solidFill>
              <a:cs typeface="+mn-ea"/>
              <a:sym typeface="+mn-lt"/>
            </a:endParaRPr>
          </a:p>
        </p:txBody>
      </p:sp>
      <p:sp>
        <p:nvSpPr>
          <p:cNvPr id="4" name="MH_SubTitle_2"/>
          <p:cNvSpPr/>
          <p:nvPr>
            <p:custDataLst>
              <p:tags r:id="rId3"/>
            </p:custDataLst>
          </p:nvPr>
        </p:nvSpPr>
        <p:spPr>
          <a:xfrm>
            <a:off x="6546440" y="2842112"/>
            <a:ext cx="4090131" cy="805301"/>
          </a:xfrm>
          <a:custGeom>
            <a:avLst/>
            <a:gdLst>
              <a:gd name="connsiteX0" fmla="*/ 2 w 3878508"/>
              <a:gd name="connsiteY0" fmla="*/ 0 h 762904"/>
              <a:gd name="connsiteX1" fmla="*/ 3497056 w 3878508"/>
              <a:gd name="connsiteY1" fmla="*/ 0 h 762904"/>
              <a:gd name="connsiteX2" fmla="*/ 3878508 w 3878508"/>
              <a:gd name="connsiteY2" fmla="*/ 381452 h 762904"/>
              <a:gd name="connsiteX3" fmla="*/ 3878507 w 3878508"/>
              <a:gd name="connsiteY3" fmla="*/ 381452 h 762904"/>
              <a:gd name="connsiteX4" fmla="*/ 3497055 w 3878508"/>
              <a:gd name="connsiteY4" fmla="*/ 762904 h 762904"/>
              <a:gd name="connsiteX5" fmla="*/ 0 w 3878508"/>
              <a:gd name="connsiteY5" fmla="*/ 762903 h 762904"/>
              <a:gd name="connsiteX6" fmla="*/ 51426 w 3878508"/>
              <a:gd name="connsiteY6" fmla="*/ 720474 h 762904"/>
              <a:gd name="connsiteX7" fmla="*/ 191853 w 3878508"/>
              <a:gd name="connsiteY7" fmla="*/ 381451 h 762904"/>
              <a:gd name="connsiteX8" fmla="*/ 51426 w 3878508"/>
              <a:gd name="connsiteY8" fmla="*/ 42429 h 76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8508" h="762904">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rgbClr val="7F7F7F"/>
          </a:solidFill>
          <a:ln w="25400" cap="flat" cmpd="sng" algn="ctr">
            <a:noFill/>
            <a:prstDash val="solid"/>
          </a:ln>
          <a:effectLst/>
        </p:spPr>
        <p:txBody>
          <a:bodyPr lIns="0" tIns="0" rIns="0" bIns="0" anchor="ctr">
            <a:noAutofit/>
          </a:bodyPr>
          <a:lstStyle/>
          <a:p>
            <a:pPr lvl="0" algn="ctr"/>
            <a:endParaRPr lang="zh-CN" altLang="en-US" sz="1200" dirty="0">
              <a:solidFill>
                <a:schemeClr val="bg1"/>
              </a:solidFill>
              <a:cs typeface="+mn-ea"/>
              <a:sym typeface="+mn-lt"/>
            </a:endParaRPr>
          </a:p>
        </p:txBody>
      </p:sp>
      <p:sp>
        <p:nvSpPr>
          <p:cNvPr id="5" name="MH_Other_2"/>
          <p:cNvSpPr/>
          <p:nvPr>
            <p:custDataLst>
              <p:tags r:id="rId4"/>
            </p:custDataLst>
          </p:nvPr>
        </p:nvSpPr>
        <p:spPr>
          <a:xfrm>
            <a:off x="5841591" y="2842112"/>
            <a:ext cx="803628" cy="805301"/>
          </a:xfrm>
          <a:prstGeom prst="ellipse">
            <a:avLst/>
          </a:prstGeom>
          <a:solidFill>
            <a:srgbClr val="FFFFFF"/>
          </a:solidFill>
          <a:ln w="57150" cap="flat" cmpd="sng" algn="ctr">
            <a:solidFill>
              <a:srgbClr val="7F7F7F"/>
            </a:solidFill>
            <a:prstDash val="solid"/>
          </a:ln>
          <a:effectLst/>
        </p:spPr>
        <p:txBody>
          <a:bodyPr lIns="0" tIns="0" rIns="0" bIns="0" anchor="ctr"/>
          <a:lstStyle/>
          <a:p>
            <a:pPr algn="ctr">
              <a:defRPr/>
            </a:pPr>
            <a:r>
              <a:rPr lang="en-US" altLang="zh-CN" sz="4220" kern="0" dirty="0">
                <a:solidFill>
                  <a:srgbClr val="7F7F7F"/>
                </a:solidFill>
                <a:cs typeface="+mn-ea"/>
                <a:sym typeface="+mn-lt"/>
              </a:rPr>
              <a:t>2</a:t>
            </a:r>
            <a:endParaRPr lang="en-US" altLang="zh-CN" sz="4220" kern="0" dirty="0">
              <a:solidFill>
                <a:srgbClr val="7F7F7F"/>
              </a:solidFill>
              <a:cs typeface="+mn-ea"/>
              <a:sym typeface="+mn-lt"/>
            </a:endParaRPr>
          </a:p>
        </p:txBody>
      </p:sp>
      <p:sp>
        <p:nvSpPr>
          <p:cNvPr id="6" name="MH_SubTitle_3"/>
          <p:cNvSpPr/>
          <p:nvPr>
            <p:custDataLst>
              <p:tags r:id="rId5"/>
            </p:custDataLst>
          </p:nvPr>
        </p:nvSpPr>
        <p:spPr>
          <a:xfrm>
            <a:off x="6546440" y="3843298"/>
            <a:ext cx="4090131" cy="805301"/>
          </a:xfrm>
          <a:custGeom>
            <a:avLst/>
            <a:gdLst>
              <a:gd name="connsiteX0" fmla="*/ 2 w 3878508"/>
              <a:gd name="connsiteY0" fmla="*/ 0 h 762904"/>
              <a:gd name="connsiteX1" fmla="*/ 3497056 w 3878508"/>
              <a:gd name="connsiteY1" fmla="*/ 0 h 762904"/>
              <a:gd name="connsiteX2" fmla="*/ 3878508 w 3878508"/>
              <a:gd name="connsiteY2" fmla="*/ 381452 h 762904"/>
              <a:gd name="connsiteX3" fmla="*/ 3878507 w 3878508"/>
              <a:gd name="connsiteY3" fmla="*/ 381452 h 762904"/>
              <a:gd name="connsiteX4" fmla="*/ 3497055 w 3878508"/>
              <a:gd name="connsiteY4" fmla="*/ 762904 h 762904"/>
              <a:gd name="connsiteX5" fmla="*/ 0 w 3878508"/>
              <a:gd name="connsiteY5" fmla="*/ 762903 h 762904"/>
              <a:gd name="connsiteX6" fmla="*/ 51426 w 3878508"/>
              <a:gd name="connsiteY6" fmla="*/ 720474 h 762904"/>
              <a:gd name="connsiteX7" fmla="*/ 191853 w 3878508"/>
              <a:gd name="connsiteY7" fmla="*/ 381451 h 762904"/>
              <a:gd name="connsiteX8" fmla="*/ 51426 w 3878508"/>
              <a:gd name="connsiteY8" fmla="*/ 42429 h 76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8508" h="762904">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rgbClr val="7F7F7F"/>
          </a:solidFill>
          <a:ln w="25400" cap="flat" cmpd="sng" algn="ctr">
            <a:noFill/>
            <a:prstDash val="solid"/>
          </a:ln>
          <a:effectLst/>
        </p:spPr>
        <p:txBody>
          <a:bodyPr lIns="0" tIns="0" rIns="0" bIns="0" anchor="ctr">
            <a:noAutofit/>
          </a:bodyPr>
          <a:lstStyle/>
          <a:p>
            <a:pPr lvl="0" algn="ctr"/>
            <a:endParaRPr lang="zh-CN" altLang="en-US" sz="1200" dirty="0">
              <a:solidFill>
                <a:schemeClr val="bg1"/>
              </a:solidFill>
              <a:cs typeface="+mn-ea"/>
              <a:sym typeface="+mn-lt"/>
            </a:endParaRPr>
          </a:p>
        </p:txBody>
      </p:sp>
      <p:sp>
        <p:nvSpPr>
          <p:cNvPr id="7" name="MH_Other_3"/>
          <p:cNvSpPr/>
          <p:nvPr>
            <p:custDataLst>
              <p:tags r:id="rId6"/>
            </p:custDataLst>
          </p:nvPr>
        </p:nvSpPr>
        <p:spPr>
          <a:xfrm>
            <a:off x="5841591" y="3843298"/>
            <a:ext cx="803628" cy="805301"/>
          </a:xfrm>
          <a:prstGeom prst="ellipse">
            <a:avLst/>
          </a:prstGeom>
          <a:solidFill>
            <a:srgbClr val="FFFFFF"/>
          </a:solidFill>
          <a:ln w="57150" cap="flat" cmpd="sng" algn="ctr">
            <a:solidFill>
              <a:srgbClr val="7F7F7F"/>
            </a:solidFill>
            <a:prstDash val="solid"/>
          </a:ln>
          <a:effectLst/>
        </p:spPr>
        <p:txBody>
          <a:bodyPr lIns="0" tIns="0" rIns="0" bIns="0" anchor="ctr"/>
          <a:lstStyle/>
          <a:p>
            <a:pPr algn="ctr">
              <a:defRPr/>
            </a:pPr>
            <a:r>
              <a:rPr lang="en-US" altLang="zh-CN" sz="4220" kern="0" dirty="0">
                <a:solidFill>
                  <a:srgbClr val="7F7F7F"/>
                </a:solidFill>
                <a:cs typeface="+mn-ea"/>
                <a:sym typeface="+mn-lt"/>
              </a:rPr>
              <a:t>3</a:t>
            </a:r>
            <a:endParaRPr lang="en-US" altLang="zh-CN" sz="4220" kern="0" dirty="0">
              <a:solidFill>
                <a:srgbClr val="7F7F7F"/>
              </a:solidFill>
              <a:cs typeface="+mn-ea"/>
              <a:sym typeface="+mn-lt"/>
            </a:endParaRPr>
          </a:p>
        </p:txBody>
      </p:sp>
      <p:sp>
        <p:nvSpPr>
          <p:cNvPr id="8" name="MH_SubTitle_4"/>
          <p:cNvSpPr/>
          <p:nvPr>
            <p:custDataLst>
              <p:tags r:id="rId7"/>
            </p:custDataLst>
          </p:nvPr>
        </p:nvSpPr>
        <p:spPr>
          <a:xfrm>
            <a:off x="6546440" y="4844484"/>
            <a:ext cx="4090131" cy="805301"/>
          </a:xfrm>
          <a:custGeom>
            <a:avLst/>
            <a:gdLst>
              <a:gd name="connsiteX0" fmla="*/ 2 w 3878508"/>
              <a:gd name="connsiteY0" fmla="*/ 0 h 762904"/>
              <a:gd name="connsiteX1" fmla="*/ 3497056 w 3878508"/>
              <a:gd name="connsiteY1" fmla="*/ 0 h 762904"/>
              <a:gd name="connsiteX2" fmla="*/ 3878508 w 3878508"/>
              <a:gd name="connsiteY2" fmla="*/ 381452 h 762904"/>
              <a:gd name="connsiteX3" fmla="*/ 3878507 w 3878508"/>
              <a:gd name="connsiteY3" fmla="*/ 381452 h 762904"/>
              <a:gd name="connsiteX4" fmla="*/ 3497055 w 3878508"/>
              <a:gd name="connsiteY4" fmla="*/ 762904 h 762904"/>
              <a:gd name="connsiteX5" fmla="*/ 0 w 3878508"/>
              <a:gd name="connsiteY5" fmla="*/ 762903 h 762904"/>
              <a:gd name="connsiteX6" fmla="*/ 51426 w 3878508"/>
              <a:gd name="connsiteY6" fmla="*/ 720474 h 762904"/>
              <a:gd name="connsiteX7" fmla="*/ 191853 w 3878508"/>
              <a:gd name="connsiteY7" fmla="*/ 381451 h 762904"/>
              <a:gd name="connsiteX8" fmla="*/ 51426 w 3878508"/>
              <a:gd name="connsiteY8" fmla="*/ 42429 h 76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8508" h="762904">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rgbClr val="7F7F7F"/>
          </a:solidFill>
          <a:ln w="25400" cap="flat" cmpd="sng" algn="ctr">
            <a:noFill/>
            <a:prstDash val="solid"/>
          </a:ln>
          <a:effectLst/>
        </p:spPr>
        <p:txBody>
          <a:bodyPr lIns="0" tIns="0" rIns="0" bIns="0" anchor="ctr">
            <a:noAutofit/>
          </a:bodyPr>
          <a:lstStyle/>
          <a:p>
            <a:pPr lvl="0" algn="ctr"/>
            <a:endParaRPr lang="zh-CN" altLang="en-US" sz="1200" dirty="0">
              <a:solidFill>
                <a:schemeClr val="bg1"/>
              </a:solidFill>
              <a:cs typeface="+mn-ea"/>
              <a:sym typeface="+mn-lt"/>
            </a:endParaRPr>
          </a:p>
        </p:txBody>
      </p:sp>
      <p:sp>
        <p:nvSpPr>
          <p:cNvPr id="9" name="MH_Other_4"/>
          <p:cNvSpPr/>
          <p:nvPr>
            <p:custDataLst>
              <p:tags r:id="rId8"/>
            </p:custDataLst>
          </p:nvPr>
        </p:nvSpPr>
        <p:spPr>
          <a:xfrm>
            <a:off x="5841591" y="4844484"/>
            <a:ext cx="803628" cy="805301"/>
          </a:xfrm>
          <a:prstGeom prst="ellipse">
            <a:avLst/>
          </a:prstGeom>
          <a:solidFill>
            <a:srgbClr val="FFFFFF"/>
          </a:solidFill>
          <a:ln w="57150" cap="flat" cmpd="sng" algn="ctr">
            <a:solidFill>
              <a:srgbClr val="7F7F7F"/>
            </a:solidFill>
            <a:prstDash val="solid"/>
          </a:ln>
          <a:effectLst/>
        </p:spPr>
        <p:txBody>
          <a:bodyPr lIns="0" tIns="0" rIns="0" bIns="0" anchor="ctr"/>
          <a:lstStyle/>
          <a:p>
            <a:pPr algn="ctr">
              <a:defRPr/>
            </a:pPr>
            <a:r>
              <a:rPr lang="en-US" altLang="zh-CN" sz="4220" kern="0" dirty="0">
                <a:solidFill>
                  <a:srgbClr val="7F7F7F"/>
                </a:solidFill>
                <a:cs typeface="+mn-ea"/>
                <a:sym typeface="+mn-lt"/>
              </a:rPr>
              <a:t>4</a:t>
            </a:r>
            <a:endParaRPr lang="en-US" altLang="zh-CN" sz="4220" kern="0" dirty="0">
              <a:solidFill>
                <a:srgbClr val="7F7F7F"/>
              </a:solidFill>
              <a:cs typeface="+mn-ea"/>
              <a:sym typeface="+mn-lt"/>
            </a:endParaRPr>
          </a:p>
        </p:txBody>
      </p:sp>
      <p:sp>
        <p:nvSpPr>
          <p:cNvPr id="10" name="矩形 9"/>
          <p:cNvSpPr/>
          <p:nvPr/>
        </p:nvSpPr>
        <p:spPr>
          <a:xfrm>
            <a:off x="7057218" y="3040745"/>
            <a:ext cx="2704999" cy="398780"/>
          </a:xfrm>
          <a:prstGeom prst="rect">
            <a:avLst/>
          </a:prstGeom>
        </p:spPr>
        <p:txBody>
          <a:bodyPr wrap="square">
            <a:spAutoFit/>
          </a:bodyPr>
          <a:lstStyle/>
          <a:p>
            <a:pPr algn="ctr"/>
            <a:r>
              <a:rPr lang="zh-CN" sz="2000" dirty="0">
                <a:solidFill>
                  <a:schemeClr val="bg1"/>
                </a:solidFill>
                <a:cs typeface="+mn-ea"/>
                <a:sym typeface="+mn-lt"/>
              </a:rPr>
              <a:t>什么是关键字</a:t>
            </a:r>
            <a:endParaRPr lang="zh-CN" sz="2000" dirty="0">
              <a:solidFill>
                <a:schemeClr val="bg1"/>
              </a:solidFill>
              <a:cs typeface="+mn-ea"/>
              <a:sym typeface="+mn-lt"/>
            </a:endParaRPr>
          </a:p>
        </p:txBody>
      </p:sp>
      <p:sp>
        <p:nvSpPr>
          <p:cNvPr id="12" name="矩形 11"/>
          <p:cNvSpPr/>
          <p:nvPr/>
        </p:nvSpPr>
        <p:spPr>
          <a:xfrm>
            <a:off x="7057390" y="2075180"/>
            <a:ext cx="3068955" cy="398780"/>
          </a:xfrm>
          <a:prstGeom prst="rect">
            <a:avLst/>
          </a:prstGeom>
        </p:spPr>
        <p:txBody>
          <a:bodyPr wrap="square">
            <a:spAutoFit/>
          </a:bodyPr>
          <a:lstStyle/>
          <a:p>
            <a:pPr lvl="0" algn="dist"/>
            <a:r>
              <a:rPr lang="zh-CN" altLang="en-US" sz="2000" dirty="0">
                <a:solidFill>
                  <a:schemeClr val="bg1"/>
                </a:solidFill>
                <a:cs typeface="+mn-ea"/>
                <a:sym typeface="+mn-lt"/>
              </a:rPr>
              <a:t>什么是标识符</a:t>
            </a:r>
            <a:endParaRPr lang="zh-CN" altLang="en-US" sz="2000" dirty="0">
              <a:solidFill>
                <a:schemeClr val="bg1"/>
              </a:solidFill>
              <a:cs typeface="+mn-ea"/>
              <a:sym typeface="+mn-lt"/>
            </a:endParaRPr>
          </a:p>
        </p:txBody>
      </p:sp>
      <p:sp>
        <p:nvSpPr>
          <p:cNvPr id="14" name="矩形 13"/>
          <p:cNvSpPr/>
          <p:nvPr/>
        </p:nvSpPr>
        <p:spPr>
          <a:xfrm>
            <a:off x="6887210" y="4015740"/>
            <a:ext cx="3409315" cy="398780"/>
          </a:xfrm>
          <a:prstGeom prst="rect">
            <a:avLst/>
          </a:prstGeom>
        </p:spPr>
        <p:txBody>
          <a:bodyPr wrap="square">
            <a:spAutoFit/>
          </a:bodyPr>
          <a:lstStyle/>
          <a:p>
            <a:pPr lvl="0" algn="ctr"/>
            <a:r>
              <a:rPr lang="zh-CN" altLang="en-US" sz="2000" dirty="0">
                <a:solidFill>
                  <a:schemeClr val="bg1"/>
                </a:solidFill>
                <a:cs typeface="+mn-ea"/>
                <a:sym typeface="+mn-lt"/>
              </a:rPr>
              <a:t>关键字分类</a:t>
            </a:r>
            <a:endParaRPr lang="zh-CN" altLang="en-US" sz="2000" dirty="0">
              <a:solidFill>
                <a:schemeClr val="bg1"/>
              </a:solidFill>
              <a:cs typeface="+mn-ea"/>
              <a:sym typeface="+mn-lt"/>
            </a:endParaRPr>
          </a:p>
        </p:txBody>
      </p:sp>
      <p:sp>
        <p:nvSpPr>
          <p:cNvPr id="17" name="矩形 16"/>
          <p:cNvSpPr/>
          <p:nvPr/>
        </p:nvSpPr>
        <p:spPr>
          <a:xfrm>
            <a:off x="6271260" y="5052060"/>
            <a:ext cx="4641215" cy="398780"/>
          </a:xfrm>
          <a:prstGeom prst="rect">
            <a:avLst/>
          </a:prstGeom>
        </p:spPr>
        <p:txBody>
          <a:bodyPr wrap="square">
            <a:spAutoFit/>
          </a:bodyPr>
          <a:lstStyle/>
          <a:p>
            <a:pPr lvl="0" algn="ctr"/>
            <a:r>
              <a:rPr lang="zh-CN" altLang="en-US" sz="2000" dirty="0">
                <a:solidFill>
                  <a:schemeClr val="bg1"/>
                </a:solidFill>
                <a:cs typeface="+mn-ea"/>
                <a:sym typeface="+mn-lt"/>
              </a:rPr>
              <a:t>关键字解释</a:t>
            </a:r>
            <a:endParaRPr lang="en-US" altLang="zh-CN" sz="2000" dirty="0">
              <a:solidFill>
                <a:schemeClr val="bg1"/>
              </a:solidFill>
              <a:cs typeface="+mn-ea"/>
              <a:sym typeface="+mn-lt"/>
            </a:endParaRPr>
          </a:p>
        </p:txBody>
      </p:sp>
      <p:sp>
        <p:nvSpPr>
          <p:cNvPr id="18" name="矩形 17"/>
          <p:cNvSpPr/>
          <p:nvPr/>
        </p:nvSpPr>
        <p:spPr>
          <a:xfrm>
            <a:off x="1828801" y="2"/>
            <a:ext cx="868103" cy="814551"/>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9" name="组合 18"/>
          <p:cNvGrpSpPr/>
          <p:nvPr/>
        </p:nvGrpSpPr>
        <p:grpSpPr>
          <a:xfrm>
            <a:off x="1116710" y="800838"/>
            <a:ext cx="2244055" cy="3119065"/>
            <a:chOff x="2113254" y="1986218"/>
            <a:chExt cx="2926551" cy="3456460"/>
          </a:xfrm>
        </p:grpSpPr>
        <p:sp>
          <p:nvSpPr>
            <p:cNvPr id="20" name="文本框 19"/>
            <p:cNvSpPr txBox="1"/>
            <p:nvPr/>
          </p:nvSpPr>
          <p:spPr>
            <a:xfrm>
              <a:off x="2113254" y="1986218"/>
              <a:ext cx="2926551" cy="3103731"/>
            </a:xfrm>
            <a:prstGeom prst="rect">
              <a:avLst/>
            </a:prstGeom>
            <a:noFill/>
          </p:spPr>
          <p:txBody>
            <a:bodyPr wrap="square" rtlCol="0">
              <a:spAutoFit/>
            </a:bodyPr>
            <a:lstStyle/>
            <a:p>
              <a:pPr algn="dist"/>
              <a:r>
                <a:rPr lang="zh-CN" altLang="en-US" sz="8800" b="1" dirty="0">
                  <a:solidFill>
                    <a:schemeClr val="tx1">
                      <a:lumMod val="65000"/>
                      <a:lumOff val="35000"/>
                    </a:schemeClr>
                  </a:solidFill>
                  <a:cs typeface="+mn-ea"/>
                  <a:sym typeface="+mn-lt"/>
                </a:rPr>
                <a:t>目</a:t>
              </a:r>
              <a:endParaRPr lang="en-US" altLang="zh-CN" sz="8800" b="1" dirty="0">
                <a:solidFill>
                  <a:schemeClr val="tx1">
                    <a:lumMod val="65000"/>
                    <a:lumOff val="35000"/>
                  </a:schemeClr>
                </a:solidFill>
                <a:cs typeface="+mn-ea"/>
                <a:sym typeface="+mn-lt"/>
              </a:endParaRPr>
            </a:p>
            <a:p>
              <a:pPr algn="dist"/>
              <a:r>
                <a:rPr lang="zh-CN" altLang="en-US" sz="8800" b="1" dirty="0">
                  <a:solidFill>
                    <a:schemeClr val="tx1">
                      <a:lumMod val="65000"/>
                      <a:lumOff val="35000"/>
                    </a:schemeClr>
                  </a:solidFill>
                  <a:cs typeface="+mn-ea"/>
                  <a:sym typeface="+mn-lt"/>
                </a:rPr>
                <a:t>录</a:t>
              </a:r>
              <a:endParaRPr lang="zh-CN" altLang="en-US" sz="8800" b="1" dirty="0">
                <a:solidFill>
                  <a:schemeClr val="tx1">
                    <a:lumMod val="65000"/>
                    <a:lumOff val="35000"/>
                  </a:schemeClr>
                </a:solidFill>
                <a:cs typeface="+mn-ea"/>
                <a:sym typeface="+mn-lt"/>
              </a:endParaRPr>
            </a:p>
          </p:txBody>
        </p:sp>
        <p:sp>
          <p:nvSpPr>
            <p:cNvPr id="21" name="文本框 20"/>
            <p:cNvSpPr txBox="1"/>
            <p:nvPr/>
          </p:nvSpPr>
          <p:spPr>
            <a:xfrm>
              <a:off x="2763171" y="5067502"/>
              <a:ext cx="1780184" cy="375176"/>
            </a:xfrm>
            <a:prstGeom prst="rect">
              <a:avLst/>
            </a:prstGeom>
            <a:noFill/>
          </p:spPr>
          <p:txBody>
            <a:bodyPr wrap="square" rtlCol="0">
              <a:spAutoFit/>
            </a:bodyPr>
            <a:lstStyle/>
            <a:p>
              <a:r>
                <a:rPr lang="en-US" altLang="zh-CN" sz="1600" dirty="0">
                  <a:solidFill>
                    <a:srgbClr val="595959"/>
                  </a:solidFill>
                  <a:cs typeface="+mn-ea"/>
                  <a:sym typeface="+mn-lt"/>
                </a:rPr>
                <a:t>CONTENTS</a:t>
              </a:r>
              <a:endParaRPr lang="zh-CN" altLang="en-US" sz="1600" dirty="0">
                <a:solidFill>
                  <a:srgbClr val="595959"/>
                </a:solidFill>
                <a:cs typeface="+mn-ea"/>
                <a:sym typeface="+mn-lt"/>
              </a:endParaRPr>
            </a:p>
          </p:txBody>
        </p:sp>
      </p:grpSp>
      <p:pic>
        <p:nvPicPr>
          <p:cNvPr id="22" name="图片 21"/>
          <p:cNvPicPr>
            <a:picLocks noChangeAspect="1"/>
          </p:cNvPicPr>
          <p:nvPr/>
        </p:nvPicPr>
        <p:blipFill>
          <a:blip r:embed="rId9" cstate="screen"/>
          <a:stretch>
            <a:fillRect/>
          </a:stretch>
        </p:blipFill>
        <p:spPr>
          <a:xfrm>
            <a:off x="3557079" y="6215896"/>
            <a:ext cx="1291147" cy="785322"/>
          </a:xfrm>
          <a:prstGeom prst="rect">
            <a:avLst/>
          </a:prstGeom>
        </p:spPr>
      </p:pic>
      <p:pic>
        <p:nvPicPr>
          <p:cNvPr id="23" name="图片 22"/>
          <p:cNvPicPr>
            <a:picLocks noChangeAspect="1"/>
          </p:cNvPicPr>
          <p:nvPr/>
        </p:nvPicPr>
        <p:blipFill>
          <a:blip r:embed="rId10" cstate="screen"/>
          <a:stretch>
            <a:fillRect/>
          </a:stretch>
        </p:blipFill>
        <p:spPr>
          <a:xfrm flipH="1">
            <a:off x="5325" y="5563624"/>
            <a:ext cx="1452000" cy="1304544"/>
          </a:xfrm>
          <a:prstGeom prst="rect">
            <a:avLst/>
          </a:prstGeom>
        </p:spPr>
      </p:pic>
      <p:pic>
        <p:nvPicPr>
          <p:cNvPr id="24" name="图片 23"/>
          <p:cNvPicPr>
            <a:picLocks noChangeAspect="1"/>
          </p:cNvPicPr>
          <p:nvPr/>
        </p:nvPicPr>
        <p:blipFill>
          <a:blip r:embed="rId11" cstate="screen"/>
          <a:stretch>
            <a:fillRect/>
          </a:stretch>
        </p:blipFill>
        <p:spPr>
          <a:xfrm>
            <a:off x="10437150" y="199092"/>
            <a:ext cx="1269076" cy="910996"/>
          </a:xfrm>
          <a:prstGeom prst="rect">
            <a:avLst/>
          </a:prstGeom>
        </p:spPr>
      </p:pic>
      <p:pic>
        <p:nvPicPr>
          <p:cNvPr id="25" name="图片 24"/>
          <p:cNvPicPr>
            <a:picLocks noChangeAspect="1"/>
          </p:cNvPicPr>
          <p:nvPr/>
        </p:nvPicPr>
        <p:blipFill>
          <a:blip r:embed="rId12" cstate="screen"/>
          <a:stretch>
            <a:fillRect/>
          </a:stretch>
        </p:blipFill>
        <p:spPr>
          <a:xfrm>
            <a:off x="-105135" y="3919902"/>
            <a:ext cx="421744" cy="782696"/>
          </a:xfrm>
          <a:prstGeom prst="rect">
            <a:avLst/>
          </a:prstGeom>
        </p:spPr>
      </p:pic>
      <p:pic>
        <p:nvPicPr>
          <p:cNvPr id="26" name="图片 25"/>
          <p:cNvPicPr>
            <a:picLocks noChangeAspect="1"/>
          </p:cNvPicPr>
          <p:nvPr/>
        </p:nvPicPr>
        <p:blipFill>
          <a:blip r:embed="rId13" cstate="screen"/>
          <a:stretch>
            <a:fillRect/>
          </a:stretch>
        </p:blipFill>
        <p:spPr>
          <a:xfrm>
            <a:off x="3454089" y="2707632"/>
            <a:ext cx="1147088" cy="28904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500" fill="hold">
                                              <p:stCondLst>
                                                <p:cond delay="0"/>
                                              </p:stCondLst>
                                            </p:cTn>
                                            <p:tgtEl>
                                              <p:spTgt spid="3"/>
                                            </p:tgtEl>
                                            <p:attrNameLst>
                                              <p:attrName>style.visibility</p:attrName>
                                            </p:attrNameLst>
                                          </p:cBhvr>
                                          <p:to>
                                            <p:strVal val="visible"/>
                                          </p:to>
                                        </p:set>
                                        <p:anim by="(-#ppt_w*2)" calcmode="lin" valueType="num">
                                          <p:cBhvr rctx="PPT">
                                            <p:cTn id="7" dur="500" autoRev="1" fill="hold">
                                              <p:stCondLst>
                                                <p:cond delay="0"/>
                                              </p:stCondLst>
                                            </p:cTn>
                                            <p:tgtEl>
                                              <p:spTgt spid="3"/>
                                            </p:tgtEl>
                                            <p:attrNameLst>
                                              <p:attrName>ppt_w</p:attrName>
                                            </p:attrNameLst>
                                          </p:cBhvr>
                                        </p:anim>
                                        <p:anim by="(#ppt_w*0.50)" calcmode="lin" valueType="num">
                                          <p:cBhvr>
                                            <p:cTn id="8" dur="500" decel="50000" autoRev="1" fill="hold">
                                              <p:stCondLst>
                                                <p:cond delay="0"/>
                                              </p:stCondLst>
                                            </p:cTn>
                                            <p:tgtEl>
                                              <p:spTgt spid="3"/>
                                            </p:tgtEl>
                                            <p:attrNameLst>
                                              <p:attrName>ppt_x</p:attrName>
                                            </p:attrNameLst>
                                          </p:cBhvr>
                                        </p:anim>
                                        <p:anim from="(-#ppt_h/2)" to="(#ppt_y)" calcmode="lin" valueType="num">
                                          <p:cBhvr>
                                            <p:cTn id="9" dur="500" fill="hold">
                                              <p:stCondLst>
                                                <p:cond delay="0"/>
                                              </p:stCondLst>
                                            </p:cTn>
                                            <p:tgtEl>
                                              <p:spTgt spid="3"/>
                                            </p:tgtEl>
                                            <p:attrNameLst>
                                              <p:attrName>ppt_y</p:attrName>
                                            </p:attrNameLst>
                                          </p:cBhvr>
                                        </p:anim>
                                        <p:animRot by="21600000">
                                          <p:cBhvr>
                                            <p:cTn id="10" dur="500" fill="hold">
                                              <p:stCondLst>
                                                <p:cond delay="0"/>
                                              </p:stCondLst>
                                            </p:cTn>
                                            <p:tgtEl>
                                              <p:spTgt spid="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8" accel="40000" fill="hold" grpId="0" nodeType="clickEffect" p14:presetBounceEnd="40000">
                                      <p:stCondLst>
                                        <p:cond delay="0"/>
                                      </p:stCondLst>
                                      <p:childTnLst>
                                        <p:set>
                                          <p:cBhvr>
                                            <p:cTn id="14" dur="500" fill="hold">
                                              <p:stCondLst>
                                                <p:cond delay="0"/>
                                              </p:stCondLst>
                                            </p:cTn>
                                            <p:tgtEl>
                                              <p:spTgt spid="2"/>
                                            </p:tgtEl>
                                            <p:attrNameLst>
                                              <p:attrName>style.visibility</p:attrName>
                                            </p:attrNameLst>
                                          </p:cBhvr>
                                          <p:to>
                                            <p:strVal val="visible"/>
                                          </p:to>
                                        </p:set>
                                        <p:anim calcmode="lin" valueType="num" p14:bounceEnd="40000">
                                          <p:cBhvr additive="base">
                                            <p:cTn id="15" dur="500" fill="hold"/>
                                            <p:tgtEl>
                                              <p:spTgt spid="2"/>
                                            </p:tgtEl>
                                            <p:attrNameLst>
                                              <p:attrName>ppt_x</p:attrName>
                                            </p:attrNameLst>
                                          </p:cBhvr>
                                          <p:tavLst>
                                            <p:tav tm="0">
                                              <p:val>
                                                <p:strVal val="0-#ppt_w/2"/>
                                              </p:val>
                                            </p:tav>
                                            <p:tav tm="100000">
                                              <p:val>
                                                <p:strVal val="#ppt_x"/>
                                              </p:val>
                                            </p:tav>
                                          </p:tavLst>
                                        </p:anim>
                                        <p:anim calcmode="lin" valueType="num" p14:bounceEnd="40000">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6" presetClass="entr" presetSubtype="0" fill="hold" grpId="0" nodeType="clickEffect">
                                      <p:stCondLst>
                                        <p:cond delay="0"/>
                                      </p:stCondLst>
                                      <p:iterate type="lt">
                                        <p:tmPct val="10000"/>
                                      </p:iterate>
                                      <p:childTnLst>
                                        <p:set>
                                          <p:cBhvr>
                                            <p:cTn id="20" dur="500" fill="hold">
                                              <p:stCondLst>
                                                <p:cond delay="0"/>
                                              </p:stCondLst>
                                            </p:cTn>
                                            <p:tgtEl>
                                              <p:spTgt spid="5"/>
                                            </p:tgtEl>
                                            <p:attrNameLst>
                                              <p:attrName>style.visibility</p:attrName>
                                            </p:attrNameLst>
                                          </p:cBhvr>
                                          <p:to>
                                            <p:strVal val="visible"/>
                                          </p:to>
                                        </p:set>
                                        <p:anim by="(-#ppt_w*2)" calcmode="lin" valueType="num">
                                          <p:cBhvr rctx="PPT">
                                            <p:cTn id="21" dur="500" autoRev="1" fill="hold">
                                              <p:stCondLst>
                                                <p:cond delay="0"/>
                                              </p:stCondLst>
                                            </p:cTn>
                                            <p:tgtEl>
                                              <p:spTgt spid="5"/>
                                            </p:tgtEl>
                                            <p:attrNameLst>
                                              <p:attrName>ppt_w</p:attrName>
                                            </p:attrNameLst>
                                          </p:cBhvr>
                                        </p:anim>
                                        <p:anim by="(#ppt_w*0.50)" calcmode="lin" valueType="num">
                                          <p:cBhvr>
                                            <p:cTn id="22" dur="500" decel="50000" autoRev="1" fill="hold">
                                              <p:stCondLst>
                                                <p:cond delay="0"/>
                                              </p:stCondLst>
                                            </p:cTn>
                                            <p:tgtEl>
                                              <p:spTgt spid="5"/>
                                            </p:tgtEl>
                                            <p:attrNameLst>
                                              <p:attrName>ppt_x</p:attrName>
                                            </p:attrNameLst>
                                          </p:cBhvr>
                                        </p:anim>
                                        <p:anim from="(-#ppt_h/2)" to="(#ppt_y)" calcmode="lin" valueType="num">
                                          <p:cBhvr>
                                            <p:cTn id="23" dur="500" fill="hold">
                                              <p:stCondLst>
                                                <p:cond delay="0"/>
                                              </p:stCondLst>
                                            </p:cTn>
                                            <p:tgtEl>
                                              <p:spTgt spid="5"/>
                                            </p:tgtEl>
                                            <p:attrNameLst>
                                              <p:attrName>ppt_y</p:attrName>
                                            </p:attrNameLst>
                                          </p:cBhvr>
                                        </p:anim>
                                        <p:animRot by="21600000">
                                          <p:cBhvr>
                                            <p:cTn id="24" dur="500" fill="hold">
                                              <p:stCondLst>
                                                <p:cond delay="0"/>
                                              </p:stCondLst>
                                            </p:cTn>
                                            <p:tgtEl>
                                              <p:spTgt spid="5"/>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2" presetClass="entr" presetSubtype="8" accel="40000" fill="hold" grpId="0" nodeType="clickEffect" p14:presetBounceEnd="40000">
                                      <p:stCondLst>
                                        <p:cond delay="0"/>
                                      </p:stCondLst>
                                      <p:childTnLst>
                                        <p:set>
                                          <p:cBhvr>
                                            <p:cTn id="28" dur="500" fill="hold">
                                              <p:stCondLst>
                                                <p:cond delay="0"/>
                                              </p:stCondLst>
                                            </p:cTn>
                                            <p:tgtEl>
                                              <p:spTgt spid="4"/>
                                            </p:tgtEl>
                                            <p:attrNameLst>
                                              <p:attrName>style.visibility</p:attrName>
                                            </p:attrNameLst>
                                          </p:cBhvr>
                                          <p:to>
                                            <p:strVal val="visible"/>
                                          </p:to>
                                        </p:set>
                                        <p:anim calcmode="lin" valueType="num" p14:bounceEnd="40000">
                                          <p:cBhvr additive="base">
                                            <p:cTn id="29" dur="500" fill="hold"/>
                                            <p:tgtEl>
                                              <p:spTgt spid="4"/>
                                            </p:tgtEl>
                                            <p:attrNameLst>
                                              <p:attrName>ppt_x</p:attrName>
                                            </p:attrNameLst>
                                          </p:cBhvr>
                                          <p:tavLst>
                                            <p:tav tm="0">
                                              <p:val>
                                                <p:strVal val="0-#ppt_w/2"/>
                                              </p:val>
                                            </p:tav>
                                            <p:tav tm="100000">
                                              <p:val>
                                                <p:strVal val="#ppt_x"/>
                                              </p:val>
                                            </p:tav>
                                          </p:tavLst>
                                        </p:anim>
                                        <p:anim calcmode="lin" valueType="num" p14:bounceEnd="40000">
                                          <p:cBhvr additive="base">
                                            <p:cTn id="3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6" presetClass="entr" presetSubtype="0" fill="hold" grpId="0" nodeType="clickEffect">
                                      <p:stCondLst>
                                        <p:cond delay="0"/>
                                      </p:stCondLst>
                                      <p:iterate type="lt">
                                        <p:tmPct val="10000"/>
                                      </p:iterate>
                                      <p:childTnLst>
                                        <p:set>
                                          <p:cBhvr>
                                            <p:cTn id="34" dur="500" fill="hold">
                                              <p:stCondLst>
                                                <p:cond delay="0"/>
                                              </p:stCondLst>
                                            </p:cTn>
                                            <p:tgtEl>
                                              <p:spTgt spid="7"/>
                                            </p:tgtEl>
                                            <p:attrNameLst>
                                              <p:attrName>style.visibility</p:attrName>
                                            </p:attrNameLst>
                                          </p:cBhvr>
                                          <p:to>
                                            <p:strVal val="visible"/>
                                          </p:to>
                                        </p:set>
                                        <p:anim by="(-#ppt_w*2)" calcmode="lin" valueType="num">
                                          <p:cBhvr rctx="PPT">
                                            <p:cTn id="35" dur="500" autoRev="1" fill="hold">
                                              <p:stCondLst>
                                                <p:cond delay="0"/>
                                              </p:stCondLst>
                                            </p:cTn>
                                            <p:tgtEl>
                                              <p:spTgt spid="7"/>
                                            </p:tgtEl>
                                            <p:attrNameLst>
                                              <p:attrName>ppt_w</p:attrName>
                                            </p:attrNameLst>
                                          </p:cBhvr>
                                        </p:anim>
                                        <p:anim by="(#ppt_w*0.50)" calcmode="lin" valueType="num">
                                          <p:cBhvr>
                                            <p:cTn id="36" dur="500" decel="50000" autoRev="1" fill="hold">
                                              <p:stCondLst>
                                                <p:cond delay="0"/>
                                              </p:stCondLst>
                                            </p:cTn>
                                            <p:tgtEl>
                                              <p:spTgt spid="7"/>
                                            </p:tgtEl>
                                            <p:attrNameLst>
                                              <p:attrName>ppt_x</p:attrName>
                                            </p:attrNameLst>
                                          </p:cBhvr>
                                        </p:anim>
                                        <p:anim from="(-#ppt_h/2)" to="(#ppt_y)" calcmode="lin" valueType="num">
                                          <p:cBhvr>
                                            <p:cTn id="37" dur="500" fill="hold">
                                              <p:stCondLst>
                                                <p:cond delay="0"/>
                                              </p:stCondLst>
                                            </p:cTn>
                                            <p:tgtEl>
                                              <p:spTgt spid="7"/>
                                            </p:tgtEl>
                                            <p:attrNameLst>
                                              <p:attrName>ppt_y</p:attrName>
                                            </p:attrNameLst>
                                          </p:cBhvr>
                                        </p:anim>
                                        <p:animRot by="21600000">
                                          <p:cBhvr>
                                            <p:cTn id="38" dur="500" fill="hold">
                                              <p:stCondLst>
                                                <p:cond delay="0"/>
                                              </p:stCondLst>
                                            </p:cTn>
                                            <p:tgtEl>
                                              <p:spTgt spid="7"/>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2" presetClass="entr" presetSubtype="8" accel="40000" fill="hold" grpId="0" nodeType="clickEffect" p14:presetBounceEnd="40000">
                                      <p:stCondLst>
                                        <p:cond delay="0"/>
                                      </p:stCondLst>
                                      <p:childTnLst>
                                        <p:set>
                                          <p:cBhvr>
                                            <p:cTn id="42" dur="500" fill="hold">
                                              <p:stCondLst>
                                                <p:cond delay="0"/>
                                              </p:stCondLst>
                                            </p:cTn>
                                            <p:tgtEl>
                                              <p:spTgt spid="6"/>
                                            </p:tgtEl>
                                            <p:attrNameLst>
                                              <p:attrName>style.visibility</p:attrName>
                                            </p:attrNameLst>
                                          </p:cBhvr>
                                          <p:to>
                                            <p:strVal val="visible"/>
                                          </p:to>
                                        </p:set>
                                        <p:anim calcmode="lin" valueType="num" p14:bounceEnd="40000">
                                          <p:cBhvr additive="base">
                                            <p:cTn id="43" dur="500" fill="hold"/>
                                            <p:tgtEl>
                                              <p:spTgt spid="6"/>
                                            </p:tgtEl>
                                            <p:attrNameLst>
                                              <p:attrName>ppt_x</p:attrName>
                                            </p:attrNameLst>
                                          </p:cBhvr>
                                          <p:tavLst>
                                            <p:tav tm="0">
                                              <p:val>
                                                <p:strVal val="0-#ppt_w/2"/>
                                              </p:val>
                                            </p:tav>
                                            <p:tav tm="100000">
                                              <p:val>
                                                <p:strVal val="#ppt_x"/>
                                              </p:val>
                                            </p:tav>
                                          </p:tavLst>
                                        </p:anim>
                                        <p:anim calcmode="lin" valueType="num" p14:bounceEnd="40000">
                                          <p:cBhvr additive="base">
                                            <p:cTn id="4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6" presetClass="entr" presetSubtype="0" fill="hold" grpId="0" nodeType="clickEffect">
                                      <p:stCondLst>
                                        <p:cond delay="0"/>
                                      </p:stCondLst>
                                      <p:iterate type="lt">
                                        <p:tmPct val="10000"/>
                                      </p:iterate>
                                      <p:childTnLst>
                                        <p:set>
                                          <p:cBhvr>
                                            <p:cTn id="48" dur="500" fill="hold">
                                              <p:stCondLst>
                                                <p:cond delay="0"/>
                                              </p:stCondLst>
                                            </p:cTn>
                                            <p:tgtEl>
                                              <p:spTgt spid="9"/>
                                            </p:tgtEl>
                                            <p:attrNameLst>
                                              <p:attrName>style.visibility</p:attrName>
                                            </p:attrNameLst>
                                          </p:cBhvr>
                                          <p:to>
                                            <p:strVal val="visible"/>
                                          </p:to>
                                        </p:set>
                                        <p:anim by="(-#ppt_w*2)" calcmode="lin" valueType="num">
                                          <p:cBhvr rctx="PPT">
                                            <p:cTn id="49" dur="500" autoRev="1" fill="hold">
                                              <p:stCondLst>
                                                <p:cond delay="0"/>
                                              </p:stCondLst>
                                            </p:cTn>
                                            <p:tgtEl>
                                              <p:spTgt spid="9"/>
                                            </p:tgtEl>
                                            <p:attrNameLst>
                                              <p:attrName>ppt_w</p:attrName>
                                            </p:attrNameLst>
                                          </p:cBhvr>
                                        </p:anim>
                                        <p:anim by="(#ppt_w*0.50)" calcmode="lin" valueType="num">
                                          <p:cBhvr>
                                            <p:cTn id="50" dur="500" decel="50000" autoRev="1" fill="hold">
                                              <p:stCondLst>
                                                <p:cond delay="0"/>
                                              </p:stCondLst>
                                            </p:cTn>
                                            <p:tgtEl>
                                              <p:spTgt spid="9"/>
                                            </p:tgtEl>
                                            <p:attrNameLst>
                                              <p:attrName>ppt_x</p:attrName>
                                            </p:attrNameLst>
                                          </p:cBhvr>
                                        </p:anim>
                                        <p:anim from="(-#ppt_h/2)" to="(#ppt_y)" calcmode="lin" valueType="num">
                                          <p:cBhvr>
                                            <p:cTn id="51" dur="500" fill="hold">
                                              <p:stCondLst>
                                                <p:cond delay="0"/>
                                              </p:stCondLst>
                                            </p:cTn>
                                            <p:tgtEl>
                                              <p:spTgt spid="9"/>
                                            </p:tgtEl>
                                            <p:attrNameLst>
                                              <p:attrName>ppt_y</p:attrName>
                                            </p:attrNameLst>
                                          </p:cBhvr>
                                        </p:anim>
                                        <p:animRot by="21600000">
                                          <p:cBhvr>
                                            <p:cTn id="52" dur="500" fill="hold">
                                              <p:stCondLst>
                                                <p:cond delay="0"/>
                                              </p:stCondLst>
                                            </p:cTn>
                                            <p:tgtEl>
                                              <p:spTgt spid="9"/>
                                            </p:tgtEl>
                                            <p:attrNameLst>
                                              <p:attrName>r</p:attrName>
                                            </p:attrNameLst>
                                          </p:cBhvr>
                                        </p:animRot>
                                      </p:childTnLst>
                                    </p:cTn>
                                  </p:par>
                                </p:childTnLst>
                              </p:cTn>
                            </p:par>
                          </p:childTnLst>
                        </p:cTn>
                      </p:par>
                      <p:par>
                        <p:cTn id="53" fill="hold">
                          <p:stCondLst>
                            <p:cond delay="indefinite"/>
                          </p:stCondLst>
                          <p:childTnLst>
                            <p:par>
                              <p:cTn id="54" fill="hold">
                                <p:stCondLst>
                                  <p:cond delay="0"/>
                                </p:stCondLst>
                                <p:childTnLst>
                                  <p:par>
                                    <p:cTn id="55" presetID="2" presetClass="entr" presetSubtype="8" accel="40000" fill="hold" grpId="0" nodeType="clickEffect" p14:presetBounceEnd="40000">
                                      <p:stCondLst>
                                        <p:cond delay="0"/>
                                      </p:stCondLst>
                                      <p:childTnLst>
                                        <p:set>
                                          <p:cBhvr>
                                            <p:cTn id="56" dur="500" fill="hold">
                                              <p:stCondLst>
                                                <p:cond delay="0"/>
                                              </p:stCondLst>
                                            </p:cTn>
                                            <p:tgtEl>
                                              <p:spTgt spid="8"/>
                                            </p:tgtEl>
                                            <p:attrNameLst>
                                              <p:attrName>style.visibility</p:attrName>
                                            </p:attrNameLst>
                                          </p:cBhvr>
                                          <p:to>
                                            <p:strVal val="visible"/>
                                          </p:to>
                                        </p:set>
                                        <p:anim calcmode="lin" valueType="num" p14:bounceEnd="40000">
                                          <p:cBhvr additive="base">
                                            <p:cTn id="57" dur="500" fill="hold"/>
                                            <p:tgtEl>
                                              <p:spTgt spid="8"/>
                                            </p:tgtEl>
                                            <p:attrNameLst>
                                              <p:attrName>ppt_x</p:attrName>
                                            </p:attrNameLst>
                                          </p:cBhvr>
                                          <p:tavLst>
                                            <p:tav tm="0">
                                              <p:val>
                                                <p:strVal val="0-#ppt_w/2"/>
                                              </p:val>
                                            </p:tav>
                                            <p:tav tm="100000">
                                              <p:val>
                                                <p:strVal val="#ppt_x"/>
                                              </p:val>
                                            </p:tav>
                                          </p:tavLst>
                                        </p:anim>
                                        <p:anim calcmode="lin" valueType="num" p14:bounceEnd="40000">
                                          <p:cBhvr additive="base">
                                            <p:cTn id="5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500" fill="hold">
                                              <p:stCondLst>
                                                <p:cond delay="0"/>
                                              </p:stCondLst>
                                            </p:cTn>
                                            <p:tgtEl>
                                              <p:spTgt spid="3"/>
                                            </p:tgtEl>
                                            <p:attrNameLst>
                                              <p:attrName>style.visibility</p:attrName>
                                            </p:attrNameLst>
                                          </p:cBhvr>
                                          <p:to>
                                            <p:strVal val="visible"/>
                                          </p:to>
                                        </p:set>
                                        <p:anim by="(-#ppt_w*2)" calcmode="lin" valueType="num">
                                          <p:cBhvr rctx="PPT">
                                            <p:cTn id="7" dur="500" autoRev="1" fill="hold">
                                              <p:stCondLst>
                                                <p:cond delay="0"/>
                                              </p:stCondLst>
                                            </p:cTn>
                                            <p:tgtEl>
                                              <p:spTgt spid="3"/>
                                            </p:tgtEl>
                                            <p:attrNameLst>
                                              <p:attrName>ppt_w</p:attrName>
                                            </p:attrNameLst>
                                          </p:cBhvr>
                                        </p:anim>
                                        <p:anim by="(#ppt_w*0.50)" calcmode="lin" valueType="num">
                                          <p:cBhvr>
                                            <p:cTn id="8" dur="500" decel="50000" autoRev="1" fill="hold">
                                              <p:stCondLst>
                                                <p:cond delay="0"/>
                                              </p:stCondLst>
                                            </p:cTn>
                                            <p:tgtEl>
                                              <p:spTgt spid="3"/>
                                            </p:tgtEl>
                                            <p:attrNameLst>
                                              <p:attrName>ppt_x</p:attrName>
                                            </p:attrNameLst>
                                          </p:cBhvr>
                                        </p:anim>
                                        <p:anim from="(-#ppt_h/2)" to="(#ppt_y)" calcmode="lin" valueType="num">
                                          <p:cBhvr>
                                            <p:cTn id="9" dur="500" fill="hold">
                                              <p:stCondLst>
                                                <p:cond delay="0"/>
                                              </p:stCondLst>
                                            </p:cTn>
                                            <p:tgtEl>
                                              <p:spTgt spid="3"/>
                                            </p:tgtEl>
                                            <p:attrNameLst>
                                              <p:attrName>ppt_y</p:attrName>
                                            </p:attrNameLst>
                                          </p:cBhvr>
                                        </p:anim>
                                        <p:animRot by="21600000">
                                          <p:cBhvr>
                                            <p:cTn id="10" dur="500" fill="hold">
                                              <p:stCondLst>
                                                <p:cond delay="0"/>
                                              </p:stCondLst>
                                            </p:cTn>
                                            <p:tgtEl>
                                              <p:spTgt spid="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8" accel="40000" fill="hold" grpId="0" nodeType="clickEffect">
                                      <p:stCondLst>
                                        <p:cond delay="0"/>
                                      </p:stCondLst>
                                      <p:childTnLst>
                                        <p:set>
                                          <p:cBhvr>
                                            <p:cTn id="14" dur="500"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6" presetClass="entr" presetSubtype="0" fill="hold" grpId="0" nodeType="clickEffect">
                                      <p:stCondLst>
                                        <p:cond delay="0"/>
                                      </p:stCondLst>
                                      <p:iterate type="lt">
                                        <p:tmPct val="10000"/>
                                      </p:iterate>
                                      <p:childTnLst>
                                        <p:set>
                                          <p:cBhvr>
                                            <p:cTn id="20" dur="500" fill="hold">
                                              <p:stCondLst>
                                                <p:cond delay="0"/>
                                              </p:stCondLst>
                                            </p:cTn>
                                            <p:tgtEl>
                                              <p:spTgt spid="5"/>
                                            </p:tgtEl>
                                            <p:attrNameLst>
                                              <p:attrName>style.visibility</p:attrName>
                                            </p:attrNameLst>
                                          </p:cBhvr>
                                          <p:to>
                                            <p:strVal val="visible"/>
                                          </p:to>
                                        </p:set>
                                        <p:anim by="(-#ppt_w*2)" calcmode="lin" valueType="num">
                                          <p:cBhvr rctx="PPT">
                                            <p:cTn id="21" dur="500" autoRev="1" fill="hold">
                                              <p:stCondLst>
                                                <p:cond delay="0"/>
                                              </p:stCondLst>
                                            </p:cTn>
                                            <p:tgtEl>
                                              <p:spTgt spid="5"/>
                                            </p:tgtEl>
                                            <p:attrNameLst>
                                              <p:attrName>ppt_w</p:attrName>
                                            </p:attrNameLst>
                                          </p:cBhvr>
                                        </p:anim>
                                        <p:anim by="(#ppt_w*0.50)" calcmode="lin" valueType="num">
                                          <p:cBhvr>
                                            <p:cTn id="22" dur="500" decel="50000" autoRev="1" fill="hold">
                                              <p:stCondLst>
                                                <p:cond delay="0"/>
                                              </p:stCondLst>
                                            </p:cTn>
                                            <p:tgtEl>
                                              <p:spTgt spid="5"/>
                                            </p:tgtEl>
                                            <p:attrNameLst>
                                              <p:attrName>ppt_x</p:attrName>
                                            </p:attrNameLst>
                                          </p:cBhvr>
                                        </p:anim>
                                        <p:anim from="(-#ppt_h/2)" to="(#ppt_y)" calcmode="lin" valueType="num">
                                          <p:cBhvr>
                                            <p:cTn id="23" dur="500" fill="hold">
                                              <p:stCondLst>
                                                <p:cond delay="0"/>
                                              </p:stCondLst>
                                            </p:cTn>
                                            <p:tgtEl>
                                              <p:spTgt spid="5"/>
                                            </p:tgtEl>
                                            <p:attrNameLst>
                                              <p:attrName>ppt_y</p:attrName>
                                            </p:attrNameLst>
                                          </p:cBhvr>
                                        </p:anim>
                                        <p:animRot by="21600000">
                                          <p:cBhvr>
                                            <p:cTn id="24" dur="500" fill="hold">
                                              <p:stCondLst>
                                                <p:cond delay="0"/>
                                              </p:stCondLst>
                                            </p:cTn>
                                            <p:tgtEl>
                                              <p:spTgt spid="5"/>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2" presetClass="entr" presetSubtype="8" accel="40000" fill="hold" grpId="0" nodeType="clickEffect">
                                      <p:stCondLst>
                                        <p:cond delay="0"/>
                                      </p:stCondLst>
                                      <p:childTnLst>
                                        <p:set>
                                          <p:cBhvr>
                                            <p:cTn id="28" dur="500"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0-#ppt_w/2"/>
                                              </p:val>
                                            </p:tav>
                                            <p:tav tm="100000">
                                              <p:val>
                                                <p:strVal val="#ppt_x"/>
                                              </p:val>
                                            </p:tav>
                                          </p:tavLst>
                                        </p:anim>
                                        <p:anim calcmode="lin" valueType="num">
                                          <p:cBhvr additive="base">
                                            <p:cTn id="3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6" presetClass="entr" presetSubtype="0" fill="hold" grpId="0" nodeType="clickEffect">
                                      <p:stCondLst>
                                        <p:cond delay="0"/>
                                      </p:stCondLst>
                                      <p:iterate type="lt">
                                        <p:tmPct val="10000"/>
                                      </p:iterate>
                                      <p:childTnLst>
                                        <p:set>
                                          <p:cBhvr>
                                            <p:cTn id="34" dur="500" fill="hold">
                                              <p:stCondLst>
                                                <p:cond delay="0"/>
                                              </p:stCondLst>
                                            </p:cTn>
                                            <p:tgtEl>
                                              <p:spTgt spid="7"/>
                                            </p:tgtEl>
                                            <p:attrNameLst>
                                              <p:attrName>style.visibility</p:attrName>
                                            </p:attrNameLst>
                                          </p:cBhvr>
                                          <p:to>
                                            <p:strVal val="visible"/>
                                          </p:to>
                                        </p:set>
                                        <p:anim by="(-#ppt_w*2)" calcmode="lin" valueType="num">
                                          <p:cBhvr rctx="PPT">
                                            <p:cTn id="35" dur="500" autoRev="1" fill="hold">
                                              <p:stCondLst>
                                                <p:cond delay="0"/>
                                              </p:stCondLst>
                                            </p:cTn>
                                            <p:tgtEl>
                                              <p:spTgt spid="7"/>
                                            </p:tgtEl>
                                            <p:attrNameLst>
                                              <p:attrName>ppt_w</p:attrName>
                                            </p:attrNameLst>
                                          </p:cBhvr>
                                        </p:anim>
                                        <p:anim by="(#ppt_w*0.50)" calcmode="lin" valueType="num">
                                          <p:cBhvr>
                                            <p:cTn id="36" dur="500" decel="50000" autoRev="1" fill="hold">
                                              <p:stCondLst>
                                                <p:cond delay="0"/>
                                              </p:stCondLst>
                                            </p:cTn>
                                            <p:tgtEl>
                                              <p:spTgt spid="7"/>
                                            </p:tgtEl>
                                            <p:attrNameLst>
                                              <p:attrName>ppt_x</p:attrName>
                                            </p:attrNameLst>
                                          </p:cBhvr>
                                        </p:anim>
                                        <p:anim from="(-#ppt_h/2)" to="(#ppt_y)" calcmode="lin" valueType="num">
                                          <p:cBhvr>
                                            <p:cTn id="37" dur="500" fill="hold">
                                              <p:stCondLst>
                                                <p:cond delay="0"/>
                                              </p:stCondLst>
                                            </p:cTn>
                                            <p:tgtEl>
                                              <p:spTgt spid="7"/>
                                            </p:tgtEl>
                                            <p:attrNameLst>
                                              <p:attrName>ppt_y</p:attrName>
                                            </p:attrNameLst>
                                          </p:cBhvr>
                                        </p:anim>
                                        <p:animRot by="21600000">
                                          <p:cBhvr>
                                            <p:cTn id="38" dur="500" fill="hold">
                                              <p:stCondLst>
                                                <p:cond delay="0"/>
                                              </p:stCondLst>
                                            </p:cTn>
                                            <p:tgtEl>
                                              <p:spTgt spid="7"/>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2" presetClass="entr" presetSubtype="8" accel="40000" fill="hold" grpId="0" nodeType="clickEffect">
                                      <p:stCondLst>
                                        <p:cond delay="0"/>
                                      </p:stCondLst>
                                      <p:childTnLst>
                                        <p:set>
                                          <p:cBhvr>
                                            <p:cTn id="42" dur="500"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0-#ppt_w/2"/>
                                              </p:val>
                                            </p:tav>
                                            <p:tav tm="100000">
                                              <p:val>
                                                <p:strVal val="#ppt_x"/>
                                              </p:val>
                                            </p:tav>
                                          </p:tavLst>
                                        </p:anim>
                                        <p:anim calcmode="lin" valueType="num">
                                          <p:cBhvr additive="base">
                                            <p:cTn id="4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6" presetClass="entr" presetSubtype="0" fill="hold" grpId="0" nodeType="clickEffect">
                                      <p:stCondLst>
                                        <p:cond delay="0"/>
                                      </p:stCondLst>
                                      <p:iterate type="lt">
                                        <p:tmPct val="10000"/>
                                      </p:iterate>
                                      <p:childTnLst>
                                        <p:set>
                                          <p:cBhvr>
                                            <p:cTn id="48" dur="500" fill="hold">
                                              <p:stCondLst>
                                                <p:cond delay="0"/>
                                              </p:stCondLst>
                                            </p:cTn>
                                            <p:tgtEl>
                                              <p:spTgt spid="9"/>
                                            </p:tgtEl>
                                            <p:attrNameLst>
                                              <p:attrName>style.visibility</p:attrName>
                                            </p:attrNameLst>
                                          </p:cBhvr>
                                          <p:to>
                                            <p:strVal val="visible"/>
                                          </p:to>
                                        </p:set>
                                        <p:anim by="(-#ppt_w*2)" calcmode="lin" valueType="num">
                                          <p:cBhvr rctx="PPT">
                                            <p:cTn id="49" dur="500" autoRev="1" fill="hold">
                                              <p:stCondLst>
                                                <p:cond delay="0"/>
                                              </p:stCondLst>
                                            </p:cTn>
                                            <p:tgtEl>
                                              <p:spTgt spid="9"/>
                                            </p:tgtEl>
                                            <p:attrNameLst>
                                              <p:attrName>ppt_w</p:attrName>
                                            </p:attrNameLst>
                                          </p:cBhvr>
                                        </p:anim>
                                        <p:anim by="(#ppt_w*0.50)" calcmode="lin" valueType="num">
                                          <p:cBhvr>
                                            <p:cTn id="50" dur="500" decel="50000" autoRev="1" fill="hold">
                                              <p:stCondLst>
                                                <p:cond delay="0"/>
                                              </p:stCondLst>
                                            </p:cTn>
                                            <p:tgtEl>
                                              <p:spTgt spid="9"/>
                                            </p:tgtEl>
                                            <p:attrNameLst>
                                              <p:attrName>ppt_x</p:attrName>
                                            </p:attrNameLst>
                                          </p:cBhvr>
                                        </p:anim>
                                        <p:anim from="(-#ppt_h/2)" to="(#ppt_y)" calcmode="lin" valueType="num">
                                          <p:cBhvr>
                                            <p:cTn id="51" dur="500" fill="hold">
                                              <p:stCondLst>
                                                <p:cond delay="0"/>
                                              </p:stCondLst>
                                            </p:cTn>
                                            <p:tgtEl>
                                              <p:spTgt spid="9"/>
                                            </p:tgtEl>
                                            <p:attrNameLst>
                                              <p:attrName>ppt_y</p:attrName>
                                            </p:attrNameLst>
                                          </p:cBhvr>
                                        </p:anim>
                                        <p:animRot by="21600000">
                                          <p:cBhvr>
                                            <p:cTn id="52" dur="500" fill="hold">
                                              <p:stCondLst>
                                                <p:cond delay="0"/>
                                              </p:stCondLst>
                                            </p:cTn>
                                            <p:tgtEl>
                                              <p:spTgt spid="9"/>
                                            </p:tgtEl>
                                            <p:attrNameLst>
                                              <p:attrName>r</p:attrName>
                                            </p:attrNameLst>
                                          </p:cBhvr>
                                        </p:animRot>
                                      </p:childTnLst>
                                    </p:cTn>
                                  </p:par>
                                </p:childTnLst>
                              </p:cTn>
                            </p:par>
                          </p:childTnLst>
                        </p:cTn>
                      </p:par>
                      <p:par>
                        <p:cTn id="53" fill="hold">
                          <p:stCondLst>
                            <p:cond delay="indefinite"/>
                          </p:stCondLst>
                          <p:childTnLst>
                            <p:par>
                              <p:cTn id="54" fill="hold">
                                <p:stCondLst>
                                  <p:cond delay="0"/>
                                </p:stCondLst>
                                <p:childTnLst>
                                  <p:par>
                                    <p:cTn id="55" presetID="2" presetClass="entr" presetSubtype="8" accel="40000" fill="hold" grpId="0" nodeType="clickEffect">
                                      <p:stCondLst>
                                        <p:cond delay="0"/>
                                      </p:stCondLst>
                                      <p:childTnLst>
                                        <p:set>
                                          <p:cBhvr>
                                            <p:cTn id="56" dur="500" fill="hold">
                                              <p:stCondLst>
                                                <p:cond delay="0"/>
                                              </p:stCondLst>
                                            </p:cTn>
                                            <p:tgtEl>
                                              <p:spTgt spid="8"/>
                                            </p:tgtEl>
                                            <p:attrNameLst>
                                              <p:attrName>style.visibility</p:attrName>
                                            </p:attrNameLst>
                                          </p:cBhvr>
                                          <p:to>
                                            <p:strVal val="visible"/>
                                          </p:to>
                                        </p:set>
                                        <p:anim calcmode="lin" valueType="num">
                                          <p:cBhvr additive="base">
                                            <p:cTn id="57" dur="500" fill="hold"/>
                                            <p:tgtEl>
                                              <p:spTgt spid="8"/>
                                            </p:tgtEl>
                                            <p:attrNameLst>
                                              <p:attrName>ppt_x</p:attrName>
                                            </p:attrNameLst>
                                          </p:cBhvr>
                                          <p:tavLst>
                                            <p:tav tm="0">
                                              <p:val>
                                                <p:strVal val="0-#ppt_w/2"/>
                                              </p:val>
                                            </p:tav>
                                            <p:tav tm="100000">
                                              <p:val>
                                                <p:strVal val="#ppt_x"/>
                                              </p:val>
                                            </p:tav>
                                          </p:tavLst>
                                        </p:anim>
                                        <p:anim calcmode="lin" valueType="num">
                                          <p:cBhvr additive="base">
                                            <p:cTn id="5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9564370" cy="391281"/>
            <a:chOff x="522940" y="516970"/>
            <a:chExt cx="9564370" cy="391281"/>
          </a:xfrm>
        </p:grpSpPr>
        <p:sp>
          <p:nvSpPr>
            <p:cNvPr id="81" name="稻壳儿小白白(http://dwz.cn/Wu2UP)"/>
            <p:cNvSpPr txBox="1">
              <a:spLocks noChangeArrowheads="1"/>
            </p:cNvSpPr>
            <p:nvPr/>
          </p:nvSpPr>
          <p:spPr bwMode="auto">
            <a:xfrm>
              <a:off x="1420195" y="554435"/>
              <a:ext cx="866711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lang="zh-CN" altLang="en-US" sz="2000" b="1" dirty="0">
                  <a:solidFill>
                    <a:srgbClr val="595959"/>
                  </a:solidFill>
                  <a:latin typeface="+mn-lt"/>
                  <a:ea typeface="+mn-ea"/>
                  <a:cs typeface="+mn-ea"/>
                  <a:sym typeface="+mn-lt"/>
                </a:rPr>
                <a:t>基本数据类型限定符：</a:t>
              </a:r>
              <a:r>
                <a:rPr sz="2000" b="1" dirty="0">
                  <a:solidFill>
                    <a:srgbClr val="595959"/>
                  </a:solidFill>
                  <a:latin typeface="+mn-lt"/>
                  <a:ea typeface="+mn-ea"/>
                  <a:cs typeface="+mn-ea"/>
                  <a:sym typeface="+mn-lt"/>
                </a:rPr>
                <a:t>const</a:t>
              </a:r>
              <a:endParaRPr lang="en-US" altLang="zh-CN"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2" name="文本框 1"/>
          <p:cNvSpPr txBox="1"/>
          <p:nvPr/>
        </p:nvSpPr>
        <p:spPr>
          <a:xfrm>
            <a:off x="723900" y="1071880"/>
            <a:ext cx="8115300" cy="460375"/>
          </a:xfrm>
          <a:prstGeom prst="rect">
            <a:avLst/>
          </a:prstGeom>
          <a:noFill/>
        </p:spPr>
        <p:txBody>
          <a:bodyPr wrap="square" rtlCol="0" anchor="t">
            <a:spAutoFit/>
          </a:bodyPr>
          <a:p>
            <a:r>
              <a:rPr lang="zh-CN" altLang="en-US" sz="2400"/>
              <a:t>“</a:t>
            </a:r>
            <a:r>
              <a:rPr lang="en-US" altLang="zh-CN" sz="2400"/>
              <a:t>const</a:t>
            </a:r>
            <a:r>
              <a:rPr lang="zh-CN" altLang="en-US" sz="2400"/>
              <a:t>引用”</a:t>
            </a:r>
            <a:endParaRPr lang="zh-CN" altLang="en-US" sz="2400"/>
          </a:p>
        </p:txBody>
      </p:sp>
      <p:pic>
        <p:nvPicPr>
          <p:cNvPr id="8" name="图片 7"/>
          <p:cNvPicPr>
            <a:picLocks noChangeAspect="1"/>
          </p:cNvPicPr>
          <p:nvPr/>
        </p:nvPicPr>
        <p:blipFill>
          <a:blip r:embed="rId2"/>
          <a:stretch>
            <a:fillRect/>
          </a:stretch>
        </p:blipFill>
        <p:spPr>
          <a:xfrm>
            <a:off x="1071245" y="1742440"/>
            <a:ext cx="8264525" cy="599440"/>
          </a:xfrm>
          <a:prstGeom prst="rect">
            <a:avLst/>
          </a:prstGeom>
        </p:spPr>
      </p:pic>
      <p:pic>
        <p:nvPicPr>
          <p:cNvPr id="9" name="图片 8"/>
          <p:cNvPicPr>
            <a:picLocks noChangeAspect="1"/>
          </p:cNvPicPr>
          <p:nvPr/>
        </p:nvPicPr>
        <p:blipFill>
          <a:blip r:embed="rId3"/>
          <a:stretch>
            <a:fillRect/>
          </a:stretch>
        </p:blipFill>
        <p:spPr>
          <a:xfrm>
            <a:off x="1071245" y="4314825"/>
            <a:ext cx="2771140" cy="1146810"/>
          </a:xfrm>
          <a:prstGeom prst="rect">
            <a:avLst/>
          </a:prstGeom>
        </p:spPr>
      </p:pic>
      <p:pic>
        <p:nvPicPr>
          <p:cNvPr id="10" name="图片 9"/>
          <p:cNvPicPr>
            <a:picLocks noChangeAspect="1"/>
          </p:cNvPicPr>
          <p:nvPr/>
        </p:nvPicPr>
        <p:blipFill>
          <a:blip r:embed="rId4"/>
          <a:stretch>
            <a:fillRect/>
          </a:stretch>
        </p:blipFill>
        <p:spPr>
          <a:xfrm>
            <a:off x="1292860" y="2552065"/>
            <a:ext cx="7361555" cy="742950"/>
          </a:xfrm>
          <a:prstGeom prst="rect">
            <a:avLst/>
          </a:prstGeom>
        </p:spPr>
      </p:pic>
      <p:pic>
        <p:nvPicPr>
          <p:cNvPr id="11" name="图片 10"/>
          <p:cNvPicPr>
            <a:picLocks noChangeAspect="1"/>
          </p:cNvPicPr>
          <p:nvPr/>
        </p:nvPicPr>
        <p:blipFill>
          <a:blip r:embed="rId5"/>
          <a:stretch>
            <a:fillRect/>
          </a:stretch>
        </p:blipFill>
        <p:spPr>
          <a:xfrm>
            <a:off x="4601845" y="3505200"/>
            <a:ext cx="2305050" cy="26955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9564370" cy="391281"/>
            <a:chOff x="522940" y="516970"/>
            <a:chExt cx="9564370" cy="391281"/>
          </a:xfrm>
        </p:grpSpPr>
        <p:sp>
          <p:nvSpPr>
            <p:cNvPr id="81" name="稻壳儿小白白(http://dwz.cn/Wu2UP)"/>
            <p:cNvSpPr txBox="1">
              <a:spLocks noChangeArrowheads="1"/>
            </p:cNvSpPr>
            <p:nvPr/>
          </p:nvSpPr>
          <p:spPr bwMode="auto">
            <a:xfrm>
              <a:off x="1420195" y="554435"/>
              <a:ext cx="866711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lang="zh-CN" altLang="en-US" sz="2000" b="1" dirty="0">
                  <a:solidFill>
                    <a:srgbClr val="595959"/>
                  </a:solidFill>
                  <a:latin typeface="+mn-lt"/>
                  <a:ea typeface="+mn-ea"/>
                  <a:cs typeface="+mn-ea"/>
                  <a:sym typeface="+mn-lt"/>
                </a:rPr>
                <a:t>基本数据类型限定符：</a:t>
              </a:r>
              <a:r>
                <a:rPr sz="2000" b="1" dirty="0">
                  <a:solidFill>
                    <a:srgbClr val="595959"/>
                  </a:solidFill>
                  <a:latin typeface="+mn-lt"/>
                  <a:ea typeface="+mn-ea"/>
                  <a:cs typeface="+mn-ea"/>
                  <a:sym typeface="+mn-lt"/>
                </a:rPr>
                <a:t>const</a:t>
              </a:r>
              <a:endParaRPr lang="en-US" altLang="zh-CN"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2" name="文本框 1"/>
          <p:cNvSpPr txBox="1"/>
          <p:nvPr/>
        </p:nvSpPr>
        <p:spPr>
          <a:xfrm>
            <a:off x="723900" y="1071880"/>
            <a:ext cx="8115300" cy="460375"/>
          </a:xfrm>
          <a:prstGeom prst="rect">
            <a:avLst/>
          </a:prstGeom>
          <a:noFill/>
        </p:spPr>
        <p:txBody>
          <a:bodyPr wrap="square" rtlCol="0" anchor="t">
            <a:spAutoFit/>
          </a:bodyPr>
          <a:p>
            <a:r>
              <a:rPr lang="zh-CN" altLang="en-US" sz="2400"/>
              <a:t>“</a:t>
            </a:r>
            <a:r>
              <a:rPr lang="en-US" altLang="zh-CN" sz="2400"/>
              <a:t>const</a:t>
            </a:r>
            <a:r>
              <a:rPr lang="zh-CN" altLang="en-US" sz="2400"/>
              <a:t>引用”</a:t>
            </a:r>
            <a:endParaRPr lang="zh-CN" altLang="en-US" sz="2400"/>
          </a:p>
        </p:txBody>
      </p:sp>
      <p:pic>
        <p:nvPicPr>
          <p:cNvPr id="3" name="图片 2"/>
          <p:cNvPicPr>
            <a:picLocks noChangeAspect="1"/>
          </p:cNvPicPr>
          <p:nvPr/>
        </p:nvPicPr>
        <p:blipFill>
          <a:blip r:embed="rId2"/>
          <a:stretch>
            <a:fillRect/>
          </a:stretch>
        </p:blipFill>
        <p:spPr>
          <a:xfrm>
            <a:off x="980440" y="1696085"/>
            <a:ext cx="7858760" cy="623570"/>
          </a:xfrm>
          <a:prstGeom prst="rect">
            <a:avLst/>
          </a:prstGeom>
        </p:spPr>
      </p:pic>
      <p:pic>
        <p:nvPicPr>
          <p:cNvPr id="4" name="图片 3"/>
          <p:cNvPicPr>
            <a:picLocks noChangeAspect="1"/>
          </p:cNvPicPr>
          <p:nvPr/>
        </p:nvPicPr>
        <p:blipFill>
          <a:blip r:embed="rId3"/>
          <a:stretch>
            <a:fillRect/>
          </a:stretch>
        </p:blipFill>
        <p:spPr>
          <a:xfrm>
            <a:off x="980440" y="2319655"/>
            <a:ext cx="6510020" cy="762000"/>
          </a:xfrm>
          <a:prstGeom prst="rect">
            <a:avLst/>
          </a:prstGeom>
        </p:spPr>
      </p:pic>
      <p:pic>
        <p:nvPicPr>
          <p:cNvPr id="5" name="图片 4"/>
          <p:cNvPicPr>
            <a:picLocks noChangeAspect="1"/>
          </p:cNvPicPr>
          <p:nvPr/>
        </p:nvPicPr>
        <p:blipFill>
          <a:blip r:embed="rId4"/>
          <a:stretch>
            <a:fillRect/>
          </a:stretch>
        </p:blipFill>
        <p:spPr>
          <a:xfrm>
            <a:off x="723900" y="3154045"/>
            <a:ext cx="3023235" cy="636270"/>
          </a:xfrm>
          <a:prstGeom prst="rect">
            <a:avLst/>
          </a:prstGeom>
        </p:spPr>
      </p:pic>
      <p:pic>
        <p:nvPicPr>
          <p:cNvPr id="6" name="图片 5"/>
          <p:cNvPicPr>
            <a:picLocks noChangeAspect="1"/>
          </p:cNvPicPr>
          <p:nvPr/>
        </p:nvPicPr>
        <p:blipFill>
          <a:blip r:embed="rId5"/>
          <a:stretch>
            <a:fillRect/>
          </a:stretch>
        </p:blipFill>
        <p:spPr>
          <a:xfrm>
            <a:off x="980440" y="3862705"/>
            <a:ext cx="3406775" cy="389890"/>
          </a:xfrm>
          <a:prstGeom prst="rect">
            <a:avLst/>
          </a:prstGeom>
        </p:spPr>
      </p:pic>
      <p:sp>
        <p:nvSpPr>
          <p:cNvPr id="7" name="文本框 6"/>
          <p:cNvSpPr txBox="1"/>
          <p:nvPr/>
        </p:nvSpPr>
        <p:spPr>
          <a:xfrm>
            <a:off x="3562350" y="3422015"/>
            <a:ext cx="6096000" cy="368300"/>
          </a:xfrm>
          <a:prstGeom prst="rect">
            <a:avLst/>
          </a:prstGeom>
          <a:noFill/>
        </p:spPr>
        <p:txBody>
          <a:bodyPr wrap="square" rtlCol="0" anchor="t">
            <a:spAutoFit/>
          </a:bodyPr>
          <a:p>
            <a:r>
              <a:rPr lang="zh-CN" altLang="en-US">
                <a:solidFill>
                  <a:srgbClr val="FF0000"/>
                </a:solidFill>
              </a:rPr>
              <a:t>或者</a:t>
            </a:r>
            <a:endParaRPr lang="zh-CN" altLang="en-US">
              <a:solidFill>
                <a:srgbClr val="FF0000"/>
              </a:solidFill>
            </a:endParaRPr>
          </a:p>
        </p:txBody>
      </p:sp>
      <p:pic>
        <p:nvPicPr>
          <p:cNvPr id="12" name="图片 11"/>
          <p:cNvPicPr>
            <a:picLocks noChangeAspect="1"/>
          </p:cNvPicPr>
          <p:nvPr/>
        </p:nvPicPr>
        <p:blipFill>
          <a:blip r:embed="rId6"/>
          <a:stretch>
            <a:fillRect/>
          </a:stretch>
        </p:blipFill>
        <p:spPr>
          <a:xfrm>
            <a:off x="980440" y="4324985"/>
            <a:ext cx="10401300" cy="1274445"/>
          </a:xfrm>
          <a:prstGeom prst="rect">
            <a:avLst/>
          </a:prstGeom>
        </p:spPr>
      </p:pic>
      <p:pic>
        <p:nvPicPr>
          <p:cNvPr id="13" name="图片 12"/>
          <p:cNvPicPr>
            <a:picLocks noChangeAspect="1"/>
          </p:cNvPicPr>
          <p:nvPr/>
        </p:nvPicPr>
        <p:blipFill>
          <a:blip r:embed="rId7"/>
          <a:stretch>
            <a:fillRect/>
          </a:stretch>
        </p:blipFill>
        <p:spPr>
          <a:xfrm>
            <a:off x="1150620" y="5795645"/>
            <a:ext cx="3065780" cy="644525"/>
          </a:xfrm>
          <a:prstGeom prst="rect">
            <a:avLst/>
          </a:prstGeom>
        </p:spPr>
      </p:pic>
      <p:sp>
        <p:nvSpPr>
          <p:cNvPr id="14" name="文本框 13"/>
          <p:cNvSpPr txBox="1"/>
          <p:nvPr/>
        </p:nvSpPr>
        <p:spPr>
          <a:xfrm>
            <a:off x="4216400" y="5680075"/>
            <a:ext cx="6096000" cy="368300"/>
          </a:xfrm>
          <a:prstGeom prst="rect">
            <a:avLst/>
          </a:prstGeom>
          <a:noFill/>
        </p:spPr>
        <p:txBody>
          <a:bodyPr wrap="square" rtlCol="0" anchor="t">
            <a:spAutoFit/>
          </a:bodyPr>
          <a:p>
            <a:r>
              <a:rPr lang="zh-CN" altLang="en-US">
                <a:solidFill>
                  <a:srgbClr val="FF0000"/>
                </a:solidFill>
              </a:rPr>
              <a:t>或者</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9564370" cy="391281"/>
            <a:chOff x="522940" y="516970"/>
            <a:chExt cx="9564370" cy="391281"/>
          </a:xfrm>
        </p:grpSpPr>
        <p:sp>
          <p:nvSpPr>
            <p:cNvPr id="81" name="稻壳儿小白白(http://dwz.cn/Wu2UP)"/>
            <p:cNvSpPr txBox="1">
              <a:spLocks noChangeArrowheads="1"/>
            </p:cNvSpPr>
            <p:nvPr/>
          </p:nvSpPr>
          <p:spPr bwMode="auto">
            <a:xfrm>
              <a:off x="1420195" y="554435"/>
              <a:ext cx="866711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lang="zh-CN" altLang="en-US" sz="2000" b="1" dirty="0">
                  <a:solidFill>
                    <a:srgbClr val="595959"/>
                  </a:solidFill>
                  <a:latin typeface="+mn-lt"/>
                  <a:ea typeface="+mn-ea"/>
                  <a:cs typeface="+mn-ea"/>
                  <a:sym typeface="+mn-lt"/>
                </a:rPr>
                <a:t>基本数据类型限定符：</a:t>
              </a:r>
              <a:r>
                <a:rPr sz="2000" b="1" dirty="0">
                  <a:solidFill>
                    <a:srgbClr val="595959"/>
                  </a:solidFill>
                  <a:latin typeface="+mn-lt"/>
                  <a:ea typeface="+mn-ea"/>
                  <a:cs typeface="+mn-ea"/>
                  <a:sym typeface="+mn-lt"/>
                </a:rPr>
                <a:t>const</a:t>
              </a:r>
              <a:endParaRPr lang="en-US" altLang="zh-CN"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2" name="文本框 1"/>
          <p:cNvSpPr txBox="1"/>
          <p:nvPr/>
        </p:nvSpPr>
        <p:spPr>
          <a:xfrm>
            <a:off x="723900" y="1071880"/>
            <a:ext cx="8115300" cy="460375"/>
          </a:xfrm>
          <a:prstGeom prst="rect">
            <a:avLst/>
          </a:prstGeom>
          <a:noFill/>
        </p:spPr>
        <p:txBody>
          <a:bodyPr wrap="square" rtlCol="0" anchor="t">
            <a:spAutoFit/>
          </a:bodyPr>
          <a:p>
            <a:r>
              <a:rPr lang="zh-CN" altLang="en-US" sz="2400"/>
              <a:t>“</a:t>
            </a:r>
            <a:r>
              <a:rPr lang="en-US" altLang="zh-CN" sz="2400"/>
              <a:t>const</a:t>
            </a:r>
            <a:r>
              <a:rPr lang="zh-CN" altLang="en-US" sz="2400"/>
              <a:t>引用”</a:t>
            </a:r>
            <a:endParaRPr lang="zh-CN" altLang="en-US" sz="2400"/>
          </a:p>
        </p:txBody>
      </p:sp>
      <p:pic>
        <p:nvPicPr>
          <p:cNvPr id="3" name="图片 2"/>
          <p:cNvPicPr>
            <a:picLocks noChangeAspect="1"/>
          </p:cNvPicPr>
          <p:nvPr/>
        </p:nvPicPr>
        <p:blipFill>
          <a:blip r:embed="rId2"/>
          <a:stretch>
            <a:fillRect/>
          </a:stretch>
        </p:blipFill>
        <p:spPr>
          <a:xfrm>
            <a:off x="1000760" y="1696085"/>
            <a:ext cx="5414010" cy="447040"/>
          </a:xfrm>
          <a:prstGeom prst="rect">
            <a:avLst/>
          </a:prstGeom>
        </p:spPr>
      </p:pic>
      <p:pic>
        <p:nvPicPr>
          <p:cNvPr id="4" name="图片 3"/>
          <p:cNvPicPr>
            <a:picLocks noChangeAspect="1"/>
          </p:cNvPicPr>
          <p:nvPr/>
        </p:nvPicPr>
        <p:blipFill>
          <a:blip r:embed="rId3"/>
          <a:stretch>
            <a:fillRect/>
          </a:stretch>
        </p:blipFill>
        <p:spPr>
          <a:xfrm>
            <a:off x="1000760" y="2306955"/>
            <a:ext cx="3286125" cy="1165225"/>
          </a:xfrm>
          <a:prstGeom prst="rect">
            <a:avLst/>
          </a:prstGeom>
        </p:spPr>
      </p:pic>
      <p:pic>
        <p:nvPicPr>
          <p:cNvPr id="5" name="图片 4"/>
          <p:cNvPicPr>
            <a:picLocks noChangeAspect="1"/>
          </p:cNvPicPr>
          <p:nvPr/>
        </p:nvPicPr>
        <p:blipFill>
          <a:blip r:embed="rId4"/>
          <a:stretch>
            <a:fillRect/>
          </a:stretch>
        </p:blipFill>
        <p:spPr>
          <a:xfrm>
            <a:off x="5100320" y="2871470"/>
            <a:ext cx="3490595" cy="466725"/>
          </a:xfrm>
          <a:prstGeom prst="rect">
            <a:avLst/>
          </a:prstGeom>
        </p:spPr>
      </p:pic>
      <p:sp>
        <p:nvSpPr>
          <p:cNvPr id="6" name="上下箭头 5"/>
          <p:cNvSpPr/>
          <p:nvPr/>
        </p:nvSpPr>
        <p:spPr>
          <a:xfrm rot="16200000">
            <a:off x="4275455" y="2487930"/>
            <a:ext cx="289560" cy="1066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9564370" cy="391281"/>
            <a:chOff x="522940" y="516970"/>
            <a:chExt cx="9564370" cy="391281"/>
          </a:xfrm>
        </p:grpSpPr>
        <p:sp>
          <p:nvSpPr>
            <p:cNvPr id="81" name="稻壳儿小白白(http://dwz.cn/Wu2UP)"/>
            <p:cNvSpPr txBox="1">
              <a:spLocks noChangeArrowheads="1"/>
            </p:cNvSpPr>
            <p:nvPr/>
          </p:nvSpPr>
          <p:spPr bwMode="auto">
            <a:xfrm>
              <a:off x="1420195" y="554435"/>
              <a:ext cx="866711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lang="zh-CN" altLang="en-US" sz="2000" b="1" dirty="0">
                  <a:solidFill>
                    <a:srgbClr val="595959"/>
                  </a:solidFill>
                  <a:latin typeface="+mn-lt"/>
                  <a:ea typeface="+mn-ea"/>
                  <a:cs typeface="+mn-ea"/>
                  <a:sym typeface="+mn-lt"/>
                </a:rPr>
                <a:t>基本数据类型限定符：</a:t>
              </a:r>
              <a:r>
                <a:rPr sz="2000" b="1" dirty="0">
                  <a:solidFill>
                    <a:srgbClr val="595959"/>
                  </a:solidFill>
                  <a:latin typeface="+mn-lt"/>
                  <a:ea typeface="+mn-ea"/>
                  <a:cs typeface="+mn-ea"/>
                  <a:sym typeface="+mn-lt"/>
                </a:rPr>
                <a:t>const</a:t>
              </a:r>
              <a:endParaRPr lang="en-US" altLang="zh-CN"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pic>
        <p:nvPicPr>
          <p:cNvPr id="7" name="图片 6"/>
          <p:cNvPicPr>
            <a:picLocks noChangeAspect="1"/>
          </p:cNvPicPr>
          <p:nvPr/>
        </p:nvPicPr>
        <p:blipFill>
          <a:blip r:embed="rId2"/>
          <a:stretch>
            <a:fillRect/>
          </a:stretch>
        </p:blipFill>
        <p:spPr>
          <a:xfrm>
            <a:off x="782320" y="1141730"/>
            <a:ext cx="3695700" cy="381000"/>
          </a:xfrm>
          <a:prstGeom prst="rect">
            <a:avLst/>
          </a:prstGeom>
        </p:spPr>
      </p:pic>
      <p:pic>
        <p:nvPicPr>
          <p:cNvPr id="8" name="图片 7"/>
          <p:cNvPicPr>
            <a:picLocks noChangeAspect="1"/>
          </p:cNvPicPr>
          <p:nvPr/>
        </p:nvPicPr>
        <p:blipFill>
          <a:blip r:embed="rId3"/>
          <a:stretch>
            <a:fillRect/>
          </a:stretch>
        </p:blipFill>
        <p:spPr>
          <a:xfrm>
            <a:off x="782320" y="1522730"/>
            <a:ext cx="10561320" cy="823595"/>
          </a:xfrm>
          <a:prstGeom prst="rect">
            <a:avLst/>
          </a:prstGeom>
        </p:spPr>
      </p:pic>
      <p:pic>
        <p:nvPicPr>
          <p:cNvPr id="9" name="图片 8"/>
          <p:cNvPicPr>
            <a:picLocks noChangeAspect="1"/>
          </p:cNvPicPr>
          <p:nvPr/>
        </p:nvPicPr>
        <p:blipFill>
          <a:blip r:embed="rId4"/>
          <a:stretch>
            <a:fillRect/>
          </a:stretch>
        </p:blipFill>
        <p:spPr>
          <a:xfrm>
            <a:off x="907415" y="2346325"/>
            <a:ext cx="6181725" cy="3933825"/>
          </a:xfrm>
          <a:prstGeom prst="rect">
            <a:avLst/>
          </a:prstGeom>
        </p:spPr>
      </p:pic>
      <p:pic>
        <p:nvPicPr>
          <p:cNvPr id="10" name="图片 9"/>
          <p:cNvPicPr>
            <a:picLocks noChangeAspect="1"/>
          </p:cNvPicPr>
          <p:nvPr/>
        </p:nvPicPr>
        <p:blipFill>
          <a:blip r:embed="rId5"/>
          <a:stretch>
            <a:fillRect/>
          </a:stretch>
        </p:blipFill>
        <p:spPr>
          <a:xfrm>
            <a:off x="7533640" y="2546350"/>
            <a:ext cx="3810000" cy="37338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9564370" cy="391281"/>
            <a:chOff x="522940" y="516970"/>
            <a:chExt cx="9564370" cy="391281"/>
          </a:xfrm>
        </p:grpSpPr>
        <p:sp>
          <p:nvSpPr>
            <p:cNvPr id="81" name="稻壳儿小白白(http://dwz.cn/Wu2UP)"/>
            <p:cNvSpPr txBox="1">
              <a:spLocks noChangeArrowheads="1"/>
            </p:cNvSpPr>
            <p:nvPr/>
          </p:nvSpPr>
          <p:spPr bwMode="auto">
            <a:xfrm>
              <a:off x="1420195" y="554435"/>
              <a:ext cx="866711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lang="zh-CN" altLang="en-US" sz="2000" b="1" dirty="0">
                  <a:solidFill>
                    <a:srgbClr val="595959"/>
                  </a:solidFill>
                  <a:latin typeface="+mn-lt"/>
                  <a:ea typeface="+mn-ea"/>
                  <a:cs typeface="+mn-ea"/>
                  <a:sym typeface="+mn-lt"/>
                </a:rPr>
                <a:t>基本数据类型限定符：</a:t>
              </a:r>
              <a:r>
                <a:rPr sz="2000" b="1" dirty="0">
                  <a:solidFill>
                    <a:srgbClr val="595959"/>
                  </a:solidFill>
                  <a:latin typeface="+mn-lt"/>
                  <a:ea typeface="+mn-ea"/>
                  <a:cs typeface="+mn-ea"/>
                  <a:sym typeface="+mn-lt"/>
                </a:rPr>
                <a:t>volatile</a:t>
              </a:r>
              <a:endParaRPr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3" name="文本框 2"/>
          <p:cNvSpPr txBox="1"/>
          <p:nvPr/>
        </p:nvSpPr>
        <p:spPr>
          <a:xfrm>
            <a:off x="1047750" y="1275715"/>
            <a:ext cx="10306050" cy="1568450"/>
          </a:xfrm>
          <a:prstGeom prst="rect">
            <a:avLst/>
          </a:prstGeom>
          <a:noFill/>
        </p:spPr>
        <p:txBody>
          <a:bodyPr wrap="square" rtlCol="0" anchor="t">
            <a:spAutoFit/>
          </a:bodyPr>
          <a:p>
            <a:r>
              <a:rPr lang="zh-CN" altLang="en-US" sz="2400"/>
              <a:t>volatile提醒编译器它后面所定义的变量随时都有可能改变，因此编译后的程序每次需要存储或读取这个变量的时候，都会直接从内存中读取数据。如果没有volatile关键字，则编译器可能优化读取和存储，可能暂时使用寄存器中的值，如果这个变量由别的程序更新了的话，将出现不一致的现象易变性。</a:t>
            </a:r>
            <a:endParaRPr lang="zh-CN" altLang="en-US" sz="2400"/>
          </a:p>
        </p:txBody>
      </p:sp>
      <p:sp>
        <p:nvSpPr>
          <p:cNvPr id="4" name="文本框 3"/>
          <p:cNvSpPr txBox="1"/>
          <p:nvPr/>
        </p:nvSpPr>
        <p:spPr>
          <a:xfrm>
            <a:off x="1047750" y="3686810"/>
            <a:ext cx="10648950" cy="1198880"/>
          </a:xfrm>
          <a:prstGeom prst="rect">
            <a:avLst/>
          </a:prstGeom>
          <a:noFill/>
        </p:spPr>
        <p:txBody>
          <a:bodyPr wrap="square" rtlCol="0" anchor="t">
            <a:spAutoFit/>
          </a:bodyPr>
          <a:p>
            <a:r>
              <a:rPr lang="zh-CN" altLang="en-US" sz="2400"/>
              <a:t>Volatile关键词的第二个特性：“不可优化”特性。volatile告诉编译器，不要对我这个变量进行各种激进的优化，甚至将变量直接消除，保证程序员写在代码中的指令，一定会被执行。</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9564370" cy="391281"/>
            <a:chOff x="522940" y="516970"/>
            <a:chExt cx="9564370" cy="391281"/>
          </a:xfrm>
        </p:grpSpPr>
        <p:sp>
          <p:nvSpPr>
            <p:cNvPr id="81" name="稻壳儿小白白(http://dwz.cn/Wu2UP)"/>
            <p:cNvSpPr txBox="1">
              <a:spLocks noChangeArrowheads="1"/>
            </p:cNvSpPr>
            <p:nvPr/>
          </p:nvSpPr>
          <p:spPr bwMode="auto">
            <a:xfrm>
              <a:off x="1420195" y="554435"/>
              <a:ext cx="866711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lang="zh-CN" altLang="en-US" sz="2000" b="1" dirty="0">
                  <a:solidFill>
                    <a:srgbClr val="595959"/>
                  </a:solidFill>
                  <a:latin typeface="+mn-lt"/>
                  <a:ea typeface="+mn-ea"/>
                  <a:cs typeface="+mn-ea"/>
                  <a:sym typeface="+mn-lt"/>
                </a:rPr>
                <a:t>基本数据类型限定符：</a:t>
              </a:r>
              <a:r>
                <a:rPr sz="2000" b="1" dirty="0">
                  <a:solidFill>
                    <a:srgbClr val="595959"/>
                  </a:solidFill>
                  <a:latin typeface="+mn-lt"/>
                  <a:ea typeface="+mn-ea"/>
                  <a:cs typeface="+mn-ea"/>
                  <a:sym typeface="+mn-lt"/>
                </a:rPr>
                <a:t>restrict</a:t>
              </a:r>
              <a:endParaRPr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3" name="文本框 2"/>
          <p:cNvSpPr txBox="1"/>
          <p:nvPr/>
        </p:nvSpPr>
        <p:spPr>
          <a:xfrm>
            <a:off x="1047750" y="1275715"/>
            <a:ext cx="10306050" cy="1568450"/>
          </a:xfrm>
          <a:prstGeom prst="rect">
            <a:avLst/>
          </a:prstGeom>
          <a:noFill/>
        </p:spPr>
        <p:txBody>
          <a:bodyPr wrap="square" rtlCol="0" anchor="t">
            <a:spAutoFit/>
          </a:bodyPr>
          <a:p>
            <a:r>
              <a:rPr lang="zh-CN" altLang="en-US" sz="2400"/>
              <a:t>在C语言中，restrict关键字用于修饰指针(C99标准)。通过加上restrict关键字，编程者可提示编译器：在该指针的生命周期内，其指向的对象不会被别的指针所引用：这样就可以避免编译器在编译过程中重复读取指针的内存来确定不同指针是否只想同一片内存，加快速度。</a:t>
            </a:r>
            <a:endParaRPr lang="zh-CN" altLang="en-US" sz="2400"/>
          </a:p>
        </p:txBody>
      </p:sp>
      <p:pic>
        <p:nvPicPr>
          <p:cNvPr id="2" name="图片 1"/>
          <p:cNvPicPr>
            <a:picLocks noChangeAspect="1"/>
          </p:cNvPicPr>
          <p:nvPr/>
        </p:nvPicPr>
        <p:blipFill>
          <a:blip r:embed="rId2"/>
          <a:stretch>
            <a:fillRect/>
          </a:stretch>
        </p:blipFill>
        <p:spPr>
          <a:xfrm>
            <a:off x="829945" y="3072765"/>
            <a:ext cx="4400550" cy="2243455"/>
          </a:xfrm>
          <a:prstGeom prst="rect">
            <a:avLst/>
          </a:prstGeom>
        </p:spPr>
      </p:pic>
      <p:pic>
        <p:nvPicPr>
          <p:cNvPr id="5" name="图片 4"/>
          <p:cNvPicPr>
            <a:picLocks noChangeAspect="1"/>
          </p:cNvPicPr>
          <p:nvPr/>
        </p:nvPicPr>
        <p:blipFill>
          <a:blip r:embed="rId3"/>
          <a:stretch>
            <a:fillRect/>
          </a:stretch>
        </p:blipFill>
        <p:spPr>
          <a:xfrm>
            <a:off x="5230495" y="3072765"/>
            <a:ext cx="6275070" cy="2219325"/>
          </a:xfrm>
          <a:prstGeom prst="rect">
            <a:avLst/>
          </a:prstGeom>
        </p:spPr>
      </p:pic>
      <p:pic>
        <p:nvPicPr>
          <p:cNvPr id="6" name="图片 5"/>
          <p:cNvPicPr>
            <a:picLocks noChangeAspect="1"/>
          </p:cNvPicPr>
          <p:nvPr/>
        </p:nvPicPr>
        <p:blipFill>
          <a:blip r:embed="rId4"/>
          <a:stretch>
            <a:fillRect/>
          </a:stretch>
        </p:blipFill>
        <p:spPr>
          <a:xfrm>
            <a:off x="829945" y="5292090"/>
            <a:ext cx="6724650" cy="11239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12192635" cy="391281"/>
            <a:chOff x="522940" y="516970"/>
            <a:chExt cx="12192635" cy="391281"/>
          </a:xfrm>
        </p:grpSpPr>
        <p:sp>
          <p:nvSpPr>
            <p:cNvPr id="81" name="稻壳儿小白白(http://dwz.cn/Wu2UP)"/>
            <p:cNvSpPr txBox="1">
              <a:spLocks noChangeArrowheads="1"/>
            </p:cNvSpPr>
            <p:nvPr/>
          </p:nvSpPr>
          <p:spPr bwMode="auto">
            <a:xfrm>
              <a:off x="1420195" y="554435"/>
              <a:ext cx="1129538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sz="2000" b="1" dirty="0">
                  <a:solidFill>
                    <a:srgbClr val="595959"/>
                  </a:solidFill>
                  <a:latin typeface="+mn-lt"/>
                  <a:ea typeface="+mn-ea"/>
                  <a:cs typeface="+mn-ea"/>
                  <a:sym typeface="+mn-lt"/>
                </a:rPr>
                <a:t>存储说明符：auto</a:t>
              </a:r>
              <a:endParaRPr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pic>
        <p:nvPicPr>
          <p:cNvPr id="4" name="图片 3"/>
          <p:cNvPicPr>
            <a:picLocks noChangeAspect="1"/>
          </p:cNvPicPr>
          <p:nvPr/>
        </p:nvPicPr>
        <p:blipFill>
          <a:blip r:embed="rId2"/>
          <a:stretch>
            <a:fillRect/>
          </a:stretch>
        </p:blipFill>
        <p:spPr>
          <a:xfrm>
            <a:off x="1014095" y="1567180"/>
            <a:ext cx="10787380" cy="885190"/>
          </a:xfrm>
          <a:prstGeom prst="rect">
            <a:avLst/>
          </a:prstGeom>
        </p:spPr>
      </p:pic>
      <p:pic>
        <p:nvPicPr>
          <p:cNvPr id="7" name="图片 6"/>
          <p:cNvPicPr>
            <a:picLocks noChangeAspect="1"/>
          </p:cNvPicPr>
          <p:nvPr/>
        </p:nvPicPr>
        <p:blipFill>
          <a:blip r:embed="rId3"/>
          <a:stretch>
            <a:fillRect/>
          </a:stretch>
        </p:blipFill>
        <p:spPr>
          <a:xfrm>
            <a:off x="1014095" y="2452370"/>
            <a:ext cx="5410200" cy="2190750"/>
          </a:xfrm>
          <a:prstGeom prst="rect">
            <a:avLst/>
          </a:prstGeom>
        </p:spPr>
      </p:pic>
      <p:sp>
        <p:nvSpPr>
          <p:cNvPr id="8" name="文本框 7"/>
          <p:cNvSpPr txBox="1"/>
          <p:nvPr/>
        </p:nvSpPr>
        <p:spPr>
          <a:xfrm>
            <a:off x="2819400" y="1198880"/>
            <a:ext cx="6096000" cy="368300"/>
          </a:xfrm>
          <a:prstGeom prst="rect">
            <a:avLst/>
          </a:prstGeom>
          <a:noFill/>
        </p:spPr>
        <p:txBody>
          <a:bodyPr wrap="square" rtlCol="0" anchor="t">
            <a:spAutoFit/>
          </a:bodyPr>
          <a:p>
            <a:r>
              <a:rPr lang="zh-CN" altLang="en-US"/>
              <a:t>https://zhuanlan.zhihu.com/p/469714218</a:t>
            </a:r>
            <a:endParaRPr lang="zh-CN" altLang="en-US"/>
          </a:p>
        </p:txBody>
      </p:sp>
      <p:pic>
        <p:nvPicPr>
          <p:cNvPr id="9" name="图片 8"/>
          <p:cNvPicPr>
            <a:picLocks noChangeAspect="1"/>
          </p:cNvPicPr>
          <p:nvPr/>
        </p:nvPicPr>
        <p:blipFill>
          <a:blip r:embed="rId4"/>
          <a:stretch>
            <a:fillRect/>
          </a:stretch>
        </p:blipFill>
        <p:spPr>
          <a:xfrm>
            <a:off x="1014095" y="4981575"/>
            <a:ext cx="6886575" cy="10858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12192635" cy="391281"/>
            <a:chOff x="522940" y="516970"/>
            <a:chExt cx="12192635" cy="391281"/>
          </a:xfrm>
        </p:grpSpPr>
        <p:sp>
          <p:nvSpPr>
            <p:cNvPr id="81" name="稻壳儿小白白(http://dwz.cn/Wu2UP)"/>
            <p:cNvSpPr txBox="1">
              <a:spLocks noChangeArrowheads="1"/>
            </p:cNvSpPr>
            <p:nvPr/>
          </p:nvSpPr>
          <p:spPr bwMode="auto">
            <a:xfrm>
              <a:off x="1420195" y="554435"/>
              <a:ext cx="1129538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sz="2000" b="1" dirty="0">
                  <a:solidFill>
                    <a:srgbClr val="595959"/>
                  </a:solidFill>
                  <a:latin typeface="+mn-lt"/>
                  <a:ea typeface="+mn-ea"/>
                  <a:cs typeface="+mn-ea"/>
                  <a:sym typeface="+mn-lt"/>
                </a:rPr>
                <a:t>存储说明符：auto</a:t>
              </a:r>
              <a:endParaRPr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pic>
        <p:nvPicPr>
          <p:cNvPr id="4" name="图片 3"/>
          <p:cNvPicPr>
            <a:picLocks noChangeAspect="1"/>
          </p:cNvPicPr>
          <p:nvPr/>
        </p:nvPicPr>
        <p:blipFill>
          <a:blip r:embed="rId2"/>
          <a:stretch>
            <a:fillRect/>
          </a:stretch>
        </p:blipFill>
        <p:spPr>
          <a:xfrm>
            <a:off x="1292860" y="1568450"/>
            <a:ext cx="8338820" cy="29737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12192635" cy="391281"/>
            <a:chOff x="522940" y="516970"/>
            <a:chExt cx="12192635" cy="391281"/>
          </a:xfrm>
        </p:grpSpPr>
        <p:sp>
          <p:nvSpPr>
            <p:cNvPr id="81" name="稻壳儿小白白(http://dwz.cn/Wu2UP)"/>
            <p:cNvSpPr txBox="1">
              <a:spLocks noChangeArrowheads="1"/>
            </p:cNvSpPr>
            <p:nvPr/>
          </p:nvSpPr>
          <p:spPr bwMode="auto">
            <a:xfrm>
              <a:off x="1420195" y="554435"/>
              <a:ext cx="1129538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sz="2000" b="1" dirty="0">
                  <a:solidFill>
                    <a:srgbClr val="595959"/>
                  </a:solidFill>
                  <a:latin typeface="+mn-lt"/>
                  <a:ea typeface="+mn-ea"/>
                  <a:cs typeface="+mn-ea"/>
                  <a:sym typeface="+mn-lt"/>
                </a:rPr>
                <a:t>存储说明符：auto</a:t>
              </a:r>
              <a:endParaRPr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pic>
        <p:nvPicPr>
          <p:cNvPr id="2" name="图片 1"/>
          <p:cNvPicPr>
            <a:picLocks noChangeAspect="1"/>
          </p:cNvPicPr>
          <p:nvPr/>
        </p:nvPicPr>
        <p:blipFill>
          <a:blip r:embed="rId2"/>
          <a:stretch>
            <a:fillRect/>
          </a:stretch>
        </p:blipFill>
        <p:spPr>
          <a:xfrm>
            <a:off x="909320" y="1109345"/>
            <a:ext cx="7096125" cy="2962275"/>
          </a:xfrm>
          <a:prstGeom prst="rect">
            <a:avLst/>
          </a:prstGeom>
        </p:spPr>
      </p:pic>
      <p:pic>
        <p:nvPicPr>
          <p:cNvPr id="3" name="图片 2"/>
          <p:cNvPicPr>
            <a:picLocks noChangeAspect="1"/>
          </p:cNvPicPr>
          <p:nvPr/>
        </p:nvPicPr>
        <p:blipFill>
          <a:blip r:embed="rId3"/>
          <a:stretch>
            <a:fillRect/>
          </a:stretch>
        </p:blipFill>
        <p:spPr>
          <a:xfrm>
            <a:off x="1137920" y="4272915"/>
            <a:ext cx="6867525" cy="20288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12192635" cy="391281"/>
            <a:chOff x="522940" y="516970"/>
            <a:chExt cx="12192635" cy="391281"/>
          </a:xfrm>
        </p:grpSpPr>
        <p:sp>
          <p:nvSpPr>
            <p:cNvPr id="81" name="稻壳儿小白白(http://dwz.cn/Wu2UP)"/>
            <p:cNvSpPr txBox="1">
              <a:spLocks noChangeArrowheads="1"/>
            </p:cNvSpPr>
            <p:nvPr/>
          </p:nvSpPr>
          <p:spPr bwMode="auto">
            <a:xfrm>
              <a:off x="1420195" y="554435"/>
              <a:ext cx="1129538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sz="2000" b="1" dirty="0">
                  <a:solidFill>
                    <a:srgbClr val="595959"/>
                  </a:solidFill>
                  <a:latin typeface="+mn-lt"/>
                  <a:ea typeface="+mn-ea"/>
                  <a:cs typeface="+mn-ea"/>
                  <a:sym typeface="+mn-lt"/>
                </a:rPr>
                <a:t>存储说明符：auto</a:t>
              </a:r>
              <a:endParaRPr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pic>
        <p:nvPicPr>
          <p:cNvPr id="5" name="图片 4"/>
          <p:cNvPicPr>
            <a:picLocks noChangeAspect="1"/>
          </p:cNvPicPr>
          <p:nvPr/>
        </p:nvPicPr>
        <p:blipFill>
          <a:blip r:embed="rId2"/>
          <a:stretch>
            <a:fillRect/>
          </a:stretch>
        </p:blipFill>
        <p:spPr>
          <a:xfrm>
            <a:off x="947420" y="3838575"/>
            <a:ext cx="6896100" cy="2038350"/>
          </a:xfrm>
          <a:prstGeom prst="rect">
            <a:avLst/>
          </a:prstGeom>
        </p:spPr>
      </p:pic>
      <p:pic>
        <p:nvPicPr>
          <p:cNvPr id="6" name="图片 5"/>
          <p:cNvPicPr>
            <a:picLocks noChangeAspect="1"/>
          </p:cNvPicPr>
          <p:nvPr/>
        </p:nvPicPr>
        <p:blipFill>
          <a:blip r:embed="rId3"/>
          <a:stretch>
            <a:fillRect/>
          </a:stretch>
        </p:blipFill>
        <p:spPr>
          <a:xfrm>
            <a:off x="947420" y="1333500"/>
            <a:ext cx="6915150" cy="25050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图文框 1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20" name="组合 19"/>
          <p:cNvGrpSpPr/>
          <p:nvPr/>
        </p:nvGrpSpPr>
        <p:grpSpPr>
          <a:xfrm>
            <a:off x="522942" y="516971"/>
            <a:ext cx="3255935" cy="391281"/>
            <a:chOff x="522940" y="516970"/>
            <a:chExt cx="3255935" cy="391281"/>
          </a:xfrm>
        </p:grpSpPr>
        <p:sp>
          <p:nvSpPr>
            <p:cNvPr id="21" name="稻壳儿小白白(http://dwz.cn/Wu2UP)"/>
            <p:cNvSpPr txBox="1">
              <a:spLocks noChangeArrowheads="1"/>
            </p:cNvSpPr>
            <p:nvPr/>
          </p:nvSpPr>
          <p:spPr bwMode="auto">
            <a:xfrm>
              <a:off x="1420239" y="554257"/>
              <a:ext cx="235863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a:sym typeface="+mn-ea"/>
                </a:rPr>
                <a:t>什么是标识符</a:t>
              </a:r>
              <a:endParaRPr lang="zh-CN" altLang="en-US" sz="2000">
                <a:sym typeface="+mn-lt"/>
              </a:endParaRPr>
            </a:p>
          </p:txBody>
        </p:sp>
        <p:pic>
          <p:nvPicPr>
            <p:cNvPr id="22" name="图片 21"/>
            <p:cNvPicPr>
              <a:picLocks noChangeAspect="1"/>
            </p:cNvPicPr>
            <p:nvPr/>
          </p:nvPicPr>
          <p:blipFill>
            <a:blip r:embed="rId1" cstate="screen"/>
            <a:stretch>
              <a:fillRect/>
            </a:stretch>
          </p:blipFill>
          <p:spPr>
            <a:xfrm>
              <a:off x="522940" y="516970"/>
              <a:ext cx="769909" cy="391281"/>
            </a:xfrm>
            <a:prstGeom prst="rect">
              <a:avLst/>
            </a:prstGeom>
          </p:spPr>
        </p:pic>
      </p:grpSp>
      <p:sp>
        <p:nvSpPr>
          <p:cNvPr id="3" name="文本框 2"/>
          <p:cNvSpPr txBox="1"/>
          <p:nvPr/>
        </p:nvSpPr>
        <p:spPr>
          <a:xfrm>
            <a:off x="6132830" y="554355"/>
            <a:ext cx="3785235" cy="706755"/>
          </a:xfrm>
          <a:prstGeom prst="rect">
            <a:avLst/>
          </a:prstGeom>
          <a:noFill/>
        </p:spPr>
        <p:txBody>
          <a:bodyPr wrap="square" rtlCol="0" anchor="t">
            <a:spAutoFit/>
          </a:bodyPr>
          <a:p>
            <a:r>
              <a:rPr lang="zh-CN" altLang="en-US" sz="4000"/>
              <a:t>什么是标识符？</a:t>
            </a:r>
            <a:endParaRPr lang="zh-CN" altLang="en-US" sz="4000"/>
          </a:p>
        </p:txBody>
      </p:sp>
      <p:pic>
        <p:nvPicPr>
          <p:cNvPr id="2" name="图片 1"/>
          <p:cNvPicPr>
            <a:picLocks noChangeAspect="1"/>
          </p:cNvPicPr>
          <p:nvPr/>
        </p:nvPicPr>
        <p:blipFill>
          <a:blip r:embed="rId2"/>
          <a:stretch>
            <a:fillRect/>
          </a:stretch>
        </p:blipFill>
        <p:spPr>
          <a:xfrm>
            <a:off x="1669415" y="1563370"/>
            <a:ext cx="3980815" cy="4832350"/>
          </a:xfrm>
          <a:prstGeom prst="rect">
            <a:avLst/>
          </a:prstGeom>
        </p:spPr>
      </p:pic>
      <p:sp>
        <p:nvSpPr>
          <p:cNvPr id="7" name="文本框 6"/>
          <p:cNvSpPr txBox="1"/>
          <p:nvPr/>
        </p:nvSpPr>
        <p:spPr>
          <a:xfrm>
            <a:off x="6379210" y="1687830"/>
            <a:ext cx="3840480" cy="368300"/>
          </a:xfrm>
          <a:prstGeom prst="rect">
            <a:avLst/>
          </a:prstGeom>
          <a:noFill/>
        </p:spPr>
        <p:txBody>
          <a:bodyPr wrap="none" rtlCol="0" anchor="t">
            <a:spAutoFit/>
          </a:bodyPr>
          <a:p>
            <a:r>
              <a:rPr lang="zh-CN" altLang="en-US">
                <a:sym typeface="+mn-ea"/>
              </a:rPr>
              <a:t>（就是你取的各种变量，类的名字）</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12192635" cy="391281"/>
            <a:chOff x="522940" y="516970"/>
            <a:chExt cx="12192635" cy="391281"/>
          </a:xfrm>
        </p:grpSpPr>
        <p:sp>
          <p:nvSpPr>
            <p:cNvPr id="81" name="稻壳儿小白白(http://dwz.cn/Wu2UP)"/>
            <p:cNvSpPr txBox="1">
              <a:spLocks noChangeArrowheads="1"/>
            </p:cNvSpPr>
            <p:nvPr/>
          </p:nvSpPr>
          <p:spPr bwMode="auto">
            <a:xfrm>
              <a:off x="1420195" y="554435"/>
              <a:ext cx="1129538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sz="2000" b="1" dirty="0">
                  <a:solidFill>
                    <a:srgbClr val="595959"/>
                  </a:solidFill>
                  <a:latin typeface="+mn-lt"/>
                  <a:ea typeface="+mn-ea"/>
                  <a:cs typeface="+mn-ea"/>
                  <a:sym typeface="+mn-lt"/>
                </a:rPr>
                <a:t>存储说明符：register</a:t>
              </a:r>
              <a:endParaRPr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4" name="文本框 3"/>
          <p:cNvSpPr txBox="1"/>
          <p:nvPr/>
        </p:nvSpPr>
        <p:spPr>
          <a:xfrm>
            <a:off x="3717290" y="1044575"/>
            <a:ext cx="7618095" cy="645160"/>
          </a:xfrm>
          <a:prstGeom prst="rect">
            <a:avLst/>
          </a:prstGeom>
          <a:noFill/>
        </p:spPr>
        <p:txBody>
          <a:bodyPr wrap="square" rtlCol="0" anchor="t">
            <a:spAutoFit/>
          </a:bodyPr>
          <a:p>
            <a:r>
              <a:rPr lang="zh-CN" altLang="en-US">
                <a:sym typeface="+mn-ea"/>
              </a:rPr>
              <a:t>通过向编译器暗示变量将大量使用。“寄存器”一词与编译器可以选择将该变量存储在CPU寄存器中，以便以更少的时钟周期访问它。</a:t>
            </a:r>
            <a:endParaRPr lang="zh-CN" altLang="en-US"/>
          </a:p>
        </p:txBody>
      </p:sp>
      <p:pic>
        <p:nvPicPr>
          <p:cNvPr id="7" name="图片 6"/>
          <p:cNvPicPr>
            <a:picLocks noChangeAspect="1"/>
          </p:cNvPicPr>
          <p:nvPr/>
        </p:nvPicPr>
        <p:blipFill>
          <a:blip r:embed="rId2"/>
          <a:stretch>
            <a:fillRect/>
          </a:stretch>
        </p:blipFill>
        <p:spPr>
          <a:xfrm>
            <a:off x="1420495" y="1979295"/>
            <a:ext cx="9900285" cy="2371090"/>
          </a:xfrm>
          <a:prstGeom prst="rect">
            <a:avLst/>
          </a:prstGeom>
        </p:spPr>
      </p:pic>
      <p:pic>
        <p:nvPicPr>
          <p:cNvPr id="8" name="图片 7"/>
          <p:cNvPicPr>
            <a:picLocks noChangeAspect="1"/>
          </p:cNvPicPr>
          <p:nvPr/>
        </p:nvPicPr>
        <p:blipFill>
          <a:blip r:embed="rId3"/>
          <a:stretch>
            <a:fillRect/>
          </a:stretch>
        </p:blipFill>
        <p:spPr>
          <a:xfrm>
            <a:off x="1833245" y="4350385"/>
            <a:ext cx="7487285" cy="21132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12192635" cy="391281"/>
            <a:chOff x="522940" y="516970"/>
            <a:chExt cx="12192635" cy="391281"/>
          </a:xfrm>
        </p:grpSpPr>
        <p:sp>
          <p:nvSpPr>
            <p:cNvPr id="81" name="稻壳儿小白白(http://dwz.cn/Wu2UP)"/>
            <p:cNvSpPr txBox="1">
              <a:spLocks noChangeArrowheads="1"/>
            </p:cNvSpPr>
            <p:nvPr/>
          </p:nvSpPr>
          <p:spPr bwMode="auto">
            <a:xfrm>
              <a:off x="1420195" y="554435"/>
              <a:ext cx="1129538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sz="2000" b="1" dirty="0">
                  <a:solidFill>
                    <a:srgbClr val="595959"/>
                  </a:solidFill>
                  <a:latin typeface="+mn-lt"/>
                  <a:ea typeface="+mn-ea"/>
                  <a:cs typeface="+mn-ea"/>
                  <a:sym typeface="+mn-lt"/>
                </a:rPr>
                <a:t>存储说明符：register</a:t>
              </a:r>
              <a:endParaRPr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pic>
        <p:nvPicPr>
          <p:cNvPr id="2" name="图片 1"/>
          <p:cNvPicPr>
            <a:picLocks noChangeAspect="1"/>
          </p:cNvPicPr>
          <p:nvPr/>
        </p:nvPicPr>
        <p:blipFill>
          <a:blip r:embed="rId2"/>
          <a:stretch>
            <a:fillRect/>
          </a:stretch>
        </p:blipFill>
        <p:spPr>
          <a:xfrm>
            <a:off x="840740" y="1434465"/>
            <a:ext cx="10034270" cy="39897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12192635" cy="391281"/>
            <a:chOff x="522940" y="516970"/>
            <a:chExt cx="12192635" cy="391281"/>
          </a:xfrm>
        </p:grpSpPr>
        <p:sp>
          <p:nvSpPr>
            <p:cNvPr id="81" name="稻壳儿小白白(http://dwz.cn/Wu2UP)"/>
            <p:cNvSpPr txBox="1">
              <a:spLocks noChangeArrowheads="1"/>
            </p:cNvSpPr>
            <p:nvPr/>
          </p:nvSpPr>
          <p:spPr bwMode="auto">
            <a:xfrm>
              <a:off x="1420195" y="554435"/>
              <a:ext cx="1129538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sz="2000" b="1" dirty="0">
                  <a:solidFill>
                    <a:srgbClr val="595959"/>
                  </a:solidFill>
                  <a:latin typeface="+mn-lt"/>
                  <a:ea typeface="+mn-ea"/>
                  <a:cs typeface="+mn-ea"/>
                  <a:sym typeface="+mn-lt"/>
                </a:rPr>
                <a:t>存储说明符：</a:t>
              </a:r>
              <a:r>
                <a:rPr lang="en-US" sz="2000" b="1" dirty="0">
                  <a:solidFill>
                    <a:srgbClr val="595959"/>
                  </a:solidFill>
                  <a:latin typeface="+mn-lt"/>
                  <a:ea typeface="+mn-ea"/>
                  <a:cs typeface="+mn-ea"/>
                  <a:sym typeface="+mn-lt"/>
                </a:rPr>
                <a:t>static</a:t>
              </a:r>
              <a:endParaRPr lang="en-US"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2" name="文本框 1"/>
          <p:cNvSpPr txBox="1"/>
          <p:nvPr/>
        </p:nvSpPr>
        <p:spPr>
          <a:xfrm>
            <a:off x="5322570" y="554355"/>
            <a:ext cx="6096000" cy="368300"/>
          </a:xfrm>
          <a:prstGeom prst="rect">
            <a:avLst/>
          </a:prstGeom>
          <a:noFill/>
        </p:spPr>
        <p:txBody>
          <a:bodyPr wrap="square" rtlCol="0" anchor="t">
            <a:spAutoFit/>
          </a:bodyPr>
          <a:p>
            <a:r>
              <a:rPr lang="zh-CN" altLang="en-US"/>
              <a:t>https://zhuanlan.zhihu.com/p/104193620</a:t>
            </a:r>
            <a:endParaRPr lang="zh-CN" altLang="en-US"/>
          </a:p>
        </p:txBody>
      </p:sp>
      <p:pic>
        <p:nvPicPr>
          <p:cNvPr id="5" name="图片 4"/>
          <p:cNvPicPr>
            <a:picLocks noChangeAspect="1"/>
          </p:cNvPicPr>
          <p:nvPr/>
        </p:nvPicPr>
        <p:blipFill>
          <a:blip r:embed="rId2"/>
          <a:stretch>
            <a:fillRect/>
          </a:stretch>
        </p:blipFill>
        <p:spPr>
          <a:xfrm>
            <a:off x="967740" y="1078865"/>
            <a:ext cx="6343650" cy="2721610"/>
          </a:xfrm>
          <a:prstGeom prst="rect">
            <a:avLst/>
          </a:prstGeom>
        </p:spPr>
      </p:pic>
      <p:pic>
        <p:nvPicPr>
          <p:cNvPr id="6" name="图片 5"/>
          <p:cNvPicPr>
            <a:picLocks noChangeAspect="1"/>
          </p:cNvPicPr>
          <p:nvPr/>
        </p:nvPicPr>
        <p:blipFill>
          <a:blip r:embed="rId3"/>
          <a:stretch>
            <a:fillRect/>
          </a:stretch>
        </p:blipFill>
        <p:spPr>
          <a:xfrm>
            <a:off x="1130300" y="3800475"/>
            <a:ext cx="8201025" cy="680720"/>
          </a:xfrm>
          <a:prstGeom prst="rect">
            <a:avLst/>
          </a:prstGeom>
        </p:spPr>
      </p:pic>
      <p:pic>
        <p:nvPicPr>
          <p:cNvPr id="9" name="图片 8"/>
          <p:cNvPicPr>
            <a:picLocks noChangeAspect="1"/>
          </p:cNvPicPr>
          <p:nvPr/>
        </p:nvPicPr>
        <p:blipFill>
          <a:blip r:embed="rId4"/>
          <a:stretch>
            <a:fillRect/>
          </a:stretch>
        </p:blipFill>
        <p:spPr>
          <a:xfrm>
            <a:off x="1420495" y="4481195"/>
            <a:ext cx="8700135" cy="670560"/>
          </a:xfrm>
          <a:prstGeom prst="rect">
            <a:avLst/>
          </a:prstGeom>
        </p:spPr>
      </p:pic>
      <p:pic>
        <p:nvPicPr>
          <p:cNvPr id="10" name="图片 9"/>
          <p:cNvPicPr>
            <a:picLocks noChangeAspect="1"/>
          </p:cNvPicPr>
          <p:nvPr/>
        </p:nvPicPr>
        <p:blipFill>
          <a:blip r:embed="rId5"/>
          <a:stretch>
            <a:fillRect/>
          </a:stretch>
        </p:blipFill>
        <p:spPr>
          <a:xfrm>
            <a:off x="1130300" y="5293995"/>
            <a:ext cx="8456930" cy="929005"/>
          </a:xfrm>
          <a:prstGeom prst="rect">
            <a:avLst/>
          </a:prstGeom>
        </p:spPr>
      </p:pic>
      <p:pic>
        <p:nvPicPr>
          <p:cNvPr id="11" name="图片 10"/>
          <p:cNvPicPr>
            <a:picLocks noChangeAspect="1"/>
          </p:cNvPicPr>
          <p:nvPr/>
        </p:nvPicPr>
        <p:blipFill>
          <a:blip r:embed="rId6"/>
          <a:stretch>
            <a:fillRect/>
          </a:stretch>
        </p:blipFill>
        <p:spPr>
          <a:xfrm>
            <a:off x="8188325" y="2209165"/>
            <a:ext cx="3509645" cy="984885"/>
          </a:xfrm>
          <a:prstGeom prst="rect">
            <a:avLst/>
          </a:prstGeom>
        </p:spPr>
      </p:pic>
      <p:pic>
        <p:nvPicPr>
          <p:cNvPr id="12" name="图片 11"/>
          <p:cNvPicPr>
            <a:picLocks noChangeAspect="1"/>
          </p:cNvPicPr>
          <p:nvPr/>
        </p:nvPicPr>
        <p:blipFill>
          <a:blip r:embed="rId7"/>
          <a:stretch>
            <a:fillRect/>
          </a:stretch>
        </p:blipFill>
        <p:spPr>
          <a:xfrm>
            <a:off x="8244840" y="1088390"/>
            <a:ext cx="3397250" cy="11207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12192635" cy="391281"/>
            <a:chOff x="522940" y="516970"/>
            <a:chExt cx="12192635" cy="391281"/>
          </a:xfrm>
        </p:grpSpPr>
        <p:sp>
          <p:nvSpPr>
            <p:cNvPr id="81" name="稻壳儿小白白(http://dwz.cn/Wu2UP)"/>
            <p:cNvSpPr txBox="1">
              <a:spLocks noChangeArrowheads="1"/>
            </p:cNvSpPr>
            <p:nvPr/>
          </p:nvSpPr>
          <p:spPr bwMode="auto">
            <a:xfrm>
              <a:off x="1420195" y="554435"/>
              <a:ext cx="1129538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sz="2000" b="1" dirty="0">
                  <a:solidFill>
                    <a:srgbClr val="595959"/>
                  </a:solidFill>
                  <a:latin typeface="+mn-lt"/>
                  <a:ea typeface="+mn-ea"/>
                  <a:cs typeface="+mn-ea"/>
                  <a:sym typeface="+mn-lt"/>
                </a:rPr>
                <a:t>存储说明符：</a:t>
              </a:r>
              <a:r>
                <a:rPr lang="en-US" sz="2000" b="1" dirty="0">
                  <a:solidFill>
                    <a:srgbClr val="595959"/>
                  </a:solidFill>
                  <a:latin typeface="+mn-lt"/>
                  <a:ea typeface="+mn-ea"/>
                  <a:cs typeface="+mn-ea"/>
                  <a:sym typeface="+mn-lt"/>
                </a:rPr>
                <a:t>static</a:t>
              </a:r>
              <a:endParaRPr lang="en-US"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2" name="文本框 1"/>
          <p:cNvSpPr txBox="1"/>
          <p:nvPr/>
        </p:nvSpPr>
        <p:spPr>
          <a:xfrm>
            <a:off x="5322570" y="554355"/>
            <a:ext cx="6096000" cy="368300"/>
          </a:xfrm>
          <a:prstGeom prst="rect">
            <a:avLst/>
          </a:prstGeom>
          <a:noFill/>
        </p:spPr>
        <p:txBody>
          <a:bodyPr wrap="square" rtlCol="0" anchor="t">
            <a:spAutoFit/>
          </a:bodyPr>
          <a:p>
            <a:r>
              <a:rPr lang="zh-CN" altLang="en-US"/>
              <a:t>https://zhuanlan.zhihu.com/p/104193620</a:t>
            </a:r>
            <a:endParaRPr lang="zh-CN" altLang="en-US"/>
          </a:p>
        </p:txBody>
      </p:sp>
      <p:pic>
        <p:nvPicPr>
          <p:cNvPr id="3" name="图片 2"/>
          <p:cNvPicPr>
            <a:picLocks noChangeAspect="1"/>
          </p:cNvPicPr>
          <p:nvPr/>
        </p:nvPicPr>
        <p:blipFill>
          <a:blip r:embed="rId2"/>
          <a:stretch>
            <a:fillRect/>
          </a:stretch>
        </p:blipFill>
        <p:spPr>
          <a:xfrm>
            <a:off x="8064500" y="2536190"/>
            <a:ext cx="3354070" cy="1143635"/>
          </a:xfrm>
          <a:prstGeom prst="rect">
            <a:avLst/>
          </a:prstGeom>
        </p:spPr>
      </p:pic>
      <p:pic>
        <p:nvPicPr>
          <p:cNvPr id="4" name="图片 3"/>
          <p:cNvPicPr>
            <a:picLocks noChangeAspect="1"/>
          </p:cNvPicPr>
          <p:nvPr/>
        </p:nvPicPr>
        <p:blipFill>
          <a:blip r:embed="rId3"/>
          <a:stretch>
            <a:fillRect/>
          </a:stretch>
        </p:blipFill>
        <p:spPr>
          <a:xfrm>
            <a:off x="1420495" y="1388110"/>
            <a:ext cx="7152005" cy="1148080"/>
          </a:xfrm>
          <a:prstGeom prst="rect">
            <a:avLst/>
          </a:prstGeom>
        </p:spPr>
      </p:pic>
      <p:pic>
        <p:nvPicPr>
          <p:cNvPr id="7" name="图片 6"/>
          <p:cNvPicPr>
            <a:picLocks noChangeAspect="1"/>
          </p:cNvPicPr>
          <p:nvPr/>
        </p:nvPicPr>
        <p:blipFill>
          <a:blip r:embed="rId4"/>
          <a:stretch>
            <a:fillRect/>
          </a:stretch>
        </p:blipFill>
        <p:spPr>
          <a:xfrm>
            <a:off x="944880" y="2715895"/>
            <a:ext cx="2552700" cy="2990850"/>
          </a:xfrm>
          <a:prstGeom prst="rect">
            <a:avLst/>
          </a:prstGeom>
        </p:spPr>
      </p:pic>
      <p:pic>
        <p:nvPicPr>
          <p:cNvPr id="8" name="图片 7"/>
          <p:cNvPicPr>
            <a:picLocks noChangeAspect="1"/>
          </p:cNvPicPr>
          <p:nvPr/>
        </p:nvPicPr>
        <p:blipFill>
          <a:blip r:embed="rId5"/>
          <a:stretch>
            <a:fillRect/>
          </a:stretch>
        </p:blipFill>
        <p:spPr>
          <a:xfrm>
            <a:off x="3642360" y="2673350"/>
            <a:ext cx="2708275" cy="3076575"/>
          </a:xfrm>
          <a:prstGeom prst="rect">
            <a:avLst/>
          </a:prstGeom>
        </p:spPr>
      </p:pic>
      <p:pic>
        <p:nvPicPr>
          <p:cNvPr id="12" name="图片 11"/>
          <p:cNvPicPr>
            <a:picLocks noChangeAspect="1"/>
          </p:cNvPicPr>
          <p:nvPr/>
        </p:nvPicPr>
        <p:blipFill>
          <a:blip r:embed="rId6"/>
          <a:stretch>
            <a:fillRect/>
          </a:stretch>
        </p:blipFill>
        <p:spPr>
          <a:xfrm>
            <a:off x="6648450" y="3808095"/>
            <a:ext cx="5012055" cy="807720"/>
          </a:xfrm>
          <a:prstGeom prst="rect">
            <a:avLst/>
          </a:prstGeom>
        </p:spPr>
      </p:pic>
      <p:sp>
        <p:nvSpPr>
          <p:cNvPr id="13" name="文本框 12"/>
          <p:cNvSpPr txBox="1"/>
          <p:nvPr/>
        </p:nvSpPr>
        <p:spPr>
          <a:xfrm>
            <a:off x="6910070" y="4744085"/>
            <a:ext cx="4488180" cy="368300"/>
          </a:xfrm>
          <a:prstGeom prst="rect">
            <a:avLst/>
          </a:prstGeom>
          <a:noFill/>
        </p:spPr>
        <p:txBody>
          <a:bodyPr wrap="none" rtlCol="0" anchor="t">
            <a:spAutoFit/>
          </a:bodyPr>
          <a:p>
            <a:pPr algn="l"/>
            <a:r>
              <a:rPr lang="zh-CN" altLang="en-US"/>
              <a:t>此部分补全rm2022_Lecture2命名空间内容</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12192635" cy="391281"/>
            <a:chOff x="522940" y="516970"/>
            <a:chExt cx="12192635" cy="391281"/>
          </a:xfrm>
        </p:grpSpPr>
        <p:sp>
          <p:nvSpPr>
            <p:cNvPr id="81" name="稻壳儿小白白(http://dwz.cn/Wu2UP)"/>
            <p:cNvSpPr txBox="1">
              <a:spLocks noChangeArrowheads="1"/>
            </p:cNvSpPr>
            <p:nvPr/>
          </p:nvSpPr>
          <p:spPr bwMode="auto">
            <a:xfrm>
              <a:off x="1420195" y="554435"/>
              <a:ext cx="1129538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sz="2000" b="1" dirty="0">
                  <a:solidFill>
                    <a:srgbClr val="595959"/>
                  </a:solidFill>
                  <a:latin typeface="+mn-lt"/>
                  <a:ea typeface="+mn-ea"/>
                  <a:cs typeface="+mn-ea"/>
                  <a:sym typeface="+mn-lt"/>
                </a:rPr>
                <a:t>存储说明符：</a:t>
              </a:r>
              <a:r>
                <a:rPr lang="en-US" sz="2000" b="1" dirty="0">
                  <a:solidFill>
                    <a:srgbClr val="595959"/>
                  </a:solidFill>
                  <a:latin typeface="+mn-lt"/>
                  <a:ea typeface="+mn-ea"/>
                  <a:cs typeface="+mn-ea"/>
                  <a:sym typeface="+mn-lt"/>
                </a:rPr>
                <a:t>static</a:t>
              </a:r>
              <a:endParaRPr lang="en-US"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2" name="文本框 1"/>
          <p:cNvSpPr txBox="1"/>
          <p:nvPr/>
        </p:nvSpPr>
        <p:spPr>
          <a:xfrm>
            <a:off x="5322570" y="554355"/>
            <a:ext cx="6096000" cy="368300"/>
          </a:xfrm>
          <a:prstGeom prst="rect">
            <a:avLst/>
          </a:prstGeom>
          <a:noFill/>
        </p:spPr>
        <p:txBody>
          <a:bodyPr wrap="square" rtlCol="0" anchor="t">
            <a:spAutoFit/>
          </a:bodyPr>
          <a:p>
            <a:r>
              <a:rPr lang="zh-CN" altLang="en-US"/>
              <a:t>https://zhuanlan.zhihu.com/p/104193620</a:t>
            </a:r>
            <a:endParaRPr lang="zh-CN" altLang="en-US"/>
          </a:p>
        </p:txBody>
      </p:sp>
      <p:sp>
        <p:nvSpPr>
          <p:cNvPr id="13" name="文本框 12"/>
          <p:cNvSpPr txBox="1"/>
          <p:nvPr/>
        </p:nvSpPr>
        <p:spPr>
          <a:xfrm>
            <a:off x="6910070" y="4744085"/>
            <a:ext cx="4488180" cy="368300"/>
          </a:xfrm>
          <a:prstGeom prst="rect">
            <a:avLst/>
          </a:prstGeom>
          <a:noFill/>
        </p:spPr>
        <p:txBody>
          <a:bodyPr wrap="none" rtlCol="0" anchor="t">
            <a:spAutoFit/>
          </a:bodyPr>
          <a:p>
            <a:pPr algn="l"/>
            <a:r>
              <a:rPr lang="zh-CN" altLang="en-US"/>
              <a:t>此部分补全rm2022_Lecture2命名空间内容</a:t>
            </a:r>
            <a:endParaRPr lang="zh-CN" altLang="en-US"/>
          </a:p>
        </p:txBody>
      </p:sp>
      <p:pic>
        <p:nvPicPr>
          <p:cNvPr id="5" name="图片 4"/>
          <p:cNvPicPr>
            <a:picLocks noChangeAspect="1"/>
          </p:cNvPicPr>
          <p:nvPr/>
        </p:nvPicPr>
        <p:blipFill>
          <a:blip r:embed="rId2"/>
          <a:stretch>
            <a:fillRect/>
          </a:stretch>
        </p:blipFill>
        <p:spPr>
          <a:xfrm>
            <a:off x="7598410" y="2715895"/>
            <a:ext cx="3394075" cy="768350"/>
          </a:xfrm>
          <a:prstGeom prst="rect">
            <a:avLst/>
          </a:prstGeom>
        </p:spPr>
      </p:pic>
      <p:pic>
        <p:nvPicPr>
          <p:cNvPr id="6" name="图片 5"/>
          <p:cNvPicPr>
            <a:picLocks noChangeAspect="1"/>
          </p:cNvPicPr>
          <p:nvPr/>
        </p:nvPicPr>
        <p:blipFill>
          <a:blip r:embed="rId3"/>
          <a:stretch>
            <a:fillRect/>
          </a:stretch>
        </p:blipFill>
        <p:spPr>
          <a:xfrm>
            <a:off x="989330" y="908050"/>
            <a:ext cx="6609080" cy="982345"/>
          </a:xfrm>
          <a:prstGeom prst="rect">
            <a:avLst/>
          </a:prstGeom>
        </p:spPr>
      </p:pic>
      <p:pic>
        <p:nvPicPr>
          <p:cNvPr id="9" name="图片 8"/>
          <p:cNvPicPr>
            <a:picLocks noChangeAspect="1"/>
          </p:cNvPicPr>
          <p:nvPr/>
        </p:nvPicPr>
        <p:blipFill>
          <a:blip r:embed="rId4"/>
          <a:stretch>
            <a:fillRect/>
          </a:stretch>
        </p:blipFill>
        <p:spPr>
          <a:xfrm>
            <a:off x="706755" y="1936750"/>
            <a:ext cx="2787650" cy="3684905"/>
          </a:xfrm>
          <a:prstGeom prst="rect">
            <a:avLst/>
          </a:prstGeom>
        </p:spPr>
      </p:pic>
      <p:pic>
        <p:nvPicPr>
          <p:cNvPr id="11" name="图片 10"/>
          <p:cNvPicPr>
            <a:picLocks noChangeAspect="1"/>
          </p:cNvPicPr>
          <p:nvPr/>
        </p:nvPicPr>
        <p:blipFill>
          <a:blip r:embed="rId5"/>
          <a:stretch>
            <a:fillRect/>
          </a:stretch>
        </p:blipFill>
        <p:spPr>
          <a:xfrm>
            <a:off x="7182485" y="3700145"/>
            <a:ext cx="3943350" cy="666750"/>
          </a:xfrm>
          <a:prstGeom prst="rect">
            <a:avLst/>
          </a:prstGeom>
        </p:spPr>
      </p:pic>
      <p:pic>
        <p:nvPicPr>
          <p:cNvPr id="14" name="图片 13"/>
          <p:cNvPicPr>
            <a:picLocks noChangeAspect="1"/>
          </p:cNvPicPr>
          <p:nvPr/>
        </p:nvPicPr>
        <p:blipFill>
          <a:blip r:embed="rId6"/>
          <a:stretch>
            <a:fillRect/>
          </a:stretch>
        </p:blipFill>
        <p:spPr>
          <a:xfrm>
            <a:off x="3938270" y="2797810"/>
            <a:ext cx="2971800" cy="23145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12192635" cy="391281"/>
            <a:chOff x="522940" y="516970"/>
            <a:chExt cx="12192635" cy="391281"/>
          </a:xfrm>
        </p:grpSpPr>
        <p:sp>
          <p:nvSpPr>
            <p:cNvPr id="81" name="稻壳儿小白白(http://dwz.cn/Wu2UP)"/>
            <p:cNvSpPr txBox="1">
              <a:spLocks noChangeArrowheads="1"/>
            </p:cNvSpPr>
            <p:nvPr/>
          </p:nvSpPr>
          <p:spPr bwMode="auto">
            <a:xfrm>
              <a:off x="1420195" y="554435"/>
              <a:ext cx="1129538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sz="2000" b="1" dirty="0">
                  <a:solidFill>
                    <a:srgbClr val="595959"/>
                  </a:solidFill>
                  <a:latin typeface="+mn-lt"/>
                  <a:ea typeface="+mn-ea"/>
                  <a:cs typeface="+mn-ea"/>
                  <a:sym typeface="+mn-lt"/>
                </a:rPr>
                <a:t>存储说明符：</a:t>
              </a:r>
              <a:r>
                <a:rPr lang="en-US" sz="2000" b="1" dirty="0">
                  <a:solidFill>
                    <a:srgbClr val="595959"/>
                  </a:solidFill>
                  <a:latin typeface="+mn-lt"/>
                  <a:ea typeface="+mn-ea"/>
                  <a:cs typeface="+mn-ea"/>
                  <a:sym typeface="+mn-lt"/>
                </a:rPr>
                <a:t>static</a:t>
              </a:r>
              <a:endParaRPr lang="en-US"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2" name="文本框 1"/>
          <p:cNvSpPr txBox="1"/>
          <p:nvPr/>
        </p:nvSpPr>
        <p:spPr>
          <a:xfrm>
            <a:off x="5322570" y="554355"/>
            <a:ext cx="6096000" cy="368300"/>
          </a:xfrm>
          <a:prstGeom prst="rect">
            <a:avLst/>
          </a:prstGeom>
          <a:noFill/>
        </p:spPr>
        <p:txBody>
          <a:bodyPr wrap="square" rtlCol="0" anchor="t">
            <a:spAutoFit/>
          </a:bodyPr>
          <a:p>
            <a:r>
              <a:rPr lang="zh-CN" altLang="en-US"/>
              <a:t>https://zhuanlan.zhihu.com/p/104193620</a:t>
            </a:r>
            <a:endParaRPr lang="zh-CN" altLang="en-US"/>
          </a:p>
        </p:txBody>
      </p:sp>
      <p:pic>
        <p:nvPicPr>
          <p:cNvPr id="3" name="图片 2"/>
          <p:cNvPicPr>
            <a:picLocks noChangeAspect="1"/>
          </p:cNvPicPr>
          <p:nvPr/>
        </p:nvPicPr>
        <p:blipFill>
          <a:blip r:embed="rId2"/>
          <a:stretch>
            <a:fillRect/>
          </a:stretch>
        </p:blipFill>
        <p:spPr>
          <a:xfrm>
            <a:off x="8067040" y="1152525"/>
            <a:ext cx="3234055" cy="827405"/>
          </a:xfrm>
          <a:prstGeom prst="rect">
            <a:avLst/>
          </a:prstGeom>
        </p:spPr>
      </p:pic>
      <p:pic>
        <p:nvPicPr>
          <p:cNvPr id="4" name="图片 3"/>
          <p:cNvPicPr>
            <a:picLocks noChangeAspect="1"/>
          </p:cNvPicPr>
          <p:nvPr/>
        </p:nvPicPr>
        <p:blipFill>
          <a:blip r:embed="rId3"/>
          <a:stretch>
            <a:fillRect/>
          </a:stretch>
        </p:blipFill>
        <p:spPr>
          <a:xfrm>
            <a:off x="523240" y="922655"/>
            <a:ext cx="1572260" cy="494665"/>
          </a:xfrm>
          <a:prstGeom prst="rect">
            <a:avLst/>
          </a:prstGeom>
        </p:spPr>
      </p:pic>
      <p:pic>
        <p:nvPicPr>
          <p:cNvPr id="7" name="图片 6"/>
          <p:cNvPicPr>
            <a:picLocks noChangeAspect="1"/>
          </p:cNvPicPr>
          <p:nvPr/>
        </p:nvPicPr>
        <p:blipFill>
          <a:blip r:embed="rId4"/>
          <a:stretch>
            <a:fillRect/>
          </a:stretch>
        </p:blipFill>
        <p:spPr>
          <a:xfrm>
            <a:off x="629920" y="1478280"/>
            <a:ext cx="4357370" cy="782320"/>
          </a:xfrm>
          <a:prstGeom prst="rect">
            <a:avLst/>
          </a:prstGeom>
        </p:spPr>
      </p:pic>
      <p:pic>
        <p:nvPicPr>
          <p:cNvPr id="8" name="图片 7"/>
          <p:cNvPicPr>
            <a:picLocks noChangeAspect="1"/>
          </p:cNvPicPr>
          <p:nvPr/>
        </p:nvPicPr>
        <p:blipFill>
          <a:blip r:embed="rId5"/>
          <a:stretch>
            <a:fillRect/>
          </a:stretch>
        </p:blipFill>
        <p:spPr>
          <a:xfrm>
            <a:off x="1024890" y="2321560"/>
            <a:ext cx="6124575" cy="2228850"/>
          </a:xfrm>
          <a:prstGeom prst="rect">
            <a:avLst/>
          </a:prstGeom>
        </p:spPr>
      </p:pic>
      <p:pic>
        <p:nvPicPr>
          <p:cNvPr id="13" name="图片 12"/>
          <p:cNvPicPr>
            <a:picLocks noChangeAspect="1"/>
          </p:cNvPicPr>
          <p:nvPr/>
        </p:nvPicPr>
        <p:blipFill>
          <a:blip r:embed="rId6"/>
          <a:stretch>
            <a:fillRect/>
          </a:stretch>
        </p:blipFill>
        <p:spPr>
          <a:xfrm>
            <a:off x="1024890" y="4611370"/>
            <a:ext cx="8742045" cy="16916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12192635" cy="391281"/>
            <a:chOff x="522940" y="516970"/>
            <a:chExt cx="12192635" cy="391281"/>
          </a:xfrm>
        </p:grpSpPr>
        <p:sp>
          <p:nvSpPr>
            <p:cNvPr id="81" name="稻壳儿小白白(http://dwz.cn/Wu2UP)"/>
            <p:cNvSpPr txBox="1">
              <a:spLocks noChangeArrowheads="1"/>
            </p:cNvSpPr>
            <p:nvPr/>
          </p:nvSpPr>
          <p:spPr bwMode="auto">
            <a:xfrm>
              <a:off x="1420195" y="554435"/>
              <a:ext cx="1129538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sz="2000" b="1" dirty="0">
                  <a:solidFill>
                    <a:srgbClr val="595959"/>
                  </a:solidFill>
                  <a:latin typeface="+mn-lt"/>
                  <a:ea typeface="+mn-ea"/>
                  <a:cs typeface="+mn-ea"/>
                  <a:sym typeface="+mn-lt"/>
                </a:rPr>
                <a:t>存储说明符：</a:t>
              </a:r>
              <a:r>
                <a:rPr lang="en-US" sz="2000" b="1" dirty="0">
                  <a:solidFill>
                    <a:srgbClr val="595959"/>
                  </a:solidFill>
                  <a:latin typeface="+mn-lt"/>
                  <a:ea typeface="+mn-ea"/>
                  <a:cs typeface="+mn-ea"/>
                  <a:sym typeface="+mn-lt"/>
                </a:rPr>
                <a:t>static</a:t>
              </a:r>
              <a:endParaRPr lang="en-US"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2" name="文本框 1"/>
          <p:cNvSpPr txBox="1"/>
          <p:nvPr/>
        </p:nvSpPr>
        <p:spPr>
          <a:xfrm>
            <a:off x="5322570" y="554355"/>
            <a:ext cx="6096000" cy="368300"/>
          </a:xfrm>
          <a:prstGeom prst="rect">
            <a:avLst/>
          </a:prstGeom>
          <a:noFill/>
        </p:spPr>
        <p:txBody>
          <a:bodyPr wrap="square" rtlCol="0" anchor="t">
            <a:spAutoFit/>
          </a:bodyPr>
          <a:p>
            <a:r>
              <a:rPr lang="zh-CN" altLang="en-US"/>
              <a:t>https://zhuanlan.zhihu.com/p/104193620</a:t>
            </a:r>
            <a:endParaRPr lang="zh-CN" altLang="en-US"/>
          </a:p>
        </p:txBody>
      </p:sp>
      <p:pic>
        <p:nvPicPr>
          <p:cNvPr id="3" name="图片 2"/>
          <p:cNvPicPr>
            <a:picLocks noChangeAspect="1"/>
          </p:cNvPicPr>
          <p:nvPr/>
        </p:nvPicPr>
        <p:blipFill>
          <a:blip r:embed="rId2"/>
          <a:stretch>
            <a:fillRect/>
          </a:stretch>
        </p:blipFill>
        <p:spPr>
          <a:xfrm>
            <a:off x="8067040" y="1152525"/>
            <a:ext cx="3234055" cy="827405"/>
          </a:xfrm>
          <a:prstGeom prst="rect">
            <a:avLst/>
          </a:prstGeom>
        </p:spPr>
      </p:pic>
      <p:pic>
        <p:nvPicPr>
          <p:cNvPr id="4" name="图片 3"/>
          <p:cNvPicPr>
            <a:picLocks noChangeAspect="1"/>
          </p:cNvPicPr>
          <p:nvPr/>
        </p:nvPicPr>
        <p:blipFill>
          <a:blip r:embed="rId3"/>
          <a:stretch>
            <a:fillRect/>
          </a:stretch>
        </p:blipFill>
        <p:spPr>
          <a:xfrm>
            <a:off x="523240" y="922655"/>
            <a:ext cx="1572260" cy="494665"/>
          </a:xfrm>
          <a:prstGeom prst="rect">
            <a:avLst/>
          </a:prstGeom>
        </p:spPr>
      </p:pic>
      <p:pic>
        <p:nvPicPr>
          <p:cNvPr id="9" name="图片 8"/>
          <p:cNvPicPr>
            <a:picLocks noChangeAspect="1"/>
          </p:cNvPicPr>
          <p:nvPr/>
        </p:nvPicPr>
        <p:blipFill>
          <a:blip r:embed="rId4"/>
          <a:stretch>
            <a:fillRect/>
          </a:stretch>
        </p:blipFill>
        <p:spPr>
          <a:xfrm>
            <a:off x="781050" y="1588135"/>
            <a:ext cx="6648450" cy="32194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12192635" cy="391281"/>
            <a:chOff x="522940" y="516970"/>
            <a:chExt cx="12192635" cy="391281"/>
          </a:xfrm>
        </p:grpSpPr>
        <p:sp>
          <p:nvSpPr>
            <p:cNvPr id="81" name="稻壳儿小白白(http://dwz.cn/Wu2UP)"/>
            <p:cNvSpPr txBox="1">
              <a:spLocks noChangeArrowheads="1"/>
            </p:cNvSpPr>
            <p:nvPr/>
          </p:nvSpPr>
          <p:spPr bwMode="auto">
            <a:xfrm>
              <a:off x="1420195" y="554435"/>
              <a:ext cx="1129538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sz="2000" b="1" dirty="0">
                  <a:solidFill>
                    <a:srgbClr val="595959"/>
                  </a:solidFill>
                  <a:latin typeface="+mn-lt"/>
                  <a:ea typeface="+mn-ea"/>
                  <a:cs typeface="+mn-ea"/>
                  <a:sym typeface="+mn-lt"/>
                </a:rPr>
                <a:t>存储说明符：</a:t>
              </a:r>
              <a:r>
                <a:rPr lang="en-US" sz="2000" b="1" dirty="0">
                  <a:solidFill>
                    <a:srgbClr val="595959"/>
                  </a:solidFill>
                  <a:latin typeface="+mn-lt"/>
                  <a:ea typeface="+mn-ea"/>
                  <a:cs typeface="+mn-ea"/>
                  <a:sym typeface="+mn-lt"/>
                </a:rPr>
                <a:t>static</a:t>
              </a:r>
              <a:endParaRPr lang="en-US"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2" name="文本框 1"/>
          <p:cNvSpPr txBox="1"/>
          <p:nvPr/>
        </p:nvSpPr>
        <p:spPr>
          <a:xfrm>
            <a:off x="5322570" y="554355"/>
            <a:ext cx="6096000" cy="368300"/>
          </a:xfrm>
          <a:prstGeom prst="rect">
            <a:avLst/>
          </a:prstGeom>
          <a:noFill/>
        </p:spPr>
        <p:txBody>
          <a:bodyPr wrap="square" rtlCol="0" anchor="t">
            <a:spAutoFit/>
          </a:bodyPr>
          <a:p>
            <a:r>
              <a:rPr lang="zh-CN" altLang="en-US"/>
              <a:t>https://zhuanlan.zhihu.com/p/104193620</a:t>
            </a:r>
            <a:endParaRPr lang="zh-CN" altLang="en-US"/>
          </a:p>
        </p:txBody>
      </p:sp>
      <p:pic>
        <p:nvPicPr>
          <p:cNvPr id="3" name="图片 2"/>
          <p:cNvPicPr>
            <a:picLocks noChangeAspect="1"/>
          </p:cNvPicPr>
          <p:nvPr/>
        </p:nvPicPr>
        <p:blipFill>
          <a:blip r:embed="rId2"/>
          <a:stretch>
            <a:fillRect/>
          </a:stretch>
        </p:blipFill>
        <p:spPr>
          <a:xfrm>
            <a:off x="8067040" y="1152525"/>
            <a:ext cx="3234055" cy="827405"/>
          </a:xfrm>
          <a:prstGeom prst="rect">
            <a:avLst/>
          </a:prstGeom>
        </p:spPr>
      </p:pic>
      <p:pic>
        <p:nvPicPr>
          <p:cNvPr id="5" name="图片 4"/>
          <p:cNvPicPr>
            <a:picLocks noChangeAspect="1"/>
          </p:cNvPicPr>
          <p:nvPr/>
        </p:nvPicPr>
        <p:blipFill>
          <a:blip r:embed="rId3"/>
          <a:stretch>
            <a:fillRect/>
          </a:stretch>
        </p:blipFill>
        <p:spPr>
          <a:xfrm>
            <a:off x="744220" y="1038225"/>
            <a:ext cx="1589405" cy="569595"/>
          </a:xfrm>
          <a:prstGeom prst="rect">
            <a:avLst/>
          </a:prstGeom>
        </p:spPr>
      </p:pic>
      <p:pic>
        <p:nvPicPr>
          <p:cNvPr id="6" name="图片 5"/>
          <p:cNvPicPr>
            <a:picLocks noChangeAspect="1"/>
          </p:cNvPicPr>
          <p:nvPr/>
        </p:nvPicPr>
        <p:blipFill>
          <a:blip r:embed="rId4"/>
          <a:stretch>
            <a:fillRect/>
          </a:stretch>
        </p:blipFill>
        <p:spPr>
          <a:xfrm>
            <a:off x="744220" y="1497965"/>
            <a:ext cx="6405245" cy="803910"/>
          </a:xfrm>
          <a:prstGeom prst="rect">
            <a:avLst/>
          </a:prstGeom>
        </p:spPr>
      </p:pic>
      <p:pic>
        <p:nvPicPr>
          <p:cNvPr id="7" name="图片 6"/>
          <p:cNvPicPr>
            <a:picLocks noChangeAspect="1"/>
          </p:cNvPicPr>
          <p:nvPr/>
        </p:nvPicPr>
        <p:blipFill>
          <a:blip r:embed="rId5"/>
          <a:stretch>
            <a:fillRect/>
          </a:stretch>
        </p:blipFill>
        <p:spPr>
          <a:xfrm>
            <a:off x="744220" y="2301875"/>
            <a:ext cx="6572250" cy="3438525"/>
          </a:xfrm>
          <a:prstGeom prst="rect">
            <a:avLst/>
          </a:prstGeom>
        </p:spPr>
      </p:pic>
      <p:pic>
        <p:nvPicPr>
          <p:cNvPr id="8" name="图片 7"/>
          <p:cNvPicPr>
            <a:picLocks noChangeAspect="1"/>
          </p:cNvPicPr>
          <p:nvPr/>
        </p:nvPicPr>
        <p:blipFill>
          <a:blip r:embed="rId6"/>
          <a:stretch>
            <a:fillRect/>
          </a:stretch>
        </p:blipFill>
        <p:spPr>
          <a:xfrm>
            <a:off x="4500245" y="2609850"/>
            <a:ext cx="6638925" cy="16383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12192635" cy="391281"/>
            <a:chOff x="522940" y="516970"/>
            <a:chExt cx="12192635" cy="391281"/>
          </a:xfrm>
        </p:grpSpPr>
        <p:sp>
          <p:nvSpPr>
            <p:cNvPr id="81" name="稻壳儿小白白(http://dwz.cn/Wu2UP)"/>
            <p:cNvSpPr txBox="1">
              <a:spLocks noChangeArrowheads="1"/>
            </p:cNvSpPr>
            <p:nvPr/>
          </p:nvSpPr>
          <p:spPr bwMode="auto">
            <a:xfrm>
              <a:off x="1420195" y="554435"/>
              <a:ext cx="1129538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sz="2000" b="1" dirty="0">
                  <a:solidFill>
                    <a:srgbClr val="595959"/>
                  </a:solidFill>
                  <a:latin typeface="+mn-lt"/>
                  <a:ea typeface="+mn-ea"/>
                  <a:cs typeface="+mn-ea"/>
                  <a:sym typeface="+mn-lt"/>
                </a:rPr>
                <a:t>存储说明符：</a:t>
              </a:r>
              <a:r>
                <a:rPr lang="en-US" sz="2000" b="1" dirty="0">
                  <a:solidFill>
                    <a:srgbClr val="595959"/>
                  </a:solidFill>
                  <a:latin typeface="+mn-lt"/>
                  <a:ea typeface="+mn-ea"/>
                  <a:cs typeface="+mn-ea"/>
                  <a:sym typeface="+mn-lt"/>
                </a:rPr>
                <a:t>extern</a:t>
              </a:r>
              <a:endParaRPr lang="en-US"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4" name="文本框 3"/>
          <p:cNvSpPr txBox="1"/>
          <p:nvPr/>
        </p:nvSpPr>
        <p:spPr>
          <a:xfrm>
            <a:off x="5465445" y="539750"/>
            <a:ext cx="6096000" cy="368300"/>
          </a:xfrm>
          <a:prstGeom prst="rect">
            <a:avLst/>
          </a:prstGeom>
          <a:noFill/>
        </p:spPr>
        <p:txBody>
          <a:bodyPr wrap="square" rtlCol="0" anchor="t">
            <a:spAutoFit/>
          </a:bodyPr>
          <a:p>
            <a:r>
              <a:rPr lang="zh-CN" altLang="en-US"/>
              <a:t>https://blog.csdn.net/z702143700/article/details/46805241</a:t>
            </a:r>
            <a:endParaRPr lang="zh-CN" altLang="en-US"/>
          </a:p>
        </p:txBody>
      </p:sp>
      <p:sp>
        <p:nvSpPr>
          <p:cNvPr id="9" name="文本框 8"/>
          <p:cNvSpPr txBox="1"/>
          <p:nvPr/>
        </p:nvSpPr>
        <p:spPr>
          <a:xfrm>
            <a:off x="6375400" y="1040765"/>
            <a:ext cx="5631180" cy="368300"/>
          </a:xfrm>
          <a:prstGeom prst="rect">
            <a:avLst/>
          </a:prstGeom>
          <a:noFill/>
        </p:spPr>
        <p:txBody>
          <a:bodyPr wrap="none" rtlCol="0" anchor="t">
            <a:spAutoFit/>
          </a:bodyPr>
          <a:p>
            <a:pPr algn="l"/>
            <a:r>
              <a:rPr lang="zh-CN" altLang="en-US">
                <a:sym typeface="+mn-ea"/>
              </a:rPr>
              <a:t>此部分补全rm2022_Lecture2</a:t>
            </a:r>
            <a:r>
              <a:rPr kumimoji="1" lang="zh-CN" altLang="en-US" dirty="0">
                <a:sym typeface="+mn-ea"/>
              </a:rPr>
              <a:t>变量作用域（特殊例子）</a:t>
            </a:r>
            <a:endParaRPr lang="zh-CN" altLang="en-US"/>
          </a:p>
        </p:txBody>
      </p:sp>
      <p:pic>
        <p:nvPicPr>
          <p:cNvPr id="10" name="图片 9"/>
          <p:cNvPicPr>
            <a:picLocks noChangeAspect="1"/>
          </p:cNvPicPr>
          <p:nvPr/>
        </p:nvPicPr>
        <p:blipFill>
          <a:blip r:embed="rId2"/>
          <a:stretch>
            <a:fillRect/>
          </a:stretch>
        </p:blipFill>
        <p:spPr>
          <a:xfrm>
            <a:off x="861695" y="1040765"/>
            <a:ext cx="5344795" cy="953135"/>
          </a:xfrm>
          <a:prstGeom prst="rect">
            <a:avLst/>
          </a:prstGeom>
        </p:spPr>
      </p:pic>
      <p:pic>
        <p:nvPicPr>
          <p:cNvPr id="13" name="图片 12"/>
          <p:cNvPicPr>
            <a:picLocks noChangeAspect="1"/>
          </p:cNvPicPr>
          <p:nvPr/>
        </p:nvPicPr>
        <p:blipFill>
          <a:blip r:embed="rId3"/>
          <a:stretch>
            <a:fillRect/>
          </a:stretch>
        </p:blipFill>
        <p:spPr>
          <a:xfrm>
            <a:off x="861695" y="2172970"/>
            <a:ext cx="3095625" cy="4105275"/>
          </a:xfrm>
          <a:prstGeom prst="rect">
            <a:avLst/>
          </a:prstGeom>
        </p:spPr>
      </p:pic>
      <p:sp>
        <p:nvSpPr>
          <p:cNvPr id="14" name="文本框 13"/>
          <p:cNvSpPr txBox="1"/>
          <p:nvPr/>
        </p:nvSpPr>
        <p:spPr>
          <a:xfrm>
            <a:off x="2781300" y="2172970"/>
            <a:ext cx="6096000" cy="1753235"/>
          </a:xfrm>
          <a:prstGeom prst="rect">
            <a:avLst/>
          </a:prstGeom>
          <a:noFill/>
        </p:spPr>
        <p:txBody>
          <a:bodyPr wrap="square" rtlCol="0" anchor="t">
            <a:spAutoFit/>
          </a:bodyPr>
          <a:p>
            <a:r>
              <a:rPr lang="zh-CN" altLang="en-US"/>
              <a:t>代码中，全局变量 g_X 与 g_Y 是在 main 函数之后声明的，因此它的作用范围不在 main 函数中。如果我们需要在 main 函数中调用它们，就必须使用 extern 来对变量 g_X 与 g_Y 作“外部变量声明”（</a:t>
            </a:r>
            <a:r>
              <a:rPr lang="zh-CN" altLang="en-US">
                <a:solidFill>
                  <a:srgbClr val="FF0000"/>
                </a:solidFill>
              </a:rPr>
              <a:t>换句话来说这也是一种只声明不定义的方式，我们可以重复声明但不能重复定义，一个变量至少要声明才能使用</a:t>
            </a:r>
            <a:r>
              <a:rPr lang="zh-CN" altLang="en-US"/>
              <a:t>），以扩展全局变量的作用域。</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12192635" cy="391281"/>
            <a:chOff x="522940" y="516970"/>
            <a:chExt cx="12192635" cy="391281"/>
          </a:xfrm>
        </p:grpSpPr>
        <p:sp>
          <p:nvSpPr>
            <p:cNvPr id="81" name="稻壳儿小白白(http://dwz.cn/Wu2UP)"/>
            <p:cNvSpPr txBox="1">
              <a:spLocks noChangeArrowheads="1"/>
            </p:cNvSpPr>
            <p:nvPr/>
          </p:nvSpPr>
          <p:spPr bwMode="auto">
            <a:xfrm>
              <a:off x="1420195" y="554435"/>
              <a:ext cx="1129538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sz="2000" b="1" dirty="0">
                  <a:solidFill>
                    <a:srgbClr val="595959"/>
                  </a:solidFill>
                  <a:latin typeface="+mn-lt"/>
                  <a:ea typeface="+mn-ea"/>
                  <a:cs typeface="+mn-ea"/>
                  <a:sym typeface="+mn-lt"/>
                </a:rPr>
                <a:t>存储说明符：</a:t>
              </a:r>
              <a:r>
                <a:rPr lang="en-US" sz="2000" b="1" dirty="0">
                  <a:solidFill>
                    <a:srgbClr val="595959"/>
                  </a:solidFill>
                  <a:latin typeface="+mn-lt"/>
                  <a:ea typeface="+mn-ea"/>
                  <a:cs typeface="+mn-ea"/>
                  <a:sym typeface="+mn-lt"/>
                </a:rPr>
                <a:t>extern</a:t>
              </a:r>
              <a:endParaRPr lang="en-US"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4" name="文本框 3"/>
          <p:cNvSpPr txBox="1"/>
          <p:nvPr/>
        </p:nvSpPr>
        <p:spPr>
          <a:xfrm>
            <a:off x="5465445" y="539750"/>
            <a:ext cx="6096000" cy="368300"/>
          </a:xfrm>
          <a:prstGeom prst="rect">
            <a:avLst/>
          </a:prstGeom>
          <a:noFill/>
        </p:spPr>
        <p:txBody>
          <a:bodyPr wrap="square" rtlCol="0" anchor="t">
            <a:spAutoFit/>
          </a:bodyPr>
          <a:p>
            <a:r>
              <a:rPr lang="zh-CN" altLang="en-US"/>
              <a:t>https://blog.csdn.net/z702143700/article/details/46805241</a:t>
            </a:r>
            <a:endParaRPr lang="zh-CN" altLang="en-US"/>
          </a:p>
        </p:txBody>
      </p:sp>
      <p:sp>
        <p:nvSpPr>
          <p:cNvPr id="9" name="文本框 8"/>
          <p:cNvSpPr txBox="1"/>
          <p:nvPr/>
        </p:nvSpPr>
        <p:spPr>
          <a:xfrm>
            <a:off x="6375400" y="1040765"/>
            <a:ext cx="5631180" cy="368300"/>
          </a:xfrm>
          <a:prstGeom prst="rect">
            <a:avLst/>
          </a:prstGeom>
          <a:noFill/>
        </p:spPr>
        <p:txBody>
          <a:bodyPr wrap="none" rtlCol="0" anchor="t">
            <a:spAutoFit/>
          </a:bodyPr>
          <a:p>
            <a:pPr algn="l"/>
            <a:r>
              <a:rPr lang="zh-CN" altLang="en-US">
                <a:sym typeface="+mn-ea"/>
              </a:rPr>
              <a:t>此部分补全rm2022_Lecture2</a:t>
            </a:r>
            <a:r>
              <a:rPr kumimoji="1" lang="zh-CN" altLang="en-US" dirty="0">
                <a:sym typeface="+mn-ea"/>
              </a:rPr>
              <a:t>变量作用域（特殊例子）</a:t>
            </a:r>
            <a:endParaRPr lang="zh-CN" altLang="en-US"/>
          </a:p>
        </p:txBody>
      </p:sp>
      <p:pic>
        <p:nvPicPr>
          <p:cNvPr id="2" name="图片 1"/>
          <p:cNvPicPr>
            <a:picLocks noChangeAspect="1"/>
          </p:cNvPicPr>
          <p:nvPr/>
        </p:nvPicPr>
        <p:blipFill>
          <a:blip r:embed="rId2"/>
          <a:stretch>
            <a:fillRect/>
          </a:stretch>
        </p:blipFill>
        <p:spPr>
          <a:xfrm>
            <a:off x="523240" y="1162050"/>
            <a:ext cx="3277870" cy="2603500"/>
          </a:xfrm>
          <a:prstGeom prst="rect">
            <a:avLst/>
          </a:prstGeom>
        </p:spPr>
      </p:pic>
      <p:pic>
        <p:nvPicPr>
          <p:cNvPr id="3" name="图片 2"/>
          <p:cNvPicPr>
            <a:picLocks noChangeAspect="1"/>
          </p:cNvPicPr>
          <p:nvPr/>
        </p:nvPicPr>
        <p:blipFill>
          <a:blip r:embed="rId3"/>
          <a:stretch>
            <a:fillRect/>
          </a:stretch>
        </p:blipFill>
        <p:spPr>
          <a:xfrm>
            <a:off x="3801110" y="1409065"/>
            <a:ext cx="3867785" cy="3509645"/>
          </a:xfrm>
          <a:prstGeom prst="rect">
            <a:avLst/>
          </a:prstGeom>
        </p:spPr>
      </p:pic>
      <p:sp>
        <p:nvSpPr>
          <p:cNvPr id="5" name="文本框 4"/>
          <p:cNvSpPr txBox="1"/>
          <p:nvPr/>
        </p:nvSpPr>
        <p:spPr>
          <a:xfrm>
            <a:off x="7102475" y="1762760"/>
            <a:ext cx="4177030" cy="1753235"/>
          </a:xfrm>
          <a:prstGeom prst="rect">
            <a:avLst/>
          </a:prstGeom>
          <a:noFill/>
        </p:spPr>
        <p:txBody>
          <a:bodyPr wrap="square" rtlCol="0" anchor="t">
            <a:spAutoFit/>
          </a:bodyPr>
          <a:p>
            <a:r>
              <a:rPr lang="zh-CN" altLang="en-US"/>
              <a:t>对于多个文件的工程，都可以采用上面这种方法来操作。对于模块化的程序文件，可在其文件中预先留好外部变量的接口，也就是只采用 extern 声明变量，而不定义变量，max.c 文件中的 g_X 与 g_Y 就是如此操作的。</a:t>
            </a:r>
            <a:endParaRPr lang="zh-CN" altLang="en-US"/>
          </a:p>
        </p:txBody>
      </p:sp>
      <p:sp>
        <p:nvSpPr>
          <p:cNvPr id="6" name="文本框 5"/>
          <p:cNvSpPr txBox="1"/>
          <p:nvPr/>
        </p:nvSpPr>
        <p:spPr>
          <a:xfrm>
            <a:off x="523240" y="3765550"/>
            <a:ext cx="1706880" cy="2861310"/>
          </a:xfrm>
          <a:prstGeom prst="rect">
            <a:avLst/>
          </a:prstGeom>
          <a:noFill/>
        </p:spPr>
        <p:txBody>
          <a:bodyPr wrap="square" rtlCol="0" anchor="t">
            <a:spAutoFit/>
          </a:bodyPr>
          <a:p>
            <a:r>
              <a:rPr lang="zh-CN" altLang="en-US"/>
              <a:t>通常，这些外部变量的接口都是在</a:t>
            </a:r>
            <a:r>
              <a:rPr lang="zh-CN" altLang="en-US">
                <a:solidFill>
                  <a:srgbClr val="FF0000"/>
                </a:solidFill>
              </a:rPr>
              <a:t>模块程序的头文件中声明的</a:t>
            </a:r>
            <a:r>
              <a:rPr lang="zh-CN" altLang="en-US"/>
              <a:t>，当需要使用该模块时，只需要在使用时具体定义一下这些外部变量即可。</a:t>
            </a:r>
            <a:endParaRPr lang="zh-CN" altLang="en-US"/>
          </a:p>
        </p:txBody>
      </p:sp>
      <p:pic>
        <p:nvPicPr>
          <p:cNvPr id="7" name="图片 6"/>
          <p:cNvPicPr>
            <a:picLocks noChangeAspect="1"/>
          </p:cNvPicPr>
          <p:nvPr/>
        </p:nvPicPr>
        <p:blipFill>
          <a:blip r:embed="rId4"/>
          <a:stretch>
            <a:fillRect/>
          </a:stretch>
        </p:blipFill>
        <p:spPr>
          <a:xfrm>
            <a:off x="2230120" y="4691380"/>
            <a:ext cx="2117090" cy="1543685"/>
          </a:xfrm>
          <a:prstGeom prst="rect">
            <a:avLst/>
          </a:prstGeom>
        </p:spPr>
      </p:pic>
      <p:sp>
        <p:nvSpPr>
          <p:cNvPr id="8" name="文本框 7"/>
          <p:cNvSpPr txBox="1"/>
          <p:nvPr/>
        </p:nvSpPr>
        <p:spPr>
          <a:xfrm>
            <a:off x="5465445" y="4312285"/>
            <a:ext cx="6096000" cy="2306955"/>
          </a:xfrm>
          <a:prstGeom prst="rect">
            <a:avLst/>
          </a:prstGeom>
          <a:noFill/>
        </p:spPr>
        <p:txBody>
          <a:bodyPr wrap="square" rtlCol="0" anchor="t">
            <a:spAutoFit/>
          </a:bodyPr>
          <a:p>
            <a:r>
              <a:rPr lang="zh-CN" altLang="en-US"/>
              <a:t>不过，需要特别注意的是，</a:t>
            </a:r>
            <a:r>
              <a:rPr lang="zh-CN" altLang="en-US">
                <a:solidFill>
                  <a:srgbClr val="FF0000"/>
                </a:solidFill>
              </a:rPr>
              <a:t>由于用 extern 引用外部变量，可以在引用的模块内修改其变量的值</a:t>
            </a:r>
            <a:r>
              <a:rPr lang="zh-CN" altLang="en-US"/>
              <a:t>，因此，如果有多个文件同时要对应用的变量进行操作，而且</a:t>
            </a:r>
            <a:r>
              <a:rPr lang="zh-CN" altLang="en-US">
                <a:solidFill>
                  <a:srgbClr val="FF0000"/>
                </a:solidFill>
              </a:rPr>
              <a:t>可能会修改该变量，那就会影响其他模块的使用</a:t>
            </a:r>
            <a:r>
              <a:rPr lang="zh-CN" altLang="en-US"/>
              <a:t>。因此，我们要慎重使用。</a:t>
            </a:r>
            <a:endParaRPr lang="zh-CN" altLang="en-US"/>
          </a:p>
          <a:p>
            <a:endParaRPr lang="en-US" altLang="zh-CN"/>
          </a:p>
          <a:p>
            <a:r>
              <a:rPr lang="zh-CN" altLang="en-US"/>
              <a:t>而且</a:t>
            </a:r>
            <a:r>
              <a:rPr lang="zh-CN" altLang="en-US">
                <a:solidFill>
                  <a:srgbClr val="FF0000"/>
                </a:solidFill>
              </a:rPr>
              <a:t>全局函数的声明语句</a:t>
            </a:r>
            <a:r>
              <a:rPr lang="zh-CN" altLang="en-US"/>
              <a:t>中，关键字extern可以省略，因为全局函数默认是extern类型的。</a:t>
            </a:r>
            <a:r>
              <a:rPr lang="en-US" altLang="zh-CN"/>
              <a:t>(</a:t>
            </a:r>
            <a:r>
              <a:rPr lang="en-US" altLang="zh-CN">
                <a:solidFill>
                  <a:srgbClr val="FF0000"/>
                </a:solidFill>
              </a:rPr>
              <a:t>全局函数，计算机学术语，是定义在类外的函数，可以被其他文件中函数调用。</a:t>
            </a:r>
            <a:r>
              <a:rPr lang="en-US" altLang="zh-CN"/>
              <a:t>)</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66" name="组合 65"/>
          <p:cNvGrpSpPr/>
          <p:nvPr/>
        </p:nvGrpSpPr>
        <p:grpSpPr>
          <a:xfrm>
            <a:off x="522942" y="516971"/>
            <a:ext cx="3255935" cy="391281"/>
            <a:chOff x="522940" y="516970"/>
            <a:chExt cx="3255935" cy="391281"/>
          </a:xfrm>
        </p:grpSpPr>
        <p:sp>
          <p:nvSpPr>
            <p:cNvPr id="67" name="稻壳儿小白白(http://dwz.cn/Wu2UP)"/>
            <p:cNvSpPr txBox="1">
              <a:spLocks noChangeArrowheads="1"/>
            </p:cNvSpPr>
            <p:nvPr/>
          </p:nvSpPr>
          <p:spPr bwMode="auto">
            <a:xfrm>
              <a:off x="1420239" y="554257"/>
              <a:ext cx="2358636"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a:sym typeface="+mn-ea"/>
                </a:rPr>
                <a:t>什么是关键字</a:t>
              </a:r>
              <a:endParaRPr lang="zh-CN" altLang="en-US" sz="2000">
                <a:sym typeface="+mn-ea"/>
              </a:endParaRPr>
            </a:p>
          </p:txBody>
        </p:sp>
        <p:pic>
          <p:nvPicPr>
            <p:cNvPr id="68" name="图片 67"/>
            <p:cNvPicPr>
              <a:picLocks noChangeAspect="1"/>
            </p:cNvPicPr>
            <p:nvPr/>
          </p:nvPicPr>
          <p:blipFill>
            <a:blip r:embed="rId1" cstate="screen"/>
            <a:stretch>
              <a:fillRect/>
            </a:stretch>
          </p:blipFill>
          <p:spPr>
            <a:xfrm>
              <a:off x="522940" y="516970"/>
              <a:ext cx="769909" cy="391281"/>
            </a:xfrm>
            <a:prstGeom prst="rect">
              <a:avLst/>
            </a:prstGeom>
          </p:spPr>
        </p:pic>
      </p:grpSp>
      <p:sp>
        <p:nvSpPr>
          <p:cNvPr id="2" name="文本框 1"/>
          <p:cNvSpPr txBox="1"/>
          <p:nvPr/>
        </p:nvSpPr>
        <p:spPr>
          <a:xfrm>
            <a:off x="1292860" y="2045335"/>
            <a:ext cx="6096000" cy="645160"/>
          </a:xfrm>
          <a:prstGeom prst="rect">
            <a:avLst/>
          </a:prstGeom>
          <a:noFill/>
        </p:spPr>
        <p:txBody>
          <a:bodyPr wrap="square" rtlCol="0" anchor="t">
            <a:spAutoFit/>
          </a:bodyPr>
          <a:p>
            <a:r>
              <a:rPr lang="zh-CN" altLang="en-US"/>
              <a:t>关键字是具有特殊意义的预定义保留标识符。 它们不能用作程序中的标识符。（代码中蓝色的部分）</a:t>
            </a:r>
            <a:endParaRPr lang="zh-CN" altLang="en-US"/>
          </a:p>
        </p:txBody>
      </p:sp>
      <p:sp>
        <p:nvSpPr>
          <p:cNvPr id="3" name="文本框 2"/>
          <p:cNvSpPr txBox="1"/>
          <p:nvPr/>
        </p:nvSpPr>
        <p:spPr>
          <a:xfrm>
            <a:off x="1085215" y="1123315"/>
            <a:ext cx="3785235" cy="706755"/>
          </a:xfrm>
          <a:prstGeom prst="rect">
            <a:avLst/>
          </a:prstGeom>
          <a:noFill/>
        </p:spPr>
        <p:txBody>
          <a:bodyPr wrap="square" rtlCol="0" anchor="t">
            <a:spAutoFit/>
          </a:bodyPr>
          <a:p>
            <a:r>
              <a:rPr lang="zh-CN" altLang="en-US" sz="4000"/>
              <a:t>什么是关键字？</a:t>
            </a:r>
            <a:endParaRPr lang="zh-CN" altLang="en-US" sz="4000"/>
          </a:p>
        </p:txBody>
      </p:sp>
      <p:pic>
        <p:nvPicPr>
          <p:cNvPr id="4" name="图片 3"/>
          <p:cNvPicPr>
            <a:picLocks noChangeAspect="1"/>
          </p:cNvPicPr>
          <p:nvPr/>
        </p:nvPicPr>
        <p:blipFill>
          <a:blip r:embed="rId2"/>
          <a:stretch>
            <a:fillRect/>
          </a:stretch>
        </p:blipFill>
        <p:spPr>
          <a:xfrm>
            <a:off x="1795145" y="2690495"/>
            <a:ext cx="7169785" cy="36544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12192635" cy="391281"/>
            <a:chOff x="522940" y="516970"/>
            <a:chExt cx="12192635" cy="391281"/>
          </a:xfrm>
        </p:grpSpPr>
        <p:sp>
          <p:nvSpPr>
            <p:cNvPr id="81" name="稻壳儿小白白(http://dwz.cn/Wu2UP)"/>
            <p:cNvSpPr txBox="1">
              <a:spLocks noChangeArrowheads="1"/>
            </p:cNvSpPr>
            <p:nvPr/>
          </p:nvSpPr>
          <p:spPr bwMode="auto">
            <a:xfrm>
              <a:off x="1420195" y="554435"/>
              <a:ext cx="1129538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sz="2000" b="1" dirty="0">
                  <a:solidFill>
                    <a:srgbClr val="595959"/>
                  </a:solidFill>
                  <a:latin typeface="+mn-lt"/>
                  <a:ea typeface="+mn-ea"/>
                  <a:cs typeface="+mn-ea"/>
                  <a:sym typeface="+mn-lt"/>
                </a:rPr>
                <a:t>存储说明符：</a:t>
              </a:r>
              <a:r>
                <a:rPr lang="en-US" sz="2000" b="1" dirty="0">
                  <a:solidFill>
                    <a:srgbClr val="595959"/>
                  </a:solidFill>
                  <a:latin typeface="+mn-lt"/>
                  <a:ea typeface="+mn-ea"/>
                  <a:cs typeface="+mn-ea"/>
                  <a:sym typeface="+mn-lt"/>
                </a:rPr>
                <a:t>extern</a:t>
              </a:r>
              <a:endParaRPr lang="en-US"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4" name="文本框 3"/>
          <p:cNvSpPr txBox="1"/>
          <p:nvPr/>
        </p:nvSpPr>
        <p:spPr>
          <a:xfrm>
            <a:off x="5465445" y="539750"/>
            <a:ext cx="6096000" cy="368300"/>
          </a:xfrm>
          <a:prstGeom prst="rect">
            <a:avLst/>
          </a:prstGeom>
          <a:noFill/>
        </p:spPr>
        <p:txBody>
          <a:bodyPr wrap="square" rtlCol="0" anchor="t">
            <a:spAutoFit/>
          </a:bodyPr>
          <a:p>
            <a:r>
              <a:rPr lang="zh-CN" altLang="en-US"/>
              <a:t>https://blog.csdn.net/z702143700/article/details/46805241</a:t>
            </a:r>
            <a:endParaRPr lang="zh-CN" altLang="en-US"/>
          </a:p>
        </p:txBody>
      </p:sp>
      <p:sp>
        <p:nvSpPr>
          <p:cNvPr id="9" name="文本框 8"/>
          <p:cNvSpPr txBox="1"/>
          <p:nvPr/>
        </p:nvSpPr>
        <p:spPr>
          <a:xfrm>
            <a:off x="6375400" y="1040765"/>
            <a:ext cx="5631180" cy="368300"/>
          </a:xfrm>
          <a:prstGeom prst="rect">
            <a:avLst/>
          </a:prstGeom>
          <a:noFill/>
        </p:spPr>
        <p:txBody>
          <a:bodyPr wrap="none" rtlCol="0" anchor="t">
            <a:spAutoFit/>
          </a:bodyPr>
          <a:p>
            <a:pPr algn="l"/>
            <a:r>
              <a:rPr lang="zh-CN" altLang="en-US">
                <a:sym typeface="+mn-ea"/>
              </a:rPr>
              <a:t>此部分补全rm2022_Lecture2</a:t>
            </a:r>
            <a:r>
              <a:rPr kumimoji="1" lang="zh-CN" altLang="en-US" dirty="0">
                <a:sym typeface="+mn-ea"/>
              </a:rPr>
              <a:t>变量作用域（特殊例子）</a:t>
            </a:r>
            <a:endParaRPr lang="zh-CN" altLang="en-US"/>
          </a:p>
        </p:txBody>
      </p:sp>
      <p:pic>
        <p:nvPicPr>
          <p:cNvPr id="10" name="图片 9"/>
          <p:cNvPicPr>
            <a:picLocks noChangeAspect="1"/>
          </p:cNvPicPr>
          <p:nvPr/>
        </p:nvPicPr>
        <p:blipFill>
          <a:blip r:embed="rId2"/>
          <a:stretch>
            <a:fillRect/>
          </a:stretch>
        </p:blipFill>
        <p:spPr>
          <a:xfrm>
            <a:off x="523240" y="1541780"/>
            <a:ext cx="10523855" cy="775970"/>
          </a:xfrm>
          <a:prstGeom prst="rect">
            <a:avLst/>
          </a:prstGeom>
        </p:spPr>
      </p:pic>
      <p:sp>
        <p:nvSpPr>
          <p:cNvPr id="11" name="文本框 10"/>
          <p:cNvSpPr txBox="1"/>
          <p:nvPr/>
        </p:nvSpPr>
        <p:spPr>
          <a:xfrm>
            <a:off x="648970" y="1173480"/>
            <a:ext cx="6096000" cy="368300"/>
          </a:xfrm>
          <a:prstGeom prst="rect">
            <a:avLst/>
          </a:prstGeom>
          <a:noFill/>
        </p:spPr>
        <p:txBody>
          <a:bodyPr wrap="square" rtlCol="0" anchor="t">
            <a:spAutoFit/>
          </a:bodyPr>
          <a:p>
            <a:r>
              <a:rPr lang="zh-CN" altLang="en-US">
                <a:solidFill>
                  <a:srgbClr val="FF0000"/>
                </a:solidFill>
              </a:rPr>
              <a:t>小提示：</a:t>
            </a:r>
            <a:endParaRPr lang="zh-CN" altLang="en-US">
              <a:solidFill>
                <a:srgbClr val="FF0000"/>
              </a:solidFill>
            </a:endParaRPr>
          </a:p>
        </p:txBody>
      </p:sp>
      <p:pic>
        <p:nvPicPr>
          <p:cNvPr id="12" name="图片 11"/>
          <p:cNvPicPr>
            <a:picLocks noChangeAspect="1"/>
          </p:cNvPicPr>
          <p:nvPr/>
        </p:nvPicPr>
        <p:blipFill>
          <a:blip r:embed="rId3"/>
          <a:stretch>
            <a:fillRect/>
          </a:stretch>
        </p:blipFill>
        <p:spPr>
          <a:xfrm>
            <a:off x="523240" y="2177415"/>
            <a:ext cx="1619885" cy="418465"/>
          </a:xfrm>
          <a:prstGeom prst="rect">
            <a:avLst/>
          </a:prstGeom>
        </p:spPr>
      </p:pic>
      <p:pic>
        <p:nvPicPr>
          <p:cNvPr id="13" name="图片 12"/>
          <p:cNvPicPr>
            <a:picLocks noChangeAspect="1"/>
          </p:cNvPicPr>
          <p:nvPr/>
        </p:nvPicPr>
        <p:blipFill>
          <a:blip r:embed="rId4"/>
          <a:stretch>
            <a:fillRect/>
          </a:stretch>
        </p:blipFill>
        <p:spPr>
          <a:xfrm>
            <a:off x="803910" y="3911600"/>
            <a:ext cx="6593205" cy="748665"/>
          </a:xfrm>
          <a:prstGeom prst="rect">
            <a:avLst/>
          </a:prstGeom>
        </p:spPr>
      </p:pic>
      <p:pic>
        <p:nvPicPr>
          <p:cNvPr id="14" name="图片 13"/>
          <p:cNvPicPr>
            <a:picLocks noChangeAspect="1"/>
          </p:cNvPicPr>
          <p:nvPr/>
        </p:nvPicPr>
        <p:blipFill>
          <a:blip r:embed="rId5"/>
          <a:stretch>
            <a:fillRect/>
          </a:stretch>
        </p:blipFill>
        <p:spPr>
          <a:xfrm>
            <a:off x="648970" y="2595880"/>
            <a:ext cx="8583295" cy="866140"/>
          </a:xfrm>
          <a:prstGeom prst="rect">
            <a:avLst/>
          </a:prstGeom>
        </p:spPr>
      </p:pic>
      <p:pic>
        <p:nvPicPr>
          <p:cNvPr id="15" name="图片 14"/>
          <p:cNvPicPr>
            <a:picLocks noChangeAspect="1"/>
          </p:cNvPicPr>
          <p:nvPr/>
        </p:nvPicPr>
        <p:blipFill>
          <a:blip r:embed="rId6"/>
          <a:stretch>
            <a:fillRect/>
          </a:stretch>
        </p:blipFill>
        <p:spPr>
          <a:xfrm>
            <a:off x="803910" y="3462020"/>
            <a:ext cx="4510405" cy="434975"/>
          </a:xfrm>
          <a:prstGeom prst="rect">
            <a:avLst/>
          </a:prstGeom>
        </p:spPr>
      </p:pic>
      <p:pic>
        <p:nvPicPr>
          <p:cNvPr id="16" name="图片 15"/>
          <p:cNvPicPr>
            <a:picLocks noChangeAspect="1"/>
          </p:cNvPicPr>
          <p:nvPr/>
        </p:nvPicPr>
        <p:blipFill>
          <a:blip r:embed="rId7"/>
          <a:stretch>
            <a:fillRect/>
          </a:stretch>
        </p:blipFill>
        <p:spPr>
          <a:xfrm>
            <a:off x="803910" y="4706620"/>
            <a:ext cx="6593205" cy="427355"/>
          </a:xfrm>
          <a:prstGeom prst="rect">
            <a:avLst/>
          </a:prstGeom>
        </p:spPr>
      </p:pic>
      <p:pic>
        <p:nvPicPr>
          <p:cNvPr id="17" name="图片 16"/>
          <p:cNvPicPr>
            <a:picLocks noChangeAspect="1"/>
          </p:cNvPicPr>
          <p:nvPr/>
        </p:nvPicPr>
        <p:blipFill>
          <a:blip r:embed="rId8"/>
          <a:stretch>
            <a:fillRect/>
          </a:stretch>
        </p:blipFill>
        <p:spPr>
          <a:xfrm>
            <a:off x="963930" y="5196205"/>
            <a:ext cx="8698230" cy="9975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12192635" cy="391281"/>
            <a:chOff x="522940" y="516970"/>
            <a:chExt cx="12192635" cy="391281"/>
          </a:xfrm>
        </p:grpSpPr>
        <p:sp>
          <p:nvSpPr>
            <p:cNvPr id="81" name="稻壳儿小白白(http://dwz.cn/Wu2UP)"/>
            <p:cNvSpPr txBox="1">
              <a:spLocks noChangeArrowheads="1"/>
            </p:cNvSpPr>
            <p:nvPr/>
          </p:nvSpPr>
          <p:spPr bwMode="auto">
            <a:xfrm>
              <a:off x="1420195" y="554435"/>
              <a:ext cx="1129538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sz="2000" b="1" dirty="0">
                  <a:solidFill>
                    <a:srgbClr val="595959"/>
                  </a:solidFill>
                  <a:latin typeface="+mn-lt"/>
                  <a:ea typeface="+mn-ea"/>
                  <a:cs typeface="+mn-ea"/>
                  <a:sym typeface="+mn-lt"/>
                </a:rPr>
                <a:t>存储说明符：</a:t>
              </a:r>
              <a:r>
                <a:rPr lang="en-US" sz="2000" b="1" dirty="0">
                  <a:solidFill>
                    <a:srgbClr val="595959"/>
                  </a:solidFill>
                  <a:latin typeface="+mn-lt"/>
                  <a:ea typeface="+mn-ea"/>
                  <a:cs typeface="+mn-ea"/>
                  <a:sym typeface="+mn-lt"/>
                </a:rPr>
                <a:t>extern</a:t>
              </a:r>
              <a:endParaRPr lang="en-US"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4" name="文本框 3"/>
          <p:cNvSpPr txBox="1"/>
          <p:nvPr/>
        </p:nvSpPr>
        <p:spPr>
          <a:xfrm>
            <a:off x="5465445" y="539750"/>
            <a:ext cx="6096000" cy="368300"/>
          </a:xfrm>
          <a:prstGeom prst="rect">
            <a:avLst/>
          </a:prstGeom>
          <a:noFill/>
        </p:spPr>
        <p:txBody>
          <a:bodyPr wrap="square" rtlCol="0" anchor="t">
            <a:spAutoFit/>
          </a:bodyPr>
          <a:p>
            <a:r>
              <a:rPr lang="zh-CN" altLang="en-US"/>
              <a:t>https://blog.csdn.net/z702143700/article/details/46805241</a:t>
            </a:r>
            <a:endParaRPr lang="zh-CN" altLang="en-US"/>
          </a:p>
        </p:txBody>
      </p:sp>
      <p:sp>
        <p:nvSpPr>
          <p:cNvPr id="9" name="文本框 8"/>
          <p:cNvSpPr txBox="1"/>
          <p:nvPr/>
        </p:nvSpPr>
        <p:spPr>
          <a:xfrm>
            <a:off x="6375400" y="1040765"/>
            <a:ext cx="5631180" cy="368300"/>
          </a:xfrm>
          <a:prstGeom prst="rect">
            <a:avLst/>
          </a:prstGeom>
          <a:noFill/>
        </p:spPr>
        <p:txBody>
          <a:bodyPr wrap="none" rtlCol="0" anchor="t">
            <a:spAutoFit/>
          </a:bodyPr>
          <a:p>
            <a:pPr algn="l"/>
            <a:r>
              <a:rPr lang="zh-CN" altLang="en-US">
                <a:sym typeface="+mn-ea"/>
              </a:rPr>
              <a:t>此部分补全rm2022_Lecture2</a:t>
            </a:r>
            <a:r>
              <a:rPr kumimoji="1" lang="zh-CN" altLang="en-US" dirty="0">
                <a:sym typeface="+mn-ea"/>
              </a:rPr>
              <a:t>变量作用域（特殊例子）</a:t>
            </a:r>
            <a:endParaRPr lang="zh-CN" altLang="en-US"/>
          </a:p>
        </p:txBody>
      </p:sp>
      <p:pic>
        <p:nvPicPr>
          <p:cNvPr id="2" name="图片 1"/>
          <p:cNvPicPr>
            <a:picLocks noChangeAspect="1"/>
          </p:cNvPicPr>
          <p:nvPr/>
        </p:nvPicPr>
        <p:blipFill>
          <a:blip r:embed="rId2"/>
          <a:stretch>
            <a:fillRect/>
          </a:stretch>
        </p:blipFill>
        <p:spPr>
          <a:xfrm>
            <a:off x="669925" y="1040765"/>
            <a:ext cx="2426970" cy="388620"/>
          </a:xfrm>
          <a:prstGeom prst="rect">
            <a:avLst/>
          </a:prstGeom>
        </p:spPr>
      </p:pic>
      <p:pic>
        <p:nvPicPr>
          <p:cNvPr id="3" name="图片 2"/>
          <p:cNvPicPr>
            <a:picLocks noChangeAspect="1"/>
          </p:cNvPicPr>
          <p:nvPr/>
        </p:nvPicPr>
        <p:blipFill>
          <a:blip r:embed="rId3"/>
          <a:stretch>
            <a:fillRect/>
          </a:stretch>
        </p:blipFill>
        <p:spPr>
          <a:xfrm>
            <a:off x="523240" y="1449705"/>
            <a:ext cx="7809230" cy="457835"/>
          </a:xfrm>
          <a:prstGeom prst="rect">
            <a:avLst/>
          </a:prstGeom>
        </p:spPr>
      </p:pic>
      <p:pic>
        <p:nvPicPr>
          <p:cNvPr id="5" name="图片 4"/>
          <p:cNvPicPr>
            <a:picLocks noChangeAspect="1"/>
          </p:cNvPicPr>
          <p:nvPr/>
        </p:nvPicPr>
        <p:blipFill>
          <a:blip r:embed="rId4"/>
          <a:stretch>
            <a:fillRect/>
          </a:stretch>
        </p:blipFill>
        <p:spPr>
          <a:xfrm>
            <a:off x="945515" y="1948180"/>
            <a:ext cx="5038725" cy="447675"/>
          </a:xfrm>
          <a:prstGeom prst="rect">
            <a:avLst/>
          </a:prstGeom>
        </p:spPr>
      </p:pic>
      <p:sp>
        <p:nvSpPr>
          <p:cNvPr id="6" name="文本框 5"/>
          <p:cNvSpPr txBox="1"/>
          <p:nvPr/>
        </p:nvSpPr>
        <p:spPr>
          <a:xfrm>
            <a:off x="5984240" y="1948180"/>
            <a:ext cx="5576570" cy="645160"/>
          </a:xfrm>
          <a:prstGeom prst="rect">
            <a:avLst/>
          </a:prstGeom>
          <a:noFill/>
        </p:spPr>
        <p:txBody>
          <a:bodyPr wrap="square" rtlCol="0" anchor="t">
            <a:spAutoFit/>
          </a:bodyPr>
          <a:p>
            <a:r>
              <a:rPr lang="zh-CN" altLang="en-US"/>
              <a:t>https://blog.csdn.net/u011213040/article/details/114273164</a:t>
            </a:r>
            <a:endParaRPr lang="zh-CN" altLang="en-US"/>
          </a:p>
        </p:txBody>
      </p:sp>
      <p:sp>
        <p:nvSpPr>
          <p:cNvPr id="7" name="文本框 6"/>
          <p:cNvSpPr txBox="1"/>
          <p:nvPr/>
        </p:nvSpPr>
        <p:spPr>
          <a:xfrm>
            <a:off x="1042035" y="2559050"/>
            <a:ext cx="4942205" cy="1476375"/>
          </a:xfrm>
          <a:prstGeom prst="rect">
            <a:avLst/>
          </a:prstGeom>
          <a:noFill/>
        </p:spPr>
        <p:txBody>
          <a:bodyPr wrap="square" rtlCol="0" anchor="t">
            <a:spAutoFit/>
          </a:bodyPr>
          <a:p>
            <a:r>
              <a:rPr lang="zh-CN" altLang="en-US"/>
              <a:t> 这个功能十分有用处，</a:t>
            </a:r>
            <a:r>
              <a:rPr lang="zh-CN" altLang="en-US">
                <a:solidFill>
                  <a:srgbClr val="FF0000"/>
                </a:solidFill>
              </a:rPr>
              <a:t>因为在C++出现以前，很多代码都是C语言写的</a:t>
            </a:r>
            <a:r>
              <a:rPr lang="zh-CN" altLang="en-US"/>
              <a:t>，而且很底层的库也是C语言写的，为了更好的支持原来的C代码和已经写好的C语言库，需要在C++中尽可能的支持C，而</a:t>
            </a:r>
            <a:r>
              <a:rPr lang="zh-CN" altLang="en-US">
                <a:solidFill>
                  <a:srgbClr val="FF0000"/>
                </a:solidFill>
              </a:rPr>
              <a:t>extern "C"</a:t>
            </a:r>
            <a:r>
              <a:rPr lang="zh-CN" altLang="en-US"/>
              <a:t>就是其中的一个策略。</a:t>
            </a:r>
            <a:endParaRPr lang="zh-CN" altLang="en-US"/>
          </a:p>
        </p:txBody>
      </p:sp>
      <p:sp>
        <p:nvSpPr>
          <p:cNvPr id="8" name="文本框 7"/>
          <p:cNvSpPr txBox="1"/>
          <p:nvPr/>
        </p:nvSpPr>
        <p:spPr>
          <a:xfrm>
            <a:off x="902970" y="4035425"/>
            <a:ext cx="1960880" cy="398780"/>
          </a:xfrm>
          <a:prstGeom prst="rect">
            <a:avLst/>
          </a:prstGeom>
          <a:noFill/>
        </p:spPr>
        <p:txBody>
          <a:bodyPr wrap="none" rtlCol="0" anchor="t">
            <a:spAutoFit/>
          </a:bodyPr>
          <a:p>
            <a:r>
              <a:rPr lang="zh-CN" altLang="en-US" sz="2000" b="1"/>
              <a:t>队里使用的地方</a:t>
            </a:r>
            <a:endParaRPr lang="zh-CN" altLang="en-US" sz="2000" b="1"/>
          </a:p>
        </p:txBody>
      </p:sp>
      <p:pic>
        <p:nvPicPr>
          <p:cNvPr id="18" name="图片 17"/>
          <p:cNvPicPr>
            <a:picLocks noChangeAspect="1"/>
          </p:cNvPicPr>
          <p:nvPr/>
        </p:nvPicPr>
        <p:blipFill>
          <a:blip r:embed="rId5"/>
          <a:stretch>
            <a:fillRect/>
          </a:stretch>
        </p:blipFill>
        <p:spPr>
          <a:xfrm>
            <a:off x="945515" y="4686935"/>
            <a:ext cx="4067175" cy="1297940"/>
          </a:xfrm>
          <a:prstGeom prst="rect">
            <a:avLst/>
          </a:prstGeom>
        </p:spPr>
      </p:pic>
      <p:sp>
        <p:nvSpPr>
          <p:cNvPr id="19" name="文本框 18"/>
          <p:cNvSpPr txBox="1"/>
          <p:nvPr/>
        </p:nvSpPr>
        <p:spPr>
          <a:xfrm>
            <a:off x="902970" y="6073775"/>
            <a:ext cx="6672580" cy="368300"/>
          </a:xfrm>
          <a:prstGeom prst="rect">
            <a:avLst/>
          </a:prstGeom>
          <a:noFill/>
        </p:spPr>
        <p:txBody>
          <a:bodyPr wrap="none" rtlCol="0" anchor="t">
            <a:spAutoFit/>
          </a:bodyPr>
          <a:p>
            <a:r>
              <a:rPr lang="zh-CN" altLang="en-US"/>
              <a:t>这些五个函数就是</a:t>
            </a:r>
            <a:r>
              <a:rPr lang="en-US" altLang="zh-CN"/>
              <a:t>STM32</a:t>
            </a:r>
            <a:r>
              <a:rPr lang="zh-CN" altLang="en-US"/>
              <a:t>的库函数留下的接口，所以要</a:t>
            </a:r>
            <a:r>
              <a:rPr lang="en-US" altLang="zh-CN"/>
              <a:t>extern“C”</a:t>
            </a:r>
            <a:endParaRPr lang="en-US" altLang="zh-CN"/>
          </a:p>
        </p:txBody>
      </p:sp>
      <p:pic>
        <p:nvPicPr>
          <p:cNvPr id="20" name="图片 19"/>
          <p:cNvPicPr>
            <a:picLocks noChangeAspect="1"/>
          </p:cNvPicPr>
          <p:nvPr/>
        </p:nvPicPr>
        <p:blipFill>
          <a:blip r:embed="rId6"/>
          <a:stretch>
            <a:fillRect/>
          </a:stretch>
        </p:blipFill>
        <p:spPr>
          <a:xfrm>
            <a:off x="5088255" y="4840605"/>
            <a:ext cx="6851015" cy="991235"/>
          </a:xfrm>
          <a:prstGeom prst="rect">
            <a:avLst/>
          </a:prstGeom>
        </p:spPr>
      </p:pic>
      <p:sp>
        <p:nvSpPr>
          <p:cNvPr id="21" name="文本框 20"/>
          <p:cNvSpPr txBox="1"/>
          <p:nvPr/>
        </p:nvSpPr>
        <p:spPr>
          <a:xfrm>
            <a:off x="5465445" y="4318635"/>
            <a:ext cx="1325880" cy="368300"/>
          </a:xfrm>
          <a:prstGeom prst="rect">
            <a:avLst/>
          </a:prstGeom>
          <a:noFill/>
        </p:spPr>
        <p:txBody>
          <a:bodyPr wrap="none" rtlCol="0" anchor="t">
            <a:spAutoFit/>
          </a:bodyPr>
          <a:p>
            <a:r>
              <a:rPr lang="zh-CN" altLang="en-US"/>
              <a:t>另一种写法</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12192635" cy="391281"/>
            <a:chOff x="522940" y="516970"/>
            <a:chExt cx="12192635" cy="391281"/>
          </a:xfrm>
        </p:grpSpPr>
        <p:sp>
          <p:nvSpPr>
            <p:cNvPr id="81" name="稻壳儿小白白(http://dwz.cn/Wu2UP)"/>
            <p:cNvSpPr txBox="1">
              <a:spLocks noChangeArrowheads="1"/>
            </p:cNvSpPr>
            <p:nvPr/>
          </p:nvSpPr>
          <p:spPr bwMode="auto">
            <a:xfrm>
              <a:off x="1420195" y="554435"/>
              <a:ext cx="1129538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sz="2000" b="1" dirty="0">
                  <a:solidFill>
                    <a:srgbClr val="595959"/>
                  </a:solidFill>
                  <a:latin typeface="+mn-lt"/>
                  <a:ea typeface="+mn-ea"/>
                  <a:cs typeface="+mn-ea"/>
                  <a:sym typeface="+mn-lt"/>
                </a:rPr>
                <a:t>存储说明符：</a:t>
              </a:r>
              <a:r>
                <a:rPr lang="en-US" sz="2000" b="1" dirty="0">
                  <a:solidFill>
                    <a:srgbClr val="595959"/>
                  </a:solidFill>
                  <a:latin typeface="+mn-lt"/>
                  <a:ea typeface="+mn-ea"/>
                  <a:cs typeface="+mn-ea"/>
                  <a:sym typeface="+mn-lt"/>
                </a:rPr>
                <a:t>extern</a:t>
              </a:r>
              <a:endParaRPr lang="en-US"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4" name="文本框 3"/>
          <p:cNvSpPr txBox="1"/>
          <p:nvPr/>
        </p:nvSpPr>
        <p:spPr>
          <a:xfrm>
            <a:off x="5465445" y="539750"/>
            <a:ext cx="6096000" cy="368300"/>
          </a:xfrm>
          <a:prstGeom prst="rect">
            <a:avLst/>
          </a:prstGeom>
          <a:noFill/>
        </p:spPr>
        <p:txBody>
          <a:bodyPr wrap="square" rtlCol="0" anchor="t">
            <a:spAutoFit/>
          </a:bodyPr>
          <a:p>
            <a:r>
              <a:rPr lang="zh-CN" altLang="en-US"/>
              <a:t>https://blog.csdn.net/z702143700/article/details/46805241</a:t>
            </a:r>
            <a:endParaRPr lang="zh-CN" altLang="en-US"/>
          </a:p>
        </p:txBody>
      </p:sp>
      <p:sp>
        <p:nvSpPr>
          <p:cNvPr id="9" name="文本框 8"/>
          <p:cNvSpPr txBox="1"/>
          <p:nvPr/>
        </p:nvSpPr>
        <p:spPr>
          <a:xfrm>
            <a:off x="6375400" y="1040765"/>
            <a:ext cx="5631180" cy="368300"/>
          </a:xfrm>
          <a:prstGeom prst="rect">
            <a:avLst/>
          </a:prstGeom>
          <a:noFill/>
        </p:spPr>
        <p:txBody>
          <a:bodyPr wrap="none" rtlCol="0" anchor="t">
            <a:spAutoFit/>
          </a:bodyPr>
          <a:p>
            <a:pPr algn="l"/>
            <a:r>
              <a:rPr lang="zh-CN" altLang="en-US">
                <a:sym typeface="+mn-ea"/>
              </a:rPr>
              <a:t>此部分补全rm2022_Lecture2</a:t>
            </a:r>
            <a:r>
              <a:rPr kumimoji="1" lang="zh-CN" altLang="en-US" dirty="0">
                <a:sym typeface="+mn-ea"/>
              </a:rPr>
              <a:t>变量作用域（特殊例子）</a:t>
            </a:r>
            <a:endParaRPr lang="zh-CN" altLang="en-US"/>
          </a:p>
        </p:txBody>
      </p:sp>
      <p:pic>
        <p:nvPicPr>
          <p:cNvPr id="10" name="图片 9"/>
          <p:cNvPicPr>
            <a:picLocks noChangeAspect="1"/>
          </p:cNvPicPr>
          <p:nvPr/>
        </p:nvPicPr>
        <p:blipFill>
          <a:blip r:embed="rId2"/>
          <a:stretch>
            <a:fillRect/>
          </a:stretch>
        </p:blipFill>
        <p:spPr>
          <a:xfrm>
            <a:off x="523240" y="1588135"/>
            <a:ext cx="7665085" cy="2850515"/>
          </a:xfrm>
          <a:prstGeom prst="rect">
            <a:avLst/>
          </a:prstGeom>
        </p:spPr>
      </p:pic>
      <p:pic>
        <p:nvPicPr>
          <p:cNvPr id="11" name="图片 10"/>
          <p:cNvPicPr>
            <a:picLocks noChangeAspect="1"/>
          </p:cNvPicPr>
          <p:nvPr/>
        </p:nvPicPr>
        <p:blipFill>
          <a:blip r:embed="rId3"/>
          <a:stretch>
            <a:fillRect/>
          </a:stretch>
        </p:blipFill>
        <p:spPr>
          <a:xfrm>
            <a:off x="772160" y="4438650"/>
            <a:ext cx="766508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12192635" cy="391281"/>
            <a:chOff x="522940" y="516970"/>
            <a:chExt cx="12192635" cy="391281"/>
          </a:xfrm>
        </p:grpSpPr>
        <p:sp>
          <p:nvSpPr>
            <p:cNvPr id="81" name="稻壳儿小白白(http://dwz.cn/Wu2UP)"/>
            <p:cNvSpPr txBox="1">
              <a:spLocks noChangeArrowheads="1"/>
            </p:cNvSpPr>
            <p:nvPr/>
          </p:nvSpPr>
          <p:spPr bwMode="auto">
            <a:xfrm>
              <a:off x="1420195" y="554435"/>
              <a:ext cx="1129538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sz="2000" b="1" dirty="0">
                  <a:solidFill>
                    <a:srgbClr val="595959"/>
                  </a:solidFill>
                  <a:latin typeface="+mn-lt"/>
                  <a:ea typeface="+mn-ea"/>
                  <a:cs typeface="+mn-ea"/>
                  <a:sym typeface="+mn-lt"/>
                </a:rPr>
                <a:t>存储说明符：</a:t>
              </a:r>
              <a:r>
                <a:rPr lang="en-US" sz="2000" b="1" dirty="0">
                  <a:solidFill>
                    <a:srgbClr val="595959"/>
                  </a:solidFill>
                  <a:latin typeface="+mn-lt"/>
                  <a:ea typeface="+mn-ea"/>
                  <a:cs typeface="+mn-ea"/>
                  <a:sym typeface="+mn-lt"/>
                </a:rPr>
                <a:t>extern</a:t>
              </a:r>
              <a:endParaRPr lang="en-US"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4" name="文本框 3"/>
          <p:cNvSpPr txBox="1"/>
          <p:nvPr/>
        </p:nvSpPr>
        <p:spPr>
          <a:xfrm>
            <a:off x="5465445" y="539750"/>
            <a:ext cx="6096000" cy="368300"/>
          </a:xfrm>
          <a:prstGeom prst="rect">
            <a:avLst/>
          </a:prstGeom>
          <a:noFill/>
        </p:spPr>
        <p:txBody>
          <a:bodyPr wrap="square" rtlCol="0" anchor="t">
            <a:spAutoFit/>
          </a:bodyPr>
          <a:p>
            <a:r>
              <a:rPr lang="zh-CN" altLang="en-US"/>
              <a:t>https://blog.csdn.net/z702143700/article/details/46805241</a:t>
            </a:r>
            <a:endParaRPr lang="zh-CN" altLang="en-US"/>
          </a:p>
        </p:txBody>
      </p:sp>
      <p:sp>
        <p:nvSpPr>
          <p:cNvPr id="9" name="文本框 8"/>
          <p:cNvSpPr txBox="1"/>
          <p:nvPr/>
        </p:nvSpPr>
        <p:spPr>
          <a:xfrm>
            <a:off x="6375400" y="1040765"/>
            <a:ext cx="5631180" cy="368300"/>
          </a:xfrm>
          <a:prstGeom prst="rect">
            <a:avLst/>
          </a:prstGeom>
          <a:noFill/>
        </p:spPr>
        <p:txBody>
          <a:bodyPr wrap="none" rtlCol="0" anchor="t">
            <a:spAutoFit/>
          </a:bodyPr>
          <a:p>
            <a:pPr algn="l"/>
            <a:r>
              <a:rPr lang="zh-CN" altLang="en-US">
                <a:sym typeface="+mn-ea"/>
              </a:rPr>
              <a:t>此部分补全rm2022_Lecture2</a:t>
            </a:r>
            <a:r>
              <a:rPr kumimoji="1" lang="zh-CN" altLang="en-US" dirty="0">
                <a:sym typeface="+mn-ea"/>
              </a:rPr>
              <a:t>变量作用域（特殊例子）</a:t>
            </a:r>
            <a:endParaRPr lang="zh-CN" altLang="en-US"/>
          </a:p>
        </p:txBody>
      </p:sp>
      <p:pic>
        <p:nvPicPr>
          <p:cNvPr id="2" name="图片 1"/>
          <p:cNvPicPr>
            <a:picLocks noChangeAspect="1"/>
          </p:cNvPicPr>
          <p:nvPr/>
        </p:nvPicPr>
        <p:blipFill>
          <a:blip r:embed="rId2"/>
          <a:stretch>
            <a:fillRect/>
          </a:stretch>
        </p:blipFill>
        <p:spPr>
          <a:xfrm>
            <a:off x="848360" y="1541780"/>
            <a:ext cx="9318625" cy="3260725"/>
          </a:xfrm>
          <a:prstGeom prst="rect">
            <a:avLst/>
          </a:prstGeom>
        </p:spPr>
      </p:pic>
      <p:sp>
        <p:nvSpPr>
          <p:cNvPr id="5" name="文本框 4"/>
          <p:cNvSpPr txBox="1"/>
          <p:nvPr/>
        </p:nvSpPr>
        <p:spPr>
          <a:xfrm>
            <a:off x="848360" y="4935220"/>
            <a:ext cx="6096000" cy="368300"/>
          </a:xfrm>
          <a:prstGeom prst="rect">
            <a:avLst/>
          </a:prstGeom>
          <a:noFill/>
        </p:spPr>
        <p:txBody>
          <a:bodyPr wrap="square" rtlCol="0" anchor="t">
            <a:spAutoFit/>
          </a:bodyPr>
          <a:p>
            <a:r>
              <a:rPr lang="zh-CN" altLang="en-US">
                <a:solidFill>
                  <a:srgbClr val="FF0000"/>
                </a:solidFill>
              </a:rPr>
              <a:t>也就是说extern和static不能同时修饰一个变量</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12192635" cy="391281"/>
            <a:chOff x="522940" y="516970"/>
            <a:chExt cx="12192635" cy="391281"/>
          </a:xfrm>
        </p:grpSpPr>
        <p:sp>
          <p:nvSpPr>
            <p:cNvPr id="81" name="稻壳儿小白白(http://dwz.cn/Wu2UP)"/>
            <p:cNvSpPr txBox="1">
              <a:spLocks noChangeArrowheads="1"/>
            </p:cNvSpPr>
            <p:nvPr/>
          </p:nvSpPr>
          <p:spPr bwMode="auto">
            <a:xfrm>
              <a:off x="1420195" y="554435"/>
              <a:ext cx="1129538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sz="2000" b="1" dirty="0">
                  <a:solidFill>
                    <a:srgbClr val="595959"/>
                  </a:solidFill>
                  <a:latin typeface="+mn-lt"/>
                  <a:ea typeface="+mn-ea"/>
                  <a:cs typeface="+mn-ea"/>
                  <a:sym typeface="+mn-lt"/>
                </a:rPr>
                <a:t>存储说明符：</a:t>
              </a:r>
              <a:r>
                <a:rPr lang="en-US" sz="2000" b="1" dirty="0">
                  <a:solidFill>
                    <a:srgbClr val="595959"/>
                  </a:solidFill>
                  <a:latin typeface="+mn-lt"/>
                  <a:ea typeface="+mn-ea"/>
                  <a:cs typeface="+mn-ea"/>
                  <a:sym typeface="+mn-lt"/>
                </a:rPr>
                <a:t>extern</a:t>
              </a:r>
              <a:endParaRPr lang="en-US"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4" name="文本框 3"/>
          <p:cNvSpPr txBox="1"/>
          <p:nvPr/>
        </p:nvSpPr>
        <p:spPr>
          <a:xfrm>
            <a:off x="5465445" y="539750"/>
            <a:ext cx="6096000" cy="368300"/>
          </a:xfrm>
          <a:prstGeom prst="rect">
            <a:avLst/>
          </a:prstGeom>
          <a:noFill/>
        </p:spPr>
        <p:txBody>
          <a:bodyPr wrap="square" rtlCol="0" anchor="t">
            <a:spAutoFit/>
          </a:bodyPr>
          <a:p>
            <a:r>
              <a:rPr lang="zh-CN" altLang="en-US"/>
              <a:t>https://blog.csdn.net/z702143700/article/details/46805241</a:t>
            </a:r>
            <a:endParaRPr lang="zh-CN" altLang="en-US"/>
          </a:p>
        </p:txBody>
      </p:sp>
      <p:sp>
        <p:nvSpPr>
          <p:cNvPr id="9" name="文本框 8"/>
          <p:cNvSpPr txBox="1"/>
          <p:nvPr/>
        </p:nvSpPr>
        <p:spPr>
          <a:xfrm>
            <a:off x="6375400" y="1040765"/>
            <a:ext cx="5631180" cy="368300"/>
          </a:xfrm>
          <a:prstGeom prst="rect">
            <a:avLst/>
          </a:prstGeom>
          <a:noFill/>
        </p:spPr>
        <p:txBody>
          <a:bodyPr wrap="none" rtlCol="0" anchor="t">
            <a:spAutoFit/>
          </a:bodyPr>
          <a:p>
            <a:pPr algn="l"/>
            <a:r>
              <a:rPr lang="zh-CN" altLang="en-US">
                <a:sym typeface="+mn-ea"/>
              </a:rPr>
              <a:t>此部分补全rm2022_Lecture2</a:t>
            </a:r>
            <a:r>
              <a:rPr kumimoji="1" lang="zh-CN" altLang="en-US" dirty="0">
                <a:sym typeface="+mn-ea"/>
              </a:rPr>
              <a:t>变量作用域（特殊例子）</a:t>
            </a:r>
            <a:endParaRPr lang="zh-CN" altLang="en-US"/>
          </a:p>
        </p:txBody>
      </p:sp>
      <p:pic>
        <p:nvPicPr>
          <p:cNvPr id="3" name="图片 2"/>
          <p:cNvPicPr>
            <a:picLocks noChangeAspect="1"/>
          </p:cNvPicPr>
          <p:nvPr/>
        </p:nvPicPr>
        <p:blipFill>
          <a:blip r:embed="rId2"/>
          <a:stretch>
            <a:fillRect/>
          </a:stretch>
        </p:blipFill>
        <p:spPr>
          <a:xfrm>
            <a:off x="523240" y="1040765"/>
            <a:ext cx="2928620" cy="1584960"/>
          </a:xfrm>
          <a:prstGeom prst="rect">
            <a:avLst/>
          </a:prstGeom>
        </p:spPr>
      </p:pic>
      <p:pic>
        <p:nvPicPr>
          <p:cNvPr id="5" name="图片 4"/>
          <p:cNvPicPr>
            <a:picLocks noChangeAspect="1"/>
          </p:cNvPicPr>
          <p:nvPr/>
        </p:nvPicPr>
        <p:blipFill>
          <a:blip r:embed="rId3"/>
          <a:stretch>
            <a:fillRect/>
          </a:stretch>
        </p:blipFill>
        <p:spPr>
          <a:xfrm>
            <a:off x="570230" y="2625725"/>
            <a:ext cx="2881630" cy="1868170"/>
          </a:xfrm>
          <a:prstGeom prst="rect">
            <a:avLst/>
          </a:prstGeom>
        </p:spPr>
      </p:pic>
      <p:pic>
        <p:nvPicPr>
          <p:cNvPr id="6" name="图片 5"/>
          <p:cNvPicPr>
            <a:picLocks noChangeAspect="1"/>
          </p:cNvPicPr>
          <p:nvPr/>
        </p:nvPicPr>
        <p:blipFill>
          <a:blip r:embed="rId4"/>
          <a:stretch>
            <a:fillRect/>
          </a:stretch>
        </p:blipFill>
        <p:spPr>
          <a:xfrm>
            <a:off x="523240" y="4493895"/>
            <a:ext cx="3213100" cy="1990725"/>
          </a:xfrm>
          <a:prstGeom prst="rect">
            <a:avLst/>
          </a:prstGeom>
        </p:spPr>
      </p:pic>
      <p:sp>
        <p:nvSpPr>
          <p:cNvPr id="7" name="文本框 6"/>
          <p:cNvSpPr txBox="1"/>
          <p:nvPr/>
        </p:nvSpPr>
        <p:spPr>
          <a:xfrm>
            <a:off x="3736340" y="1409065"/>
            <a:ext cx="6096000" cy="2306955"/>
          </a:xfrm>
          <a:prstGeom prst="rect">
            <a:avLst/>
          </a:prstGeom>
          <a:noFill/>
        </p:spPr>
        <p:txBody>
          <a:bodyPr wrap="square" rtlCol="0" anchor="t">
            <a:spAutoFit/>
          </a:bodyPr>
          <a:p>
            <a:r>
              <a:rPr lang="zh-CN" altLang="en-US"/>
              <a:t>以上两个编译单元可以连接成功，当你打开test1.obj时，你可以在它里面找到字符串"123456"，同时你也可以在test2.obj中找到它们，</a:t>
            </a:r>
            <a:r>
              <a:rPr lang="zh-CN" altLang="en-US">
                <a:solidFill>
                  <a:srgbClr val="FF0000"/>
                </a:solidFill>
              </a:rPr>
              <a:t>它们之所以可以连接成功而没有报重复定义的错误是因为虽然它们有相同的内容，但是存储的物理地址并不一样</a:t>
            </a:r>
            <a:r>
              <a:rPr lang="zh-CN" altLang="en-US"/>
              <a:t>，就像是两个不同变量赋了相同的值一样，</a:t>
            </a:r>
            <a:r>
              <a:rPr lang="en-US" altLang="zh-CN"/>
              <a:t>(</a:t>
            </a:r>
            <a:r>
              <a:rPr lang="zh-CN" altLang="en-US"/>
              <a:t>这一点补全了</a:t>
            </a:r>
            <a:r>
              <a:rPr lang="zh-CN" altLang="en-US">
                <a:sym typeface="+mn-ea"/>
              </a:rPr>
              <a:t>rm2022_Lecture2</a:t>
            </a:r>
            <a:r>
              <a:rPr kumimoji="1" lang="zh-CN" altLang="en-US" dirty="0">
                <a:sym typeface="+mn-ea"/>
              </a:rPr>
              <a:t>变量作用域（特殊例子）的</a:t>
            </a:r>
            <a:r>
              <a:rPr kumimoji="1" lang="zh-CN" altLang="en-US" dirty="0">
                <a:solidFill>
                  <a:srgbClr val="FF0000"/>
                </a:solidFill>
                <a:sym typeface="+mn-ea"/>
              </a:rPr>
              <a:t>具体原因</a:t>
            </a:r>
            <a:r>
              <a:rPr lang="en-US" altLang="zh-CN"/>
              <a:t>)</a:t>
            </a:r>
            <a:r>
              <a:rPr lang="zh-CN" altLang="en-US"/>
              <a:t>而这两个变量分别作用于它们各自的编译单元。</a:t>
            </a:r>
            <a:endParaRPr lang="zh-CN" altLang="en-US"/>
          </a:p>
        </p:txBody>
      </p:sp>
      <p:sp>
        <p:nvSpPr>
          <p:cNvPr id="8" name="文本框 7"/>
          <p:cNvSpPr txBox="1"/>
          <p:nvPr/>
        </p:nvSpPr>
        <p:spPr>
          <a:xfrm>
            <a:off x="3736340" y="3716020"/>
            <a:ext cx="6096000" cy="922020"/>
          </a:xfrm>
          <a:prstGeom prst="rect">
            <a:avLst/>
          </a:prstGeom>
          <a:noFill/>
        </p:spPr>
        <p:txBody>
          <a:bodyPr wrap="square" rtlCol="0" anchor="t">
            <a:spAutoFit/>
          </a:bodyPr>
          <a:p>
            <a:r>
              <a:rPr lang="zh-CN" altLang="en-US"/>
              <a:t>正是因为static有以上的特性，</a:t>
            </a:r>
            <a:r>
              <a:rPr lang="zh-CN" altLang="en-US">
                <a:solidFill>
                  <a:srgbClr val="FF0000"/>
                </a:solidFill>
              </a:rPr>
              <a:t>所以一般定义static全局变量时，都把它放在原文件中而不是头文件，这样就不会给其他模块造成不必要的信息污染</a:t>
            </a:r>
            <a:r>
              <a:rPr lang="zh-CN" altLang="en-US"/>
              <a:t>，同样记住这个原则吧！</a:t>
            </a:r>
            <a:endParaRPr lang="zh-CN" altLang="en-US"/>
          </a:p>
        </p:txBody>
      </p:sp>
      <p:sp>
        <p:nvSpPr>
          <p:cNvPr id="10" name="文本框 9"/>
          <p:cNvSpPr txBox="1"/>
          <p:nvPr/>
        </p:nvSpPr>
        <p:spPr>
          <a:xfrm>
            <a:off x="3736340" y="4731385"/>
            <a:ext cx="6096000" cy="1753235"/>
          </a:xfrm>
          <a:prstGeom prst="rect">
            <a:avLst/>
          </a:prstGeom>
          <a:noFill/>
        </p:spPr>
        <p:txBody>
          <a:bodyPr wrap="square" rtlCol="0" anchor="t">
            <a:spAutoFit/>
          </a:bodyPr>
          <a:p>
            <a:r>
              <a:rPr lang="zh-CN" altLang="en-US">
                <a:solidFill>
                  <a:srgbClr val="FF0000"/>
                </a:solidFill>
              </a:rPr>
              <a:t>注意：</a:t>
            </a:r>
            <a:r>
              <a:rPr lang="zh-CN" altLang="en-US"/>
              <a:t>const char* g_str = "123456" 与 const char g_str[] ="123465"是不同的，前面那个const修饰的是char *而不是g_str,它的g_str并不是常量，它被看做是一个定义了的全局变量（可以被其他编译单元使用）， 所以如果你像让char* g_str遵守const的全局常量的规则，最好这么定义const char* const g_str="123456"。（回忆之前的</a:t>
            </a:r>
            <a:r>
              <a:rPr lang="en-US" altLang="zh-CN">
                <a:solidFill>
                  <a:srgbClr val="FF0000"/>
                </a:solidFill>
              </a:rPr>
              <a:t>const</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12192635" cy="391281"/>
            <a:chOff x="522940" y="516970"/>
            <a:chExt cx="12192635" cy="391281"/>
          </a:xfrm>
        </p:grpSpPr>
        <p:sp>
          <p:nvSpPr>
            <p:cNvPr id="81" name="稻壳儿小白白(http://dwz.cn/Wu2UP)"/>
            <p:cNvSpPr txBox="1">
              <a:spLocks noChangeArrowheads="1"/>
            </p:cNvSpPr>
            <p:nvPr/>
          </p:nvSpPr>
          <p:spPr bwMode="auto">
            <a:xfrm>
              <a:off x="1420195" y="554435"/>
              <a:ext cx="1129538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sz="2000" b="1" dirty="0">
                  <a:solidFill>
                    <a:srgbClr val="595959"/>
                  </a:solidFill>
                  <a:latin typeface="+mn-lt"/>
                  <a:ea typeface="+mn-ea"/>
                  <a:cs typeface="+mn-ea"/>
                  <a:sym typeface="+mn-lt"/>
                </a:rPr>
                <a:t>存储说明符：</a:t>
              </a:r>
              <a:r>
                <a:rPr lang="en-US" sz="2000" b="1" dirty="0">
                  <a:solidFill>
                    <a:srgbClr val="595959"/>
                  </a:solidFill>
                  <a:latin typeface="+mn-lt"/>
                  <a:ea typeface="+mn-ea"/>
                  <a:cs typeface="+mn-ea"/>
                  <a:sym typeface="+mn-lt"/>
                </a:rPr>
                <a:t>extern</a:t>
              </a:r>
              <a:endParaRPr lang="en-US"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4" name="文本框 3"/>
          <p:cNvSpPr txBox="1"/>
          <p:nvPr/>
        </p:nvSpPr>
        <p:spPr>
          <a:xfrm>
            <a:off x="5465445" y="539750"/>
            <a:ext cx="6096000" cy="368300"/>
          </a:xfrm>
          <a:prstGeom prst="rect">
            <a:avLst/>
          </a:prstGeom>
          <a:noFill/>
        </p:spPr>
        <p:txBody>
          <a:bodyPr wrap="square" rtlCol="0" anchor="t">
            <a:spAutoFit/>
          </a:bodyPr>
          <a:p>
            <a:r>
              <a:rPr lang="zh-CN" altLang="en-US"/>
              <a:t>https://blog.csdn.net/z702143700/article/details/46805241</a:t>
            </a:r>
            <a:endParaRPr lang="zh-CN" altLang="en-US"/>
          </a:p>
        </p:txBody>
      </p:sp>
      <p:sp>
        <p:nvSpPr>
          <p:cNvPr id="9" name="文本框 8"/>
          <p:cNvSpPr txBox="1"/>
          <p:nvPr/>
        </p:nvSpPr>
        <p:spPr>
          <a:xfrm>
            <a:off x="6375400" y="1040765"/>
            <a:ext cx="5631180" cy="368300"/>
          </a:xfrm>
          <a:prstGeom prst="rect">
            <a:avLst/>
          </a:prstGeom>
          <a:noFill/>
        </p:spPr>
        <p:txBody>
          <a:bodyPr wrap="none" rtlCol="0" anchor="t">
            <a:spAutoFit/>
          </a:bodyPr>
          <a:p>
            <a:pPr algn="l"/>
            <a:r>
              <a:rPr lang="zh-CN" altLang="en-US">
                <a:sym typeface="+mn-ea"/>
              </a:rPr>
              <a:t>此部分补全rm2022_Lecture2</a:t>
            </a:r>
            <a:r>
              <a:rPr kumimoji="1" lang="zh-CN" altLang="en-US" dirty="0">
                <a:sym typeface="+mn-ea"/>
              </a:rPr>
              <a:t>变量作用域（特殊例子）</a:t>
            </a:r>
            <a:endParaRPr lang="zh-CN" altLang="en-US"/>
          </a:p>
        </p:txBody>
      </p:sp>
      <p:pic>
        <p:nvPicPr>
          <p:cNvPr id="2" name="图片 1"/>
          <p:cNvPicPr>
            <a:picLocks noChangeAspect="1"/>
          </p:cNvPicPr>
          <p:nvPr/>
        </p:nvPicPr>
        <p:blipFill>
          <a:blip r:embed="rId2"/>
          <a:stretch>
            <a:fillRect/>
          </a:stretch>
        </p:blipFill>
        <p:spPr>
          <a:xfrm>
            <a:off x="633095" y="1541780"/>
            <a:ext cx="8181340" cy="1243965"/>
          </a:xfrm>
          <a:prstGeom prst="rect">
            <a:avLst/>
          </a:prstGeom>
        </p:spPr>
      </p:pic>
      <p:pic>
        <p:nvPicPr>
          <p:cNvPr id="10" name="图片 9"/>
          <p:cNvPicPr>
            <a:picLocks noChangeAspect="1"/>
          </p:cNvPicPr>
          <p:nvPr/>
        </p:nvPicPr>
        <p:blipFill>
          <a:blip r:embed="rId3"/>
          <a:stretch>
            <a:fillRect/>
          </a:stretch>
        </p:blipFill>
        <p:spPr>
          <a:xfrm>
            <a:off x="523240" y="2829560"/>
            <a:ext cx="4637405" cy="544195"/>
          </a:xfrm>
          <a:prstGeom prst="rect">
            <a:avLst/>
          </a:prstGeom>
        </p:spPr>
      </p:pic>
      <p:sp>
        <p:nvSpPr>
          <p:cNvPr id="11" name="文本框 10"/>
          <p:cNvSpPr txBox="1"/>
          <p:nvPr/>
        </p:nvSpPr>
        <p:spPr>
          <a:xfrm>
            <a:off x="5589905" y="2722880"/>
            <a:ext cx="6096000" cy="645160"/>
          </a:xfrm>
          <a:prstGeom prst="rect">
            <a:avLst/>
          </a:prstGeom>
          <a:noFill/>
        </p:spPr>
        <p:txBody>
          <a:bodyPr wrap="square" rtlCol="0" anchor="t">
            <a:spAutoFit/>
          </a:bodyPr>
          <a:p>
            <a:r>
              <a:rPr lang="zh-CN" altLang="en-US"/>
              <a:t>https://blog.csdn.net/jiemashizhen/article/details/125053677</a:t>
            </a:r>
            <a:endParaRPr lang="zh-CN" altLang="en-US"/>
          </a:p>
        </p:txBody>
      </p:sp>
      <p:pic>
        <p:nvPicPr>
          <p:cNvPr id="12" name="图片 11"/>
          <p:cNvPicPr>
            <a:picLocks noChangeAspect="1"/>
          </p:cNvPicPr>
          <p:nvPr/>
        </p:nvPicPr>
        <p:blipFill>
          <a:blip r:embed="rId4"/>
          <a:stretch>
            <a:fillRect/>
          </a:stretch>
        </p:blipFill>
        <p:spPr>
          <a:xfrm>
            <a:off x="633095" y="3417570"/>
            <a:ext cx="3522980" cy="1718945"/>
          </a:xfrm>
          <a:prstGeom prst="rect">
            <a:avLst/>
          </a:prstGeom>
        </p:spPr>
      </p:pic>
      <p:pic>
        <p:nvPicPr>
          <p:cNvPr id="13" name="图片 12"/>
          <p:cNvPicPr>
            <a:picLocks noChangeAspect="1"/>
          </p:cNvPicPr>
          <p:nvPr/>
        </p:nvPicPr>
        <p:blipFill>
          <a:blip r:embed="rId5"/>
          <a:stretch>
            <a:fillRect/>
          </a:stretch>
        </p:blipFill>
        <p:spPr>
          <a:xfrm>
            <a:off x="4280535" y="3419475"/>
            <a:ext cx="3323590" cy="1781175"/>
          </a:xfrm>
          <a:prstGeom prst="rect">
            <a:avLst/>
          </a:prstGeom>
        </p:spPr>
      </p:pic>
      <p:pic>
        <p:nvPicPr>
          <p:cNvPr id="14" name="图片 13"/>
          <p:cNvPicPr>
            <a:picLocks noChangeAspect="1"/>
          </p:cNvPicPr>
          <p:nvPr/>
        </p:nvPicPr>
        <p:blipFill>
          <a:blip r:embed="rId6"/>
          <a:stretch>
            <a:fillRect/>
          </a:stretch>
        </p:blipFill>
        <p:spPr>
          <a:xfrm>
            <a:off x="7604125" y="3316605"/>
            <a:ext cx="3800475" cy="2200275"/>
          </a:xfrm>
          <a:prstGeom prst="rect">
            <a:avLst/>
          </a:prstGeom>
        </p:spPr>
      </p:pic>
      <p:pic>
        <p:nvPicPr>
          <p:cNvPr id="15" name="图片 14"/>
          <p:cNvPicPr>
            <a:picLocks noChangeAspect="1"/>
          </p:cNvPicPr>
          <p:nvPr/>
        </p:nvPicPr>
        <p:blipFill>
          <a:blip r:embed="rId7"/>
          <a:stretch>
            <a:fillRect/>
          </a:stretch>
        </p:blipFill>
        <p:spPr>
          <a:xfrm>
            <a:off x="633095" y="5136515"/>
            <a:ext cx="1990725" cy="781050"/>
          </a:xfrm>
          <a:prstGeom prst="rect">
            <a:avLst/>
          </a:prstGeom>
        </p:spPr>
      </p:pic>
      <p:pic>
        <p:nvPicPr>
          <p:cNvPr id="16" name="图片 15"/>
          <p:cNvPicPr>
            <a:picLocks noChangeAspect="1"/>
          </p:cNvPicPr>
          <p:nvPr/>
        </p:nvPicPr>
        <p:blipFill>
          <a:blip r:embed="rId8"/>
          <a:stretch>
            <a:fillRect/>
          </a:stretch>
        </p:blipFill>
        <p:spPr>
          <a:xfrm>
            <a:off x="2459355" y="5834380"/>
            <a:ext cx="5743575" cy="762000"/>
          </a:xfrm>
          <a:prstGeom prst="rect">
            <a:avLst/>
          </a:prstGeom>
        </p:spPr>
      </p:pic>
      <p:sp>
        <p:nvSpPr>
          <p:cNvPr id="17" name="文本框 16"/>
          <p:cNvSpPr txBox="1"/>
          <p:nvPr/>
        </p:nvSpPr>
        <p:spPr>
          <a:xfrm>
            <a:off x="3922395" y="5341620"/>
            <a:ext cx="2456180" cy="368300"/>
          </a:xfrm>
          <a:prstGeom prst="rect">
            <a:avLst/>
          </a:prstGeom>
          <a:noFill/>
        </p:spPr>
        <p:txBody>
          <a:bodyPr wrap="none" rtlCol="0" anchor="t">
            <a:spAutoFit/>
          </a:bodyPr>
          <a:p>
            <a:pPr algn="l"/>
            <a:r>
              <a:rPr lang="zh-CN" altLang="en-US">
                <a:sym typeface="+mn-ea"/>
              </a:rPr>
              <a:t>此部分补全</a:t>
            </a:r>
            <a:r>
              <a:rPr lang="en-US" altLang="zh-CN">
                <a:sym typeface="+mn-ea"/>
              </a:rPr>
              <a:t> const </a:t>
            </a:r>
            <a:r>
              <a:rPr lang="zh-CN" altLang="en-US">
                <a:sym typeface="+mn-ea"/>
              </a:rPr>
              <a:t>属性</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12192635" cy="391281"/>
            <a:chOff x="522940" y="516970"/>
            <a:chExt cx="12192635" cy="391281"/>
          </a:xfrm>
        </p:grpSpPr>
        <p:sp>
          <p:nvSpPr>
            <p:cNvPr id="81" name="稻壳儿小白白(http://dwz.cn/Wu2UP)"/>
            <p:cNvSpPr txBox="1">
              <a:spLocks noChangeArrowheads="1"/>
            </p:cNvSpPr>
            <p:nvPr/>
          </p:nvSpPr>
          <p:spPr bwMode="auto">
            <a:xfrm>
              <a:off x="1420195" y="554435"/>
              <a:ext cx="1129538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sz="2000" b="1" dirty="0">
                  <a:solidFill>
                    <a:srgbClr val="595959"/>
                  </a:solidFill>
                  <a:latin typeface="+mn-lt"/>
                  <a:ea typeface="+mn-ea"/>
                  <a:cs typeface="+mn-ea"/>
                  <a:sym typeface="+mn-lt"/>
                </a:rPr>
                <a:t>存储说明符：</a:t>
              </a:r>
              <a:r>
                <a:rPr lang="en-US" sz="2000" b="1" dirty="0">
                  <a:solidFill>
                    <a:srgbClr val="595959"/>
                  </a:solidFill>
                  <a:latin typeface="+mn-lt"/>
                  <a:ea typeface="+mn-ea"/>
                  <a:cs typeface="+mn-ea"/>
                  <a:sym typeface="+mn-lt"/>
                </a:rPr>
                <a:t>extern</a:t>
              </a:r>
              <a:endParaRPr lang="en-US"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4" name="文本框 3"/>
          <p:cNvSpPr txBox="1"/>
          <p:nvPr/>
        </p:nvSpPr>
        <p:spPr>
          <a:xfrm>
            <a:off x="5465445" y="539750"/>
            <a:ext cx="6096000" cy="368300"/>
          </a:xfrm>
          <a:prstGeom prst="rect">
            <a:avLst/>
          </a:prstGeom>
          <a:noFill/>
        </p:spPr>
        <p:txBody>
          <a:bodyPr wrap="square" rtlCol="0" anchor="t">
            <a:spAutoFit/>
          </a:bodyPr>
          <a:p>
            <a:r>
              <a:rPr lang="zh-CN" altLang="en-US"/>
              <a:t>https://blog.csdn.net/z702143700/article/details/46805241</a:t>
            </a:r>
            <a:endParaRPr lang="zh-CN" altLang="en-US"/>
          </a:p>
        </p:txBody>
      </p:sp>
      <p:sp>
        <p:nvSpPr>
          <p:cNvPr id="9" name="文本框 8"/>
          <p:cNvSpPr txBox="1"/>
          <p:nvPr/>
        </p:nvSpPr>
        <p:spPr>
          <a:xfrm>
            <a:off x="6375400" y="1040765"/>
            <a:ext cx="5631180" cy="368300"/>
          </a:xfrm>
          <a:prstGeom prst="rect">
            <a:avLst/>
          </a:prstGeom>
          <a:noFill/>
        </p:spPr>
        <p:txBody>
          <a:bodyPr wrap="none" rtlCol="0" anchor="t">
            <a:spAutoFit/>
          </a:bodyPr>
          <a:p>
            <a:pPr algn="l"/>
            <a:r>
              <a:rPr lang="zh-CN" altLang="en-US">
                <a:sym typeface="+mn-ea"/>
              </a:rPr>
              <a:t>此部分补全rm2022_Lecture2</a:t>
            </a:r>
            <a:r>
              <a:rPr kumimoji="1" lang="zh-CN" altLang="en-US" dirty="0">
                <a:sym typeface="+mn-ea"/>
              </a:rPr>
              <a:t>变量作用域（特殊例子）</a:t>
            </a:r>
            <a:endParaRPr lang="zh-CN" altLang="en-US"/>
          </a:p>
        </p:txBody>
      </p:sp>
      <p:sp>
        <p:nvSpPr>
          <p:cNvPr id="3" name="文本框 2"/>
          <p:cNvSpPr txBox="1"/>
          <p:nvPr/>
        </p:nvSpPr>
        <p:spPr>
          <a:xfrm>
            <a:off x="901065" y="1409065"/>
            <a:ext cx="10076815" cy="1568450"/>
          </a:xfrm>
          <a:prstGeom prst="rect">
            <a:avLst/>
          </a:prstGeom>
          <a:noFill/>
        </p:spPr>
        <p:txBody>
          <a:bodyPr wrap="square" rtlCol="0" anchor="t">
            <a:spAutoFit/>
          </a:bodyPr>
          <a:p>
            <a:r>
              <a:rPr lang="zh-CN" altLang="en-US" sz="2400">
                <a:solidFill>
                  <a:srgbClr val="FF0000"/>
                </a:solidFill>
              </a:rPr>
              <a:t>上面的程序之所以能成功编译，是因为对于const全局变量，C++会默认认为其为内部连接。</a:t>
            </a:r>
            <a:endParaRPr lang="zh-CN" altLang="en-US" sz="2400">
              <a:solidFill>
                <a:srgbClr val="FF0000"/>
              </a:solidFill>
            </a:endParaRPr>
          </a:p>
          <a:p>
            <a:r>
              <a:rPr lang="zh-CN" altLang="en-US" sz="2400">
                <a:solidFill>
                  <a:srgbClr val="FF0000"/>
                </a:solidFill>
              </a:rPr>
              <a:t>所以当const单独使用时它就与static相同，而当与extern一起合作的时候，它的特性就跟extern的一样了！</a:t>
            </a:r>
            <a:endParaRPr lang="zh-CN" altLang="en-US" sz="2400">
              <a:solidFill>
                <a:srgbClr val="FF0000"/>
              </a:solidFill>
            </a:endParaRPr>
          </a:p>
        </p:txBody>
      </p:sp>
      <p:pic>
        <p:nvPicPr>
          <p:cNvPr id="5" name="图片 4"/>
          <p:cNvPicPr>
            <a:picLocks noChangeAspect="1"/>
          </p:cNvPicPr>
          <p:nvPr/>
        </p:nvPicPr>
        <p:blipFill>
          <a:blip r:embed="rId2"/>
          <a:stretch>
            <a:fillRect/>
          </a:stretch>
        </p:blipFill>
        <p:spPr>
          <a:xfrm>
            <a:off x="1292860" y="3208655"/>
            <a:ext cx="9002395" cy="31394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12174855" cy="391281"/>
            <a:chOff x="522940" y="516970"/>
            <a:chExt cx="12174855" cy="391281"/>
          </a:xfrm>
        </p:grpSpPr>
        <p:sp>
          <p:nvSpPr>
            <p:cNvPr id="81" name="稻壳儿小白白(http://dwz.cn/Wu2UP)"/>
            <p:cNvSpPr txBox="1">
              <a:spLocks noChangeArrowheads="1"/>
            </p:cNvSpPr>
            <p:nvPr/>
          </p:nvSpPr>
          <p:spPr bwMode="auto">
            <a:xfrm>
              <a:off x="1402415" y="558880"/>
              <a:ext cx="1129538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sz="2000" b="1" dirty="0">
                  <a:solidFill>
                    <a:srgbClr val="595959"/>
                  </a:solidFill>
                  <a:latin typeface="+mn-lt"/>
                  <a:ea typeface="+mn-ea"/>
                  <a:cs typeface="+mn-ea"/>
                  <a:sym typeface="+mn-lt"/>
                </a:rPr>
                <a:t>存储说明符：</a:t>
              </a:r>
              <a:r>
                <a:rPr lang="en-US" sz="2000" b="1" dirty="0">
                  <a:solidFill>
                    <a:srgbClr val="595959"/>
                  </a:solidFill>
                  <a:latin typeface="+mn-lt"/>
                  <a:ea typeface="+mn-ea"/>
                  <a:cs typeface="+mn-ea"/>
                  <a:sym typeface="+mn-lt"/>
                </a:rPr>
                <a:t>extern</a:t>
              </a:r>
              <a:endParaRPr lang="en-US"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2" name="文本框 1"/>
          <p:cNvSpPr txBox="1"/>
          <p:nvPr/>
        </p:nvSpPr>
        <p:spPr>
          <a:xfrm>
            <a:off x="2026285" y="2270760"/>
            <a:ext cx="8139430" cy="2584450"/>
          </a:xfrm>
          <a:prstGeom prst="rect">
            <a:avLst/>
          </a:prstGeom>
          <a:noFill/>
        </p:spPr>
        <p:txBody>
          <a:bodyPr wrap="square" rtlCol="0" anchor="t">
            <a:spAutoFit/>
          </a:bodyPr>
          <a:p>
            <a:r>
              <a:rPr lang="zh-CN" altLang="en-US" sz="5400"/>
              <a:t>请转到</a:t>
            </a:r>
            <a:r>
              <a:rPr lang="zh-CN" altLang="en-US" sz="5400">
                <a:solidFill>
                  <a:srgbClr val="FF0000"/>
                </a:solidFill>
                <a:sym typeface="+mn-ea"/>
              </a:rPr>
              <a:t>rm2022_Lecture补充（内部链接和外部链接）</a:t>
            </a:r>
            <a:r>
              <a:rPr lang="zh-CN" altLang="en-US" sz="5400">
                <a:sym typeface="+mn-ea"/>
              </a:rPr>
              <a:t>复习并学习新知识</a:t>
            </a:r>
            <a:endParaRPr lang="zh-CN" altLang="en-US" sz="540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13866495" cy="391281"/>
            <a:chOff x="522940" y="516970"/>
            <a:chExt cx="13866495" cy="391281"/>
          </a:xfrm>
        </p:grpSpPr>
        <p:sp>
          <p:nvSpPr>
            <p:cNvPr id="81" name="稻壳儿小白白(http://dwz.cn/Wu2UP)"/>
            <p:cNvSpPr txBox="1">
              <a:spLocks noChangeArrowheads="1"/>
            </p:cNvSpPr>
            <p:nvPr/>
          </p:nvSpPr>
          <p:spPr bwMode="auto">
            <a:xfrm>
              <a:off x="1420195" y="554435"/>
              <a:ext cx="1296924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lang="zh-CN" altLang="en-US" sz="2000" b="1" dirty="0">
                  <a:solidFill>
                    <a:srgbClr val="595959"/>
                  </a:solidFill>
                  <a:latin typeface="+mn-lt"/>
                  <a:ea typeface="+mn-ea"/>
                  <a:cs typeface="+mn-ea"/>
                  <a:sym typeface="+mn-lt"/>
                </a:rPr>
                <a:t>基本数据类型结构：void，int，char，float，double，bool，w_char，</a:t>
              </a:r>
              <a:endParaRPr lang="en-US" altLang="zh-CN"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pic>
        <p:nvPicPr>
          <p:cNvPr id="2" name="图片 1"/>
          <p:cNvPicPr>
            <a:picLocks noChangeAspect="1"/>
          </p:cNvPicPr>
          <p:nvPr/>
        </p:nvPicPr>
        <p:blipFill>
          <a:blip r:embed="rId2"/>
          <a:stretch>
            <a:fillRect/>
          </a:stretch>
        </p:blipFill>
        <p:spPr>
          <a:xfrm>
            <a:off x="925195" y="1231900"/>
            <a:ext cx="7999095" cy="707390"/>
          </a:xfrm>
          <a:prstGeom prst="rect">
            <a:avLst/>
          </a:prstGeom>
        </p:spPr>
      </p:pic>
      <p:pic>
        <p:nvPicPr>
          <p:cNvPr id="6" name="图片 5"/>
          <p:cNvPicPr>
            <a:picLocks noChangeAspect="1"/>
          </p:cNvPicPr>
          <p:nvPr/>
        </p:nvPicPr>
        <p:blipFill>
          <a:blip r:embed="rId3"/>
          <a:stretch>
            <a:fillRect/>
          </a:stretch>
        </p:blipFill>
        <p:spPr>
          <a:xfrm>
            <a:off x="935990" y="2530475"/>
            <a:ext cx="4675505" cy="511810"/>
          </a:xfrm>
          <a:prstGeom prst="rect">
            <a:avLst/>
          </a:prstGeom>
        </p:spPr>
      </p:pic>
      <p:pic>
        <p:nvPicPr>
          <p:cNvPr id="7" name="图片 6"/>
          <p:cNvPicPr>
            <a:picLocks noChangeAspect="1"/>
          </p:cNvPicPr>
          <p:nvPr/>
        </p:nvPicPr>
        <p:blipFill>
          <a:blip r:embed="rId4"/>
          <a:stretch>
            <a:fillRect/>
          </a:stretch>
        </p:blipFill>
        <p:spPr>
          <a:xfrm>
            <a:off x="935990" y="1936115"/>
            <a:ext cx="7426960" cy="657225"/>
          </a:xfrm>
          <a:prstGeom prst="rect">
            <a:avLst/>
          </a:prstGeom>
        </p:spPr>
      </p:pic>
      <p:pic>
        <p:nvPicPr>
          <p:cNvPr id="8" name="图片 7"/>
          <p:cNvPicPr>
            <a:picLocks noChangeAspect="1"/>
          </p:cNvPicPr>
          <p:nvPr/>
        </p:nvPicPr>
        <p:blipFill>
          <a:blip r:embed="rId5"/>
          <a:srcRect b="46526"/>
          <a:stretch>
            <a:fillRect/>
          </a:stretch>
        </p:blipFill>
        <p:spPr>
          <a:xfrm>
            <a:off x="935990" y="3040380"/>
            <a:ext cx="4536440" cy="547370"/>
          </a:xfrm>
          <a:prstGeom prst="rect">
            <a:avLst/>
          </a:prstGeom>
        </p:spPr>
      </p:pic>
      <p:pic>
        <p:nvPicPr>
          <p:cNvPr id="10" name="图片 9"/>
          <p:cNvPicPr>
            <a:picLocks noChangeAspect="1"/>
          </p:cNvPicPr>
          <p:nvPr/>
        </p:nvPicPr>
        <p:blipFill>
          <a:blip r:embed="rId6"/>
          <a:stretch>
            <a:fillRect/>
          </a:stretch>
        </p:blipFill>
        <p:spPr>
          <a:xfrm>
            <a:off x="935990" y="3633470"/>
            <a:ext cx="3747770" cy="499745"/>
          </a:xfrm>
          <a:prstGeom prst="rect">
            <a:avLst/>
          </a:prstGeom>
        </p:spPr>
      </p:pic>
      <p:pic>
        <p:nvPicPr>
          <p:cNvPr id="11" name="图片 10"/>
          <p:cNvPicPr>
            <a:picLocks noChangeAspect="1"/>
          </p:cNvPicPr>
          <p:nvPr/>
        </p:nvPicPr>
        <p:blipFill>
          <a:blip r:embed="rId7"/>
          <a:stretch>
            <a:fillRect/>
          </a:stretch>
        </p:blipFill>
        <p:spPr>
          <a:xfrm>
            <a:off x="925195" y="4117975"/>
            <a:ext cx="8458200" cy="542925"/>
          </a:xfrm>
          <a:prstGeom prst="rect">
            <a:avLst/>
          </a:prstGeom>
        </p:spPr>
      </p:pic>
      <p:pic>
        <p:nvPicPr>
          <p:cNvPr id="12" name="图片 11"/>
          <p:cNvPicPr>
            <a:picLocks noChangeAspect="1"/>
          </p:cNvPicPr>
          <p:nvPr/>
        </p:nvPicPr>
        <p:blipFill>
          <a:blip r:embed="rId8"/>
          <a:stretch>
            <a:fillRect/>
          </a:stretch>
        </p:blipFill>
        <p:spPr>
          <a:xfrm>
            <a:off x="935990" y="4709160"/>
            <a:ext cx="6836410" cy="649605"/>
          </a:xfrm>
          <a:prstGeom prst="rect">
            <a:avLst/>
          </a:prstGeom>
        </p:spPr>
      </p:pic>
      <p:sp>
        <p:nvSpPr>
          <p:cNvPr id="3" name="文本框 2"/>
          <p:cNvSpPr txBox="1"/>
          <p:nvPr/>
        </p:nvSpPr>
        <p:spPr>
          <a:xfrm>
            <a:off x="925195" y="5827395"/>
            <a:ext cx="6096000" cy="368300"/>
          </a:xfrm>
          <a:prstGeom prst="rect">
            <a:avLst/>
          </a:prstGeom>
          <a:noFill/>
        </p:spPr>
        <p:txBody>
          <a:bodyPr wrap="square" rtlCol="0" anchor="t">
            <a:spAutoFit/>
          </a:bodyPr>
          <a:p>
            <a:r>
              <a:rPr lang="zh-CN" altLang="en-US">
                <a:solidFill>
                  <a:srgbClr val="FF0000"/>
                </a:solidFill>
              </a:rPr>
              <a:t>详细内容见rm2022_Lecture2基本数据类型篇</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13866495" cy="391281"/>
            <a:chOff x="522940" y="516970"/>
            <a:chExt cx="13866495" cy="391281"/>
          </a:xfrm>
        </p:grpSpPr>
        <p:sp>
          <p:nvSpPr>
            <p:cNvPr id="81" name="稻壳儿小白白(http://dwz.cn/Wu2UP)"/>
            <p:cNvSpPr txBox="1">
              <a:spLocks noChangeArrowheads="1"/>
            </p:cNvSpPr>
            <p:nvPr/>
          </p:nvSpPr>
          <p:spPr bwMode="auto">
            <a:xfrm>
              <a:off x="1420195" y="554435"/>
              <a:ext cx="1296924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lang="zh-CN" altLang="en-US" sz="2000" b="1" dirty="0">
                  <a:solidFill>
                    <a:srgbClr val="595959"/>
                  </a:solidFill>
                  <a:latin typeface="+mn-lt"/>
                  <a:ea typeface="+mn-ea"/>
                  <a:cs typeface="+mn-ea"/>
                  <a:sym typeface="+mn-lt"/>
                </a:rPr>
                <a:t>常量值：true，false</a:t>
              </a:r>
              <a:endParaRPr lang="en-US" altLang="zh-CN"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sp>
        <p:nvSpPr>
          <p:cNvPr id="3" name="文本框 2"/>
          <p:cNvSpPr txBox="1"/>
          <p:nvPr/>
        </p:nvSpPr>
        <p:spPr>
          <a:xfrm>
            <a:off x="925195" y="5827395"/>
            <a:ext cx="6096000" cy="368300"/>
          </a:xfrm>
          <a:prstGeom prst="rect">
            <a:avLst/>
          </a:prstGeom>
          <a:noFill/>
        </p:spPr>
        <p:txBody>
          <a:bodyPr wrap="square" rtlCol="0" anchor="t">
            <a:spAutoFit/>
          </a:bodyPr>
          <a:p>
            <a:r>
              <a:rPr lang="zh-CN" altLang="en-US">
                <a:solidFill>
                  <a:srgbClr val="FF0000"/>
                </a:solidFill>
              </a:rPr>
              <a:t>详细内容见rm2022_Lecture2基本数据类型篇</a:t>
            </a:r>
            <a:endParaRPr lang="zh-CN" altLang="en-US">
              <a:solidFill>
                <a:srgbClr val="FF0000"/>
              </a:solidFill>
            </a:endParaRPr>
          </a:p>
        </p:txBody>
      </p:sp>
      <p:pic>
        <p:nvPicPr>
          <p:cNvPr id="4" name="图片 3"/>
          <p:cNvPicPr>
            <a:picLocks noChangeAspect="1"/>
          </p:cNvPicPr>
          <p:nvPr/>
        </p:nvPicPr>
        <p:blipFill>
          <a:blip r:embed="rId2"/>
          <a:stretch>
            <a:fillRect/>
          </a:stretch>
        </p:blipFill>
        <p:spPr>
          <a:xfrm>
            <a:off x="1159510" y="1981835"/>
            <a:ext cx="7364730" cy="837565"/>
          </a:xfrm>
          <a:prstGeom prst="rect">
            <a:avLst/>
          </a:prstGeom>
        </p:spPr>
      </p:pic>
      <p:pic>
        <p:nvPicPr>
          <p:cNvPr id="5" name="图片 4"/>
          <p:cNvPicPr>
            <a:picLocks noChangeAspect="1"/>
          </p:cNvPicPr>
          <p:nvPr/>
        </p:nvPicPr>
        <p:blipFill>
          <a:blip r:embed="rId3"/>
          <a:stretch>
            <a:fillRect/>
          </a:stretch>
        </p:blipFill>
        <p:spPr>
          <a:xfrm>
            <a:off x="1159510" y="3328670"/>
            <a:ext cx="8007985" cy="8661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13866495" cy="391281"/>
            <a:chOff x="522940" y="516970"/>
            <a:chExt cx="13866495" cy="391281"/>
          </a:xfrm>
        </p:grpSpPr>
        <p:sp>
          <p:nvSpPr>
            <p:cNvPr id="81" name="稻壳儿小白白(http://dwz.cn/Wu2UP)"/>
            <p:cNvSpPr txBox="1">
              <a:spLocks noChangeArrowheads="1"/>
            </p:cNvSpPr>
            <p:nvPr/>
          </p:nvSpPr>
          <p:spPr bwMode="auto">
            <a:xfrm>
              <a:off x="1420195" y="554435"/>
              <a:ext cx="1296924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lang="zh-CN" altLang="en-US" sz="2000" b="1" dirty="0">
                  <a:solidFill>
                    <a:srgbClr val="595959"/>
                  </a:solidFill>
                  <a:latin typeface="+mn-lt"/>
                  <a:ea typeface="+mn-ea"/>
                  <a:cs typeface="+mn-ea"/>
                  <a:sym typeface="+mn-lt"/>
                </a:rPr>
                <a:t>基本数据类型修饰符：</a:t>
              </a:r>
              <a:r>
                <a:rPr lang="en-US" altLang="zh-CN" sz="2000" b="1" dirty="0">
                  <a:solidFill>
                    <a:srgbClr val="595959"/>
                  </a:solidFill>
                  <a:latin typeface="+mn-lt"/>
                  <a:ea typeface="+mn-ea"/>
                  <a:cs typeface="+mn-ea"/>
                  <a:sym typeface="+mn-lt"/>
                </a:rPr>
                <a:t>l</a:t>
              </a:r>
              <a:r>
                <a:rPr lang="zh-CN" altLang="en-US" sz="2000" b="1" dirty="0">
                  <a:solidFill>
                    <a:srgbClr val="595959"/>
                  </a:solidFill>
                  <a:latin typeface="+mn-lt"/>
                  <a:ea typeface="+mn-ea"/>
                  <a:cs typeface="+mn-ea"/>
                  <a:sym typeface="+mn-lt"/>
                </a:rPr>
                <a:t>ong，short，singed，unsigned</a:t>
              </a:r>
              <a:endParaRPr lang="zh-CN" altLang="en-US"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pic>
        <p:nvPicPr>
          <p:cNvPr id="8" name="图片 7"/>
          <p:cNvPicPr>
            <a:picLocks noChangeAspect="1"/>
          </p:cNvPicPr>
          <p:nvPr/>
        </p:nvPicPr>
        <p:blipFill>
          <a:blip r:embed="rId2"/>
          <a:srcRect t="52109"/>
          <a:stretch>
            <a:fillRect/>
          </a:stretch>
        </p:blipFill>
        <p:spPr>
          <a:xfrm>
            <a:off x="981710" y="3573780"/>
            <a:ext cx="6698615" cy="723900"/>
          </a:xfrm>
          <a:prstGeom prst="rect">
            <a:avLst/>
          </a:prstGeom>
        </p:spPr>
      </p:pic>
      <p:pic>
        <p:nvPicPr>
          <p:cNvPr id="9" name="图片 8"/>
          <p:cNvPicPr>
            <a:picLocks noChangeAspect="1"/>
          </p:cNvPicPr>
          <p:nvPr/>
        </p:nvPicPr>
        <p:blipFill>
          <a:blip r:embed="rId3"/>
          <a:stretch>
            <a:fillRect/>
          </a:stretch>
        </p:blipFill>
        <p:spPr>
          <a:xfrm>
            <a:off x="981710" y="4797425"/>
            <a:ext cx="7533005" cy="804545"/>
          </a:xfrm>
          <a:prstGeom prst="rect">
            <a:avLst/>
          </a:prstGeom>
        </p:spPr>
      </p:pic>
      <p:pic>
        <p:nvPicPr>
          <p:cNvPr id="13" name="图片 12"/>
          <p:cNvPicPr>
            <a:picLocks noChangeAspect="1"/>
          </p:cNvPicPr>
          <p:nvPr/>
        </p:nvPicPr>
        <p:blipFill>
          <a:blip r:embed="rId4"/>
          <a:stretch>
            <a:fillRect/>
          </a:stretch>
        </p:blipFill>
        <p:spPr>
          <a:xfrm>
            <a:off x="981710" y="1231900"/>
            <a:ext cx="10952480" cy="961390"/>
          </a:xfrm>
          <a:prstGeom prst="rect">
            <a:avLst/>
          </a:prstGeom>
        </p:spPr>
      </p:pic>
      <p:pic>
        <p:nvPicPr>
          <p:cNvPr id="14" name="图片 13"/>
          <p:cNvPicPr>
            <a:picLocks noChangeAspect="1"/>
          </p:cNvPicPr>
          <p:nvPr/>
        </p:nvPicPr>
        <p:blipFill>
          <a:blip r:embed="rId5"/>
          <a:stretch>
            <a:fillRect/>
          </a:stretch>
        </p:blipFill>
        <p:spPr>
          <a:xfrm>
            <a:off x="814705" y="2440940"/>
            <a:ext cx="5764530" cy="823595"/>
          </a:xfrm>
          <a:prstGeom prst="rect">
            <a:avLst/>
          </a:prstGeom>
        </p:spPr>
      </p:pic>
      <p:sp>
        <p:nvSpPr>
          <p:cNvPr id="15" name="文本框 14"/>
          <p:cNvSpPr txBox="1"/>
          <p:nvPr/>
        </p:nvSpPr>
        <p:spPr>
          <a:xfrm>
            <a:off x="925195" y="5827395"/>
            <a:ext cx="6096000" cy="368300"/>
          </a:xfrm>
          <a:prstGeom prst="rect">
            <a:avLst/>
          </a:prstGeom>
          <a:noFill/>
        </p:spPr>
        <p:txBody>
          <a:bodyPr wrap="square" rtlCol="0" anchor="t">
            <a:spAutoFit/>
          </a:bodyPr>
          <a:p>
            <a:r>
              <a:rPr lang="zh-CN" altLang="en-US">
                <a:solidFill>
                  <a:srgbClr val="FF0000"/>
                </a:solidFill>
              </a:rPr>
              <a:t>详细内容见rm2022_Lecture2基本数据类型篇</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13866495" cy="391281"/>
            <a:chOff x="522940" y="516970"/>
            <a:chExt cx="13866495" cy="391281"/>
          </a:xfrm>
        </p:grpSpPr>
        <p:sp>
          <p:nvSpPr>
            <p:cNvPr id="81" name="稻壳儿小白白(http://dwz.cn/Wu2UP)"/>
            <p:cNvSpPr txBox="1">
              <a:spLocks noChangeArrowheads="1"/>
            </p:cNvSpPr>
            <p:nvPr/>
          </p:nvSpPr>
          <p:spPr bwMode="auto">
            <a:xfrm>
              <a:off x="1420195" y="554435"/>
              <a:ext cx="1296924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lang="zh-CN" altLang="en-US" sz="2000" b="1" dirty="0">
                  <a:solidFill>
                    <a:srgbClr val="595959"/>
                  </a:solidFill>
                  <a:latin typeface="+mn-lt"/>
                  <a:ea typeface="+mn-ea"/>
                  <a:cs typeface="+mn-ea"/>
                  <a:sym typeface="+mn-lt"/>
                </a:rPr>
                <a:t>基本数据类型限定符：</a:t>
              </a:r>
              <a:r>
                <a:rPr sz="2000" b="1" dirty="0">
                  <a:solidFill>
                    <a:srgbClr val="595959"/>
                  </a:solidFill>
                  <a:latin typeface="+mn-lt"/>
                  <a:ea typeface="+mn-ea"/>
                  <a:cs typeface="+mn-ea"/>
                  <a:sym typeface="+mn-lt"/>
                </a:rPr>
                <a:t>const，volatile，restrict</a:t>
              </a:r>
              <a:endParaRPr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pic>
        <p:nvPicPr>
          <p:cNvPr id="2" name="图片 1"/>
          <p:cNvPicPr>
            <a:picLocks noChangeAspect="1"/>
          </p:cNvPicPr>
          <p:nvPr/>
        </p:nvPicPr>
        <p:blipFill>
          <a:blip r:embed="rId2"/>
          <a:stretch>
            <a:fillRect/>
          </a:stretch>
        </p:blipFill>
        <p:spPr>
          <a:xfrm>
            <a:off x="1292860" y="908050"/>
            <a:ext cx="10243185" cy="1581150"/>
          </a:xfrm>
          <a:prstGeom prst="rect">
            <a:avLst/>
          </a:prstGeom>
        </p:spPr>
      </p:pic>
      <p:sp>
        <p:nvSpPr>
          <p:cNvPr id="3" name="文本框 2"/>
          <p:cNvSpPr txBox="1"/>
          <p:nvPr/>
        </p:nvSpPr>
        <p:spPr>
          <a:xfrm>
            <a:off x="974090" y="2814955"/>
            <a:ext cx="6096000" cy="1753235"/>
          </a:xfrm>
          <a:prstGeom prst="rect">
            <a:avLst/>
          </a:prstGeom>
          <a:noFill/>
        </p:spPr>
        <p:txBody>
          <a:bodyPr wrap="square" rtlCol="0" anchor="t">
            <a:spAutoFit/>
          </a:bodyPr>
          <a:p>
            <a:r>
              <a:rPr lang="zh-CN" altLang="en-US"/>
              <a:t>它用来告诉编译器，被修饰的这些东西，</a:t>
            </a:r>
            <a:r>
              <a:rPr lang="zh-CN" altLang="en-US" b="1"/>
              <a:t>具有“只读”的特点</a:t>
            </a:r>
            <a:r>
              <a:rPr lang="zh-CN" altLang="en-US"/>
              <a:t>。在编译的过程中，一旦我们的代码试图去改变这些东西，编译器就应该给出错误提示。</a:t>
            </a:r>
            <a:r>
              <a:rPr lang="zh-CN" altLang="en-US" b="1"/>
              <a:t>所以，const修饰符的作用主要是利用编译器帮助我们检查自己代码的正确性</a:t>
            </a:r>
            <a:r>
              <a:rPr lang="zh-CN" altLang="en-US"/>
              <a:t>。</a:t>
            </a:r>
            <a:r>
              <a:rPr lang="zh-CN" altLang="en-US">
                <a:solidFill>
                  <a:srgbClr val="FF0000"/>
                </a:solidFill>
              </a:rPr>
              <a:t>使用const和不使用const，对于最终编译产生的代码并没有影响。</a:t>
            </a:r>
            <a:endParaRPr lang="zh-CN" altLang="en-US">
              <a:solidFill>
                <a:srgbClr val="FF0000"/>
              </a:solidFill>
            </a:endParaRPr>
          </a:p>
        </p:txBody>
      </p:sp>
      <p:pic>
        <p:nvPicPr>
          <p:cNvPr id="4" name="图片 3"/>
          <p:cNvPicPr>
            <a:picLocks noChangeAspect="1"/>
          </p:cNvPicPr>
          <p:nvPr/>
        </p:nvPicPr>
        <p:blipFill>
          <a:blip r:embed="rId3"/>
          <a:stretch>
            <a:fillRect/>
          </a:stretch>
        </p:blipFill>
        <p:spPr>
          <a:xfrm>
            <a:off x="974090" y="4754245"/>
            <a:ext cx="2418080" cy="673735"/>
          </a:xfrm>
          <a:prstGeom prst="rect">
            <a:avLst/>
          </a:prstGeom>
        </p:spPr>
      </p:pic>
      <p:pic>
        <p:nvPicPr>
          <p:cNvPr id="5" name="图片 4"/>
          <p:cNvPicPr>
            <a:picLocks noChangeAspect="1"/>
          </p:cNvPicPr>
          <p:nvPr/>
        </p:nvPicPr>
        <p:blipFill>
          <a:blip r:embed="rId4"/>
          <a:stretch>
            <a:fillRect/>
          </a:stretch>
        </p:blipFill>
        <p:spPr>
          <a:xfrm>
            <a:off x="796925" y="5427980"/>
            <a:ext cx="10274935" cy="985520"/>
          </a:xfrm>
          <a:prstGeom prst="rect">
            <a:avLst/>
          </a:prstGeom>
        </p:spPr>
      </p:pic>
      <p:sp>
        <p:nvSpPr>
          <p:cNvPr id="6" name="文本框 5"/>
          <p:cNvSpPr txBox="1"/>
          <p:nvPr/>
        </p:nvSpPr>
        <p:spPr>
          <a:xfrm>
            <a:off x="4274185" y="4385945"/>
            <a:ext cx="6096000" cy="368300"/>
          </a:xfrm>
          <a:prstGeom prst="rect">
            <a:avLst/>
          </a:prstGeom>
          <a:noFill/>
        </p:spPr>
        <p:txBody>
          <a:bodyPr wrap="square" rtlCol="0" anchor="t">
            <a:spAutoFit/>
          </a:bodyPr>
          <a:p>
            <a:r>
              <a:rPr lang="zh-CN" altLang="en-US"/>
              <a:t>https://zhuanlan.zhihu.com/p/90720012</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图文框 78"/>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0" name="组合 79"/>
          <p:cNvGrpSpPr/>
          <p:nvPr/>
        </p:nvGrpSpPr>
        <p:grpSpPr>
          <a:xfrm>
            <a:off x="522942" y="516971"/>
            <a:ext cx="13866495" cy="391281"/>
            <a:chOff x="522940" y="516970"/>
            <a:chExt cx="13866495" cy="391281"/>
          </a:xfrm>
        </p:grpSpPr>
        <p:sp>
          <p:nvSpPr>
            <p:cNvPr id="81" name="稻壳儿小白白(http://dwz.cn/Wu2UP)"/>
            <p:cNvSpPr txBox="1">
              <a:spLocks noChangeArrowheads="1"/>
            </p:cNvSpPr>
            <p:nvPr/>
          </p:nvSpPr>
          <p:spPr bwMode="auto">
            <a:xfrm>
              <a:off x="1420195" y="554435"/>
              <a:ext cx="1296924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595959"/>
                  </a:solidFill>
                  <a:latin typeface="+mn-lt"/>
                  <a:ea typeface="+mn-ea"/>
                  <a:cs typeface="+mn-ea"/>
                  <a:sym typeface="+mn-lt"/>
                </a:rPr>
                <a:t>关键字</a:t>
              </a:r>
              <a:r>
                <a:rPr lang="en-US" altLang="zh-CN" sz="2000" b="1" dirty="0">
                  <a:solidFill>
                    <a:srgbClr val="595959"/>
                  </a:solidFill>
                  <a:latin typeface="+mn-lt"/>
                  <a:ea typeface="+mn-ea"/>
                  <a:cs typeface="+mn-ea"/>
                  <a:sym typeface="+mn-lt"/>
                </a:rPr>
                <a:t>——</a:t>
              </a:r>
              <a:r>
                <a:rPr lang="zh-CN" altLang="en-US" sz="2000" b="1" dirty="0">
                  <a:solidFill>
                    <a:srgbClr val="595959"/>
                  </a:solidFill>
                  <a:latin typeface="+mn-lt"/>
                  <a:ea typeface="+mn-ea"/>
                  <a:cs typeface="+mn-ea"/>
                  <a:sym typeface="+mn-lt"/>
                </a:rPr>
                <a:t>基本数据类型限定符：</a:t>
              </a:r>
              <a:r>
                <a:rPr sz="2000" b="1" dirty="0">
                  <a:solidFill>
                    <a:srgbClr val="595959"/>
                  </a:solidFill>
                  <a:latin typeface="+mn-lt"/>
                  <a:ea typeface="+mn-ea"/>
                  <a:cs typeface="+mn-ea"/>
                  <a:sym typeface="+mn-lt"/>
                </a:rPr>
                <a:t>const</a:t>
              </a:r>
              <a:endParaRPr sz="2000" b="1" dirty="0">
                <a:solidFill>
                  <a:srgbClr val="595959"/>
                </a:solidFill>
                <a:latin typeface="+mn-lt"/>
                <a:ea typeface="+mn-ea"/>
                <a:cs typeface="+mn-ea"/>
                <a:sym typeface="+mn-lt"/>
              </a:endParaRPr>
            </a:p>
          </p:txBody>
        </p:sp>
        <p:pic>
          <p:nvPicPr>
            <p:cNvPr id="82" name="图片 81"/>
            <p:cNvPicPr>
              <a:picLocks noChangeAspect="1"/>
            </p:cNvPicPr>
            <p:nvPr/>
          </p:nvPicPr>
          <p:blipFill>
            <a:blip r:embed="rId1" cstate="screen"/>
            <a:stretch>
              <a:fillRect/>
            </a:stretch>
          </p:blipFill>
          <p:spPr>
            <a:xfrm>
              <a:off x="522940" y="516970"/>
              <a:ext cx="769909" cy="391281"/>
            </a:xfrm>
            <a:prstGeom prst="rect">
              <a:avLst/>
            </a:prstGeom>
          </p:spPr>
        </p:pic>
      </p:grpSp>
      <p:pic>
        <p:nvPicPr>
          <p:cNvPr id="6" name="图片 5"/>
          <p:cNvPicPr>
            <a:picLocks noChangeAspect="1"/>
          </p:cNvPicPr>
          <p:nvPr/>
        </p:nvPicPr>
        <p:blipFill>
          <a:blip r:embed="rId2"/>
          <a:stretch>
            <a:fillRect/>
          </a:stretch>
        </p:blipFill>
        <p:spPr>
          <a:xfrm>
            <a:off x="523240" y="1043940"/>
            <a:ext cx="7383780" cy="1287780"/>
          </a:xfrm>
          <a:prstGeom prst="rect">
            <a:avLst/>
          </a:prstGeom>
        </p:spPr>
      </p:pic>
      <p:pic>
        <p:nvPicPr>
          <p:cNvPr id="7" name="图片 6"/>
          <p:cNvPicPr>
            <a:picLocks noChangeAspect="1"/>
          </p:cNvPicPr>
          <p:nvPr/>
        </p:nvPicPr>
        <p:blipFill>
          <a:blip r:embed="rId3"/>
          <a:stretch>
            <a:fillRect/>
          </a:stretch>
        </p:blipFill>
        <p:spPr>
          <a:xfrm>
            <a:off x="697865" y="2467610"/>
            <a:ext cx="5260340" cy="1100455"/>
          </a:xfrm>
          <a:prstGeom prst="rect">
            <a:avLst/>
          </a:prstGeom>
        </p:spPr>
      </p:pic>
      <p:pic>
        <p:nvPicPr>
          <p:cNvPr id="8" name="图片 7"/>
          <p:cNvPicPr>
            <a:picLocks noChangeAspect="1"/>
          </p:cNvPicPr>
          <p:nvPr/>
        </p:nvPicPr>
        <p:blipFill>
          <a:blip r:embed="rId4"/>
          <a:stretch>
            <a:fillRect/>
          </a:stretch>
        </p:blipFill>
        <p:spPr>
          <a:xfrm>
            <a:off x="1158875" y="3703955"/>
            <a:ext cx="8018145" cy="10718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MH" val="20161022203400"/>
  <p:tag name="MH_LIBRARY" val="GRAPHIC"/>
  <p:tag name="MH_TYPE" val="SubTitle"/>
  <p:tag name="MH_ORDER" val="1"/>
</p:tagLst>
</file>

<file path=ppt/tags/tag2.xml><?xml version="1.0" encoding="utf-8"?>
<p:tagLst xmlns:p="http://schemas.openxmlformats.org/presentationml/2006/main">
  <p:tag name="MH" val="20161022203400"/>
  <p:tag name="MH_LIBRARY" val="GRAPHIC"/>
  <p:tag name="MH_TYPE" val="Other"/>
  <p:tag name="MH_ORDER" val="1"/>
</p:tagLst>
</file>

<file path=ppt/tags/tag3.xml><?xml version="1.0" encoding="utf-8"?>
<p:tagLst xmlns:p="http://schemas.openxmlformats.org/presentationml/2006/main">
  <p:tag name="MH" val="20161022203400"/>
  <p:tag name="MH_LIBRARY" val="GRAPHIC"/>
  <p:tag name="MH_TYPE" val="SubTitle"/>
  <p:tag name="MH_ORDER" val="2"/>
</p:tagLst>
</file>

<file path=ppt/tags/tag4.xml><?xml version="1.0" encoding="utf-8"?>
<p:tagLst xmlns:p="http://schemas.openxmlformats.org/presentationml/2006/main">
  <p:tag name="MH" val="20161022203400"/>
  <p:tag name="MH_LIBRARY" val="GRAPHIC"/>
  <p:tag name="MH_TYPE" val="Other"/>
  <p:tag name="MH_ORDER" val="2"/>
</p:tagLst>
</file>

<file path=ppt/tags/tag5.xml><?xml version="1.0" encoding="utf-8"?>
<p:tagLst xmlns:p="http://schemas.openxmlformats.org/presentationml/2006/main">
  <p:tag name="MH" val="20161022203400"/>
  <p:tag name="MH_LIBRARY" val="GRAPHIC"/>
  <p:tag name="MH_TYPE" val="SubTitle"/>
  <p:tag name="MH_ORDER" val="3"/>
</p:tagLst>
</file>

<file path=ppt/tags/tag6.xml><?xml version="1.0" encoding="utf-8"?>
<p:tagLst xmlns:p="http://schemas.openxmlformats.org/presentationml/2006/main">
  <p:tag name="MH" val="20161022203400"/>
  <p:tag name="MH_LIBRARY" val="GRAPHIC"/>
  <p:tag name="MH_TYPE" val="Other"/>
  <p:tag name="MH_ORDER" val="3"/>
</p:tagLst>
</file>

<file path=ppt/tags/tag7.xml><?xml version="1.0" encoding="utf-8"?>
<p:tagLst xmlns:p="http://schemas.openxmlformats.org/presentationml/2006/main">
  <p:tag name="MH" val="20161022203400"/>
  <p:tag name="MH_LIBRARY" val="GRAPHIC"/>
  <p:tag name="MH_TYPE" val="SubTitle"/>
  <p:tag name="MH_ORDER" val="4"/>
</p:tagLst>
</file>

<file path=ppt/tags/tag8.xml><?xml version="1.0" encoding="utf-8"?>
<p:tagLst xmlns:p="http://schemas.openxmlformats.org/presentationml/2006/main">
  <p:tag name="MH" val="20161022203400"/>
  <p:tag name="MH_LIBRARY" val="GRAPHIC"/>
  <p:tag name="MH_TYPE" val="Other"/>
  <p:tag name="MH_ORDER" val="4"/>
</p:tagLst>
</file>

<file path=ppt/tags/tag9.xml><?xml version="1.0" encoding="utf-8"?>
<p:tagLst xmlns:p="http://schemas.openxmlformats.org/presentationml/2006/main">
  <p:tag name="ISPRING_ULTRA_SCORM_COURSE_ID" val="38281104-D734-44B7-9F1E-9FF07BA6B41B"/>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P1um0u27fNMcQQAAAQRAAAdAAAAdW5pdmVyc2FsL2NvbW1vbl9tZXNzYWdlcy5sbmetWM1u20YQvgfIOywIBGiB1kkKJAgCW8aKXEuEKVIhV5bdoiDW5FpaeMl1+KPEPeVVeukb9NRD36WXom/R2SVlW/kBSduAJGiXmm9mZ+abmdX+4cdMog0vSqHyA+vl3gsL8TxRqchXB9aCHv34xkJlxfKUSZXzAytXFjocPX2yL1m+qtmKw/enTxDaz3hZwrIc6dXtGon0wJqPYzuYzbF/FnvBJIjH7sQa2Sq7Yvk18tRKfffT6zcfX756/f3+81auD0w0w563C4QM0qsXPYB8GgZeDGjEi31ySq2R/hwmFyyo5/rEGrVfhknPQ3JijfRnp9wiDIlP48hzHRK7UewH1PjCI5Q41uhM1WjNNhxVCm0E/4CqNYc4VqLgqJQiNQ8SBRt5zbuUOcEMu34ckoiGrk3dwLdGkSqK6x8MLKurtSpAXYlSUbJzyVOjEzLGPL8qeAmqWQUZheBVrQX8UmVM5HudqkO8dP1JTIPAi2LiO9sda0TyFDkF02oGooQ4IiEAFKzkxT1kY5NlRhxhKYchTN3J1IM31SZMxWot4V0NtWNOIAZznndJQY6QELIripZB6GingSrE0BUryw+qSHfy426guoBd3w4gBW16B5xqjC0wxFhA3SgKnlRdYDMSRXhC4nFwCokMvAuGSATHQLfjIRJnJAKKkKhLxscn7gTrhNcU2+b/ll8J0+ksrxFLEpDT7tsIVZewo10KLDBMK/eGqYnIuwWEzcXeN2jcoIJ3zWolNhzsKFJedCqCymITR2fRu4X7c3yEXY84MaSVEyxjakqe1pixa5SrCrF0w/KEo3OesBpy/RqepSI1z3Scjf73tfgNsaqtKs/aguQ75PTZUHt2athXzKpLsKmqeHZVdanWDmvNv48VOqe/aUKfo99Pf2QTH4du8DiRKUVWy6bqPjg+N5YNjVGnEQ/0VP9oPbYlUVNbxy4UrLFQ/SUIdFPdP6AByv5Srn8EiuZNiYYa7uYXA3T6QQvgK3RfjBNw1Y4JJ+DCAfJLMo5cCrPRkp+XouocOwwbmwB9PbQJzHmSV/yWjOf8QsGEIznbNNMHdCET6c6A3hludloFdakHJvsAuGqSByClyMD+tAfmYka2HmgK/M5JlqqWqSGvFJemyINv64x/OTZdFCozu5KV2+RtmszhQ6xoDhc2SucD2v8N/3rH5w797h+liODQnsY29m2iB33NVdlTCCigXeHRKPbwWIsDFzJWJWtopheqztOeQM2s7pAjDGDtmSPOimT9z6c/emJ8Zkmzi9rdt4NAgNi6CpIbsF98VfHy1y4Qise7cmbRR6q922zl/v37r/9+/7NT0IUkfJQrBGs6S6Yy2Nrr1gs53sYMU4rt6QxoEJmsV3UBk9sQhBkOj6GUmSHcGs1YcQl1kColB6EYT+v8q4Zpv71d1pUUOR8i+7BOog9M3XmMHcdctYF7UiSXTctM4UKRtHduCXfuvmD2FPtQZj/D46moBgKazrQtQsDzZn3L8s2XjepmVZr/K/af3/n74n9QSwMEFAACAAgA/W6bS03wALexAwAAOQ8AACcAAAB1bml2ZXJzYWwvZmxhc2hfcHVibGlzaGluZ19zZXR0aW5ncy54bWzlV19vGjkQf+dTWHvqY9kkTZo0WoiqBFRUAlzY3rVPkVkPrBuvvV3bUPp0n+Y+2H2SG6+BwEHbpT2qShWKwOOZ3/yfiaOrj5kgUyg0V7IRHNePAgIyUYzLSSN4E7efXgREGyoZFUpCI5AqIFfNWpTbkeA6HYIxyKoJwkh9mZtGkBqTX4bhbDarc50X7lYJaxBf1xOVhXkBGqSBIswFneOXmeeggwVCBQD8y5RciDVrNUIij3SrmBVAOEPLJXdOUdEWVKdB6NlGNHmYFMpKdq2EKkgxGTWC39on7rPk8VA3PAPpYqKbSHRkc0kZ484KKob8E5AU+CRFc89PAzLjzKSN4OTUoSB3uI1SYnvXqUO5VhgDaRbwGRjKqKH+6PUZ+Gj0kuBJbC5pxpMYb4jzvxHcxPfDbuemdd/rx63h/av4tutt2EMobr2N9xCKO3G3VYn/1btB667b6b2+j/v9btwZPEphiDY8jMLNEEQYKmWLBFYRiExqs5GkXGDR/ScuGgyWraDFBGLV5piVMRUaAvI+h8nvlgpu5ljdR1jdDwD5S51DYu5cHhqBKSwEj3AeEA3D5KxyfPZilePziw3XQ6/90a2dVkbUGJqkWA1IK02LwnXSkm2s5IZr7kxGSrCVQ5CNgPVoBms1Pnzgso2cxwEZYxIEuvqy4FQEhBt0PVkJazvShpuyl9rrnASxsOmB3A63QpGktNAbEV9F3VVy0vxTWcHIXFki+AMQowjmzmb4KwWyXvJkXKispGJTGqIFR41TDjNgVz6QHvBzit6hisyiJE6AXIDxGj5Y/omMYKwKxAU6xXmBdK49fn0v4Jxq/QhKlzY+8YXf6d203j5xDlI2pTLZExwTDlluDoJP50Qqs5TDcCTUaiiTwjgr76r4Vv/2NGieWeHT/H8nYw36gCk5jJZ9EvNVCyqrTem0bETXXCU0tiDHlHhMvEhwXHBpoSpgQiVRUswJTXAka9fWU66sRopvYA+tv91CL0+4LE8THG2osWBQVII8Oj55dnr2/PzixWU9/Oevv59+UWixrAaCOnV+W11/dr19ReoLS25Ltq2KzNUc29K6exMvFsz2CI5Ctxp2b4pyof2Mi6L/JsY4tarkc3DX+qMKXw8DVqnkWsNKcP0qXP3XVbju/BIcrC3ASibg0Jz4IYBjU/CMY7kcrAV+SEF+178uvpoPU5A/b8i+p4d/lYj50+r9sPFgiMKdby13k3HJM4yj2zerB1rz7PQInyA7r2o1RNt87jZr/wJQSwMEFAACAAgA/W6bSzgBcUK0AgAAVAoAACEAAAB1bml2ZXJzYWwvZmxhc2hfc2tpbl9zZXR0aW5ncy54bWyVVm1v2jAQ/r5fgdh30nUvbJKL1FImVWJrtVZ8d5IjsXDsyHbo+PfzK3EggQyrEn7ueXzn891RJHeELT5MJijjlItXUIqwQhokYBOS303TRinOZhlnCpiaMS4qTKeLjz/tByWWeU3F9yDGarY4g9bN3H7GSLyPr3OzhgQZr2rMDmte8FmKs10heMPyq6GVhxoEJWynmTc/5svVoANKpHpSUHViWn03a5ykFiAlmJC+rcy6qqI4BRo83djPSE3r6vLtT2R7IomysvtPZg3JalzASZJvzRrmM316VzA367JAwV+lqZ9vzRqkUnwA0T388YtZgwpeN/X/1EgteGES2tVcfsSjhnKc6/YzUd2YdVVgLmQcXX0Fnx5718eI5L/GfY9MuwpOX0xeTwaCefSUwkKJBlASds4mS/7+3CjdH8EeIy3nRcf8ghsZs1qs5f2Bd8LyiOSBlrHhtKlg6cKNiF285S+XD3ZSLLaYSs89YlGAAvYejCJswZb5W2f1jBmBLfOVkhyeGT2c0U8tThNe+AH7t7ycfG0FhvU25CvsgtV4Wpu+lZFrDwROxXNYSBPOG6nAvBpKLOZCSs5iQgzvSYEV4eyX4aUHexmJkhODL7T+skKKKAp91WZj1DM6fi+77xajt3ar0f0mtJdz+4nSI/xuipXCWVnp3yQ5nXid7hGdmGnSrzBDUtNBPLEtjzTW95CowmIH4o1zOtYN4wrk2OO5a60hOkqiHKCkP8vIH9KXftZUKYiVfjUCoWy6mOOVpCip/lMbAu+QdwUDRqdUpT6OYXKsygjwJQBYZOWxANzOmaqGKkJhD6H1I8DeeOhqSOoiHaq3e7WGrYorziOjStJPirZUYl7X0CPY6Lj6Fc4youwVTqW9WqfzwxCOju7M5TDOTPXFJAf4auocre3nSdSg+W/yH1BLAwQUAAIACAD9bptLOD/HHIQDAABKDgAAJgAAAHVuaXZlcnNhbC9odG1sX3B1Ymxpc2hpbmdfc2V0dGluZ3MueG1s3Vdfb9MwEH/vp7CCeKTZxmBjSjuhLdUqylrW8O9pcuNrY+bYIbZbyhOfhg/GJ+Ect91Kx0gRQwhVU5fz3e/ufnfnS6PjT7kgUyg1V7IV7DZ3AgIyVYzLSSt4nXQeHQZEGyoZFUpCK5AqIMftRlTYkeA6G4IxqKoJwkh9VJhWkBlTHIXhbDZrcl2U7lQJaxBfN1OVh0UJGqSBMiwEneOXmReggwVCDQD8y5VcmLUbDUIij/RSMSuAcIaRS+6SouLM5CIIvdaIpleTUlnJTpRQJSkno1bwoLPnPksdj3TKc5COEt1GoRObI8oYd0FQMeSfgWTAJxlGe7AfkBlnJmsFe/sOBbXDTZQK22dOHcqJQgqkWcDnYCijhvpH78/AJ6OXAi9ic0lzniZ4Qlz6reA0uRz2uqfx5Xk/iYeXZ8nLno9hC6MkfpdsYZR0k15cS//s/SC+6HXPX1wm/X4v6Q6urZCitQyjcJ2CCKlStkxhxUBkMpuPJOUCe+4HXjQY7FpBywkkqsOxKmMqNATkQwGTV5YKbubY3DvY3FcAxXNdQGouXB1agSktBNdwHhADw+Ksavzk2arGB4drqYfe+3Vat0YZUWNommE3oKwKLQpvipZqYyXXUnPPZKQEWyU0RpYF5vK85FQEhBvMLV2dGseA6XCB/Dvb3eZYmo3k0oyWeo3DFY+uN9P2W2UFI3NlieBXQIwiWA2b438ZkJtNTMalyiupoNoQLTgDMuUwA3bsqfGAP3P0Hl3kFi1xpAsBxnv4aPlnMoKxKhEX6BQvAJRz7fGbWwEXVOtrULqM8aFv5e75afzuoUuQsimV6ZbgWELIC3Mv+HROpDJLO6QjpVZDVRTGWXVWJ7fm75dB89wKX+Y/XYwb0PdYkvvxsk1hfhlBbbcZnVaD6IargsYR5FgSj4kHKY47lxbqAqZUEiXFnNAUL1ntxnrKldUo8QPsofXvR+jtCZfV0wT3MXosGZS1IHd29x7vP3l6cPjsqBl++/L10Z1Gi/UzENS58/vn5KcL6xdWd6ytDduOKnPXc2zD6+27dbEyNq/gKHQX9u13f7Wi/s7V33+dYOZxnQoNLuI3dfTOkYJaTRQPa8H162j1X9TRuvBrbXBjpdUKAa/BiR9rvAgFzzk2wL019V9psbtfL3wD/qEW+3dJuHPO/lsO/NPqPXztxTsKb/3N0kD5+u+/duM7UEsDBBQAAgAIAP1um0vQmuqLlwEAAB4GAAAfAAAAdW5pdmVyc2FsL2h0bWxfc2tpbl9zZXR0aW5ncy5qc42UTU8CMRCG7/yKTb0agviBejOCiQkHE7kZD2UZlg3dtmnLChL+uzsFYdudFTuX7Ztn3+lMM912kmqxlCWPydZ/+/1buPcaoObMCi5DXbToBerMinwGk7wAkUtgEVL+/nqUdyeCMmbSm04372hra35MEbQmNENoltBKQvsitDVqcy5sXfwOCjsUtS+o1uXpyjklu6mSDqTrSmUK7hl28eJXvb4IViWYM+icpxCYDvxqI0+OtwOMOpeqQnO5GatMdac8XWZGreSsLf9io8FU973cA72HwfMosBO5da8Oijjx6B6jndQGrIVD3rsRBgkLPgVR8+359QcaGDcLiugyt7n7pZ+uMOq05hk0u9THCDFZeTW4AUaTc7B2e+K6jxEQgm/ANKyGNxgBqPRK/+MCtVEZdqSBNnt+RIXis1xmh9Q9DJLDw6JtW/dOhfrjD1kwQioaoQUxkUXbu0FNfTy5jpxcG6UdU78KSpSUqChRU2J5FIPzuPglwf1HwrhzPF0U1QNRvY1VJ7hZgpkoJaoCPs8dNc7V2f0AUEsDBBQAAgAIAP1um0s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P1um0vZnKM3dAAAAHQAAAAcAAAAdW5pdmVyc2FsL2xvY2FsX3NldHRpbmdzLnhtbLOxr8jNUShLLSrOzM+zVTLUM1BSSM1Lzk/JzEu3VQoNcdO1UFIoLknMS0nMyc9LtVXKy1dSsLfjssnJT07MCU4tKQEqLFYoyEmsTC0KSc0FMkpS/RJzgSpfzJj4or/9acfsZy39zyatfTZl39OZK5T07bg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P1um0soEf+aIwoAAHWWAAApAAAAdW5pdmVyc2FsL3NraW5fY3VzdG9taXphdGlvbl9zZXR0aW5ncy54bWztXc1v28gVv/evIFQssAWK6IP6cqGooMiRTUSmtCJjJy0KgZbGFmGK1JIjJw502MMC7W3RoocWPfVS9NJjTwXa/6XAptv/om+GpEXKkkw66QabPNE2zDfzPmbex8zwB9qd8Nrx1FXI/IXzxmaO75mUMce7Crs/kqTO1Hf9YBTQkLKwvKGcO97Mf6V7lz6nATVktjezg5nKW8NuReqLj9RuKW2tDXf1Xr0mteqkRtqSRhoqtB3J2pGsQptWq6qd8paISG5Ap9Rju6V2ypnW+wy6F9KA6d6Mvu7K2d7ppuwIjgN75kC/sNus82udaF1rdX5J9Wqj1SDrmiLLclNSG1pVq6xbraOWUpVIpd6oyOteuybXZKnaaFSPmutqq9aQ4a5/1AQpdXLUlOqter2mrWukBtySovS0mrpuyUfVqgLaSPtIXff7vValIlWrVbmurRtNud+rSNBbBhmK3OYTKGtyT26ulZ5SbctSX+33+vU10UhTbUjtGmlWKut6rydXKpvJ3YwuPV0bau7hJNP5gMCdLtjZymOrvCO4OtNVEEBniy6Wrs2o5NkL+rT03R9++903v/72N396+/U3b3/3t7e//+e3f/xrKQ5REc4JQ2JZlhoRgczFdVXfY6BDGnrurfT51F/e/qRTFi1JN2FZOjXSdMmZPS1drBjzvSfTSNQTzw8Wtlvq/jiKnnhseTj9GxoU4bu0p3SjriU+edliXRDRcB1imvqLpe3dDvwr/8mFPb2+CvyVN8tl5vx2SQPX8a6hd+WopZKDilwnZDqji4x9pM2v/GxLqFgh5eY1Cb9ycbr2BXUTjRXxKcC3UfnwjGyx3jihwwSrUuXXIdalfUWzDmgr/DrM44GWrNda/HqYidHXDLrLvADUDnZ37VsaZJVEBfMgl79cLYvG0zLwr/hkZ/kedvQdn+tD/fGuuIUVfuVi4gPkCnN5KZ42MX5tq2N8u11LOgvQAs5NF5eYJESOehN1eDpSjJeTwfB4OOnpxyWoWyIrJZ6Wn9ea7dfVRhMqV8yXU5J5qgwGWVmSENao5JNlWOPhYAICyWBikBdWqct/FmYdPrcGukFK3fiXwgJGY3JW6vKfeVifj8fEsCbmQNfIRDcnxtAS8zIgFtFK3Zf+SprbN1RivnTj0FcSm1MJyrMTUCl0nZlo4CXb8VY0hz5teKroxmRMTGusq5Y+NEpd0w+C258KyfaKzSF45nYozZzQvnDpTKiFEBHtvLyAdrFDk+CLzR3o6S9sx3uSR/tYOdeN44k1HA7MCTG0hFLqEm8maYHNNRUXNFZMMgYZgQ0r+ePYJyL6hARJcd3CQk7045MBfFvckBPnau7CN3uENSMCLhlRLwcjBA4ZQ9SZ5vlwrPE5BIWSLS3tMHzlB7NM0KRdl0O2bqhDCE3VSsm3uJhENjje8aYQOnTKcsg7JaapHJNJb/gCYhxyc1iQafgMUvJZQaaXxIQcImYONkM5048VnhE8DZMESXJwavN4h22ZPZ0CH5/NG8dfhUDhMwxpIrIxfFJYk0m+eA6O1JXBnmyPBMNki7sr54aCKcEMlrkcuqAMqUTj0fXFc/0Xk76iD4g2gXDThucTS1RJrnRh30qezyR7dmN7Uypd0Km9gky4hbaZMxNt3PPChC9XzhvJZnH9+SwuXYZGXnz2CJMyBW+HZbBfBmWwTVmyh7TzaYtH8EhDeKzvtSLPBDzaBFMlhjLWh+/HRaGzWLlRlX4fjrozrqizHrTj3ecrv9v+D8aYUQnu6VDReo5fiInASsyXHFg83UKMutEHdaOonkPB52fUQgKMYSzD8KV3EHMGM5cx5AxmtJiIc9IzdQs2W+f0gp8+cjCLXI28ttvf/IzoUjii36XqBb30Yb/kUvsm2sjA2iXcn8fLqa1SZmmxdGsAhhsg8yoKKpDqOgt+hson9vkpSaYiWg0y4zn3V+5MZLfrXIsVAeZ5taD392GXgb8QVNcOk7iOFqWfv6Mh0RDHkd5RsQ3EXYLm9lUqP9/JYyZRxurJRFUMlfATBc9nNz8fZAefk4FlTgZKj0uANFnYbDqHVfiSn/Pyy4pOBBrpKyAvHrxJ7WA6//dXf8kvZsueiCrF1J8VlQPJz6smuZP3S8NnNPxVDjmW0suyipucjPGBKmHNf76ydAjQ93JksaNlaeEv+COuXKohBWI3KpalqCenkCWmSAp/FcBesKCQU2X8DAqf2OuXuqd2cA2F0/J9t6ggMfM8NllhGzZH3BVzHY8WZH/nlYgP3tJHE0XTxNkfctR1ptfR8juDA0z8mE9y/asi8tQTxYDqvCWSzhxWXKZY3JKqBSUhut8UhJuda90dYfNAxbWhhrPM8xmPBb474k+27j/KhQ78QRyEcffSdkPwTXKb7hLO/Vex85JuadJ21xEYMeK7xS4LVnHfDW2795gnzywtN6ZsdzzzXVgY1Gg8KdFZ+jaXqvbEo9+0gjvaPcvhnBU3pUzfELf7G/Q1u9c/Rdzub/JFhT9vv8e03ZLmTB7H9ewgTU/5LpKzw3XQh3qiSsV9krtsH27BgD+WDVMmxYRsz4U/o12xNlrOgsbpzGlpg8t7LO54d9uXU85zcSuGHXLYIdOwCd/y4fjtMIe5dH9wi3FACqa9L+4LZkAEH2xPRkSV2O2SPi3BQcSeznmlD0tSLONpiU9nhNDs41sm9YyXsxSnsOYw60LUc1HOC6n0eBUvpsqPcv0wU6d8b5465UMe6sRi9zvQWy0uaEAgBhyocrGHssR093nyKOxM7Ei3+Pa0pgWwOcj24IyUZEKKkAkssa1KsiW6SbfD3pI5Lr2hSaVKEVKTc3j8nRCy43BwK2xAL1k6vGNK4SyIS90mFrMlMEXfyyVOZGklWy0Fk47ZF6EY/Y5qlaw9Gxt3rEZJlebhni7QPtvyenmHKui7b/Y75fQyCzVqB8p6EHrtr1wXIVeEXBFyRcgVIVeEXBFyRcgVIVeEXBFyRcgVIVeEXBFyRcgVIVeEXBFyRcgVIdePFnLdC9t9L4jrpisCrgi4fgjAdX/8fwC89WHOTw5ujfxTGG2N2BBsLQS27kJN86CtO0Da/WDr/oT7eLHW9KkGMVfEXBFzRcwVMVfEXBFzRcwVMVfEXBFzRcwVMVfEXBFzRcwVMVfEXBFzRcwVMVfEXPEt1/cFuqZsQtQVX3PF11zxNVd8zfUThV4RgUUEFhFYRGARgUUEFhFYRGARgUUEFhFYRGARgUUEFhFYRGARgUUEFhFYRGARgUUEFt96xbdef2D4a2pY3+NLrzmAzfcOv+ZgRPwV8dePBH89vBplANhU1w+PwO78j7EIviL4+oMAX/s1fiH4iuArgq8IviL4iuArgq8IviL4iuArgq8IviL4iuArgq8IvqbB1//86x///fPfEXtF7BWx18djrwffNkLoFaFXfPUVX339JP7kcBJU+DeHEXrdRlm3acAK8q4dTxVk542odndy/wdQSwMEFAACAAgAAG+bS+9ftoEPFgAASHUAABcAAAB1bml2ZXJzYWwvdW5pdmVyc2FsLnBuZ+3da1hSWb8AcMtuY95mpryUik3TZbqZ42ipKdplmrLUMk0zJcUkw2sGKAiUltpU+nbzUipdpsy8kJriDdE0qZykJhUShYzUhAAVN6Cw4dCpec/M1Puc53w437bPI4rutX9rr73W2v/1/8A64+u93chgkYGenp7Rjl+27tXTm9Wup6ffOW+O7i/3W/1v6H7MSNy7fbNeRZfVqO7NLJTnbk89vcrs+eqw2br3X8X/EpSop2fc9uF7BjPuboSe3vGBHVs99yWFigd8zq7BDXQMyq6mzGjWo6XOT1iKWnFztdFW332b32wO95hn4BmybcGZuq++yzu9c8GpX+bN+vrS7p9s897fHDcBlYXKTr8fSqf3+4OoBlWzsdVPxYThyX0Ih5ey+lLVJo4RiS7rcm3cwEtCKvrQ1AGQNHRlvxpraHHoxIw5/3ip6PIQBfc03Es2Irsd0Y6PwLVTQvf1rd73Iz4/1iIw/HrffhXGvJ2HF6213zV6+AvH1EXp97QI2Wk4PlFxB/582ennmMsRnx11yLbNo+b+XGDTTlxSh7WEhIU7tOjpG67/y4tHw8mjYSYkrYo/P9w740vVyVzvu/a9J37h5Phqwd+KfiyfM8NzF3j+LqP5/mFiWCK5kWH59/JyS9P2Wfae575w4h9tM2fAZvM2H1ryeZN57jL9tv3zpjy5Uj/VYmzP63K9AL3PTvi/QQaHZkMQBEEQBEEQBEEQBEEQBEEQBEEQBEEQBEEQBEEQBEEQBEEQBEEQBEEQBEEQBEEQBEEQBEEQBEEQBEEQBEEQBEEQBEEQBEEQBEEQBEEQBEEQBEEQBEEQBEEQBEEQBEEQBEEQBEEQBEEQBEEQBEEQBEEQBEEQBEEQBEEQBEEQBEEQBEEQBEEQBEEQBP3/QWOv48gqblcc8wsf/X7I9tEJ2+XzDG5+4XPfL8/wNFSuHPvhNpcZ1RP2j3KHeLpymV+F/+dywrrTpz4DdXXcZYr8vCI3DeeFt2w/SZsZOOOzKnroGmOW/Req/vSE7ZyUBUmrTyw88X+Aog3C4xigXDI1QuG7gZMvG5kwcori8dJsJf2NRbd9KXI/837WUP3TScf+OAUmugsDUxLKTP92iS2jhoZkCX04YM+z6yS4oj+xtMGTqAacxGIqaFFQda3MODyueWpY4oWYvqhX+90JsX4gsyprtIRhGyoAsRXIRCFSClIk1wqRIs6Pf206h7FpEZX/docrUJ1AjHYTYQqD3zti3vx+MZuBS+nIpRqHs9xVZRbY3yx6NwdZv6zB9feJECIQew8puwUDj+xn5Fox7VIG5zeyQwlicoWqFAEeVTyLI8kkChxDNbBNin7CH3EB497ZMdQTKqamGA6Ozs0Cx0glomfWrAZWH6jIZaiH9NnBBEaXpXMH/0XjWp9N4+2xfGby3WIkJagBWONLu6VNTnhHFIutkX/uVRCpj/nm8Vp4mtiVP+WtQHU1dDlSvq6V1rKJhPeXzgTMrQwuO68wuvOhCcYO6ur7K9LvwpstsOnnIYZBx/ph7ilKOLs0L4AcOn6bRH67FFav4i+TsjDG5Ot7mM2bA61lLJK8GqdlZKFPl2MR3YdhKg4zEhlJDwkp5tVWsCW5x/ZcKDldM62lq6Kf/tIYk6G2VsV6EcsA+8tDfq9cgfzbXqyZGFdjbcGoJbYe+funJmdHX+94uYKSMhGJ9EWb0VXvmrkdJVpNQ3b2VJVfaRqnBN7SreCnEd8NsVMOmoCcjDjEjBtvtoPSi7YBqPTdsy+4LD1isaQvaBOzqZzHnky7aNbQN15SfWtVag+ZdqJ7XakySOEP4rb9jqXUXO+t2G/TZ5m2MC8ddY6obIMVnTsqjhk5Fw26CpFHUN9LGtcC9htYxQbhIxurjz8Juh6bMfdds82/u4fKsFu0K0TGavKKI0hlh0ZV9cOiHuKAq7GXnXl7lnqSWX4/hxcWTKUB2JCH3Bgwr5hX4VYTHdVy7/qPpJ28bhUmnTPV7EkrXmIszTDYDvAFvkE37hbS/cOqt1F/PdhGi7NZtfU8S34UNbPLucChCpDeZVAL5LFeZyPpXNzjEZZz15qQY2Z3uQnNLOqWpqRgxbef+m1/xkl8TImXsh6wot3ApbASFktU0sBp/FE60j93fngq5xF5PHBmshiTM6fSRR+lnt4rYJR+t8t1fpRYHA8CJovuSBrN2jsSjli035l5QFUtdy+u4M/3Tvy5L6ZvGreGvlbnZ1YmEqtFAz/TkODIDmleQ7/9pz0zTgav9/WhNA6xjRbDjSUDqBF8fwqf7OOGqcKtyTm4TjdDpXLIT8f6V3R2o7fUiAJWlnY+ui9zz6t7YOuE2mpKiBhn5/A2lCYS2waOuWIdGKSxNNgajZLt/nx0wDuXokBfFIiTPu6pEU+eEzu17W2xjb6irFCUIFumdmO5Kfpb93yYrZ20z7EVPqm8FWBOZ27BkgCfKwWEwspfw4ADEV6h8cROscxJxt8nispum+ecYlQ5LRtk2Ljofhm0Ly+uM9YOPZcvCgdQYuBxH6Cgp3Pcl2ZorL3iOomUJXK6lBineLqa+l6jZMIltT9fL1J4TR1wwLjewXN6BfcnH+0lMDuHFIrr/ZW49x/35thIOWmOSBl/Q85xkws4RVSklpir0YTiR2+n3eTQZ1XGEUXBjRTwPQrHIE9covRvOz14sgIO03q84N2pCGZwuT5gXEhoHCL3PB+nIvQNAXwx2GOCbePaN3mDySppCUPmu9KNkxFKeidGx8E1g3FKkiIE+5hPfsd0B+ReqYH1R6jOTiTYwtBVmTXkw1UanEWgd8I1OkvRXN+bUPFLj+TaoF/A6vQecG9r1bZOs8fpdvfgKdfw8LZ3/kvQSieBh1MTDP/zgbpgGc4QsY/8JKaeais/H5eCVHyYs/QpcqAmoXMEz5LnKJxxwcI5LDpjLQ2pxsSJ7C14d3ji+KkpmyOuvVmOHztpbtTrbq3BVA6TMpJ0rYiZ2J/uNe2aoykFEpniMs9o4dy78rats6lhx0uqjToulFUEs0v5KlLPECAXT/vhAhub1qGl0kIc75URoik5qbAh9EMbqHwXfGqDxhrbgFZk0vIX3eOFhFUHCfciQtzVAwRyBi+Dp9EyLNmVFcXf90rNWnTTw7yedaUOjD6KCWIf41EVlj5IZL/xDwm4Ec1nvOYQdsYM1NaQtxP2gA0DXrGdzStxd/PrqYsBzEQ5jYfXeoWB2hKH9qNjdzuP7uIoHirpXN08sB90E1AHBPHkp7YB/O1CwsBV7qbmWGlSnfpHWF4jot/u40AtYHnQ07t7mcF+K+oMfbIsKSf8sqNKLc/BBM8Kf/PLJnJVefhhD9dXKI5HDmmNG9KLz6qr6WZuVFcPfrUDGKFfShMqe8YtKBH7pDRNk80tqWtJVGflEZriX+xvXdGmaPhvD2AFwrQK/WBGuv09DQFhes3gsMCf5GVaylDQGKBYZTqcyjGLoNNGW90nJ3h8xuREsPOW988Fo2KW4llXZTMD6abAhG00fu+69F7RTme1PwJRHL5H6h46DZQ0F3crLsrRq04VCg0rpzl91PG6qkk5TQRkZXRKpYkP/93568j6QN8eNAxxHmbuXfj2j5vPm7+NF46L+598JybW5rywyc3KGJSvOVuPqharOHhNrVVuyaXLQnvN2KxbvCeegAW5H7Mqy4jb1XzpqjEx51Gv7uqCTRfDzg1aA2cR6jcSzgM8nqLrNN5xNAw/aG7wayP+nbmq550mdGIiZVLVfN9KJN00iVTIFdrdncT4QkVr90j8YvsO/YfdmJHm0fOMQSDlvepAlXSxqD41UMVz3OQEeKD4QQkZm56PWtvlIkZGrqmegR0fYwJ+Sym1Ge9rWMo8JOD5LolWotZmGsGqA5qOsv51ZAn6XrAhTFDTejxJ7k+PAe8xfw0mhUosX024cwWj08o+Lmt2JVHKoO8m9gMb62a3JijRTFzKN905XPeUa1UvXN0FnSyz9r7W/FVkZLxiYfsiTnriqN/y7ITtFXRBb6jW92BqoPasrE/VDli/9NqwHsDcKgT8+esVsylOqYasq1cJIUxewsbvM2scHnZoXQF3Wn/WeNRYTVbPBu2WIpdXjdbrFDVpn4KvvUZWAsSVAqGRuKwcf27jwnYhi3tmk3iUSLft7bq6qINqxq/VLN1FVxE7WWDbyXrg6lrPMo0EaxXs9YpNznqxJx0W9+qdNczzPUN77203OrNm5IFZZqqLue5EGQzRt8j5m1CZblXv6sq3iadtbNfHW+mruqaFxIHF7qfv01IBCdXLONyPVm6jtppwCacLBicESqyV9fZPWzixWm7AcTSH9lX9D9gr4m6UznkWZlpKmQpeaoEoplNKUKsNl/q6lpa5OUW3vtvH+p5zLOUAp5QbwLxO17zqrh7pgEk3Hq2ZF8heXJTg1BRS7LKlTJNVQ3mJct1SduX5IPp4TdofRZHH+D750fGLT4Utq+AKf7gkLQx1UTueokur1lLyxDG9NzVtMM19lZzGICrObFKHkANyy4nkCjKRv3IAxaxnyWdX8mRq7tmjtZiSwhuYMofq4a4D1mSiC2AZ7sWoLU8+P4+ULWAnHLf6NBjc9L1ghBjLfdz5D2mHHNTbf1u1oMdhWXr2qDAhEpxSnsoffIVY+1uPtrbYy9vxwm3YftbkHwoHjXOze7o8gc10xqUHSt9eH/RbNtKld9YwXNxl91PbUIqSeqVmZx/pumUotTBmvYY9d7jo1/qhbQDXJElg/gIdOKuy0zh8YePTVyh3Wf4Au1leM+Dn4wac5Ge7yTkSP8p09wDmVCVXNcxRDb+eABRTS1CZNbQYk5kX0wKJ2qt4g6H+oIiyCpowzzny4+QVYZGkHmeau3XeNW9PR2WeX9ym/OFSufM5ypIXhKcRA+mDZ5/RLp3q0H4juJrZk9g8TDSaO2xGPYCzVFy+vTZCObFKnI8TcI/fsw1wwjNHeEU/Bs0NU6btWX1WfLo3vW5R3aoqMb68Ocsk0i5z4WRJ8YYut8NVdO3gS2KHZ/TBbSKGSTL+9xw/VS/vRbC7vRxc339z6HbBEjmbocEo6lnE2P0vSptbfgdJw/koSYUfu5wWRLAKgQsWl6um6KpkIdpD1eeMM5hUxvTl16pCNz7ANRFMjtzx9ofNrRvPD2e6+8VInIzn5oQtQFMda4ewk1m5ncTC8D+DHMexh/PtrJZligngvRK2KTo7iql9+vYiu3VRUVTtpP1kP7KTBzYMjWjCOIuLBh2By090g95NRgUu9MZ3lL/d51kWPZnFousCsCT/bcGz0PB2Q23PaeyJDJ/qEtHClpLigm5Pqr47aU+DQbTf4L3TNGxyaa1Asce0j2vCOp6Hp6RyCNTZWIpPfll1qw1x8gXdPtriibABcELDww7y085+r+/HH0vXXgyXRl1qM++lTLvweWRp3jqww13TbG8sF4u6nWGHuvmOmyIBkKppJMIWtKfsHp3COS/9eH9Tnre89IETfReICl85Kqi7aim4DF1MoLuShO/RqPQeriI0g6aoo6FuKOSJK+iGcbIx+xRVIHelO+6Yb81VuYlXTexLd8n4etKvtgHL8cxI4US1LpDKcV0+GlPbn4zmDQcyjyEmG3RhxESnHd9t4TF+fphfLvHNtxQOqAuseKAEx5Cpnma1mpCVbY3FHdNuZMOjZ4JkjuHChkTEhvTV7IMLSln1ZkQhWUGPPyLFVkxN+/MPKR7d8XPDVOMWZ+yJVrugBDSxtUmuqjXz05R30agJlHMJsGC5Ta5/9yvzO8KEye4dG8QwHjqbPOKdYzm30mCruAEduh/bGd+n4hSvo7jYAOfqB8/AE1dY1Yi67Uu0cJtWrsrSffcDa/4WwSFVoHDk3I+VQ4mbTVVShkv97C57fmRnIW04JgsTbGef2XN2iI1OP39rP3GvZiKX0aQaCH1NSCqkkoDSRjvyVGc458qj+2brH90nmR7UXdxuU7SPAo0wOQpEaWfqwj6C+AQ2WYr5Bk9LFLOp2HRp/0ysxKG9j7/BPS1mXdeHpy1o2v5pUTI6J5QI9KR1fROsUk7sreA38u2GsEUybNPkH17XwgOtvXSL8Eal3fd0n2kf8vRLnPa7jvVY/3wbypQ/2anJuzBgajybfFAXPsfKd1XzRrylE0T+46MDR6m31ysWhWLu9Cq37WTVHI+ZWp7yePwdSBRkbgRczomJk7F/rYWhOkahlrEQalYVnZmJtpMOSNF8fg1C+wpFGbBqm1U5/0zY6fsfntBUS7wUSVaODWoLrJ0UPz0eD4qAge+2z/6QLFCxXKqGDSsHR58svJrhc6PsuZ92QBM1ugxBwFMEXjymfUXiPa69eVvBkuGM/CLnXIeHH3MBJH0f96mIfQtEyRs7kG/QyTCAujOWeC/CNavLtPFfK3v/e/mYiu98tTQ1cBh9PfnpW9Dt8AQH4YNH8LNAxQDbb3kuyUr3MDoGt7L/c7UntUySPdtggnervJ3NWjeEp6vAvbEjzrFMEVW3RDmzLTXPFju+ja7Y8WGA4MuLxoPCBeyvZZefiIyjUjmjaZxm84fw3g310666yutWkqDb0nWoj+mYkwf1gUV7mfho/Ki0eET9R5y2MpZ/1q6ZA1rexJUJj328ZTZuj3Xzdffbs0KtegROhv/ao4XBQ6pC92lfbIcBl3f45E9efpJfvKs3cSIb2I2WgGuSeQzuBZUeTQHwh6L/TGhYbmQKHvnB14VOaAi83KZsNKPrIgWGZ0bJ/JazKrsRKusHcrmd85bwUWsXHB1N5+dYXUNop9k4T6RVE14LPvEhHVOAUjLCtPGhrfwaXz0cubS3sitF9aFSY0ePCf2ei2SNmiweewOtTX+g6Os/b4uePmB4vQZ+FvESEDlW47tELuxJ+3J6OQamyGq92rmfsiRnbyibZ59xUJt3OlHSxehVxYxWTr0xZ9QR3lcyzbZXNsTSn131MWMDu51eeLht0C4wWSckVny4ykGZ3biMxfzd7SPUaVSA3+r2FqVBNokvUs5TgRHNMiZqNK95ODESY9qIifCSZCJDRxbghAtOoJv4vVbXPuwouZ+6TH6FmnI4bgHhfx4ZsidvGjoZls4BWQv/mlQr4Hqcv8uefn+XWBg2yupgKxO1F5v3wrRX7YkljT2eZbzxkpzpZXPf5FRUyw3P3MYJ+4GKURL3WPSq+B7RmR6/R0Iy0ydfPc1mkBQ/NTbsMpQ9m3rOWhHHMv2Lkot6fZUkCfljQ68mukAzTp0q6F/Q3queXUFIRtjGgu7Jg6fNsR+SQZLBtgyY8kNkMjDNlApkzsx/ZAB1QyKV8zujYk6Wnc3n+cGWmEUfcpWoXfb//I+e/p45s+xf32pZraIFyQeokv3/yH86zrFR6zqD+datX0gHnjg5T7/noY1aANNmKg+x921m+1+x/Pwg7k++a9+3MrRgnOeuGZH/aTfMVgmcUbAMe+2R3xMs48fPK6qNu74oEGyYHw6IKFo1auvsUy3mM7+QomR51FDlItA2gDxGJYNohaRRaoD0vvClXTjrvtL/uH8oCLO7LTyT9KbnvZ7ua8c2760Vmw+l/hdQSwMEFAACAAgAAG+bSzeoczFKAAAAawAAABsAAAB1bml2ZXJzYWwvdW5pdmVyc2FsLnBuZy54bWyzsa/IzVEoSy0qzszPs1Uy1DNQsrfj5bIpKEoty0wtV6gAigEFIUBJoRLINUJwyzNTSjJAKizNEIIZqZnpGSW2ShaW5nBBfaCZAFBLAQIAABQAAgAIAP1um0u27fNMcQQAAAQRAAAdAAAAAAAAAAEAAAAAAAAAAAB1bml2ZXJzYWwvY29tbW9uX21lc3NhZ2VzLmxuZ1BLAQIAABQAAgAIAP1um0tN8AC3sQMAADkPAAAnAAAAAAAAAAEAAAAAAKwEAAB1bml2ZXJzYWwvZmxhc2hfcHVibGlzaGluZ19zZXR0aW5ncy54bWxQSwECAAAUAAIACAD9bptLOAFxQrQCAABUCgAAIQAAAAAAAAABAAAAAACiCAAAdW5pdmVyc2FsL2ZsYXNoX3NraW5fc2V0dGluZ3MueG1sUEsBAgAAFAACAAgA/W6bSzg/xxyEAwAASg4AACYAAAAAAAAAAQAAAAAAlQsAAHVuaXZlcnNhbC9odG1sX3B1Ymxpc2hpbmdfc2V0dGluZ3MueG1sUEsBAgAAFAACAAgA/W6bS9Ca6ouXAQAAHgYAAB8AAAAAAAAAAQAAAAAAXQ8AAHVuaXZlcnNhbC9odG1sX3NraW5fc2V0dGluZ3MuanNQSwECAAAUAAIACAD9bptLPTwv0cEAAADlAQAAGgAAAAAAAAABAAAAAAAxEQAAdW5pdmVyc2FsL2kxOG5fcHJlc2V0cy54bWxQSwECAAAUAAIACAD9bptL2ZyjN3QAAAB0AAAAHAAAAAAAAAABAAAAAAAqEgAAdW5pdmVyc2FsL2xvY2FsX3NldHRpbmdzLnhtbFBLAQIAABQAAgAIAESUV0cjtE77+wIAALAIAAAUAAAAAAAAAAEAAAAAANgSAAB1bml2ZXJzYWwvcGxheWVyLnhtbFBLAQIAABQAAgAIAP1um0soEf+aIwoAAHWWAAApAAAAAAAAAAEAAAAAAAUWAAB1bml2ZXJzYWwvc2tpbl9jdXN0b21pemF0aW9uX3NldHRpbmdzLnhtbFBLAQIAABQAAgAIAABvm0vvX7aBDxYAAEh1AAAXAAAAAAAAAAAAAAAAAG8gAAB1bml2ZXJzYWwvdW5pdmVyc2FsLnBuZ1BLAQIAABQAAgAIAABvm0s3qHMxSgAAAGsAAAAbAAAAAAAAAAEAAAAAALM2AAB1bml2ZXJzYWwvdW5pdmVyc2FsLnBuZy54bWxQSwUGAAAAAAsACwBJAwAANjcAAAAA"/>
  <p:tag name="ISPRING_PRESENTATION_TITLE" val="演示文稿45"/>
  <p:tag name="COMMONDATA" val="eyJoZGlkIjoiNGZmODhjOTBjODc2OTdlMDhhY2I2NGI3YmNlNjQxNjAifQ=="/>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4gi1f5q">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4gi1f5q">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5864</Words>
  <Application>WPS 演示</Application>
  <PresentationFormat>自定义</PresentationFormat>
  <Paragraphs>296</Paragraphs>
  <Slides>47</Slides>
  <Notes>27</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47</vt:i4>
      </vt:variant>
    </vt:vector>
  </HeadingPairs>
  <TitlesOfParts>
    <vt:vector size="55" baseType="lpstr">
      <vt:lpstr>Arial</vt:lpstr>
      <vt:lpstr>宋体</vt:lpstr>
      <vt:lpstr>Wingdings</vt:lpstr>
      <vt:lpstr>Calibri</vt:lpstr>
      <vt:lpstr>微软雅黑</vt:lpstr>
      <vt:lpstr>Arial Unicode MS</vt:lpstr>
      <vt:lpstr>第一PPT，www.1ppt.com</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灰色创意多边形</dc:title>
  <dc:creator>第一PPT</dc:creator>
  <cp:keywords>www.1ppt.com</cp:keywords>
  <dc:description>www.1ppt.com</dc:description>
  <cp:lastModifiedBy>dNb</cp:lastModifiedBy>
  <cp:revision>139</cp:revision>
  <dcterms:created xsi:type="dcterms:W3CDTF">2017-11-24T07:17:00Z</dcterms:created>
  <dcterms:modified xsi:type="dcterms:W3CDTF">2022-08-11T16:09:12Z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A63A378482E142CFB330136DD715CB33</vt:lpwstr>
  </property>
</Properties>
</file>