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5"/>
  </p:notesMasterIdLst>
  <p:sldIdLst>
    <p:sldId id="256" r:id="rId4"/>
    <p:sldId id="258" r:id="rId6"/>
    <p:sldId id="286" r:id="rId7"/>
    <p:sldId id="292" r:id="rId8"/>
    <p:sldId id="277" r:id="rId9"/>
    <p:sldId id="316" r:id="rId10"/>
    <p:sldId id="317" r:id="rId11"/>
    <p:sldId id="280" r:id="rId12"/>
    <p:sldId id="325" r:id="rId13"/>
    <p:sldId id="326" r:id="rId14"/>
    <p:sldId id="327" r:id="rId15"/>
    <p:sldId id="332" r:id="rId16"/>
    <p:sldId id="328" r:id="rId17"/>
    <p:sldId id="329" r:id="rId18"/>
    <p:sldId id="330" r:id="rId19"/>
    <p:sldId id="331" r:id="rId20"/>
    <p:sldId id="333" r:id="rId21"/>
    <p:sldId id="320" r:id="rId22"/>
    <p:sldId id="318" r:id="rId23"/>
    <p:sldId id="334" r:id="rId24"/>
    <p:sldId id="335" r:id="rId25"/>
    <p:sldId id="321" r:id="rId26"/>
    <p:sldId id="336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59595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-402" y="-1608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tags" Target="tags/tag9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9601F-7E62-41E2-BBD8-423E4B291D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3680791" y="1036985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238462" y="1036985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3680791" y="3548271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238462" y="3548271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0" y="1035171"/>
            <a:ext cx="3048000" cy="2432649"/>
          </a:xfrm>
          <a:custGeom>
            <a:avLst/>
            <a:gdLst>
              <a:gd name="connsiteX0" fmla="*/ 0 w 3048000"/>
              <a:gd name="connsiteY0" fmla="*/ 0 h 2432649"/>
              <a:gd name="connsiteX1" fmla="*/ 3048000 w 3048000"/>
              <a:gd name="connsiteY1" fmla="*/ 0 h 2432649"/>
              <a:gd name="connsiteX2" fmla="*/ 3048000 w 3048000"/>
              <a:gd name="connsiteY2" fmla="*/ 2432649 h 2432649"/>
              <a:gd name="connsiteX3" fmla="*/ 0 w 3048000"/>
              <a:gd name="connsiteY3" fmla="*/ 2432649 h 243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432649">
                <a:moveTo>
                  <a:pt x="0" y="0"/>
                </a:moveTo>
                <a:lnTo>
                  <a:pt x="3048000" y="0"/>
                </a:lnTo>
                <a:lnTo>
                  <a:pt x="3048000" y="2432649"/>
                </a:lnTo>
                <a:lnTo>
                  <a:pt x="0" y="24326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3048000" y="1035171"/>
            <a:ext cx="3048000" cy="2432649"/>
          </a:xfrm>
          <a:custGeom>
            <a:avLst/>
            <a:gdLst>
              <a:gd name="connsiteX0" fmla="*/ 0 w 3048000"/>
              <a:gd name="connsiteY0" fmla="*/ 0 h 2432649"/>
              <a:gd name="connsiteX1" fmla="*/ 3048000 w 3048000"/>
              <a:gd name="connsiteY1" fmla="*/ 0 h 2432649"/>
              <a:gd name="connsiteX2" fmla="*/ 3048000 w 3048000"/>
              <a:gd name="connsiteY2" fmla="*/ 2432649 h 2432649"/>
              <a:gd name="connsiteX3" fmla="*/ 0 w 3048000"/>
              <a:gd name="connsiteY3" fmla="*/ 2432649 h 243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432649">
                <a:moveTo>
                  <a:pt x="0" y="0"/>
                </a:moveTo>
                <a:lnTo>
                  <a:pt x="3048000" y="0"/>
                </a:lnTo>
                <a:lnTo>
                  <a:pt x="3048000" y="2432649"/>
                </a:lnTo>
                <a:lnTo>
                  <a:pt x="0" y="24326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6096000" y="1035171"/>
            <a:ext cx="3048000" cy="2432649"/>
          </a:xfrm>
          <a:custGeom>
            <a:avLst/>
            <a:gdLst>
              <a:gd name="connsiteX0" fmla="*/ 0 w 3048000"/>
              <a:gd name="connsiteY0" fmla="*/ 0 h 2432649"/>
              <a:gd name="connsiteX1" fmla="*/ 3048000 w 3048000"/>
              <a:gd name="connsiteY1" fmla="*/ 0 h 2432649"/>
              <a:gd name="connsiteX2" fmla="*/ 3048000 w 3048000"/>
              <a:gd name="connsiteY2" fmla="*/ 2432649 h 2432649"/>
              <a:gd name="connsiteX3" fmla="*/ 0 w 3048000"/>
              <a:gd name="connsiteY3" fmla="*/ 2432649 h 243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432649">
                <a:moveTo>
                  <a:pt x="0" y="0"/>
                </a:moveTo>
                <a:lnTo>
                  <a:pt x="3048000" y="0"/>
                </a:lnTo>
                <a:lnTo>
                  <a:pt x="3048000" y="2432649"/>
                </a:lnTo>
                <a:lnTo>
                  <a:pt x="0" y="24326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9144000" y="1035171"/>
            <a:ext cx="3048000" cy="2432649"/>
          </a:xfrm>
          <a:custGeom>
            <a:avLst/>
            <a:gdLst>
              <a:gd name="connsiteX0" fmla="*/ 0 w 3048000"/>
              <a:gd name="connsiteY0" fmla="*/ 0 h 2432649"/>
              <a:gd name="connsiteX1" fmla="*/ 3048000 w 3048000"/>
              <a:gd name="connsiteY1" fmla="*/ 0 h 2432649"/>
              <a:gd name="connsiteX2" fmla="*/ 3048000 w 3048000"/>
              <a:gd name="connsiteY2" fmla="*/ 2432649 h 2432649"/>
              <a:gd name="connsiteX3" fmla="*/ 0 w 3048000"/>
              <a:gd name="connsiteY3" fmla="*/ 2432649 h 243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432649">
                <a:moveTo>
                  <a:pt x="0" y="0"/>
                </a:moveTo>
                <a:lnTo>
                  <a:pt x="3048000" y="0"/>
                </a:lnTo>
                <a:lnTo>
                  <a:pt x="3048000" y="2432649"/>
                </a:lnTo>
                <a:lnTo>
                  <a:pt x="0" y="24326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647462" y="2286530"/>
            <a:ext cx="2068012" cy="2398892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622157" y="1776318"/>
            <a:ext cx="2947687" cy="3419316"/>
          </a:xfrm>
          <a:custGeom>
            <a:avLst/>
            <a:gdLst>
              <a:gd name="connsiteX0" fmla="*/ 1473843 w 2947686"/>
              <a:gd name="connsiteY0" fmla="*/ 0 h 3419316"/>
              <a:gd name="connsiteX1" fmla="*/ 2947686 w 2947686"/>
              <a:gd name="connsiteY1" fmla="*/ 736922 h 3419316"/>
              <a:gd name="connsiteX2" fmla="*/ 2947686 w 2947686"/>
              <a:gd name="connsiteY2" fmla="*/ 2682394 h 3419316"/>
              <a:gd name="connsiteX3" fmla="*/ 1473843 w 2947686"/>
              <a:gd name="connsiteY3" fmla="*/ 3419316 h 3419316"/>
              <a:gd name="connsiteX4" fmla="*/ 0 w 2947686"/>
              <a:gd name="connsiteY4" fmla="*/ 2682394 h 3419316"/>
              <a:gd name="connsiteX5" fmla="*/ 0 w 2947686"/>
              <a:gd name="connsiteY5" fmla="*/ 736922 h 34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7686" h="3419316">
                <a:moveTo>
                  <a:pt x="1473843" y="0"/>
                </a:moveTo>
                <a:lnTo>
                  <a:pt x="2947686" y="736922"/>
                </a:lnTo>
                <a:lnTo>
                  <a:pt x="2947686" y="2682394"/>
                </a:lnTo>
                <a:lnTo>
                  <a:pt x="1473843" y="3419316"/>
                </a:lnTo>
                <a:lnTo>
                  <a:pt x="0" y="2682394"/>
                </a:lnTo>
                <a:lnTo>
                  <a:pt x="0" y="7369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476525" y="2286530"/>
            <a:ext cx="2068012" cy="2398892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" y="3"/>
            <a:ext cx="12191999" cy="3022599"/>
          </a:xfrm>
          <a:custGeom>
            <a:avLst/>
            <a:gdLst>
              <a:gd name="connsiteX0" fmla="*/ 0 w 12191999"/>
              <a:gd name="connsiteY0" fmla="*/ 0 h 3022599"/>
              <a:gd name="connsiteX1" fmla="*/ 12191999 w 12191999"/>
              <a:gd name="connsiteY1" fmla="*/ 0 h 3022599"/>
              <a:gd name="connsiteX2" fmla="*/ 12191999 w 12191999"/>
              <a:gd name="connsiteY2" fmla="*/ 3022599 h 3022599"/>
              <a:gd name="connsiteX3" fmla="*/ 0 w 12191999"/>
              <a:gd name="connsiteY3" fmla="*/ 3022599 h 302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022599">
                <a:moveTo>
                  <a:pt x="0" y="0"/>
                </a:moveTo>
                <a:lnTo>
                  <a:pt x="12191999" y="0"/>
                </a:lnTo>
                <a:lnTo>
                  <a:pt x="12191999" y="3022599"/>
                </a:lnTo>
                <a:lnTo>
                  <a:pt x="0" y="30225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141231" y="1183988"/>
            <a:ext cx="6828572" cy="4313626"/>
          </a:xfrm>
          <a:custGeom>
            <a:avLst/>
            <a:gdLst>
              <a:gd name="connsiteX0" fmla="*/ 0 w 6828572"/>
              <a:gd name="connsiteY0" fmla="*/ 0 h 4313626"/>
              <a:gd name="connsiteX1" fmla="*/ 6828572 w 6828572"/>
              <a:gd name="connsiteY1" fmla="*/ 0 h 4313626"/>
              <a:gd name="connsiteX2" fmla="*/ 6828572 w 6828572"/>
              <a:gd name="connsiteY2" fmla="*/ 4313626 h 4313626"/>
              <a:gd name="connsiteX3" fmla="*/ 0 w 6828572"/>
              <a:gd name="connsiteY3" fmla="*/ 4313626 h 431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8572" h="4313626">
                <a:moveTo>
                  <a:pt x="0" y="0"/>
                </a:moveTo>
                <a:lnTo>
                  <a:pt x="6828572" y="0"/>
                </a:lnTo>
                <a:lnTo>
                  <a:pt x="6828572" y="4313626"/>
                </a:lnTo>
                <a:lnTo>
                  <a:pt x="0" y="43136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985261" y="0"/>
            <a:ext cx="5206739" cy="6858000"/>
          </a:xfrm>
          <a:custGeom>
            <a:avLst/>
            <a:gdLst>
              <a:gd name="connsiteX0" fmla="*/ 0 w 5206738"/>
              <a:gd name="connsiteY0" fmla="*/ 0 h 6858000"/>
              <a:gd name="connsiteX1" fmla="*/ 5206738 w 5206738"/>
              <a:gd name="connsiteY1" fmla="*/ 0 h 6858000"/>
              <a:gd name="connsiteX2" fmla="*/ 5206738 w 5206738"/>
              <a:gd name="connsiteY2" fmla="*/ 6858000 h 6858000"/>
              <a:gd name="connsiteX3" fmla="*/ 0 w 52067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6738" h="6858000">
                <a:moveTo>
                  <a:pt x="0" y="0"/>
                </a:moveTo>
                <a:lnTo>
                  <a:pt x="5206738" y="0"/>
                </a:lnTo>
                <a:lnTo>
                  <a:pt x="520673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458579" y="559292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2" Type="http://schemas.openxmlformats.org/officeDocument/2006/relationships/theme" Target="../theme/theme2.xml"/><Relationship Id="rId21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ED38-4BFE-4C35-8DEC-360F71ADD1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3226D-428B-4B3B-BB58-2AE1025BEB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</p:sldLayoutIdLst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15.png"/><Relationship Id="rId1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4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4.png"/><Relationship Id="rId12" Type="http://schemas.openxmlformats.org/officeDocument/2006/relationships/image" Target="../media/image6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2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3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4.png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304625" y="-242155"/>
            <a:ext cx="2020383" cy="12288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298209" y="5657324"/>
            <a:ext cx="1564987" cy="3943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236508" y="3596115"/>
            <a:ext cx="1480923" cy="7526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5885361" y="6051304"/>
            <a:ext cx="1029049" cy="11225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394867" y="1576627"/>
            <a:ext cx="1138680" cy="8794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5885128" y="729097"/>
            <a:ext cx="421744" cy="7826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10922925" y="5717805"/>
            <a:ext cx="1269076" cy="11401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-949" y="5103"/>
            <a:ext cx="1135405" cy="1362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10922925" y="2546889"/>
            <a:ext cx="1461636" cy="10492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9424201" y="5164183"/>
            <a:ext cx="880425" cy="7309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90190" y="2168525"/>
            <a:ext cx="661479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595959"/>
                </a:solidFill>
                <a:latin typeface="+mn-ea"/>
                <a:cs typeface="+mn-ea"/>
                <a:sym typeface="+mn-lt"/>
              </a:rPr>
              <a:t>RM2022</a:t>
            </a:r>
            <a:r>
              <a:rPr lang="zh-CN" altLang="en-US" sz="4400" b="1" dirty="0" smtClean="0">
                <a:solidFill>
                  <a:srgbClr val="595959"/>
                </a:solidFill>
                <a:latin typeface="+mn-ea"/>
                <a:cs typeface="+mn-ea"/>
                <a:sym typeface="+mn-lt"/>
              </a:rPr>
              <a:t>培训</a:t>
            </a:r>
            <a:r>
              <a:rPr lang="en-US" altLang="zh-CN" sz="4400" b="1" dirty="0" smtClean="0">
                <a:solidFill>
                  <a:srgbClr val="595959"/>
                </a:solidFill>
                <a:latin typeface="+mn-ea"/>
                <a:cs typeface="+mn-ea"/>
                <a:sym typeface="+mn-lt"/>
              </a:rPr>
              <a:t>—C++</a:t>
            </a:r>
            <a:endParaRPr lang="en-US" altLang="zh-CN" sz="4400" b="1" dirty="0" smtClean="0">
              <a:solidFill>
                <a:srgbClr val="595959"/>
              </a:solidFill>
              <a:latin typeface="+mn-ea"/>
              <a:cs typeface="+mn-ea"/>
              <a:sym typeface="+mn-lt"/>
            </a:endParaRPr>
          </a:p>
          <a:p>
            <a:pPr algn="ctr"/>
            <a:r>
              <a:rPr lang="en-US" altLang="zh-CN" sz="4400" b="1" dirty="0" smtClean="0">
                <a:solidFill>
                  <a:srgbClr val="595959"/>
                </a:solidFill>
                <a:latin typeface="+mn-ea"/>
                <a:cs typeface="+mn-ea"/>
                <a:sym typeface="+mn-lt"/>
              </a:rPr>
              <a:t>Lecture1-</a:t>
            </a:r>
            <a:r>
              <a:rPr lang="zh-CN" altLang="en-US" sz="4400" b="1" dirty="0" smtClean="0">
                <a:solidFill>
                  <a:srgbClr val="595959"/>
                </a:solidFill>
                <a:latin typeface="+mn-ea"/>
                <a:cs typeface="+mn-ea"/>
                <a:sym typeface="+mn-lt"/>
              </a:rPr>
              <a:t>编程入门</a:t>
            </a:r>
            <a:endParaRPr lang="en-US" altLang="zh-CN" sz="4400" b="1" dirty="0" smtClean="0">
              <a:solidFill>
                <a:srgbClr val="595959"/>
              </a:solidFill>
              <a:latin typeface="+mn-ea"/>
              <a:cs typeface="+mn-ea"/>
              <a:sym typeface="+mn-lt"/>
            </a:endParaRPr>
          </a:p>
          <a:p>
            <a:pPr algn="ctr"/>
            <a:endParaRPr lang="en-US" altLang="zh-CN" sz="4400" b="1" dirty="0" smtClean="0">
              <a:solidFill>
                <a:srgbClr val="595959"/>
              </a:solidFill>
              <a:latin typeface="+mn-ea"/>
              <a:cs typeface="+mn-ea"/>
              <a:sym typeface="+mn-lt"/>
            </a:endParaRPr>
          </a:p>
          <a:p>
            <a:pPr algn="ctr"/>
            <a:endParaRPr lang="zh-CN" altLang="en-US" sz="4400" b="1" dirty="0" smtClean="0">
              <a:solidFill>
                <a:srgbClr val="595959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85513" y="4482903"/>
            <a:ext cx="5320667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300" dirty="0">
                <a:solidFill>
                  <a:srgbClr val="7F7F7F"/>
                </a:solidFill>
                <a:cs typeface="+mn-ea"/>
                <a:sym typeface="+mn-lt"/>
              </a:rPr>
              <a:t>2020.07.30</a:t>
            </a:r>
            <a:endParaRPr lang="en-US" sz="2300" dirty="0">
              <a:solidFill>
                <a:srgbClr val="7F7F7F"/>
              </a:solidFill>
              <a:cs typeface="+mn-ea"/>
              <a:sym typeface="+mn-lt"/>
            </a:endParaRPr>
          </a:p>
          <a:p>
            <a:pPr marL="0" lvl="1" algn="ctr"/>
            <a:r>
              <a:rPr lang="zh-CN" altLang="en-US" sz="2300" dirty="0">
                <a:solidFill>
                  <a:srgbClr val="7F7F7F"/>
                </a:solidFill>
                <a:cs typeface="+mn-ea"/>
                <a:sym typeface="+mn-lt"/>
              </a:rPr>
              <a:t>盛李杰</a:t>
            </a:r>
            <a:endParaRPr lang="zh-CN" altLang="en-US" sz="2300" dirty="0">
              <a:solidFill>
                <a:srgbClr val="7F7F7F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图文框 6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22942" y="516971"/>
            <a:ext cx="5136515" cy="391281"/>
            <a:chOff x="522940" y="516970"/>
            <a:chExt cx="5136515" cy="391281"/>
          </a:xfrm>
        </p:grpSpPr>
        <p:sp>
          <p:nvSpPr>
            <p:cNvPr id="65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239260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595959"/>
                  </a:solidFill>
                  <a:latin typeface="+mn-lt"/>
                  <a:ea typeface="+mn-ea"/>
                  <a:cs typeface="+mn-ea"/>
                  <a:sym typeface="+mn-lt"/>
                </a:rPr>
                <a:t>C++ 程序编译过程：从代码到程序</a:t>
              </a:r>
              <a:endParaRPr lang="en-US" altLang="zh-CN" sz="2000" b="1" dirty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492125" y="60712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https://blog.csdn.net/zionFisher/article/details/122288355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35" y="1075055"/>
            <a:ext cx="6252845" cy="22548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35" y="3496945"/>
            <a:ext cx="6903085" cy="20821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875" y="1075055"/>
            <a:ext cx="3451860" cy="3197860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5"/>
          <a:stretch>
            <a:fillRect/>
          </a:stretch>
        </p:blipFill>
        <p:spPr>
          <a:xfrm>
            <a:off x="6769735" y="516890"/>
            <a:ext cx="3387725" cy="1833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上下箭头 7"/>
          <p:cNvSpPr/>
          <p:nvPr/>
        </p:nvSpPr>
        <p:spPr>
          <a:xfrm>
            <a:off x="8169910" y="2430145"/>
            <a:ext cx="28956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6"/>
          <a:stretch>
            <a:fillRect/>
          </a:stretch>
        </p:blipFill>
        <p:spPr>
          <a:xfrm>
            <a:off x="6868795" y="3576320"/>
            <a:ext cx="2892425" cy="2317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6835" y="2671445"/>
            <a:ext cx="4074160" cy="504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图文框 6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22942" y="516971"/>
            <a:ext cx="5136515" cy="391281"/>
            <a:chOff x="522940" y="516970"/>
            <a:chExt cx="5136515" cy="391281"/>
          </a:xfrm>
        </p:grpSpPr>
        <p:sp>
          <p:nvSpPr>
            <p:cNvPr id="65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239260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595959"/>
                  </a:solidFill>
                  <a:latin typeface="+mn-lt"/>
                  <a:ea typeface="+mn-ea"/>
                  <a:cs typeface="+mn-ea"/>
                  <a:sym typeface="+mn-lt"/>
                </a:rPr>
                <a:t>C++ 程序编译过程：从代码到程序</a:t>
              </a:r>
              <a:endParaRPr lang="en-US" altLang="zh-CN" sz="2000" b="1" dirty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492125" y="60712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https://blog.csdn.net/zionFisher/article/details/122288355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67630" y="18910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main.i 文件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" y="1891030"/>
            <a:ext cx="3451860" cy="3197860"/>
          </a:xfrm>
          <a:prstGeom prst="rect">
            <a:avLst/>
          </a:prstGeom>
        </p:spPr>
      </p:pic>
      <p:sp>
        <p:nvSpPr>
          <p:cNvPr id="8" name="上下箭头 7"/>
          <p:cNvSpPr/>
          <p:nvPr/>
        </p:nvSpPr>
        <p:spPr>
          <a:xfrm rot="16200000">
            <a:off x="4064635" y="3140710"/>
            <a:ext cx="28956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270" y="2259330"/>
            <a:ext cx="2876550" cy="33813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30820" y="1322705"/>
            <a:ext cx="23641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第七行，预处理器在检测到 #include "math.hpp" 后，将 math.hpp 文件的文件体替换到了 main.cpp 文件内。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30820" y="3694430"/>
            <a:ext cx="26492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第十二行，预处理器在检测到了宏 a 和 b 时，将其文本替换为 10 和 20。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830820" y="5088890"/>
            <a:ext cx="24409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宏会在预处理阶段被处理，宏变量会被替换，宏函数也会进行相应文本替换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505" y="1304925"/>
            <a:ext cx="4192270" cy="510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图文框 6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22942" y="516971"/>
            <a:ext cx="5136515" cy="391281"/>
            <a:chOff x="522940" y="516970"/>
            <a:chExt cx="5136515" cy="391281"/>
          </a:xfrm>
        </p:grpSpPr>
        <p:sp>
          <p:nvSpPr>
            <p:cNvPr id="65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239260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595959"/>
                  </a:solidFill>
                  <a:latin typeface="+mn-lt"/>
                  <a:ea typeface="+mn-ea"/>
                  <a:cs typeface="+mn-ea"/>
                  <a:sym typeface="+mn-lt"/>
                </a:rPr>
                <a:t>程序编译过程：从代码到程序</a:t>
              </a:r>
              <a:endParaRPr lang="en-US" altLang="zh-CN" sz="2000" b="1" dirty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492125" y="60712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https://blog.csdn.net/zionFisher/article/details/122288355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048385"/>
            <a:ext cx="9811385" cy="1755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72515" y="2804160"/>
            <a:ext cx="2049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en-US" altLang="zh-CN" dirty="0">
                <a:sym typeface="+mn-ea"/>
              </a:rPr>
              <a:t>Compilation errors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590" y="2753995"/>
            <a:ext cx="4678680" cy="3685540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799284" y="3405985"/>
            <a:ext cx="4860471" cy="1922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Normally caused by grammar error</a:t>
            </a:r>
            <a:endParaRPr kumimoji="1" lang="en-US" altLang="zh-CN" dirty="0"/>
          </a:p>
          <a:p>
            <a:r>
              <a:rPr kumimoji="1" lang="en-US" altLang="zh-CN" dirty="0"/>
              <a:t>Please check the source code!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图文框 6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22942" y="516971"/>
            <a:ext cx="5136515" cy="391281"/>
            <a:chOff x="522940" y="516970"/>
            <a:chExt cx="5136515" cy="391281"/>
          </a:xfrm>
        </p:grpSpPr>
        <p:sp>
          <p:nvSpPr>
            <p:cNvPr id="65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239260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595959"/>
                  </a:solidFill>
                  <a:latin typeface="+mn-lt"/>
                  <a:ea typeface="+mn-ea"/>
                  <a:cs typeface="+mn-ea"/>
                  <a:sym typeface="+mn-lt"/>
                </a:rPr>
                <a:t>C++ 程序编译过程：从代码到程序</a:t>
              </a:r>
              <a:endParaRPr lang="en-US" altLang="zh-CN" sz="2000" b="1" dirty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8" name="上下箭头 7"/>
          <p:cNvSpPr/>
          <p:nvPr/>
        </p:nvSpPr>
        <p:spPr>
          <a:xfrm>
            <a:off x="8294370" y="2827655"/>
            <a:ext cx="28956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896100" y="394970"/>
            <a:ext cx="2892425" cy="2317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6896100" y="4009390"/>
            <a:ext cx="3086735" cy="24301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40" y="1245870"/>
            <a:ext cx="5663565" cy="53181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8375" y="8616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main.s 文件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705" y="3067050"/>
            <a:ext cx="5089525" cy="588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140" y="4372610"/>
            <a:ext cx="6618605" cy="2033905"/>
          </a:xfrm>
          <a:prstGeom prst="rect">
            <a:avLst/>
          </a:prstGeom>
        </p:spPr>
      </p:pic>
      <p:sp>
        <p:nvSpPr>
          <p:cNvPr id="63" name="图文框 6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22942" y="516971"/>
            <a:ext cx="5136515" cy="391281"/>
            <a:chOff x="522940" y="516970"/>
            <a:chExt cx="5136515" cy="391281"/>
          </a:xfrm>
        </p:grpSpPr>
        <p:sp>
          <p:nvSpPr>
            <p:cNvPr id="65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239260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595959"/>
                  </a:solidFill>
                  <a:latin typeface="+mn-lt"/>
                  <a:ea typeface="+mn-ea"/>
                  <a:cs typeface="+mn-ea"/>
                  <a:sym typeface="+mn-lt"/>
                </a:rPr>
                <a:t>C++ 程序编译过程：从代码到程序</a:t>
              </a:r>
              <a:endParaRPr lang="en-US" altLang="zh-CN" sz="2000" b="1" dirty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" y="861695"/>
            <a:ext cx="10306685" cy="1624965"/>
          </a:xfrm>
          <a:prstGeom prst="rect">
            <a:avLst/>
          </a:prstGeom>
        </p:spPr>
      </p:pic>
      <p:sp>
        <p:nvSpPr>
          <p:cNvPr id="7" name="上下箭头 6"/>
          <p:cNvSpPr/>
          <p:nvPr/>
        </p:nvSpPr>
        <p:spPr>
          <a:xfrm rot="16200000">
            <a:off x="3582670" y="2896235"/>
            <a:ext cx="28956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pic>
        <p:nvPicPr>
          <p:cNvPr id="103" name="图片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4520565" y="2309495"/>
            <a:ext cx="2238375" cy="22409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5"/>
          <a:stretch>
            <a:fillRect/>
          </a:stretch>
        </p:blipFill>
        <p:spPr>
          <a:xfrm>
            <a:off x="523240" y="2381885"/>
            <a:ext cx="2411095" cy="20948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文本框 18"/>
          <p:cNvSpPr txBox="1"/>
          <p:nvPr/>
        </p:nvSpPr>
        <p:spPr>
          <a:xfrm>
            <a:off x="1420495" y="9080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g++ -c main.s -o main.o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图文框 6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22942" y="516971"/>
            <a:ext cx="5136515" cy="391281"/>
            <a:chOff x="522940" y="516970"/>
            <a:chExt cx="5136515" cy="391281"/>
          </a:xfrm>
        </p:grpSpPr>
        <p:sp>
          <p:nvSpPr>
            <p:cNvPr id="65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239260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595959"/>
                  </a:solidFill>
                  <a:latin typeface="+mn-lt"/>
                  <a:ea typeface="+mn-ea"/>
                  <a:cs typeface="+mn-ea"/>
                  <a:sym typeface="+mn-lt"/>
                </a:rPr>
                <a:t>C++ 程序编译过程：从代码到程序</a:t>
              </a:r>
              <a:endParaRPr lang="en-US" altLang="zh-CN" sz="2000" b="1" dirty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523240" y="1440180"/>
            <a:ext cx="3270885" cy="3907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/>
              <a:t>链接</a:t>
            </a:r>
            <a:endParaRPr lang="zh-CN" altLang="en-US" sz="3200" b="1"/>
          </a:p>
          <a:p>
            <a:r>
              <a:rPr lang="zh-CN" altLang="en-US"/>
              <a:t>        链接阶段获取汇编阶段生成的目标文件，将所有目标文件编译成可执行文件或库文件。然后链接器解析依赖项，链接外部静态库，得到最终的可执行文件或库文件。这一阶段最常见的错误是缺少定义或者重复定义，前者由定义不存在或目标文件未给出链接器导致，后者由同一符号在多个目标文件或库文件中重复定义导致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765" y="908050"/>
            <a:ext cx="6363970" cy="4090670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/>
        </p:nvSpPr>
        <p:spPr>
          <a:xfrm>
            <a:off x="4977130" y="5347970"/>
            <a:ext cx="6193790" cy="345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"Symbol not found”</a:t>
            </a:r>
            <a:endParaRPr kumimoji="1" lang="en-US" altLang="zh-CN" dirty="0"/>
          </a:p>
          <a:p>
            <a:r>
              <a:rPr kumimoji="1" lang="en-US" altLang="zh-CN" dirty="0"/>
              <a:t>Function </a:t>
            </a:r>
            <a:r>
              <a:rPr kumimoji="1" lang="en-US" altLang="zh-CN" dirty="0" err="1"/>
              <a:t>mul</a:t>
            </a:r>
            <a:r>
              <a:rPr kumimoji="1" lang="en-US" altLang="zh-CN" dirty="0"/>
              <a:t>() is misspelled to </a:t>
            </a:r>
            <a:r>
              <a:rPr kumimoji="1" lang="en-US" altLang="zh-CN" dirty="0" err="1"/>
              <a:t>Mul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图文框 6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22942" y="516971"/>
            <a:ext cx="5136515" cy="391281"/>
            <a:chOff x="522940" y="516970"/>
            <a:chExt cx="5136515" cy="391281"/>
          </a:xfrm>
        </p:grpSpPr>
        <p:sp>
          <p:nvSpPr>
            <p:cNvPr id="65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239260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595959"/>
                  </a:solidFill>
                  <a:latin typeface="+mn-lt"/>
                  <a:ea typeface="+mn-ea"/>
                  <a:cs typeface="+mn-ea"/>
                  <a:sym typeface="+mn-lt"/>
                </a:rPr>
                <a:t>C++ 程序编译过程：从代码到程序</a:t>
              </a:r>
              <a:endParaRPr lang="en-US" altLang="zh-CN" sz="2000" b="1" dirty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pic>
        <p:nvPicPr>
          <p:cNvPr id="105" name="图片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4619625" y="908050"/>
            <a:ext cx="2221230" cy="32029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7832725" y="317500"/>
            <a:ext cx="390461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链接这一步是链接目标文件和外部库的</a:t>
            </a:r>
            <a:r>
              <a:rPr lang="en-US" altLang="zh-CN">
                <a:sym typeface="+mn-ea"/>
              </a:rPr>
              <a:t>,自始至终只对 main.cpp 文件进行了编译，而其依赖项 math.hpp 并不是一个外部库文件(</a:t>
            </a:r>
            <a:r>
              <a:rPr lang="zh-CN" altLang="en-US">
                <a:sym typeface="+mn-ea"/>
              </a:rPr>
              <a:t>外部库由于体量过大，所以在配置环境的时候是提前编译的</a:t>
            </a:r>
            <a:r>
              <a:rPr lang="en-US" altLang="zh-CN">
                <a:sym typeface="+mn-ea"/>
              </a:rPr>
              <a:t>)，我们需要对其进行额外操作。由于 math.hpp 内部函数的实现在 math.cpp 中，我们需要编译 math.cpp 文件，把它转换成一个目标文件，然后链接所有目标文件。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855" y="3373120"/>
            <a:ext cx="5067935" cy="2780030"/>
          </a:xfrm>
          <a:prstGeom prst="rect">
            <a:avLst/>
          </a:prstGeom>
        </p:spPr>
      </p:pic>
      <p:sp>
        <p:nvSpPr>
          <p:cNvPr id="12" name="上下箭头 11"/>
          <p:cNvSpPr/>
          <p:nvPr/>
        </p:nvSpPr>
        <p:spPr>
          <a:xfrm rot="16200000">
            <a:off x="3357245" y="1513840"/>
            <a:ext cx="365760" cy="11049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pic>
        <p:nvPicPr>
          <p:cNvPr id="103" name="图片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348615" y="908050"/>
            <a:ext cx="2317750" cy="28301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25" y="4157345"/>
            <a:ext cx="5969000" cy="230441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829050" y="5816600"/>
            <a:ext cx="40036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https://blog.csdn.net/weixin_41754258/article/details/124186826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87390" y="554355"/>
            <a:ext cx="8448675" cy="60452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Runtime errors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9300" y="1326995"/>
            <a:ext cx="6062778" cy="4849968"/>
          </a:xfrm>
        </p:spPr>
        <p:txBody>
          <a:bodyPr/>
          <a:lstStyle/>
          <a:p>
            <a:r>
              <a:rPr kumimoji="1" lang="en-US" altLang="zh-CN" dirty="0"/>
              <a:t>The source code can be successfully compiled and linked. </a:t>
            </a:r>
            <a:endParaRPr kumimoji="1" lang="en-US" altLang="zh-CN" dirty="0"/>
          </a:p>
          <a:p>
            <a:r>
              <a:rPr kumimoji="1" lang="en-US" altLang="zh-CN" dirty="0"/>
              <a:t>The floating point exception (divided by 0) will kill the program.</a:t>
            </a:r>
            <a:endParaRPr kumimoji="1" lang="en-US" altLang="zh-CN" dirty="0"/>
          </a:p>
          <a:p>
            <a:r>
              <a:rPr kumimoji="1" lang="en-US" altLang="zh-CN" dirty="0"/>
              <a:t>It is a typical runtime error.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546" y="1465425"/>
            <a:ext cx="5194300" cy="4711700"/>
          </a:xfrm>
          <a:prstGeom prst="rect">
            <a:avLst/>
          </a:prstGeom>
        </p:spPr>
      </p:pic>
      <p:sp>
        <p:nvSpPr>
          <p:cNvPr id="63" name="图文框 6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22942" y="516971"/>
            <a:ext cx="5136515" cy="391281"/>
            <a:chOff x="522940" y="516970"/>
            <a:chExt cx="5136515" cy="391281"/>
          </a:xfrm>
        </p:grpSpPr>
        <p:sp>
          <p:nvSpPr>
            <p:cNvPr id="65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239260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595959"/>
                  </a:solidFill>
                  <a:latin typeface="+mn-lt"/>
                  <a:ea typeface="+mn-ea"/>
                  <a:cs typeface="+mn-ea"/>
                  <a:sym typeface="+mn-lt"/>
                </a:rPr>
                <a:t>C++ 程序编译过程：从代码到程序</a:t>
              </a:r>
              <a:endParaRPr lang="en-US" altLang="zh-CN" sz="2000" b="1" dirty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图文框 6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22942" y="516971"/>
            <a:ext cx="3255935" cy="391281"/>
            <a:chOff x="522940" y="516970"/>
            <a:chExt cx="3255935" cy="391281"/>
          </a:xfrm>
        </p:grpSpPr>
        <p:sp>
          <p:nvSpPr>
            <p:cNvPr id="65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sz="2000">
                  <a:latin typeface="+mn-ea"/>
                  <a:ea typeface="+mn-ea"/>
                  <a:sym typeface="+mn-ea"/>
                </a:rPr>
                <a:t>配置</a:t>
              </a:r>
              <a:r>
                <a:rPr lang="en-US" altLang="zh-CN" sz="2000">
                  <a:latin typeface="+mn-ea"/>
                  <a:ea typeface="+mn-ea"/>
                  <a:sym typeface="+mn-ea"/>
                </a:rPr>
                <a:t>C++</a:t>
              </a:r>
              <a:r>
                <a:rPr lang="zh-CN" altLang="en-US" sz="2000">
                  <a:latin typeface="+mn-ea"/>
                  <a:ea typeface="+mn-ea"/>
                  <a:sym typeface="+mn-ea"/>
                </a:rPr>
                <a:t>环境</a:t>
              </a:r>
              <a:endParaRPr lang="zh-CN" altLang="en-US" sz="2000">
                <a:latin typeface="+mn-ea"/>
                <a:ea typeface="+mn-ea"/>
                <a:sym typeface="+mn-ea"/>
              </a:endParaRP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图文框 6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22942" y="516971"/>
            <a:ext cx="6455410" cy="714375"/>
            <a:chOff x="522940" y="516970"/>
            <a:chExt cx="6455410" cy="714375"/>
          </a:xfrm>
        </p:grpSpPr>
        <p:sp>
          <p:nvSpPr>
            <p:cNvPr id="65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5558155" cy="676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sz="2000">
                  <a:latin typeface="+mn-ea"/>
                  <a:ea typeface="+mn-ea"/>
                  <a:sym typeface="+mn-lt"/>
                </a:rPr>
                <a:t>C和C++的大致区别（面向对象编程）</a:t>
              </a:r>
              <a:endParaRPr lang="zh-CN" sz="2000">
                <a:latin typeface="+mn-ea"/>
                <a:ea typeface="+mn-ea"/>
                <a:sym typeface="+mn-lt"/>
              </a:endParaRPr>
            </a:p>
            <a:p>
              <a:pPr eaLnBrk="1" hangingPunct="1">
                <a:spcBef>
                  <a:spcPct val="20000"/>
                </a:spcBef>
              </a:pPr>
              <a:endParaRPr lang="zh-CN" sz="2000">
                <a:latin typeface="+mn-ea"/>
                <a:ea typeface="+mn-ea"/>
                <a:sym typeface="+mn-ea"/>
              </a:endParaRP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" y="1104900"/>
            <a:ext cx="7035165" cy="1771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" y="3073400"/>
            <a:ext cx="8521065" cy="2085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SubTitle_1"/>
          <p:cNvSpPr/>
          <p:nvPr>
            <p:custDataLst>
              <p:tags r:id="rId1"/>
            </p:custDataLst>
          </p:nvPr>
        </p:nvSpPr>
        <p:spPr>
          <a:xfrm>
            <a:off x="6546440" y="1840926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MH_Other_1"/>
          <p:cNvSpPr/>
          <p:nvPr>
            <p:custDataLst>
              <p:tags r:id="rId2"/>
            </p:custDataLst>
          </p:nvPr>
        </p:nvSpPr>
        <p:spPr>
          <a:xfrm>
            <a:off x="5841591" y="1840926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cs typeface="+mn-ea"/>
                <a:sym typeface="+mn-lt"/>
              </a:rPr>
              <a:t>1</a:t>
            </a:r>
            <a:endParaRPr lang="en-US" altLang="zh-CN" sz="4220" kern="0" dirty="0">
              <a:solidFill>
                <a:srgbClr val="7F7F7F"/>
              </a:solidFill>
              <a:cs typeface="+mn-ea"/>
              <a:sym typeface="+mn-lt"/>
            </a:endParaRPr>
          </a:p>
        </p:txBody>
      </p:sp>
      <p:sp>
        <p:nvSpPr>
          <p:cNvPr id="4" name="MH_SubTitle_2"/>
          <p:cNvSpPr/>
          <p:nvPr>
            <p:custDataLst>
              <p:tags r:id="rId3"/>
            </p:custDataLst>
          </p:nvPr>
        </p:nvSpPr>
        <p:spPr>
          <a:xfrm>
            <a:off x="6546440" y="2842112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MH_Other_2"/>
          <p:cNvSpPr/>
          <p:nvPr>
            <p:custDataLst>
              <p:tags r:id="rId4"/>
            </p:custDataLst>
          </p:nvPr>
        </p:nvSpPr>
        <p:spPr>
          <a:xfrm>
            <a:off x="5841591" y="2842112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cs typeface="+mn-ea"/>
                <a:sym typeface="+mn-lt"/>
              </a:rPr>
              <a:t>2</a:t>
            </a:r>
            <a:endParaRPr lang="en-US" altLang="zh-CN" sz="4220" kern="0" dirty="0">
              <a:solidFill>
                <a:srgbClr val="7F7F7F"/>
              </a:solidFill>
              <a:cs typeface="+mn-ea"/>
              <a:sym typeface="+mn-lt"/>
            </a:endParaRPr>
          </a:p>
        </p:txBody>
      </p:sp>
      <p:sp>
        <p:nvSpPr>
          <p:cNvPr id="6" name="MH_SubTitle_3"/>
          <p:cNvSpPr/>
          <p:nvPr>
            <p:custDataLst>
              <p:tags r:id="rId5"/>
            </p:custDataLst>
          </p:nvPr>
        </p:nvSpPr>
        <p:spPr>
          <a:xfrm>
            <a:off x="6546440" y="3843298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MH_Other_3"/>
          <p:cNvSpPr/>
          <p:nvPr>
            <p:custDataLst>
              <p:tags r:id="rId6"/>
            </p:custDataLst>
          </p:nvPr>
        </p:nvSpPr>
        <p:spPr>
          <a:xfrm>
            <a:off x="5841591" y="3843298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cs typeface="+mn-ea"/>
                <a:sym typeface="+mn-lt"/>
              </a:rPr>
              <a:t>3</a:t>
            </a:r>
            <a:endParaRPr lang="en-US" altLang="zh-CN" sz="4220" kern="0" dirty="0">
              <a:solidFill>
                <a:srgbClr val="7F7F7F"/>
              </a:solidFill>
              <a:cs typeface="+mn-ea"/>
              <a:sym typeface="+mn-lt"/>
            </a:endParaRPr>
          </a:p>
        </p:txBody>
      </p:sp>
      <p:sp>
        <p:nvSpPr>
          <p:cNvPr id="8" name="MH_SubTitle_4"/>
          <p:cNvSpPr/>
          <p:nvPr>
            <p:custDataLst>
              <p:tags r:id="rId7"/>
            </p:custDataLst>
          </p:nvPr>
        </p:nvSpPr>
        <p:spPr>
          <a:xfrm>
            <a:off x="6546440" y="4844484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MH_Other_4"/>
          <p:cNvSpPr/>
          <p:nvPr>
            <p:custDataLst>
              <p:tags r:id="rId8"/>
            </p:custDataLst>
          </p:nvPr>
        </p:nvSpPr>
        <p:spPr>
          <a:xfrm>
            <a:off x="5841591" y="4844484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cs typeface="+mn-ea"/>
                <a:sym typeface="+mn-lt"/>
              </a:rPr>
              <a:t>4</a:t>
            </a:r>
            <a:endParaRPr lang="en-US" altLang="zh-CN" sz="4220" kern="0" dirty="0">
              <a:solidFill>
                <a:srgbClr val="7F7F7F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57218" y="3040745"/>
            <a:ext cx="2704999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配置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C++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环境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57390" y="2075180"/>
            <a:ext cx="306895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编程的基本思想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87210" y="4015740"/>
            <a:ext cx="340931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C和C++的大致区别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71260" y="5052060"/>
            <a:ext cx="464121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C++代码的具体结构和编程规范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28801" y="2"/>
            <a:ext cx="868103" cy="81455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116710" y="800838"/>
            <a:ext cx="2244055" cy="3119065"/>
            <a:chOff x="2113254" y="1986218"/>
            <a:chExt cx="2926551" cy="3456460"/>
          </a:xfrm>
        </p:grpSpPr>
        <p:sp>
          <p:nvSpPr>
            <p:cNvPr id="20" name="文本框 19"/>
            <p:cNvSpPr txBox="1"/>
            <p:nvPr/>
          </p:nvSpPr>
          <p:spPr>
            <a:xfrm>
              <a:off x="2113254" y="1986218"/>
              <a:ext cx="2926551" cy="3103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8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目</a:t>
              </a:r>
              <a:endParaRPr lang="en-US" altLang="zh-CN" sz="8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algn="dist"/>
              <a:r>
                <a:rPr lang="zh-CN" altLang="en-US" sz="8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录</a:t>
              </a:r>
              <a:endParaRPr lang="zh-CN" altLang="en-US" sz="8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763171" y="5067502"/>
              <a:ext cx="1780184" cy="37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595959"/>
                  </a:solidFill>
                  <a:cs typeface="+mn-ea"/>
                  <a:sym typeface="+mn-lt"/>
                </a:rPr>
                <a:t>CONTENTS</a:t>
              </a:r>
              <a:endParaRPr lang="zh-CN" altLang="en-US" sz="1600" dirty="0">
                <a:solidFill>
                  <a:srgbClr val="595959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3557079" y="6215896"/>
            <a:ext cx="1291147" cy="78532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 flipH="1">
            <a:off x="5325" y="5563624"/>
            <a:ext cx="1452000" cy="130454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10437150" y="199092"/>
            <a:ext cx="1269076" cy="91099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-105135" y="3919902"/>
            <a:ext cx="421744" cy="78269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3454089" y="2707632"/>
            <a:ext cx="1147088" cy="289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7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5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1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7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5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1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图文框 6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22942" y="516971"/>
            <a:ext cx="6455410" cy="714375"/>
            <a:chOff x="522940" y="516970"/>
            <a:chExt cx="6455410" cy="714375"/>
          </a:xfrm>
        </p:grpSpPr>
        <p:sp>
          <p:nvSpPr>
            <p:cNvPr id="65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5558155" cy="676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sz="2000">
                  <a:latin typeface="+mn-ea"/>
                  <a:ea typeface="+mn-ea"/>
                  <a:sym typeface="+mn-lt"/>
                </a:rPr>
                <a:t>面向过程和面向对象</a:t>
              </a:r>
              <a:endParaRPr lang="zh-CN" sz="2000">
                <a:latin typeface="+mn-ea"/>
                <a:ea typeface="+mn-ea"/>
                <a:sym typeface="+mn-lt"/>
              </a:endParaRPr>
            </a:p>
            <a:p>
              <a:pPr eaLnBrk="1" hangingPunct="1">
                <a:spcBef>
                  <a:spcPct val="20000"/>
                </a:spcBef>
              </a:pPr>
              <a:endParaRPr lang="zh-CN" sz="2000">
                <a:latin typeface="+mn-ea"/>
                <a:ea typeface="+mn-ea"/>
                <a:sym typeface="+mn-ea"/>
              </a:endParaRP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0" y="1231265"/>
            <a:ext cx="9033510" cy="2713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图文框 6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22942" y="516971"/>
            <a:ext cx="6455410" cy="714375"/>
            <a:chOff x="522940" y="516970"/>
            <a:chExt cx="6455410" cy="714375"/>
          </a:xfrm>
        </p:grpSpPr>
        <p:sp>
          <p:nvSpPr>
            <p:cNvPr id="65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5558155" cy="676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sz="2000">
                  <a:latin typeface="+mn-ea"/>
                  <a:ea typeface="+mn-ea"/>
                  <a:sym typeface="+mn-lt"/>
                </a:rPr>
                <a:t>面向过程和面向对象</a:t>
              </a:r>
              <a:endParaRPr lang="zh-CN" sz="2000">
                <a:latin typeface="+mn-ea"/>
                <a:ea typeface="+mn-ea"/>
                <a:sym typeface="+mn-lt"/>
              </a:endParaRPr>
            </a:p>
            <a:p>
              <a:pPr eaLnBrk="1" hangingPunct="1">
                <a:spcBef>
                  <a:spcPct val="20000"/>
                </a:spcBef>
              </a:pPr>
              <a:endParaRPr lang="zh-CN" sz="2000">
                <a:latin typeface="+mn-ea"/>
                <a:ea typeface="+mn-ea"/>
                <a:sym typeface="+mn-ea"/>
              </a:endParaRP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" y="1231265"/>
            <a:ext cx="7162800" cy="48983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01100" y="2136775"/>
            <a:ext cx="226695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一个机器人的各个功能有许多的排列组合，不同的执行时间和方式组合（同时这些功能还需要和外界环境交互）过于复杂，不适合面向过程编程，所以我们选择使用</a:t>
            </a:r>
            <a:r>
              <a:rPr lang="en-US" altLang="zh-CN"/>
              <a:t>C++</a:t>
            </a:r>
            <a:r>
              <a:rPr lang="zh-CN" altLang="en-US"/>
              <a:t>完成对机器人逻辑编写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图文框 6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22942" y="516971"/>
            <a:ext cx="5274310" cy="714375"/>
            <a:chOff x="522940" y="516970"/>
            <a:chExt cx="5274310" cy="714375"/>
          </a:xfrm>
        </p:grpSpPr>
        <p:sp>
          <p:nvSpPr>
            <p:cNvPr id="65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377055" cy="676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sz="2000">
                  <a:latin typeface="+mn-ea"/>
                  <a:ea typeface="+mn-ea"/>
                  <a:sym typeface="+mn-lt"/>
                </a:rPr>
                <a:t>C++代码的具体结构和编程规范</a:t>
              </a:r>
              <a:endParaRPr lang="zh-CN" sz="2000">
                <a:latin typeface="+mn-ea"/>
                <a:ea typeface="+mn-ea"/>
                <a:sym typeface="+mn-lt"/>
              </a:endParaRPr>
            </a:p>
            <a:p>
              <a:pPr eaLnBrk="1" hangingPunct="1">
                <a:spcBef>
                  <a:spcPct val="20000"/>
                </a:spcBef>
              </a:pPr>
              <a:endParaRPr lang="zh-CN" sz="2000">
                <a:latin typeface="+mn-ea"/>
                <a:ea typeface="+mn-ea"/>
                <a:sym typeface="+mn-ea"/>
              </a:endParaRP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561340" y="105981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C++程序的基本组成</a:t>
            </a:r>
            <a:endParaRPr lang="zh-CN" altLang="en-US" sz="3600"/>
          </a:p>
        </p:txBody>
      </p:sp>
      <p:pic>
        <p:nvPicPr>
          <p:cNvPr id="106" name="图片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523240" y="1799590"/>
            <a:ext cx="6009640" cy="2190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657340" y="436880"/>
            <a:ext cx="49720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1、头文件：可以认为头文件是你在调用函数时的一个桥梁。格式为：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#include〈引用文件名〉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57340" y="1704975"/>
            <a:ext cx="451485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#include&lt;stdio.h&gt; //这种带了引号的通常是编译系统自带的头文件。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用户也可以自己定义头文件，如：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#include "abc.h" //这种带了引号的就是你自己定义的头文件。注意文件的位置要与你的主代码在同一个文件夹。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1340" y="4268470"/>
            <a:ext cx="6096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2、命名空间：名称空间是用来区分不同名称空间中的同名属性</a:t>
            </a:r>
            <a:endParaRPr lang="zh-CN" altLang="en-US"/>
          </a:p>
          <a:p>
            <a:r>
              <a:rPr lang="zh-CN" altLang="en-US"/>
              <a:t>using namespace命名空间名;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使用iostream头文件时，cout、cin、endl都放在名称空间std里面。可以用std::cout这种方式来指定使用的cout是std里面的cout，使用using namespace std就不需要用std::指定。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81190" y="4081145"/>
            <a:ext cx="432435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3、主函数：系统默认的你这个程序运行的入口，换句话说，当你的源代码通过编译，成为一个程序，在计算机上运行时，它是从int main（）（其中int代表这个函数的返回值类型）这里开始执行。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主函数声明后，下面有一对花括号（{ }），花括号里面所表达的就是你这个函数想要干什么。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图文框 6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22942" y="516971"/>
            <a:ext cx="5274310" cy="714375"/>
            <a:chOff x="522940" y="516970"/>
            <a:chExt cx="5274310" cy="714375"/>
          </a:xfrm>
        </p:grpSpPr>
        <p:sp>
          <p:nvSpPr>
            <p:cNvPr id="65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377055" cy="676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sz="2000">
                  <a:latin typeface="+mn-ea"/>
                  <a:ea typeface="+mn-ea"/>
                  <a:sym typeface="+mn-lt"/>
                </a:rPr>
                <a:t>C++代码的具体结构和编程规范</a:t>
              </a:r>
              <a:endParaRPr lang="zh-CN" sz="2000">
                <a:latin typeface="+mn-ea"/>
                <a:ea typeface="+mn-ea"/>
                <a:sym typeface="+mn-lt"/>
              </a:endParaRPr>
            </a:p>
            <a:p>
              <a:pPr eaLnBrk="1" hangingPunct="1">
                <a:spcBef>
                  <a:spcPct val="20000"/>
                </a:spcBef>
              </a:pPr>
              <a:endParaRPr lang="zh-CN" sz="2000">
                <a:latin typeface="+mn-ea"/>
                <a:ea typeface="+mn-ea"/>
                <a:sym typeface="+mn-ea"/>
              </a:endParaRP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5" name="标题 1"/>
          <p:cNvSpPr>
            <a:spLocks noGrp="1"/>
          </p:cNvSpPr>
          <p:nvPr/>
        </p:nvSpPr>
        <p:spPr>
          <a:xfrm>
            <a:off x="976429" y="908111"/>
            <a:ext cx="10515600" cy="833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Function prototypes and definitions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62329" y="2007715"/>
            <a:ext cx="11053879" cy="484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GB" altLang="zh-CN" dirty="0"/>
              <a:t>function prototypes normally are put into head files (*.h; *.</a:t>
            </a:r>
            <a:r>
              <a:rPr kumimoji="1" lang="en-GB" altLang="zh-CN" dirty="0" err="1"/>
              <a:t>hpp</a:t>
            </a:r>
            <a:r>
              <a:rPr kumimoji="1" lang="en-GB" altLang="zh-CN" dirty="0"/>
              <a:t>)</a:t>
            </a:r>
            <a:endParaRPr kumimoji="1" lang="en-GB" altLang="zh-CN" dirty="0"/>
          </a:p>
          <a:p>
            <a:pPr marL="0" indent="0">
              <a:buNone/>
            </a:pPr>
            <a:r>
              <a:rPr kumimoji="1" lang="en-GB" altLang="zh-CN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	int </a:t>
            </a:r>
            <a:r>
              <a:rPr kumimoji="1" lang="en-GB" altLang="zh-CN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mul</a:t>
            </a:r>
            <a:r>
              <a:rPr kumimoji="1" lang="en-GB" altLang="zh-CN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(int a, int b);</a:t>
            </a:r>
            <a:endParaRPr kumimoji="1" lang="en-GB" altLang="zh-CN" dirty="0">
              <a:solidFill>
                <a:schemeClr val="accent6">
                  <a:lumMod val="75000"/>
                </a:schemeClr>
              </a:solidFill>
              <a:latin typeface="Courier" pitchFamily="2" charset="0"/>
            </a:endParaRPr>
          </a:p>
          <a:p>
            <a:endParaRPr kumimoji="1" lang="en-GB" altLang="zh-CN" dirty="0"/>
          </a:p>
          <a:p>
            <a:r>
              <a:rPr kumimoji="1" lang="en-GB" altLang="zh-CN" dirty="0"/>
              <a:t>function </a:t>
            </a:r>
            <a:r>
              <a:rPr kumimoji="1" lang="en-GB" altLang="zh-CN" dirty="0" err="1"/>
              <a:t>definitiones</a:t>
            </a:r>
            <a:r>
              <a:rPr kumimoji="1" lang="en-GB" altLang="zh-CN" dirty="0"/>
              <a:t> normally are in source files (*.c; *.</a:t>
            </a:r>
            <a:r>
              <a:rPr kumimoji="1" lang="en-GB" altLang="zh-CN" dirty="0" err="1"/>
              <a:t>cpp</a:t>
            </a:r>
            <a:r>
              <a:rPr kumimoji="1" lang="en-GB" altLang="zh-CN" dirty="0"/>
              <a:t>)</a:t>
            </a:r>
            <a:endParaRPr kumimoji="1" lang="en-GB" altLang="zh-CN" dirty="0"/>
          </a:p>
          <a:p>
            <a:pPr marL="685800" lvl="1" indent="0">
              <a:buNone/>
            </a:pPr>
            <a:r>
              <a:rPr kumimoji="1" lang="en-GB" altLang="zh-CN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int </a:t>
            </a:r>
            <a:r>
              <a:rPr kumimoji="1" lang="en-GB" altLang="zh-CN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mul</a:t>
            </a:r>
            <a:r>
              <a:rPr kumimoji="1" lang="en-GB" altLang="zh-CN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(int a, int b)</a:t>
            </a:r>
            <a:br>
              <a:rPr kumimoji="1" lang="en-GB" altLang="zh-CN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</a:br>
            <a:r>
              <a:rPr kumimoji="1" lang="en-GB" altLang="zh-CN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{</a:t>
            </a:r>
            <a:endParaRPr kumimoji="1" lang="en-GB" altLang="zh-CN" dirty="0">
              <a:solidFill>
                <a:schemeClr val="accent6">
                  <a:lumMod val="75000"/>
                </a:schemeClr>
              </a:solidFill>
              <a:latin typeface="Courier" pitchFamily="2" charset="0"/>
            </a:endParaRPr>
          </a:p>
          <a:p>
            <a:pPr marL="685800" lvl="1" indent="0">
              <a:buNone/>
            </a:pPr>
            <a:r>
              <a:rPr kumimoji="1" lang="en-GB" altLang="zh-CN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    return a * b;</a:t>
            </a:r>
            <a:endParaRPr kumimoji="1" lang="en-GB" altLang="zh-CN" dirty="0">
              <a:solidFill>
                <a:schemeClr val="accent6">
                  <a:lumMod val="75000"/>
                </a:schemeClr>
              </a:solidFill>
              <a:latin typeface="Courier" pitchFamily="2" charset="0"/>
            </a:endParaRPr>
          </a:p>
          <a:p>
            <a:pPr marL="685800" lvl="1" indent="0">
              <a:buNone/>
            </a:pPr>
            <a:r>
              <a:rPr kumimoji="1" lang="en-GB" altLang="zh-CN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}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2942" y="516971"/>
            <a:ext cx="3255935" cy="391281"/>
            <a:chOff x="522940" y="516970"/>
            <a:chExt cx="3255935" cy="391281"/>
          </a:xfrm>
        </p:grpSpPr>
        <p:sp>
          <p:nvSpPr>
            <p:cNvPr id="2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>
                  <a:sym typeface="+mn-lt"/>
                </a:rPr>
                <a:t>编程的基本思想</a:t>
              </a:r>
              <a:endParaRPr lang="zh-CN" altLang="en-US" sz="2000"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1075055" y="114744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/>
              <a:t>什么是编程？</a:t>
            </a:r>
            <a:endParaRPr lang="zh-CN" altLang="en-US" sz="5400"/>
          </a:p>
        </p:txBody>
      </p:sp>
      <p:sp>
        <p:nvSpPr>
          <p:cNvPr id="4" name="文本框 3"/>
          <p:cNvSpPr txBox="1"/>
          <p:nvPr/>
        </p:nvSpPr>
        <p:spPr>
          <a:xfrm>
            <a:off x="1075055" y="2197735"/>
            <a:ext cx="897509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通俗的来讲，编程是指通过编写程序来控制计算机帮我们做事情。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75055" y="3274060"/>
            <a:ext cx="56692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5400">
                <a:sym typeface="+mn-ea"/>
              </a:rPr>
              <a:t>什么是编程语言？</a:t>
            </a:r>
            <a:endParaRPr lang="zh-CN" altLang="en-US" sz="5400"/>
          </a:p>
        </p:txBody>
      </p:sp>
      <p:sp>
        <p:nvSpPr>
          <p:cNvPr id="6" name="文本框 5"/>
          <p:cNvSpPr txBox="1"/>
          <p:nvPr/>
        </p:nvSpPr>
        <p:spPr>
          <a:xfrm>
            <a:off x="1075055" y="4486910"/>
            <a:ext cx="968565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800"/>
              <a:t>编程语言（programming language）可以简单的理解为一种</a:t>
            </a:r>
            <a:r>
              <a:rPr lang="zh-CN" altLang="en-US" sz="2800">
                <a:solidFill>
                  <a:srgbClr val="FF0000"/>
                </a:solidFill>
              </a:rPr>
              <a:t>计算机和人都能识别的语言</a:t>
            </a:r>
            <a:r>
              <a:rPr lang="zh-CN" altLang="en-US" sz="2800"/>
              <a:t>。一种计算机语言让程序员能够准确地定义计算机所需要使用的数据，并精确地定义在不同情况下所应当采取的行动。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2" y="516971"/>
            <a:ext cx="3255935" cy="391281"/>
            <a:chOff x="522940" y="516970"/>
            <a:chExt cx="3255935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>
                  <a:sym typeface="+mn-ea"/>
                </a:rPr>
                <a:t>machine code</a:t>
              </a:r>
              <a:endParaRPr lang="zh-CN" altLang="en-US" sz="2000">
                <a:sym typeface="+mn-ea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523240" y="1289685"/>
            <a:ext cx="305625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各种用二进制编码方式表示的指令，叫做机器指令码。开始，人们就用它采编写程序，</a:t>
            </a:r>
            <a:r>
              <a:rPr lang="zh-CN" altLang="en-US" sz="2400">
                <a:solidFill>
                  <a:srgbClr val="FF0000"/>
                </a:solidFill>
              </a:rPr>
              <a:t>这就是机器语言</a:t>
            </a:r>
            <a:r>
              <a:rPr lang="zh-CN" altLang="en-US" sz="2400"/>
              <a:t>。机器语言虽然能够被计算机理解和接受，但和人们的语言差别太大，</a:t>
            </a:r>
            <a:r>
              <a:rPr lang="zh-CN" altLang="en-US" sz="2400">
                <a:solidFill>
                  <a:srgbClr val="FF0000"/>
                </a:solidFill>
              </a:rPr>
              <a:t>不易被人们理解和记忆，并且用它编程容易出差错。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4697730" y="861695"/>
            <a:ext cx="7494270" cy="3232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 instructions for CPU to run are binary.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10110000 01100001</a:t>
            </a:r>
            <a:endParaRPr kumimoji="1" lang="en-US" altLang="zh-CN" dirty="0"/>
          </a:p>
          <a:p>
            <a:r>
              <a:rPr kumimoji="1" lang="en-GB" altLang="zh-CN" dirty="0"/>
              <a:t>Programming on punched tapes</a:t>
            </a:r>
            <a:endParaRPr kumimoji="1" lang="en-GB" altLang="zh-CN" dirty="0"/>
          </a:p>
          <a:p>
            <a:endParaRPr kumimoji="1"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51" b="29737"/>
          <a:stretch>
            <a:fillRect/>
          </a:stretch>
        </p:blipFill>
        <p:spPr bwMode="auto">
          <a:xfrm>
            <a:off x="4513158" y="2396663"/>
            <a:ext cx="6948092" cy="194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157" y="4651074"/>
            <a:ext cx="6948093" cy="119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图文框 7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22942" y="516971"/>
            <a:ext cx="3255935" cy="391281"/>
            <a:chOff x="522940" y="516970"/>
            <a:chExt cx="3255935" cy="391281"/>
          </a:xfrm>
        </p:grpSpPr>
        <p:sp>
          <p:nvSpPr>
            <p:cNvPr id="8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GB" altLang="zh-CN" sz="2000" dirty="0">
                  <a:sym typeface="+mn-ea"/>
                </a:rPr>
                <a:t>Assembly languages</a:t>
              </a:r>
              <a:endParaRPr lang="en-US" altLang="zh-CN" sz="2000" b="1" dirty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523240" y="1212215"/>
            <a:ext cx="406971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汇编语言（Assembly Language）是任何一种用于电子计算机、微处理器、微控制器或其他可编程器件的</a:t>
            </a:r>
            <a:r>
              <a:rPr lang="zh-CN" altLang="en-US" sz="2400">
                <a:solidFill>
                  <a:srgbClr val="FF0000"/>
                </a:solidFill>
              </a:rPr>
              <a:t>低级语言</a:t>
            </a:r>
            <a:r>
              <a:rPr lang="zh-CN" altLang="en-US" sz="2400"/>
              <a:t>，亦称为符号语言。在汇编语言中，用助记符代替机器指令的操作码，用地址符号或标号代替指令或操作数的地址。</a:t>
            </a:r>
            <a:r>
              <a:rPr lang="zh-CN" altLang="en-US" sz="2400">
                <a:solidFill>
                  <a:srgbClr val="FF0000"/>
                </a:solidFill>
              </a:rPr>
              <a:t>在不同的设备中，汇编语言对应着不同的机器语言指令集</a:t>
            </a:r>
            <a:r>
              <a:rPr lang="zh-CN" altLang="en-US" sz="2400"/>
              <a:t>，通过</a:t>
            </a:r>
            <a:r>
              <a:rPr lang="zh-CN" altLang="en-US" sz="2400">
                <a:solidFill>
                  <a:srgbClr val="FF0000"/>
                </a:solidFill>
              </a:rPr>
              <a:t>汇编过程转换成机器指令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5370195" y="1412240"/>
            <a:ext cx="432181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kumimoji="1" lang="en-US" altLang="zh-CN" sz="2800" dirty="0">
                <a:sym typeface="+mn-ea"/>
              </a:rPr>
              <a:t>Assembly languages are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more human readable</a:t>
            </a:r>
            <a:endParaRPr kumimoji="1"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ym typeface="+mn-ea"/>
              </a:rPr>
              <a:t>10110000 01100001 </a:t>
            </a:r>
            <a:endParaRPr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lang="en-GB" altLang="zh-CN" sz="2800" dirty="0">
              <a:solidFill>
                <a:srgbClr val="0000FF"/>
              </a:solidFill>
              <a:sym typeface="+mn-ea"/>
            </a:endParaRPr>
          </a:p>
          <a:p>
            <a:r>
              <a:rPr lang="en-GB" altLang="zh-CN" sz="2800" dirty="0">
                <a:solidFill>
                  <a:srgbClr val="0000FF"/>
                </a:solidFill>
                <a:sym typeface="+mn-ea"/>
              </a:rPr>
              <a:t>MOV</a:t>
            </a:r>
            <a:r>
              <a:rPr lang="en-GB" altLang="zh-CN" sz="2800" dirty="0">
                <a:sym typeface="+mn-ea"/>
              </a:rPr>
              <a:t> </a:t>
            </a:r>
            <a:r>
              <a:rPr lang="en-GB" altLang="zh-CN" sz="2800" dirty="0">
                <a:solidFill>
                  <a:srgbClr val="008000"/>
                </a:solidFill>
                <a:sym typeface="+mn-ea"/>
              </a:rPr>
              <a:t>AL</a:t>
            </a:r>
            <a:r>
              <a:rPr lang="en-GB" altLang="zh-CN" sz="2800" dirty="0">
                <a:sym typeface="+mn-ea"/>
              </a:rPr>
              <a:t>, </a:t>
            </a:r>
            <a:r>
              <a:rPr lang="en-GB" altLang="zh-CN" sz="2800" dirty="0">
                <a:solidFill>
                  <a:srgbClr val="666666"/>
                </a:solidFill>
                <a:sym typeface="+mn-ea"/>
              </a:rPr>
              <a:t>61h</a:t>
            </a:r>
            <a:r>
              <a:rPr lang="en-GB" altLang="zh-CN" sz="2800" dirty="0">
                <a:sym typeface="+mn-ea"/>
              </a:rPr>
              <a:t> </a:t>
            </a:r>
            <a:r>
              <a:rPr lang="en-GB" altLang="zh-CN" sz="2800" i="1" dirty="0">
                <a:solidFill>
                  <a:srgbClr val="408080"/>
                </a:solidFill>
                <a:sym typeface="+mn-ea"/>
              </a:rPr>
              <a:t>; Load AL with 97 decimal (61 hex)</a:t>
            </a:r>
            <a:endParaRPr lang="en-GB" altLang="zh-CN" sz="2800" i="1" dirty="0">
              <a:solidFill>
                <a:srgbClr val="408080"/>
              </a:solidFill>
              <a:sym typeface="+mn-ea"/>
            </a:endParaRPr>
          </a:p>
        </p:txBody>
      </p:sp>
      <p:sp>
        <p:nvSpPr>
          <p:cNvPr id="5" name="上下箭头 4"/>
          <p:cNvSpPr/>
          <p:nvPr/>
        </p:nvSpPr>
        <p:spPr>
          <a:xfrm>
            <a:off x="6961505" y="3268980"/>
            <a:ext cx="28956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图文框 7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22942" y="516971"/>
            <a:ext cx="4268470" cy="652780"/>
            <a:chOff x="522940" y="516970"/>
            <a:chExt cx="4268470" cy="652780"/>
          </a:xfrm>
        </p:grpSpPr>
        <p:sp>
          <p:nvSpPr>
            <p:cNvPr id="8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3371215" cy="615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indent="0" algn="l">
                <a:buNone/>
              </a:pPr>
              <a:r>
                <a:rPr kumimoji="1" lang="en-US" altLang="zh-CN" sz="2000" dirty="0">
                  <a:sym typeface="+mn-ea"/>
                </a:rPr>
                <a:t>High Level Languages</a:t>
              </a:r>
              <a:endParaRPr kumimoji="1" lang="zh-CN" altLang="en-US" sz="2000" dirty="0"/>
            </a:p>
            <a:p>
              <a:pPr marL="0" indent="0" algn="l">
                <a:buNone/>
              </a:pPr>
              <a:endParaRPr lang="en-US" altLang="zh-CN" sz="2000" b="1" dirty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717550" y="1361440"/>
            <a:ext cx="2376170" cy="26765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kumimoji="1" lang="en-US" altLang="zh-CN" sz="2800" dirty="0">
                <a:sym typeface="+mn-ea"/>
              </a:rPr>
              <a:t>C: 1973</a:t>
            </a:r>
            <a:endParaRPr kumimoji="1" lang="en-US" altLang="zh-CN" sz="2800" dirty="0">
              <a:sym typeface="+mn-ea"/>
            </a:endParaRPr>
          </a:p>
          <a:p>
            <a:pPr algn="l"/>
            <a:r>
              <a:rPr kumimoji="1" lang="en-US" altLang="zh-CN" sz="2800" dirty="0">
                <a:sym typeface="+mn-ea"/>
              </a:rPr>
              <a:t>C++: 1979</a:t>
            </a:r>
            <a:endParaRPr kumimoji="1" lang="en-US" altLang="zh-CN" sz="2800" dirty="0"/>
          </a:p>
          <a:p>
            <a:pPr algn="l"/>
            <a:r>
              <a:rPr kumimoji="1" lang="en-US" altLang="zh-CN" sz="2800" dirty="0">
                <a:sym typeface="+mn-ea"/>
              </a:rPr>
              <a:t>Java: 1995</a:t>
            </a:r>
            <a:endParaRPr kumimoji="1" lang="en-US" altLang="zh-CN" sz="2800" dirty="0"/>
          </a:p>
          <a:p>
            <a:pPr algn="l"/>
            <a:r>
              <a:rPr kumimoji="1" lang="en-US" altLang="zh-CN" sz="2800" dirty="0">
                <a:sym typeface="+mn-ea"/>
              </a:rPr>
              <a:t>Python: 1990</a:t>
            </a:r>
            <a:endParaRPr kumimoji="1" lang="en-US" altLang="zh-CN" sz="2800" dirty="0"/>
          </a:p>
          <a:p>
            <a:pPr algn="l"/>
            <a:r>
              <a:rPr kumimoji="1" lang="en-GB" altLang="zh-CN" sz="2800" dirty="0">
                <a:sym typeface="+mn-ea"/>
              </a:rPr>
              <a:t>Scratch: 2002</a:t>
            </a:r>
            <a:endParaRPr kumimoji="1" lang="en-GB" altLang="zh-CN" sz="2800" dirty="0"/>
          </a:p>
          <a:p>
            <a:endParaRPr kumimoji="1" lang="en-GB" altLang="zh-CN" sz="2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435" y="447040"/>
            <a:ext cx="10160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430" y="908050"/>
            <a:ext cx="31750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c langu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115" y="2348230"/>
            <a:ext cx="1854835" cy="168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7" t="17302" r="8736" b="21499"/>
          <a:stretch>
            <a:fillRect/>
          </a:stretch>
        </p:blipFill>
        <p:spPr bwMode="auto">
          <a:xfrm>
            <a:off x="7133590" y="2094865"/>
            <a:ext cx="1605915" cy="78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4037965"/>
            <a:ext cx="2920365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50" y="3536950"/>
            <a:ext cx="5514975" cy="270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图文框 7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22942" y="516971"/>
            <a:ext cx="3255935" cy="391281"/>
            <a:chOff x="522940" y="516970"/>
            <a:chExt cx="3255935" cy="391281"/>
          </a:xfrm>
        </p:grpSpPr>
        <p:sp>
          <p:nvSpPr>
            <p:cNvPr id="8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indent="0" algn="l">
                <a:buNone/>
              </a:pPr>
              <a:r>
                <a:rPr lang="zh-CN" altLang="en-US" sz="2000" b="1" dirty="0">
                  <a:solidFill>
                    <a:srgbClr val="595959"/>
                  </a:solidFill>
                  <a:latin typeface="+mn-lt"/>
                  <a:ea typeface="+mn-ea"/>
                  <a:cs typeface="+mn-ea"/>
                  <a:sym typeface="+mn-lt"/>
                </a:rPr>
                <a:t>为什么使用</a:t>
              </a:r>
              <a:r>
                <a:rPr lang="en-US" altLang="zh-CN" sz="2000" b="1" dirty="0">
                  <a:solidFill>
                    <a:srgbClr val="595959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zh-CN" altLang="en-US" sz="2000" b="1" dirty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" y="1085850"/>
            <a:ext cx="4238625" cy="5619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4490" y="61067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https://blog.csdn.net/yufanwei/article/details/123707672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335" y="164782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</a:t>
            </a:r>
            <a:r>
              <a:rPr lang="zh-CN" altLang="en-US"/>
              <a:t>单片机的数据空间和程序空间都是有限的，因此在编程时最好保持程序的短小精悍。在进行单片机编程时，需要精打细算，而高级语言的代码体积过于臃肿，不适用于单片机工作。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8335" y="324802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2.</a:t>
            </a:r>
            <a:r>
              <a:rPr lang="zh-CN" altLang="en-US"/>
              <a:t>C语言的移植性好，程序可读性强。和其它语言相比，实现同样的功能，C语言的代码数量会比较少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48335" y="429450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3.</a:t>
            </a:r>
            <a:r>
              <a:rPr lang="zh-CN" altLang="en-US"/>
              <a:t>不同的单片机汇编指令也不同，不能直接把程序从单片机上直接移植到另一种单片机上，不如使用精简且执行效率高的C语言重写程序。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图文框 6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22942" y="516971"/>
            <a:ext cx="5136515" cy="391281"/>
            <a:chOff x="522940" y="516970"/>
            <a:chExt cx="5136515" cy="391281"/>
          </a:xfrm>
        </p:grpSpPr>
        <p:sp>
          <p:nvSpPr>
            <p:cNvPr id="65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239260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595959"/>
                  </a:solidFill>
                  <a:latin typeface="+mn-lt"/>
                  <a:ea typeface="+mn-ea"/>
                  <a:cs typeface="+mn-ea"/>
                  <a:sym typeface="+mn-lt"/>
                </a:rPr>
                <a:t>C++ 程序编译过程：从代码到程序</a:t>
              </a:r>
              <a:endParaRPr lang="en-US" altLang="zh-CN" sz="2000" b="1" dirty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492125" y="60712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https://blog.csdn.net/zionFisher/article/details/122288355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" y="1217930"/>
            <a:ext cx="10876280" cy="42056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217930"/>
            <a:ext cx="5734685" cy="2256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图文框 6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22942" y="516971"/>
            <a:ext cx="5136515" cy="391281"/>
            <a:chOff x="522940" y="516970"/>
            <a:chExt cx="5136515" cy="391281"/>
          </a:xfrm>
        </p:grpSpPr>
        <p:sp>
          <p:nvSpPr>
            <p:cNvPr id="65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4239260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595959"/>
                  </a:solidFill>
                  <a:latin typeface="+mn-lt"/>
                  <a:ea typeface="+mn-ea"/>
                  <a:cs typeface="+mn-ea"/>
                  <a:sym typeface="+mn-lt"/>
                </a:rPr>
                <a:t>程序编译过程：从代码到程序</a:t>
              </a:r>
              <a:endParaRPr lang="en-US" altLang="zh-CN" sz="2000" b="1" dirty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492125" y="60712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https://blog.csdn.net/zionFisher/article/details/122288355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80" y="1116330"/>
            <a:ext cx="7696200" cy="1247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860" y="2776855"/>
            <a:ext cx="7198360" cy="208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1"/>
</p:tagLst>
</file>

<file path=ppt/tags/tag2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3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2"/>
</p:tagLst>
</file>

<file path=ppt/tags/tag4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5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3"/>
</p:tagLst>
</file>

<file path=ppt/tags/tag6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7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4"/>
</p:tagLst>
</file>

<file path=ppt/tags/tag8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9.xml><?xml version="1.0" encoding="utf-8"?>
<p:tagLst xmlns:p="http://schemas.openxmlformats.org/presentationml/2006/main">
  <p:tag name="ISPRING_ULTRA_SCORM_COURSE_ID" val="38281104-D734-44B7-9F1E-9FF07BA6B41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P1um0u27fNMcQQAAAQRAAAdAAAAdW5pdmVyc2FsL2NvbW1vbl9tZXNzYWdlcy5sbmetWM1u20YQvgfIOywIBGiB1kkKJAgCW8aKXEuEKVIhV5bdoiDW5FpaeMl1+KPEPeVVeukb9NRD36WXom/R2SVlW/kBSduAJGiXmm9mZ+abmdX+4cdMog0vSqHyA+vl3gsL8TxRqchXB9aCHv34xkJlxfKUSZXzAytXFjocPX2yL1m+qtmKw/enTxDaz3hZwrIc6dXtGon0wJqPYzuYzbF/FnvBJIjH7sQa2Sq7Yvk18tRKfffT6zcfX756/f3+81auD0w0w563C4QM0qsXPYB8GgZeDGjEi31ySq2R/hwmFyyo5/rEGrVfhknPQ3JijfRnp9wiDIlP48hzHRK7UewH1PjCI5Q41uhM1WjNNhxVCm0E/4CqNYc4VqLgqJQiNQ8SBRt5zbuUOcEMu34ckoiGrk3dwLdGkSqK6x8MLKurtSpAXYlSUbJzyVOjEzLGPL8qeAmqWQUZheBVrQX8UmVM5HudqkO8dP1JTIPAi2LiO9sda0TyFDkF02oGooQ4IiEAFKzkxT1kY5NlRhxhKYchTN3J1IM31SZMxWot4V0NtWNOIAZznndJQY6QELIripZB6GingSrE0BUryw+qSHfy426guoBd3w4gBW16B5xqjC0wxFhA3SgKnlRdYDMSRXhC4nFwCokMvAuGSATHQLfjIRJnJAKKkKhLxscn7gTrhNcU2+b/ll8J0+ksrxFLEpDT7tsIVZewo10KLDBMK/eGqYnIuwWEzcXeN2jcoIJ3zWolNhzsKFJedCqCymITR2fRu4X7c3yEXY84MaSVEyxjakqe1pixa5SrCrF0w/KEo3OesBpy/RqepSI1z3Scjf73tfgNsaqtKs/aguQ75PTZUHt2athXzKpLsKmqeHZVdanWDmvNv48VOqe/aUKfo99Pf2QTH4du8DiRKUVWy6bqPjg+N5YNjVGnEQ/0VP9oPbYlUVNbxy4UrLFQ/SUIdFPdP6AByv5Srn8EiuZNiYYa7uYXA3T6QQvgK3RfjBNw1Y4JJ+DCAfJLMo5cCrPRkp+XouocOwwbmwB9PbQJzHmSV/yWjOf8QsGEIznbNNMHdCET6c6A3hludloFdakHJvsAuGqSByClyMD+tAfmYka2HmgK/M5JlqqWqSGvFJemyINv64x/OTZdFCozu5KV2+RtmszhQ6xoDhc2SucD2v8N/3rH5w797h+liODQnsY29m2iB33NVdlTCCigXeHRKPbwWIsDFzJWJWtopheqztOeQM2s7pAjDGDtmSPOimT9z6c/emJ8Zkmzi9rdt4NAgNi6CpIbsF98VfHy1y4Qise7cmbRR6q922zl/v37r/9+/7NT0IUkfJQrBGs6S6Yy2Nrr1gs53sYMU4rt6QxoEJmsV3UBk9sQhBkOj6GUmSHcGs1YcQl1kColB6EYT+v8q4Zpv71d1pUUOR8i+7BOog9M3XmMHcdctYF7UiSXTctM4UKRtHduCXfuvmD2FPtQZj/D46moBgKazrQtQsDzZn3L8s2XjepmVZr/K/af3/n74n9QSwMEFAACAAgA/W6bS03wALexAwAAOQ8AACcAAAB1bml2ZXJzYWwvZmxhc2hfcHVibGlzaGluZ19zZXR0aW5ncy54bWzlV19vGjkQf+dTWHvqY9kkTZo0WoiqBFRUAlzY3rVPkVkPrBuvvV3bUPp0n+Y+2H2SG6+BwEHbpT2qShWKwOOZ3/yfiaOrj5kgUyg0V7IRHNePAgIyUYzLSSN4E7efXgREGyoZFUpCI5AqIFfNWpTbkeA6HYIxyKoJwkh9mZtGkBqTX4bhbDarc50X7lYJaxBf1xOVhXkBGqSBIswFneOXmeeggwVCBQD8y5RciDVrNUIij3SrmBVAOEPLJXdOUdEWVKdB6NlGNHmYFMpKdq2EKkgxGTWC39on7rPk8VA3PAPpYqKbSHRkc0kZ484KKob8E5AU+CRFc89PAzLjzKSN4OTUoSB3uI1SYnvXqUO5VhgDaRbwGRjKqKH+6PUZ+Gj0kuBJbC5pxpMYb4jzvxHcxPfDbuemdd/rx63h/av4tutt2EMobr2N9xCKO3G3VYn/1btB667b6b2+j/v9btwZPEphiDY8jMLNEEQYKmWLBFYRiExqs5GkXGDR/ScuGgyWraDFBGLV5piVMRUaAvI+h8nvlgpu5ljdR1jdDwD5S51DYu5cHhqBKSwEj3AeEA3D5KxyfPZilePziw3XQ6/90a2dVkbUGJqkWA1IK02LwnXSkm2s5IZr7kxGSrCVQ5CNgPVoBms1Pnzgso2cxwEZYxIEuvqy4FQEhBt0PVkJazvShpuyl9rrnASxsOmB3A63QpGktNAbEV9F3VVy0vxTWcHIXFki+AMQowjmzmb4KwWyXvJkXKispGJTGqIFR41TDjNgVz6QHvBzit6hisyiJE6AXIDxGj5Y/omMYKwKxAU6xXmBdK49fn0v4Jxq/QhKlzY+8YXf6d203j5xDlI2pTLZExwTDlluDoJP50Qqs5TDcCTUaiiTwjgr76r4Vv/2NGieWeHT/H8nYw36gCk5jJZ9EvNVCyqrTem0bETXXCU0tiDHlHhMvEhwXHBpoSpgQiVRUswJTXAka9fWU66sRopvYA+tv91CL0+4LE8THG2osWBQVII8Oj55dnr2/PzixWU9/Oevv59+UWixrAaCOnV+W11/dr19ReoLS25Ltq2KzNUc29K6exMvFsz2CI5Ctxp2b4pyof2Mi6L/JsY4tarkc3DX+qMKXw8DVqnkWsNKcP0qXP3XVbju/BIcrC3ASibg0Jz4IYBjU/CMY7kcrAV+SEF+178uvpoPU5A/b8i+p4d/lYj50+r9sPFgiMKdby13k3HJM4yj2zerB1rz7PQInyA7r2o1RNt87jZr/wJQSwMEFAACAAgA/W6bSzgBcUK0AgAAVAoAACEAAAB1bml2ZXJzYWwvZmxhc2hfc2tpbl9zZXR0aW5ncy54bWyVVm1v2jAQ/r5fgdh30nUvbJKL1FImVWJrtVZ8d5IjsXDsyHbo+PfzK3EggQyrEn7ueXzn891RJHeELT5MJijjlItXUIqwQhokYBOS303TRinOZhlnCpiaMS4qTKeLjz/tByWWeU3F9yDGarY4g9bN3H7GSLyPr3OzhgQZr2rMDmte8FmKs10heMPyq6GVhxoEJWynmTc/5svVoANKpHpSUHViWn03a5ykFiAlmJC+rcy6qqI4BRo83djPSE3r6vLtT2R7IomysvtPZg3JalzASZJvzRrmM316VzA367JAwV+lqZ9vzRqkUnwA0T388YtZgwpeN/X/1EgteGES2tVcfsSjhnKc6/YzUd2YdVVgLmQcXX0Fnx5718eI5L/GfY9MuwpOX0xeTwaCefSUwkKJBlASds4mS/7+3CjdH8EeIy3nRcf8ghsZs1qs5f2Bd8LyiOSBlrHhtKlg6cKNiF285S+XD3ZSLLaYSs89YlGAAvYejCJswZb5W2f1jBmBLfOVkhyeGT2c0U8tThNe+AH7t7ycfG0FhvU25CvsgtV4Wpu+lZFrDwROxXNYSBPOG6nAvBpKLOZCSs5iQgzvSYEV4eyX4aUHexmJkhODL7T+skKKKAp91WZj1DM6fi+77xajt3ar0f0mtJdz+4nSI/xuipXCWVnp3yQ5nXid7hGdmGnSrzBDUtNBPLEtjzTW95CowmIH4o1zOtYN4wrk2OO5a60hOkqiHKCkP8vIH9KXftZUKYiVfjUCoWy6mOOVpCip/lMbAu+QdwUDRqdUpT6OYXKsygjwJQBYZOWxANzOmaqGKkJhD6H1I8DeeOhqSOoiHaq3e7WGrYorziOjStJPirZUYl7X0CPY6Lj6Fc4youwVTqW9WqfzwxCOju7M5TDOTPXFJAf4auocre3nSdSg+W/yH1BLAwQUAAIACAD9bptLOD/HHIQDAABKDgAAJgAAAHVuaXZlcnNhbC9odG1sX3B1Ymxpc2hpbmdfc2V0dGluZ3MueG1s3Vdfb9MwEH/vp7CCeKTZxmBjSjuhLdUqylrW8O9pcuNrY+bYIbZbyhOfhg/GJ+Ect91Kx0gRQwhVU5fz3e/ufnfnS6PjT7kgUyg1V7IV7DZ3AgIyVYzLSSt4nXQeHQZEGyoZFUpCK5AqIMftRlTYkeA6G4IxqKoJwkh9VJhWkBlTHIXhbDZrcl2U7lQJaxBfN1OVh0UJGqSBMiwEneOXmReggwVCDQD8y5VcmLUbDUIij/RSMSuAcIaRS+6SouLM5CIIvdaIpleTUlnJTpRQJSkno1bwoLPnPksdj3TKc5COEt1GoRObI8oYd0FQMeSfgWTAJxlGe7AfkBlnJmsFe/sOBbXDTZQK22dOHcqJQgqkWcDnYCijhvpH78/AJ6OXAi9ic0lzniZ4Qlz6reA0uRz2uqfx5Xk/iYeXZ8nLno9hC6MkfpdsYZR0k15cS//s/SC+6HXPX1wm/X4v6Q6urZCitQyjcJ2CCKlStkxhxUBkMpuPJOUCe+4HXjQY7FpBywkkqsOxKmMqNATkQwGTV5YKbubY3DvY3FcAxXNdQGouXB1agSktBNdwHhADw+Ksavzk2arGB4drqYfe+3Vat0YZUWNommE3oKwKLQpvipZqYyXXUnPPZKQEWyU0RpYF5vK85FQEhBvMLV2dGseA6XCB/Dvb3eZYmo3k0oyWeo3DFY+uN9P2W2UFI3NlieBXQIwiWA2b438ZkJtNTMalyiupoNoQLTgDMuUwA3bsqfGAP3P0Hl3kFi1xpAsBxnv4aPlnMoKxKhEX6BQvAJRz7fGbWwEXVOtrULqM8aFv5e75afzuoUuQsimV6ZbgWELIC3Mv+HROpDJLO6QjpVZDVRTGWXVWJ7fm75dB89wKX+Y/XYwb0PdYkvvxsk1hfhlBbbcZnVaD6IargsYR5FgSj4kHKY47lxbqAqZUEiXFnNAUL1ntxnrKldUo8QPsofXvR+jtCZfV0wT3MXosGZS1IHd29x7vP3l6cPjsqBl++/L10Z1Gi/UzENS58/vn5KcL6xdWd6ytDduOKnPXc2zD6+27dbEyNq/gKHQX9u13f7Wi/s7V33+dYOZxnQoNLuI3dfTOkYJaTRQPa8H162j1X9TRuvBrbXBjpdUKAa/BiR9rvAgFzzk2wL019V9psbtfL3wD/qEW+3dJuHPO/lsO/NPqPXztxTsKb/3N0kD5+u+/duM7UEsDBBQAAgAIAP1um0vQmuqLlwEAAB4GAAAfAAAAdW5pdmVyc2FsL2h0bWxfc2tpbl9zZXR0aW5ncy5qc42UTU8CMRCG7/yKTb0agviBejOCiQkHE7kZD2UZlg3dtmnLChL+uzsFYdudFTuX7Ztn3+lMM912kmqxlCWPydZ/+/1buPcaoObMCi5DXbToBerMinwGk7wAkUtgEVL+/nqUdyeCMmbSm04372hra35MEbQmNENoltBKQvsitDVqcy5sXfwOCjsUtS+o1uXpyjklu6mSDqTrSmUK7hl28eJXvb4IViWYM+icpxCYDvxqI0+OtwOMOpeqQnO5GatMdac8XWZGreSsLf9io8FU973cA72HwfMosBO5da8Oijjx6B6jndQGrIVD3rsRBgkLPgVR8+359QcaGDcLiugyt7n7pZ+uMOq05hk0u9THCDFZeTW4AUaTc7B2e+K6jxEQgm/ANKyGNxgBqPRK/+MCtVEZdqSBNnt+RIXis1xmh9Q9DJLDw6JtW/dOhfrjD1kwQioaoQUxkUXbu0FNfTy5jpxcG6UdU78KSpSUqChRU2J5FIPzuPglwf1HwrhzPF0U1QNRvY1VJ7hZgpkoJaoCPs8dNc7V2f0AUEsDBBQAAgAIAP1um0s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P1um0vZnKM3dAAAAHQAAAAcAAAAdW5pdmVyc2FsL2xvY2FsX3NldHRpbmdzLnhtbLOxr8jNUShLLSrOzM+zVTLUM1BSSM1Lzk/JzEu3VQoNcdO1UFIoLknMS0nMyc9LtVXKy1dSsLfjssnJT07MCU4tKQEqLFYoyEmsTC0KSc0FMkpS/RJzgSpfzJj4or/9acfsZy39zyatfTZl39OZK5T07bg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P1um0soEf+aIwoAAHWWAAApAAAAdW5pdmVyc2FsL3NraW5fY3VzdG9taXphdGlvbl9zZXR0aW5ncy54bWztXc1v28gVv/evIFQssAWK6IP6cqGooMiRTUSmtCJjJy0KgZbGFmGK1JIjJw502MMC7W3RoocWPfVS9NJjTwXa/6XAptv/om+GpEXKkkw66QabPNE2zDfzPmbex8zwB9qd8Nrx1FXI/IXzxmaO75mUMce7Crs/kqTO1Hf9YBTQkLKwvKGcO97Mf6V7lz6nATVktjezg5nKW8NuReqLj9RuKW2tDXf1Xr0mteqkRtqSRhoqtB3J2pGsQptWq6qd8paISG5Ap9Rju6V2ypnW+wy6F9KA6d6Mvu7K2d7ppuwIjgN75kC/sNus82udaF1rdX5J9Wqj1SDrmiLLclNSG1pVq6xbraOWUpVIpd6oyOteuybXZKnaaFSPmutqq9aQ4a5/1AQpdXLUlOqter2mrWukBtySovS0mrpuyUfVqgLaSPtIXff7vValIlWrVbmurRtNud+rSNBbBhmK3OYTKGtyT26ulZ5SbctSX+33+vU10UhTbUjtGmlWKut6rydXKpvJ3YwuPV0bau7hJNP5gMCdLtjZymOrvCO4OtNVEEBniy6Wrs2o5NkL+rT03R9++903v/72N396+/U3b3/3t7e//+e3f/xrKQ5REc4JQ2JZlhoRgczFdVXfY6BDGnrurfT51F/e/qRTFi1JN2FZOjXSdMmZPS1drBjzvSfTSNQTzw8Wtlvq/jiKnnhseTj9GxoU4bu0p3SjriU+edliXRDRcB1imvqLpe3dDvwr/8mFPb2+CvyVN8tl5vx2SQPX8a6hd+WopZKDilwnZDqji4x9pM2v/GxLqFgh5eY1Cb9ycbr2BXUTjRXxKcC3UfnwjGyx3jihwwSrUuXXIdalfUWzDmgr/DrM44GWrNda/HqYidHXDLrLvADUDnZ37VsaZJVEBfMgl79cLYvG0zLwr/hkZ/kedvQdn+tD/fGuuIUVfuVi4gPkCnN5KZ42MX5tq2N8u11LOgvQAs5NF5eYJESOehN1eDpSjJeTwfB4OOnpxyWoWyIrJZ6Wn9ea7dfVRhMqV8yXU5J5qgwGWVmSENao5JNlWOPhYAICyWBikBdWqct/FmYdPrcGukFK3fiXwgJGY3JW6vKfeVifj8fEsCbmQNfIRDcnxtAS8zIgFtFK3Zf+SprbN1RivnTj0FcSm1MJyrMTUCl0nZlo4CXb8VY0hz5teKroxmRMTGusq5Y+NEpd0w+C258KyfaKzSF45nYozZzQvnDpTKiFEBHtvLyAdrFDk+CLzR3o6S9sx3uSR/tYOdeN44k1HA7MCTG0hFLqEm8maYHNNRUXNFZMMgYZgQ0r+ePYJyL6hARJcd3CQk7045MBfFvckBPnau7CN3uENSMCLhlRLwcjBA4ZQ9SZ5vlwrPE5BIWSLS3tMHzlB7NM0KRdl0O2bqhDCE3VSsm3uJhENjje8aYQOnTKcsg7JaapHJNJb/gCYhxyc1iQafgMUvJZQaaXxIQcImYONkM5048VnhE8DZMESXJwavN4h22ZPZ0CH5/NG8dfhUDhMwxpIrIxfFJYk0m+eA6O1JXBnmyPBMNki7sr54aCKcEMlrkcuqAMqUTj0fXFc/0Xk76iD4g2gXDThucTS1RJrnRh30qezyR7dmN7Uypd0Km9gky4hbaZMxNt3PPChC9XzhvJZnH9+SwuXYZGXnz2CJMyBW+HZbBfBmWwTVmyh7TzaYtH8EhDeKzvtSLPBDzaBFMlhjLWh+/HRaGzWLlRlX4fjrozrqizHrTj3ecrv9v+D8aYUQnu6VDReo5fiInASsyXHFg83UKMutEHdaOonkPB52fUQgKMYSzD8KV3EHMGM5cx5AxmtJiIc9IzdQs2W+f0gp8+cjCLXI28ttvf/IzoUjii36XqBb30Yb/kUvsm2sjA2iXcn8fLqa1SZmmxdGsAhhsg8yoKKpDqOgt+hson9vkpSaYiWg0y4zn3V+5MZLfrXIsVAeZ5taD392GXgb8QVNcOk7iOFqWfv6Mh0RDHkd5RsQ3EXYLm9lUqP9/JYyZRxurJRFUMlfATBc9nNz8fZAefk4FlTgZKj0uANFnYbDqHVfiSn/Pyy4pOBBrpKyAvHrxJ7WA6//dXf8kvZsueiCrF1J8VlQPJz6smuZP3S8NnNPxVDjmW0suyipucjPGBKmHNf76ydAjQ93JksaNlaeEv+COuXKohBWI3KpalqCenkCWmSAp/FcBesKCQU2X8DAqf2OuXuqd2cA2F0/J9t6ggMfM8NllhGzZH3BVzHY8WZH/nlYgP3tJHE0XTxNkfctR1ptfR8juDA0z8mE9y/asi8tQTxYDqvCWSzhxWXKZY3JKqBSUhut8UhJuda90dYfNAxbWhhrPM8xmPBb474k+27j/KhQ78QRyEcffSdkPwTXKb7hLO/Vex85JuadJ21xEYMeK7xS4LVnHfDW2795gnzywtN6ZsdzzzXVgY1Gg8KdFZ+jaXqvbEo9+0gjvaPcvhnBU3pUzfELf7G/Q1u9c/Rdzub/JFhT9vv8e03ZLmTB7H9ewgTU/5LpKzw3XQh3qiSsV9krtsH27BgD+WDVMmxYRsz4U/o12xNlrOgsbpzGlpg8t7LO54d9uXU85zcSuGHXLYIdOwCd/y4fjtMIe5dH9wi3FACqa9L+4LZkAEH2xPRkSV2O2SPi3BQcSeznmlD0tSLONpiU9nhNDs41sm9YyXsxSnsOYw60LUc1HOC6n0eBUvpsqPcv0wU6d8b5465UMe6sRi9zvQWy0uaEAgBhyocrGHssR093nyKOxM7Ei3+Pa0pgWwOcj24IyUZEKKkAkssa1KsiW6SbfD3pI5Lr2hSaVKEVKTc3j8nRCy43BwK2xAL1k6vGNK4SyIS90mFrMlMEXfyyVOZGklWy0Fk47ZF6EY/Y5qlaw9Gxt3rEZJlebhni7QPtvyenmHKui7b/Y75fQyCzVqB8p6EHrtr1wXIVeEXBFyRcgVIVeEXBFyRcgVIVeEXBFyRcgVIVeEXBFyRcgVIVeEXBFyRcgVIdePFnLdC9t9L4jrpisCrgi4fgjAdX/8fwC89WHOTw5ujfxTGG2N2BBsLQS27kJN86CtO0Da/WDr/oT7eLHW9KkGMVfEXBFzRcwVMVfEXBFzRcwVMVfEXBFzRcwVMVfEXBFzRcwVMVfEXBFzRcwVMVfEXPEt1/cFuqZsQtQVX3PF11zxNVd8zfUThV4RgUUEFhFYRGARgUUEFhFYRGARgUUEFhFYRGARgUUEFhFYRGARgUUEFhFYRGARgUUEFt96xbdef2D4a2pY3+NLrzmAzfcOv+ZgRPwV8dePBH89vBplANhU1w+PwO78j7EIviL4+oMAX/s1fiH4iuArgq8IviL4iuArgq8IviL4iuArgq8IviL4iuArgq8IvqbB1//86x///fPfEXtF7BWx18djrwffNkLoFaFXfPUVX339JP7kcBJU+DeHEXrdRlm3acAK8q4dTxVk542odndy/wdQSwMEFAACAAgAAG+bS+9ftoEPFgAASHUAABcAAAB1bml2ZXJzYWwvdW5pdmVyc2FsLnBuZ+3da1hSWb8AcMtuY95mpryUik3TZbqZ42ipKdplmrLUMk0zJcUkw2sGKAiUltpU+nbzUipdpsy8kJriDdE0qZykJhUShYzUhAAVN6Cw4dCpec/M1Puc53w437bPI4rutX9rr73W2v/1/8A64+u93chgkYGenp7Rjl+27tXTm9Wup6ffOW+O7i/3W/1v6H7MSNy7fbNeRZfVqO7NLJTnbk89vcrs+eqw2br3X8X/EpSop2fc9uF7BjPuboSe3vGBHVs99yWFigd8zq7BDXQMyq6mzGjWo6XOT1iKWnFztdFW332b32wO95hn4BmybcGZuq++yzu9c8GpX+bN+vrS7p9s897fHDcBlYXKTr8fSqf3+4OoBlWzsdVPxYThyX0Ih5ey+lLVJo4RiS7rcm3cwEtCKvrQ1AGQNHRlvxpraHHoxIw5/3ip6PIQBfc03Es2Irsd0Y6PwLVTQvf1rd73Iz4/1iIw/HrffhXGvJ2HF6213zV6+AvH1EXp97QI2Wk4PlFxB/582ennmMsRnx11yLbNo+b+XGDTTlxSh7WEhIU7tOjpG67/y4tHw8mjYSYkrYo/P9w740vVyVzvu/a9J37h5Phqwd+KfiyfM8NzF3j+LqP5/mFiWCK5kWH59/JyS9P2Wfae575w4h9tM2fAZvM2H1ryeZN57jL9tv3zpjy5Uj/VYmzP63K9AL3PTvi/QQaHZkMQBEEQBEEQBEEQBEEQBEEQBEEQBEEQBEEQBEEQBEEQBEEQBEEQBEEQBEEQBEEQBEEQBEEQBEEQBEEQBEEQBEEQBEEQBEEQBEEQBEEQBEEQBEEQBEEQBEEQBEEQBEEQBEEQBEEQBEEQBEEQBEEQBEEQBEEQBEEQBEEQBEEQBEEQBEEQBEEQBEEQBP3/QWOv48gqblcc8wsf/X7I9tEJ2+XzDG5+4XPfL8/wNFSuHPvhNpcZ1RP2j3KHeLpymV+F/+dywrrTpz4DdXXcZYr8vCI3DeeFt2w/SZsZOOOzKnroGmOW/Req/vSE7ZyUBUmrTyw88X+Aog3C4xigXDI1QuG7gZMvG5kwcori8dJsJf2NRbd9KXI/837WUP3TScf+OAUmugsDUxLKTP92iS2jhoZkCX04YM+z6yS4oj+xtMGTqAacxGIqaFFQda3MODyueWpY4oWYvqhX+90JsX4gsyprtIRhGyoAsRXIRCFSClIk1wqRIs6Pf206h7FpEZX/docrUJ1AjHYTYQqD3zti3vx+MZuBS+nIpRqHs9xVZRbY3yx6NwdZv6zB9feJECIQew8puwUDj+xn5Fox7VIG5zeyQwlicoWqFAEeVTyLI8kkChxDNbBNin7CH3EB497ZMdQTKqamGA6Ozs0Cx0glomfWrAZWH6jIZaiH9NnBBEaXpXMH/0XjWp9N4+2xfGby3WIkJagBWONLu6VNTnhHFIutkX/uVRCpj/nm8Vp4mtiVP+WtQHU1dDlSvq6V1rKJhPeXzgTMrQwuO68wuvOhCcYO6ur7K9LvwpstsOnnIYZBx/ph7ilKOLs0L4AcOn6bRH67FFav4i+TsjDG5Ot7mM2bA61lLJK8GqdlZKFPl2MR3YdhKg4zEhlJDwkp5tVWsCW5x/ZcKDldM62lq6Kf/tIYk6G2VsV6EcsA+8tDfq9cgfzbXqyZGFdjbcGoJbYe+funJmdHX+94uYKSMhGJ9EWb0VXvmrkdJVpNQ3b2VJVfaRqnBN7SreCnEd8NsVMOmoCcjDjEjBtvtoPSi7YBqPTdsy+4LD1isaQvaBOzqZzHnky7aNbQN15SfWtVag+ZdqJ7XakySOEP4rb9jqXUXO+t2G/TZ5m2MC8ddY6obIMVnTsqjhk5Fw26CpFHUN9LGtcC9htYxQbhIxurjz8Juh6bMfdds82/u4fKsFu0K0TGavKKI0hlh0ZV9cOiHuKAq7GXnXl7lnqSWX4/hxcWTKUB2JCH3Bgwr5hX4VYTHdVy7/qPpJ28bhUmnTPV7EkrXmIszTDYDvAFvkE37hbS/cOqt1F/PdhGi7NZtfU8S34UNbPLucChCpDeZVAL5LFeZyPpXNzjEZZz15qQY2Z3uQnNLOqWpqRgxbef+m1/xkl8TImXsh6wot3ApbASFktU0sBp/FE60j93fngq5xF5PHBmshiTM6fSRR+lnt4rYJR+t8t1fpRYHA8CJovuSBrN2jsSjli035l5QFUtdy+u4M/3Tvy5L6ZvGreGvlbnZ1YmEqtFAz/TkODIDmleQ7/9pz0zTgav9/WhNA6xjRbDjSUDqBF8fwqf7OOGqcKtyTm4TjdDpXLIT8f6V3R2o7fUiAJWlnY+ui9zz6t7YOuE2mpKiBhn5/A2lCYS2waOuWIdGKSxNNgajZLt/nx0wDuXokBfFIiTPu6pEU+eEzu17W2xjb6irFCUIFumdmO5Kfpb93yYrZ20z7EVPqm8FWBOZ27BkgCfKwWEwspfw4ADEV6h8cROscxJxt8nispum+ecYlQ5LRtk2Ljofhm0Ly+uM9YOPZcvCgdQYuBxH6Cgp3Pcl2ZorL3iOomUJXK6lBineLqa+l6jZMIltT9fL1J4TR1wwLjewXN6BfcnH+0lMDuHFIrr/ZW49x/35thIOWmOSBl/Q85xkws4RVSklpir0YTiR2+n3eTQZ1XGEUXBjRTwPQrHIE9covRvOz14sgIO03q84N2pCGZwuT5gXEhoHCL3PB+nIvQNAXwx2GOCbePaN3mDySppCUPmu9KNkxFKeidGx8E1g3FKkiIE+5hPfsd0B+ReqYH1R6jOTiTYwtBVmTXkw1UanEWgd8I1OkvRXN+bUPFLj+TaoF/A6vQecG9r1bZOs8fpdvfgKdfw8LZ3/kvQSieBh1MTDP/zgbpgGc4QsY/8JKaeais/H5eCVHyYs/QpcqAmoXMEz5LnKJxxwcI5LDpjLQ2pxsSJ7C14d3ji+KkpmyOuvVmOHztpbtTrbq3BVA6TMpJ0rYiZ2J/uNe2aoykFEpniMs9o4dy78rats6lhx0uqjToulFUEs0v5KlLPECAXT/vhAhub1qGl0kIc75URoik5qbAh9EMbqHwXfGqDxhrbgFZk0vIX3eOFhFUHCfciQtzVAwRyBi+Dp9EyLNmVFcXf90rNWnTTw7yedaUOjD6KCWIf41EVlj5IZL/xDwm4Ec1nvOYQdsYM1NaQtxP2gA0DXrGdzStxd/PrqYsBzEQ5jYfXeoWB2hKH9qNjdzuP7uIoHirpXN08sB90E1AHBPHkp7YB/O1CwsBV7qbmWGlSnfpHWF4jot/u40AtYHnQ07t7mcF+K+oMfbIsKSf8sqNKLc/BBM8Kf/PLJnJVefhhD9dXKI5HDmmNG9KLz6qr6WZuVFcPfrUDGKFfShMqe8YtKBH7pDRNk80tqWtJVGflEZriX+xvXdGmaPhvD2AFwrQK/WBGuv09DQFhes3gsMCf5GVaylDQGKBYZTqcyjGLoNNGW90nJ3h8xuREsPOW988Fo2KW4llXZTMD6abAhG00fu+69F7RTme1PwJRHL5H6h46DZQ0F3crLsrRq04VCg0rpzl91PG6qkk5TQRkZXRKpYkP/93568j6QN8eNAxxHmbuXfj2j5vPm7+NF46L+598JybW5rywyc3KGJSvOVuPqharOHhNrVVuyaXLQnvN2KxbvCeegAW5H7Mqy4jb1XzpqjEx51Gv7uqCTRfDzg1aA2cR6jcSzgM8nqLrNN5xNAw/aG7wayP+nbmq550mdGIiZVLVfN9KJN00iVTIFdrdncT4QkVr90j8YvsO/YfdmJHm0fOMQSDlvepAlXSxqD41UMVz3OQEeKD4QQkZm56PWtvlIkZGrqmegR0fYwJ+Sym1Ge9rWMo8JOD5LolWotZmGsGqA5qOsv51ZAn6XrAhTFDTejxJ7k+PAe8xfw0mhUosX024cwWj08o+Lmt2JVHKoO8m9gMb62a3JijRTFzKN905XPeUa1UvXN0FnSyz9r7W/FVkZLxiYfsiTnriqN/y7ITtFXRBb6jW92BqoPasrE/VDli/9NqwHsDcKgT8+esVsylOqYasq1cJIUxewsbvM2scHnZoXQF3Wn/WeNRYTVbPBu2WIpdXjdbrFDVpn4KvvUZWAsSVAqGRuKwcf27jwnYhi3tmk3iUSLft7bq6qINqxq/VLN1FVxE7WWDbyXrg6lrPMo0EaxXs9YpNznqxJx0W9+qdNczzPUN77203OrNm5IFZZqqLue5EGQzRt8j5m1CZblXv6sq3iadtbNfHW+mruqaFxIHF7qfv01IBCdXLONyPVm6jtppwCacLBicESqyV9fZPWzixWm7AcTSH9lX9D9gr4m6UznkWZlpKmQpeaoEoplNKUKsNl/q6lpa5OUW3vtvH+p5zLOUAp5QbwLxO17zqrh7pgEk3Hq2ZF8heXJTg1BRS7LKlTJNVQ3mJct1SduX5IPp4TdofRZHH+D750fGLT4Utq+AKf7gkLQx1UTueokur1lLyxDG9NzVtMM19lZzGICrObFKHkANyy4nkCjKRv3IAxaxnyWdX8mRq7tmjtZiSwhuYMofq4a4D1mSiC2AZ7sWoLU8+P4+ULWAnHLf6NBjc9L1ghBjLfdz5D2mHHNTbf1u1oMdhWXr2qDAhEpxSnsoffIVY+1uPtrbYy9vxwm3YftbkHwoHjXOze7o8gc10xqUHSt9eH/RbNtKld9YwXNxl91PbUIqSeqVmZx/pumUotTBmvYY9d7jo1/qhbQDXJElg/gIdOKuy0zh8YePTVyh3Wf4Au1leM+Dn4wac5Ge7yTkSP8p09wDmVCVXNcxRDb+eABRTS1CZNbQYk5kX0wKJ2qt4g6H+oIiyCpowzzny4+QVYZGkHmeau3XeNW9PR2WeX9ym/OFSufM5ypIXhKcRA+mDZ5/RLp3q0H4juJrZk9g8TDSaO2xGPYCzVFy+vTZCObFKnI8TcI/fsw1wwjNHeEU/Bs0NU6btWX1WfLo3vW5R3aoqMb68Ocsk0i5z4WRJ8YYut8NVdO3gS2KHZ/TBbSKGSTL+9xw/VS/vRbC7vRxc339z6HbBEjmbocEo6lnE2P0vSptbfgdJw/koSYUfu5wWRLAKgQsWl6um6KpkIdpD1eeMM5hUxvTl16pCNz7ANRFMjtzx9ofNrRvPD2e6+8VInIzn5oQtQFMda4ewk1m5ncTC8D+DHMexh/PtrJZligngvRK2KTo7iql9+vYiu3VRUVTtpP1kP7KTBzYMjWjCOIuLBh2By090g95NRgUu9MZ3lL/d51kWPZnFousCsCT/bcGz0PB2Q23PaeyJDJ/qEtHClpLigm5Pqr47aU+DQbTf4L3TNGxyaa1Asce0j2vCOp6Hp6RyCNTZWIpPfll1qw1x8gXdPtriibABcELDww7y085+r+/HH0vXXgyXRl1qM++lTLvweWRp3jqww13TbG8sF4u6nWGHuvmOmyIBkKppJMIWtKfsHp3COS/9eH9Tnre89IETfReICl85Kqi7aim4DF1MoLuShO/RqPQeriI0g6aoo6FuKOSJK+iGcbIx+xRVIHelO+6Yb81VuYlXTexLd8n4etKvtgHL8cxI4US1LpDKcV0+GlPbn4zmDQcyjyEmG3RhxESnHd9t4TF+fphfLvHNtxQOqAuseKAEx5Cpnma1mpCVbY3FHdNuZMOjZ4JkjuHChkTEhvTV7IMLSln1ZkQhWUGPPyLFVkxN+/MPKR7d8XPDVOMWZ+yJVrugBDSxtUmuqjXz05R30agJlHMJsGC5Ta5/9yvzO8KEye4dG8QwHjqbPOKdYzm30mCruAEduh/bGd+n4hSvo7jYAOfqB8/AE1dY1Yi67Uu0cJtWrsrSffcDa/4WwSFVoHDk3I+VQ4mbTVVShkv97C57fmRnIW04JgsTbGef2XN2iI1OP39rP3GvZiKX0aQaCH1NSCqkkoDSRjvyVGc458qj+2brH90nmR7UXdxuU7SPAo0wOQpEaWfqwj6C+AQ2WYr5Bk9LFLOp2HRp/0ysxKG9j7/BPS1mXdeHpy1o2v5pUTI6J5QI9KR1fROsUk7sreA38u2GsEUybNPkH17XwgOtvXSL8Eal3fd0n2kf8vRLnPa7jvVY/3wbypQ/2anJuzBgajybfFAXPsfKd1XzRrylE0T+46MDR6m31ysWhWLu9Cq37WTVHI+ZWp7yePwdSBRkbgRczomJk7F/rYWhOkahlrEQalYVnZmJtpMOSNF8fg1C+wpFGbBqm1U5/0zY6fsfntBUS7wUSVaODWoLrJ0UPz0eD4qAge+2z/6QLFCxXKqGDSsHR58svJrhc6PsuZ92QBM1ugxBwFMEXjymfUXiPa69eVvBkuGM/CLnXIeHH3MBJH0f96mIfQtEyRs7kG/QyTCAujOWeC/CNavLtPFfK3v/e/mYiu98tTQ1cBh9PfnpW9Dt8AQH4YNH8LNAxQDbb3kuyUr3MDoGt7L/c7UntUySPdtggnervJ3NWjeEp6vAvbEjzrFMEVW3RDmzLTXPFju+ja7Y8WGA4MuLxoPCBeyvZZefiIyjUjmjaZxm84fw3g310666yutWkqDb0nWoj+mYkwf1gUV7mfho/Ki0eET9R5y2MpZ/1q6ZA1rexJUJj328ZTZuj3Xzdffbs0KtegROhv/ao4XBQ6pC92lfbIcBl3f45E9efpJfvKs3cSIb2I2WgGuSeQzuBZUeTQHwh6L/TGhYbmQKHvnB14VOaAi83KZsNKPrIgWGZ0bJ/JazKrsRKusHcrmd85bwUWsXHB1N5+dYXUNop9k4T6RVE14LPvEhHVOAUjLCtPGhrfwaXz0cubS3sitF9aFSY0ePCf2ei2SNmiweewOtTX+g6Os/b4uePmB4vQZ+FvESEDlW47tELuxJ+3J6OQamyGq92rmfsiRnbyibZ59xUJt3OlHSxehVxYxWTr0xZ9QR3lcyzbZXNsTSn131MWMDu51eeLht0C4wWSckVny4ykGZ3biMxfzd7SPUaVSA3+r2FqVBNokvUs5TgRHNMiZqNK95ODESY9qIifCSZCJDRxbghAtOoJv4vVbXPuwouZ+6TH6FmnI4bgHhfx4ZsidvGjoZls4BWQv/mlQr4Hqcv8uefn+XWBg2yupgKxO1F5v3wrRX7YkljT2eZbzxkpzpZXPf5FRUyw3P3MYJ+4GKURL3WPSq+B7RmR6/R0Iy0ydfPc1mkBQ/NTbsMpQ9m3rOWhHHMv2Lkot6fZUkCfljQ68mukAzTp0q6F/Q3queXUFIRtjGgu7Jg6fNsR+SQZLBtgyY8kNkMjDNlApkzsx/ZAB1QyKV8zujYk6Wnc3n+cGWmEUfcpWoXfb//I+e/p45s+xf32pZraIFyQeokv3/yH86zrFR6zqD+datX0gHnjg5T7/noY1aANNmKg+x921m+1+x/Pwg7k++a9+3MrRgnOeuGZH/aTfMVgmcUbAMe+2R3xMs48fPK6qNu74oEGyYHw6IKFo1auvsUy3mM7+QomR51FDlItA2gDxGJYNohaRRaoD0vvClXTjrvtL/uH8oCLO7LTyT9KbnvZ7ua8c2760Vmw+l/hdQSwMEFAACAAgAAG+bSzeoczFKAAAAawAAABsAAAB1bml2ZXJzYWwvdW5pdmVyc2FsLnBuZy54bWyzsa/IzVEoSy0qzszPs1Uy1DNQsrfj5bIpKEoty0wtV6gAigEFIUBJoRLINUJwyzNTSjJAKizNEIIZqZnpGSW2ShaW5nBBfaCZAFBLAQIAABQAAgAIAP1um0u27fNMcQQAAAQRAAAdAAAAAAAAAAEAAAAAAAAAAAB1bml2ZXJzYWwvY29tbW9uX21lc3NhZ2VzLmxuZ1BLAQIAABQAAgAIAP1um0tN8AC3sQMAADkPAAAnAAAAAAAAAAEAAAAAAKwEAAB1bml2ZXJzYWwvZmxhc2hfcHVibGlzaGluZ19zZXR0aW5ncy54bWxQSwECAAAUAAIACAD9bptLOAFxQrQCAABUCgAAIQAAAAAAAAABAAAAAACiCAAAdW5pdmVyc2FsL2ZsYXNoX3NraW5fc2V0dGluZ3MueG1sUEsBAgAAFAACAAgA/W6bSzg/xxyEAwAASg4AACYAAAAAAAAAAQAAAAAAlQsAAHVuaXZlcnNhbC9odG1sX3B1Ymxpc2hpbmdfc2V0dGluZ3MueG1sUEsBAgAAFAACAAgA/W6bS9Ca6ouXAQAAHgYAAB8AAAAAAAAAAQAAAAAAXQ8AAHVuaXZlcnNhbC9odG1sX3NraW5fc2V0dGluZ3MuanNQSwECAAAUAAIACAD9bptLPTwv0cEAAADlAQAAGgAAAAAAAAABAAAAAAAxEQAAdW5pdmVyc2FsL2kxOG5fcHJlc2V0cy54bWxQSwECAAAUAAIACAD9bptL2ZyjN3QAAAB0AAAAHAAAAAAAAAABAAAAAAAqEgAAdW5pdmVyc2FsL2xvY2FsX3NldHRpbmdzLnhtbFBLAQIAABQAAgAIAESUV0cjtE77+wIAALAIAAAUAAAAAAAAAAEAAAAAANgSAAB1bml2ZXJzYWwvcGxheWVyLnhtbFBLAQIAABQAAgAIAP1um0soEf+aIwoAAHWWAAApAAAAAAAAAAEAAAAAAAUWAAB1bml2ZXJzYWwvc2tpbl9jdXN0b21pemF0aW9uX3NldHRpbmdzLnhtbFBLAQIAABQAAgAIAABvm0vvX7aBDxYAAEh1AAAXAAAAAAAAAAAAAAAAAG8gAAB1bml2ZXJzYWwvdW5pdmVyc2FsLnBuZ1BLAQIAABQAAgAIAABvm0s3qHMxSgAAAGsAAAAbAAAAAAAAAAEAAAAAALM2AAB1bml2ZXJzYWwvdW5pdmVyc2FsLnBuZy54bWxQSwUGAAAAAAsACwBJAwAANjcAAAAA"/>
  <p:tag name="ISPRING_PRESENTATION_TITLE" val="演示文稿45"/>
  <p:tag name="COMMONDATA" val="eyJoZGlkIjoiNGZmODhjOTBjODc2OTdlMDhhY2I2NGI3YmNlNjQxNjA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4gi1f5q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4gi1f5q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3225</Words>
  <Application>WPS 演示</Application>
  <PresentationFormat>自定义</PresentationFormat>
  <Paragraphs>195</Paragraphs>
  <Slides>23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微软雅黑</vt:lpstr>
      <vt:lpstr>Arial Unicode MS</vt:lpstr>
      <vt:lpstr>Courier</vt:lpstr>
      <vt:lpstr>Courier New</vt:lpstr>
      <vt:lpstr>第一PPT，www.1ppt.com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Runtime errors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灰色创意多边形</dc:title>
  <dc:creator>第一PPT</dc:creator>
  <cp:keywords>www.1ppt.com</cp:keywords>
  <dc:description>www.1ppt.com</dc:description>
  <cp:lastModifiedBy>dNb</cp:lastModifiedBy>
  <cp:revision>73</cp:revision>
  <dcterms:created xsi:type="dcterms:W3CDTF">2017-11-24T07:17:00Z</dcterms:created>
  <dcterms:modified xsi:type="dcterms:W3CDTF">2022-07-31T10:52:29Z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A63A378482E142CFB330136DD715CB33</vt:lpwstr>
  </property>
</Properties>
</file>