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6" r:id="rId4"/>
    <p:sldId id="258" r:id="rId6"/>
    <p:sldId id="286" r:id="rId7"/>
    <p:sldId id="345" r:id="rId8"/>
    <p:sldId id="346" r:id="rId9"/>
    <p:sldId id="344" r:id="rId10"/>
    <p:sldId id="292" r:id="rId11"/>
    <p:sldId id="368" r:id="rId12"/>
    <p:sldId id="277" r:id="rId13"/>
    <p:sldId id="370" r:id="rId14"/>
    <p:sldId id="386" r:id="rId15"/>
    <p:sldId id="373" r:id="rId16"/>
    <p:sldId id="374" r:id="rId17"/>
    <p:sldId id="369" r:id="rId18"/>
    <p:sldId id="375" r:id="rId19"/>
    <p:sldId id="371" r:id="rId20"/>
    <p:sldId id="372" r:id="rId21"/>
    <p:sldId id="376" r:id="rId22"/>
    <p:sldId id="387" r:id="rId23"/>
    <p:sldId id="377" r:id="rId24"/>
    <p:sldId id="378" r:id="rId25"/>
    <p:sldId id="388" r:id="rId26"/>
    <p:sldId id="389" r:id="rId27"/>
    <p:sldId id="390" r:id="rId28"/>
    <p:sldId id="379" r:id="rId29"/>
    <p:sldId id="382" r:id="rId30"/>
    <p:sldId id="391" r:id="rId31"/>
    <p:sldId id="392" r:id="rId32"/>
    <p:sldId id="381" r:id="rId33"/>
    <p:sldId id="411" r:id="rId34"/>
    <p:sldId id="418" r:id="rId35"/>
    <p:sldId id="420" r:id="rId36"/>
    <p:sldId id="424" r:id="rId37"/>
    <p:sldId id="425" r:id="rId38"/>
    <p:sldId id="421" r:id="rId39"/>
    <p:sldId id="422" r:id="rId40"/>
    <p:sldId id="426" r:id="rId41"/>
    <p:sldId id="427" r:id="rId42"/>
    <p:sldId id="423" r:id="rId43"/>
    <p:sldId id="380" r:id="rId44"/>
    <p:sldId id="419" r:id="rId45"/>
    <p:sldId id="406" r:id="rId46"/>
    <p:sldId id="407" r:id="rId47"/>
    <p:sldId id="408" r:id="rId48"/>
    <p:sldId id="409" r:id="rId49"/>
    <p:sldId id="410"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402" y="-16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9.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9601F-7E62-41E2-BBD8-423E4B291DD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EC03C-DBF8-4FA1-93D4-309E83364A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680791" y="1036985"/>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6238462" y="1036985"/>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3680791" y="3548271"/>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6238462" y="3548271"/>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3048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6096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9144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647462"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622157" y="1776318"/>
            <a:ext cx="2947687"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8476525"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 y="3"/>
            <a:ext cx="12191999" cy="3022599"/>
          </a:xfrm>
          <a:custGeom>
            <a:avLst/>
            <a:gdLst>
              <a:gd name="connsiteX0" fmla="*/ 0 w 12191999"/>
              <a:gd name="connsiteY0" fmla="*/ 0 h 3022599"/>
              <a:gd name="connsiteX1" fmla="*/ 12191999 w 12191999"/>
              <a:gd name="connsiteY1" fmla="*/ 0 h 3022599"/>
              <a:gd name="connsiteX2" fmla="*/ 12191999 w 12191999"/>
              <a:gd name="connsiteY2" fmla="*/ 3022599 h 3022599"/>
              <a:gd name="connsiteX3" fmla="*/ 0 w 12191999"/>
              <a:gd name="connsiteY3" fmla="*/ 3022599 h 3022599"/>
            </a:gdLst>
            <a:ahLst/>
            <a:cxnLst>
              <a:cxn ang="0">
                <a:pos x="connsiteX0" y="connsiteY0"/>
              </a:cxn>
              <a:cxn ang="0">
                <a:pos x="connsiteX1" y="connsiteY1"/>
              </a:cxn>
              <a:cxn ang="0">
                <a:pos x="connsiteX2" y="connsiteY2"/>
              </a:cxn>
              <a:cxn ang="0">
                <a:pos x="connsiteX3" y="connsiteY3"/>
              </a:cxn>
            </a:cxnLst>
            <a:rect l="l" t="t" r="r" b="b"/>
            <a:pathLst>
              <a:path w="12191999" h="3022599">
                <a:moveTo>
                  <a:pt x="0" y="0"/>
                </a:moveTo>
                <a:lnTo>
                  <a:pt x="12191999" y="0"/>
                </a:lnTo>
                <a:lnTo>
                  <a:pt x="12191999" y="3022599"/>
                </a:lnTo>
                <a:lnTo>
                  <a:pt x="0" y="302259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41231" y="1183988"/>
            <a:ext cx="6828572" cy="4313626"/>
          </a:xfrm>
          <a:custGeom>
            <a:avLst/>
            <a:gdLst>
              <a:gd name="connsiteX0" fmla="*/ 0 w 6828572"/>
              <a:gd name="connsiteY0" fmla="*/ 0 h 4313626"/>
              <a:gd name="connsiteX1" fmla="*/ 6828572 w 6828572"/>
              <a:gd name="connsiteY1" fmla="*/ 0 h 4313626"/>
              <a:gd name="connsiteX2" fmla="*/ 6828572 w 6828572"/>
              <a:gd name="connsiteY2" fmla="*/ 4313626 h 4313626"/>
              <a:gd name="connsiteX3" fmla="*/ 0 w 6828572"/>
              <a:gd name="connsiteY3" fmla="*/ 4313626 h 4313626"/>
            </a:gdLst>
            <a:ahLst/>
            <a:cxnLst>
              <a:cxn ang="0">
                <a:pos x="connsiteX0" y="connsiteY0"/>
              </a:cxn>
              <a:cxn ang="0">
                <a:pos x="connsiteX1" y="connsiteY1"/>
              </a:cxn>
              <a:cxn ang="0">
                <a:pos x="connsiteX2" y="connsiteY2"/>
              </a:cxn>
              <a:cxn ang="0">
                <a:pos x="connsiteX3" y="connsiteY3"/>
              </a:cxn>
            </a:cxnLst>
            <a:rect l="l" t="t" r="r" b="b"/>
            <a:pathLst>
              <a:path w="6828572" h="4313626">
                <a:moveTo>
                  <a:pt x="0" y="0"/>
                </a:moveTo>
                <a:lnTo>
                  <a:pt x="6828572" y="0"/>
                </a:lnTo>
                <a:lnTo>
                  <a:pt x="6828572" y="4313626"/>
                </a:lnTo>
                <a:lnTo>
                  <a:pt x="0" y="4313626"/>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985261" y="0"/>
            <a:ext cx="5206739"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63226D-428B-4B3B-BB58-2AE1025BEBB0}" type="slidenum">
              <a:rPr lang="zh-CN" altLang="en-US" smtClean="0"/>
            </a:fld>
            <a:endParaRPr lang="zh-CN" altLang="en-US"/>
          </a:p>
        </p:txBody>
      </p:sp>
      <p:sp>
        <p:nvSpPr>
          <p:cNvPr id="11" name="矩形 10"/>
          <p:cNvSpPr/>
          <p:nvPr userDrawn="1"/>
        </p:nvSpPr>
        <p:spPr>
          <a:xfrm>
            <a:off x="8458579" y="559292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2" Type="http://schemas.openxmlformats.org/officeDocument/2006/relationships/theme" Target="../theme/theme2.xml"/><Relationship Id="rId21" Type="http://schemas.openxmlformats.org/officeDocument/2006/relationships/slideLayout" Target="../slideLayouts/slideLayout35.xml"/><Relationship Id="rId20" Type="http://schemas.openxmlformats.org/officeDocument/2006/relationships/slideLayout" Target="../slideLayouts/slideLayout34.xml"/><Relationship Id="rId2" Type="http://schemas.openxmlformats.org/officeDocument/2006/relationships/slideLayout" Target="../slideLayouts/slideLayout16.xml"/><Relationship Id="rId19" Type="http://schemas.openxmlformats.org/officeDocument/2006/relationships/slideLayout" Target="../slideLayouts/slideLayout33.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EED38-4BFE-4C35-8DEC-360F71ADD14E}"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3226D-428B-4B3B-BB58-2AE1025BEB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image" Target="../media/image47.jpe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image" Target="../media/image14.png"/><Relationship Id="rId12" Type="http://schemas.openxmlformats.org/officeDocument/2006/relationships/image" Target="../media/image6.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7.xml"/><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85.png"/><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jpeg"/><Relationship Id="rId10" Type="http://schemas.openxmlformats.org/officeDocument/2006/relationships/notesSlide" Target="../notesSlides/notesSlide4.xml"/><Relationship Id="rId1" Type="http://schemas.openxmlformats.org/officeDocument/2006/relationships/image" Target="../media/image15.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89.png"/><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90.png"/><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image" Target="../media/image95.pn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jpe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10304625" y="-242155"/>
            <a:ext cx="2020383" cy="1228870"/>
          </a:xfrm>
          <a:prstGeom prst="rect">
            <a:avLst/>
          </a:prstGeom>
        </p:spPr>
      </p:pic>
      <p:pic>
        <p:nvPicPr>
          <p:cNvPr id="3" name="图片 2"/>
          <p:cNvPicPr>
            <a:picLocks noChangeAspect="1"/>
          </p:cNvPicPr>
          <p:nvPr/>
        </p:nvPicPr>
        <p:blipFill>
          <a:blip r:embed="rId2" cstate="screen"/>
          <a:stretch>
            <a:fillRect/>
          </a:stretch>
        </p:blipFill>
        <p:spPr>
          <a:xfrm>
            <a:off x="1298209" y="5657324"/>
            <a:ext cx="1564987" cy="394349"/>
          </a:xfrm>
          <a:prstGeom prst="rect">
            <a:avLst/>
          </a:prstGeom>
        </p:spPr>
      </p:pic>
      <p:pic>
        <p:nvPicPr>
          <p:cNvPr id="4" name="图片 3"/>
          <p:cNvPicPr>
            <a:picLocks noChangeAspect="1"/>
          </p:cNvPicPr>
          <p:nvPr/>
        </p:nvPicPr>
        <p:blipFill>
          <a:blip r:embed="rId3" cstate="screen"/>
          <a:stretch>
            <a:fillRect/>
          </a:stretch>
        </p:blipFill>
        <p:spPr>
          <a:xfrm>
            <a:off x="-236508" y="3596115"/>
            <a:ext cx="1480923" cy="752631"/>
          </a:xfrm>
          <a:prstGeom prst="rect">
            <a:avLst/>
          </a:prstGeom>
        </p:spPr>
      </p:pic>
      <p:pic>
        <p:nvPicPr>
          <p:cNvPr id="5" name="图片 4"/>
          <p:cNvPicPr>
            <a:picLocks noChangeAspect="1"/>
          </p:cNvPicPr>
          <p:nvPr/>
        </p:nvPicPr>
        <p:blipFill>
          <a:blip r:embed="rId4" cstate="screen"/>
          <a:stretch>
            <a:fillRect/>
          </a:stretch>
        </p:blipFill>
        <p:spPr>
          <a:xfrm>
            <a:off x="5885361" y="6051304"/>
            <a:ext cx="1029049" cy="1122598"/>
          </a:xfrm>
          <a:prstGeom prst="rect">
            <a:avLst/>
          </a:prstGeom>
        </p:spPr>
      </p:pic>
      <p:pic>
        <p:nvPicPr>
          <p:cNvPr id="6" name="图片 5"/>
          <p:cNvPicPr>
            <a:picLocks noChangeAspect="1"/>
          </p:cNvPicPr>
          <p:nvPr/>
        </p:nvPicPr>
        <p:blipFill>
          <a:blip r:embed="rId5" cstate="screen"/>
          <a:stretch>
            <a:fillRect/>
          </a:stretch>
        </p:blipFill>
        <p:spPr>
          <a:xfrm>
            <a:off x="1394867" y="1576627"/>
            <a:ext cx="1138680" cy="879407"/>
          </a:xfrm>
          <a:prstGeom prst="rect">
            <a:avLst/>
          </a:prstGeom>
        </p:spPr>
      </p:pic>
      <p:pic>
        <p:nvPicPr>
          <p:cNvPr id="7" name="图片 6"/>
          <p:cNvPicPr>
            <a:picLocks noChangeAspect="1"/>
          </p:cNvPicPr>
          <p:nvPr/>
        </p:nvPicPr>
        <p:blipFill>
          <a:blip r:embed="rId6" cstate="screen"/>
          <a:stretch>
            <a:fillRect/>
          </a:stretch>
        </p:blipFill>
        <p:spPr>
          <a:xfrm>
            <a:off x="5885128" y="729097"/>
            <a:ext cx="421744" cy="782696"/>
          </a:xfrm>
          <a:prstGeom prst="rect">
            <a:avLst/>
          </a:prstGeom>
        </p:spPr>
      </p:pic>
      <p:pic>
        <p:nvPicPr>
          <p:cNvPr id="8" name="图片 7"/>
          <p:cNvPicPr>
            <a:picLocks noChangeAspect="1"/>
          </p:cNvPicPr>
          <p:nvPr/>
        </p:nvPicPr>
        <p:blipFill>
          <a:blip r:embed="rId7" cstate="screen"/>
          <a:stretch>
            <a:fillRect/>
          </a:stretch>
        </p:blipFill>
        <p:spPr>
          <a:xfrm>
            <a:off x="10922925" y="5717805"/>
            <a:ext cx="1269076" cy="1140197"/>
          </a:xfrm>
          <a:prstGeom prst="rect">
            <a:avLst/>
          </a:prstGeom>
        </p:spPr>
      </p:pic>
      <p:pic>
        <p:nvPicPr>
          <p:cNvPr id="9" name="图片 8"/>
          <p:cNvPicPr>
            <a:picLocks noChangeAspect="1"/>
          </p:cNvPicPr>
          <p:nvPr/>
        </p:nvPicPr>
        <p:blipFill>
          <a:blip r:embed="rId8" cstate="screen"/>
          <a:stretch>
            <a:fillRect/>
          </a:stretch>
        </p:blipFill>
        <p:spPr>
          <a:xfrm>
            <a:off x="-949" y="5103"/>
            <a:ext cx="1135405" cy="1362145"/>
          </a:xfrm>
          <a:prstGeom prst="rect">
            <a:avLst/>
          </a:prstGeom>
        </p:spPr>
      </p:pic>
      <p:pic>
        <p:nvPicPr>
          <p:cNvPr id="10" name="图片 9"/>
          <p:cNvPicPr>
            <a:picLocks noChangeAspect="1"/>
          </p:cNvPicPr>
          <p:nvPr/>
        </p:nvPicPr>
        <p:blipFill>
          <a:blip r:embed="rId9" cstate="screen"/>
          <a:stretch>
            <a:fillRect/>
          </a:stretch>
        </p:blipFill>
        <p:spPr>
          <a:xfrm>
            <a:off x="10922925" y="2546889"/>
            <a:ext cx="1461636" cy="1049224"/>
          </a:xfrm>
          <a:prstGeom prst="rect">
            <a:avLst/>
          </a:prstGeom>
        </p:spPr>
      </p:pic>
      <p:pic>
        <p:nvPicPr>
          <p:cNvPr id="11" name="图片 10"/>
          <p:cNvPicPr>
            <a:picLocks noChangeAspect="1"/>
          </p:cNvPicPr>
          <p:nvPr/>
        </p:nvPicPr>
        <p:blipFill>
          <a:blip r:embed="rId10" cstate="screen"/>
          <a:stretch>
            <a:fillRect/>
          </a:stretch>
        </p:blipFill>
        <p:spPr>
          <a:xfrm>
            <a:off x="9424201" y="5164183"/>
            <a:ext cx="880425" cy="730980"/>
          </a:xfrm>
          <a:prstGeom prst="rect">
            <a:avLst/>
          </a:prstGeom>
        </p:spPr>
      </p:pic>
      <p:sp>
        <p:nvSpPr>
          <p:cNvPr id="12" name="文本框 11"/>
          <p:cNvSpPr txBox="1"/>
          <p:nvPr/>
        </p:nvSpPr>
        <p:spPr>
          <a:xfrm>
            <a:off x="2790190" y="2168525"/>
            <a:ext cx="7514590" cy="1445260"/>
          </a:xfrm>
          <a:prstGeom prst="rect">
            <a:avLst/>
          </a:prstGeom>
          <a:noFill/>
        </p:spPr>
        <p:txBody>
          <a:bodyPr wrap="square" rtlCol="0">
            <a:spAutoFit/>
          </a:bodyPr>
          <a:lstStyle/>
          <a:p>
            <a:pPr algn="ctr"/>
            <a:r>
              <a:rPr lang="en-US" sz="4400" b="1" dirty="0" smtClean="0">
                <a:solidFill>
                  <a:srgbClr val="595959"/>
                </a:solidFill>
                <a:latin typeface="+mn-ea"/>
                <a:cs typeface="+mn-ea"/>
                <a:sym typeface="+mn-lt"/>
              </a:rPr>
              <a:t>RM2022</a:t>
            </a:r>
            <a:r>
              <a:rPr lang="zh-CN" altLang="en-US" sz="4400" b="1" dirty="0" smtClean="0">
                <a:solidFill>
                  <a:srgbClr val="595959"/>
                </a:solidFill>
                <a:latin typeface="+mn-ea"/>
                <a:cs typeface="+mn-ea"/>
                <a:sym typeface="+mn-lt"/>
              </a:rPr>
              <a:t>培训</a:t>
            </a:r>
            <a:r>
              <a:rPr lang="en-US" altLang="zh-CN" sz="4400" b="1" dirty="0" smtClean="0">
                <a:solidFill>
                  <a:srgbClr val="595959"/>
                </a:solidFill>
                <a:latin typeface="+mn-ea"/>
                <a:cs typeface="+mn-ea"/>
                <a:sym typeface="+mn-lt"/>
              </a:rPr>
              <a:t>—C++</a:t>
            </a:r>
            <a:endParaRPr lang="en-US" altLang="zh-CN" sz="4400" b="1" dirty="0" smtClean="0">
              <a:solidFill>
                <a:srgbClr val="595959"/>
              </a:solidFill>
              <a:latin typeface="+mn-ea"/>
              <a:cs typeface="+mn-ea"/>
              <a:sym typeface="+mn-lt"/>
            </a:endParaRPr>
          </a:p>
          <a:p>
            <a:pPr algn="ctr"/>
            <a:r>
              <a:rPr lang="en-US" altLang="zh-CN" sz="4400" b="1" dirty="0" smtClean="0">
                <a:solidFill>
                  <a:srgbClr val="595959"/>
                </a:solidFill>
                <a:latin typeface="+mn-ea"/>
                <a:cs typeface="+mn-ea"/>
                <a:sym typeface="+mn-lt"/>
              </a:rPr>
              <a:t>Lecture2-</a:t>
            </a:r>
            <a:r>
              <a:rPr lang="zh-CN" altLang="en-US" sz="4400" b="1" dirty="0" smtClean="0">
                <a:solidFill>
                  <a:srgbClr val="595959"/>
                </a:solidFill>
                <a:latin typeface="+mn-ea"/>
                <a:cs typeface="+mn-ea"/>
                <a:sym typeface="+mn-lt"/>
              </a:rPr>
              <a:t>数据类型和变量</a:t>
            </a:r>
            <a:endParaRPr lang="zh-CN" altLang="en-US" sz="4400" b="1" dirty="0" smtClean="0">
              <a:solidFill>
                <a:srgbClr val="595959"/>
              </a:solidFill>
              <a:latin typeface="+mn-ea"/>
              <a:cs typeface="+mn-ea"/>
              <a:sym typeface="+mn-lt"/>
            </a:endParaRPr>
          </a:p>
        </p:txBody>
      </p:sp>
      <p:sp>
        <p:nvSpPr>
          <p:cNvPr id="17" name="文本框 16"/>
          <p:cNvSpPr txBox="1"/>
          <p:nvPr/>
        </p:nvSpPr>
        <p:spPr>
          <a:xfrm>
            <a:off x="3435348" y="4571803"/>
            <a:ext cx="5320667" cy="798830"/>
          </a:xfrm>
          <a:prstGeom prst="rect">
            <a:avLst/>
          </a:prstGeom>
          <a:noFill/>
        </p:spPr>
        <p:txBody>
          <a:bodyPr wrap="square" rtlCol="0">
            <a:spAutoFit/>
          </a:bodyPr>
          <a:lstStyle/>
          <a:p>
            <a:pPr marL="0" lvl="1" algn="ctr"/>
            <a:r>
              <a:rPr lang="en-US" sz="2300" dirty="0">
                <a:solidFill>
                  <a:srgbClr val="7F7F7F"/>
                </a:solidFill>
                <a:cs typeface="+mn-ea"/>
                <a:sym typeface="+mn-lt"/>
              </a:rPr>
              <a:t>2020.07.30</a:t>
            </a:r>
            <a:endParaRPr lang="en-US" sz="2300" dirty="0">
              <a:solidFill>
                <a:srgbClr val="7F7F7F"/>
              </a:solidFill>
              <a:cs typeface="+mn-ea"/>
              <a:sym typeface="+mn-lt"/>
            </a:endParaRPr>
          </a:p>
          <a:p>
            <a:pPr marL="0" lvl="1" algn="ctr"/>
            <a:r>
              <a:rPr lang="zh-CN" altLang="en-US" sz="2300" dirty="0">
                <a:solidFill>
                  <a:srgbClr val="7F7F7F"/>
                </a:solidFill>
                <a:cs typeface="+mn-ea"/>
                <a:sym typeface="+mn-lt"/>
              </a:rPr>
              <a:t>盛李杰</a:t>
            </a:r>
            <a:endParaRPr lang="zh-CN" altLang="en-US" sz="2300" dirty="0">
              <a:solidFill>
                <a:srgbClr val="7F7F7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-int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523240" y="1186815"/>
            <a:ext cx="6096000" cy="368300"/>
          </a:xfrm>
          <a:prstGeom prst="rect">
            <a:avLst/>
          </a:prstGeom>
          <a:noFill/>
        </p:spPr>
        <p:txBody>
          <a:bodyPr wrap="square" rtlCol="0" anchor="t">
            <a:spAutoFit/>
          </a:bodyPr>
          <a:p>
            <a:r>
              <a:rPr lang="zh-CN" altLang="en-US">
                <a:solidFill>
                  <a:srgbClr val="FF0000"/>
                </a:solidFill>
              </a:rPr>
              <a:t>int类型</a:t>
            </a:r>
            <a:r>
              <a:rPr lang="en-US" altLang="zh-CN">
                <a:solidFill>
                  <a:srgbClr val="FF0000"/>
                </a:solidFill>
              </a:rPr>
              <a:t> </a:t>
            </a:r>
            <a:r>
              <a:rPr lang="zh-CN" altLang="en-US">
                <a:solidFill>
                  <a:srgbClr val="FF0000"/>
                </a:solidFill>
              </a:rPr>
              <a:t>使用最多的整数类型</a:t>
            </a:r>
            <a:endParaRPr lang="zh-CN" altLang="en-US">
              <a:solidFill>
                <a:srgbClr val="FF0000"/>
              </a:solidFill>
            </a:endParaRPr>
          </a:p>
        </p:txBody>
      </p:sp>
      <p:pic>
        <p:nvPicPr>
          <p:cNvPr id="4" name="图片 3"/>
          <p:cNvPicPr>
            <a:picLocks noChangeAspect="1"/>
          </p:cNvPicPr>
          <p:nvPr/>
        </p:nvPicPr>
        <p:blipFill>
          <a:blip r:embed="rId2"/>
          <a:stretch>
            <a:fillRect/>
          </a:stretch>
        </p:blipFill>
        <p:spPr>
          <a:xfrm>
            <a:off x="986155" y="1720850"/>
            <a:ext cx="9009380" cy="1478280"/>
          </a:xfrm>
          <a:prstGeom prst="rect">
            <a:avLst/>
          </a:prstGeom>
        </p:spPr>
      </p:pic>
      <p:sp>
        <p:nvSpPr>
          <p:cNvPr id="5" name="文本框 4"/>
          <p:cNvSpPr txBox="1"/>
          <p:nvPr/>
        </p:nvSpPr>
        <p:spPr>
          <a:xfrm>
            <a:off x="523240" y="3517265"/>
            <a:ext cx="6096000" cy="368300"/>
          </a:xfrm>
          <a:prstGeom prst="rect">
            <a:avLst/>
          </a:prstGeom>
          <a:noFill/>
        </p:spPr>
        <p:txBody>
          <a:bodyPr wrap="square" rtlCol="0" anchor="t">
            <a:spAutoFit/>
          </a:bodyPr>
          <a:p>
            <a:r>
              <a:rPr lang="zh-CN" altLang="en-US" b="1">
                <a:solidFill>
                  <a:schemeClr val="tx1"/>
                </a:solidFill>
              </a:rPr>
              <a:t>不同类型的</a:t>
            </a:r>
            <a:r>
              <a:rPr lang="en-US" altLang="zh-CN" b="1">
                <a:solidFill>
                  <a:schemeClr val="tx1"/>
                </a:solidFill>
              </a:rPr>
              <a:t>int——</a:t>
            </a:r>
            <a:r>
              <a:rPr lang="zh-CN" altLang="en-US" b="1">
                <a:solidFill>
                  <a:schemeClr val="tx1"/>
                </a:solidFill>
              </a:rPr>
              <a:t>以大小分</a:t>
            </a:r>
            <a:endParaRPr lang="zh-CN" altLang="en-US" b="1">
              <a:solidFill>
                <a:schemeClr val="tx1"/>
              </a:solidFill>
            </a:endParaRPr>
          </a:p>
        </p:txBody>
      </p:sp>
      <p:sp>
        <p:nvSpPr>
          <p:cNvPr id="6" name="文本框 5"/>
          <p:cNvSpPr txBox="1"/>
          <p:nvPr/>
        </p:nvSpPr>
        <p:spPr>
          <a:xfrm>
            <a:off x="523240" y="4011930"/>
            <a:ext cx="6096000" cy="922020"/>
          </a:xfrm>
          <a:prstGeom prst="rect">
            <a:avLst/>
          </a:prstGeom>
          <a:noFill/>
        </p:spPr>
        <p:txBody>
          <a:bodyPr wrap="square" rtlCol="0" anchor="t">
            <a:spAutoFit/>
          </a:bodyPr>
          <a:p>
            <a:r>
              <a:rPr kumimoji="1" lang="en-US" altLang="zh-CN" dirty="0">
                <a:sym typeface="+mn-ea"/>
              </a:rPr>
              <a:t>use </a:t>
            </a:r>
            <a:r>
              <a:rPr lang="en-GB" altLang="zh-CN" dirty="0">
                <a:solidFill>
                  <a:srgbClr val="0000FF"/>
                </a:solidFill>
                <a:latin typeface="Menlo" panose="020B0609030804020204" pitchFamily="49" charset="0"/>
                <a:sym typeface="+mn-ea"/>
              </a:rPr>
              <a:t>long int</a:t>
            </a:r>
            <a:r>
              <a:rPr kumimoji="1" lang="en-US" altLang="zh-CN" dirty="0">
                <a:sym typeface="+mn-ea"/>
              </a:rPr>
              <a:t> for longer integers.</a:t>
            </a:r>
            <a:endParaRPr kumimoji="1" lang="en-US" altLang="zh-CN" dirty="0"/>
          </a:p>
          <a:p>
            <a:r>
              <a:rPr kumimoji="1" lang="en-US" altLang="zh-CN" dirty="0">
                <a:sym typeface="+mn-ea"/>
              </a:rPr>
              <a:t>use </a:t>
            </a:r>
            <a:r>
              <a:rPr lang="en-GB" altLang="zh-CN" dirty="0">
                <a:solidFill>
                  <a:srgbClr val="0000FF"/>
                </a:solidFill>
                <a:latin typeface="Menlo" panose="020B0609030804020204" pitchFamily="49" charset="0"/>
                <a:sym typeface="+mn-ea"/>
              </a:rPr>
              <a:t>short int</a:t>
            </a:r>
            <a:r>
              <a:rPr kumimoji="1" lang="en-US" altLang="zh-CN" dirty="0">
                <a:sym typeface="+mn-ea"/>
              </a:rPr>
              <a:t> for shorter integers.</a:t>
            </a:r>
            <a:endParaRPr kumimoji="1" lang="en-US" altLang="zh-CN" dirty="0"/>
          </a:p>
          <a:p>
            <a:r>
              <a:rPr kumimoji="1" lang="en-US" altLang="zh-CN" dirty="0">
                <a:sym typeface="+mn-ea"/>
              </a:rPr>
              <a:t>and </a:t>
            </a:r>
            <a:r>
              <a:rPr lang="en-GB" altLang="zh-CN" dirty="0">
                <a:solidFill>
                  <a:srgbClr val="0000FF"/>
                </a:solidFill>
                <a:latin typeface="Menlo" panose="020B0609030804020204" pitchFamily="49" charset="0"/>
                <a:sym typeface="+mn-ea"/>
              </a:rPr>
              <a:t>long long</a:t>
            </a:r>
            <a:endParaRPr lang="zh-CN" altLang="en-US"/>
          </a:p>
        </p:txBody>
      </p:sp>
      <p:pic>
        <p:nvPicPr>
          <p:cNvPr id="7" name="图片 6"/>
          <p:cNvPicPr>
            <a:picLocks noChangeAspect="1"/>
          </p:cNvPicPr>
          <p:nvPr/>
        </p:nvPicPr>
        <p:blipFill>
          <a:blip r:embed="rId3"/>
          <a:stretch>
            <a:fillRect/>
          </a:stretch>
        </p:blipFill>
        <p:spPr>
          <a:xfrm>
            <a:off x="986155" y="4999990"/>
            <a:ext cx="2792095" cy="1290955"/>
          </a:xfrm>
          <a:prstGeom prst="rect">
            <a:avLst/>
          </a:prstGeom>
        </p:spPr>
      </p:pic>
      <p:sp>
        <p:nvSpPr>
          <p:cNvPr id="8" name="文本框 7"/>
          <p:cNvSpPr txBox="1"/>
          <p:nvPr/>
        </p:nvSpPr>
        <p:spPr>
          <a:xfrm>
            <a:off x="5128895" y="3421380"/>
            <a:ext cx="6096000" cy="368300"/>
          </a:xfrm>
          <a:prstGeom prst="rect">
            <a:avLst/>
          </a:prstGeom>
          <a:noFill/>
        </p:spPr>
        <p:txBody>
          <a:bodyPr wrap="square" rtlCol="0" anchor="t">
            <a:spAutoFit/>
          </a:bodyPr>
          <a:p>
            <a:r>
              <a:rPr lang="zh-CN" altLang="en-US" b="1">
                <a:solidFill>
                  <a:schemeClr val="tx1"/>
                </a:solidFill>
              </a:rPr>
              <a:t>不同类型的</a:t>
            </a:r>
            <a:r>
              <a:rPr lang="en-US" altLang="zh-CN" b="1">
                <a:solidFill>
                  <a:schemeClr val="tx1"/>
                </a:solidFill>
              </a:rPr>
              <a:t>int——</a:t>
            </a:r>
            <a:r>
              <a:rPr lang="zh-CN" altLang="en-US" b="1">
                <a:solidFill>
                  <a:schemeClr val="tx1"/>
                </a:solidFill>
              </a:rPr>
              <a:t>以是否带符号分</a:t>
            </a:r>
            <a:endParaRPr lang="zh-CN" altLang="en-US" b="1">
              <a:solidFill>
                <a:schemeClr val="tx1"/>
              </a:solidFill>
            </a:endParaRPr>
          </a:p>
        </p:txBody>
      </p:sp>
      <p:sp>
        <p:nvSpPr>
          <p:cNvPr id="9" name="文本框 8"/>
          <p:cNvSpPr txBox="1"/>
          <p:nvPr/>
        </p:nvSpPr>
        <p:spPr>
          <a:xfrm>
            <a:off x="4878705" y="3789680"/>
            <a:ext cx="6096000" cy="1753235"/>
          </a:xfrm>
          <a:prstGeom prst="rect">
            <a:avLst/>
          </a:prstGeom>
          <a:noFill/>
        </p:spPr>
        <p:txBody>
          <a:bodyPr wrap="square" rtlCol="0" anchor="t">
            <a:spAutoFit/>
          </a:bodyPr>
          <a:p>
            <a:r>
              <a:rPr lang="zh-CN" altLang="en-US"/>
              <a:t>在整型符号int和字符型符号char的前面，可以加修饰符signed（表示“有符号”）或unsigned（表示“无符号”），如果指定为signed，则数值以补码形式存放，存储单元中的最高位（bit）用来表示数值的符号。如果指定为unsigned，则数值没有符号，全部二进制都用来表示数值本身。</a:t>
            </a:r>
            <a:endParaRPr lang="zh-CN" altLang="en-US"/>
          </a:p>
        </p:txBody>
      </p:sp>
      <p:sp>
        <p:nvSpPr>
          <p:cNvPr id="10" name="文本框 9"/>
          <p:cNvSpPr txBox="1"/>
          <p:nvPr/>
        </p:nvSpPr>
        <p:spPr>
          <a:xfrm>
            <a:off x="4167505" y="5746750"/>
            <a:ext cx="6096000" cy="368300"/>
          </a:xfrm>
          <a:prstGeom prst="rect">
            <a:avLst/>
          </a:prstGeom>
          <a:noFill/>
        </p:spPr>
        <p:txBody>
          <a:bodyPr wrap="square" rtlCol="0" anchor="t">
            <a:spAutoFit/>
          </a:bodyPr>
          <a:p>
            <a:r>
              <a:rPr lang="zh-CN" altLang="en-US">
                <a:solidFill>
                  <a:srgbClr val="FF0000"/>
                </a:solidFill>
              </a:rPr>
              <a:t>有符号类型是默认</a:t>
            </a:r>
            <a:endParaRPr lang="zh-CN" altLang="en-US">
              <a:solidFill>
                <a:srgbClr val="FF0000"/>
              </a:solidFill>
            </a:endParaRPr>
          </a:p>
        </p:txBody>
      </p:sp>
      <p:pic>
        <p:nvPicPr>
          <p:cNvPr id="11" name="图片 10"/>
          <p:cNvPicPr>
            <a:picLocks noChangeAspect="1"/>
          </p:cNvPicPr>
          <p:nvPr/>
        </p:nvPicPr>
        <p:blipFill>
          <a:blip r:embed="rId4"/>
          <a:stretch>
            <a:fillRect/>
          </a:stretch>
        </p:blipFill>
        <p:spPr>
          <a:xfrm>
            <a:off x="6233160" y="5262245"/>
            <a:ext cx="530542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-int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内容占位符 2"/>
          <p:cNvSpPr>
            <a:spLocks noGrp="1"/>
          </p:cNvSpPr>
          <p:nvPr/>
        </p:nvSpPr>
        <p:spPr>
          <a:xfrm>
            <a:off x="1292860" y="1166975"/>
            <a:ext cx="8361556" cy="540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The following code can give the correct answer.</a:t>
            </a:r>
            <a:endParaRPr kumimoji="1" lang="en-US" altLang="zh-CN" dirty="0"/>
          </a:p>
          <a:p>
            <a:pPr marL="685800" lvl="1" indent="0">
              <a:buNone/>
            </a:pPr>
            <a:r>
              <a:rPr lang="en-GB" altLang="zh-CN" sz="2000" dirty="0">
                <a:solidFill>
                  <a:srgbClr val="0000FF"/>
                </a:solidFill>
                <a:latin typeface="Menlo" panose="020B0609030804020204" pitchFamily="49" charset="0"/>
              </a:rPr>
              <a:t>unsigned</a:t>
            </a:r>
            <a:r>
              <a:rPr lang="en-GB" altLang="zh-CN" sz="2000" dirty="0">
                <a:solidFill>
                  <a:srgbClr val="000000"/>
                </a:solidFill>
                <a:latin typeface="Menlo" panose="020B0609030804020204" pitchFamily="49" charset="0"/>
              </a:rPr>
              <a:t> </a:t>
            </a:r>
            <a:r>
              <a:rPr lang="en-GB" altLang="zh-CN" sz="2000" dirty="0">
                <a:solidFill>
                  <a:srgbClr val="0000FF"/>
                </a:solidFill>
                <a:latin typeface="Menlo" panose="020B0609030804020204" pitchFamily="49" charset="0"/>
              </a:rPr>
              <a:t>int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a</a:t>
            </a:r>
            <a:r>
              <a:rPr lang="en-GB" altLang="zh-CN" sz="2000" dirty="0">
                <a:solidFill>
                  <a:srgbClr val="000000"/>
                </a:solidFill>
                <a:latin typeface="Menlo" panose="020B0609030804020204" pitchFamily="49" charset="0"/>
              </a:rPr>
              <a:t> = </a:t>
            </a:r>
            <a:r>
              <a:rPr lang="en-GB" altLang="zh-CN" sz="2000" dirty="0">
                <a:solidFill>
                  <a:srgbClr val="098658"/>
                </a:solidFill>
                <a:latin typeface="Menlo" panose="020B0609030804020204" pitchFamily="49" charset="0"/>
              </a:rPr>
              <a:t>56789</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685800" lvl="1" indent="0">
              <a:buNone/>
            </a:pPr>
            <a:r>
              <a:rPr lang="en-GB" altLang="zh-CN" sz="2000" dirty="0">
                <a:solidFill>
                  <a:srgbClr val="0000FF"/>
                </a:solidFill>
                <a:latin typeface="Menlo" panose="020B0609030804020204" pitchFamily="49" charset="0"/>
              </a:rPr>
              <a:t>unsigned</a:t>
            </a:r>
            <a:r>
              <a:rPr lang="en-GB" altLang="zh-CN" sz="2000" dirty="0">
                <a:solidFill>
                  <a:srgbClr val="000000"/>
                </a:solidFill>
                <a:latin typeface="Menlo" panose="020B0609030804020204" pitchFamily="49" charset="0"/>
              </a:rPr>
              <a:t> </a:t>
            </a:r>
            <a:r>
              <a:rPr lang="en-GB" altLang="zh-CN" sz="2000" dirty="0">
                <a:solidFill>
                  <a:srgbClr val="0000FF"/>
                </a:solidFill>
                <a:latin typeface="Menlo" panose="020B0609030804020204" pitchFamily="49" charset="0"/>
              </a:rPr>
              <a:t>int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b</a:t>
            </a:r>
            <a:r>
              <a:rPr lang="en-GB" altLang="zh-CN" sz="2000" dirty="0">
                <a:solidFill>
                  <a:srgbClr val="000000"/>
                </a:solidFill>
                <a:latin typeface="Menlo" panose="020B0609030804020204" pitchFamily="49" charset="0"/>
              </a:rPr>
              <a:t> = </a:t>
            </a:r>
            <a:r>
              <a:rPr lang="en-GB" altLang="zh-CN" sz="2000" dirty="0">
                <a:solidFill>
                  <a:srgbClr val="098658"/>
                </a:solidFill>
                <a:latin typeface="Menlo" panose="020B0609030804020204" pitchFamily="49" charset="0"/>
              </a:rPr>
              <a:t>56789</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685800" lvl="1" indent="0">
              <a:buNone/>
            </a:pPr>
            <a:r>
              <a:rPr lang="en-GB" altLang="zh-CN" sz="2000" dirty="0">
                <a:solidFill>
                  <a:srgbClr val="0000FF"/>
                </a:solidFill>
                <a:latin typeface="Menlo" panose="020B0609030804020204" pitchFamily="49" charset="0"/>
              </a:rPr>
              <a:t>unsigned</a:t>
            </a:r>
            <a:r>
              <a:rPr lang="en-GB" altLang="zh-CN" sz="2000" dirty="0">
                <a:solidFill>
                  <a:srgbClr val="000000"/>
                </a:solidFill>
                <a:latin typeface="Menlo" panose="020B0609030804020204" pitchFamily="49" charset="0"/>
              </a:rPr>
              <a:t> </a:t>
            </a:r>
            <a:r>
              <a:rPr lang="en-GB" altLang="zh-CN" sz="2000" dirty="0">
                <a:solidFill>
                  <a:srgbClr val="0000FF"/>
                </a:solidFill>
                <a:latin typeface="Menlo" panose="020B0609030804020204" pitchFamily="49" charset="0"/>
              </a:rPr>
              <a:t>int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c</a:t>
            </a:r>
            <a:r>
              <a:rPr lang="en-GB" altLang="zh-CN" sz="2000" dirty="0">
                <a:solidFill>
                  <a:srgbClr val="000000"/>
                </a:solidFill>
                <a:latin typeface="Menlo" panose="020B0609030804020204" pitchFamily="49" charset="0"/>
              </a:rPr>
              <a:t> = </a:t>
            </a:r>
            <a:r>
              <a:rPr lang="en-GB" altLang="zh-CN" sz="2000" dirty="0">
                <a:solidFill>
                  <a:srgbClr val="001080"/>
                </a:solidFill>
                <a:latin typeface="Menlo" panose="020B0609030804020204" pitchFamily="49" charset="0"/>
              </a:rPr>
              <a:t>a</a:t>
            </a:r>
            <a:r>
              <a:rPr lang="en-GB" altLang="zh-CN" sz="2000" dirty="0">
                <a:solidFill>
                  <a:srgbClr val="000000"/>
                </a:solidFill>
                <a:latin typeface="Menlo" panose="020B0609030804020204" pitchFamily="49" charset="0"/>
              </a:rPr>
              <a:t> * </a:t>
            </a:r>
            <a:r>
              <a:rPr lang="en-GB" altLang="zh-CN" sz="2000" dirty="0">
                <a:solidFill>
                  <a:srgbClr val="001080"/>
                </a:solidFill>
                <a:latin typeface="Menlo" panose="020B0609030804020204" pitchFamily="49" charset="0"/>
              </a:rPr>
              <a:t>b</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endParaRPr kumimoji="1" lang="en-US" altLang="zh-CN" dirty="0"/>
          </a:p>
          <a:p>
            <a:endParaRPr kumimoji="1" lang="en-US" altLang="zh-CN" dirty="0"/>
          </a:p>
          <a:p>
            <a:endParaRPr kumimoji="1" lang="en-US" altLang="zh-CN" dirty="0"/>
          </a:p>
          <a:p>
            <a:r>
              <a:rPr lang="en-US" altLang="zh-CN" sz="2400" dirty="0">
                <a:solidFill>
                  <a:srgbClr val="0000FF"/>
                </a:solidFill>
                <a:latin typeface="Menlo" panose="020B0609030804020204" pitchFamily="49" charset="0"/>
              </a:rPr>
              <a:t>signed int </a:t>
            </a:r>
            <a:r>
              <a:rPr kumimoji="1" lang="en-US" altLang="zh-CN" dirty="0"/>
              <a:t>can be shorten as </a:t>
            </a:r>
            <a:r>
              <a:rPr lang="en-US" altLang="zh-CN" sz="2400" dirty="0">
                <a:solidFill>
                  <a:srgbClr val="0000FF"/>
                </a:solidFill>
                <a:latin typeface="Menlo" panose="020B0609030804020204" pitchFamily="49" charset="0"/>
              </a:rPr>
              <a:t>int</a:t>
            </a:r>
            <a:r>
              <a:rPr kumimoji="1" lang="en-US" altLang="zh-CN" dirty="0"/>
              <a:t>. Its range is</a:t>
            </a:r>
            <a:r>
              <a:rPr kumimoji="1" lang="en-US" altLang="zh-CN" b="1" dirty="0"/>
              <a:t> </a:t>
            </a:r>
            <a:r>
              <a:rPr kumimoji="1" lang="en-US" altLang="zh-CN" dirty="0"/>
              <a:t>[-2</a:t>
            </a:r>
            <a:r>
              <a:rPr kumimoji="1" lang="en-US" altLang="zh-CN" baseline="30000" dirty="0"/>
              <a:t>31</a:t>
            </a:r>
            <a:r>
              <a:rPr kumimoji="1" lang="en-US" altLang="zh-CN" dirty="0"/>
              <a:t>, 2</a:t>
            </a:r>
            <a:r>
              <a:rPr kumimoji="1" lang="en-US" altLang="zh-CN" baseline="30000" dirty="0"/>
              <a:t>31</a:t>
            </a:r>
            <a:r>
              <a:rPr kumimoji="1" lang="en-US" altLang="zh-CN" dirty="0"/>
              <a:t>-1] if it’s 32-bit.</a:t>
            </a:r>
            <a:endParaRPr kumimoji="1" lang="en-US" altLang="zh-CN" dirty="0"/>
          </a:p>
          <a:p>
            <a:r>
              <a:rPr lang="en-US" altLang="zh-CN" sz="2400" dirty="0">
                <a:solidFill>
                  <a:srgbClr val="0000FF"/>
                </a:solidFill>
                <a:latin typeface="Menlo" panose="020B0609030804020204" pitchFamily="49" charset="0"/>
              </a:rPr>
              <a:t>unsigned int</a:t>
            </a:r>
            <a:r>
              <a:rPr kumimoji="1" lang="en-US" altLang="zh-CN" dirty="0"/>
              <a:t>: Its range is</a:t>
            </a:r>
            <a:r>
              <a:rPr kumimoji="1" lang="en-US" altLang="zh-CN" b="1" dirty="0"/>
              <a:t> </a:t>
            </a:r>
            <a:r>
              <a:rPr kumimoji="1" lang="en-US" altLang="zh-CN" dirty="0"/>
              <a:t>[0, 2</a:t>
            </a:r>
            <a:r>
              <a:rPr kumimoji="1" lang="en-US" altLang="zh-CN" baseline="30000" dirty="0"/>
              <a:t>32</a:t>
            </a:r>
            <a:r>
              <a:rPr kumimoji="1" lang="en-US" altLang="zh-CN" dirty="0"/>
              <a:t>-1] if it’s 32-bit.</a:t>
            </a:r>
            <a:endParaRPr kumimoji="1" lang="en-US" altLang="zh-CN" dirty="0"/>
          </a:p>
          <a:p>
            <a:r>
              <a:rPr kumimoji="1" lang="en-US" altLang="zh-CN" dirty="0"/>
              <a:t>32 bits for most modern systems, 16 for some old ones.</a:t>
            </a:r>
            <a:endParaRPr kumimoji="1" lang="en-US" altLang="zh-CN" dirty="0"/>
          </a:p>
          <a:p>
            <a:endParaRPr kumimoji="1" lang="en-US" altLang="zh-CN" dirty="0"/>
          </a:p>
          <a:p>
            <a:endParaRPr kumimoji="1" lang="zh-CN" altLang="en-US" dirty="0"/>
          </a:p>
        </p:txBody>
      </p:sp>
      <p:graphicFrame>
        <p:nvGraphicFramePr>
          <p:cNvPr id="4" name="表格 3"/>
          <p:cNvGraphicFramePr>
            <a:graphicFrameLocks noGrp="1"/>
          </p:cNvGraphicFramePr>
          <p:nvPr/>
        </p:nvGraphicFramePr>
        <p:xfrm>
          <a:off x="1831139" y="2661510"/>
          <a:ext cx="6819674" cy="1214939"/>
        </p:xfrm>
        <a:graphic>
          <a:graphicData uri="http://schemas.openxmlformats.org/drawingml/2006/table">
            <a:tbl>
              <a:tblPr/>
              <a:tblGrid>
                <a:gridCol w="796538"/>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gridCol w="188223"/>
              </a:tblGrid>
              <a:tr h="265102">
                <a:tc>
                  <a:txBody>
                    <a:bodyPr/>
                    <a:lstStyle/>
                    <a:p>
                      <a:pPr algn="ctr" fontAlgn="ct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31</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30</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29</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28</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27</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26</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25</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24</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23</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22</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21</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20</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19</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18</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17</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16</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15</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14</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13</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12</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11</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10</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9</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8</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7</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6</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5</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4</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3</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2</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1</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000000"/>
                          </a:solidFill>
                          <a:effectLst/>
                          <a:latin typeface="等线" panose="02010600030101010101" pitchFamily="2" charset="-122"/>
                          <a:ea typeface="等线" panose="02010600030101010101" pitchFamily="2" charset="-122"/>
                        </a:rPr>
                        <a:t>0</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378716">
                <a:tc>
                  <a:txBody>
                    <a:bodyPr/>
                    <a:lstStyle/>
                    <a:p>
                      <a:pPr algn="r" fontAlgn="ctr"/>
                      <a:r>
                        <a:rPr lang="en-GB" sz="1200" b="1" i="0" u="none" strike="noStrike">
                          <a:solidFill>
                            <a:srgbClr val="000000"/>
                          </a:solidFill>
                          <a:effectLst/>
                          <a:latin typeface="等线" panose="02010600030101010101" pitchFamily="2" charset="-122"/>
                          <a:ea typeface="等线" panose="02010600030101010101" pitchFamily="2" charset="-122"/>
                        </a:rPr>
                        <a:t>signed int</a:t>
                      </a:r>
                      <a:endParaRPr lang="en-GB"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831">
                <a:tc>
                  <a:txBody>
                    <a:bodyPr/>
                    <a:lstStyle/>
                    <a:p>
                      <a:pPr algn="r" fontAlgn="ctr"/>
                      <a:endParaRPr lang="zh-CN" altLang="en-US"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8716">
                <a:tc>
                  <a:txBody>
                    <a:bodyPr/>
                    <a:lstStyle/>
                    <a:p>
                      <a:pPr algn="r" fontAlgn="ctr"/>
                      <a:r>
                        <a:rPr lang="en-GB" sz="1200" b="1" i="0" u="none" strike="noStrike">
                          <a:solidFill>
                            <a:srgbClr val="000000"/>
                          </a:solidFill>
                          <a:effectLst/>
                          <a:latin typeface="等线" panose="02010600030101010101" pitchFamily="2" charset="-122"/>
                          <a:ea typeface="等线" panose="02010600030101010101" pitchFamily="2" charset="-122"/>
                        </a:rPr>
                        <a:t>unsigned int</a:t>
                      </a:r>
                      <a:endParaRPr lang="en-GB"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363220" y="1471295"/>
            <a:ext cx="7395845" cy="2599690"/>
          </a:xfrm>
          <a:prstGeom prst="rect">
            <a:avLst/>
          </a:prstGeom>
        </p:spPr>
      </p:pic>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-int</a:t>
              </a:r>
              <a:endParaRPr kumimoji="1" lang="en-US" altLang="en-GB" sz="2000" dirty="0">
                <a:sym typeface="+mn-ea"/>
              </a:endParaRPr>
            </a:p>
          </p:txBody>
        </p:sp>
        <p:pic>
          <p:nvPicPr>
            <p:cNvPr id="82" name="图片 81"/>
            <p:cNvPicPr>
              <a:picLocks noChangeAspect="1"/>
            </p:cNvPicPr>
            <p:nvPr/>
          </p:nvPicPr>
          <p:blipFill>
            <a:blip r:embed="rId2" cstate="screen"/>
            <a:stretch>
              <a:fillRect/>
            </a:stretch>
          </p:blipFill>
          <p:spPr>
            <a:xfrm>
              <a:off x="522940" y="516970"/>
              <a:ext cx="769909" cy="391281"/>
            </a:xfrm>
            <a:prstGeom prst="rect">
              <a:avLst/>
            </a:prstGeom>
          </p:spPr>
        </p:pic>
      </p:grpSp>
      <p:sp>
        <p:nvSpPr>
          <p:cNvPr id="10" name="内容占位符 2"/>
          <p:cNvSpPr>
            <a:spLocks noGrp="1"/>
          </p:cNvSpPr>
          <p:nvPr/>
        </p:nvSpPr>
        <p:spPr>
          <a:xfrm>
            <a:off x="7530353" y="1648940"/>
            <a:ext cx="4361725" cy="484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Width in bits of different data models</a:t>
            </a:r>
            <a:endParaRPr kumimoji="1" lang="en-US" altLang="zh-CN" dirty="0"/>
          </a:p>
          <a:p>
            <a:r>
              <a:rPr kumimoji="1" lang="en-US" altLang="zh-CN" dirty="0" err="1">
                <a:solidFill>
                  <a:srgbClr val="0000CC"/>
                </a:solidFill>
                <a:latin typeface="Courier" pitchFamily="2" charset="0"/>
              </a:rPr>
              <a:t>sizeof</a:t>
            </a:r>
            <a:r>
              <a:rPr kumimoji="1" lang="en-US" altLang="zh-CN" dirty="0"/>
              <a:t> operator can return the width in bytes.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5565775" cy="391281"/>
            <a:chOff x="522940" y="516970"/>
            <a:chExt cx="5565775" cy="391281"/>
          </a:xfrm>
        </p:grpSpPr>
        <p:sp>
          <p:nvSpPr>
            <p:cNvPr id="81" name="稻壳儿小白白(http://dwz.cn/Wu2UP)"/>
            <p:cNvSpPr txBox="1">
              <a:spLocks noChangeArrowheads="1"/>
            </p:cNvSpPr>
            <p:nvPr/>
          </p:nvSpPr>
          <p:spPr bwMode="auto">
            <a:xfrm>
              <a:off x="1420195" y="554435"/>
              <a:ext cx="466852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-sizeof</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9" name="文本框 8"/>
          <p:cNvSpPr txBox="1"/>
          <p:nvPr/>
        </p:nvSpPr>
        <p:spPr>
          <a:xfrm>
            <a:off x="755015" y="3239770"/>
            <a:ext cx="6096000" cy="368300"/>
          </a:xfrm>
          <a:prstGeom prst="rect">
            <a:avLst/>
          </a:prstGeom>
          <a:noFill/>
        </p:spPr>
        <p:txBody>
          <a:bodyPr wrap="square" rtlCol="0" anchor="t">
            <a:spAutoFit/>
          </a:bodyPr>
          <a:p>
            <a:r>
              <a:rPr lang="zh-CN" altLang="en-US"/>
              <a:t>更方便的表示：</a:t>
            </a:r>
            <a:endParaRPr lang="zh-CN" altLang="en-US"/>
          </a:p>
        </p:txBody>
      </p:sp>
      <p:sp>
        <p:nvSpPr>
          <p:cNvPr id="4" name="矩形 3"/>
          <p:cNvSpPr/>
          <p:nvPr/>
        </p:nvSpPr>
        <p:spPr>
          <a:xfrm>
            <a:off x="755013" y="1208673"/>
            <a:ext cx="8292549" cy="2031325"/>
          </a:xfrm>
          <a:prstGeom prst="rect">
            <a:avLst/>
          </a:prstGeom>
        </p:spPr>
        <p:txBody>
          <a:bodyPr wrap="square">
            <a:spAutoFit/>
          </a:bodyPr>
          <a:p>
            <a:r>
              <a:rPr lang="en-GB" altLang="zh-CN" dirty="0">
                <a:solidFill>
                  <a:srgbClr val="0000FF"/>
                </a:solidFill>
                <a:latin typeface="Menlo" panose="020B0609030804020204" pitchFamily="49" charset="0"/>
              </a:rPr>
              <a:t>int</a:t>
            </a:r>
            <a:r>
              <a:rPr lang="en-GB" altLang="zh-CN" dirty="0">
                <a:solidFill>
                  <a:srgbClr val="000000"/>
                </a:solidFill>
                <a:latin typeface="Menlo" panose="020B0609030804020204" pitchFamily="49" charset="0"/>
              </a:rPr>
              <a:t> </a:t>
            </a:r>
            <a:r>
              <a:rPr lang="en-GB" altLang="zh-CN" dirty="0" err="1">
                <a:solidFill>
                  <a:srgbClr val="001080"/>
                </a:solidFill>
                <a:latin typeface="Menlo" panose="020B0609030804020204" pitchFamily="49" charset="0"/>
              </a:rPr>
              <a:t>i</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FF"/>
                </a:solidFill>
                <a:latin typeface="Menlo" panose="020B0609030804020204" pitchFamily="49" charset="0"/>
              </a:rPr>
              <a:t>short</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s</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001080"/>
                </a:solidFill>
                <a:latin typeface="Menlo" panose="020B0609030804020204" pitchFamily="49" charset="0"/>
              </a:rPr>
              <a:t>cout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sizeof</a:t>
            </a:r>
            <a:r>
              <a:rPr lang="en-GB" altLang="zh-CN" dirty="0">
                <a:solidFill>
                  <a:srgbClr val="A31515"/>
                </a:solidFill>
                <a:latin typeface="Menlo" panose="020B0609030804020204" pitchFamily="49" charset="0"/>
              </a:rPr>
              <a:t>(int)="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0000FF"/>
                </a:solidFill>
                <a:latin typeface="Menlo" panose="020B0609030804020204" pitchFamily="49" charset="0"/>
              </a:rPr>
              <a:t>sizeof</a:t>
            </a:r>
            <a:r>
              <a:rPr lang="en-GB" altLang="zh-CN" dirty="0">
                <a:solidFill>
                  <a:srgbClr val="000000"/>
                </a:solidFill>
                <a:latin typeface="Menlo" panose="020B0609030804020204" pitchFamily="49" charset="0"/>
              </a:rPr>
              <a:t>(</a:t>
            </a:r>
            <a:r>
              <a:rPr lang="en-GB" altLang="zh-CN" dirty="0">
                <a:solidFill>
                  <a:srgbClr val="0000FF"/>
                </a:solidFill>
                <a:latin typeface="Menlo" panose="020B0609030804020204" pitchFamily="49" charset="0"/>
              </a:rPr>
              <a:t>int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795E26"/>
                </a:solidFill>
                <a:latin typeface="Menlo" panose="020B0609030804020204" pitchFamily="49" charset="0"/>
              </a:rPr>
              <a:t>endl</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001080"/>
                </a:solidFill>
                <a:latin typeface="Menlo" panose="020B0609030804020204" pitchFamily="49" charset="0"/>
              </a:rPr>
              <a:t>cout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sizeof</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i</a:t>
            </a:r>
            <a:r>
              <a:rPr lang="en-GB" altLang="zh-CN" dirty="0">
                <a:solidFill>
                  <a:srgbClr val="A31515"/>
                </a:solidFill>
                <a:latin typeface="Menlo" panose="020B0609030804020204" pitchFamily="49" charset="0"/>
              </a:rPr>
              <a: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0000FF"/>
                </a:solidFill>
                <a:latin typeface="Menlo" panose="020B0609030804020204" pitchFamily="49" charset="0"/>
              </a:rPr>
              <a:t>sizeof</a:t>
            </a:r>
            <a:r>
              <a:rPr lang="en-GB" altLang="zh-CN" dirty="0">
                <a:solidFill>
                  <a:srgbClr val="000000"/>
                </a:solidFill>
                <a:latin typeface="Menlo" panose="020B0609030804020204" pitchFamily="49" charset="0"/>
              </a:rPr>
              <a:t>(</a:t>
            </a:r>
            <a:r>
              <a:rPr lang="en-GB" altLang="zh-CN" dirty="0" err="1">
                <a:solidFill>
                  <a:srgbClr val="001080"/>
                </a:solidFill>
                <a:latin typeface="Menlo" panose="020B0609030804020204" pitchFamily="49" charset="0"/>
              </a:rPr>
              <a:t>i</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795E26"/>
                </a:solidFill>
                <a:latin typeface="Menlo" panose="020B0609030804020204" pitchFamily="49" charset="0"/>
              </a:rPr>
              <a:t>endl</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001080"/>
                </a:solidFill>
                <a:latin typeface="Menlo" panose="020B0609030804020204" pitchFamily="49" charset="0"/>
              </a:rPr>
              <a:t>cout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sizeof</a:t>
            </a:r>
            <a:r>
              <a:rPr lang="en-GB" altLang="zh-CN" dirty="0">
                <a:solidFill>
                  <a:srgbClr val="A31515"/>
                </a:solidFill>
                <a:latin typeface="Menlo" panose="020B0609030804020204" pitchFamily="49" charset="0"/>
              </a:rPr>
              <a:t>(short)="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0000FF"/>
                </a:solidFill>
                <a:latin typeface="Menlo" panose="020B0609030804020204" pitchFamily="49" charset="0"/>
              </a:rPr>
              <a:t>sizeof</a:t>
            </a:r>
            <a:r>
              <a:rPr lang="en-GB" altLang="zh-CN" dirty="0">
                <a:solidFill>
                  <a:srgbClr val="000000"/>
                </a:solidFill>
                <a:latin typeface="Menlo" panose="020B0609030804020204" pitchFamily="49" charset="0"/>
              </a:rPr>
              <a:t>(</a:t>
            </a:r>
            <a:r>
              <a:rPr lang="en-GB" altLang="zh-CN" dirty="0">
                <a:solidFill>
                  <a:srgbClr val="001080"/>
                </a:solidFill>
                <a:latin typeface="Menlo" panose="020B0609030804020204" pitchFamily="49" charset="0"/>
              </a:rPr>
              <a:t>s</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795E26"/>
                </a:solidFill>
                <a:latin typeface="Menlo" panose="020B0609030804020204" pitchFamily="49" charset="0"/>
              </a:rPr>
              <a:t>endl</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001080"/>
                </a:solidFill>
                <a:latin typeface="Menlo" panose="020B0609030804020204" pitchFamily="49" charset="0"/>
              </a:rPr>
              <a:t>cout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sizeof</a:t>
            </a:r>
            <a:r>
              <a:rPr lang="en-GB" altLang="zh-CN" dirty="0">
                <a:solidFill>
                  <a:srgbClr val="A31515"/>
                </a:solidFill>
                <a:latin typeface="Menlo" panose="020B0609030804020204" pitchFamily="49" charset="0"/>
              </a:rPr>
              <a:t>(long)="</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0000FF"/>
                </a:solidFill>
                <a:latin typeface="Menlo" panose="020B0609030804020204" pitchFamily="49" charset="0"/>
              </a:rPr>
              <a:t>sizeof</a:t>
            </a:r>
            <a:r>
              <a:rPr lang="en-GB" altLang="zh-CN" dirty="0">
                <a:solidFill>
                  <a:srgbClr val="000000"/>
                </a:solidFill>
                <a:latin typeface="Menlo" panose="020B0609030804020204" pitchFamily="49" charset="0"/>
              </a:rPr>
              <a:t>(</a:t>
            </a:r>
            <a:r>
              <a:rPr lang="en-GB" altLang="zh-CN" dirty="0">
                <a:solidFill>
                  <a:srgbClr val="0000FF"/>
                </a:solidFill>
                <a:latin typeface="Menlo" panose="020B0609030804020204" pitchFamily="49" charset="0"/>
              </a:rPr>
              <a:t>long</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795E26"/>
                </a:solidFill>
                <a:latin typeface="Menlo" panose="020B0609030804020204" pitchFamily="49" charset="0"/>
              </a:rPr>
              <a:t>endl</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001080"/>
                </a:solidFill>
                <a:latin typeface="Menlo" panose="020B0609030804020204" pitchFamily="49" charset="0"/>
              </a:rPr>
              <a:t>cout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sizeof</a:t>
            </a:r>
            <a:r>
              <a:rPr lang="en-GB" altLang="zh-CN" dirty="0">
                <a:solidFill>
                  <a:srgbClr val="A31515"/>
                </a:solidFill>
                <a:latin typeface="Menlo" panose="020B0609030804020204" pitchFamily="49" charset="0"/>
              </a:rPr>
              <a:t>(</a:t>
            </a:r>
            <a:r>
              <a:rPr lang="en-GB" altLang="zh-CN" dirty="0" err="1">
                <a:solidFill>
                  <a:srgbClr val="A31515"/>
                </a:solidFill>
                <a:latin typeface="Menlo" panose="020B0609030804020204" pitchFamily="49" charset="0"/>
              </a:rPr>
              <a:t>size_t</a:t>
            </a:r>
            <a:r>
              <a:rPr lang="en-GB" altLang="zh-CN" dirty="0">
                <a:solidFill>
                  <a:srgbClr val="A31515"/>
                </a:solidFill>
                <a:latin typeface="Menlo" panose="020B0609030804020204" pitchFamily="49" charset="0"/>
              </a:rPr>
              <a: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0000FF"/>
                </a:solidFill>
                <a:latin typeface="Menlo" panose="020B0609030804020204" pitchFamily="49" charset="0"/>
              </a:rPr>
              <a:t>sizeof</a:t>
            </a:r>
            <a:r>
              <a:rPr lang="en-GB" altLang="zh-CN" dirty="0">
                <a:solidFill>
                  <a:srgbClr val="000000"/>
                </a:solidFill>
                <a:latin typeface="Menlo" panose="020B0609030804020204" pitchFamily="49" charset="0"/>
              </a:rPr>
              <a:t>(</a:t>
            </a:r>
            <a:r>
              <a:rPr lang="en-GB" altLang="zh-CN" dirty="0" err="1">
                <a:solidFill>
                  <a:srgbClr val="267F99"/>
                </a:solidFill>
                <a:latin typeface="Menlo" panose="020B0609030804020204" pitchFamily="49" charset="0"/>
              </a:rPr>
              <a:t>size_t</a:t>
            </a:r>
            <a:r>
              <a:rPr lang="en-GB" altLang="zh-CN" dirty="0">
                <a:solidFill>
                  <a:srgbClr val="000000"/>
                </a:solidFill>
                <a:latin typeface="Menlo" panose="020B0609030804020204" pitchFamily="49" charset="0"/>
              </a:rPr>
              <a:t>) </a:t>
            </a:r>
            <a:r>
              <a:rPr lang="en-GB" altLang="zh-CN" dirty="0">
                <a:solidFill>
                  <a:srgbClr val="795E26"/>
                </a:solidFill>
                <a:latin typeface="Menlo" panose="020B0609030804020204" pitchFamily="49" charset="0"/>
              </a:rPr>
              <a:t>&lt;&lt;</a:t>
            </a:r>
            <a:r>
              <a:rPr lang="en-GB" altLang="zh-CN" dirty="0">
                <a:solidFill>
                  <a:srgbClr val="000000"/>
                </a:solidFill>
                <a:latin typeface="Menlo" panose="020B0609030804020204" pitchFamily="49" charset="0"/>
              </a:rPr>
              <a:t> </a:t>
            </a:r>
            <a:r>
              <a:rPr lang="en-GB" altLang="zh-CN" dirty="0" err="1">
                <a:solidFill>
                  <a:srgbClr val="795E26"/>
                </a:solidFill>
                <a:latin typeface="Menlo" panose="020B0609030804020204" pitchFamily="49" charset="0"/>
              </a:rPr>
              <a:t>endl</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p:txBody>
      </p:sp>
      <p:sp>
        <p:nvSpPr>
          <p:cNvPr id="5" name="矩形 4"/>
          <p:cNvSpPr/>
          <p:nvPr/>
        </p:nvSpPr>
        <p:spPr>
          <a:xfrm>
            <a:off x="755013" y="908258"/>
            <a:ext cx="1415772" cy="400110"/>
          </a:xfrm>
          <a:prstGeom prst="rect">
            <a:avLst/>
          </a:prstGeom>
          <a:solidFill>
            <a:schemeClr val="bg1"/>
          </a:solidFill>
        </p:spPr>
        <p:txBody>
          <a:bodyPr wrap="none">
            <a:spAutoFit/>
          </a:bodyPr>
          <a:p>
            <a:r>
              <a:rPr lang="en-GB" altLang="zh-CN" sz="2000" dirty="0" err="1">
                <a:solidFill>
                  <a:srgbClr val="0000CC"/>
                </a:solidFill>
                <a:highlight>
                  <a:srgbClr val="FFFF00"/>
                </a:highlight>
                <a:latin typeface="Menlo" panose="020B0609030804020204" pitchFamily="49" charset="0"/>
              </a:rPr>
              <a:t>size.cpp</a:t>
            </a:r>
            <a:endParaRPr lang="zh-CN" altLang="en-US" sz="2000" dirty="0">
              <a:solidFill>
                <a:srgbClr val="0000CC"/>
              </a:solidFill>
              <a:highlight>
                <a:srgbClr val="FFFF00"/>
              </a:highlight>
            </a:endParaRPr>
          </a:p>
        </p:txBody>
      </p:sp>
      <p:sp>
        <p:nvSpPr>
          <p:cNvPr id="2" name="文本框 1"/>
          <p:cNvSpPr txBox="1"/>
          <p:nvPr/>
        </p:nvSpPr>
        <p:spPr>
          <a:xfrm>
            <a:off x="7137400" y="1240155"/>
            <a:ext cx="3319780" cy="368300"/>
          </a:xfrm>
          <a:prstGeom prst="rect">
            <a:avLst/>
          </a:prstGeom>
          <a:noFill/>
        </p:spPr>
        <p:txBody>
          <a:bodyPr wrap="none" rtlCol="0" anchor="t">
            <a:spAutoFit/>
          </a:bodyPr>
          <a:p>
            <a:r>
              <a:rPr kumimoji="1" lang="en-US" altLang="zh-CN" dirty="0">
                <a:sym typeface="+mn-ea"/>
              </a:rPr>
              <a:t>It is an operator, not a function!</a:t>
            </a:r>
            <a:endParaRPr lang="zh-CN" altLang="en-US"/>
          </a:p>
        </p:txBody>
      </p:sp>
      <p:sp>
        <p:nvSpPr>
          <p:cNvPr id="3" name="文本框 2"/>
          <p:cNvSpPr txBox="1"/>
          <p:nvPr/>
        </p:nvSpPr>
        <p:spPr>
          <a:xfrm>
            <a:off x="7137400" y="1745615"/>
            <a:ext cx="4067810" cy="1753235"/>
          </a:xfrm>
          <a:prstGeom prst="rect">
            <a:avLst/>
          </a:prstGeom>
          <a:noFill/>
        </p:spPr>
        <p:txBody>
          <a:bodyPr wrap="square" rtlCol="0" anchor="t">
            <a:spAutoFit/>
          </a:bodyPr>
          <a:p>
            <a:r>
              <a:rPr lang="zh-CN" altLang="en-US">
                <a:solidFill>
                  <a:srgbClr val="FF0000"/>
                </a:solidFill>
              </a:rPr>
              <a:t>任何函数都可以重载或者覆盖，但通常你不能改变运算符作用于内置类型的行为，比如你不能通过重载“operator+”，让3 + 2产生出6来。</a:t>
            </a:r>
            <a:endParaRPr lang="zh-CN" altLang="en-US">
              <a:solidFill>
                <a:srgbClr val="FF0000"/>
              </a:solidFill>
            </a:endParaRPr>
          </a:p>
          <a:p>
            <a:r>
              <a:rPr lang="zh-CN" altLang="en-US">
                <a:solidFill>
                  <a:srgbClr val="FF0000"/>
                </a:solidFill>
              </a:rPr>
              <a:t>但你可以自定义</a:t>
            </a:r>
            <a:r>
              <a:rPr lang="en-US" altLang="zh-CN">
                <a:solidFill>
                  <a:srgbClr val="FF0000"/>
                </a:solidFill>
              </a:rPr>
              <a:t>“+”</a:t>
            </a:r>
            <a:r>
              <a:rPr lang="zh-CN" altLang="en-US">
                <a:solidFill>
                  <a:srgbClr val="FF0000"/>
                </a:solidFill>
              </a:rPr>
              <a:t>完成矩阵加法。</a:t>
            </a:r>
            <a:endParaRPr lang="zh-CN" altLang="en-US">
              <a:solidFill>
                <a:srgbClr val="FF0000"/>
              </a:solidFill>
            </a:endParaRPr>
          </a:p>
          <a:p>
            <a:endParaRPr lang="zh-CN" altLang="en-US">
              <a:solidFill>
                <a:srgbClr val="FF0000"/>
              </a:solidFill>
            </a:endParaRPr>
          </a:p>
        </p:txBody>
      </p:sp>
      <p:sp>
        <p:nvSpPr>
          <p:cNvPr id="7" name="内容占位符 2"/>
          <p:cNvSpPr>
            <a:spLocks noGrp="1"/>
          </p:cNvSpPr>
          <p:nvPr/>
        </p:nvSpPr>
        <p:spPr>
          <a:xfrm>
            <a:off x="666114" y="3761585"/>
            <a:ext cx="3866323" cy="48499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GB" altLang="zh-CN" dirty="0"/>
              <a:t>Defined in &lt;</a:t>
            </a:r>
            <a:r>
              <a:rPr kumimoji="1" lang="en-US" altLang="en-GB" dirty="0"/>
              <a:t>stdint.h</a:t>
            </a:r>
            <a:r>
              <a:rPr kumimoji="1" lang="en-GB" altLang="zh-CN" dirty="0"/>
              <a:t>&gt;</a:t>
            </a:r>
            <a:endParaRPr kumimoji="1" lang="en-GB" altLang="zh-CN" dirty="0"/>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rPr>
              <a:t>int8_t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rPr>
              <a:t>int16_t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rPr>
              <a:t>int32_t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rPr>
              <a:t>int64_t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endParaRPr kumimoji="1" lang="zh-CN" altLang="en-US" sz="2400" dirty="0">
              <a:solidFill>
                <a:srgbClr val="0000CC"/>
              </a:solidFill>
              <a:latin typeface="Courier" pitchFamily="2" charset="0"/>
              <a:cs typeface="Menlo" panose="020B0609030804020204" pitchFamily="49" charset="0"/>
            </a:endParaRPr>
          </a:p>
        </p:txBody>
      </p:sp>
      <p:sp>
        <p:nvSpPr>
          <p:cNvPr id="8" name="文本框 7"/>
          <p:cNvSpPr txBox="1"/>
          <p:nvPr/>
        </p:nvSpPr>
        <p:spPr>
          <a:xfrm>
            <a:off x="2781935" y="4165600"/>
            <a:ext cx="6096000" cy="1938020"/>
          </a:xfrm>
          <a:prstGeom prst="rect">
            <a:avLst/>
          </a:prstGeom>
          <a:noFill/>
        </p:spPr>
        <p:txBody>
          <a:bodyPr wrap="square" rtlCol="0" anchor="t">
            <a:spAutoFit/>
          </a:bodyPr>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sym typeface="+mn-ea"/>
              </a:rPr>
              <a:t>uint8_t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sym typeface="+mn-ea"/>
              </a:rPr>
              <a:t>uint16_t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sym typeface="+mn-ea"/>
              </a:rPr>
              <a:t>uint32_t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sym typeface="+mn-ea"/>
              </a:rPr>
              <a:t>uint64_t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a:p>
            <a:pPr marL="0" indent="0">
              <a:buNone/>
            </a:pPr>
            <a:r>
              <a:rPr kumimoji="1" lang="en-GB" altLang="zh-CN" sz="2400" dirty="0">
                <a:solidFill>
                  <a:srgbClr val="0000CC"/>
                </a:solidFill>
                <a:latin typeface="Courier" pitchFamily="2" charset="0"/>
                <a:ea typeface="Menlo" panose="020B0609030804020204" pitchFamily="49" charset="0"/>
                <a:cs typeface="Menlo" panose="020B0609030804020204" pitchFamily="49" charset="0"/>
                <a:sym typeface="+mn-ea"/>
              </a:rPr>
              <a:t>...</a:t>
            </a:r>
            <a:endParaRPr kumimoji="1" lang="en-GB" altLang="zh-CN" sz="2400" dirty="0">
              <a:solidFill>
                <a:srgbClr val="0000CC"/>
              </a:solidFill>
              <a:latin typeface="Courier" pitchFamily="2" charset="0"/>
              <a:ea typeface="Menlo" panose="020B0609030804020204" pitchFamily="49" charset="0"/>
              <a:cs typeface="Menlo" panose="020B060903080402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-bool</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790575" y="968375"/>
            <a:ext cx="6096000" cy="1814830"/>
          </a:xfrm>
          <a:prstGeom prst="rect">
            <a:avLst/>
          </a:prstGeom>
          <a:noFill/>
        </p:spPr>
        <p:txBody>
          <a:bodyPr wrap="square" rtlCol="0" anchor="t">
            <a:spAutoFit/>
          </a:bodyPr>
          <a:p>
            <a:r>
              <a:rPr lang="zh-CN" altLang="en-US" sz="2800"/>
              <a:t>布尔（英语：Boolean）是计算机科学中的逻辑数据类型，以发明布尔代数的数学家乔治·布尔为名。它是只有两种值的原始类型，通常是真和假。</a:t>
            </a:r>
            <a:endParaRPr lang="zh-CN" altLang="en-US" sz="2800"/>
          </a:p>
        </p:txBody>
      </p:sp>
      <p:sp>
        <p:nvSpPr>
          <p:cNvPr id="4" name="文本框 3"/>
          <p:cNvSpPr txBox="1"/>
          <p:nvPr/>
        </p:nvSpPr>
        <p:spPr>
          <a:xfrm>
            <a:off x="790575" y="2843530"/>
            <a:ext cx="6096000" cy="3538220"/>
          </a:xfrm>
          <a:prstGeom prst="rect">
            <a:avLst/>
          </a:prstGeom>
          <a:noFill/>
        </p:spPr>
        <p:txBody>
          <a:bodyPr wrap="square" rtlCol="0" anchor="t">
            <a:spAutoFit/>
          </a:bodyPr>
          <a:p>
            <a:r>
              <a:rPr lang="zh-CN" altLang="en-US" sz="2800"/>
              <a:t>布尔型变量是有两种逻辑状态的变量，它包含两个值：真和假。如果在表达式中使用了布尔型变量，那么将根据变量值的真假而赋予整型值1或0。</a:t>
            </a:r>
            <a:r>
              <a:rPr lang="zh-CN" altLang="en-US" sz="2800">
                <a:solidFill>
                  <a:srgbClr val="FF0000"/>
                </a:solidFill>
              </a:rPr>
              <a:t>要把一个整型变量转换成布尔型变量，如果整型值为0，则其布尔型值为假；反之如果整型值为非0，则其布尔型值为真。</a:t>
            </a:r>
            <a:r>
              <a:rPr lang="en-US" altLang="zh-CN" sz="2800">
                <a:solidFill>
                  <a:srgbClr val="FF0000"/>
                </a:solidFill>
              </a:rPr>
              <a:t>(</a:t>
            </a:r>
            <a:r>
              <a:rPr lang="zh-CN" altLang="en-US" sz="2800">
                <a:solidFill>
                  <a:srgbClr val="FF0000"/>
                </a:solidFill>
              </a:rPr>
              <a:t>非</a:t>
            </a:r>
            <a:r>
              <a:rPr lang="en-US" altLang="zh-CN" sz="2800">
                <a:solidFill>
                  <a:srgbClr val="FF0000"/>
                </a:solidFill>
              </a:rPr>
              <a:t>0</a:t>
            </a:r>
            <a:r>
              <a:rPr lang="zh-CN" altLang="en-US" sz="2800">
                <a:solidFill>
                  <a:srgbClr val="FF0000"/>
                </a:solidFill>
              </a:rPr>
              <a:t>即</a:t>
            </a:r>
            <a:r>
              <a:rPr lang="en-US" altLang="zh-CN" sz="2800">
                <a:solidFill>
                  <a:srgbClr val="FF0000"/>
                </a:solidFill>
              </a:rPr>
              <a:t>1)</a:t>
            </a:r>
            <a:endParaRPr lang="en-US" altLang="zh-CN" sz="2800">
              <a:solidFill>
                <a:srgbClr val="FF0000"/>
              </a:solidFill>
            </a:endParaRPr>
          </a:p>
        </p:txBody>
      </p:sp>
      <p:pic>
        <p:nvPicPr>
          <p:cNvPr id="6" name="图片 5"/>
          <p:cNvPicPr>
            <a:picLocks noChangeAspect="1"/>
          </p:cNvPicPr>
          <p:nvPr/>
        </p:nvPicPr>
        <p:blipFill>
          <a:blip r:embed="rId2"/>
          <a:stretch>
            <a:fillRect/>
          </a:stretch>
        </p:blipFill>
        <p:spPr>
          <a:xfrm>
            <a:off x="7117715" y="962025"/>
            <a:ext cx="4391660" cy="1821180"/>
          </a:xfrm>
          <a:prstGeom prst="rect">
            <a:avLst/>
          </a:prstGeom>
        </p:spPr>
      </p:pic>
      <p:sp>
        <p:nvSpPr>
          <p:cNvPr id="2" name="矩形 1"/>
          <p:cNvSpPr/>
          <p:nvPr/>
        </p:nvSpPr>
        <p:spPr>
          <a:xfrm>
            <a:off x="6886574" y="3571249"/>
            <a:ext cx="6096000" cy="646331"/>
          </a:xfrm>
          <a:prstGeom prst="rect">
            <a:avLst/>
          </a:prstGeom>
        </p:spPr>
        <p:txBody>
          <a:bodyPr>
            <a:spAutoFit/>
          </a:bodyPr>
          <a:p>
            <a:r>
              <a:rPr lang="en-GB" altLang="zh-CN" dirty="0">
                <a:solidFill>
                  <a:srgbClr val="0000FF"/>
                </a:solidFill>
                <a:latin typeface="Menlo" panose="020B0609030804020204" pitchFamily="49" charset="0"/>
              </a:rPr>
              <a:t>bool</a:t>
            </a:r>
            <a:r>
              <a:rPr lang="en-GB" altLang="zh-CN" dirty="0">
                <a:solidFill>
                  <a:srgbClr val="000000"/>
                </a:solidFill>
                <a:latin typeface="Menlo" panose="020B0609030804020204" pitchFamily="49" charset="0"/>
              </a:rPr>
              <a:t> b = </a:t>
            </a:r>
            <a:r>
              <a:rPr lang="en-GB" altLang="zh-CN" dirty="0">
                <a:solidFill>
                  <a:srgbClr val="0000FF"/>
                </a:solidFill>
                <a:latin typeface="Menlo" panose="020B0609030804020204" pitchFamily="49" charset="0"/>
              </a:rPr>
              <a:t>true</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FF"/>
                </a:solidFill>
                <a:latin typeface="Menlo" panose="020B0609030804020204" pitchFamily="49" charset="0"/>
              </a:rPr>
              <a:t>int</a:t>
            </a:r>
            <a:r>
              <a:rPr lang="en-GB" altLang="zh-CN" dirty="0">
                <a:solidFill>
                  <a:srgbClr val="000000"/>
                </a:solidFill>
                <a:latin typeface="Menlo" panose="020B0609030804020204" pitchFamily="49" charset="0"/>
              </a:rPr>
              <a:t> </a:t>
            </a:r>
            <a:r>
              <a:rPr lang="en-GB" altLang="zh-CN" dirty="0" err="1">
                <a:solidFill>
                  <a:srgbClr val="000000"/>
                </a:solidFill>
                <a:latin typeface="Menlo" panose="020B0609030804020204" pitchFamily="49" charset="0"/>
              </a:rPr>
              <a:t>i</a:t>
            </a:r>
            <a:r>
              <a:rPr lang="en-GB" altLang="zh-CN" dirty="0">
                <a:solidFill>
                  <a:srgbClr val="000000"/>
                </a:solidFill>
                <a:latin typeface="Menlo" panose="020B0609030804020204" pitchFamily="49" charset="0"/>
              </a:rPr>
              <a:t> = b;</a:t>
            </a:r>
            <a:r>
              <a:rPr lang="en-GB" altLang="zh-CN" dirty="0">
                <a:solidFill>
                  <a:srgbClr val="008000"/>
                </a:solidFill>
                <a:latin typeface="Menlo" panose="020B0609030804020204" pitchFamily="49" charset="0"/>
              </a:rPr>
              <a:t> // the value of </a:t>
            </a:r>
            <a:r>
              <a:rPr lang="en-GB" altLang="zh-CN" dirty="0" err="1">
                <a:solidFill>
                  <a:srgbClr val="008000"/>
                </a:solidFill>
                <a:latin typeface="Menlo" panose="020B0609030804020204" pitchFamily="49" charset="0"/>
              </a:rPr>
              <a:t>i</a:t>
            </a:r>
            <a:r>
              <a:rPr lang="en-GB" altLang="zh-CN" dirty="0">
                <a:solidFill>
                  <a:srgbClr val="008000"/>
                </a:solidFill>
                <a:latin typeface="Menlo" panose="020B0609030804020204" pitchFamily="49" charset="0"/>
              </a:rPr>
              <a:t> is 1.</a:t>
            </a:r>
            <a:endParaRPr lang="en-GB" altLang="zh-CN" b="0" dirty="0">
              <a:solidFill>
                <a:srgbClr val="000000"/>
              </a:solidFill>
              <a:effectLst/>
              <a:latin typeface="Menlo" panose="020B0609030804020204" pitchFamily="49" charset="0"/>
            </a:endParaRPr>
          </a:p>
        </p:txBody>
      </p:sp>
      <p:sp>
        <p:nvSpPr>
          <p:cNvPr id="5" name="矩形 4"/>
          <p:cNvSpPr/>
          <p:nvPr/>
        </p:nvSpPr>
        <p:spPr>
          <a:xfrm>
            <a:off x="6886574" y="4810114"/>
            <a:ext cx="6096000" cy="645160"/>
          </a:xfrm>
          <a:prstGeom prst="rect">
            <a:avLst/>
          </a:prstGeom>
        </p:spPr>
        <p:txBody>
          <a:bodyPr>
            <a:spAutoFit/>
          </a:bodyPr>
          <a:p>
            <a:r>
              <a:rPr lang="en-GB" altLang="zh-CN" dirty="0">
                <a:solidFill>
                  <a:srgbClr val="0000FF"/>
                </a:solidFill>
                <a:latin typeface="Menlo" panose="020B0609030804020204" pitchFamily="49" charset="0"/>
              </a:rPr>
              <a:t>bool</a:t>
            </a:r>
            <a:r>
              <a:rPr lang="en-GB" altLang="zh-CN" dirty="0">
                <a:solidFill>
                  <a:srgbClr val="000000"/>
                </a:solidFill>
                <a:latin typeface="Menlo" panose="020B0609030804020204" pitchFamily="49" charset="0"/>
              </a:rPr>
              <a:t> b = -</a:t>
            </a:r>
            <a:r>
              <a:rPr lang="en-GB" altLang="zh-CN" dirty="0">
                <a:solidFill>
                  <a:srgbClr val="098658"/>
                </a:solidFill>
                <a:latin typeface="Menlo" panose="020B0609030804020204" pitchFamily="49" charset="0"/>
              </a:rPr>
              <a:t>256</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 unrecommended </a:t>
            </a:r>
            <a:endParaRPr lang="en-GB" altLang="zh-CN" dirty="0">
              <a:solidFill>
                <a:srgbClr val="008000"/>
              </a:solidFill>
              <a:latin typeface="Menlo" panose="020B0609030804020204" pitchFamily="49" charset="0"/>
            </a:endParaRPr>
          </a:p>
          <a:p>
            <a:r>
              <a:rPr lang="en-GB" altLang="zh-CN" dirty="0">
                <a:solidFill>
                  <a:srgbClr val="008000"/>
                </a:solidFill>
                <a:latin typeface="Menlo" panose="020B0609030804020204" pitchFamily="49" charset="0"/>
              </a:rPr>
              <a:t>conversion. the value of b is true</a:t>
            </a:r>
            <a:endParaRPr lang="en-GB" altLang="zh-CN" b="0" dirty="0">
              <a:solidFill>
                <a:srgbClr val="000000"/>
              </a:solidFill>
              <a:effectLst/>
              <a:latin typeface="Menlo" panose="020B0609030804020204" pitchFamily="49" charset="0"/>
            </a:endParaRPr>
          </a:p>
        </p:txBody>
      </p:sp>
      <p:sp>
        <p:nvSpPr>
          <p:cNvPr id="7" name="矩形 6"/>
          <p:cNvSpPr/>
          <p:nvPr/>
        </p:nvSpPr>
        <p:spPr>
          <a:xfrm>
            <a:off x="6883961" y="5518388"/>
            <a:ext cx="5984067" cy="369332"/>
          </a:xfrm>
          <a:prstGeom prst="rect">
            <a:avLst/>
          </a:prstGeom>
        </p:spPr>
        <p:txBody>
          <a:bodyPr wrap="square">
            <a:spAutoFit/>
          </a:bodyPr>
          <a:p>
            <a:r>
              <a:rPr lang="en-GB" altLang="zh-CN" dirty="0">
                <a:solidFill>
                  <a:srgbClr val="0000FF"/>
                </a:solidFill>
                <a:latin typeface="Menlo" panose="020B0609030804020204" pitchFamily="49" charset="0"/>
              </a:rPr>
              <a:t>bool</a:t>
            </a:r>
            <a:r>
              <a:rPr lang="en-GB" altLang="zh-CN" dirty="0">
                <a:solidFill>
                  <a:srgbClr val="000000"/>
                </a:solidFill>
                <a:latin typeface="Menlo" panose="020B0609030804020204" pitchFamily="49" charset="0"/>
              </a:rPr>
              <a:t> b = (-</a:t>
            </a:r>
            <a:r>
              <a:rPr lang="en-GB" altLang="zh-CN" dirty="0">
                <a:solidFill>
                  <a:srgbClr val="098658"/>
                </a:solidFill>
                <a:latin typeface="Menlo" panose="020B0609030804020204" pitchFamily="49" charset="0"/>
              </a:rPr>
              <a:t>256</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0</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 better choice</a:t>
            </a:r>
            <a:r>
              <a:rPr lang="en-GB" altLang="zh-CN" dirty="0">
                <a:solidFill>
                  <a:srgbClr val="000000"/>
                </a:solidFill>
                <a:latin typeface="Menlo" panose="020B0609030804020204" pitchFamily="49" charset="0"/>
              </a:rPr>
              <a:t> </a:t>
            </a:r>
            <a:endParaRPr lang="en-GB" altLang="zh-CN" b="0" dirty="0">
              <a:solidFill>
                <a:srgbClr val="000000"/>
              </a:solidFill>
              <a:effectLst/>
              <a:latin typeface="Menlo" panose="020B060903080402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40087" y="516971"/>
            <a:ext cx="3290225" cy="391281"/>
            <a:chOff x="522940" y="516970"/>
            <a:chExt cx="3290225" cy="391281"/>
          </a:xfrm>
        </p:grpSpPr>
        <p:sp>
          <p:nvSpPr>
            <p:cNvPr id="81" name="稻壳儿小白白(http://dwz.cn/Wu2UP)"/>
            <p:cNvSpPr txBox="1">
              <a:spLocks noChangeArrowheads="1"/>
            </p:cNvSpPr>
            <p:nvPr/>
          </p:nvSpPr>
          <p:spPr bwMode="auto">
            <a:xfrm>
              <a:off x="145452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-bool</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矩形 1"/>
          <p:cNvSpPr/>
          <p:nvPr/>
        </p:nvSpPr>
        <p:spPr>
          <a:xfrm>
            <a:off x="1099931" y="4224049"/>
            <a:ext cx="6096000" cy="1569660"/>
          </a:xfrm>
          <a:prstGeom prst="rect">
            <a:avLst/>
          </a:prstGeom>
        </p:spPr>
        <p:txBody>
          <a:bodyPr>
            <a:spAutoFit/>
          </a:bodyPr>
          <a:p>
            <a:r>
              <a:rPr lang="en-GB" altLang="zh-CN" sz="2400" dirty="0">
                <a:solidFill>
                  <a:srgbClr val="0000FF"/>
                </a:solidFill>
                <a:latin typeface="Menlo" panose="020B0609030804020204" pitchFamily="49" charset="0"/>
              </a:rPr>
              <a:t>bool</a:t>
            </a:r>
            <a:r>
              <a:rPr lang="en-GB" altLang="zh-CN" sz="2400" dirty="0">
                <a:solidFill>
                  <a:srgbClr val="000000"/>
                </a:solidFill>
                <a:latin typeface="Menlo" panose="020B0609030804020204" pitchFamily="49" charset="0"/>
              </a:rPr>
              <a:t> </a:t>
            </a:r>
            <a:r>
              <a:rPr lang="en-GB" altLang="zh-CN" sz="2400" dirty="0">
                <a:solidFill>
                  <a:srgbClr val="001080"/>
                </a:solidFill>
                <a:latin typeface="Menlo" panose="020B0609030804020204" pitchFamily="49" charset="0"/>
              </a:rPr>
              <a:t>b</a:t>
            </a:r>
            <a:r>
              <a:rPr lang="en-GB" altLang="zh-CN" sz="2400" dirty="0">
                <a:solidFill>
                  <a:srgbClr val="000000"/>
                </a:solidFill>
                <a:latin typeface="Menlo" panose="020B0609030804020204" pitchFamily="49" charset="0"/>
              </a:rPr>
              <a:t> = </a:t>
            </a:r>
            <a:r>
              <a:rPr lang="en-GB" altLang="zh-CN" sz="2400" dirty="0">
                <a:solidFill>
                  <a:srgbClr val="0000FF"/>
                </a:solidFill>
                <a:latin typeface="Menlo" panose="020B0609030804020204" pitchFamily="49" charset="0"/>
              </a:rPr>
              <a:t>true</a:t>
            </a:r>
            <a:r>
              <a:rPr lang="en-GB" altLang="zh-CN" sz="2400" dirty="0">
                <a:solidFill>
                  <a:srgbClr val="000000"/>
                </a:solidFill>
                <a:latin typeface="Menlo" panose="020B0609030804020204" pitchFamily="49" charset="0"/>
              </a:rPr>
              <a:t>;</a:t>
            </a:r>
            <a:endParaRPr lang="en-GB" altLang="zh-CN" sz="2400" dirty="0">
              <a:solidFill>
                <a:srgbClr val="000000"/>
              </a:solidFill>
              <a:latin typeface="Menlo" panose="020B0609030804020204" pitchFamily="49" charset="0"/>
            </a:endParaRPr>
          </a:p>
          <a:p>
            <a:r>
              <a:rPr lang="en-GB" altLang="zh-CN" sz="2400" dirty="0">
                <a:solidFill>
                  <a:srgbClr val="0000FF"/>
                </a:solidFill>
                <a:latin typeface="Menlo" panose="020B0609030804020204" pitchFamily="49" charset="0"/>
              </a:rPr>
              <a:t>int</a:t>
            </a:r>
            <a:r>
              <a:rPr lang="en-GB" altLang="zh-CN" sz="2400" dirty="0">
                <a:solidFill>
                  <a:srgbClr val="000000"/>
                </a:solidFill>
                <a:latin typeface="Menlo" panose="020B0609030804020204" pitchFamily="49" charset="0"/>
              </a:rPr>
              <a:t> </a:t>
            </a:r>
            <a:r>
              <a:rPr lang="en-GB" altLang="zh-CN" sz="2400" dirty="0" err="1">
                <a:solidFill>
                  <a:srgbClr val="001080"/>
                </a:solidFill>
                <a:latin typeface="Menlo" panose="020B0609030804020204" pitchFamily="49" charset="0"/>
              </a:rPr>
              <a:t>i</a:t>
            </a:r>
            <a:r>
              <a:rPr lang="en-GB" altLang="zh-CN" sz="2400" dirty="0">
                <a:solidFill>
                  <a:srgbClr val="000000"/>
                </a:solidFill>
                <a:latin typeface="Menlo" panose="020B0609030804020204" pitchFamily="49" charset="0"/>
              </a:rPr>
              <a:t> = </a:t>
            </a:r>
            <a:r>
              <a:rPr lang="en-GB" altLang="zh-CN" sz="2400" dirty="0">
                <a:solidFill>
                  <a:srgbClr val="001080"/>
                </a:solidFill>
                <a:latin typeface="Menlo" panose="020B0609030804020204" pitchFamily="49" charset="0"/>
              </a:rPr>
              <a:t>b</a:t>
            </a:r>
            <a:r>
              <a:rPr lang="en-GB" altLang="zh-CN" sz="2400" dirty="0">
                <a:solidFill>
                  <a:srgbClr val="000000"/>
                </a:solidFill>
                <a:latin typeface="Menlo" panose="020B0609030804020204" pitchFamily="49" charset="0"/>
              </a:rPr>
              <a:t>;</a:t>
            </a:r>
            <a:endParaRPr lang="en-GB" altLang="zh-CN" sz="2400" dirty="0">
              <a:solidFill>
                <a:srgbClr val="000000"/>
              </a:solidFill>
              <a:latin typeface="Menlo" panose="020B0609030804020204" pitchFamily="49" charset="0"/>
            </a:endParaRPr>
          </a:p>
          <a:p>
            <a:r>
              <a:rPr lang="en-GB" altLang="zh-CN" sz="2400" dirty="0" err="1">
                <a:solidFill>
                  <a:srgbClr val="001080"/>
                </a:solidFill>
                <a:latin typeface="Menlo" panose="020B0609030804020204" pitchFamily="49" charset="0"/>
              </a:rPr>
              <a:t>cout</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a:solidFill>
                  <a:srgbClr val="A31515"/>
                </a:solidFill>
                <a:latin typeface="Menlo" panose="020B0609030804020204" pitchFamily="49" charset="0"/>
              </a:rPr>
              <a:t>"</a:t>
            </a:r>
            <a:r>
              <a:rPr lang="en-GB" altLang="zh-CN" sz="2400" dirty="0" err="1">
                <a:solidFill>
                  <a:srgbClr val="A31515"/>
                </a:solidFill>
                <a:latin typeface="Menlo" panose="020B0609030804020204" pitchFamily="49" charset="0"/>
              </a:rPr>
              <a:t>i</a:t>
            </a:r>
            <a:r>
              <a:rPr lang="en-GB" altLang="zh-CN" sz="2400" dirty="0">
                <a:solidFill>
                  <a:srgbClr val="A31515"/>
                </a:solidFill>
                <a:latin typeface="Menlo" panose="020B0609030804020204" pitchFamily="49" charset="0"/>
              </a:rPr>
              <a:t>="</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err="1">
                <a:solidFill>
                  <a:srgbClr val="001080"/>
                </a:solidFill>
                <a:latin typeface="Menlo" panose="020B0609030804020204" pitchFamily="49" charset="0"/>
              </a:rPr>
              <a:t>i</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err="1">
                <a:solidFill>
                  <a:srgbClr val="795E26"/>
                </a:solidFill>
                <a:latin typeface="Menlo" panose="020B0609030804020204" pitchFamily="49" charset="0"/>
              </a:rPr>
              <a:t>endl</a:t>
            </a:r>
            <a:r>
              <a:rPr lang="en-GB" altLang="zh-CN" sz="2400" dirty="0">
                <a:solidFill>
                  <a:srgbClr val="000000"/>
                </a:solidFill>
                <a:latin typeface="Menlo" panose="020B0609030804020204" pitchFamily="49" charset="0"/>
              </a:rPr>
              <a:t>;</a:t>
            </a:r>
            <a:endParaRPr lang="en-GB" altLang="zh-CN" sz="2400" dirty="0">
              <a:solidFill>
                <a:srgbClr val="000000"/>
              </a:solidFill>
              <a:latin typeface="Menlo" panose="020B0609030804020204" pitchFamily="49" charset="0"/>
            </a:endParaRPr>
          </a:p>
          <a:p>
            <a:r>
              <a:rPr lang="en-GB" altLang="zh-CN" sz="2400" dirty="0" err="1">
                <a:solidFill>
                  <a:srgbClr val="001080"/>
                </a:solidFill>
                <a:latin typeface="Menlo" panose="020B0609030804020204" pitchFamily="49" charset="0"/>
              </a:rPr>
              <a:t>cout</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a:solidFill>
                  <a:srgbClr val="A31515"/>
                </a:solidFill>
                <a:latin typeface="Menlo" panose="020B0609030804020204" pitchFamily="49" charset="0"/>
              </a:rPr>
              <a:t>"b="</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a:solidFill>
                  <a:srgbClr val="001080"/>
                </a:solidFill>
                <a:latin typeface="Menlo" panose="020B0609030804020204" pitchFamily="49" charset="0"/>
              </a:rPr>
              <a:t>b</a:t>
            </a:r>
            <a:r>
              <a:rPr lang="en-GB" altLang="zh-CN" sz="2400" dirty="0">
                <a:solidFill>
                  <a:srgbClr val="000000"/>
                </a:solidFill>
                <a:latin typeface="Menlo" panose="020B0609030804020204" pitchFamily="49" charset="0"/>
              </a:rPr>
              <a:t> </a:t>
            </a:r>
            <a:r>
              <a:rPr lang="en-GB" altLang="zh-CN" sz="2400" dirty="0">
                <a:solidFill>
                  <a:srgbClr val="795E26"/>
                </a:solidFill>
                <a:latin typeface="Menlo" panose="020B0609030804020204" pitchFamily="49" charset="0"/>
              </a:rPr>
              <a:t>&lt;&lt;</a:t>
            </a:r>
            <a:r>
              <a:rPr lang="en-GB" altLang="zh-CN" sz="2400" dirty="0">
                <a:solidFill>
                  <a:srgbClr val="000000"/>
                </a:solidFill>
                <a:latin typeface="Menlo" panose="020B0609030804020204" pitchFamily="49" charset="0"/>
              </a:rPr>
              <a:t> </a:t>
            </a:r>
            <a:r>
              <a:rPr lang="en-GB" altLang="zh-CN" sz="2400" dirty="0" err="1">
                <a:solidFill>
                  <a:srgbClr val="795E26"/>
                </a:solidFill>
                <a:latin typeface="Menlo" panose="020B0609030804020204" pitchFamily="49" charset="0"/>
              </a:rPr>
              <a:t>endl</a:t>
            </a:r>
            <a:r>
              <a:rPr lang="en-GB" altLang="zh-CN" sz="2400" dirty="0">
                <a:solidFill>
                  <a:srgbClr val="000000"/>
                </a:solidFill>
                <a:latin typeface="Menlo" panose="020B0609030804020204" pitchFamily="49" charset="0"/>
              </a:rPr>
              <a:t>;</a:t>
            </a:r>
            <a:endParaRPr lang="en-GB" altLang="zh-CN" sz="2400" dirty="0">
              <a:solidFill>
                <a:srgbClr val="000000"/>
              </a:solidFill>
              <a:latin typeface="Menlo" panose="020B0609030804020204" pitchFamily="49" charset="0"/>
            </a:endParaRPr>
          </a:p>
        </p:txBody>
      </p:sp>
      <p:sp>
        <p:nvSpPr>
          <p:cNvPr id="5" name="矩形 4"/>
          <p:cNvSpPr/>
          <p:nvPr/>
        </p:nvSpPr>
        <p:spPr>
          <a:xfrm>
            <a:off x="1099931" y="3823939"/>
            <a:ext cx="1415772" cy="400110"/>
          </a:xfrm>
          <a:prstGeom prst="rect">
            <a:avLst/>
          </a:prstGeom>
          <a:solidFill>
            <a:schemeClr val="bg1"/>
          </a:solidFill>
        </p:spPr>
        <p:txBody>
          <a:bodyPr wrap="none">
            <a:spAutoFit/>
          </a:bodyPr>
          <a:p>
            <a:r>
              <a:rPr lang="en-GB" altLang="zh-CN" sz="2000" dirty="0" err="1">
                <a:solidFill>
                  <a:srgbClr val="0000CC"/>
                </a:solidFill>
                <a:highlight>
                  <a:srgbClr val="FFFF00"/>
                </a:highlight>
                <a:latin typeface="Menlo" panose="020B0609030804020204" pitchFamily="49" charset="0"/>
              </a:rPr>
              <a:t>bool.cpp</a:t>
            </a:r>
            <a:endParaRPr lang="zh-CN" altLang="en-US" sz="2000" dirty="0">
              <a:solidFill>
                <a:srgbClr val="0000CC"/>
              </a:solidFill>
              <a:highlight>
                <a:srgbClr val="FFFF00"/>
              </a:highlight>
            </a:endParaRPr>
          </a:p>
        </p:txBody>
      </p:sp>
      <p:sp>
        <p:nvSpPr>
          <p:cNvPr id="7" name="内容占位符 2"/>
          <p:cNvSpPr>
            <a:spLocks noGrp="1"/>
          </p:cNvSpPr>
          <p:nvPr/>
        </p:nvSpPr>
        <p:spPr>
          <a:xfrm>
            <a:off x="838199" y="1326994"/>
            <a:ext cx="11053879" cy="2622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bool width: 1 byte (8 bits), </a:t>
            </a:r>
            <a:r>
              <a:rPr kumimoji="1" lang="en-US" altLang="zh-CN" dirty="0">
                <a:solidFill>
                  <a:srgbClr val="FF0000"/>
                </a:solidFill>
              </a:rPr>
              <a:t>NOT</a:t>
            </a:r>
            <a:r>
              <a:rPr kumimoji="1" lang="en-US" altLang="zh-CN" dirty="0"/>
              <a:t> 1 bit!</a:t>
            </a:r>
            <a:endParaRPr kumimoji="1" lang="en-US" altLang="zh-CN" dirty="0"/>
          </a:p>
          <a:p>
            <a:r>
              <a:rPr kumimoji="1" lang="en-US" altLang="zh-CN" dirty="0"/>
              <a:t>Value: </a:t>
            </a:r>
            <a:r>
              <a:rPr lang="en-US" altLang="zh-CN" sz="2400" dirty="0">
                <a:solidFill>
                  <a:srgbClr val="0000FF"/>
                </a:solidFill>
                <a:latin typeface="Menlo" panose="020B0609030804020204" pitchFamily="49" charset="0"/>
              </a:rPr>
              <a:t>true</a:t>
            </a:r>
            <a:r>
              <a:rPr kumimoji="1" lang="en-US" altLang="zh-CN" dirty="0"/>
              <a:t> (1) or </a:t>
            </a:r>
            <a:r>
              <a:rPr lang="en-US" altLang="zh-CN" sz="2400" dirty="0">
                <a:solidFill>
                  <a:srgbClr val="0000FF"/>
                </a:solidFill>
                <a:latin typeface="Menlo" panose="020B0609030804020204" pitchFamily="49" charset="0"/>
              </a:rPr>
              <a:t>false</a:t>
            </a:r>
            <a:r>
              <a:rPr kumimoji="1" lang="en-US" altLang="zh-CN" dirty="0">
                <a:solidFill>
                  <a:prstClr val="black"/>
                </a:solidFill>
              </a:rPr>
              <a:t> (0) </a:t>
            </a:r>
            <a:endParaRPr lang="en-US" altLang="zh-CN" sz="2400" dirty="0">
              <a:solidFill>
                <a:srgbClr val="0000FF"/>
              </a:solidFill>
              <a:latin typeface="Menlo" panose="020B0609030804020204" pitchFamily="49" charset="0"/>
            </a:endParaRPr>
          </a:p>
          <a:p>
            <a:endParaRPr kumimoji="1" lang="en-US" altLang="zh-CN" dirty="0"/>
          </a:p>
          <a:p>
            <a:pPr marL="0" indent="0">
              <a:buNone/>
            </a:pPr>
            <a:r>
              <a:rPr kumimoji="1" lang="zh-CN" altLang="en-US" dirty="0"/>
              <a:t>输出是什么</a:t>
            </a:r>
            <a:r>
              <a:rPr kumimoji="1" lang="en-US" altLang="zh-CN" dirty="0"/>
              <a:t>?</a:t>
            </a:r>
            <a:endParaRPr kumimoji="1" lang="en-US" altLang="zh-CN" dirty="0"/>
          </a:p>
          <a:p>
            <a:endParaRPr kumimoji="1" lang="en-US" altLang="zh-CN" dirty="0"/>
          </a:p>
          <a:p>
            <a:endParaRPr kumimoji="1" lang="en-US" altLang="zh-CN" dirty="0"/>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-char</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684530" y="908050"/>
            <a:ext cx="6096000" cy="4831080"/>
          </a:xfrm>
          <a:prstGeom prst="rect">
            <a:avLst/>
          </a:prstGeom>
          <a:noFill/>
        </p:spPr>
        <p:txBody>
          <a:bodyPr wrap="square" rtlCol="0" anchor="t">
            <a:spAutoFit/>
          </a:bodyPr>
          <a:p>
            <a:r>
              <a:rPr lang="zh-CN" altLang="en-US" sz="2800"/>
              <a:t>char类型也是一种整型，他是专门用于存储</a:t>
            </a:r>
            <a:r>
              <a:rPr lang="zh-CN" altLang="en-US" sz="2800">
                <a:solidFill>
                  <a:srgbClr val="FF0000"/>
                </a:solidFill>
              </a:rPr>
              <a:t>字符</a:t>
            </a:r>
            <a:r>
              <a:rPr lang="zh-CN" altLang="en-US" sz="2800"/>
              <a:t>（如 字母和数字）而设计的。最常用的符号集是ASCLL字符集，char类型占8位，不同数值的个数满足基本字母，字符，小整数的个数。</a:t>
            </a:r>
            <a:endParaRPr lang="zh-CN" altLang="en-US" sz="2800"/>
          </a:p>
          <a:p>
            <a:endParaRPr lang="zh-CN" altLang="en-US" sz="2800"/>
          </a:p>
          <a:p>
            <a:r>
              <a:rPr lang="zh-CN" altLang="en-US" sz="2800"/>
              <a:t>char是基本的字符类型，一个char的空间应确保可以存放（机器基本字符集中）任意字符对应的数字值。一个char的大小和一个机器字节（8bit）一样。</a:t>
            </a:r>
            <a:endParaRPr lang="zh-CN" altLang="en-US" sz="2800"/>
          </a:p>
        </p:txBody>
      </p:sp>
      <p:pic>
        <p:nvPicPr>
          <p:cNvPr id="102" name="图片 101"/>
          <p:cNvPicPr/>
          <p:nvPr/>
        </p:nvPicPr>
        <p:blipFill>
          <a:blip r:embed="rId2"/>
          <a:stretch>
            <a:fillRect/>
          </a:stretch>
        </p:blipFill>
        <p:spPr>
          <a:xfrm>
            <a:off x="7332980" y="417195"/>
            <a:ext cx="4272915" cy="61468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-char</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3" name="图片 2"/>
          <p:cNvPicPr>
            <a:picLocks noChangeAspect="1"/>
          </p:cNvPicPr>
          <p:nvPr/>
        </p:nvPicPr>
        <p:blipFill>
          <a:blip r:embed="rId2"/>
          <a:stretch>
            <a:fillRect/>
          </a:stretch>
        </p:blipFill>
        <p:spPr>
          <a:xfrm>
            <a:off x="721360" y="2040255"/>
            <a:ext cx="7785100" cy="1006475"/>
          </a:xfrm>
          <a:prstGeom prst="rect">
            <a:avLst/>
          </a:prstGeom>
        </p:spPr>
      </p:pic>
      <p:sp>
        <p:nvSpPr>
          <p:cNvPr id="4" name="文本框 3"/>
          <p:cNvSpPr txBox="1"/>
          <p:nvPr/>
        </p:nvSpPr>
        <p:spPr>
          <a:xfrm>
            <a:off x="666115" y="1048385"/>
            <a:ext cx="6096000" cy="922020"/>
          </a:xfrm>
          <a:prstGeom prst="rect">
            <a:avLst/>
          </a:prstGeom>
          <a:noFill/>
        </p:spPr>
        <p:txBody>
          <a:bodyPr wrap="square" rtlCol="0" anchor="t">
            <a:spAutoFit/>
          </a:bodyPr>
          <a:p>
            <a:r>
              <a:rPr kumimoji="1" lang="en-US" altLang="zh-CN" dirty="0">
                <a:solidFill>
                  <a:srgbClr val="0000CC"/>
                </a:solidFill>
                <a:latin typeface="Courier" pitchFamily="2" charset="0"/>
                <a:sym typeface="+mn-ea"/>
              </a:rPr>
              <a:t>signed char</a:t>
            </a:r>
            <a:r>
              <a:rPr kumimoji="1" lang="en-US" altLang="zh-CN" dirty="0">
                <a:sym typeface="+mn-ea"/>
              </a:rPr>
              <a:t>: signed 8-bit integer</a:t>
            </a:r>
            <a:endParaRPr kumimoji="1" lang="en-US" altLang="zh-CN" dirty="0"/>
          </a:p>
          <a:p>
            <a:r>
              <a:rPr kumimoji="1" lang="en-US" altLang="zh-CN" dirty="0">
                <a:solidFill>
                  <a:srgbClr val="0000CC"/>
                </a:solidFill>
                <a:latin typeface="Courier" pitchFamily="2" charset="0"/>
                <a:sym typeface="+mn-ea"/>
              </a:rPr>
              <a:t>unsinged char</a:t>
            </a:r>
            <a:r>
              <a:rPr kumimoji="1" lang="en-US" altLang="zh-CN" dirty="0">
                <a:sym typeface="+mn-ea"/>
              </a:rPr>
              <a:t>: unsigned 8-bit integer</a:t>
            </a:r>
            <a:endParaRPr kumimoji="1" lang="en-US" altLang="zh-CN" dirty="0"/>
          </a:p>
          <a:p>
            <a:r>
              <a:rPr kumimoji="1" lang="en-US" altLang="zh-CN" dirty="0">
                <a:solidFill>
                  <a:srgbClr val="0000CC"/>
                </a:solidFill>
                <a:latin typeface="Courier" pitchFamily="2" charset="0"/>
                <a:sym typeface="+mn-ea"/>
              </a:rPr>
              <a:t>char</a:t>
            </a:r>
            <a:r>
              <a:rPr kumimoji="1" lang="en-US" altLang="zh-CN" dirty="0">
                <a:sym typeface="+mn-ea"/>
              </a:rPr>
              <a:t>: either </a:t>
            </a:r>
            <a:r>
              <a:rPr kumimoji="1" lang="en-US" altLang="zh-CN" dirty="0">
                <a:solidFill>
                  <a:srgbClr val="0000CC"/>
                </a:solidFill>
                <a:latin typeface="Courier" pitchFamily="2" charset="0"/>
                <a:sym typeface="+mn-ea"/>
              </a:rPr>
              <a:t>signed char </a:t>
            </a:r>
            <a:r>
              <a:rPr kumimoji="1" lang="en-US" altLang="zh-CN" dirty="0">
                <a:sym typeface="+mn-ea"/>
              </a:rPr>
              <a:t>or </a:t>
            </a:r>
            <a:r>
              <a:rPr kumimoji="1" lang="en-US" altLang="zh-CN" dirty="0">
                <a:solidFill>
                  <a:srgbClr val="0000CC"/>
                </a:solidFill>
                <a:latin typeface="Courier" pitchFamily="2" charset="0"/>
                <a:sym typeface="+mn-ea"/>
              </a:rPr>
              <a:t>unsinged char</a:t>
            </a:r>
            <a:endParaRPr lang="zh-CN" altLang="en-US"/>
          </a:p>
        </p:txBody>
      </p:sp>
      <p:sp>
        <p:nvSpPr>
          <p:cNvPr id="5" name="文本框 4"/>
          <p:cNvSpPr txBox="1"/>
          <p:nvPr/>
        </p:nvSpPr>
        <p:spPr>
          <a:xfrm>
            <a:off x="5923915" y="861695"/>
            <a:ext cx="6096000" cy="922020"/>
          </a:xfrm>
          <a:prstGeom prst="rect">
            <a:avLst/>
          </a:prstGeom>
          <a:noFill/>
        </p:spPr>
        <p:txBody>
          <a:bodyPr wrap="square" rtlCol="0" anchor="t">
            <a:spAutoFit/>
          </a:bodyPr>
          <a:p>
            <a:r>
              <a:rPr lang="zh-CN" altLang="en-US"/>
              <a:t>char是用来声明字符的！而signed char和unsigned char是用来声明数值的，和int与unsigned int一样，只是其占据的空间少</a:t>
            </a:r>
            <a:endParaRPr lang="en-US" altLang="zh-CN"/>
          </a:p>
        </p:txBody>
      </p:sp>
      <p:pic>
        <p:nvPicPr>
          <p:cNvPr id="6" name="图片 5"/>
          <p:cNvPicPr>
            <a:picLocks noChangeAspect="1"/>
          </p:cNvPicPr>
          <p:nvPr/>
        </p:nvPicPr>
        <p:blipFill>
          <a:blip r:embed="rId3"/>
          <a:stretch>
            <a:fillRect/>
          </a:stretch>
        </p:blipFill>
        <p:spPr>
          <a:xfrm>
            <a:off x="666115" y="3117215"/>
            <a:ext cx="7393940" cy="3325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-char</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100" name="图片 99"/>
          <p:cNvPicPr/>
          <p:nvPr/>
        </p:nvPicPr>
        <p:blipFill>
          <a:blip r:embed="rId2"/>
          <a:stretch>
            <a:fillRect/>
          </a:stretch>
        </p:blipFill>
        <p:spPr>
          <a:xfrm>
            <a:off x="2105660" y="4150995"/>
            <a:ext cx="2014220" cy="2009775"/>
          </a:xfrm>
          <a:prstGeom prst="rect">
            <a:avLst/>
          </a:prstGeom>
          <a:noFill/>
          <a:ln w="9525">
            <a:noFill/>
          </a:ln>
        </p:spPr>
      </p:pic>
      <p:pic>
        <p:nvPicPr>
          <p:cNvPr id="2" name="图片 1"/>
          <p:cNvPicPr>
            <a:picLocks noChangeAspect="1"/>
          </p:cNvPicPr>
          <p:nvPr/>
        </p:nvPicPr>
        <p:blipFill>
          <a:blip r:embed="rId3"/>
          <a:stretch>
            <a:fillRect/>
          </a:stretch>
        </p:blipFill>
        <p:spPr>
          <a:xfrm>
            <a:off x="4774565" y="908050"/>
            <a:ext cx="5878830" cy="1018540"/>
          </a:xfrm>
          <a:prstGeom prst="rect">
            <a:avLst/>
          </a:prstGeom>
        </p:spPr>
      </p:pic>
      <p:pic>
        <p:nvPicPr>
          <p:cNvPr id="3" name="图片 2"/>
          <p:cNvPicPr>
            <a:picLocks noChangeAspect="1"/>
          </p:cNvPicPr>
          <p:nvPr/>
        </p:nvPicPr>
        <p:blipFill>
          <a:blip r:embed="rId4"/>
          <a:stretch>
            <a:fillRect/>
          </a:stretch>
        </p:blipFill>
        <p:spPr>
          <a:xfrm>
            <a:off x="4774565" y="2322830"/>
            <a:ext cx="6661785" cy="880745"/>
          </a:xfrm>
          <a:prstGeom prst="rect">
            <a:avLst/>
          </a:prstGeom>
        </p:spPr>
      </p:pic>
      <p:pic>
        <p:nvPicPr>
          <p:cNvPr id="101" name="图片 100"/>
          <p:cNvPicPr/>
          <p:nvPr/>
        </p:nvPicPr>
        <p:blipFill>
          <a:blip r:embed="rId5"/>
          <a:stretch>
            <a:fillRect/>
          </a:stretch>
        </p:blipFill>
        <p:spPr>
          <a:xfrm>
            <a:off x="5559425" y="3767455"/>
            <a:ext cx="4697730" cy="2184400"/>
          </a:xfrm>
          <a:prstGeom prst="rect">
            <a:avLst/>
          </a:prstGeom>
          <a:noFill/>
          <a:ln w="9525">
            <a:noFill/>
          </a:ln>
        </p:spPr>
      </p:pic>
      <p:sp>
        <p:nvSpPr>
          <p:cNvPr id="4" name="内容占位符 2"/>
          <p:cNvSpPr>
            <a:spLocks noGrp="1"/>
          </p:cNvSpPr>
          <p:nvPr/>
        </p:nvSpPr>
        <p:spPr>
          <a:xfrm>
            <a:off x="838200" y="1327150"/>
            <a:ext cx="4159250" cy="282384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dirty="0"/>
              <a:t>How we </a:t>
            </a:r>
            <a:r>
              <a:rPr lang="en-GB" altLang="zh-CN" sz="2000" dirty="0"/>
              <a:t>represent</a:t>
            </a:r>
            <a:r>
              <a:rPr kumimoji="1" lang="en-US" altLang="zh-CN" sz="2000" dirty="0"/>
              <a:t> a character?</a:t>
            </a:r>
            <a:endParaRPr kumimoji="1" lang="en-US" altLang="zh-CN" sz="2000" dirty="0"/>
          </a:p>
          <a:p>
            <a:pPr lvl="1"/>
            <a:r>
              <a:rPr kumimoji="1" lang="en-US" altLang="zh-CN" dirty="0"/>
              <a:t>Use an 8-bit integer</a:t>
            </a:r>
            <a:endParaRPr kumimoji="1" lang="en-US" altLang="zh-CN" dirty="0"/>
          </a:p>
          <a:p>
            <a:pPr lvl="1"/>
            <a:endParaRPr kumimoji="1" lang="en-US" altLang="zh-CN" dirty="0"/>
          </a:p>
          <a:p>
            <a:pPr marL="685800" lvl="1" indent="0">
              <a:buNone/>
            </a:pPr>
            <a:r>
              <a:rPr lang="en-GB" altLang="zh-CN" dirty="0">
                <a:solidFill>
                  <a:srgbClr val="0000FF"/>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c1</a:t>
            </a:r>
            <a:r>
              <a:rPr lang="en-GB" altLang="zh-CN" dirty="0">
                <a:solidFill>
                  <a:srgbClr val="000000"/>
                </a:solidFill>
                <a:latin typeface="Menlo" panose="020B0609030804020204" pitchFamily="49" charset="0"/>
              </a:rPr>
              <a:t> = </a:t>
            </a:r>
            <a:r>
              <a:rPr lang="en-GB" altLang="zh-CN" dirty="0">
                <a:solidFill>
                  <a:srgbClr val="A31515"/>
                </a:solidFill>
                <a:latin typeface="Menlo" panose="020B0609030804020204" pitchFamily="49" charset="0"/>
              </a:rPr>
              <a:t>'C'</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marL="685800" lvl="1" indent="0">
              <a:buNone/>
            </a:pPr>
            <a:r>
              <a:rPr lang="en-GB" altLang="zh-CN" dirty="0">
                <a:solidFill>
                  <a:srgbClr val="0000FF"/>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c2</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80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marL="685800" lvl="1" indent="0">
              <a:buNone/>
            </a:pPr>
            <a:r>
              <a:rPr lang="en-GB" altLang="zh-CN" dirty="0">
                <a:solidFill>
                  <a:srgbClr val="0000FF"/>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c3</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0x50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marL="457200" lvl="1" indent="0">
              <a:buNone/>
            </a:pPr>
            <a:endParaRPr lang="en-US" altLang="zh-CN" dirty="0">
              <a:solidFill>
                <a:srgbClr val="000000"/>
              </a:solidFill>
              <a:latin typeface="Menlo" panose="020B0609030804020204" pitchFamily="49" charset="0"/>
            </a:endParaRPr>
          </a:p>
          <a:p>
            <a:pPr lvl="1"/>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5" name="内容占位符 2"/>
          <p:cNvSpPr>
            <a:spLocks noGrp="1"/>
          </p:cNvSpPr>
          <p:nvPr/>
        </p:nvSpPr>
        <p:spPr>
          <a:xfrm>
            <a:off x="838199" y="1326995"/>
            <a:ext cx="11593011" cy="526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zh-CN" sz="2000" dirty="0">
                <a:solidFill>
                  <a:srgbClr val="AF00DB"/>
                </a:solidFill>
                <a:latin typeface="Menlo" panose="020B0609030804020204" pitchFamily="49" charset="0"/>
              </a:rPr>
              <a:t>#include</a:t>
            </a:r>
            <a:r>
              <a:rPr lang="en-GB" altLang="zh-CN" sz="2000" dirty="0">
                <a:solidFill>
                  <a:srgbClr val="0000FF"/>
                </a:solidFill>
                <a:latin typeface="Menlo" panose="020B0609030804020204" pitchFamily="49" charset="0"/>
              </a:rPr>
              <a:t> </a:t>
            </a:r>
            <a:r>
              <a:rPr lang="en-GB" altLang="zh-CN" sz="2000" dirty="0">
                <a:solidFill>
                  <a:srgbClr val="A31515"/>
                </a:solidFill>
                <a:latin typeface="Menlo" panose="020B0609030804020204" pitchFamily="49" charset="0"/>
              </a:rPr>
              <a:t>&lt;iostream&gt;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AF00DB"/>
                </a:solidFill>
                <a:latin typeface="Menlo" panose="020B0609030804020204" pitchFamily="49" charset="0"/>
              </a:rPr>
              <a:t>#include</a:t>
            </a:r>
            <a:r>
              <a:rPr lang="en-GB" altLang="zh-CN" sz="2000" dirty="0">
                <a:solidFill>
                  <a:srgbClr val="0000FF"/>
                </a:solidFill>
                <a:latin typeface="Menlo" panose="020B0609030804020204" pitchFamily="49" charset="0"/>
              </a:rPr>
              <a:t> </a:t>
            </a:r>
            <a:r>
              <a:rPr lang="en-GB" altLang="zh-CN" sz="2000" dirty="0">
                <a:solidFill>
                  <a:srgbClr val="A31515"/>
                </a:solidFill>
                <a:latin typeface="Menlo" panose="020B0609030804020204" pitchFamily="49" charset="0"/>
              </a:rPr>
              <a:t>&lt;</a:t>
            </a:r>
            <a:r>
              <a:rPr lang="en-GB" altLang="zh-CN" sz="2000" dirty="0" err="1">
                <a:solidFill>
                  <a:srgbClr val="A31515"/>
                </a:solidFill>
                <a:latin typeface="Menlo" panose="020B0609030804020204" pitchFamily="49" charset="0"/>
              </a:rPr>
              <a:t>iomanip</a:t>
            </a:r>
            <a:r>
              <a:rPr lang="en-GB" altLang="zh-CN" sz="2000" dirty="0">
                <a:solidFill>
                  <a:srgbClr val="A31515"/>
                </a:solidFill>
                <a:latin typeface="Menlo" panose="020B0609030804020204" pitchFamily="49" charset="0"/>
              </a:rPr>
              <a:t>&gt;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AF00DB"/>
                </a:solidFill>
                <a:latin typeface="Menlo" panose="020B0609030804020204" pitchFamily="49" charset="0"/>
              </a:rPr>
              <a:t>using</a:t>
            </a:r>
            <a:r>
              <a:rPr lang="en-GB" altLang="zh-CN" sz="2000" dirty="0">
                <a:solidFill>
                  <a:srgbClr val="000000"/>
                </a:solidFill>
                <a:latin typeface="Menlo" panose="020B0609030804020204" pitchFamily="49" charset="0"/>
              </a:rPr>
              <a:t> </a:t>
            </a:r>
            <a:r>
              <a:rPr lang="en-GB" altLang="zh-CN" sz="2000" dirty="0">
                <a:solidFill>
                  <a:srgbClr val="0000FF"/>
                </a:solidFill>
                <a:latin typeface="Menlo" panose="020B0609030804020204" pitchFamily="49" charset="0"/>
              </a:rPr>
              <a:t>namespace</a:t>
            </a:r>
            <a:r>
              <a:rPr lang="en-GB" altLang="zh-CN" sz="2000" dirty="0">
                <a:solidFill>
                  <a:srgbClr val="000000"/>
                </a:solidFill>
                <a:latin typeface="Menlo" panose="020B0609030804020204" pitchFamily="49" charset="0"/>
              </a:rPr>
              <a:t> </a:t>
            </a:r>
            <a:r>
              <a:rPr lang="en-GB" altLang="zh-CN" sz="2000" dirty="0">
                <a:solidFill>
                  <a:srgbClr val="267F99"/>
                </a:solidFill>
                <a:latin typeface="Menlo" panose="020B0609030804020204" pitchFamily="49" charset="0"/>
              </a:rPr>
              <a:t>std</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00FF"/>
                </a:solidFill>
                <a:latin typeface="Menlo" panose="020B0609030804020204" pitchFamily="49" charset="0"/>
              </a:rPr>
              <a:t>int</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main</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00FF"/>
                </a:solidFill>
                <a:latin typeface="Menlo" panose="020B0609030804020204" pitchFamily="49" charset="0"/>
              </a:rPr>
              <a:t>    float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f1</a:t>
            </a:r>
            <a:r>
              <a:rPr lang="en-GB" altLang="zh-CN" sz="2000" dirty="0">
                <a:solidFill>
                  <a:srgbClr val="000000"/>
                </a:solidFill>
                <a:latin typeface="Menlo" panose="020B0609030804020204" pitchFamily="49" charset="0"/>
              </a:rPr>
              <a:t> = </a:t>
            </a:r>
            <a:r>
              <a:rPr lang="en-GB" altLang="zh-CN" sz="2000" dirty="0">
                <a:solidFill>
                  <a:srgbClr val="098658"/>
                </a:solidFill>
                <a:latin typeface="Menlo" panose="020B0609030804020204" pitchFamily="49" charset="0"/>
              </a:rPr>
              <a:t>1.2f</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00FF"/>
                </a:solidFill>
                <a:latin typeface="Menlo" panose="020B0609030804020204" pitchFamily="49" charset="0"/>
              </a:rPr>
              <a:t>    float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f2</a:t>
            </a:r>
            <a:r>
              <a:rPr lang="en-GB" altLang="zh-CN" sz="2000" dirty="0">
                <a:solidFill>
                  <a:srgbClr val="000000"/>
                </a:solidFill>
                <a:latin typeface="Menlo" panose="020B0609030804020204" pitchFamily="49" charset="0"/>
              </a:rPr>
              <a:t> = </a:t>
            </a:r>
            <a:r>
              <a:rPr lang="en-GB" altLang="zh-CN" sz="2000" dirty="0">
                <a:solidFill>
                  <a:srgbClr val="001080"/>
                </a:solidFill>
                <a:latin typeface="Menlo" panose="020B0609030804020204" pitchFamily="49" charset="0"/>
              </a:rPr>
              <a:t>f1</a:t>
            </a:r>
            <a:r>
              <a:rPr lang="en-GB" altLang="zh-CN" sz="2000" dirty="0">
                <a:solidFill>
                  <a:srgbClr val="000000"/>
                </a:solidFill>
                <a:latin typeface="Menlo" panose="020B0609030804020204" pitchFamily="49" charset="0"/>
              </a:rPr>
              <a:t> * </a:t>
            </a:r>
            <a:r>
              <a:rPr lang="en-GB" altLang="zh-CN" sz="2000" dirty="0">
                <a:solidFill>
                  <a:srgbClr val="098658"/>
                </a:solidFill>
                <a:latin typeface="Menlo" panose="020B0609030804020204" pitchFamily="49" charset="0"/>
              </a:rPr>
              <a:t>1000000000000000</a:t>
            </a:r>
            <a:r>
              <a:rPr lang="en-GB" altLang="zh-CN" sz="2000" dirty="0">
                <a:solidFill>
                  <a:srgbClr val="000000"/>
                </a:solidFill>
                <a:latin typeface="Menlo" panose="020B0609030804020204" pitchFamily="49" charset="0"/>
              </a:rPr>
              <a:t>; </a:t>
            </a:r>
            <a:r>
              <a:rPr lang="en-GB" altLang="zh-CN" sz="2000" dirty="0">
                <a:solidFill>
                  <a:srgbClr val="098658"/>
                </a:solidFill>
                <a:latin typeface="Menlo" panose="020B0609030804020204" pitchFamily="49" charset="0"/>
              </a:rPr>
              <a:t>//1.0e15</a:t>
            </a:r>
            <a:endParaRPr lang="en-GB" altLang="zh-CN" sz="2000" dirty="0">
              <a:solidFill>
                <a:srgbClr val="098658"/>
              </a:solidFill>
              <a:latin typeface="Menlo" panose="020B0609030804020204" pitchFamily="49" charset="0"/>
            </a:endParaRPr>
          </a:p>
          <a:p>
            <a:pPr marL="0" indent="0">
              <a:buNone/>
            </a:pPr>
            <a:r>
              <a:rPr lang="en-GB" altLang="zh-CN" sz="2000" dirty="0">
                <a:solidFill>
                  <a:srgbClr val="001080"/>
                </a:solidFill>
                <a:latin typeface="Menlo" panose="020B0609030804020204" pitchFamily="49" charset="0"/>
              </a:rPr>
              <a:t>    </a:t>
            </a:r>
            <a:r>
              <a:rPr lang="en-GB" altLang="zh-CN" sz="2000" dirty="0" err="1">
                <a:solidFill>
                  <a:srgbClr val="001080"/>
                </a:solidFill>
                <a:latin typeface="Menlo" panose="020B0609030804020204" pitchFamily="49" charset="0"/>
              </a:rPr>
              <a:t>cout</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267F99"/>
                </a:solidFill>
                <a:latin typeface="Menlo" panose="020B0609030804020204" pitchFamily="49" charset="0"/>
              </a:rPr>
              <a:t>std</a:t>
            </a:r>
            <a:r>
              <a:rPr lang="en-GB" altLang="zh-CN" sz="2000" dirty="0">
                <a:solidFill>
                  <a:srgbClr val="000000"/>
                </a:solidFill>
                <a:latin typeface="Menlo" panose="020B0609030804020204" pitchFamily="49" charset="0"/>
              </a:rPr>
              <a:t>::</a:t>
            </a:r>
            <a:r>
              <a:rPr lang="en-GB" altLang="zh-CN" sz="2000" dirty="0">
                <a:solidFill>
                  <a:srgbClr val="795E26"/>
                </a:solidFill>
                <a:latin typeface="Menlo" panose="020B0609030804020204" pitchFamily="49" charset="0"/>
              </a:rPr>
              <a:t>fixed</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267F99"/>
                </a:solidFill>
                <a:latin typeface="Menlo" panose="020B0609030804020204" pitchFamily="49" charset="0"/>
              </a:rPr>
              <a:t>std</a:t>
            </a:r>
            <a:r>
              <a:rPr lang="en-GB" altLang="zh-CN" sz="2000" dirty="0">
                <a:solidFill>
                  <a:srgbClr val="000000"/>
                </a:solidFill>
                <a:latin typeface="Menlo" panose="020B0609030804020204" pitchFamily="49" charset="0"/>
              </a:rPr>
              <a:t>::</a:t>
            </a:r>
            <a:r>
              <a:rPr lang="en-GB" altLang="zh-CN" sz="2000" dirty="0" err="1">
                <a:solidFill>
                  <a:srgbClr val="795E26"/>
                </a:solidFill>
                <a:latin typeface="Menlo" panose="020B0609030804020204" pitchFamily="49" charset="0"/>
              </a:rPr>
              <a:t>setprecision</a:t>
            </a:r>
            <a:r>
              <a:rPr lang="en-GB" altLang="zh-CN" sz="2000" dirty="0">
                <a:solidFill>
                  <a:srgbClr val="000000"/>
                </a:solidFill>
                <a:latin typeface="Menlo" panose="020B0609030804020204" pitchFamily="49" charset="0"/>
              </a:rPr>
              <a:t>(</a:t>
            </a:r>
            <a:r>
              <a:rPr lang="en-GB" altLang="zh-CN" sz="2000" dirty="0">
                <a:solidFill>
                  <a:srgbClr val="098658"/>
                </a:solidFill>
                <a:latin typeface="Menlo" panose="020B0609030804020204" pitchFamily="49" charset="0"/>
              </a:rPr>
              <a:t>15</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f1</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err="1">
                <a:solidFill>
                  <a:srgbClr val="795E26"/>
                </a:solidFill>
                <a:latin typeface="Menlo" panose="020B0609030804020204" pitchFamily="49" charset="0"/>
              </a:rPr>
              <a:t>endl</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1080"/>
                </a:solidFill>
                <a:latin typeface="Menlo" panose="020B0609030804020204" pitchFamily="49" charset="0"/>
              </a:rPr>
              <a:t>    </a:t>
            </a:r>
            <a:r>
              <a:rPr lang="en-GB" altLang="zh-CN" sz="2000" dirty="0" err="1">
                <a:solidFill>
                  <a:srgbClr val="001080"/>
                </a:solidFill>
                <a:latin typeface="Menlo" panose="020B0609030804020204" pitchFamily="49" charset="0"/>
              </a:rPr>
              <a:t>cout</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267F99"/>
                </a:solidFill>
                <a:latin typeface="Menlo" panose="020B0609030804020204" pitchFamily="49" charset="0"/>
              </a:rPr>
              <a:t>std</a:t>
            </a:r>
            <a:r>
              <a:rPr lang="en-GB" altLang="zh-CN" sz="2000" dirty="0">
                <a:solidFill>
                  <a:srgbClr val="000000"/>
                </a:solidFill>
                <a:latin typeface="Menlo" panose="020B0609030804020204" pitchFamily="49" charset="0"/>
              </a:rPr>
              <a:t>::</a:t>
            </a:r>
            <a:r>
              <a:rPr lang="en-GB" altLang="zh-CN" sz="2000" dirty="0">
                <a:solidFill>
                  <a:srgbClr val="795E26"/>
                </a:solidFill>
                <a:latin typeface="Menlo" panose="020B0609030804020204" pitchFamily="49" charset="0"/>
              </a:rPr>
              <a:t>fixed</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267F99"/>
                </a:solidFill>
                <a:latin typeface="Menlo" panose="020B0609030804020204" pitchFamily="49" charset="0"/>
              </a:rPr>
              <a:t>std</a:t>
            </a:r>
            <a:r>
              <a:rPr lang="en-GB" altLang="zh-CN" sz="2000" dirty="0">
                <a:solidFill>
                  <a:srgbClr val="000000"/>
                </a:solidFill>
                <a:latin typeface="Menlo" panose="020B0609030804020204" pitchFamily="49" charset="0"/>
              </a:rPr>
              <a:t>::</a:t>
            </a:r>
            <a:r>
              <a:rPr lang="en-GB" altLang="zh-CN" sz="2000" dirty="0" err="1">
                <a:solidFill>
                  <a:srgbClr val="795E26"/>
                </a:solidFill>
                <a:latin typeface="Menlo" panose="020B0609030804020204" pitchFamily="49" charset="0"/>
              </a:rPr>
              <a:t>setprecision</a:t>
            </a:r>
            <a:r>
              <a:rPr lang="en-GB" altLang="zh-CN" sz="2000" dirty="0">
                <a:solidFill>
                  <a:srgbClr val="000000"/>
                </a:solidFill>
                <a:latin typeface="Menlo" panose="020B0609030804020204" pitchFamily="49" charset="0"/>
              </a:rPr>
              <a:t>(</a:t>
            </a:r>
            <a:r>
              <a:rPr lang="en-GB" altLang="zh-CN" sz="2000" dirty="0">
                <a:solidFill>
                  <a:srgbClr val="098658"/>
                </a:solidFill>
                <a:latin typeface="Menlo" panose="020B0609030804020204" pitchFamily="49" charset="0"/>
              </a:rPr>
              <a:t>15</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a:solidFill>
                  <a:srgbClr val="001080"/>
                </a:solidFill>
                <a:latin typeface="Menlo" panose="020B0609030804020204" pitchFamily="49" charset="0"/>
              </a:rPr>
              <a:t>f2</a:t>
            </a:r>
            <a:r>
              <a:rPr lang="en-GB" altLang="zh-CN" sz="2000" dirty="0">
                <a:solidFill>
                  <a:srgbClr val="000000"/>
                </a:solidFill>
                <a:latin typeface="Menlo" panose="020B0609030804020204" pitchFamily="49" charset="0"/>
              </a:rPr>
              <a:t> </a:t>
            </a:r>
            <a:r>
              <a:rPr lang="en-GB" altLang="zh-CN" sz="2000" dirty="0">
                <a:solidFill>
                  <a:srgbClr val="795E26"/>
                </a:solidFill>
                <a:latin typeface="Menlo" panose="020B0609030804020204" pitchFamily="49" charset="0"/>
              </a:rPr>
              <a:t>&lt;&lt;</a:t>
            </a:r>
            <a:r>
              <a:rPr lang="en-GB" altLang="zh-CN" sz="2000" dirty="0">
                <a:solidFill>
                  <a:srgbClr val="000000"/>
                </a:solidFill>
                <a:latin typeface="Menlo" panose="020B0609030804020204" pitchFamily="49" charset="0"/>
              </a:rPr>
              <a:t> </a:t>
            </a:r>
            <a:r>
              <a:rPr lang="en-GB" altLang="zh-CN" sz="2000" dirty="0" err="1">
                <a:solidFill>
                  <a:srgbClr val="795E26"/>
                </a:solidFill>
                <a:latin typeface="Menlo" panose="020B0609030804020204" pitchFamily="49" charset="0"/>
              </a:rPr>
              <a:t>endl</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AF00DB"/>
                </a:solidFill>
                <a:latin typeface="Menlo" panose="020B0609030804020204" pitchFamily="49" charset="0"/>
              </a:rPr>
              <a:t>    return</a:t>
            </a:r>
            <a:r>
              <a:rPr lang="en-GB" altLang="zh-CN" sz="2000" dirty="0">
                <a:solidFill>
                  <a:srgbClr val="000000"/>
                </a:solidFill>
                <a:latin typeface="Menlo" panose="020B0609030804020204" pitchFamily="49" charset="0"/>
              </a:rPr>
              <a:t> </a:t>
            </a:r>
            <a:r>
              <a:rPr lang="en-GB" altLang="zh-CN" sz="2000" dirty="0">
                <a:solidFill>
                  <a:srgbClr val="098658"/>
                </a:solidFill>
                <a:latin typeface="Menlo" panose="020B0609030804020204" pitchFamily="49" charset="0"/>
              </a:rPr>
              <a:t>0</a:t>
            </a: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a:p>
            <a:pPr marL="0" indent="0">
              <a:buNone/>
            </a:pPr>
            <a:r>
              <a:rPr lang="en-GB" altLang="zh-CN" sz="2000" dirty="0">
                <a:solidFill>
                  <a:srgbClr val="000000"/>
                </a:solidFill>
                <a:latin typeface="Menlo" panose="020B0609030804020204" pitchFamily="49" charset="0"/>
              </a:rPr>
              <a:t>}</a:t>
            </a:r>
            <a:endParaRPr lang="en-GB" altLang="zh-CN" sz="2000" dirty="0">
              <a:solidFill>
                <a:srgbClr val="000000"/>
              </a:solidFill>
              <a:latin typeface="Menlo" panose="020B0609030804020204" pitchFamily="49" charset="0"/>
            </a:endParaRPr>
          </a:p>
        </p:txBody>
      </p:sp>
      <p:sp>
        <p:nvSpPr>
          <p:cNvPr id="6" name="标题 1"/>
          <p:cNvSpPr>
            <a:spLocks noGrp="1"/>
          </p:cNvSpPr>
          <p:nvPr/>
        </p:nvSpPr>
        <p:spPr>
          <a:xfrm>
            <a:off x="4080944" y="1859976"/>
            <a:ext cx="10515600" cy="833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What’s the output?</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SubTitle_1"/>
          <p:cNvSpPr/>
          <p:nvPr>
            <p:custDataLst>
              <p:tags r:id="rId1"/>
            </p:custDataLst>
          </p:nvPr>
        </p:nvSpPr>
        <p:spPr>
          <a:xfrm>
            <a:off x="6546440" y="1840926"/>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algn="ctr"/>
            <a:endParaRPr lang="zh-CN" altLang="en-US" sz="1200" dirty="0">
              <a:solidFill>
                <a:schemeClr val="bg1"/>
              </a:solidFill>
              <a:cs typeface="+mn-ea"/>
              <a:sym typeface="+mn-lt"/>
            </a:endParaRPr>
          </a:p>
        </p:txBody>
      </p:sp>
      <p:sp>
        <p:nvSpPr>
          <p:cNvPr id="3" name="MH_Other_1"/>
          <p:cNvSpPr/>
          <p:nvPr>
            <p:custDataLst>
              <p:tags r:id="rId2"/>
            </p:custDataLst>
          </p:nvPr>
        </p:nvSpPr>
        <p:spPr>
          <a:xfrm>
            <a:off x="5841591" y="1840926"/>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1</a:t>
            </a:r>
            <a:endParaRPr lang="en-US" altLang="zh-CN" sz="4220" kern="0" dirty="0">
              <a:solidFill>
                <a:srgbClr val="7F7F7F"/>
              </a:solidFill>
              <a:cs typeface="+mn-ea"/>
              <a:sym typeface="+mn-lt"/>
            </a:endParaRPr>
          </a:p>
        </p:txBody>
      </p:sp>
      <p:sp>
        <p:nvSpPr>
          <p:cNvPr id="4" name="MH_SubTitle_2"/>
          <p:cNvSpPr/>
          <p:nvPr>
            <p:custDataLst>
              <p:tags r:id="rId3"/>
            </p:custDataLst>
          </p:nvPr>
        </p:nvSpPr>
        <p:spPr>
          <a:xfrm>
            <a:off x="6546440" y="2842112"/>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5" name="MH_Other_2"/>
          <p:cNvSpPr/>
          <p:nvPr>
            <p:custDataLst>
              <p:tags r:id="rId4"/>
            </p:custDataLst>
          </p:nvPr>
        </p:nvSpPr>
        <p:spPr>
          <a:xfrm>
            <a:off x="5841591" y="2842112"/>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2</a:t>
            </a:r>
            <a:endParaRPr lang="en-US" altLang="zh-CN" sz="4220" kern="0" dirty="0">
              <a:solidFill>
                <a:srgbClr val="7F7F7F"/>
              </a:solidFill>
              <a:cs typeface="+mn-ea"/>
              <a:sym typeface="+mn-lt"/>
            </a:endParaRPr>
          </a:p>
        </p:txBody>
      </p:sp>
      <p:sp>
        <p:nvSpPr>
          <p:cNvPr id="6" name="MH_SubTitle_3"/>
          <p:cNvSpPr/>
          <p:nvPr>
            <p:custDataLst>
              <p:tags r:id="rId5"/>
            </p:custDataLst>
          </p:nvPr>
        </p:nvSpPr>
        <p:spPr>
          <a:xfrm>
            <a:off x="6546440" y="3843298"/>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7" name="MH_Other_3"/>
          <p:cNvSpPr/>
          <p:nvPr>
            <p:custDataLst>
              <p:tags r:id="rId6"/>
            </p:custDataLst>
          </p:nvPr>
        </p:nvSpPr>
        <p:spPr>
          <a:xfrm>
            <a:off x="5841591" y="3843298"/>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3</a:t>
            </a:r>
            <a:endParaRPr lang="en-US" altLang="zh-CN" sz="4220" kern="0" dirty="0">
              <a:solidFill>
                <a:srgbClr val="7F7F7F"/>
              </a:solidFill>
              <a:cs typeface="+mn-ea"/>
              <a:sym typeface="+mn-lt"/>
            </a:endParaRPr>
          </a:p>
        </p:txBody>
      </p:sp>
      <p:sp>
        <p:nvSpPr>
          <p:cNvPr id="8" name="MH_SubTitle_4"/>
          <p:cNvSpPr/>
          <p:nvPr>
            <p:custDataLst>
              <p:tags r:id="rId7"/>
            </p:custDataLst>
          </p:nvPr>
        </p:nvSpPr>
        <p:spPr>
          <a:xfrm>
            <a:off x="6546440" y="4844484"/>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9" name="MH_Other_4"/>
          <p:cNvSpPr/>
          <p:nvPr>
            <p:custDataLst>
              <p:tags r:id="rId8"/>
            </p:custDataLst>
          </p:nvPr>
        </p:nvSpPr>
        <p:spPr>
          <a:xfrm>
            <a:off x="5841591" y="4844484"/>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4</a:t>
            </a:r>
            <a:endParaRPr lang="en-US" altLang="zh-CN" sz="4220" kern="0" dirty="0">
              <a:solidFill>
                <a:srgbClr val="7F7F7F"/>
              </a:solidFill>
              <a:cs typeface="+mn-ea"/>
              <a:sym typeface="+mn-lt"/>
            </a:endParaRPr>
          </a:p>
        </p:txBody>
      </p:sp>
      <p:sp>
        <p:nvSpPr>
          <p:cNvPr id="10" name="矩形 9"/>
          <p:cNvSpPr/>
          <p:nvPr/>
        </p:nvSpPr>
        <p:spPr>
          <a:xfrm>
            <a:off x="7057218" y="3040745"/>
            <a:ext cx="2704999" cy="398780"/>
          </a:xfrm>
          <a:prstGeom prst="rect">
            <a:avLst/>
          </a:prstGeom>
        </p:spPr>
        <p:txBody>
          <a:bodyPr wrap="square">
            <a:spAutoFit/>
          </a:bodyPr>
          <a:lstStyle/>
          <a:p>
            <a:pPr algn="ctr"/>
            <a:r>
              <a:rPr lang="zh-CN" sz="2000" dirty="0">
                <a:solidFill>
                  <a:schemeClr val="bg1"/>
                </a:solidFill>
                <a:cs typeface="+mn-ea"/>
                <a:sym typeface="+mn-lt"/>
              </a:rPr>
              <a:t>变量类型</a:t>
            </a:r>
            <a:endParaRPr lang="zh-CN" sz="2000" dirty="0">
              <a:solidFill>
                <a:schemeClr val="bg1"/>
              </a:solidFill>
              <a:cs typeface="+mn-ea"/>
              <a:sym typeface="+mn-lt"/>
            </a:endParaRPr>
          </a:p>
        </p:txBody>
      </p:sp>
      <p:sp>
        <p:nvSpPr>
          <p:cNvPr id="12" name="矩形 11"/>
          <p:cNvSpPr/>
          <p:nvPr/>
        </p:nvSpPr>
        <p:spPr>
          <a:xfrm>
            <a:off x="7057390" y="2075180"/>
            <a:ext cx="3068955" cy="398780"/>
          </a:xfrm>
          <a:prstGeom prst="rect">
            <a:avLst/>
          </a:prstGeom>
        </p:spPr>
        <p:txBody>
          <a:bodyPr wrap="square">
            <a:spAutoFit/>
          </a:bodyPr>
          <a:lstStyle/>
          <a:p>
            <a:pPr lvl="0" algn="dist"/>
            <a:r>
              <a:rPr lang="zh-CN" altLang="en-US" sz="2000" dirty="0">
                <a:solidFill>
                  <a:schemeClr val="bg1"/>
                </a:solidFill>
                <a:cs typeface="+mn-ea"/>
                <a:sym typeface="+mn-lt"/>
              </a:rPr>
              <a:t>什么是变量</a:t>
            </a:r>
            <a:endParaRPr lang="zh-CN" altLang="en-US" sz="2000" dirty="0">
              <a:solidFill>
                <a:schemeClr val="bg1"/>
              </a:solidFill>
              <a:cs typeface="+mn-ea"/>
              <a:sym typeface="+mn-lt"/>
            </a:endParaRPr>
          </a:p>
        </p:txBody>
      </p:sp>
      <p:sp>
        <p:nvSpPr>
          <p:cNvPr id="14" name="矩形 13"/>
          <p:cNvSpPr/>
          <p:nvPr/>
        </p:nvSpPr>
        <p:spPr>
          <a:xfrm>
            <a:off x="6887210" y="4006850"/>
            <a:ext cx="3409315" cy="398780"/>
          </a:xfrm>
          <a:prstGeom prst="rect">
            <a:avLst/>
          </a:prstGeom>
        </p:spPr>
        <p:txBody>
          <a:bodyPr wrap="square">
            <a:spAutoFit/>
          </a:bodyPr>
          <a:lstStyle/>
          <a:p>
            <a:pPr lvl="0" algn="ctr"/>
            <a:r>
              <a:rPr lang="zh-CN" altLang="en-US" sz="2000" dirty="0">
                <a:solidFill>
                  <a:schemeClr val="bg1"/>
                </a:solidFill>
                <a:cs typeface="+mn-ea"/>
                <a:sym typeface="+mn-lt"/>
              </a:rPr>
              <a:t>数据类型转化</a:t>
            </a:r>
            <a:endParaRPr lang="zh-CN" altLang="en-US" sz="2000" dirty="0">
              <a:solidFill>
                <a:schemeClr val="bg1"/>
              </a:solidFill>
              <a:cs typeface="+mn-ea"/>
              <a:sym typeface="+mn-lt"/>
            </a:endParaRPr>
          </a:p>
        </p:txBody>
      </p:sp>
      <p:sp>
        <p:nvSpPr>
          <p:cNvPr id="17" name="矩形 16"/>
          <p:cNvSpPr/>
          <p:nvPr/>
        </p:nvSpPr>
        <p:spPr>
          <a:xfrm>
            <a:off x="6089015" y="5052060"/>
            <a:ext cx="4641215" cy="398780"/>
          </a:xfrm>
          <a:prstGeom prst="rect">
            <a:avLst/>
          </a:prstGeom>
        </p:spPr>
        <p:txBody>
          <a:bodyPr wrap="square">
            <a:spAutoFit/>
          </a:bodyPr>
          <a:lstStyle/>
          <a:p>
            <a:pPr lvl="0" algn="ctr">
              <a:buClrTx/>
              <a:buSzTx/>
              <a:buFontTx/>
            </a:pPr>
            <a:r>
              <a:rPr lang="zh-CN" altLang="en-US" sz="2000" dirty="0">
                <a:solidFill>
                  <a:schemeClr val="bg1"/>
                </a:solidFill>
                <a:cs typeface="+mn-ea"/>
                <a:sym typeface="+mn-lt"/>
              </a:rPr>
              <a:t>变量的使用</a:t>
            </a:r>
            <a:endParaRPr lang="zh-CN" altLang="en-US" sz="2000" dirty="0">
              <a:solidFill>
                <a:schemeClr val="bg1"/>
              </a:solidFill>
              <a:cs typeface="+mn-ea"/>
              <a:sym typeface="+mn-lt"/>
            </a:endParaRPr>
          </a:p>
        </p:txBody>
      </p:sp>
      <p:sp>
        <p:nvSpPr>
          <p:cNvPr id="18" name="矩形 17"/>
          <p:cNvSpPr/>
          <p:nvPr/>
        </p:nvSpPr>
        <p:spPr>
          <a:xfrm>
            <a:off x="1828801" y="2"/>
            <a:ext cx="868103" cy="8145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组合 18"/>
          <p:cNvGrpSpPr/>
          <p:nvPr/>
        </p:nvGrpSpPr>
        <p:grpSpPr>
          <a:xfrm>
            <a:off x="1116710" y="800838"/>
            <a:ext cx="2244055" cy="3119065"/>
            <a:chOff x="2113254" y="1986218"/>
            <a:chExt cx="2926551" cy="3456460"/>
          </a:xfrm>
        </p:grpSpPr>
        <p:sp>
          <p:nvSpPr>
            <p:cNvPr id="20" name="文本框 19"/>
            <p:cNvSpPr txBox="1"/>
            <p:nvPr/>
          </p:nvSpPr>
          <p:spPr>
            <a:xfrm>
              <a:off x="2113254" y="1986218"/>
              <a:ext cx="2926551" cy="3103731"/>
            </a:xfrm>
            <a:prstGeom prst="rect">
              <a:avLst/>
            </a:prstGeom>
            <a:noFill/>
          </p:spPr>
          <p:txBody>
            <a:bodyPr wrap="square" rtlCol="0">
              <a:spAutoFit/>
            </a:bodyPr>
            <a:lstStyle/>
            <a:p>
              <a:pPr algn="dist"/>
              <a:r>
                <a:rPr lang="zh-CN" altLang="en-US" sz="8800" b="1" dirty="0">
                  <a:solidFill>
                    <a:schemeClr val="tx1">
                      <a:lumMod val="65000"/>
                      <a:lumOff val="35000"/>
                    </a:schemeClr>
                  </a:solidFill>
                  <a:cs typeface="+mn-ea"/>
                  <a:sym typeface="+mn-lt"/>
                </a:rPr>
                <a:t>目</a:t>
              </a:r>
              <a:endParaRPr lang="en-US" altLang="zh-CN" sz="8800" b="1" dirty="0">
                <a:solidFill>
                  <a:schemeClr val="tx1">
                    <a:lumMod val="65000"/>
                    <a:lumOff val="35000"/>
                  </a:schemeClr>
                </a:solidFill>
                <a:cs typeface="+mn-ea"/>
                <a:sym typeface="+mn-lt"/>
              </a:endParaRPr>
            </a:p>
            <a:p>
              <a:pPr algn="dist"/>
              <a:r>
                <a:rPr lang="zh-CN" altLang="en-US" sz="8800" b="1" dirty="0">
                  <a:solidFill>
                    <a:schemeClr val="tx1">
                      <a:lumMod val="65000"/>
                      <a:lumOff val="35000"/>
                    </a:schemeClr>
                  </a:solidFill>
                  <a:cs typeface="+mn-ea"/>
                  <a:sym typeface="+mn-lt"/>
                </a:rPr>
                <a:t>录</a:t>
              </a:r>
              <a:endParaRPr lang="zh-CN" altLang="en-US" sz="8800" b="1" dirty="0">
                <a:solidFill>
                  <a:schemeClr val="tx1">
                    <a:lumMod val="65000"/>
                    <a:lumOff val="35000"/>
                  </a:schemeClr>
                </a:solidFill>
                <a:cs typeface="+mn-ea"/>
                <a:sym typeface="+mn-lt"/>
              </a:endParaRPr>
            </a:p>
          </p:txBody>
        </p:sp>
        <p:sp>
          <p:nvSpPr>
            <p:cNvPr id="21" name="文本框 20"/>
            <p:cNvSpPr txBox="1"/>
            <p:nvPr/>
          </p:nvSpPr>
          <p:spPr>
            <a:xfrm>
              <a:off x="2763171" y="5067502"/>
              <a:ext cx="1780184" cy="375176"/>
            </a:xfrm>
            <a:prstGeom prst="rect">
              <a:avLst/>
            </a:prstGeom>
            <a:noFill/>
          </p:spPr>
          <p:txBody>
            <a:bodyPr wrap="square" rtlCol="0">
              <a:spAutoFit/>
            </a:bodyPr>
            <a:lstStyle/>
            <a:p>
              <a:r>
                <a:rPr lang="en-US" altLang="zh-CN" sz="1600" dirty="0">
                  <a:solidFill>
                    <a:srgbClr val="595959"/>
                  </a:solidFill>
                  <a:cs typeface="+mn-ea"/>
                  <a:sym typeface="+mn-lt"/>
                </a:rPr>
                <a:t>CONTENTS</a:t>
              </a:r>
              <a:endParaRPr lang="zh-CN" altLang="en-US" sz="1600" dirty="0">
                <a:solidFill>
                  <a:srgbClr val="595959"/>
                </a:solidFill>
                <a:cs typeface="+mn-ea"/>
                <a:sym typeface="+mn-lt"/>
              </a:endParaRPr>
            </a:p>
          </p:txBody>
        </p:sp>
      </p:grpSp>
      <p:pic>
        <p:nvPicPr>
          <p:cNvPr id="22" name="图片 21"/>
          <p:cNvPicPr>
            <a:picLocks noChangeAspect="1"/>
          </p:cNvPicPr>
          <p:nvPr/>
        </p:nvPicPr>
        <p:blipFill>
          <a:blip r:embed="rId9" cstate="screen"/>
          <a:stretch>
            <a:fillRect/>
          </a:stretch>
        </p:blipFill>
        <p:spPr>
          <a:xfrm>
            <a:off x="3557079" y="6215896"/>
            <a:ext cx="1291147" cy="785322"/>
          </a:xfrm>
          <a:prstGeom prst="rect">
            <a:avLst/>
          </a:prstGeom>
        </p:spPr>
      </p:pic>
      <p:pic>
        <p:nvPicPr>
          <p:cNvPr id="23" name="图片 22"/>
          <p:cNvPicPr>
            <a:picLocks noChangeAspect="1"/>
          </p:cNvPicPr>
          <p:nvPr/>
        </p:nvPicPr>
        <p:blipFill>
          <a:blip r:embed="rId10" cstate="screen"/>
          <a:stretch>
            <a:fillRect/>
          </a:stretch>
        </p:blipFill>
        <p:spPr>
          <a:xfrm flipH="1">
            <a:off x="5325" y="5563624"/>
            <a:ext cx="1452000" cy="1304544"/>
          </a:xfrm>
          <a:prstGeom prst="rect">
            <a:avLst/>
          </a:prstGeom>
        </p:spPr>
      </p:pic>
      <p:pic>
        <p:nvPicPr>
          <p:cNvPr id="24" name="图片 23"/>
          <p:cNvPicPr>
            <a:picLocks noChangeAspect="1"/>
          </p:cNvPicPr>
          <p:nvPr/>
        </p:nvPicPr>
        <p:blipFill>
          <a:blip r:embed="rId11" cstate="screen"/>
          <a:stretch>
            <a:fillRect/>
          </a:stretch>
        </p:blipFill>
        <p:spPr>
          <a:xfrm>
            <a:off x="10437150" y="199092"/>
            <a:ext cx="1269076" cy="910996"/>
          </a:xfrm>
          <a:prstGeom prst="rect">
            <a:avLst/>
          </a:prstGeom>
        </p:spPr>
      </p:pic>
      <p:pic>
        <p:nvPicPr>
          <p:cNvPr id="25" name="图片 24"/>
          <p:cNvPicPr>
            <a:picLocks noChangeAspect="1"/>
          </p:cNvPicPr>
          <p:nvPr/>
        </p:nvPicPr>
        <p:blipFill>
          <a:blip r:embed="rId12" cstate="screen"/>
          <a:stretch>
            <a:fillRect/>
          </a:stretch>
        </p:blipFill>
        <p:spPr>
          <a:xfrm>
            <a:off x="-105135" y="3919902"/>
            <a:ext cx="421744" cy="782696"/>
          </a:xfrm>
          <a:prstGeom prst="rect">
            <a:avLst/>
          </a:prstGeom>
        </p:spPr>
      </p:pic>
      <p:pic>
        <p:nvPicPr>
          <p:cNvPr id="26" name="图片 25"/>
          <p:cNvPicPr>
            <a:picLocks noChangeAspect="1"/>
          </p:cNvPicPr>
          <p:nvPr/>
        </p:nvPicPr>
        <p:blipFill>
          <a:blip r:embed="rId13" cstate="screen"/>
          <a:stretch>
            <a:fillRect/>
          </a:stretch>
        </p:blipFill>
        <p:spPr>
          <a:xfrm>
            <a:off x="3454089" y="2707632"/>
            <a:ext cx="1147088" cy="2890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40000" fill="hold" grpId="0" nodeType="clickEffect" p14:presetBounceEnd="40000">
                                      <p:stCondLst>
                                        <p:cond delay="0"/>
                                      </p:stCondLst>
                                      <p:childTnLst>
                                        <p:set>
                                          <p:cBhvr>
                                            <p:cTn id="14" dur="500"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500"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500" fill="hold">
                                              <p:stCondLst>
                                                <p:cond delay="0"/>
                                              </p:stCondLst>
                                            </p:cTn>
                                            <p:tgtEl>
                                              <p:spTgt spid="5"/>
                                            </p:tgtEl>
                                            <p:attrNameLst>
                                              <p:attrName>ppt_y</p:attrName>
                                            </p:attrNameLst>
                                          </p:cBhvr>
                                        </p:anim>
                                        <p:animRot by="21600000">
                                          <p:cBhvr>
                                            <p:cTn id="24" dur="500" fill="hold">
                                              <p:stCondLst>
                                                <p:cond delay="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14:presetBounceEnd="40000">
                                      <p:stCondLst>
                                        <p:cond delay="0"/>
                                      </p:stCondLst>
                                      <p:childTnLst>
                                        <p:set>
                                          <p:cBhvr>
                                            <p:cTn id="28" dur="500" fill="hold">
                                              <p:stCondLst>
                                                <p:cond delay="0"/>
                                              </p:stCondLst>
                                            </p:cTn>
                                            <p:tgtEl>
                                              <p:spTgt spid="4"/>
                                            </p:tgtEl>
                                            <p:attrNameLst>
                                              <p:attrName>style.visibility</p:attrName>
                                            </p:attrNameLst>
                                          </p:cBhvr>
                                          <p:to>
                                            <p:strVal val="visible"/>
                                          </p:to>
                                        </p:set>
                                        <p:anim calcmode="lin" valueType="num" p14:bounceEnd="40000">
                                          <p:cBhvr additive="base">
                                            <p:cTn id="29" dur="5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500" fill="hold">
                                              <p:stCondLst>
                                                <p:cond delay="0"/>
                                              </p:stCondLst>
                                            </p:cTn>
                                            <p:tgtEl>
                                              <p:spTgt spid="7"/>
                                            </p:tgtEl>
                                            <p:attrNameLst>
                                              <p:attrName>style.visibility</p:attrName>
                                            </p:attrNameLst>
                                          </p:cBhvr>
                                          <p:to>
                                            <p:strVal val="visible"/>
                                          </p:to>
                                        </p:set>
                                        <p:anim by="(-#ppt_w*2)" calcmode="lin" valueType="num">
                                          <p:cBhvr rctx="PPT">
                                            <p:cTn id="35" dur="500" autoRev="1" fill="hold">
                                              <p:stCondLst>
                                                <p:cond delay="0"/>
                                              </p:stCondLst>
                                            </p:cTn>
                                            <p:tgtEl>
                                              <p:spTgt spid="7"/>
                                            </p:tgtEl>
                                            <p:attrNameLst>
                                              <p:attrName>ppt_w</p:attrName>
                                            </p:attrNameLst>
                                          </p:cBhvr>
                                        </p:anim>
                                        <p:anim by="(#ppt_w*0.50)" calcmode="lin" valueType="num">
                                          <p:cBhvr>
                                            <p:cTn id="36" dur="500" decel="50000" autoRev="1" fill="hold">
                                              <p:stCondLst>
                                                <p:cond delay="0"/>
                                              </p:stCondLst>
                                            </p:cTn>
                                            <p:tgtEl>
                                              <p:spTgt spid="7"/>
                                            </p:tgtEl>
                                            <p:attrNameLst>
                                              <p:attrName>ppt_x</p:attrName>
                                            </p:attrNameLst>
                                          </p:cBhvr>
                                        </p:anim>
                                        <p:anim from="(-#ppt_h/2)" to="(#ppt_y)" calcmode="lin" valueType="num">
                                          <p:cBhvr>
                                            <p:cTn id="37" dur="500" fill="hold">
                                              <p:stCondLst>
                                                <p:cond delay="0"/>
                                              </p:stCondLst>
                                            </p:cTn>
                                            <p:tgtEl>
                                              <p:spTgt spid="7"/>
                                            </p:tgtEl>
                                            <p:attrNameLst>
                                              <p:attrName>ppt_y</p:attrName>
                                            </p:attrNameLst>
                                          </p:cBhvr>
                                        </p:anim>
                                        <p:animRot by="21600000">
                                          <p:cBhvr>
                                            <p:cTn id="38" dur="500" fill="hold">
                                              <p:stCondLst>
                                                <p:cond delay="0"/>
                                              </p:stCondLst>
                                            </p:cTn>
                                            <p:tgtEl>
                                              <p:spTgt spid="7"/>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8" accel="40000" fill="hold" grpId="0" nodeType="clickEffect" p14:presetBounceEnd="40000">
                                      <p:stCondLst>
                                        <p:cond delay="0"/>
                                      </p:stCondLst>
                                      <p:childTnLst>
                                        <p:set>
                                          <p:cBhvr>
                                            <p:cTn id="42" dur="500" fill="hold">
                                              <p:stCondLst>
                                                <p:cond delay="0"/>
                                              </p:stCondLst>
                                            </p:cTn>
                                            <p:tgtEl>
                                              <p:spTgt spid="6"/>
                                            </p:tgtEl>
                                            <p:attrNameLst>
                                              <p:attrName>style.visibility</p:attrName>
                                            </p:attrNameLst>
                                          </p:cBhvr>
                                          <p:to>
                                            <p:strVal val="visible"/>
                                          </p:to>
                                        </p:set>
                                        <p:anim calcmode="lin" valueType="num" p14:bounceEnd="40000">
                                          <p:cBhvr additive="base">
                                            <p:cTn id="43" dur="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500" fill="hold">
                                              <p:stCondLst>
                                                <p:cond delay="0"/>
                                              </p:stCondLst>
                                            </p:cTn>
                                            <p:tgtEl>
                                              <p:spTgt spid="9"/>
                                            </p:tgtEl>
                                            <p:attrNameLst>
                                              <p:attrName>style.visibility</p:attrName>
                                            </p:attrNameLst>
                                          </p:cBhvr>
                                          <p:to>
                                            <p:strVal val="visible"/>
                                          </p:to>
                                        </p:set>
                                        <p:anim by="(-#ppt_w*2)" calcmode="lin" valueType="num">
                                          <p:cBhvr rctx="PPT">
                                            <p:cTn id="49" dur="500" autoRev="1" fill="hold">
                                              <p:stCondLst>
                                                <p:cond delay="0"/>
                                              </p:stCondLst>
                                            </p:cTn>
                                            <p:tgtEl>
                                              <p:spTgt spid="9"/>
                                            </p:tgtEl>
                                            <p:attrNameLst>
                                              <p:attrName>ppt_w</p:attrName>
                                            </p:attrNameLst>
                                          </p:cBhvr>
                                        </p:anim>
                                        <p:anim by="(#ppt_w*0.50)" calcmode="lin" valueType="num">
                                          <p:cBhvr>
                                            <p:cTn id="50" dur="500" decel="50000" autoRev="1" fill="hold">
                                              <p:stCondLst>
                                                <p:cond delay="0"/>
                                              </p:stCondLst>
                                            </p:cTn>
                                            <p:tgtEl>
                                              <p:spTgt spid="9"/>
                                            </p:tgtEl>
                                            <p:attrNameLst>
                                              <p:attrName>ppt_x</p:attrName>
                                            </p:attrNameLst>
                                          </p:cBhvr>
                                        </p:anim>
                                        <p:anim from="(-#ppt_h/2)" to="(#ppt_y)" calcmode="lin" valueType="num">
                                          <p:cBhvr>
                                            <p:cTn id="51" dur="500" fill="hold">
                                              <p:stCondLst>
                                                <p:cond delay="0"/>
                                              </p:stCondLst>
                                            </p:cTn>
                                            <p:tgtEl>
                                              <p:spTgt spid="9"/>
                                            </p:tgtEl>
                                            <p:attrNameLst>
                                              <p:attrName>ppt_y</p:attrName>
                                            </p:attrNameLst>
                                          </p:cBhvr>
                                        </p:anim>
                                        <p:animRot by="21600000">
                                          <p:cBhvr>
                                            <p:cTn id="52" dur="500" fill="hold">
                                              <p:stCondLst>
                                                <p:cond delay="0"/>
                                              </p:stCondLst>
                                            </p:cTn>
                                            <p:tgtEl>
                                              <p:spTgt spid="9"/>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accel="40000" fill="hold" grpId="0" nodeType="clickEffect" p14:presetBounceEnd="40000">
                                      <p:stCondLst>
                                        <p:cond delay="0"/>
                                      </p:stCondLst>
                                      <p:childTnLst>
                                        <p:set>
                                          <p:cBhvr>
                                            <p:cTn id="56" dur="500" fill="hold">
                                              <p:stCondLst>
                                                <p:cond delay="0"/>
                                              </p:stCondLst>
                                            </p:cTn>
                                            <p:tgtEl>
                                              <p:spTgt spid="8"/>
                                            </p:tgtEl>
                                            <p:attrNameLst>
                                              <p:attrName>style.visibility</p:attrName>
                                            </p:attrNameLst>
                                          </p:cBhvr>
                                          <p:to>
                                            <p:strVal val="visible"/>
                                          </p:to>
                                        </p:set>
                                        <p:anim calcmode="lin" valueType="num" p14:bounceEnd="40000">
                                          <p:cBhvr additive="base">
                                            <p:cTn id="57"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40000" fill="hold" grpId="0" nodeType="clickEffect">
                                      <p:stCondLst>
                                        <p:cond delay="0"/>
                                      </p:stCondLst>
                                      <p:childTnLst>
                                        <p:set>
                                          <p:cBhvr>
                                            <p:cTn id="14" dur="500"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500"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500" fill="hold">
                                              <p:stCondLst>
                                                <p:cond delay="0"/>
                                              </p:stCondLst>
                                            </p:cTn>
                                            <p:tgtEl>
                                              <p:spTgt spid="5"/>
                                            </p:tgtEl>
                                            <p:attrNameLst>
                                              <p:attrName>ppt_y</p:attrName>
                                            </p:attrNameLst>
                                          </p:cBhvr>
                                        </p:anim>
                                        <p:animRot by="21600000">
                                          <p:cBhvr>
                                            <p:cTn id="24" dur="500" fill="hold">
                                              <p:stCondLst>
                                                <p:cond delay="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stCondLst>
                                        <p:cond delay="0"/>
                                      </p:stCondLst>
                                      <p:childTnLst>
                                        <p:set>
                                          <p:cBhvr>
                                            <p:cTn id="28" dur="500"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500" fill="hold">
                                              <p:stCondLst>
                                                <p:cond delay="0"/>
                                              </p:stCondLst>
                                            </p:cTn>
                                            <p:tgtEl>
                                              <p:spTgt spid="7"/>
                                            </p:tgtEl>
                                            <p:attrNameLst>
                                              <p:attrName>style.visibility</p:attrName>
                                            </p:attrNameLst>
                                          </p:cBhvr>
                                          <p:to>
                                            <p:strVal val="visible"/>
                                          </p:to>
                                        </p:set>
                                        <p:anim by="(-#ppt_w*2)" calcmode="lin" valueType="num">
                                          <p:cBhvr rctx="PPT">
                                            <p:cTn id="35" dur="500" autoRev="1" fill="hold">
                                              <p:stCondLst>
                                                <p:cond delay="0"/>
                                              </p:stCondLst>
                                            </p:cTn>
                                            <p:tgtEl>
                                              <p:spTgt spid="7"/>
                                            </p:tgtEl>
                                            <p:attrNameLst>
                                              <p:attrName>ppt_w</p:attrName>
                                            </p:attrNameLst>
                                          </p:cBhvr>
                                        </p:anim>
                                        <p:anim by="(#ppt_w*0.50)" calcmode="lin" valueType="num">
                                          <p:cBhvr>
                                            <p:cTn id="36" dur="500" decel="50000" autoRev="1" fill="hold">
                                              <p:stCondLst>
                                                <p:cond delay="0"/>
                                              </p:stCondLst>
                                            </p:cTn>
                                            <p:tgtEl>
                                              <p:spTgt spid="7"/>
                                            </p:tgtEl>
                                            <p:attrNameLst>
                                              <p:attrName>ppt_x</p:attrName>
                                            </p:attrNameLst>
                                          </p:cBhvr>
                                        </p:anim>
                                        <p:anim from="(-#ppt_h/2)" to="(#ppt_y)" calcmode="lin" valueType="num">
                                          <p:cBhvr>
                                            <p:cTn id="37" dur="500" fill="hold">
                                              <p:stCondLst>
                                                <p:cond delay="0"/>
                                              </p:stCondLst>
                                            </p:cTn>
                                            <p:tgtEl>
                                              <p:spTgt spid="7"/>
                                            </p:tgtEl>
                                            <p:attrNameLst>
                                              <p:attrName>ppt_y</p:attrName>
                                            </p:attrNameLst>
                                          </p:cBhvr>
                                        </p:anim>
                                        <p:animRot by="21600000">
                                          <p:cBhvr>
                                            <p:cTn id="38" dur="500" fill="hold">
                                              <p:stCondLst>
                                                <p:cond delay="0"/>
                                              </p:stCondLst>
                                            </p:cTn>
                                            <p:tgtEl>
                                              <p:spTgt spid="7"/>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8" accel="40000" fill="hold" grpId="0" nodeType="clickEffect">
                                      <p:stCondLst>
                                        <p:cond delay="0"/>
                                      </p:stCondLst>
                                      <p:childTnLst>
                                        <p:set>
                                          <p:cBhvr>
                                            <p:cTn id="42" dur="500"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500" fill="hold">
                                              <p:stCondLst>
                                                <p:cond delay="0"/>
                                              </p:stCondLst>
                                            </p:cTn>
                                            <p:tgtEl>
                                              <p:spTgt spid="9"/>
                                            </p:tgtEl>
                                            <p:attrNameLst>
                                              <p:attrName>style.visibility</p:attrName>
                                            </p:attrNameLst>
                                          </p:cBhvr>
                                          <p:to>
                                            <p:strVal val="visible"/>
                                          </p:to>
                                        </p:set>
                                        <p:anim by="(-#ppt_w*2)" calcmode="lin" valueType="num">
                                          <p:cBhvr rctx="PPT">
                                            <p:cTn id="49" dur="500" autoRev="1" fill="hold">
                                              <p:stCondLst>
                                                <p:cond delay="0"/>
                                              </p:stCondLst>
                                            </p:cTn>
                                            <p:tgtEl>
                                              <p:spTgt spid="9"/>
                                            </p:tgtEl>
                                            <p:attrNameLst>
                                              <p:attrName>ppt_w</p:attrName>
                                            </p:attrNameLst>
                                          </p:cBhvr>
                                        </p:anim>
                                        <p:anim by="(#ppt_w*0.50)" calcmode="lin" valueType="num">
                                          <p:cBhvr>
                                            <p:cTn id="50" dur="500" decel="50000" autoRev="1" fill="hold">
                                              <p:stCondLst>
                                                <p:cond delay="0"/>
                                              </p:stCondLst>
                                            </p:cTn>
                                            <p:tgtEl>
                                              <p:spTgt spid="9"/>
                                            </p:tgtEl>
                                            <p:attrNameLst>
                                              <p:attrName>ppt_x</p:attrName>
                                            </p:attrNameLst>
                                          </p:cBhvr>
                                        </p:anim>
                                        <p:anim from="(-#ppt_h/2)" to="(#ppt_y)" calcmode="lin" valueType="num">
                                          <p:cBhvr>
                                            <p:cTn id="51" dur="500" fill="hold">
                                              <p:stCondLst>
                                                <p:cond delay="0"/>
                                              </p:stCondLst>
                                            </p:cTn>
                                            <p:tgtEl>
                                              <p:spTgt spid="9"/>
                                            </p:tgtEl>
                                            <p:attrNameLst>
                                              <p:attrName>ppt_y</p:attrName>
                                            </p:attrNameLst>
                                          </p:cBhvr>
                                        </p:anim>
                                        <p:animRot by="21600000">
                                          <p:cBhvr>
                                            <p:cTn id="52" dur="500" fill="hold">
                                              <p:stCondLst>
                                                <p:cond delay="0"/>
                                              </p:stCondLst>
                                            </p:cTn>
                                            <p:tgtEl>
                                              <p:spTgt spid="9"/>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accel="40000" fill="hold" grpId="0" nodeType="clickEffect">
                                      <p:stCondLst>
                                        <p:cond delay="0"/>
                                      </p:stCondLst>
                                      <p:childTnLst>
                                        <p:set>
                                          <p:cBhvr>
                                            <p:cTn id="56" dur="500"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0-#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内容占位符 2"/>
          <p:cNvSpPr>
            <a:spLocks noGrp="1"/>
          </p:cNvSpPr>
          <p:nvPr/>
        </p:nvSpPr>
        <p:spPr>
          <a:xfrm>
            <a:off x="838199" y="1326995"/>
            <a:ext cx="11053879" cy="484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How many numbers in range [0, 1]? </a:t>
            </a:r>
            <a:endParaRPr kumimoji="1" lang="en-US" altLang="zh-CN" dirty="0"/>
          </a:p>
          <a:p>
            <a:pPr marL="0" indent="0">
              <a:buNone/>
            </a:pPr>
            <a:r>
              <a:rPr kumimoji="1" lang="en-GB" altLang="zh-CN" dirty="0">
                <a:solidFill>
                  <a:srgbClr val="C00000"/>
                </a:solidFill>
              </a:rPr>
              <a:t>		</a:t>
            </a:r>
            <a:r>
              <a:rPr kumimoji="1" lang="en-GB" altLang="zh-CN" sz="3600" dirty="0">
                <a:solidFill>
                  <a:srgbClr val="C00000"/>
                </a:solidFill>
              </a:rPr>
              <a:t>Infinite! </a:t>
            </a:r>
            <a:endParaRPr kumimoji="1" lang="zh-CN" altLang="en-US" sz="3600" dirty="0">
              <a:solidFill>
                <a:srgbClr val="C00000"/>
              </a:solidFill>
            </a:endParaRPr>
          </a:p>
          <a:p>
            <a:endParaRPr kumimoji="1" lang="en-US" altLang="zh-CN" dirty="0"/>
          </a:p>
          <a:p>
            <a:r>
              <a:rPr kumimoji="1" lang="en-US" altLang="zh-CN" dirty="0"/>
              <a:t>How many numbers can 32 bits </a:t>
            </a:r>
            <a:r>
              <a:rPr lang="en-GB" altLang="zh-CN" dirty="0"/>
              <a:t>represent</a:t>
            </a:r>
            <a:r>
              <a:rPr kumimoji="1" lang="en-US" altLang="zh-CN" dirty="0"/>
              <a:t>?</a:t>
            </a:r>
            <a:endParaRPr kumimoji="1" lang="en-US" altLang="zh-CN" dirty="0"/>
          </a:p>
          <a:p>
            <a:pPr marL="0" indent="0">
              <a:buNone/>
            </a:pPr>
            <a:r>
              <a:rPr kumimoji="1" lang="en-US" altLang="zh-CN" dirty="0"/>
              <a:t>		</a:t>
            </a:r>
            <a:r>
              <a:rPr kumimoji="1" lang="en-US" altLang="zh-CN" sz="4800" dirty="0">
                <a:solidFill>
                  <a:srgbClr val="C00000"/>
                </a:solidFill>
              </a:rPr>
              <a:t>2</a:t>
            </a:r>
            <a:r>
              <a:rPr kumimoji="1" lang="en-US" altLang="zh-CN" sz="4800" baseline="30000" dirty="0">
                <a:solidFill>
                  <a:srgbClr val="C00000"/>
                </a:solidFill>
              </a:rPr>
              <a:t>32</a:t>
            </a:r>
            <a:endParaRPr kumimoji="1" lang="en-US" altLang="zh-CN" dirty="0">
              <a:solidFill>
                <a:srgbClr val="C00000"/>
              </a:solidFill>
            </a:endParaRPr>
          </a:p>
          <a:p>
            <a:pPr marL="0" indent="0">
              <a:buNone/>
            </a:pPr>
            <a:r>
              <a:rPr kumimoji="1" lang="en-US" altLang="zh-CN" dirty="0"/>
              <a:t>	</a:t>
            </a:r>
            <a:endParaRPr kumimoji="1" lang="en-US" altLang="zh-CN" dirty="0"/>
          </a:p>
          <a:p>
            <a:r>
              <a:rPr kumimoji="1" lang="en-US" altLang="zh-CN" dirty="0"/>
              <a:t>You want 1.2, but </a:t>
            </a:r>
            <a:r>
              <a:rPr kumimoji="1" lang="en-US" altLang="zh-CN" dirty="0">
                <a:solidFill>
                  <a:srgbClr val="0000CC"/>
                </a:solidFill>
                <a:latin typeface="Courier" pitchFamily="2" charset="0"/>
              </a:rPr>
              <a:t>float</a:t>
            </a:r>
            <a:r>
              <a:rPr kumimoji="1" lang="en-US" altLang="zh-CN" dirty="0"/>
              <a:t> can only provide you 1.200000047683716... </a:t>
            </a:r>
            <a:endParaRPr kumimoji="1" lang="en-US" altLang="zh-CN" dirty="0"/>
          </a:p>
        </p:txBody>
      </p:sp>
      <p:sp>
        <p:nvSpPr>
          <p:cNvPr id="7" name="标题 1"/>
          <p:cNvSpPr>
            <a:spLocks noGrp="1"/>
          </p:cNvSpPr>
          <p:nvPr/>
        </p:nvSpPr>
        <p:spPr>
          <a:xfrm>
            <a:off x="3778684" y="493456"/>
            <a:ext cx="10515600" cy="833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What do we found?</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871855" y="908050"/>
            <a:ext cx="6971665" cy="2045970"/>
          </a:xfrm>
          <a:prstGeom prst="rect">
            <a:avLst/>
          </a:prstGeom>
        </p:spPr>
      </p:pic>
      <p:pic>
        <p:nvPicPr>
          <p:cNvPr id="7" name="图片 6"/>
          <p:cNvPicPr>
            <a:picLocks noChangeAspect="1"/>
          </p:cNvPicPr>
          <p:nvPr/>
        </p:nvPicPr>
        <p:blipFill>
          <a:blip r:embed="rId3"/>
          <a:stretch>
            <a:fillRect/>
          </a:stretch>
        </p:blipFill>
        <p:spPr>
          <a:xfrm>
            <a:off x="871855" y="3302635"/>
            <a:ext cx="6022340" cy="1520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3" name="图片 2"/>
          <p:cNvPicPr>
            <a:picLocks noChangeAspect="1"/>
          </p:cNvPicPr>
          <p:nvPr/>
        </p:nvPicPr>
        <p:blipFill>
          <a:blip r:embed="rId2"/>
          <a:stretch>
            <a:fillRect/>
          </a:stretch>
        </p:blipFill>
        <p:spPr>
          <a:xfrm>
            <a:off x="784225" y="1067435"/>
            <a:ext cx="9142730" cy="2429510"/>
          </a:xfrm>
          <a:prstGeom prst="rect">
            <a:avLst/>
          </a:prstGeom>
        </p:spPr>
      </p:pic>
      <p:pic>
        <p:nvPicPr>
          <p:cNvPr id="4" name="图片 3"/>
          <p:cNvPicPr>
            <a:picLocks noChangeAspect="1"/>
          </p:cNvPicPr>
          <p:nvPr/>
        </p:nvPicPr>
        <p:blipFill>
          <a:blip r:embed="rId3"/>
          <a:stretch>
            <a:fillRect/>
          </a:stretch>
        </p:blipFill>
        <p:spPr>
          <a:xfrm>
            <a:off x="925195" y="3928110"/>
            <a:ext cx="8860790" cy="2199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1252855" y="1333500"/>
            <a:ext cx="9726930" cy="42087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r>
                <a:rPr kumimoji="1" lang="en-US" altLang="en-GB" sz="2000" dirty="0">
                  <a:sym typeface="+mn-ea"/>
                </a:rPr>
                <a:t>-float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4" name="图片 3"/>
          <p:cNvPicPr>
            <a:picLocks noChangeAspect="1"/>
          </p:cNvPicPr>
          <p:nvPr/>
        </p:nvPicPr>
        <p:blipFill>
          <a:blip r:embed="rId2"/>
          <a:stretch>
            <a:fillRect/>
          </a:stretch>
        </p:blipFill>
        <p:spPr>
          <a:xfrm>
            <a:off x="995045" y="1060450"/>
            <a:ext cx="10019665" cy="862965"/>
          </a:xfrm>
          <a:prstGeom prst="rect">
            <a:avLst/>
          </a:prstGeom>
        </p:spPr>
      </p:pic>
      <p:sp>
        <p:nvSpPr>
          <p:cNvPr id="5" name="文本框 4"/>
          <p:cNvSpPr txBox="1"/>
          <p:nvPr/>
        </p:nvSpPr>
        <p:spPr>
          <a:xfrm>
            <a:off x="4540885" y="1649095"/>
            <a:ext cx="6096000" cy="645160"/>
          </a:xfrm>
          <a:prstGeom prst="rect">
            <a:avLst/>
          </a:prstGeom>
          <a:noFill/>
        </p:spPr>
        <p:txBody>
          <a:bodyPr wrap="square" rtlCol="0" anchor="t">
            <a:spAutoFit/>
          </a:bodyPr>
          <a:p>
            <a:r>
              <a:rPr lang="zh-CN" altLang="en-US"/>
              <a:t>float 数据类型被认为是单精度。double 数据类型通常是 float 的两倍大小，因此被认为是双精度。</a:t>
            </a:r>
            <a:endParaRPr lang="zh-CN" altLang="en-US"/>
          </a:p>
        </p:txBody>
      </p:sp>
      <p:sp>
        <p:nvSpPr>
          <p:cNvPr id="7" name="文本框 6"/>
          <p:cNvSpPr txBox="1"/>
          <p:nvPr/>
        </p:nvSpPr>
        <p:spPr>
          <a:xfrm>
            <a:off x="6085840" y="2573020"/>
            <a:ext cx="4692650" cy="1198880"/>
          </a:xfrm>
          <a:prstGeom prst="rect">
            <a:avLst/>
          </a:prstGeom>
          <a:noFill/>
        </p:spPr>
        <p:txBody>
          <a:bodyPr wrap="square" rtlCol="0" anchor="t">
            <a:spAutoFit/>
          </a:bodyPr>
          <a:p>
            <a:r>
              <a:rPr lang="zh-CN" altLang="en-US">
                <a:solidFill>
                  <a:srgbClr val="FF0000"/>
                </a:solidFill>
              </a:rPr>
              <a:t>有些人可能已经注意到，浮点数据类型没有无符号分类，这是因为在所有机器上，float、double 和 long double 数据类型的变量都可以存储正数和负数。</a:t>
            </a:r>
            <a:endParaRPr lang="zh-CN" altLang="en-US">
              <a:solidFill>
                <a:srgbClr val="FF0000"/>
              </a:solidFill>
            </a:endParaRPr>
          </a:p>
        </p:txBody>
      </p:sp>
      <p:pic>
        <p:nvPicPr>
          <p:cNvPr id="8" name="图片 7"/>
          <p:cNvPicPr>
            <a:picLocks noChangeAspect="1"/>
          </p:cNvPicPr>
          <p:nvPr/>
        </p:nvPicPr>
        <p:blipFill>
          <a:blip r:embed="rId3"/>
          <a:stretch>
            <a:fillRect/>
          </a:stretch>
        </p:blipFill>
        <p:spPr>
          <a:xfrm>
            <a:off x="786130" y="2257425"/>
            <a:ext cx="5055235" cy="3216275"/>
          </a:xfrm>
          <a:prstGeom prst="rect">
            <a:avLst/>
          </a:prstGeom>
        </p:spPr>
      </p:pic>
      <p:pic>
        <p:nvPicPr>
          <p:cNvPr id="9" name="图片 8"/>
          <p:cNvPicPr>
            <a:picLocks noChangeAspect="1"/>
          </p:cNvPicPr>
          <p:nvPr/>
        </p:nvPicPr>
        <p:blipFill>
          <a:blip r:embed="rId4"/>
          <a:stretch>
            <a:fillRect/>
          </a:stretch>
        </p:blipFill>
        <p:spPr>
          <a:xfrm>
            <a:off x="5681345" y="3771900"/>
            <a:ext cx="6162675" cy="2571750"/>
          </a:xfrm>
          <a:prstGeom prst="rect">
            <a:avLst/>
          </a:prstGeom>
        </p:spPr>
      </p:pic>
      <p:sp>
        <p:nvSpPr>
          <p:cNvPr id="10" name="文本框 9"/>
          <p:cNvSpPr txBox="1"/>
          <p:nvPr/>
        </p:nvSpPr>
        <p:spPr>
          <a:xfrm>
            <a:off x="995045" y="5975350"/>
            <a:ext cx="4345940" cy="368300"/>
          </a:xfrm>
          <a:prstGeom prst="rect">
            <a:avLst/>
          </a:prstGeom>
          <a:noFill/>
        </p:spPr>
        <p:txBody>
          <a:bodyPr wrap="none" rtlCol="0" anchor="t">
            <a:spAutoFit/>
          </a:bodyPr>
          <a:p>
            <a:r>
              <a:rPr kumimoji="1" lang="en-US" altLang="zh-CN" dirty="0">
                <a:solidFill>
                  <a:srgbClr val="0000CC"/>
                </a:solidFill>
                <a:latin typeface="Courier" pitchFamily="2" charset="0"/>
                <a:sym typeface="+mn-ea"/>
              </a:rPr>
              <a:t>double</a:t>
            </a:r>
            <a:r>
              <a:rPr kumimoji="1" lang="en-US" altLang="zh-CN" dirty="0">
                <a:sym typeface="+mn-ea"/>
              </a:rPr>
              <a:t> operations is slower than </a:t>
            </a:r>
            <a:r>
              <a:rPr kumimoji="1" lang="en-US" altLang="zh-CN" dirty="0">
                <a:solidFill>
                  <a:srgbClr val="0000CC"/>
                </a:solidFill>
                <a:latin typeface="Courier" pitchFamily="2" charset="0"/>
                <a:sym typeface="+mn-ea"/>
              </a:rPr>
              <a:t>float</a:t>
            </a:r>
            <a:endParaRPr lang="zh-CN" altLang="en-US"/>
          </a:p>
        </p:txBody>
      </p:sp>
      <p:sp>
        <p:nvSpPr>
          <p:cNvPr id="2" name="文本框 1"/>
          <p:cNvSpPr txBox="1"/>
          <p:nvPr/>
        </p:nvSpPr>
        <p:spPr>
          <a:xfrm>
            <a:off x="8254365" y="4688840"/>
            <a:ext cx="6096000" cy="737235"/>
          </a:xfrm>
          <a:prstGeom prst="rect">
            <a:avLst/>
          </a:prstGeom>
          <a:noFill/>
        </p:spPr>
        <p:txBody>
          <a:bodyPr wrap="square" rtlCol="0" anchor="t">
            <a:spAutoFit/>
          </a:bodyPr>
          <a:p>
            <a:r>
              <a:rPr lang="en-US" altLang="zh-CN" sz="1400">
                <a:solidFill>
                  <a:srgbClr val="FF0000"/>
                </a:solidFill>
              </a:rPr>
              <a:t>C++</a:t>
            </a:r>
            <a:r>
              <a:rPr lang="zh-CN" altLang="en-US" sz="1400">
                <a:solidFill>
                  <a:srgbClr val="FF0000"/>
                </a:solidFill>
              </a:rPr>
              <a:t>中默认声明的小数是double类型的</a:t>
            </a:r>
            <a:endParaRPr lang="zh-CN" altLang="en-US" sz="1400">
              <a:solidFill>
                <a:srgbClr val="FF0000"/>
              </a:solidFill>
            </a:endParaRPr>
          </a:p>
          <a:p>
            <a:r>
              <a:rPr lang="zh-CN" altLang="en-US" sz="1400">
                <a:solidFill>
                  <a:srgbClr val="FF0000"/>
                </a:solidFill>
              </a:rPr>
              <a:t>所以我们可以使用以（0.5f）表示用</a:t>
            </a:r>
            <a:endParaRPr lang="zh-CN" altLang="en-US" sz="1400">
              <a:solidFill>
                <a:srgbClr val="FF0000"/>
              </a:solidFill>
            </a:endParaRPr>
          </a:p>
          <a:p>
            <a:r>
              <a:rPr lang="zh-CN" altLang="en-US" sz="1400">
                <a:solidFill>
                  <a:srgbClr val="FF0000"/>
                </a:solidFill>
              </a:rPr>
              <a:t>float数据类型处理此数据</a:t>
            </a:r>
            <a:endParaRPr lang="zh-CN" altLang="en-US" sz="14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5582920" cy="391281"/>
            <a:chOff x="522940" y="516970"/>
            <a:chExt cx="5582920" cy="391281"/>
          </a:xfrm>
        </p:grpSpPr>
        <p:sp>
          <p:nvSpPr>
            <p:cNvPr id="81" name="稻壳儿小白白(http://dwz.cn/Wu2UP)"/>
            <p:cNvSpPr txBox="1">
              <a:spLocks noChangeArrowheads="1"/>
            </p:cNvSpPr>
            <p:nvPr/>
          </p:nvSpPr>
          <p:spPr bwMode="auto">
            <a:xfrm>
              <a:off x="1420195" y="554435"/>
              <a:ext cx="46856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US" sz="2000" dirty="0">
                  <a:sym typeface="+mn-ea"/>
                </a:rPr>
                <a:t>变量补充</a:t>
              </a:r>
              <a:r>
                <a:rPr kumimoji="1" lang="en-US" altLang="en-GB" sz="2000" dirty="0">
                  <a:sym typeface="+mn-ea"/>
                </a:rPr>
                <a:t>-inf/nan</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6369685" y="516890"/>
            <a:ext cx="5522595" cy="3127375"/>
          </a:xfrm>
          <a:prstGeom prst="rect">
            <a:avLst/>
          </a:prstGeom>
        </p:spPr>
      </p:pic>
      <p:sp>
        <p:nvSpPr>
          <p:cNvPr id="7" name="内容占位符 2"/>
          <p:cNvSpPr>
            <a:spLocks noGrp="1"/>
          </p:cNvSpPr>
          <p:nvPr/>
        </p:nvSpPr>
        <p:spPr>
          <a:xfrm>
            <a:off x="838199" y="1326995"/>
            <a:ext cx="11053879" cy="484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t>What will f1 and f2 be?</a:t>
            </a:r>
            <a:endParaRPr kumimoji="1" lang="zh-CN" altLang="en-US" sz="1800" dirty="0"/>
          </a:p>
          <a:p>
            <a:pPr marL="685800" lvl="1" indent="0">
              <a:buNone/>
            </a:pPr>
            <a:endParaRPr lang="en-GB" altLang="zh-CN" sz="1600" dirty="0">
              <a:solidFill>
                <a:srgbClr val="0000FF"/>
              </a:solidFill>
              <a:latin typeface="Menlo" panose="020B0609030804020204" pitchFamily="49" charset="0"/>
            </a:endParaRPr>
          </a:p>
          <a:p>
            <a:pPr marL="457200" lvl="1" indent="0">
              <a:buNone/>
            </a:pPr>
            <a:r>
              <a:rPr lang="en-GB" altLang="zh-CN" sz="1600" dirty="0">
                <a:solidFill>
                  <a:srgbClr val="0000FF"/>
                </a:solidFill>
                <a:latin typeface="Menlo" panose="020B0609030804020204" pitchFamily="49" charset="0"/>
              </a:rPr>
              <a:t>float</a:t>
            </a:r>
            <a:r>
              <a:rPr lang="en-GB" altLang="zh-CN" sz="1600" dirty="0">
                <a:solidFill>
                  <a:srgbClr val="000000"/>
                </a:solidFill>
                <a:latin typeface="Menlo" panose="020B0609030804020204" pitchFamily="49" charset="0"/>
              </a:rPr>
              <a:t> </a:t>
            </a:r>
            <a:r>
              <a:rPr lang="en-GB" altLang="zh-CN" sz="1600" dirty="0">
                <a:solidFill>
                  <a:srgbClr val="001080"/>
                </a:solidFill>
                <a:latin typeface="Menlo" panose="020B0609030804020204" pitchFamily="49" charset="0"/>
              </a:rPr>
              <a:t>f1</a:t>
            </a:r>
            <a:r>
              <a:rPr lang="en-GB" altLang="zh-CN" sz="1600" dirty="0">
                <a:solidFill>
                  <a:srgbClr val="000000"/>
                </a:solidFill>
                <a:latin typeface="Menlo" panose="020B0609030804020204" pitchFamily="49" charset="0"/>
              </a:rPr>
              <a:t> = </a:t>
            </a:r>
            <a:r>
              <a:rPr lang="en-GB" altLang="zh-CN" sz="1600" dirty="0">
                <a:solidFill>
                  <a:srgbClr val="098658"/>
                </a:solidFill>
                <a:latin typeface="Menlo" panose="020B0609030804020204" pitchFamily="49" charset="0"/>
              </a:rPr>
              <a:t>2.0f</a:t>
            </a:r>
            <a:r>
              <a:rPr lang="en-GB" altLang="zh-CN" sz="1600" dirty="0">
                <a:solidFill>
                  <a:srgbClr val="000000"/>
                </a:solidFill>
                <a:latin typeface="Menlo" panose="020B0609030804020204" pitchFamily="49" charset="0"/>
              </a:rPr>
              <a:t> / </a:t>
            </a:r>
            <a:r>
              <a:rPr lang="en-GB" altLang="zh-CN" sz="1600" dirty="0">
                <a:solidFill>
                  <a:srgbClr val="098658"/>
                </a:solidFill>
                <a:latin typeface="Menlo" panose="020B0609030804020204" pitchFamily="49" charset="0"/>
              </a:rPr>
              <a:t>0.0f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marL="457200" lvl="1" indent="0">
              <a:buNone/>
            </a:pPr>
            <a:r>
              <a:rPr lang="en-GB" altLang="zh-CN" sz="1600" dirty="0">
                <a:solidFill>
                  <a:srgbClr val="0000FF"/>
                </a:solidFill>
                <a:latin typeface="Menlo" panose="020B0609030804020204" pitchFamily="49" charset="0"/>
              </a:rPr>
              <a:t>float</a:t>
            </a:r>
            <a:r>
              <a:rPr lang="en-GB" altLang="zh-CN" sz="1600" dirty="0">
                <a:solidFill>
                  <a:srgbClr val="000000"/>
                </a:solidFill>
                <a:latin typeface="Menlo" panose="020B0609030804020204" pitchFamily="49" charset="0"/>
              </a:rPr>
              <a:t> </a:t>
            </a:r>
            <a:r>
              <a:rPr lang="en-GB" altLang="zh-CN" sz="1600" dirty="0">
                <a:solidFill>
                  <a:srgbClr val="001080"/>
                </a:solidFill>
                <a:latin typeface="Menlo" panose="020B0609030804020204" pitchFamily="49" charset="0"/>
              </a:rPr>
              <a:t>f2</a:t>
            </a:r>
            <a:r>
              <a:rPr lang="en-GB" altLang="zh-CN" sz="1600" dirty="0">
                <a:solidFill>
                  <a:srgbClr val="000000"/>
                </a:solidFill>
                <a:latin typeface="Menlo" panose="020B0609030804020204" pitchFamily="49" charset="0"/>
              </a:rPr>
              <a:t> = </a:t>
            </a:r>
            <a:r>
              <a:rPr lang="en-GB" altLang="zh-CN" sz="1600" dirty="0">
                <a:solidFill>
                  <a:srgbClr val="098658"/>
                </a:solidFill>
                <a:latin typeface="Menlo" panose="020B0609030804020204" pitchFamily="49" charset="0"/>
              </a:rPr>
              <a:t>0.0f</a:t>
            </a:r>
            <a:r>
              <a:rPr lang="en-GB" altLang="zh-CN" sz="1600" dirty="0">
                <a:solidFill>
                  <a:srgbClr val="000000"/>
                </a:solidFill>
                <a:latin typeface="Menlo" panose="020B0609030804020204" pitchFamily="49" charset="0"/>
              </a:rPr>
              <a:t> / </a:t>
            </a:r>
            <a:r>
              <a:rPr lang="en-GB" altLang="zh-CN" sz="1600" dirty="0">
                <a:solidFill>
                  <a:srgbClr val="098658"/>
                </a:solidFill>
                <a:latin typeface="Menlo" panose="020B0609030804020204" pitchFamily="49" charset="0"/>
              </a:rPr>
              <a:t>0.0f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endParaRPr kumimoji="1" lang="en-US" altLang="zh-CN" sz="1800" dirty="0"/>
          </a:p>
          <a:p>
            <a:r>
              <a:rPr kumimoji="1" lang="en-US" altLang="zh-CN" sz="1800" dirty="0"/>
              <a:t>±inf: infinity (Exponent=11111111, fraction=0)</a:t>
            </a:r>
            <a:endParaRPr kumimoji="1" lang="en-US" altLang="zh-CN" sz="1800" dirty="0"/>
          </a:p>
          <a:p>
            <a:r>
              <a:rPr kumimoji="1" lang="en-US" altLang="zh-CN" sz="1800" dirty="0"/>
              <a:t>nan: not a number (Exponent=11111111, fraction!=0)</a:t>
            </a:r>
            <a:endParaRPr kumimoji="1" lang="en-US" altLang="zh-CN" sz="1800" dirty="0"/>
          </a:p>
          <a:p>
            <a:endParaRPr kumimoji="1" lang="en-US" altLang="zh-CN" sz="1800" dirty="0"/>
          </a:p>
        </p:txBody>
      </p:sp>
      <p:pic>
        <p:nvPicPr>
          <p:cNvPr id="8" name="图片 7"/>
          <p:cNvPicPr>
            <a:picLocks noChangeAspect="1"/>
          </p:cNvPicPr>
          <p:nvPr/>
        </p:nvPicPr>
        <p:blipFill>
          <a:blip r:embed="rId3"/>
          <a:stretch>
            <a:fillRect/>
          </a:stretch>
        </p:blipFill>
        <p:spPr>
          <a:xfrm>
            <a:off x="838200" y="3767455"/>
            <a:ext cx="5139690" cy="2806700"/>
          </a:xfrm>
          <a:prstGeom prst="rect">
            <a:avLst/>
          </a:prstGeom>
        </p:spPr>
      </p:pic>
      <p:sp>
        <p:nvSpPr>
          <p:cNvPr id="9" name="文本框 8"/>
          <p:cNvSpPr txBox="1"/>
          <p:nvPr/>
        </p:nvSpPr>
        <p:spPr>
          <a:xfrm>
            <a:off x="5977890" y="5542280"/>
            <a:ext cx="6096000" cy="922020"/>
          </a:xfrm>
          <a:prstGeom prst="rect">
            <a:avLst/>
          </a:prstGeom>
          <a:noFill/>
        </p:spPr>
        <p:txBody>
          <a:bodyPr wrap="square" rtlCol="0" anchor="t">
            <a:spAutoFit/>
          </a:bodyPr>
          <a:p>
            <a:r>
              <a:rPr lang="zh-CN" altLang="en-US" b="1">
                <a:solidFill>
                  <a:srgbClr val="FF0000"/>
                </a:solidFill>
              </a:rPr>
              <a:t>注意：inf在C语言表达式中就表示数学里无限的概念，如1.0/inf等于0.0，并可以与其他浮点数进行比较的（可以参与&lt;=、&gt;+、==、!=等运算）。</a:t>
            </a:r>
            <a:endParaRPr lang="zh-CN" altLang="en-US" b="1">
              <a:solidFill>
                <a:srgbClr val="FF0000"/>
              </a:solidFill>
            </a:endParaRPr>
          </a:p>
        </p:txBody>
      </p:sp>
      <p:sp>
        <p:nvSpPr>
          <p:cNvPr id="10" name="文本框 9"/>
          <p:cNvSpPr txBox="1"/>
          <p:nvPr/>
        </p:nvSpPr>
        <p:spPr>
          <a:xfrm>
            <a:off x="5977890" y="3874135"/>
            <a:ext cx="6096000" cy="922020"/>
          </a:xfrm>
          <a:prstGeom prst="rect">
            <a:avLst/>
          </a:prstGeom>
          <a:noFill/>
        </p:spPr>
        <p:txBody>
          <a:bodyPr wrap="square" rtlCol="0" anchor="t">
            <a:spAutoFit/>
          </a:bodyPr>
          <a:p>
            <a:r>
              <a:rPr lang="zh-CN" altLang="en-US" b="1">
                <a:solidFill>
                  <a:srgbClr val="FF0000"/>
                </a:solidFill>
              </a:rPr>
              <a:t>注意：nan是无序的（unordered），无法对其进行逻辑运算。它不大于、小于或等于任何数（包括它自己），将&lt;，&gt;，&lt;=，和&gt;=作用于nan产生一个exception。</a:t>
            </a:r>
            <a:endParaRPr lang="zh-CN" altLang="en-US"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73080" cy="391281"/>
            <a:chOff x="522940" y="516970"/>
            <a:chExt cx="3273080" cy="391281"/>
          </a:xfrm>
        </p:grpSpPr>
        <p:sp>
          <p:nvSpPr>
            <p:cNvPr id="81" name="稻壳儿小白白(http://dwz.cn/Wu2UP)"/>
            <p:cNvSpPr txBox="1">
              <a:spLocks noChangeArrowheads="1"/>
            </p:cNvSpPr>
            <p:nvPr/>
          </p:nvSpPr>
          <p:spPr bwMode="auto">
            <a:xfrm>
              <a:off x="1437384"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en-GB" sz="2000" dirty="0">
                  <a:sym typeface="+mn-ea"/>
                </a:rPr>
                <a:t>-typedef</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1292860" y="1254125"/>
            <a:ext cx="6096000" cy="368300"/>
          </a:xfrm>
          <a:prstGeom prst="rect">
            <a:avLst/>
          </a:prstGeom>
          <a:noFill/>
        </p:spPr>
        <p:txBody>
          <a:bodyPr wrap="square" rtlCol="0" anchor="t">
            <a:spAutoFit/>
          </a:bodyPr>
          <a:p>
            <a:r>
              <a:rPr lang="zh-CN" altLang="en-US"/>
              <a:t>typedef是替一个对象取一个别名，以此增强程序的可读性。</a:t>
            </a:r>
            <a:endParaRPr lang="zh-CN" altLang="en-US"/>
          </a:p>
        </p:txBody>
      </p:sp>
      <p:pic>
        <p:nvPicPr>
          <p:cNvPr id="7" name="图片 6"/>
          <p:cNvPicPr>
            <a:picLocks noChangeAspect="1"/>
          </p:cNvPicPr>
          <p:nvPr/>
        </p:nvPicPr>
        <p:blipFill>
          <a:blip r:embed="rId2"/>
          <a:stretch>
            <a:fillRect/>
          </a:stretch>
        </p:blipFill>
        <p:spPr>
          <a:xfrm>
            <a:off x="1150620" y="1685925"/>
            <a:ext cx="7900035" cy="838200"/>
          </a:xfrm>
          <a:prstGeom prst="rect">
            <a:avLst/>
          </a:prstGeom>
        </p:spPr>
      </p:pic>
      <p:pic>
        <p:nvPicPr>
          <p:cNvPr id="8" name="图片 7"/>
          <p:cNvPicPr>
            <a:picLocks noChangeAspect="1"/>
          </p:cNvPicPr>
          <p:nvPr/>
        </p:nvPicPr>
        <p:blipFill>
          <a:blip r:embed="rId3"/>
          <a:stretch>
            <a:fillRect/>
          </a:stretch>
        </p:blipFill>
        <p:spPr>
          <a:xfrm>
            <a:off x="523240" y="2524125"/>
            <a:ext cx="5327015" cy="2807335"/>
          </a:xfrm>
          <a:prstGeom prst="rect">
            <a:avLst/>
          </a:prstGeom>
        </p:spPr>
      </p:pic>
      <p:pic>
        <p:nvPicPr>
          <p:cNvPr id="10" name="图片 9"/>
          <p:cNvPicPr>
            <a:picLocks noChangeAspect="1"/>
          </p:cNvPicPr>
          <p:nvPr/>
        </p:nvPicPr>
        <p:blipFill>
          <a:blip r:embed="rId4"/>
          <a:stretch>
            <a:fillRect/>
          </a:stretch>
        </p:blipFill>
        <p:spPr>
          <a:xfrm>
            <a:off x="5385435" y="3764915"/>
            <a:ext cx="6629400" cy="2705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73080" cy="391281"/>
            <a:chOff x="522940" y="516970"/>
            <a:chExt cx="3273080" cy="391281"/>
          </a:xfrm>
        </p:grpSpPr>
        <p:sp>
          <p:nvSpPr>
            <p:cNvPr id="81" name="稻壳儿小白白(http://dwz.cn/Wu2UP)"/>
            <p:cNvSpPr txBox="1">
              <a:spLocks noChangeArrowheads="1"/>
            </p:cNvSpPr>
            <p:nvPr/>
          </p:nvSpPr>
          <p:spPr bwMode="auto">
            <a:xfrm>
              <a:off x="1437384"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en-GB" sz="2000" dirty="0">
                  <a:sym typeface="+mn-ea"/>
                </a:rPr>
                <a:t>-auto(</a:t>
              </a:r>
              <a:r>
                <a:rPr kumimoji="1" lang="zh-CN" altLang="en-US" sz="2000" dirty="0">
                  <a:sym typeface="+mn-ea"/>
                </a:rPr>
                <a:t>科普</a:t>
              </a:r>
              <a:r>
                <a:rPr kumimoji="1" lang="en-US" altLang="en-GB" sz="2000" dirty="0">
                  <a:sym typeface="+mn-ea"/>
                </a:rPr>
                <a:t>)</a:t>
              </a:r>
              <a:endParaRPr kumimoji="1" lang="en-US"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内容占位符 2"/>
          <p:cNvSpPr>
            <a:spLocks noGrp="1"/>
          </p:cNvSpPr>
          <p:nvPr/>
        </p:nvSpPr>
        <p:spPr>
          <a:xfrm>
            <a:off x="838199" y="1326995"/>
            <a:ext cx="11053879" cy="48499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zh-CN" dirty="0">
                <a:solidFill>
                  <a:srgbClr val="0000FF"/>
                </a:solidFill>
                <a:latin typeface="Menlo" panose="020B0609030804020204" pitchFamily="49" charset="0"/>
              </a:rPr>
              <a:t>auto</a:t>
            </a:r>
            <a:r>
              <a:rPr kumimoji="1" lang="en-US" altLang="zh-CN" dirty="0"/>
              <a:t> is</a:t>
            </a:r>
            <a:r>
              <a:rPr lang="en-GB" altLang="zh-CN" dirty="0"/>
              <a:t> placeholder type specifier. </a:t>
            </a:r>
            <a:endParaRPr lang="en-GB" altLang="zh-CN" dirty="0"/>
          </a:p>
          <a:p>
            <a:pPr marL="0" indent="0">
              <a:buNone/>
            </a:pPr>
            <a:r>
              <a:rPr lang="en-GB" altLang="zh-CN" dirty="0"/>
              <a:t>The type of the variable will be deduced from its initializer.</a:t>
            </a:r>
            <a:endParaRPr kumimoji="1" lang="en-US" altLang="zh-CN" dirty="0"/>
          </a:p>
          <a:p>
            <a:pPr marL="685800" lvl="1" indent="0">
              <a:buNone/>
            </a:pPr>
            <a:r>
              <a:rPr lang="en-GB" altLang="zh-CN" dirty="0">
                <a:solidFill>
                  <a:srgbClr val="0000FF"/>
                </a:solidFill>
                <a:latin typeface="Menlo" panose="020B0609030804020204" pitchFamily="49" charset="0"/>
              </a:rPr>
              <a:t>auto</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a</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2</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 type of a is int</a:t>
            </a:r>
            <a:endParaRPr lang="en-GB" altLang="zh-CN" dirty="0">
              <a:solidFill>
                <a:srgbClr val="000000"/>
              </a:solidFill>
              <a:latin typeface="Menlo" panose="020B0609030804020204" pitchFamily="49" charset="0"/>
            </a:endParaRPr>
          </a:p>
          <a:p>
            <a:pPr marL="685800" lvl="1" indent="0">
              <a:buNone/>
            </a:pPr>
            <a:r>
              <a:rPr lang="en-GB" altLang="zh-CN" dirty="0">
                <a:solidFill>
                  <a:srgbClr val="0000FF"/>
                </a:solidFill>
                <a:latin typeface="Menlo" panose="020B0609030804020204" pitchFamily="49" charset="0"/>
              </a:rPr>
              <a:t>auto</a:t>
            </a:r>
            <a:r>
              <a:rPr lang="en-GB" altLang="zh-CN" dirty="0">
                <a:solidFill>
                  <a:srgbClr val="000000"/>
                </a:solidFill>
                <a:latin typeface="Menlo" panose="020B0609030804020204" pitchFamily="49" charset="0"/>
              </a:rPr>
              <a:t> </a:t>
            </a:r>
            <a:r>
              <a:rPr lang="en-GB" altLang="zh-CN" dirty="0" err="1">
                <a:solidFill>
                  <a:srgbClr val="001080"/>
                </a:solidFill>
                <a:latin typeface="Menlo" panose="020B0609030804020204" pitchFamily="49" charset="0"/>
              </a:rPr>
              <a:t>bc</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2.3</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 type of b is double</a:t>
            </a:r>
            <a:endParaRPr lang="en-GB" altLang="zh-CN" dirty="0">
              <a:solidFill>
                <a:srgbClr val="000000"/>
              </a:solidFill>
              <a:latin typeface="Menlo" panose="020B0609030804020204" pitchFamily="49" charset="0"/>
            </a:endParaRPr>
          </a:p>
          <a:p>
            <a:pPr marL="685800" lvl="1" indent="0">
              <a:buNone/>
            </a:pPr>
            <a:r>
              <a:rPr lang="en-GB" altLang="zh-CN" dirty="0">
                <a:solidFill>
                  <a:srgbClr val="0000FF"/>
                </a:solidFill>
                <a:latin typeface="Menlo" panose="020B0609030804020204" pitchFamily="49" charset="0"/>
              </a:rPr>
              <a:t>auto</a:t>
            </a:r>
            <a:r>
              <a:rPr lang="en-GB" altLang="zh-CN" dirty="0">
                <a:solidFill>
                  <a:srgbClr val="008000"/>
                </a:solidFill>
                <a:latin typeface="Menlo" panose="020B0609030804020204" pitchFamily="49" charset="0"/>
              </a:rPr>
              <a:t> </a:t>
            </a:r>
            <a:r>
              <a:rPr lang="en-GB" altLang="zh-CN" dirty="0">
                <a:solidFill>
                  <a:srgbClr val="001080"/>
                </a:solidFill>
                <a:latin typeface="Menlo" panose="020B0609030804020204" pitchFamily="49" charset="0"/>
              </a:rPr>
              <a:t>c</a:t>
            </a:r>
            <a:r>
              <a:rPr lang="en-GB" altLang="zh-CN" dirty="0">
                <a:solidFill>
                  <a:srgbClr val="000000"/>
                </a:solidFill>
                <a:latin typeface="Menlo" panose="020B0609030804020204" pitchFamily="49" charset="0"/>
              </a:rPr>
              <a:t> ;</a:t>
            </a:r>
            <a:r>
              <a:rPr lang="en-GB" altLang="zh-CN" dirty="0">
                <a:solidFill>
                  <a:srgbClr val="008000"/>
                </a:solidFill>
                <a:latin typeface="Menlo" panose="020B0609030804020204" pitchFamily="49" charset="0"/>
              </a:rPr>
              <a:t> //valid in C, error in C++</a:t>
            </a:r>
            <a:endParaRPr lang="en-GB" altLang="zh-CN" dirty="0">
              <a:solidFill>
                <a:srgbClr val="000000"/>
              </a:solidFill>
              <a:latin typeface="Menlo" panose="020B0609030804020204" pitchFamily="49" charset="0"/>
            </a:endParaRPr>
          </a:p>
          <a:p>
            <a:pPr marL="685800" lvl="1" indent="0">
              <a:buNone/>
            </a:pPr>
            <a:r>
              <a:rPr lang="en-GB" altLang="zh-CN" dirty="0">
                <a:solidFill>
                  <a:srgbClr val="0000FF"/>
                </a:solidFill>
                <a:latin typeface="Menlo" panose="020B0609030804020204" pitchFamily="49" charset="0"/>
              </a:rPr>
              <a:t>auto</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d</a:t>
            </a:r>
            <a:r>
              <a:rPr lang="en-GB" altLang="zh-CN" dirty="0">
                <a:solidFill>
                  <a:srgbClr val="000000"/>
                </a:solidFill>
                <a:latin typeface="Menlo" panose="020B0609030804020204" pitchFamily="49" charset="0"/>
              </a:rPr>
              <a:t> = </a:t>
            </a:r>
            <a:r>
              <a:rPr lang="en-GB" altLang="zh-CN" dirty="0">
                <a:solidFill>
                  <a:srgbClr val="001080"/>
                </a:solidFill>
                <a:latin typeface="Menlo" panose="020B0609030804020204" pitchFamily="49" charset="0"/>
              </a:rPr>
              <a:t>a</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1.2</a:t>
            </a:r>
            <a:r>
              <a:rPr lang="en-GB" altLang="zh-CN" dirty="0">
                <a:solidFill>
                  <a:srgbClr val="000000"/>
                </a:solidFill>
                <a:latin typeface="Menlo" panose="020B0609030804020204" pitchFamily="49" charset="0"/>
              </a:rPr>
              <a:t>; </a:t>
            </a:r>
            <a:endParaRPr lang="en-GB" altLang="zh-CN" dirty="0">
              <a:solidFill>
                <a:srgbClr val="000000"/>
              </a:solidFill>
              <a:latin typeface="Menlo" panose="020B0609030804020204" pitchFamily="49" charset="0"/>
            </a:endParaRPr>
          </a:p>
          <a:p>
            <a:endParaRPr kumimoji="1" lang="en-US" altLang="zh-CN" dirty="0"/>
          </a:p>
          <a:p>
            <a:r>
              <a:rPr kumimoji="1" lang="en-US" altLang="zh-CN" dirty="0"/>
              <a:t>Question: </a:t>
            </a:r>
            <a:endParaRPr kumimoji="1" lang="en-US" altLang="zh-CN" dirty="0"/>
          </a:p>
          <a:p>
            <a:pPr marL="685800" lvl="1" indent="0">
              <a:buNone/>
            </a:pPr>
            <a:r>
              <a:rPr lang="en-GB" altLang="zh-CN" dirty="0">
                <a:solidFill>
                  <a:srgbClr val="0000FF"/>
                </a:solidFill>
                <a:latin typeface="Menlo" panose="020B0609030804020204" pitchFamily="49" charset="0"/>
              </a:rPr>
              <a:t>auto</a:t>
            </a:r>
            <a:r>
              <a:rPr lang="en-GB" altLang="zh-CN" dirty="0">
                <a:solidFill>
                  <a:srgbClr val="000000"/>
                </a:solidFill>
                <a:latin typeface="Menlo" panose="020B0609030804020204" pitchFamily="49" charset="0"/>
              </a:rPr>
              <a:t> </a:t>
            </a:r>
            <a:r>
              <a:rPr lang="en-GB" altLang="zh-CN" dirty="0">
                <a:solidFill>
                  <a:srgbClr val="001080"/>
                </a:solidFill>
                <a:latin typeface="Menlo" panose="020B0609030804020204" pitchFamily="49" charset="0"/>
              </a:rPr>
              <a:t>a</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2</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 type of a is int</a:t>
            </a:r>
            <a:endParaRPr lang="en-GB" altLang="zh-CN" dirty="0">
              <a:solidFill>
                <a:srgbClr val="000000"/>
              </a:solidFill>
              <a:latin typeface="Menlo" panose="020B0609030804020204" pitchFamily="49" charset="0"/>
            </a:endParaRPr>
          </a:p>
          <a:p>
            <a:pPr marL="685800" lvl="1" indent="0">
              <a:buNone/>
            </a:pPr>
            <a:endParaRPr lang="en-GB" altLang="zh-CN" dirty="0">
              <a:solidFill>
                <a:srgbClr val="008000"/>
              </a:solidFill>
              <a:latin typeface="Menlo" panose="020B0609030804020204" pitchFamily="49" charset="0"/>
            </a:endParaRPr>
          </a:p>
          <a:p>
            <a:pPr marL="685800" lvl="1" indent="0">
              <a:buNone/>
            </a:pPr>
            <a:r>
              <a:rPr lang="en-GB" altLang="zh-CN" dirty="0">
                <a:solidFill>
                  <a:srgbClr val="008000"/>
                </a:solidFill>
                <a:latin typeface="Menlo" panose="020B0609030804020204" pitchFamily="49" charset="0"/>
              </a:rPr>
              <a:t>// will a be converted to a </a:t>
            </a:r>
            <a:br>
              <a:rPr lang="en-GB" altLang="zh-CN" dirty="0">
                <a:solidFill>
                  <a:srgbClr val="008000"/>
                </a:solidFill>
                <a:latin typeface="Menlo" panose="020B0609030804020204" pitchFamily="49" charset="0"/>
              </a:rPr>
            </a:br>
            <a:r>
              <a:rPr lang="en-GB" altLang="zh-CN" dirty="0">
                <a:solidFill>
                  <a:srgbClr val="008000"/>
                </a:solidFill>
                <a:latin typeface="Menlo" panose="020B0609030804020204" pitchFamily="49" charset="0"/>
              </a:rPr>
              <a:t>//   double type variable?</a:t>
            </a:r>
            <a:endParaRPr lang="en-GB" altLang="zh-CN" dirty="0">
              <a:solidFill>
                <a:srgbClr val="001080"/>
              </a:solidFill>
              <a:latin typeface="Menlo" panose="020B0609030804020204" pitchFamily="49" charset="0"/>
            </a:endParaRPr>
          </a:p>
          <a:p>
            <a:pPr marL="685800" lvl="1" indent="0">
              <a:buNone/>
            </a:pPr>
            <a:r>
              <a:rPr lang="en-GB" altLang="zh-CN" dirty="0">
                <a:solidFill>
                  <a:srgbClr val="001080"/>
                </a:solidFill>
                <a:latin typeface="Menlo" panose="020B0609030804020204" pitchFamily="49" charset="0"/>
              </a:rPr>
              <a:t>a</a:t>
            </a:r>
            <a:r>
              <a:rPr lang="en-GB" altLang="zh-CN" dirty="0">
                <a:solidFill>
                  <a:srgbClr val="000000"/>
                </a:solidFill>
                <a:latin typeface="Menlo" panose="020B0609030804020204" pitchFamily="49" charset="0"/>
              </a:rPr>
              <a:t> = </a:t>
            </a:r>
            <a:r>
              <a:rPr lang="en-GB" altLang="zh-CN" dirty="0">
                <a:solidFill>
                  <a:srgbClr val="098658"/>
                </a:solidFill>
                <a:latin typeface="Menlo" panose="020B0609030804020204" pitchFamily="49" charset="0"/>
              </a:rPr>
              <a:t>2.3</a:t>
            </a:r>
            <a:r>
              <a:rPr lang="en-GB" altLang="zh-CN" dirty="0">
                <a:solidFill>
                  <a:srgbClr val="000000"/>
                </a:solidFill>
                <a:latin typeface="Menlo" panose="020B0609030804020204" pitchFamily="49" charset="0"/>
              </a:rPr>
              <a:t>;</a:t>
            </a:r>
            <a:r>
              <a:rPr lang="en-GB" altLang="zh-CN" dirty="0">
                <a:solidFill>
                  <a:srgbClr val="008000"/>
                </a:solidFill>
                <a:latin typeface="Menlo" panose="020B0609030804020204" pitchFamily="49" charset="0"/>
              </a:rPr>
              <a:t> </a:t>
            </a:r>
            <a:endParaRPr lang="en-GB" altLang="zh-CN" dirty="0">
              <a:solidFill>
                <a:srgbClr val="000000"/>
              </a:solidFill>
              <a:latin typeface="Menlo" panose="020B0609030804020204" pitchFamily="49" charset="0"/>
            </a:endParaRPr>
          </a:p>
          <a:p>
            <a:endParaRPr kumimoji="1" lang="zh-CN" altLang="en-US" dirty="0"/>
          </a:p>
        </p:txBody>
      </p:sp>
      <p:sp>
        <p:nvSpPr>
          <p:cNvPr id="4" name="矩形 3"/>
          <p:cNvSpPr/>
          <p:nvPr/>
        </p:nvSpPr>
        <p:spPr>
          <a:xfrm>
            <a:off x="1376479" y="6009836"/>
            <a:ext cx="7721153" cy="492443"/>
          </a:xfrm>
          <a:prstGeom prst="rect">
            <a:avLst/>
          </a:prstGeom>
        </p:spPr>
        <p:txBody>
          <a:bodyPr wrap="none">
            <a:spAutoFit/>
          </a:bodyPr>
          <a:p>
            <a:r>
              <a:rPr lang="en-GB" altLang="zh-CN" sz="2600" dirty="0">
                <a:solidFill>
                  <a:srgbClr val="FF0000"/>
                </a:solidFill>
              </a:rPr>
              <a:t>No! </a:t>
            </a:r>
            <a:r>
              <a:rPr lang="en-GB" altLang="zh-CN" sz="2600" dirty="0">
                <a:solidFill>
                  <a:prstClr val="black"/>
                </a:solidFill>
              </a:rPr>
              <a:t>2.3 will be converted to a </a:t>
            </a:r>
            <a:r>
              <a:rPr lang="en-GB" altLang="zh-CN" sz="2600" dirty="0">
                <a:solidFill>
                  <a:srgbClr val="0000CC"/>
                </a:solidFill>
                <a:latin typeface="Courier" pitchFamily="2" charset="0"/>
              </a:rPr>
              <a:t>int</a:t>
            </a:r>
            <a:r>
              <a:rPr lang="en-GB" altLang="zh-CN" sz="2600" dirty="0">
                <a:solidFill>
                  <a:prstClr val="black"/>
                </a:solidFill>
              </a:rPr>
              <a:t> 2, then assigned to </a:t>
            </a:r>
            <a:r>
              <a:rPr lang="en-GB" altLang="zh-CN" sz="2600" dirty="0">
                <a:solidFill>
                  <a:srgbClr val="0000CC"/>
                </a:solidFill>
                <a:latin typeface="Courier" pitchFamily="2" charset="0"/>
              </a:rPr>
              <a:t>a</a:t>
            </a:r>
            <a:endParaRPr lang="zh-CN" altLang="en-US" dirty="0">
              <a:solidFill>
                <a:srgbClr val="0000CC"/>
              </a:solidFill>
              <a:latin typeface="Courier" pitchFamily="2"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en-GB" sz="2000" dirty="0">
                  <a:sym typeface="+mn-ea"/>
                </a:rPr>
                <a:t>-</a:t>
              </a:r>
              <a:r>
                <a:rPr kumimoji="1" lang="zh-CN" altLang="en-US" sz="2000" dirty="0">
                  <a:sym typeface="+mn-ea"/>
                </a:rPr>
                <a:t>枚举</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1292860" y="908050"/>
            <a:ext cx="6096000" cy="1198880"/>
          </a:xfrm>
          <a:prstGeom prst="rect">
            <a:avLst/>
          </a:prstGeom>
          <a:noFill/>
        </p:spPr>
        <p:txBody>
          <a:bodyPr wrap="square" rtlCol="0" anchor="t">
            <a:spAutoFit/>
          </a:bodyPr>
          <a:p>
            <a:r>
              <a:rPr lang="zh-CN" altLang="en-US"/>
              <a:t>枚举类型(enumeration)是C++中由用户定义的若干枚举常量的集合。如果一个变量只有几种可能的值，可以定义为枚举(enumeration)类型。所谓"枚举"是指将变量的值一一列举出来，变量的值只能在列举出来的值的范围内。</a:t>
            </a:r>
            <a:endParaRPr lang="zh-CN" altLang="en-US"/>
          </a:p>
        </p:txBody>
      </p:sp>
      <p:pic>
        <p:nvPicPr>
          <p:cNvPr id="4" name="图片 3"/>
          <p:cNvPicPr>
            <a:picLocks noChangeAspect="1"/>
          </p:cNvPicPr>
          <p:nvPr/>
        </p:nvPicPr>
        <p:blipFill>
          <a:blip r:embed="rId2"/>
          <a:stretch>
            <a:fillRect/>
          </a:stretch>
        </p:blipFill>
        <p:spPr>
          <a:xfrm>
            <a:off x="746760" y="2272665"/>
            <a:ext cx="3180715" cy="2313305"/>
          </a:xfrm>
          <a:prstGeom prst="rect">
            <a:avLst/>
          </a:prstGeom>
        </p:spPr>
      </p:pic>
      <p:pic>
        <p:nvPicPr>
          <p:cNvPr id="5" name="图片 4"/>
          <p:cNvPicPr>
            <a:picLocks noChangeAspect="1"/>
          </p:cNvPicPr>
          <p:nvPr/>
        </p:nvPicPr>
        <p:blipFill>
          <a:blip r:embed="rId3"/>
          <a:stretch>
            <a:fillRect/>
          </a:stretch>
        </p:blipFill>
        <p:spPr>
          <a:xfrm>
            <a:off x="3927475" y="2272665"/>
            <a:ext cx="8067040" cy="3733165"/>
          </a:xfrm>
          <a:prstGeom prst="rect">
            <a:avLst/>
          </a:prstGeom>
        </p:spPr>
      </p:pic>
      <p:pic>
        <p:nvPicPr>
          <p:cNvPr id="6" name="图片 5"/>
          <p:cNvPicPr>
            <a:picLocks noChangeAspect="1"/>
          </p:cNvPicPr>
          <p:nvPr/>
        </p:nvPicPr>
        <p:blipFill>
          <a:blip r:embed="rId4"/>
          <a:stretch>
            <a:fillRect/>
          </a:stretch>
        </p:blipFill>
        <p:spPr>
          <a:xfrm>
            <a:off x="523240" y="5064760"/>
            <a:ext cx="2867660" cy="10102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常量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763270" y="908050"/>
            <a:ext cx="7684770" cy="1797685"/>
          </a:xfrm>
          <a:prstGeom prst="rect">
            <a:avLst/>
          </a:prstGeom>
        </p:spPr>
      </p:pic>
      <p:pic>
        <p:nvPicPr>
          <p:cNvPr id="7" name="图片 6"/>
          <p:cNvPicPr>
            <a:picLocks noChangeAspect="1"/>
          </p:cNvPicPr>
          <p:nvPr/>
        </p:nvPicPr>
        <p:blipFill>
          <a:blip r:embed="rId3"/>
          <a:stretch>
            <a:fillRect/>
          </a:stretch>
        </p:blipFill>
        <p:spPr>
          <a:xfrm>
            <a:off x="696595" y="2907030"/>
            <a:ext cx="3805555" cy="1966595"/>
          </a:xfrm>
          <a:prstGeom prst="rect">
            <a:avLst/>
          </a:prstGeom>
        </p:spPr>
      </p:pic>
      <p:pic>
        <p:nvPicPr>
          <p:cNvPr id="8" name="图片 7"/>
          <p:cNvPicPr>
            <a:picLocks noChangeAspect="1"/>
          </p:cNvPicPr>
          <p:nvPr/>
        </p:nvPicPr>
        <p:blipFill>
          <a:blip r:embed="rId4"/>
          <a:stretch>
            <a:fillRect/>
          </a:stretch>
        </p:blipFill>
        <p:spPr>
          <a:xfrm>
            <a:off x="4279900" y="2907030"/>
            <a:ext cx="2498090" cy="523240"/>
          </a:xfrm>
          <a:prstGeom prst="rect">
            <a:avLst/>
          </a:prstGeom>
        </p:spPr>
      </p:pic>
      <p:pic>
        <p:nvPicPr>
          <p:cNvPr id="9" name="图片 8"/>
          <p:cNvPicPr>
            <a:picLocks noChangeAspect="1"/>
          </p:cNvPicPr>
          <p:nvPr/>
        </p:nvPicPr>
        <p:blipFill>
          <a:blip r:embed="rId5"/>
          <a:stretch>
            <a:fillRect/>
          </a:stretch>
        </p:blipFill>
        <p:spPr>
          <a:xfrm>
            <a:off x="4279900" y="3631565"/>
            <a:ext cx="2685415" cy="1172845"/>
          </a:xfrm>
          <a:prstGeom prst="rect">
            <a:avLst/>
          </a:prstGeom>
        </p:spPr>
      </p:pic>
      <p:pic>
        <p:nvPicPr>
          <p:cNvPr id="10" name="图片 9"/>
          <p:cNvPicPr>
            <a:picLocks noChangeAspect="1"/>
          </p:cNvPicPr>
          <p:nvPr/>
        </p:nvPicPr>
        <p:blipFill>
          <a:blip r:embed="rId6"/>
          <a:stretch>
            <a:fillRect/>
          </a:stretch>
        </p:blipFill>
        <p:spPr>
          <a:xfrm>
            <a:off x="6777990" y="2907030"/>
            <a:ext cx="5032375" cy="1120775"/>
          </a:xfrm>
          <a:prstGeom prst="rect">
            <a:avLst/>
          </a:prstGeom>
        </p:spPr>
      </p:pic>
      <p:pic>
        <p:nvPicPr>
          <p:cNvPr id="11" name="图片 10"/>
          <p:cNvPicPr>
            <a:picLocks noChangeAspect="1"/>
          </p:cNvPicPr>
          <p:nvPr/>
        </p:nvPicPr>
        <p:blipFill>
          <a:blip r:embed="rId7"/>
          <a:stretch>
            <a:fillRect/>
          </a:stretch>
        </p:blipFill>
        <p:spPr>
          <a:xfrm>
            <a:off x="7275195" y="4027805"/>
            <a:ext cx="3275965" cy="8655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0" name="组合 19"/>
          <p:cNvGrpSpPr/>
          <p:nvPr/>
        </p:nvGrpSpPr>
        <p:grpSpPr>
          <a:xfrm>
            <a:off x="522942" y="516971"/>
            <a:ext cx="3255935" cy="391281"/>
            <a:chOff x="522940" y="516970"/>
            <a:chExt cx="3255935" cy="391281"/>
          </a:xfrm>
        </p:grpSpPr>
        <p:sp>
          <p:nvSpPr>
            <p:cNvPr id="2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什么是变量</a:t>
              </a:r>
              <a:endParaRPr lang="zh-CN" altLang="en-US" sz="2000">
                <a:sym typeface="+mn-lt"/>
              </a:endParaRPr>
            </a:p>
          </p:txBody>
        </p:sp>
        <p:pic>
          <p:nvPicPr>
            <p:cNvPr id="22" name="图片 2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3403600" y="1267460"/>
            <a:ext cx="6096000" cy="768350"/>
          </a:xfrm>
          <a:prstGeom prst="rect">
            <a:avLst/>
          </a:prstGeom>
          <a:noFill/>
        </p:spPr>
        <p:txBody>
          <a:bodyPr wrap="square" rtlCol="0" anchor="t">
            <a:spAutoFit/>
          </a:bodyPr>
          <a:p>
            <a:r>
              <a:rPr lang="zh-CN" altLang="en-US" sz="4400"/>
              <a:t>什么是变量？</a:t>
            </a:r>
            <a:endParaRPr lang="zh-CN" altLang="en-US" sz="4400"/>
          </a:p>
        </p:txBody>
      </p:sp>
      <p:sp>
        <p:nvSpPr>
          <p:cNvPr id="4" name="文本框 3"/>
          <p:cNvSpPr txBox="1"/>
          <p:nvPr/>
        </p:nvSpPr>
        <p:spPr>
          <a:xfrm>
            <a:off x="1292860" y="2895600"/>
            <a:ext cx="8975090" cy="1383665"/>
          </a:xfrm>
          <a:prstGeom prst="rect">
            <a:avLst/>
          </a:prstGeom>
          <a:noFill/>
        </p:spPr>
        <p:txBody>
          <a:bodyPr wrap="square" rtlCol="0" anchor="t">
            <a:spAutoFit/>
          </a:bodyPr>
          <a:p>
            <a:r>
              <a:rPr lang="zh-CN" altLang="en-US" sz="2800"/>
              <a:t>变量来源于数学，是计算机语言中能储存计算结果或能表示值抽象概念。变量来源于数学，是计算机语言中能储存计算结果或能表示值抽象概念。</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命名规则</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3" name="图片 2"/>
          <p:cNvPicPr>
            <a:picLocks noChangeAspect="1"/>
          </p:cNvPicPr>
          <p:nvPr/>
        </p:nvPicPr>
        <p:blipFill>
          <a:blip r:embed="rId2"/>
          <a:stretch>
            <a:fillRect/>
          </a:stretch>
        </p:blipFill>
        <p:spPr>
          <a:xfrm>
            <a:off x="951865" y="1169035"/>
            <a:ext cx="8962390" cy="891540"/>
          </a:xfrm>
          <a:prstGeom prst="rect">
            <a:avLst/>
          </a:prstGeom>
        </p:spPr>
      </p:pic>
      <p:pic>
        <p:nvPicPr>
          <p:cNvPr id="4" name="图片 3"/>
          <p:cNvPicPr>
            <a:picLocks noChangeAspect="1"/>
          </p:cNvPicPr>
          <p:nvPr/>
        </p:nvPicPr>
        <p:blipFill>
          <a:blip r:embed="rId3"/>
          <a:stretch>
            <a:fillRect/>
          </a:stretch>
        </p:blipFill>
        <p:spPr>
          <a:xfrm>
            <a:off x="951865" y="2060575"/>
            <a:ext cx="7872095" cy="2319020"/>
          </a:xfrm>
          <a:prstGeom prst="rect">
            <a:avLst/>
          </a:prstGeom>
        </p:spPr>
      </p:pic>
      <p:sp>
        <p:nvSpPr>
          <p:cNvPr id="5" name="文本框 4"/>
          <p:cNvSpPr txBox="1"/>
          <p:nvPr/>
        </p:nvSpPr>
        <p:spPr>
          <a:xfrm>
            <a:off x="1661795" y="4950460"/>
            <a:ext cx="6096000" cy="368300"/>
          </a:xfrm>
          <a:prstGeom prst="rect">
            <a:avLst/>
          </a:prstGeom>
          <a:noFill/>
        </p:spPr>
        <p:txBody>
          <a:bodyPr wrap="square" rtlCol="0" anchor="t">
            <a:spAutoFit/>
          </a:bodyPr>
          <a:p>
            <a:r>
              <a:rPr lang="zh-CN" altLang="en-US"/>
              <a:t>https://blog.csdn.net/shuiyixin/article/details/83117192</a:t>
            </a:r>
            <a:endParaRPr lang="zh-CN" altLang="en-US"/>
          </a:p>
        </p:txBody>
      </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391388"/>
            <a:chOff x="522940" y="516970"/>
            <a:chExt cx="3255935" cy="391281"/>
          </a:xfrm>
        </p:grpSpPr>
        <p:sp>
          <p:nvSpPr>
            <p:cNvPr id="81" name="稻壳儿小白白(http://dwz.cn/Wu2UP)"/>
            <p:cNvSpPr txBox="1">
              <a:spLocks noChangeArrowheads="1"/>
            </p:cNvSpPr>
            <p:nvPr/>
          </p:nvSpPr>
          <p:spPr bwMode="auto">
            <a:xfrm>
              <a:off x="1420239" y="554257"/>
              <a:ext cx="2358636"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pic>
        <p:nvPicPr>
          <p:cNvPr id="8" name="图片 7"/>
          <p:cNvPicPr>
            <a:picLocks noChangeAspect="1"/>
          </p:cNvPicPr>
          <p:nvPr/>
        </p:nvPicPr>
        <p:blipFill>
          <a:blip r:embed="rId2"/>
          <a:srcRect b="74897"/>
          <a:stretch>
            <a:fillRect/>
          </a:stretch>
        </p:blipFill>
        <p:spPr>
          <a:xfrm>
            <a:off x="845185" y="1035685"/>
            <a:ext cx="6261100" cy="732790"/>
          </a:xfrm>
          <a:prstGeom prst="rect">
            <a:avLst/>
          </a:prstGeom>
        </p:spPr>
      </p:pic>
      <p:pic>
        <p:nvPicPr>
          <p:cNvPr id="9" name="图片 8"/>
          <p:cNvPicPr>
            <a:picLocks noChangeAspect="1"/>
          </p:cNvPicPr>
          <p:nvPr/>
        </p:nvPicPr>
        <p:blipFill>
          <a:blip r:embed="rId3"/>
          <a:stretch>
            <a:fillRect/>
          </a:stretch>
        </p:blipFill>
        <p:spPr>
          <a:xfrm>
            <a:off x="845185" y="1942465"/>
            <a:ext cx="6820535" cy="3961765"/>
          </a:xfrm>
          <a:prstGeom prst="rect">
            <a:avLst/>
          </a:prstGeom>
        </p:spPr>
      </p:pic>
      <p:sp>
        <p:nvSpPr>
          <p:cNvPr id="10" name="文本框 9"/>
          <p:cNvSpPr txBox="1"/>
          <p:nvPr/>
        </p:nvSpPr>
        <p:spPr>
          <a:xfrm>
            <a:off x="3989705" y="1123315"/>
            <a:ext cx="6096000" cy="645160"/>
          </a:xfrm>
          <a:prstGeom prst="rect">
            <a:avLst/>
          </a:prstGeom>
          <a:noFill/>
        </p:spPr>
        <p:txBody>
          <a:bodyPr wrap="square" rtlCol="0" anchor="t">
            <a:spAutoFit/>
          </a:bodyPr>
          <a:p>
            <a:r>
              <a:rPr lang="zh-CN" altLang="en-US">
                <a:solidFill>
                  <a:srgbClr val="FF0000"/>
                </a:solidFill>
              </a:rPr>
              <a:t>作用域（scope）是名字（name）与实体（entity）的绑定（binding）保持有效的那部分计算机程序。</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391388"/>
            <a:chOff x="522940" y="516970"/>
            <a:chExt cx="3255935" cy="391281"/>
          </a:xfrm>
        </p:grpSpPr>
        <p:sp>
          <p:nvSpPr>
            <p:cNvPr id="81" name="稻壳儿小白白(http://dwz.cn/Wu2UP)"/>
            <p:cNvSpPr txBox="1">
              <a:spLocks noChangeArrowheads="1"/>
            </p:cNvSpPr>
            <p:nvPr/>
          </p:nvSpPr>
          <p:spPr bwMode="auto">
            <a:xfrm>
              <a:off x="1420239" y="554257"/>
              <a:ext cx="2358636"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2"/>
          <a:stretch>
            <a:fillRect/>
          </a:stretch>
        </p:blipFill>
        <p:spPr>
          <a:xfrm>
            <a:off x="786130" y="1101725"/>
            <a:ext cx="5038725" cy="3695700"/>
          </a:xfrm>
          <a:prstGeom prst="rect">
            <a:avLst/>
          </a:prstGeom>
        </p:spPr>
      </p:pic>
      <p:pic>
        <p:nvPicPr>
          <p:cNvPr id="3" name="图片 2"/>
          <p:cNvPicPr>
            <a:picLocks noChangeAspect="1"/>
          </p:cNvPicPr>
          <p:nvPr/>
        </p:nvPicPr>
        <p:blipFill>
          <a:blip r:embed="rId3"/>
          <a:stretch>
            <a:fillRect/>
          </a:stretch>
        </p:blipFill>
        <p:spPr>
          <a:xfrm>
            <a:off x="6002655" y="727710"/>
            <a:ext cx="5524500" cy="1537335"/>
          </a:xfrm>
          <a:prstGeom prst="rect">
            <a:avLst/>
          </a:prstGeom>
        </p:spPr>
      </p:pic>
      <p:sp>
        <p:nvSpPr>
          <p:cNvPr id="4" name="文本框 3"/>
          <p:cNvSpPr txBox="1"/>
          <p:nvPr/>
        </p:nvSpPr>
        <p:spPr>
          <a:xfrm>
            <a:off x="6002655" y="3029585"/>
            <a:ext cx="5172710" cy="1476375"/>
          </a:xfrm>
          <a:prstGeom prst="rect">
            <a:avLst/>
          </a:prstGeom>
          <a:noFill/>
        </p:spPr>
        <p:txBody>
          <a:bodyPr wrap="square" rtlCol="0" anchor="t">
            <a:spAutoFit/>
          </a:bodyPr>
          <a:p>
            <a:r>
              <a:rPr lang="zh-CN" altLang="en-US"/>
              <a:t>注意：如果要调用另外一个文件中的全局变量，如果再声明一个同名的全局变量，</a:t>
            </a:r>
            <a:r>
              <a:rPr lang="zh-CN" altLang="en-US">
                <a:solidFill>
                  <a:srgbClr val="FF0000"/>
                </a:solidFill>
              </a:rPr>
              <a:t>那么编译器会因为重名报错</a:t>
            </a:r>
            <a:r>
              <a:rPr lang="zh-CN" altLang="en-US"/>
              <a:t>，这个时候就要使用</a:t>
            </a:r>
            <a:r>
              <a:rPr lang="zh-CN" altLang="en-US">
                <a:solidFill>
                  <a:srgbClr val="FF0000"/>
                </a:solidFill>
              </a:rPr>
              <a:t>extern变量</a:t>
            </a:r>
            <a:r>
              <a:rPr lang="zh-CN" altLang="en-US"/>
              <a:t>。extern声明告诉编译器这个变量的定义在其他文件中，所以并不会为它分配内存。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391388"/>
            <a:chOff x="522940" y="516970"/>
            <a:chExt cx="3255935" cy="391281"/>
          </a:xfrm>
        </p:grpSpPr>
        <p:sp>
          <p:nvSpPr>
            <p:cNvPr id="81" name="稻壳儿小白白(http://dwz.cn/Wu2UP)"/>
            <p:cNvSpPr txBox="1">
              <a:spLocks noChangeArrowheads="1"/>
            </p:cNvSpPr>
            <p:nvPr/>
          </p:nvSpPr>
          <p:spPr bwMode="auto">
            <a:xfrm>
              <a:off x="1420239" y="554257"/>
              <a:ext cx="2358636"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2"/>
          <a:stretch>
            <a:fillRect/>
          </a:stretch>
        </p:blipFill>
        <p:spPr>
          <a:xfrm>
            <a:off x="786130" y="1101725"/>
            <a:ext cx="5038725" cy="3695700"/>
          </a:xfrm>
          <a:prstGeom prst="rect">
            <a:avLst/>
          </a:prstGeom>
        </p:spPr>
      </p:pic>
      <p:pic>
        <p:nvPicPr>
          <p:cNvPr id="3" name="图片 2"/>
          <p:cNvPicPr>
            <a:picLocks noChangeAspect="1"/>
          </p:cNvPicPr>
          <p:nvPr/>
        </p:nvPicPr>
        <p:blipFill>
          <a:blip r:embed="rId3"/>
          <a:stretch>
            <a:fillRect/>
          </a:stretch>
        </p:blipFill>
        <p:spPr>
          <a:xfrm>
            <a:off x="6002655" y="727710"/>
            <a:ext cx="5524500" cy="1537335"/>
          </a:xfrm>
          <a:prstGeom prst="rect">
            <a:avLst/>
          </a:prstGeom>
        </p:spPr>
      </p:pic>
      <p:sp>
        <p:nvSpPr>
          <p:cNvPr id="4" name="文本框 3"/>
          <p:cNvSpPr txBox="1"/>
          <p:nvPr/>
        </p:nvSpPr>
        <p:spPr>
          <a:xfrm>
            <a:off x="6002655" y="3029585"/>
            <a:ext cx="5172710" cy="1476375"/>
          </a:xfrm>
          <a:prstGeom prst="rect">
            <a:avLst/>
          </a:prstGeom>
          <a:noFill/>
        </p:spPr>
        <p:txBody>
          <a:bodyPr wrap="square" rtlCol="0" anchor="t">
            <a:spAutoFit/>
          </a:bodyPr>
          <a:p>
            <a:r>
              <a:rPr lang="zh-CN" altLang="en-US"/>
              <a:t>注意：如果要调用另外一个文件中的全局变量，如果再声明一个同名的全局变量，</a:t>
            </a:r>
            <a:r>
              <a:rPr lang="zh-CN" altLang="en-US">
                <a:solidFill>
                  <a:srgbClr val="FF0000"/>
                </a:solidFill>
              </a:rPr>
              <a:t>那么编译器会因为重名报错</a:t>
            </a:r>
            <a:r>
              <a:rPr lang="zh-CN" altLang="en-US"/>
              <a:t>，这个时候就要使用</a:t>
            </a:r>
            <a:r>
              <a:rPr lang="zh-CN" altLang="en-US">
                <a:solidFill>
                  <a:srgbClr val="FF0000"/>
                </a:solidFill>
              </a:rPr>
              <a:t>extern变量</a:t>
            </a:r>
            <a:r>
              <a:rPr lang="zh-CN" altLang="en-US"/>
              <a:t>。extern声明告诉编译器这个变量的定义在其他文件中，所以并不会为它分配内存。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391388"/>
            <a:chOff x="522940" y="516970"/>
            <a:chExt cx="3255935" cy="391281"/>
          </a:xfrm>
        </p:grpSpPr>
        <p:sp>
          <p:nvSpPr>
            <p:cNvPr id="81" name="稻壳儿小白白(http://dwz.cn/Wu2UP)"/>
            <p:cNvSpPr txBox="1">
              <a:spLocks noChangeArrowheads="1"/>
            </p:cNvSpPr>
            <p:nvPr/>
          </p:nvSpPr>
          <p:spPr bwMode="auto">
            <a:xfrm>
              <a:off x="1420239" y="554257"/>
              <a:ext cx="2358636"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命名空间</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pic>
        <p:nvPicPr>
          <p:cNvPr id="5" name="图片 4"/>
          <p:cNvPicPr>
            <a:picLocks noChangeAspect="1"/>
          </p:cNvPicPr>
          <p:nvPr/>
        </p:nvPicPr>
        <p:blipFill>
          <a:blip r:embed="rId2"/>
          <a:stretch>
            <a:fillRect/>
          </a:stretch>
        </p:blipFill>
        <p:spPr>
          <a:xfrm>
            <a:off x="329565" y="1069340"/>
            <a:ext cx="6697345" cy="3901440"/>
          </a:xfrm>
          <a:prstGeom prst="rect">
            <a:avLst/>
          </a:prstGeom>
        </p:spPr>
      </p:pic>
      <p:pic>
        <p:nvPicPr>
          <p:cNvPr id="8" name="图片 7"/>
          <p:cNvPicPr>
            <a:picLocks noChangeAspect="1"/>
          </p:cNvPicPr>
          <p:nvPr/>
        </p:nvPicPr>
        <p:blipFill>
          <a:blip r:embed="rId3"/>
          <a:stretch>
            <a:fillRect/>
          </a:stretch>
        </p:blipFill>
        <p:spPr>
          <a:xfrm>
            <a:off x="6849110" y="1069975"/>
            <a:ext cx="5069840" cy="4788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960588"/>
            <a:chOff x="522940" y="516970"/>
            <a:chExt cx="3255935" cy="960325"/>
          </a:xfrm>
        </p:grpSpPr>
        <p:sp>
          <p:nvSpPr>
            <p:cNvPr id="81" name="稻壳儿小白白(http://dwz.cn/Wu2UP)"/>
            <p:cNvSpPr txBox="1">
              <a:spLocks noChangeArrowheads="1"/>
            </p:cNvSpPr>
            <p:nvPr/>
          </p:nvSpPr>
          <p:spPr bwMode="auto">
            <a:xfrm>
              <a:off x="1420239" y="554257"/>
              <a:ext cx="2358636" cy="9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变量作用域（特殊例子）（我们在介绍</a:t>
              </a:r>
              <a:r>
                <a:rPr kumimoji="1" lang="en-US" altLang="zh-CN" sz="2000" dirty="0">
                  <a:sym typeface="+mn-ea"/>
                </a:rPr>
                <a:t>static</a:t>
              </a:r>
              <a:r>
                <a:rPr kumimoji="1" lang="zh-CN" altLang="en-US" sz="2000" dirty="0">
                  <a:sym typeface="+mn-ea"/>
                </a:rPr>
                <a:t>关键字也会提到）（全局变量，</a:t>
              </a:r>
              <a:r>
                <a:rPr kumimoji="1" lang="en-US" altLang="zh-CN" sz="2000" dirty="0">
                  <a:sym typeface="+mn-ea"/>
                </a:rPr>
                <a:t>static</a:t>
              </a:r>
              <a:r>
                <a:rPr kumimoji="1" lang="zh-CN" altLang="en-US" sz="2000" dirty="0">
                  <a:sym typeface="+mn-ea"/>
                </a:rPr>
                <a:t>全局变量）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pic>
        <p:nvPicPr>
          <p:cNvPr id="8" name="图片 7"/>
          <p:cNvPicPr>
            <a:picLocks noChangeAspect="1"/>
          </p:cNvPicPr>
          <p:nvPr/>
        </p:nvPicPr>
        <p:blipFill>
          <a:blip r:embed="rId2"/>
          <a:stretch>
            <a:fillRect/>
          </a:stretch>
        </p:blipFill>
        <p:spPr>
          <a:xfrm>
            <a:off x="523240" y="1631950"/>
            <a:ext cx="3228340" cy="430530"/>
          </a:xfrm>
          <a:prstGeom prst="rect">
            <a:avLst/>
          </a:prstGeom>
        </p:spPr>
      </p:pic>
      <p:pic>
        <p:nvPicPr>
          <p:cNvPr id="9" name="图片 8"/>
          <p:cNvPicPr>
            <a:picLocks noChangeAspect="1"/>
          </p:cNvPicPr>
          <p:nvPr/>
        </p:nvPicPr>
        <p:blipFill>
          <a:blip r:embed="rId3"/>
          <a:stretch>
            <a:fillRect/>
          </a:stretch>
        </p:blipFill>
        <p:spPr>
          <a:xfrm>
            <a:off x="1362710" y="1952625"/>
            <a:ext cx="6479540" cy="4502150"/>
          </a:xfrm>
          <a:prstGeom prst="rect">
            <a:avLst/>
          </a:prstGeom>
        </p:spPr>
      </p:pic>
      <p:sp>
        <p:nvSpPr>
          <p:cNvPr id="10" name="文本框 9"/>
          <p:cNvSpPr txBox="1"/>
          <p:nvPr/>
        </p:nvSpPr>
        <p:spPr>
          <a:xfrm flipH="1">
            <a:off x="8843010" y="2817495"/>
            <a:ext cx="2066925" cy="1814830"/>
          </a:xfrm>
          <a:prstGeom prst="rect">
            <a:avLst/>
          </a:prstGeom>
          <a:noFill/>
        </p:spPr>
        <p:txBody>
          <a:bodyPr wrap="square" rtlCol="0" anchor="t">
            <a:spAutoFit/>
          </a:bodyPr>
          <a:p>
            <a:r>
              <a:rPr lang="zh-CN" altLang="en-US" sz="2800">
                <a:solidFill>
                  <a:srgbClr val="FF0000"/>
                </a:solidFill>
              </a:rPr>
              <a:t>使用</a:t>
            </a:r>
            <a:r>
              <a:rPr lang="en-US" altLang="zh-CN" sz="2800">
                <a:solidFill>
                  <a:srgbClr val="FF0000"/>
                </a:solidFill>
              </a:rPr>
              <a:t>extern</a:t>
            </a:r>
            <a:r>
              <a:rPr lang="zh-CN" altLang="en-US" sz="2800">
                <a:solidFill>
                  <a:srgbClr val="FF0000"/>
                </a:solidFill>
              </a:rPr>
              <a:t>关键字修饰一个全局变量</a:t>
            </a:r>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960588"/>
            <a:chOff x="522940" y="516970"/>
            <a:chExt cx="3255935" cy="960325"/>
          </a:xfrm>
        </p:grpSpPr>
        <p:sp>
          <p:nvSpPr>
            <p:cNvPr id="81" name="稻壳儿小白白(http://dwz.cn/Wu2UP)"/>
            <p:cNvSpPr txBox="1">
              <a:spLocks noChangeArrowheads="1"/>
            </p:cNvSpPr>
            <p:nvPr/>
          </p:nvSpPr>
          <p:spPr bwMode="auto">
            <a:xfrm>
              <a:off x="1420239" y="554257"/>
              <a:ext cx="2358636" cy="9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变量作用域（特殊例子）（我们在介绍</a:t>
              </a:r>
              <a:r>
                <a:rPr kumimoji="1" lang="en-US" altLang="zh-CN" sz="2000" dirty="0">
                  <a:sym typeface="+mn-ea"/>
                </a:rPr>
                <a:t>static</a:t>
              </a:r>
              <a:r>
                <a:rPr kumimoji="1" lang="zh-CN" altLang="en-US" sz="2000" dirty="0">
                  <a:sym typeface="+mn-ea"/>
                </a:rPr>
                <a:t>关键字也会提到）（全局变量，</a:t>
              </a:r>
              <a:r>
                <a:rPr kumimoji="1" lang="en-US" altLang="zh-CN" sz="2000" dirty="0">
                  <a:sym typeface="+mn-ea"/>
                </a:rPr>
                <a:t>static</a:t>
              </a:r>
              <a:r>
                <a:rPr kumimoji="1" lang="zh-CN" altLang="en-US" sz="2000" dirty="0">
                  <a:sym typeface="+mn-ea"/>
                </a:rPr>
                <a:t>全局变量）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sp>
        <p:nvSpPr>
          <p:cNvPr id="10" name="文本框 9"/>
          <p:cNvSpPr txBox="1"/>
          <p:nvPr/>
        </p:nvSpPr>
        <p:spPr>
          <a:xfrm flipH="1">
            <a:off x="9322435" y="2479675"/>
            <a:ext cx="2066925" cy="2676525"/>
          </a:xfrm>
          <a:prstGeom prst="rect">
            <a:avLst/>
          </a:prstGeom>
          <a:noFill/>
        </p:spPr>
        <p:txBody>
          <a:bodyPr wrap="square" rtlCol="0" anchor="t">
            <a:spAutoFit/>
          </a:bodyPr>
          <a:p>
            <a:r>
              <a:rPr lang="zh-CN" altLang="en-US" sz="2800">
                <a:solidFill>
                  <a:srgbClr val="FF0000"/>
                </a:solidFill>
              </a:rPr>
              <a:t>使用</a:t>
            </a:r>
            <a:r>
              <a:rPr lang="en-US" altLang="zh-CN" sz="2800">
                <a:solidFill>
                  <a:srgbClr val="FF0000"/>
                </a:solidFill>
              </a:rPr>
              <a:t>static</a:t>
            </a:r>
            <a:r>
              <a:rPr lang="zh-CN" altLang="en-US" sz="2800">
                <a:solidFill>
                  <a:srgbClr val="FF0000"/>
                </a:solidFill>
              </a:rPr>
              <a:t>关键字修饰一个全局变量，并将该全局变量放到头文件里</a:t>
            </a:r>
            <a:endParaRPr lang="zh-CN" altLang="en-US" sz="2800">
              <a:solidFill>
                <a:srgbClr val="FF0000"/>
              </a:solidFill>
            </a:endParaRPr>
          </a:p>
        </p:txBody>
      </p:sp>
      <p:sp>
        <p:nvSpPr>
          <p:cNvPr id="2" name="文本框 1"/>
          <p:cNvSpPr txBox="1"/>
          <p:nvPr/>
        </p:nvSpPr>
        <p:spPr>
          <a:xfrm>
            <a:off x="6842125" y="832485"/>
            <a:ext cx="4813935" cy="645160"/>
          </a:xfrm>
          <a:prstGeom prst="rect">
            <a:avLst/>
          </a:prstGeom>
          <a:noFill/>
        </p:spPr>
        <p:txBody>
          <a:bodyPr wrap="square" rtlCol="0" anchor="t">
            <a:spAutoFit/>
          </a:bodyPr>
          <a:p>
            <a:r>
              <a:rPr lang="zh-CN" altLang="en-US"/>
              <a:t>https://blog.csdn.net/u013718730/article/details/118053311</a:t>
            </a:r>
            <a:endParaRPr lang="zh-CN" altLang="en-US"/>
          </a:p>
        </p:txBody>
      </p:sp>
      <p:pic>
        <p:nvPicPr>
          <p:cNvPr id="3" name="图片 2"/>
          <p:cNvPicPr>
            <a:picLocks noChangeAspect="1"/>
          </p:cNvPicPr>
          <p:nvPr/>
        </p:nvPicPr>
        <p:blipFill>
          <a:blip r:embed="rId2"/>
          <a:stretch>
            <a:fillRect/>
          </a:stretch>
        </p:blipFill>
        <p:spPr>
          <a:xfrm>
            <a:off x="523240" y="1647825"/>
            <a:ext cx="3937000" cy="487680"/>
          </a:xfrm>
          <a:prstGeom prst="rect">
            <a:avLst/>
          </a:prstGeom>
        </p:spPr>
      </p:pic>
      <p:pic>
        <p:nvPicPr>
          <p:cNvPr id="4" name="图片 3"/>
          <p:cNvPicPr>
            <a:picLocks noChangeAspect="1"/>
          </p:cNvPicPr>
          <p:nvPr/>
        </p:nvPicPr>
        <p:blipFill>
          <a:blip r:embed="rId3"/>
          <a:stretch>
            <a:fillRect/>
          </a:stretch>
        </p:blipFill>
        <p:spPr>
          <a:xfrm>
            <a:off x="683260" y="2135505"/>
            <a:ext cx="6449695" cy="4422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960588"/>
            <a:chOff x="522940" y="516970"/>
            <a:chExt cx="3255935" cy="960325"/>
          </a:xfrm>
        </p:grpSpPr>
        <p:sp>
          <p:nvSpPr>
            <p:cNvPr id="81" name="稻壳儿小白白(http://dwz.cn/Wu2UP)"/>
            <p:cNvSpPr txBox="1">
              <a:spLocks noChangeArrowheads="1"/>
            </p:cNvSpPr>
            <p:nvPr/>
          </p:nvSpPr>
          <p:spPr bwMode="auto">
            <a:xfrm>
              <a:off x="1420239" y="554257"/>
              <a:ext cx="2358636" cy="9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变量作用域（特殊例子）（我们在介绍</a:t>
              </a:r>
              <a:r>
                <a:rPr kumimoji="1" lang="en-US" altLang="zh-CN" sz="2000" dirty="0">
                  <a:sym typeface="+mn-ea"/>
                </a:rPr>
                <a:t>static</a:t>
              </a:r>
              <a:r>
                <a:rPr kumimoji="1" lang="zh-CN" altLang="en-US" sz="2000" dirty="0">
                  <a:sym typeface="+mn-ea"/>
                </a:rPr>
                <a:t>关键字也会提到）（全局变量，</a:t>
              </a:r>
              <a:r>
                <a:rPr kumimoji="1" lang="en-US" altLang="zh-CN" sz="2000" dirty="0">
                  <a:sym typeface="+mn-ea"/>
                </a:rPr>
                <a:t>static</a:t>
              </a:r>
              <a:r>
                <a:rPr kumimoji="1" lang="zh-CN" altLang="en-US" sz="2000" dirty="0">
                  <a:sym typeface="+mn-ea"/>
                </a:rPr>
                <a:t>全局变量）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sp>
        <p:nvSpPr>
          <p:cNvPr id="2" name="文本框 1"/>
          <p:cNvSpPr txBox="1"/>
          <p:nvPr/>
        </p:nvSpPr>
        <p:spPr>
          <a:xfrm>
            <a:off x="6842125" y="832485"/>
            <a:ext cx="4813935" cy="645160"/>
          </a:xfrm>
          <a:prstGeom prst="rect">
            <a:avLst/>
          </a:prstGeom>
          <a:noFill/>
        </p:spPr>
        <p:txBody>
          <a:bodyPr wrap="square" rtlCol="0" anchor="t">
            <a:spAutoFit/>
          </a:bodyPr>
          <a:p>
            <a:r>
              <a:rPr lang="zh-CN" altLang="en-US"/>
              <a:t>https://blog.csdn.net/u013718730/article/details/118053311</a:t>
            </a:r>
            <a:endParaRPr lang="zh-CN" altLang="en-US"/>
          </a:p>
        </p:txBody>
      </p:sp>
      <p:pic>
        <p:nvPicPr>
          <p:cNvPr id="5" name="图片 4"/>
          <p:cNvPicPr>
            <a:picLocks noChangeAspect="1"/>
          </p:cNvPicPr>
          <p:nvPr/>
        </p:nvPicPr>
        <p:blipFill>
          <a:blip r:embed="rId2"/>
          <a:stretch>
            <a:fillRect/>
          </a:stretch>
        </p:blipFill>
        <p:spPr>
          <a:xfrm>
            <a:off x="632460" y="1477645"/>
            <a:ext cx="4768850" cy="760095"/>
          </a:xfrm>
          <a:prstGeom prst="rect">
            <a:avLst/>
          </a:prstGeom>
        </p:spPr>
      </p:pic>
      <p:pic>
        <p:nvPicPr>
          <p:cNvPr id="8" name="图片 7"/>
          <p:cNvPicPr>
            <a:picLocks noChangeAspect="1"/>
          </p:cNvPicPr>
          <p:nvPr/>
        </p:nvPicPr>
        <p:blipFill>
          <a:blip r:embed="rId3"/>
          <a:stretch>
            <a:fillRect/>
          </a:stretch>
        </p:blipFill>
        <p:spPr>
          <a:xfrm>
            <a:off x="562610" y="2237740"/>
            <a:ext cx="5686425" cy="3073400"/>
          </a:xfrm>
          <a:prstGeom prst="rect">
            <a:avLst/>
          </a:prstGeom>
        </p:spPr>
      </p:pic>
      <p:pic>
        <p:nvPicPr>
          <p:cNvPr id="9" name="图片 8"/>
          <p:cNvPicPr>
            <a:picLocks noChangeAspect="1"/>
          </p:cNvPicPr>
          <p:nvPr/>
        </p:nvPicPr>
        <p:blipFill>
          <a:blip r:embed="rId4"/>
          <a:stretch>
            <a:fillRect/>
          </a:stretch>
        </p:blipFill>
        <p:spPr>
          <a:xfrm>
            <a:off x="6124575" y="2153285"/>
            <a:ext cx="5704205" cy="32429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960588"/>
            <a:chOff x="522940" y="516970"/>
            <a:chExt cx="3255935" cy="960325"/>
          </a:xfrm>
        </p:grpSpPr>
        <p:sp>
          <p:nvSpPr>
            <p:cNvPr id="81" name="稻壳儿小白白(http://dwz.cn/Wu2UP)"/>
            <p:cNvSpPr txBox="1">
              <a:spLocks noChangeArrowheads="1"/>
            </p:cNvSpPr>
            <p:nvPr/>
          </p:nvSpPr>
          <p:spPr bwMode="auto">
            <a:xfrm>
              <a:off x="1420239" y="554257"/>
              <a:ext cx="2358636" cy="9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变量作用域（特殊例子）（我们在介绍</a:t>
              </a:r>
              <a:r>
                <a:rPr kumimoji="1" lang="en-US" altLang="zh-CN" sz="2000" dirty="0">
                  <a:sym typeface="+mn-ea"/>
                </a:rPr>
                <a:t>static</a:t>
              </a:r>
              <a:r>
                <a:rPr kumimoji="1" lang="zh-CN" altLang="en-US" sz="2000" dirty="0">
                  <a:sym typeface="+mn-ea"/>
                </a:rPr>
                <a:t>关键字也会提到）（全局变量，</a:t>
              </a:r>
              <a:r>
                <a:rPr kumimoji="1" lang="en-US" altLang="zh-CN" sz="2000" dirty="0">
                  <a:sym typeface="+mn-ea"/>
                </a:rPr>
                <a:t>static</a:t>
              </a:r>
              <a:r>
                <a:rPr kumimoji="1" lang="zh-CN" altLang="en-US" sz="2000" dirty="0">
                  <a:sym typeface="+mn-ea"/>
                </a:rPr>
                <a:t>全局变量）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sp>
        <p:nvSpPr>
          <p:cNvPr id="3" name="文本框 2"/>
          <p:cNvSpPr txBox="1"/>
          <p:nvPr/>
        </p:nvSpPr>
        <p:spPr>
          <a:xfrm>
            <a:off x="6131560" y="392430"/>
            <a:ext cx="5776595" cy="2861310"/>
          </a:xfrm>
          <a:prstGeom prst="rect">
            <a:avLst/>
          </a:prstGeom>
          <a:noFill/>
        </p:spPr>
        <p:txBody>
          <a:bodyPr wrap="square" rtlCol="0" anchor="t">
            <a:spAutoFit/>
          </a:bodyPr>
          <a:p>
            <a:r>
              <a:rPr lang="zh-CN" altLang="en-US"/>
              <a:t>https://blog.csdn.net/Payshent/article/details/70240962?spm=1001.2101.3001.6661.1&amp;utm_medium=distribute.pc_relevant_t0.none-task-blog-2%7Edefault%7ECTRLIST%7ERate-1-70240962-blog-123231681.pc_relevant_multi_platform_whitelistv3&amp;depth_1-utm_source=distribute.pc_relevant_t0.none-task-blog-2%7Edefault%7ECTRLIST%7ERate-1-70240962-blog-123231681.pc_relevant_multi_platform_whitelistv3&amp;utm_relevant_index=1</a:t>
            </a:r>
            <a:endParaRPr lang="zh-CN" altLang="en-US"/>
          </a:p>
        </p:txBody>
      </p:sp>
      <p:sp>
        <p:nvSpPr>
          <p:cNvPr id="4" name="文本框 3"/>
          <p:cNvSpPr txBox="1"/>
          <p:nvPr/>
        </p:nvSpPr>
        <p:spPr>
          <a:xfrm>
            <a:off x="651510" y="1177290"/>
            <a:ext cx="1097280" cy="645160"/>
          </a:xfrm>
          <a:prstGeom prst="rect">
            <a:avLst/>
          </a:prstGeom>
          <a:noFill/>
        </p:spPr>
        <p:txBody>
          <a:bodyPr wrap="none" rtlCol="0" anchor="t">
            <a:spAutoFit/>
          </a:bodyPr>
          <a:p>
            <a:r>
              <a:rPr lang="zh-CN" altLang="en-US" sz="3600" b="1"/>
              <a:t>总结</a:t>
            </a:r>
            <a:endParaRPr lang="zh-CN" altLang="en-US" sz="3600" b="1"/>
          </a:p>
        </p:txBody>
      </p:sp>
      <p:pic>
        <p:nvPicPr>
          <p:cNvPr id="7" name="图片 6"/>
          <p:cNvPicPr>
            <a:picLocks noChangeAspect="1"/>
          </p:cNvPicPr>
          <p:nvPr/>
        </p:nvPicPr>
        <p:blipFill>
          <a:blip r:embed="rId2"/>
          <a:stretch>
            <a:fillRect/>
          </a:stretch>
        </p:blipFill>
        <p:spPr>
          <a:xfrm>
            <a:off x="291465" y="1822450"/>
            <a:ext cx="5840095" cy="3235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3240" y="516890"/>
            <a:ext cx="5725795" cy="960588"/>
            <a:chOff x="522940" y="516970"/>
            <a:chExt cx="3255935" cy="960325"/>
          </a:xfrm>
        </p:grpSpPr>
        <p:sp>
          <p:nvSpPr>
            <p:cNvPr id="81" name="稻壳儿小白白(http://dwz.cn/Wu2UP)"/>
            <p:cNvSpPr txBox="1">
              <a:spLocks noChangeArrowheads="1"/>
            </p:cNvSpPr>
            <p:nvPr/>
          </p:nvSpPr>
          <p:spPr bwMode="auto">
            <a:xfrm>
              <a:off x="1420239" y="554257"/>
              <a:ext cx="2358636" cy="9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变量补充</a:t>
              </a:r>
              <a:r>
                <a:rPr kumimoji="1" lang="en-US" altLang="zh-CN" sz="2000" dirty="0">
                  <a:sym typeface="+mn-ea"/>
                </a:rPr>
                <a:t>-</a:t>
              </a:r>
              <a:r>
                <a:rPr kumimoji="1" lang="zh-CN" altLang="en-US" sz="2000" dirty="0">
                  <a:sym typeface="+mn-ea"/>
                </a:rPr>
                <a:t>C++ 变量作用域（特殊例子）（我们在介绍</a:t>
              </a:r>
              <a:r>
                <a:rPr kumimoji="1" lang="en-US" altLang="zh-CN" sz="2000" dirty="0">
                  <a:sym typeface="+mn-ea"/>
                </a:rPr>
                <a:t>static</a:t>
              </a:r>
              <a:r>
                <a:rPr kumimoji="1" lang="zh-CN" altLang="en-US" sz="2000" dirty="0">
                  <a:sym typeface="+mn-ea"/>
                </a:rPr>
                <a:t>关键字也会提到）（全局变量，</a:t>
              </a:r>
              <a:r>
                <a:rPr kumimoji="1" lang="en-US" altLang="zh-CN" sz="2000" dirty="0">
                  <a:sym typeface="+mn-ea"/>
                </a:rPr>
                <a:t>static</a:t>
              </a:r>
              <a:r>
                <a:rPr kumimoji="1" lang="zh-CN" altLang="en-US" sz="2000" dirty="0">
                  <a:sym typeface="+mn-ea"/>
                </a:rPr>
                <a:t>全局变量）</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6" name="文本框 5"/>
          <p:cNvSpPr txBox="1"/>
          <p:nvPr/>
        </p:nvSpPr>
        <p:spPr>
          <a:xfrm>
            <a:off x="4123055" y="9187180"/>
            <a:ext cx="309880" cy="368300"/>
          </a:xfrm>
          <a:prstGeom prst="rect">
            <a:avLst/>
          </a:prstGeom>
          <a:noFill/>
        </p:spPr>
        <p:txBody>
          <a:bodyPr wrap="none" rtlCol="0">
            <a:spAutoFit/>
          </a:bodyPr>
          <a:p>
            <a:endParaRPr lang="zh-CN" altLang="en-US"/>
          </a:p>
        </p:txBody>
      </p:sp>
      <p:sp>
        <p:nvSpPr>
          <p:cNvPr id="5" name="文本框 4"/>
          <p:cNvSpPr txBox="1"/>
          <p:nvPr/>
        </p:nvSpPr>
        <p:spPr>
          <a:xfrm>
            <a:off x="1229995" y="1494790"/>
            <a:ext cx="10005695" cy="368300"/>
          </a:xfrm>
          <a:prstGeom prst="rect">
            <a:avLst/>
          </a:prstGeom>
          <a:noFill/>
        </p:spPr>
        <p:txBody>
          <a:bodyPr wrap="square" rtlCol="0" anchor="t">
            <a:spAutoFit/>
          </a:bodyPr>
          <a:p>
            <a:r>
              <a:rPr lang="zh-CN" altLang="en-US">
                <a:solidFill>
                  <a:srgbClr val="FF0000"/>
                </a:solidFill>
              </a:rPr>
              <a:t>你可能会感到奇怪？不是说不能定义同名变量吗？？？</a:t>
            </a:r>
            <a:endParaRPr lang="zh-CN" altLang="en-US">
              <a:solidFill>
                <a:srgbClr val="FF0000"/>
              </a:solidFill>
            </a:endParaRPr>
          </a:p>
        </p:txBody>
      </p:sp>
      <p:sp>
        <p:nvSpPr>
          <p:cNvPr id="7" name="文本框 6"/>
          <p:cNvSpPr txBox="1"/>
          <p:nvPr/>
        </p:nvSpPr>
        <p:spPr>
          <a:xfrm>
            <a:off x="7094220" y="831850"/>
            <a:ext cx="4141470" cy="368300"/>
          </a:xfrm>
          <a:prstGeom prst="rect">
            <a:avLst/>
          </a:prstGeom>
          <a:noFill/>
        </p:spPr>
        <p:txBody>
          <a:bodyPr wrap="square" rtlCol="0" anchor="t">
            <a:spAutoFit/>
          </a:bodyPr>
          <a:p>
            <a:r>
              <a:rPr lang="zh-CN" altLang="en-US"/>
              <a:t>https://bbs.csdn.net/topics/390787626</a:t>
            </a:r>
            <a:endParaRPr lang="zh-CN" altLang="en-US"/>
          </a:p>
        </p:txBody>
      </p:sp>
      <p:sp>
        <p:nvSpPr>
          <p:cNvPr id="8" name="文本框 7"/>
          <p:cNvSpPr txBox="1"/>
          <p:nvPr/>
        </p:nvSpPr>
        <p:spPr>
          <a:xfrm>
            <a:off x="305435" y="2799080"/>
            <a:ext cx="11623040" cy="1198880"/>
          </a:xfrm>
          <a:prstGeom prst="rect">
            <a:avLst/>
          </a:prstGeom>
          <a:noFill/>
        </p:spPr>
        <p:txBody>
          <a:bodyPr wrap="square" rtlCol="0" anchor="t">
            <a:spAutoFit/>
          </a:bodyPr>
          <a:p>
            <a:r>
              <a:rPr lang="zh-CN" altLang="en-US"/>
              <a:t>当使用static关键字标记一个变量的时候，表示这个变量拥有静态的生命周期（当程序开始的时候，它会被分配，程序结束的时候，它会被释放释放），而且，它会被初始化为0，除非你指定了另一个值。当在文件作用域内标记一个变量或者函数的时候，表示这个变量或者函数拥有内部链接（</a:t>
            </a:r>
            <a:r>
              <a:rPr lang="zh-CN" altLang="en-US">
                <a:solidFill>
                  <a:srgbClr val="FF0000"/>
                </a:solidFill>
              </a:rPr>
              <a:t>这个名字不会在它被声明的文件外识别</a:t>
            </a:r>
            <a:r>
              <a:rPr lang="zh-CN" altLang="en-US"/>
              <a:t>）（</a:t>
            </a:r>
            <a:r>
              <a:rPr lang="zh-CN" altLang="en-US">
                <a:solidFill>
                  <a:srgbClr val="FF0000"/>
                </a:solidFill>
              </a:rPr>
              <a:t>自然对于其他文件这个名字无关紧要</a:t>
            </a:r>
            <a:r>
              <a:rPr lang="zh-CN" altLang="en-US"/>
              <a:t>）（或者说在一个作用域内不能出现同名变量）</a:t>
            </a:r>
            <a:endParaRPr lang="zh-CN" altLang="en-US"/>
          </a:p>
        </p:txBody>
      </p:sp>
      <p:pic>
        <p:nvPicPr>
          <p:cNvPr id="11" name="图片 10"/>
          <p:cNvPicPr>
            <a:picLocks noChangeAspect="1"/>
          </p:cNvPicPr>
          <p:nvPr/>
        </p:nvPicPr>
        <p:blipFill>
          <a:blip r:embed="rId2"/>
          <a:stretch>
            <a:fillRect/>
          </a:stretch>
        </p:blipFill>
        <p:spPr>
          <a:xfrm>
            <a:off x="300355" y="1880235"/>
            <a:ext cx="6794500" cy="812165"/>
          </a:xfrm>
          <a:prstGeom prst="rect">
            <a:avLst/>
          </a:prstGeom>
        </p:spPr>
      </p:pic>
      <p:pic>
        <p:nvPicPr>
          <p:cNvPr id="12" name="图片 11"/>
          <p:cNvPicPr>
            <a:picLocks noChangeAspect="1"/>
          </p:cNvPicPr>
          <p:nvPr/>
        </p:nvPicPr>
        <p:blipFill>
          <a:blip r:embed="rId3"/>
          <a:stretch>
            <a:fillRect/>
          </a:stretch>
        </p:blipFill>
        <p:spPr>
          <a:xfrm>
            <a:off x="305435" y="4104640"/>
            <a:ext cx="8311515" cy="1518285"/>
          </a:xfrm>
          <a:prstGeom prst="rect">
            <a:avLst/>
          </a:prstGeom>
        </p:spPr>
      </p:pic>
      <p:pic>
        <p:nvPicPr>
          <p:cNvPr id="13" name="图片 12"/>
          <p:cNvPicPr>
            <a:picLocks noChangeAspect="1"/>
          </p:cNvPicPr>
          <p:nvPr/>
        </p:nvPicPr>
        <p:blipFill>
          <a:blip r:embed="rId4"/>
          <a:stretch>
            <a:fillRect/>
          </a:stretch>
        </p:blipFill>
        <p:spPr>
          <a:xfrm>
            <a:off x="718820" y="5596890"/>
            <a:ext cx="9192260" cy="538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0" name="组合 19"/>
          <p:cNvGrpSpPr/>
          <p:nvPr/>
        </p:nvGrpSpPr>
        <p:grpSpPr>
          <a:xfrm>
            <a:off x="522942" y="516971"/>
            <a:ext cx="4090035" cy="391281"/>
            <a:chOff x="522940" y="516970"/>
            <a:chExt cx="4090035" cy="391281"/>
          </a:xfrm>
        </p:grpSpPr>
        <p:sp>
          <p:nvSpPr>
            <p:cNvPr id="21" name="稻壳儿小白白(http://dwz.cn/Wu2UP)"/>
            <p:cNvSpPr txBox="1">
              <a:spLocks noChangeArrowheads="1"/>
            </p:cNvSpPr>
            <p:nvPr/>
          </p:nvSpPr>
          <p:spPr bwMode="auto">
            <a:xfrm>
              <a:off x="1420195" y="554435"/>
              <a:ext cx="31927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基于基本数据类型的变量</a:t>
              </a:r>
              <a:endParaRPr lang="zh-CN" altLang="en-US" sz="2000">
                <a:sym typeface="+mn-ea"/>
              </a:endParaRPr>
            </a:p>
          </p:txBody>
        </p:sp>
        <p:pic>
          <p:nvPicPr>
            <p:cNvPr id="22" name="图片 2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p:nvPr/>
        </p:nvPicPr>
        <p:blipFill>
          <a:blip r:embed="rId2"/>
          <a:stretch>
            <a:fillRect/>
          </a:stretch>
        </p:blipFill>
        <p:spPr>
          <a:xfrm>
            <a:off x="523240" y="1245235"/>
            <a:ext cx="2447925" cy="2065655"/>
          </a:xfrm>
          <a:prstGeom prst="rect">
            <a:avLst/>
          </a:prstGeom>
          <a:noFill/>
          <a:ln w="9525">
            <a:noFill/>
          </a:ln>
        </p:spPr>
      </p:pic>
      <p:pic>
        <p:nvPicPr>
          <p:cNvPr id="5" name="图片 4"/>
          <p:cNvPicPr>
            <a:picLocks noChangeAspect="1"/>
          </p:cNvPicPr>
          <p:nvPr/>
        </p:nvPicPr>
        <p:blipFill>
          <a:blip r:embed="rId3"/>
          <a:stretch>
            <a:fillRect/>
          </a:stretch>
        </p:blipFill>
        <p:spPr>
          <a:xfrm>
            <a:off x="2971165" y="1384935"/>
            <a:ext cx="3064510" cy="937260"/>
          </a:xfrm>
          <a:prstGeom prst="rect">
            <a:avLst/>
          </a:prstGeom>
        </p:spPr>
      </p:pic>
      <p:pic>
        <p:nvPicPr>
          <p:cNvPr id="6" name="图片 5"/>
          <p:cNvPicPr/>
          <p:nvPr/>
        </p:nvPicPr>
        <p:blipFill>
          <a:blip r:embed="rId4"/>
          <a:stretch>
            <a:fillRect/>
          </a:stretch>
        </p:blipFill>
        <p:spPr>
          <a:xfrm>
            <a:off x="704850" y="3335655"/>
            <a:ext cx="2084705" cy="1515745"/>
          </a:xfrm>
          <a:prstGeom prst="rect">
            <a:avLst/>
          </a:prstGeom>
          <a:noFill/>
          <a:ln w="9525">
            <a:noFill/>
          </a:ln>
        </p:spPr>
      </p:pic>
      <p:pic>
        <p:nvPicPr>
          <p:cNvPr id="10" name="图片 9"/>
          <p:cNvPicPr>
            <a:picLocks noChangeAspect="1"/>
          </p:cNvPicPr>
          <p:nvPr/>
        </p:nvPicPr>
        <p:blipFill>
          <a:blip r:embed="rId5"/>
          <a:stretch>
            <a:fillRect/>
          </a:stretch>
        </p:blipFill>
        <p:spPr>
          <a:xfrm>
            <a:off x="891540" y="5139055"/>
            <a:ext cx="2221230" cy="513715"/>
          </a:xfrm>
          <a:prstGeom prst="rect">
            <a:avLst/>
          </a:prstGeom>
        </p:spPr>
      </p:pic>
      <p:pic>
        <p:nvPicPr>
          <p:cNvPr id="11" name="图片 10"/>
          <p:cNvPicPr/>
          <p:nvPr/>
        </p:nvPicPr>
        <p:blipFill>
          <a:blip r:embed="rId6"/>
          <a:stretch>
            <a:fillRect/>
          </a:stretch>
        </p:blipFill>
        <p:spPr>
          <a:xfrm>
            <a:off x="6763385" y="554355"/>
            <a:ext cx="4457700" cy="1767840"/>
          </a:xfrm>
          <a:prstGeom prst="rect">
            <a:avLst/>
          </a:prstGeom>
          <a:noFill/>
          <a:ln w="9525">
            <a:noFill/>
          </a:ln>
        </p:spPr>
      </p:pic>
      <p:pic>
        <p:nvPicPr>
          <p:cNvPr id="12" name="图片 11"/>
          <p:cNvPicPr>
            <a:picLocks noChangeAspect="1"/>
          </p:cNvPicPr>
          <p:nvPr/>
        </p:nvPicPr>
        <p:blipFill>
          <a:blip r:embed="rId7"/>
          <a:stretch>
            <a:fillRect/>
          </a:stretch>
        </p:blipFill>
        <p:spPr>
          <a:xfrm>
            <a:off x="6763385" y="2601595"/>
            <a:ext cx="3994785" cy="845185"/>
          </a:xfrm>
          <a:prstGeom prst="rect">
            <a:avLst/>
          </a:prstGeom>
        </p:spPr>
      </p:pic>
      <p:pic>
        <p:nvPicPr>
          <p:cNvPr id="13" name="图片 12"/>
          <p:cNvPicPr>
            <a:picLocks noChangeAspect="1"/>
          </p:cNvPicPr>
          <p:nvPr/>
        </p:nvPicPr>
        <p:blipFill>
          <a:blip r:embed="rId8"/>
          <a:stretch>
            <a:fillRect/>
          </a:stretch>
        </p:blipFill>
        <p:spPr>
          <a:xfrm>
            <a:off x="3950335" y="3726180"/>
            <a:ext cx="6381750" cy="2619375"/>
          </a:xfrm>
          <a:prstGeom prst="rect">
            <a:avLst/>
          </a:prstGeom>
        </p:spPr>
      </p:pic>
      <p:sp>
        <p:nvSpPr>
          <p:cNvPr id="3" name="文本框 2"/>
          <p:cNvSpPr txBox="1"/>
          <p:nvPr/>
        </p:nvSpPr>
        <p:spPr>
          <a:xfrm>
            <a:off x="4940300" y="661670"/>
            <a:ext cx="2310765" cy="583565"/>
          </a:xfrm>
          <a:prstGeom prst="rect">
            <a:avLst/>
          </a:prstGeom>
          <a:noFill/>
        </p:spPr>
        <p:txBody>
          <a:bodyPr wrap="square" rtlCol="0" anchor="t">
            <a:spAutoFit/>
          </a:bodyPr>
          <a:p>
            <a:r>
              <a:rPr lang="zh-CN" altLang="en-US" sz="1600"/>
              <a:t>C++ 为程序员提供了种类丰富的内置数据类型</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7" name="图片 6"/>
          <p:cNvPicPr>
            <a:picLocks noChangeAspect="1"/>
          </p:cNvPicPr>
          <p:nvPr/>
        </p:nvPicPr>
        <p:blipFill>
          <a:blip r:embed="rId2"/>
          <a:stretch>
            <a:fillRect/>
          </a:stretch>
        </p:blipFill>
        <p:spPr>
          <a:xfrm>
            <a:off x="737235" y="1021080"/>
            <a:ext cx="4354830" cy="1549400"/>
          </a:xfrm>
          <a:prstGeom prst="rect">
            <a:avLst/>
          </a:prstGeom>
        </p:spPr>
      </p:pic>
      <p:sp>
        <p:nvSpPr>
          <p:cNvPr id="8" name="文本框 7"/>
          <p:cNvSpPr txBox="1"/>
          <p:nvPr/>
        </p:nvSpPr>
        <p:spPr>
          <a:xfrm>
            <a:off x="5499735" y="1021080"/>
            <a:ext cx="5953125" cy="1568450"/>
          </a:xfrm>
          <a:prstGeom prst="rect">
            <a:avLst/>
          </a:prstGeom>
          <a:noFill/>
        </p:spPr>
        <p:txBody>
          <a:bodyPr wrap="square" rtlCol="0" anchor="t">
            <a:spAutoFit/>
          </a:bodyPr>
          <a:p>
            <a:r>
              <a:rPr lang="en-US" altLang="zh-CN" sz="2400"/>
              <a:t>2</a:t>
            </a:r>
            <a:r>
              <a:rPr lang="zh-CN" altLang="en-US" sz="2400"/>
              <a:t>.</a:t>
            </a:r>
            <a:r>
              <a:rPr lang="zh-CN" altLang="en-US" sz="2400">
                <a:solidFill>
                  <a:srgbClr val="FF0000"/>
                </a:solidFill>
              </a:rPr>
              <a:t>变量的定义</a:t>
            </a:r>
            <a:r>
              <a:rPr lang="zh-CN" altLang="en-US" sz="2400"/>
              <a:t>：变量的定义用于为变量分配存储空间，并将其与变量名相关联，还可以为变量指定初始值。（</a:t>
            </a:r>
            <a:r>
              <a:rPr lang="zh-CN" altLang="en-US" sz="2400">
                <a:solidFill>
                  <a:srgbClr val="FF0000"/>
                </a:solidFill>
              </a:rPr>
              <a:t>当然也可以不初始化</a:t>
            </a:r>
            <a:r>
              <a:rPr lang="zh-CN" altLang="en-US" sz="2400"/>
              <a:t>）</a:t>
            </a:r>
            <a:endParaRPr lang="zh-CN" altLang="en-US" sz="2400"/>
          </a:p>
        </p:txBody>
      </p:sp>
      <p:sp>
        <p:nvSpPr>
          <p:cNvPr id="9" name="文本框 8"/>
          <p:cNvSpPr txBox="1"/>
          <p:nvPr/>
        </p:nvSpPr>
        <p:spPr>
          <a:xfrm>
            <a:off x="523240" y="2829560"/>
            <a:ext cx="6096000" cy="3415030"/>
          </a:xfrm>
          <a:prstGeom prst="rect">
            <a:avLst/>
          </a:prstGeom>
          <a:noFill/>
        </p:spPr>
        <p:txBody>
          <a:bodyPr wrap="square" rtlCol="0" anchor="t">
            <a:spAutoFit/>
          </a:bodyPr>
          <a:p>
            <a:pPr algn="l">
              <a:buClrTx/>
              <a:buSzTx/>
              <a:buFontTx/>
            </a:pPr>
            <a:r>
              <a:rPr lang="en-US" altLang="zh-CN" sz="2400"/>
              <a:t>1</a:t>
            </a:r>
            <a:r>
              <a:rPr lang="zh-CN" altLang="en-US" sz="2400"/>
              <a:t>.</a:t>
            </a:r>
            <a:r>
              <a:rPr lang="zh-CN" altLang="en-US" sz="2400">
                <a:solidFill>
                  <a:srgbClr val="FF0000"/>
                </a:solidFill>
              </a:rPr>
              <a:t>变量的声明</a:t>
            </a:r>
            <a:r>
              <a:rPr lang="zh-CN" altLang="en-US" sz="2400"/>
              <a:t>：用于向程序表明变量的类型和名字。程序中变量可以声明多次，但只能定义一次。</a:t>
            </a:r>
            <a:endParaRPr lang="zh-CN" altLang="en-US" sz="2400"/>
          </a:p>
          <a:p>
            <a:pPr algn="l">
              <a:buClrTx/>
              <a:buSzTx/>
              <a:buFontTx/>
            </a:pPr>
            <a:r>
              <a:rPr lang="zh-CN" altLang="en-US" sz="2400"/>
              <a:t>声明的意义在于一个文件如果想使用别处定义的名字则必须包含对那个名字的声明。</a:t>
            </a:r>
            <a:r>
              <a:rPr lang="en-US" altLang="zh-CN" sz="2400"/>
              <a:t>(</a:t>
            </a:r>
            <a:r>
              <a:rPr lang="zh-CN" altLang="en-US" sz="2400">
                <a:solidFill>
                  <a:srgbClr val="FF0000"/>
                </a:solidFill>
              </a:rPr>
              <a:t>声明不分配存储空间，核心目的是为了后面的调用</a:t>
            </a:r>
            <a:r>
              <a:rPr lang="en-US" altLang="zh-CN" sz="2400"/>
              <a:t>)因此</a:t>
            </a:r>
            <a:r>
              <a:rPr lang="en-US" altLang="zh-CN" sz="2400">
                <a:solidFill>
                  <a:srgbClr val="FF0000"/>
                </a:solidFill>
              </a:rPr>
              <a:t>不能将变量的定义放置于头文件中</a:t>
            </a:r>
            <a:r>
              <a:rPr lang="en-US" altLang="zh-CN" sz="2400"/>
              <a:t>，由于头文件会被多次引用，就会导致变量在多个源文件中被重复定义</a:t>
            </a:r>
            <a:endParaRPr lang="en-US" altLang="zh-CN" sz="2400"/>
          </a:p>
        </p:txBody>
      </p:sp>
      <p:sp>
        <p:nvSpPr>
          <p:cNvPr id="2" name="文本框 1"/>
          <p:cNvSpPr txBox="1"/>
          <p:nvPr/>
        </p:nvSpPr>
        <p:spPr>
          <a:xfrm>
            <a:off x="6920865" y="2459990"/>
            <a:ext cx="4692650" cy="1938020"/>
          </a:xfrm>
          <a:prstGeom prst="rect">
            <a:avLst/>
          </a:prstGeom>
          <a:noFill/>
        </p:spPr>
        <p:txBody>
          <a:bodyPr wrap="square" rtlCol="0" anchor="t">
            <a:spAutoFit/>
          </a:bodyPr>
          <a:p>
            <a:r>
              <a:rPr lang="zh-CN" altLang="en-US" sz="2400"/>
              <a:t>一般而言，定义就是声明。但C++中由于extern的缘故，变量的声明和定义是可以分开的。凡是没有带extern的声明同时也都是定义。</a:t>
            </a:r>
            <a:endParaRPr lang="zh-CN" altLang="en-US" sz="2400"/>
          </a:p>
        </p:txBody>
      </p:sp>
      <p:sp>
        <p:nvSpPr>
          <p:cNvPr id="3" name="文本框 2"/>
          <p:cNvSpPr txBox="1"/>
          <p:nvPr/>
        </p:nvSpPr>
        <p:spPr>
          <a:xfrm>
            <a:off x="6957060" y="4676140"/>
            <a:ext cx="4656455" cy="1568450"/>
          </a:xfrm>
          <a:prstGeom prst="rect">
            <a:avLst/>
          </a:prstGeom>
          <a:noFill/>
        </p:spPr>
        <p:txBody>
          <a:bodyPr wrap="square" rtlCol="0" anchor="t">
            <a:spAutoFit/>
          </a:bodyPr>
          <a:p>
            <a:r>
              <a:rPr lang="en-US" altLang="zh-CN" sz="2400">
                <a:sym typeface="+mn-ea"/>
              </a:rPr>
              <a:t>3</a:t>
            </a:r>
            <a:r>
              <a:rPr lang="zh-CN" altLang="en-US" sz="2400">
                <a:sym typeface="+mn-ea"/>
              </a:rPr>
              <a:t>.</a:t>
            </a:r>
            <a:r>
              <a:rPr lang="zh-CN" altLang="en-US" sz="2400">
                <a:solidFill>
                  <a:srgbClr val="FF0000"/>
                </a:solidFill>
                <a:sym typeface="+mn-ea"/>
              </a:rPr>
              <a:t>变量的初始化</a:t>
            </a:r>
            <a:r>
              <a:rPr lang="zh-CN" altLang="en-US" sz="2400">
                <a:sym typeface="+mn-ea"/>
              </a:rPr>
              <a:t>：</a:t>
            </a:r>
            <a:r>
              <a:rPr lang="zh-CN" altLang="en-US" sz="2400"/>
              <a:t>C++中变量的初始化有很多种方式，如：默认初始化，值初始化，直接初始化，拷贝初始化，列表初始化。</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5" name="文本框 4"/>
          <p:cNvSpPr txBox="1"/>
          <p:nvPr/>
        </p:nvSpPr>
        <p:spPr>
          <a:xfrm>
            <a:off x="1292860" y="1311275"/>
            <a:ext cx="6096000" cy="645160"/>
          </a:xfrm>
          <a:prstGeom prst="rect">
            <a:avLst/>
          </a:prstGeom>
          <a:noFill/>
        </p:spPr>
        <p:txBody>
          <a:bodyPr wrap="square" rtlCol="0" anchor="t">
            <a:spAutoFit/>
          </a:bodyPr>
          <a:p>
            <a:r>
              <a:rPr lang="zh-CN" altLang="en-US"/>
              <a:t>在C++全局代码块中（函数代码块以外），只允许声明或定义一个变量，是不允许执行任何其它语句的</a:t>
            </a:r>
            <a:endParaRPr lang="zh-CN" altLang="en-US"/>
          </a:p>
        </p:txBody>
      </p:sp>
      <p:pic>
        <p:nvPicPr>
          <p:cNvPr id="6" name="图片 5"/>
          <p:cNvPicPr>
            <a:picLocks noChangeAspect="1"/>
          </p:cNvPicPr>
          <p:nvPr/>
        </p:nvPicPr>
        <p:blipFill>
          <a:blip r:embed="rId2"/>
          <a:stretch>
            <a:fillRect/>
          </a:stretch>
        </p:blipFill>
        <p:spPr>
          <a:xfrm>
            <a:off x="2058670" y="2359660"/>
            <a:ext cx="3223895" cy="330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3048000" y="516890"/>
            <a:ext cx="6096000" cy="829945"/>
          </a:xfrm>
          <a:prstGeom prst="rect">
            <a:avLst/>
          </a:prstGeom>
          <a:noFill/>
        </p:spPr>
        <p:txBody>
          <a:bodyPr wrap="square" rtlCol="0" anchor="t">
            <a:spAutoFit/>
          </a:bodyPr>
          <a:p>
            <a:r>
              <a:rPr lang="zh-CN" altLang="en-US" sz="2400"/>
              <a:t>3.1默认初始化：默认初始化是指定义变量时 没有指定初值时 进行的初始化操作。</a:t>
            </a:r>
            <a:endParaRPr lang="zh-CN" altLang="en-US" sz="2400"/>
          </a:p>
        </p:txBody>
      </p:sp>
      <p:pic>
        <p:nvPicPr>
          <p:cNvPr id="10" name="图片 9"/>
          <p:cNvPicPr>
            <a:picLocks noChangeAspect="1"/>
          </p:cNvPicPr>
          <p:nvPr/>
        </p:nvPicPr>
        <p:blipFill>
          <a:blip r:embed="rId2"/>
          <a:stretch>
            <a:fillRect/>
          </a:stretch>
        </p:blipFill>
        <p:spPr>
          <a:xfrm>
            <a:off x="808990" y="1565275"/>
            <a:ext cx="8441055" cy="5006340"/>
          </a:xfrm>
          <a:prstGeom prst="rect">
            <a:avLst/>
          </a:prstGeom>
        </p:spPr>
      </p:pic>
      <p:pic>
        <p:nvPicPr>
          <p:cNvPr id="11" name="图片 10"/>
          <p:cNvPicPr>
            <a:picLocks noChangeAspect="1"/>
          </p:cNvPicPr>
          <p:nvPr/>
        </p:nvPicPr>
        <p:blipFill>
          <a:blip r:embed="rId3"/>
          <a:stretch>
            <a:fillRect/>
          </a:stretch>
        </p:blipFill>
        <p:spPr>
          <a:xfrm>
            <a:off x="4820920" y="4522470"/>
            <a:ext cx="7012940" cy="1760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3048000" y="516890"/>
            <a:ext cx="6096000" cy="1198880"/>
          </a:xfrm>
          <a:prstGeom prst="rect">
            <a:avLst/>
          </a:prstGeom>
          <a:noFill/>
        </p:spPr>
        <p:txBody>
          <a:bodyPr wrap="square" rtlCol="0" anchor="t">
            <a:spAutoFit/>
          </a:bodyPr>
          <a:p>
            <a:r>
              <a:rPr lang="zh-CN" altLang="en-US" sz="2400"/>
              <a:t>3.</a:t>
            </a:r>
            <a:r>
              <a:rPr lang="en-US" altLang="zh-CN" sz="2400"/>
              <a:t>2</a:t>
            </a:r>
            <a:r>
              <a:rPr lang="zh-CN" altLang="en-US" sz="2400"/>
              <a:t>值初始化：值初始化是指使用了初始化器（即使用了圆括号或花括号）但却没有提供初始值的情况。</a:t>
            </a:r>
            <a:endParaRPr lang="zh-CN" altLang="en-US" sz="2400"/>
          </a:p>
        </p:txBody>
      </p:sp>
      <p:pic>
        <p:nvPicPr>
          <p:cNvPr id="2" name="图片 1"/>
          <p:cNvPicPr>
            <a:picLocks noChangeAspect="1"/>
          </p:cNvPicPr>
          <p:nvPr/>
        </p:nvPicPr>
        <p:blipFill>
          <a:blip r:embed="rId2"/>
          <a:stretch>
            <a:fillRect/>
          </a:stretch>
        </p:blipFill>
        <p:spPr>
          <a:xfrm>
            <a:off x="1420495" y="2061210"/>
            <a:ext cx="9437370" cy="1544320"/>
          </a:xfrm>
          <a:prstGeom prst="rect">
            <a:avLst/>
          </a:prstGeom>
        </p:spPr>
      </p:pic>
      <p:pic>
        <p:nvPicPr>
          <p:cNvPr id="3" name="图片 2"/>
          <p:cNvPicPr>
            <a:picLocks noChangeAspect="1"/>
          </p:cNvPicPr>
          <p:nvPr/>
        </p:nvPicPr>
        <p:blipFill>
          <a:blip r:embed="rId3"/>
          <a:stretch>
            <a:fillRect/>
          </a:stretch>
        </p:blipFill>
        <p:spPr>
          <a:xfrm>
            <a:off x="1154430" y="3605530"/>
            <a:ext cx="5030470" cy="27730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2087880" y="1274445"/>
            <a:ext cx="6096000" cy="1568450"/>
          </a:xfrm>
          <a:prstGeom prst="rect">
            <a:avLst/>
          </a:prstGeom>
          <a:noFill/>
        </p:spPr>
        <p:txBody>
          <a:bodyPr wrap="square" rtlCol="0" anchor="t">
            <a:spAutoFit/>
          </a:bodyPr>
          <a:p>
            <a:r>
              <a:rPr lang="zh-CN" altLang="en-US" sz="2400"/>
              <a:t>3.</a:t>
            </a:r>
            <a:r>
              <a:rPr lang="en-US" altLang="zh-CN" sz="2400"/>
              <a:t>3</a:t>
            </a:r>
            <a:r>
              <a:rPr lang="zh-CN" altLang="en-US" sz="2400"/>
              <a:t>直接初始化：直接初始化是指采用小括号的方式进行变量初始化（小括号里一定要有初始值，如果没提供初始值，那就是值初始化了！）。</a:t>
            </a:r>
            <a:endParaRPr lang="zh-CN" altLang="en-US" sz="2400"/>
          </a:p>
        </p:txBody>
      </p:sp>
      <p:pic>
        <p:nvPicPr>
          <p:cNvPr id="5" name="图片 4"/>
          <p:cNvPicPr>
            <a:picLocks noChangeAspect="1"/>
          </p:cNvPicPr>
          <p:nvPr/>
        </p:nvPicPr>
        <p:blipFill>
          <a:blip r:embed="rId2"/>
          <a:stretch>
            <a:fillRect/>
          </a:stretch>
        </p:blipFill>
        <p:spPr>
          <a:xfrm>
            <a:off x="1420495" y="3255645"/>
            <a:ext cx="8567420" cy="1111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GB" sz="2000" dirty="0">
                  <a:sym typeface="+mn-ea"/>
                </a:rPr>
                <a:t>变量的使用</a:t>
              </a:r>
              <a:endParaRPr kumimoji="1" lang="zh-CN" altLang="en-GB"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2176780" y="1149985"/>
            <a:ext cx="7837805" cy="1198880"/>
          </a:xfrm>
          <a:prstGeom prst="rect">
            <a:avLst/>
          </a:prstGeom>
          <a:noFill/>
        </p:spPr>
        <p:txBody>
          <a:bodyPr wrap="square" rtlCol="0" anchor="t">
            <a:spAutoFit/>
          </a:bodyPr>
          <a:p>
            <a:r>
              <a:rPr lang="zh-CN" altLang="en-US" sz="2400"/>
              <a:t>3.</a:t>
            </a:r>
            <a:r>
              <a:rPr lang="en-US" altLang="zh-CN" sz="2400"/>
              <a:t>3</a:t>
            </a:r>
            <a:r>
              <a:rPr lang="zh-CN" altLang="en-US" sz="2400"/>
              <a:t>拷贝初始化</a:t>
            </a:r>
            <a:r>
              <a:rPr lang="zh-CN" altLang="en-US" sz="2400"/>
              <a:t>：拷贝初始化是指采用等号（=）进行初始化的方式，编译器把等号右侧的初始值拷贝到新创建的对象中去。</a:t>
            </a:r>
            <a:endParaRPr lang="zh-CN" altLang="en-US" sz="2400"/>
          </a:p>
        </p:txBody>
      </p:sp>
      <p:pic>
        <p:nvPicPr>
          <p:cNvPr id="2" name="图片 1"/>
          <p:cNvPicPr>
            <a:picLocks noChangeAspect="1"/>
          </p:cNvPicPr>
          <p:nvPr/>
        </p:nvPicPr>
        <p:blipFill>
          <a:blip r:embed="rId2"/>
          <a:stretch>
            <a:fillRect/>
          </a:stretch>
        </p:blipFill>
        <p:spPr>
          <a:xfrm>
            <a:off x="2354580" y="2348865"/>
            <a:ext cx="7660005" cy="1344295"/>
          </a:xfrm>
          <a:prstGeom prst="rect">
            <a:avLst/>
          </a:prstGeom>
        </p:spPr>
      </p:pic>
      <p:pic>
        <p:nvPicPr>
          <p:cNvPr id="3" name="图片 2"/>
          <p:cNvPicPr>
            <a:picLocks noChangeAspect="1"/>
          </p:cNvPicPr>
          <p:nvPr/>
        </p:nvPicPr>
        <p:blipFill>
          <a:blip r:embed="rId3"/>
          <a:stretch>
            <a:fillRect/>
          </a:stretch>
        </p:blipFill>
        <p:spPr>
          <a:xfrm>
            <a:off x="2176780" y="3918585"/>
            <a:ext cx="8502650" cy="22269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7449185" cy="391281"/>
            <a:chOff x="522940" y="516970"/>
            <a:chExt cx="7449185" cy="391281"/>
          </a:xfrm>
        </p:grpSpPr>
        <p:sp>
          <p:nvSpPr>
            <p:cNvPr id="81" name="稻壳儿小白白(http://dwz.cn/Wu2UP)"/>
            <p:cNvSpPr txBox="1">
              <a:spLocks noChangeArrowheads="1"/>
            </p:cNvSpPr>
            <p:nvPr/>
          </p:nvSpPr>
          <p:spPr bwMode="auto">
            <a:xfrm>
              <a:off x="1420195" y="554435"/>
              <a:ext cx="655193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zh-CN" altLang="en-US" sz="2000" dirty="0">
                  <a:sym typeface="+mn-ea"/>
                </a:rPr>
                <a:t>变量之间的转化（你可能遇到的各种问题）</a:t>
              </a:r>
              <a:endParaRPr kumimoji="1" lang="zh-CN" altLang="en-US"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0" name="组合 19"/>
          <p:cNvGrpSpPr/>
          <p:nvPr/>
        </p:nvGrpSpPr>
        <p:grpSpPr>
          <a:xfrm>
            <a:off x="522942" y="516971"/>
            <a:ext cx="4090035" cy="391281"/>
            <a:chOff x="522940" y="516970"/>
            <a:chExt cx="4090035" cy="391281"/>
          </a:xfrm>
        </p:grpSpPr>
        <p:sp>
          <p:nvSpPr>
            <p:cNvPr id="21" name="稻壳儿小白白(http://dwz.cn/Wu2UP)"/>
            <p:cNvSpPr txBox="1">
              <a:spLocks noChangeArrowheads="1"/>
            </p:cNvSpPr>
            <p:nvPr/>
          </p:nvSpPr>
          <p:spPr bwMode="auto">
            <a:xfrm>
              <a:off x="1420195" y="554435"/>
              <a:ext cx="31927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其他类型的变量</a:t>
              </a:r>
              <a:endParaRPr lang="zh-CN" altLang="en-US" sz="2000">
                <a:sym typeface="+mn-ea"/>
              </a:endParaRPr>
            </a:p>
          </p:txBody>
        </p:sp>
        <p:pic>
          <p:nvPicPr>
            <p:cNvPr id="22" name="图片 2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523240" y="1169035"/>
            <a:ext cx="6327140" cy="645160"/>
          </a:xfrm>
          <a:prstGeom prst="rect">
            <a:avLst/>
          </a:prstGeom>
          <a:noFill/>
        </p:spPr>
        <p:txBody>
          <a:bodyPr wrap="square" rtlCol="0" anchor="t">
            <a:spAutoFit/>
          </a:bodyPr>
          <a:p>
            <a:r>
              <a:rPr lang="zh-CN" altLang="en-US" b="1">
                <a:solidFill>
                  <a:srgbClr val="FF0000"/>
                </a:solidFill>
              </a:rPr>
              <a:t>C++ 也允许定义各种其他类型的变量，比如枚举、指针、数组、引用、数据结构、类等等</a:t>
            </a:r>
            <a:endParaRPr lang="zh-CN" altLang="en-US" b="1">
              <a:solidFill>
                <a:srgbClr val="FF0000"/>
              </a:solidFill>
            </a:endParaRPr>
          </a:p>
        </p:txBody>
      </p:sp>
      <p:pic>
        <p:nvPicPr>
          <p:cNvPr id="4" name="图片 3"/>
          <p:cNvPicPr>
            <a:picLocks noChangeAspect="1"/>
          </p:cNvPicPr>
          <p:nvPr/>
        </p:nvPicPr>
        <p:blipFill>
          <a:blip r:embed="rId2"/>
          <a:stretch>
            <a:fillRect/>
          </a:stretch>
        </p:blipFill>
        <p:spPr>
          <a:xfrm>
            <a:off x="3360420" y="2309495"/>
            <a:ext cx="2436495" cy="2239645"/>
          </a:xfrm>
          <a:prstGeom prst="rect">
            <a:avLst/>
          </a:prstGeom>
        </p:spPr>
      </p:pic>
      <p:pic>
        <p:nvPicPr>
          <p:cNvPr id="7" name="图片 6"/>
          <p:cNvPicPr>
            <a:picLocks noChangeAspect="1"/>
          </p:cNvPicPr>
          <p:nvPr/>
        </p:nvPicPr>
        <p:blipFill>
          <a:blip r:embed="rId3"/>
          <a:stretch>
            <a:fillRect/>
          </a:stretch>
        </p:blipFill>
        <p:spPr>
          <a:xfrm>
            <a:off x="6172835" y="2309495"/>
            <a:ext cx="1200150" cy="1895475"/>
          </a:xfrm>
          <a:prstGeom prst="rect">
            <a:avLst/>
          </a:prstGeom>
        </p:spPr>
      </p:pic>
      <p:pic>
        <p:nvPicPr>
          <p:cNvPr id="103" name="图片 102"/>
          <p:cNvPicPr/>
          <p:nvPr/>
        </p:nvPicPr>
        <p:blipFill>
          <a:blip r:embed="rId4"/>
          <a:stretch>
            <a:fillRect/>
          </a:stretch>
        </p:blipFill>
        <p:spPr>
          <a:xfrm>
            <a:off x="356235" y="2303145"/>
            <a:ext cx="2836545" cy="2581910"/>
          </a:xfrm>
          <a:prstGeom prst="rect">
            <a:avLst/>
          </a:prstGeom>
          <a:noFill/>
          <a:ln w="9525">
            <a:noFill/>
          </a:ln>
        </p:spPr>
      </p:pic>
      <p:pic>
        <p:nvPicPr>
          <p:cNvPr id="8" name="图片 7"/>
          <p:cNvPicPr>
            <a:picLocks noChangeAspect="1"/>
          </p:cNvPicPr>
          <p:nvPr/>
        </p:nvPicPr>
        <p:blipFill>
          <a:blip r:embed="rId5"/>
          <a:stretch>
            <a:fillRect/>
          </a:stretch>
        </p:blipFill>
        <p:spPr>
          <a:xfrm>
            <a:off x="7561580" y="2303145"/>
            <a:ext cx="3267710" cy="577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0" name="组合 19"/>
          <p:cNvGrpSpPr/>
          <p:nvPr/>
        </p:nvGrpSpPr>
        <p:grpSpPr>
          <a:xfrm>
            <a:off x="522942" y="516971"/>
            <a:ext cx="3255935" cy="391281"/>
            <a:chOff x="522940" y="516970"/>
            <a:chExt cx="3255935" cy="391281"/>
          </a:xfrm>
        </p:grpSpPr>
        <p:sp>
          <p:nvSpPr>
            <p:cNvPr id="2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lt"/>
                </a:rPr>
                <a:t>变量和对象的区别</a:t>
              </a:r>
              <a:endParaRPr lang="zh-CN" altLang="en-US" sz="2000">
                <a:sym typeface="+mn-lt"/>
              </a:endParaRPr>
            </a:p>
          </p:txBody>
        </p:sp>
        <p:pic>
          <p:nvPicPr>
            <p:cNvPr id="22" name="图片 2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631190" y="1129030"/>
            <a:ext cx="6096000" cy="521970"/>
          </a:xfrm>
          <a:prstGeom prst="rect">
            <a:avLst/>
          </a:prstGeom>
          <a:noFill/>
        </p:spPr>
        <p:txBody>
          <a:bodyPr wrap="square" rtlCol="0" anchor="t">
            <a:spAutoFit/>
          </a:bodyPr>
          <a:p>
            <a:r>
              <a:rPr lang="zh-CN" altLang="en-US" sz="2800" b="1"/>
              <a:t>C++标准的内容：</a:t>
            </a:r>
            <a:endParaRPr lang="zh-CN" altLang="en-US" sz="2800" b="1"/>
          </a:p>
        </p:txBody>
      </p:sp>
      <p:pic>
        <p:nvPicPr>
          <p:cNvPr id="7" name="图片 6"/>
          <p:cNvPicPr>
            <a:picLocks noChangeAspect="1"/>
          </p:cNvPicPr>
          <p:nvPr/>
        </p:nvPicPr>
        <p:blipFill>
          <a:blip r:embed="rId2"/>
          <a:stretch>
            <a:fillRect/>
          </a:stretch>
        </p:blipFill>
        <p:spPr>
          <a:xfrm>
            <a:off x="400685" y="1651000"/>
            <a:ext cx="9213215" cy="1810385"/>
          </a:xfrm>
          <a:prstGeom prst="rect">
            <a:avLst/>
          </a:prstGeom>
        </p:spPr>
      </p:pic>
      <p:pic>
        <p:nvPicPr>
          <p:cNvPr id="8" name="图片 7"/>
          <p:cNvPicPr>
            <a:picLocks noChangeAspect="1"/>
          </p:cNvPicPr>
          <p:nvPr/>
        </p:nvPicPr>
        <p:blipFill>
          <a:blip r:embed="rId3"/>
          <a:stretch>
            <a:fillRect/>
          </a:stretch>
        </p:blipFill>
        <p:spPr>
          <a:xfrm>
            <a:off x="400685" y="3482975"/>
            <a:ext cx="9194800" cy="29775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66" name="组合 65"/>
          <p:cNvGrpSpPr/>
          <p:nvPr/>
        </p:nvGrpSpPr>
        <p:grpSpPr>
          <a:xfrm>
            <a:off x="522942" y="516971"/>
            <a:ext cx="3255935" cy="391281"/>
            <a:chOff x="522940" y="516970"/>
            <a:chExt cx="3255935" cy="391281"/>
          </a:xfrm>
        </p:grpSpPr>
        <p:sp>
          <p:nvSpPr>
            <p:cNvPr id="67"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数据存储基础</a:t>
              </a:r>
              <a:r>
                <a:rPr lang="en-US" altLang="zh-CN" sz="2000">
                  <a:sym typeface="+mn-ea"/>
                </a:rPr>
                <a:t>-</a:t>
              </a:r>
              <a:r>
                <a:rPr lang="zh-CN" altLang="en-US" sz="2000">
                  <a:sym typeface="+mn-ea"/>
                </a:rPr>
                <a:t>单位</a:t>
              </a:r>
              <a:endParaRPr lang="zh-CN" altLang="en-US" sz="2000">
                <a:sym typeface="+mn-ea"/>
              </a:endParaRPr>
            </a:p>
          </p:txBody>
        </p:sp>
        <p:pic>
          <p:nvPicPr>
            <p:cNvPr id="68" name="图片 67"/>
            <p:cNvPicPr>
              <a:picLocks noChangeAspect="1"/>
            </p:cNvPicPr>
            <p:nvPr/>
          </p:nvPicPr>
          <p:blipFill>
            <a:blip r:embed="rId1" cstate="screen"/>
            <a:stretch>
              <a:fillRect/>
            </a:stretch>
          </p:blipFill>
          <p:spPr>
            <a:xfrm>
              <a:off x="522940" y="516970"/>
              <a:ext cx="769909" cy="391281"/>
            </a:xfrm>
            <a:prstGeom prst="rect">
              <a:avLst/>
            </a:prstGeom>
          </p:spPr>
        </p:pic>
      </p:grpSp>
      <p:pic>
        <p:nvPicPr>
          <p:cNvPr id="4" name="图片 3"/>
          <p:cNvPicPr>
            <a:picLocks noChangeAspect="1"/>
          </p:cNvPicPr>
          <p:nvPr/>
        </p:nvPicPr>
        <p:blipFill>
          <a:blip r:embed="rId2"/>
          <a:stretch>
            <a:fillRect/>
          </a:stretch>
        </p:blipFill>
        <p:spPr>
          <a:xfrm>
            <a:off x="523240" y="1069340"/>
            <a:ext cx="10935970" cy="2303145"/>
          </a:xfrm>
          <a:prstGeom prst="rect">
            <a:avLst/>
          </a:prstGeom>
        </p:spPr>
      </p:pic>
      <p:sp>
        <p:nvSpPr>
          <p:cNvPr id="6" name="文本框 5"/>
          <p:cNvSpPr txBox="1"/>
          <p:nvPr/>
        </p:nvSpPr>
        <p:spPr>
          <a:xfrm>
            <a:off x="791210" y="4029710"/>
            <a:ext cx="6096000" cy="2306955"/>
          </a:xfrm>
          <a:prstGeom prst="rect">
            <a:avLst/>
          </a:prstGeom>
          <a:noFill/>
        </p:spPr>
        <p:txBody>
          <a:bodyPr wrap="square" rtlCol="0" anchor="t">
            <a:spAutoFit/>
          </a:bodyPr>
          <a:p>
            <a:r>
              <a:rPr lang="zh-CN" altLang="en-US"/>
              <a:t>1KB=1024B；1MB=1024KB=1024 x 1024B。其中1024=2^10。</a:t>
            </a:r>
            <a:endParaRPr lang="zh-CN" altLang="en-US"/>
          </a:p>
          <a:p>
            <a:endParaRPr lang="zh-CN" altLang="en-US"/>
          </a:p>
          <a:p>
            <a:r>
              <a:rPr lang="zh-CN" altLang="en-US"/>
              <a:t>1B（byte，字节）= 8 bit；</a:t>
            </a:r>
            <a:endParaRPr lang="zh-CN" altLang="en-US"/>
          </a:p>
          <a:p>
            <a:endParaRPr lang="zh-CN" altLang="en-US"/>
          </a:p>
          <a:p>
            <a:r>
              <a:rPr lang="zh-CN" altLang="en-US"/>
              <a:t>1KB（Kibibyte，千字节）=1024B= 2^10 B；</a:t>
            </a:r>
            <a:endParaRPr lang="zh-CN" altLang="en-US"/>
          </a:p>
          <a:p>
            <a:endParaRPr lang="zh-CN" altLang="en-US"/>
          </a:p>
          <a:p>
            <a:endParaRPr lang="zh-CN" altLang="en-US"/>
          </a:p>
        </p:txBody>
      </p:sp>
      <p:sp>
        <p:nvSpPr>
          <p:cNvPr id="7" name="文本框 6"/>
          <p:cNvSpPr txBox="1"/>
          <p:nvPr/>
        </p:nvSpPr>
        <p:spPr>
          <a:xfrm>
            <a:off x="5837555" y="4860290"/>
            <a:ext cx="6096000" cy="1476375"/>
          </a:xfrm>
          <a:prstGeom prst="rect">
            <a:avLst/>
          </a:prstGeom>
          <a:noFill/>
        </p:spPr>
        <p:txBody>
          <a:bodyPr wrap="square" rtlCol="0" anchor="t">
            <a:spAutoFit/>
          </a:bodyPr>
          <a:p>
            <a:r>
              <a:rPr lang="zh-CN" altLang="en-US">
                <a:sym typeface="+mn-ea"/>
              </a:rPr>
              <a:t>1MB（Mebibyte，兆字节，百万字节，简称“兆”）=1024KB= 2^20 B；</a:t>
            </a:r>
            <a:endParaRPr lang="zh-CN" altLang="en-US"/>
          </a:p>
          <a:p>
            <a:endParaRPr lang="zh-CN" altLang="en-US"/>
          </a:p>
          <a:p>
            <a:r>
              <a:rPr lang="zh-CN" altLang="en-US">
                <a:sym typeface="+mn-ea"/>
              </a:rPr>
              <a:t>1GB（Gibibyte，吉字节，十亿字节，又称“千兆”）=1024MB= 2^30 B；</a:t>
            </a:r>
            <a:endParaRPr lang="zh-CN" altLang="en-US"/>
          </a:p>
        </p:txBody>
      </p:sp>
      <p:pic>
        <p:nvPicPr>
          <p:cNvPr id="100" name="图片 99"/>
          <p:cNvPicPr/>
          <p:nvPr/>
        </p:nvPicPr>
        <p:blipFill>
          <a:blip r:embed="rId3"/>
          <a:stretch>
            <a:fillRect/>
          </a:stretch>
        </p:blipFill>
        <p:spPr>
          <a:xfrm>
            <a:off x="6715760" y="2868930"/>
            <a:ext cx="4338955" cy="19913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66" name="组合 65"/>
          <p:cNvGrpSpPr/>
          <p:nvPr/>
        </p:nvGrpSpPr>
        <p:grpSpPr>
          <a:xfrm>
            <a:off x="522942" y="516971"/>
            <a:ext cx="4801870" cy="391281"/>
            <a:chOff x="522940" y="516970"/>
            <a:chExt cx="4801870" cy="391281"/>
          </a:xfrm>
        </p:grpSpPr>
        <p:sp>
          <p:nvSpPr>
            <p:cNvPr id="67" name="稻壳儿小白白(http://dwz.cn/Wu2UP)"/>
            <p:cNvSpPr txBox="1">
              <a:spLocks noChangeArrowheads="1"/>
            </p:cNvSpPr>
            <p:nvPr/>
          </p:nvSpPr>
          <p:spPr bwMode="auto">
            <a:xfrm>
              <a:off x="1420195" y="554435"/>
              <a:ext cx="39046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数据存储基础</a:t>
              </a:r>
              <a:r>
                <a:rPr lang="en-US" altLang="zh-CN" sz="2000">
                  <a:sym typeface="+mn-ea"/>
                </a:rPr>
                <a:t>-</a:t>
              </a:r>
              <a:r>
                <a:rPr lang="zh-CN" altLang="en-US" sz="2000">
                  <a:sym typeface="+mn-ea"/>
                </a:rPr>
                <a:t>进制转化</a:t>
              </a:r>
              <a:endParaRPr lang="zh-CN" altLang="en-US" sz="2000">
                <a:sym typeface="+mn-ea"/>
              </a:endParaRPr>
            </a:p>
          </p:txBody>
        </p:sp>
        <p:pic>
          <p:nvPicPr>
            <p:cNvPr id="68" name="图片 67"/>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701675" y="1271905"/>
            <a:ext cx="6096000" cy="368300"/>
          </a:xfrm>
          <a:prstGeom prst="rect">
            <a:avLst/>
          </a:prstGeom>
          <a:noFill/>
        </p:spPr>
        <p:txBody>
          <a:bodyPr wrap="square" rtlCol="0" anchor="t">
            <a:spAutoFit/>
          </a:bodyPr>
          <a:p>
            <a:r>
              <a:rPr lang="zh-CN" altLang="en-US"/>
              <a:t>https://tool.oschina.net/hexconvert/</a:t>
            </a:r>
            <a:endParaRPr lang="zh-CN" altLang="en-US"/>
          </a:p>
        </p:txBody>
      </p:sp>
      <p:pic>
        <p:nvPicPr>
          <p:cNvPr id="3" name="图片 2"/>
          <p:cNvPicPr>
            <a:picLocks noChangeAspect="1"/>
          </p:cNvPicPr>
          <p:nvPr/>
        </p:nvPicPr>
        <p:blipFill>
          <a:blip r:embed="rId2"/>
          <a:stretch>
            <a:fillRect/>
          </a:stretch>
        </p:blipFill>
        <p:spPr>
          <a:xfrm>
            <a:off x="5060315" y="861695"/>
            <a:ext cx="6619875" cy="1981200"/>
          </a:xfrm>
          <a:prstGeom prst="rect">
            <a:avLst/>
          </a:prstGeom>
        </p:spPr>
      </p:pic>
      <p:pic>
        <p:nvPicPr>
          <p:cNvPr id="4" name="图片 3"/>
          <p:cNvPicPr>
            <a:picLocks noChangeAspect="1"/>
          </p:cNvPicPr>
          <p:nvPr/>
        </p:nvPicPr>
        <p:blipFill>
          <a:blip r:embed="rId3"/>
          <a:stretch>
            <a:fillRect/>
          </a:stretch>
        </p:blipFill>
        <p:spPr>
          <a:xfrm>
            <a:off x="790575" y="3144520"/>
            <a:ext cx="4534535" cy="3130550"/>
          </a:xfrm>
          <a:prstGeom prst="rect">
            <a:avLst/>
          </a:prstGeom>
        </p:spPr>
      </p:pic>
      <p:pic>
        <p:nvPicPr>
          <p:cNvPr id="5" name="图片 4"/>
          <p:cNvPicPr>
            <a:picLocks noChangeAspect="1"/>
          </p:cNvPicPr>
          <p:nvPr/>
        </p:nvPicPr>
        <p:blipFill>
          <a:blip r:embed="rId4"/>
          <a:stretch>
            <a:fillRect/>
          </a:stretch>
        </p:blipFill>
        <p:spPr>
          <a:xfrm>
            <a:off x="5686425" y="3252470"/>
            <a:ext cx="5048250" cy="2914650"/>
          </a:xfrm>
          <a:prstGeom prst="rect">
            <a:avLst/>
          </a:prstGeom>
        </p:spPr>
      </p:pic>
      <p:pic>
        <p:nvPicPr>
          <p:cNvPr id="101" name="图片 100"/>
          <p:cNvPicPr/>
          <p:nvPr/>
        </p:nvPicPr>
        <p:blipFill>
          <a:blip r:embed="rId5"/>
          <a:stretch>
            <a:fillRect/>
          </a:stretch>
        </p:blipFill>
        <p:spPr>
          <a:xfrm>
            <a:off x="2651125" y="516255"/>
            <a:ext cx="6961505" cy="61258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3255935" cy="391281"/>
            <a:chOff x="522940" y="516970"/>
            <a:chExt cx="3255935" cy="391281"/>
          </a:xfrm>
        </p:grpSpPr>
        <p:sp>
          <p:nvSpPr>
            <p:cNvPr id="8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kumimoji="1" lang="en-GB" altLang="zh-CN" sz="2000" dirty="0">
                  <a:sym typeface="+mn-ea"/>
                </a:rPr>
                <a:t>基本的内置类型</a:t>
              </a:r>
              <a:endParaRPr kumimoji="1" lang="en-GB" altLang="zh-CN" sz="2000" dirty="0">
                <a:sym typeface="+mn-ea"/>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1635125" y="1686560"/>
            <a:ext cx="8958580" cy="3538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MH" val="20161022203400"/>
  <p:tag name="MH_LIBRARY" val="GRAPHIC"/>
  <p:tag name="MH_TYPE" val="SubTitle"/>
  <p:tag name="MH_ORDER" val="1"/>
</p:tagLst>
</file>

<file path=ppt/tags/tag2.xml><?xml version="1.0" encoding="utf-8"?>
<p:tagLst xmlns:p="http://schemas.openxmlformats.org/presentationml/2006/main">
  <p:tag name="MH" val="20161022203400"/>
  <p:tag name="MH_LIBRARY" val="GRAPHIC"/>
  <p:tag name="MH_TYPE" val="Other"/>
  <p:tag name="MH_ORDER" val="1"/>
</p:tagLst>
</file>

<file path=ppt/tags/tag3.xml><?xml version="1.0" encoding="utf-8"?>
<p:tagLst xmlns:p="http://schemas.openxmlformats.org/presentationml/2006/main">
  <p:tag name="MH" val="20161022203400"/>
  <p:tag name="MH_LIBRARY" val="GRAPHIC"/>
  <p:tag name="MH_TYPE" val="SubTitle"/>
  <p:tag name="MH_ORDER" val="2"/>
</p:tagLst>
</file>

<file path=ppt/tags/tag4.xml><?xml version="1.0" encoding="utf-8"?>
<p:tagLst xmlns:p="http://schemas.openxmlformats.org/presentationml/2006/main">
  <p:tag name="MH" val="20161022203400"/>
  <p:tag name="MH_LIBRARY" val="GRAPHIC"/>
  <p:tag name="MH_TYPE" val="Other"/>
  <p:tag name="MH_ORDER" val="2"/>
</p:tagLst>
</file>

<file path=ppt/tags/tag5.xml><?xml version="1.0" encoding="utf-8"?>
<p:tagLst xmlns:p="http://schemas.openxmlformats.org/presentationml/2006/main">
  <p:tag name="MH" val="20161022203400"/>
  <p:tag name="MH_LIBRARY" val="GRAPHIC"/>
  <p:tag name="MH_TYPE" val="SubTitle"/>
  <p:tag name="MH_ORDER" val="3"/>
</p:tagLst>
</file>

<file path=ppt/tags/tag6.xml><?xml version="1.0" encoding="utf-8"?>
<p:tagLst xmlns:p="http://schemas.openxmlformats.org/presentationml/2006/main">
  <p:tag name="MH" val="20161022203400"/>
  <p:tag name="MH_LIBRARY" val="GRAPHIC"/>
  <p:tag name="MH_TYPE" val="Other"/>
  <p:tag name="MH_ORDER" val="3"/>
</p:tagLst>
</file>

<file path=ppt/tags/tag7.xml><?xml version="1.0" encoding="utf-8"?>
<p:tagLst xmlns:p="http://schemas.openxmlformats.org/presentationml/2006/main">
  <p:tag name="MH" val="20161022203400"/>
  <p:tag name="MH_LIBRARY" val="GRAPHIC"/>
  <p:tag name="MH_TYPE" val="SubTitle"/>
  <p:tag name="MH_ORDER" val="4"/>
</p:tagLst>
</file>

<file path=ppt/tags/tag8.xml><?xml version="1.0" encoding="utf-8"?>
<p:tagLst xmlns:p="http://schemas.openxmlformats.org/presentationml/2006/main">
  <p:tag name="MH" val="20161022203400"/>
  <p:tag name="MH_LIBRARY" val="GRAPHIC"/>
  <p:tag name="MH_TYPE" val="Other"/>
  <p:tag name="MH_ORDER" val="4"/>
</p:tagLst>
</file>

<file path=ppt/tags/tag9.xml><?xml version="1.0" encoding="utf-8"?>
<p:tagLst xmlns:p="http://schemas.openxmlformats.org/presentationml/2006/main">
  <p:tag name="ISPRING_ULTRA_SCORM_COURSE_ID" val="38281104-D734-44B7-9F1E-9FF07BA6B41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P1um0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W6b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W6b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9bpt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P1um0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P1um0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1um0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1um0soEf+aIwoAAHWWAAApAAAAdW5pdmVyc2FsL3NraW5fY3VzdG9taXphdGlvbl9zZXR0aW5ncy54bWztXc1v28gVv/evIFQssAWK6IP6cqGooMiRTUSmtCJjJy0KgZbGFmGK1JIjJw502MMC7W3RoocWPfVS9NJjTwXa/6XAptv/om+GpEXKkkw66QabPNE2zDfzPmbex8zwB9qd8Nrx1FXI/IXzxmaO75mUMce7Crs/kqTO1Hf9YBTQkLKwvKGcO97Mf6V7lz6nATVktjezg5nKW8NuReqLj9RuKW2tDXf1Xr0mteqkRtqSRhoqtB3J2pGsQptWq6qd8paISG5Ap9Rju6V2ypnW+wy6F9KA6d6Mvu7K2d7ppuwIjgN75kC/sNus82udaF1rdX5J9Wqj1SDrmiLLclNSG1pVq6xbraOWUpVIpd6oyOteuybXZKnaaFSPmutqq9aQ4a5/1AQpdXLUlOqter2mrWukBtySovS0mrpuyUfVqgLaSPtIXff7vValIlWrVbmurRtNud+rSNBbBhmK3OYTKGtyT26ulZ5SbctSX+33+vU10UhTbUjtGmlWKut6rydXKpvJ3YwuPV0bau7hJNP5gMCdLtjZymOrvCO4OtNVEEBniy6Wrs2o5NkL+rT03R9++903v/72N396+/U3b3/3t7e//+e3f/xrKQ5REc4JQ2JZlhoRgczFdVXfY6BDGnrurfT51F/e/qRTFi1JN2FZOjXSdMmZPS1drBjzvSfTSNQTzw8Wtlvq/jiKnnhseTj9GxoU4bu0p3SjriU+edliXRDRcB1imvqLpe3dDvwr/8mFPb2+CvyVN8tl5vx2SQPX8a6hd+WopZKDilwnZDqji4x9pM2v/GxLqFgh5eY1Cb9ycbr2BXUTjRXxKcC3UfnwjGyx3jihwwSrUuXXIdalfUWzDmgr/DrM44GWrNda/HqYidHXDLrLvADUDnZ37VsaZJVEBfMgl79cLYvG0zLwr/hkZ/kedvQdn+tD/fGuuIUVfuVi4gPkCnN5KZ42MX5tq2N8u11LOgvQAs5NF5eYJESOehN1eDpSjJeTwfB4OOnpxyWoWyIrJZ6Wn9ea7dfVRhMqV8yXU5J5qgwGWVmSENao5JNlWOPhYAICyWBikBdWqct/FmYdPrcGukFK3fiXwgJGY3JW6vKfeVifj8fEsCbmQNfIRDcnxtAS8zIgFtFK3Zf+SprbN1RivnTj0FcSm1MJyrMTUCl0nZlo4CXb8VY0hz5teKroxmRMTGusq5Y+NEpd0w+C258KyfaKzSF45nYozZzQvnDpTKiFEBHtvLyAdrFDk+CLzR3o6S9sx3uSR/tYOdeN44k1HA7MCTG0hFLqEm8maYHNNRUXNFZMMgYZgQ0r+ePYJyL6hARJcd3CQk7045MBfFvckBPnau7CN3uENSMCLhlRLwcjBA4ZQ9SZ5vlwrPE5BIWSLS3tMHzlB7NM0KRdl0O2bqhDCE3VSsm3uJhENjje8aYQOnTKcsg7JaapHJNJb/gCYhxyc1iQafgMUvJZQaaXxIQcImYONkM5048VnhE8DZMESXJwavN4h22ZPZ0CH5/NG8dfhUDhMwxpIrIxfFJYk0m+eA6O1JXBnmyPBMNki7sr54aCKcEMlrkcuqAMqUTj0fXFc/0Xk76iD4g2gXDThucTS1RJrnRh30qezyR7dmN7Uypd0Km9gky4hbaZMxNt3PPChC9XzhvJZnH9+SwuXYZGXnz2CJMyBW+HZbBfBmWwTVmyh7TzaYtH8EhDeKzvtSLPBDzaBFMlhjLWh+/HRaGzWLlRlX4fjrozrqizHrTj3ecrv9v+D8aYUQnu6VDReo5fiInASsyXHFg83UKMutEHdaOonkPB52fUQgKMYSzD8KV3EHMGM5cx5AxmtJiIc9IzdQs2W+f0gp8+cjCLXI28ttvf/IzoUjii36XqBb30Yb/kUvsm2sjA2iXcn8fLqa1SZmmxdGsAhhsg8yoKKpDqOgt+hson9vkpSaYiWg0y4zn3V+5MZLfrXIsVAeZ5taD392GXgb8QVNcOk7iOFqWfv6Mh0RDHkd5RsQ3EXYLm9lUqP9/JYyZRxurJRFUMlfATBc9nNz8fZAefk4FlTgZKj0uANFnYbDqHVfiSn/Pyy4pOBBrpKyAvHrxJ7WA6//dXf8kvZsueiCrF1J8VlQPJz6smuZP3S8NnNPxVDjmW0suyipucjPGBKmHNf76ydAjQ93JksaNlaeEv+COuXKohBWI3KpalqCenkCWmSAp/FcBesKCQU2X8DAqf2OuXuqd2cA2F0/J9t6ggMfM8NllhGzZH3BVzHY8WZH/nlYgP3tJHE0XTxNkfctR1ptfR8juDA0z8mE9y/asi8tQTxYDqvCWSzhxWXKZY3JKqBSUhut8UhJuda90dYfNAxbWhhrPM8xmPBb474k+27j/KhQ78QRyEcffSdkPwTXKb7hLO/Vex85JuadJ21xEYMeK7xS4LVnHfDW2795gnzywtN6ZsdzzzXVgY1Gg8KdFZ+jaXqvbEo9+0gjvaPcvhnBU3pUzfELf7G/Q1u9c/Rdzub/JFhT9vv8e03ZLmTB7H9ewgTU/5LpKzw3XQh3qiSsV9krtsH27BgD+WDVMmxYRsz4U/o12xNlrOgsbpzGlpg8t7LO54d9uXU85zcSuGHXLYIdOwCd/y4fjtMIe5dH9wi3FACqa9L+4LZkAEH2xPRkSV2O2SPi3BQcSeznmlD0tSLONpiU9nhNDs41sm9YyXsxSnsOYw60LUc1HOC6n0eBUvpsqPcv0wU6d8b5465UMe6sRi9zvQWy0uaEAgBhyocrGHssR093nyKOxM7Ei3+Pa0pgWwOcj24IyUZEKKkAkssa1KsiW6SbfD3pI5Lr2hSaVKEVKTc3j8nRCy43BwK2xAL1k6vGNK4SyIS90mFrMlMEXfyyVOZGklWy0Fk47ZF6EY/Y5qlaw9Gxt3rEZJlebhni7QPtvyenmHKui7b/Y75fQyCzVqB8p6EHrtr1wXIVeEXBFyRcgVIVeEXBFyRcgVIVeEXBFyRcgVIVeEXBFyRcgVIVeEXBFyRcgVIdePFnLdC9t9L4jrpisCrgi4fgjAdX/8fwC89WHOTw5ujfxTGG2N2BBsLQS27kJN86CtO0Da/WDr/oT7eLHW9KkGMVfEXBFzRcwVMVfEXBFzRcwVMVfEXBFzRcwVMVfEXBFzRcwVMVfEXBFzRcwVMVfEXPEt1/cFuqZsQtQVX3PF11zxNVd8zfUThV4RgUUEFhFYRGARgUUEFhFYRGARgUUEFhFYRGARgUUEFhFYRGARgUUEFhFYRGARgUUEFt96xbdef2D4a2pY3+NLrzmAzfcOv+ZgRPwV8dePBH89vBplANhU1w+PwO78j7EIviL4+oMAX/s1fiH4iuArgq8IviL4iuArgq8IviL4iuArgq8IviL4iuArgq8IvqbB1//86x///fPfEXtF7BWx18djrwffNkLoFaFXfPUVX339JP7kcBJU+DeHEXrdRlm3acAK8q4dTxVk542odndy/wdQSwMEFAACAAgAAG+b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AG+bSzeoczFKAAAAawAAABsAAAB1bml2ZXJzYWwvdW5pdmVyc2FsLnBuZy54bWyzsa/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W6bSzg/xxyEAwAASg4AACYAAAAAAAAAAQAAAAAAlQsAAHVuaXZlcnNhbC9odG1sX3B1Ymxpc2hpbmdfc2V0dGluZ3MueG1sUEsBAgAAFAACAAgA/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wIAALAIAAAUAAAAAAAAAAEAAAAAANgSAAB1bml2ZXJzYWwvcGxheWVyLnhtbFBLAQIAABQAAgAIAP1um0soEf+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
  <p:tag name="ISPRING_PRESENTATION_TITLE" val="演示文稿45"/>
  <p:tag name="COMMONDATA" val="eyJoZGlkIjoiNGZmODhjOTBjODc2OTdlMDhhY2I2NGI3YmNlNjQxNjA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4gi1f5q">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4gi1f5q">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6624</Words>
  <Application>WPS 演示</Application>
  <PresentationFormat>自定义</PresentationFormat>
  <Paragraphs>554</Paragraphs>
  <Slides>46</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46</vt:i4>
      </vt:variant>
    </vt:vector>
  </HeadingPairs>
  <TitlesOfParts>
    <vt:vector size="59" baseType="lpstr">
      <vt:lpstr>Arial</vt:lpstr>
      <vt:lpstr>宋体</vt:lpstr>
      <vt:lpstr>Wingdings</vt:lpstr>
      <vt:lpstr>Calibri</vt:lpstr>
      <vt:lpstr>微软雅黑</vt:lpstr>
      <vt:lpstr>Menlo</vt:lpstr>
      <vt:lpstr>Segoe Print</vt:lpstr>
      <vt:lpstr>Arial Unicode MS</vt:lpstr>
      <vt:lpstr>等线</vt:lpstr>
      <vt:lpstr>Courier</vt:lpstr>
      <vt:lpstr>Courier New</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灰色创意多边形</dc:title>
  <dc:creator>第一PPT</dc:creator>
  <cp:keywords>www.1ppt.com</cp:keywords>
  <dc:description>www.1ppt.com</dc:description>
  <cp:lastModifiedBy>dNb</cp:lastModifiedBy>
  <cp:revision>155</cp:revision>
  <dcterms:created xsi:type="dcterms:W3CDTF">2017-11-24T07:17:00Z</dcterms:created>
  <dcterms:modified xsi:type="dcterms:W3CDTF">2022-08-10T15:10:34Z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A63A378482E142CFB330136DD715CB33</vt:lpwstr>
  </property>
</Properties>
</file>