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9.xml" ContentType="application/vnd.openxmlformats-officedocument.presentationml.tags+xml"/>
  <Override PartName="/ppt/notesSlides/notesSlide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13"/>
  </p:notesMasterIdLst>
  <p:sldIdLst>
    <p:sldId id="256" r:id="rId3"/>
    <p:sldId id="335" r:id="rId4"/>
    <p:sldId id="443" r:id="rId5"/>
    <p:sldId id="336" r:id="rId6"/>
    <p:sldId id="619" r:id="rId7"/>
    <p:sldId id="621" r:id="rId8"/>
    <p:sldId id="622" r:id="rId9"/>
    <p:sldId id="623" r:id="rId10"/>
    <p:sldId id="624" r:id="rId11"/>
    <p:sldId id="625" r:id="rId12"/>
    <p:sldId id="626" r:id="rId13"/>
    <p:sldId id="627" r:id="rId14"/>
    <p:sldId id="628" r:id="rId15"/>
    <p:sldId id="629" r:id="rId16"/>
    <p:sldId id="653" r:id="rId17"/>
    <p:sldId id="654" r:id="rId18"/>
    <p:sldId id="655" r:id="rId19"/>
    <p:sldId id="656" r:id="rId20"/>
    <p:sldId id="658" r:id="rId21"/>
    <p:sldId id="660" r:id="rId22"/>
    <p:sldId id="661" r:id="rId23"/>
    <p:sldId id="662" r:id="rId24"/>
    <p:sldId id="663" r:id="rId25"/>
    <p:sldId id="664" r:id="rId26"/>
    <p:sldId id="667" r:id="rId27"/>
    <p:sldId id="666" r:id="rId28"/>
    <p:sldId id="888" r:id="rId29"/>
    <p:sldId id="889" r:id="rId30"/>
    <p:sldId id="890" r:id="rId31"/>
    <p:sldId id="892" r:id="rId32"/>
    <p:sldId id="893" r:id="rId33"/>
    <p:sldId id="894" r:id="rId34"/>
    <p:sldId id="895" r:id="rId35"/>
    <p:sldId id="896" r:id="rId36"/>
    <p:sldId id="897" r:id="rId37"/>
    <p:sldId id="898" r:id="rId38"/>
    <p:sldId id="899" r:id="rId39"/>
    <p:sldId id="891" r:id="rId40"/>
    <p:sldId id="668" r:id="rId41"/>
    <p:sldId id="669" r:id="rId42"/>
    <p:sldId id="670" r:id="rId43"/>
    <p:sldId id="671" r:id="rId44"/>
    <p:sldId id="672" r:id="rId45"/>
    <p:sldId id="673" r:id="rId46"/>
    <p:sldId id="783" r:id="rId47"/>
    <p:sldId id="674" r:id="rId48"/>
    <p:sldId id="675" r:id="rId49"/>
    <p:sldId id="676" r:id="rId50"/>
    <p:sldId id="677" r:id="rId51"/>
    <p:sldId id="678" r:id="rId52"/>
    <p:sldId id="679" r:id="rId53"/>
    <p:sldId id="680" r:id="rId54"/>
    <p:sldId id="681" r:id="rId55"/>
    <p:sldId id="682" r:id="rId56"/>
    <p:sldId id="683" r:id="rId57"/>
    <p:sldId id="445" r:id="rId58"/>
    <p:sldId id="311" r:id="rId59"/>
    <p:sldId id="721" r:id="rId60"/>
    <p:sldId id="722" r:id="rId61"/>
    <p:sldId id="723" r:id="rId62"/>
    <p:sldId id="724" r:id="rId63"/>
    <p:sldId id="725" r:id="rId64"/>
    <p:sldId id="726" r:id="rId65"/>
    <p:sldId id="727" r:id="rId66"/>
    <p:sldId id="728" r:id="rId67"/>
    <p:sldId id="729" r:id="rId68"/>
    <p:sldId id="730" r:id="rId69"/>
    <p:sldId id="731" r:id="rId70"/>
    <p:sldId id="287" r:id="rId71"/>
    <p:sldId id="733" r:id="rId72"/>
    <p:sldId id="734" r:id="rId73"/>
    <p:sldId id="735" r:id="rId74"/>
    <p:sldId id="736" r:id="rId75"/>
    <p:sldId id="737" r:id="rId76"/>
    <p:sldId id="738" r:id="rId77"/>
    <p:sldId id="740" r:id="rId78"/>
    <p:sldId id="741" r:id="rId79"/>
    <p:sldId id="742" r:id="rId80"/>
    <p:sldId id="743" r:id="rId81"/>
    <p:sldId id="744" r:id="rId82"/>
    <p:sldId id="746" r:id="rId83"/>
    <p:sldId id="747" r:id="rId84"/>
    <p:sldId id="748" r:id="rId85"/>
    <p:sldId id="749" r:id="rId86"/>
    <p:sldId id="750" r:id="rId87"/>
    <p:sldId id="751" r:id="rId88"/>
    <p:sldId id="752" r:id="rId89"/>
    <p:sldId id="312" r:id="rId90"/>
    <p:sldId id="286" r:id="rId91"/>
    <p:sldId id="753" r:id="rId92"/>
    <p:sldId id="754" r:id="rId93"/>
    <p:sldId id="755" r:id="rId94"/>
    <p:sldId id="756" r:id="rId95"/>
    <p:sldId id="757" r:id="rId96"/>
    <p:sldId id="758" r:id="rId97"/>
    <p:sldId id="759" r:id="rId98"/>
    <p:sldId id="760" r:id="rId99"/>
    <p:sldId id="761" r:id="rId100"/>
    <p:sldId id="762" r:id="rId101"/>
    <p:sldId id="763" r:id="rId102"/>
    <p:sldId id="764" r:id="rId103"/>
    <p:sldId id="765" r:id="rId104"/>
    <p:sldId id="766" r:id="rId105"/>
    <p:sldId id="767" r:id="rId106"/>
    <p:sldId id="768" r:id="rId107"/>
    <p:sldId id="769" r:id="rId108"/>
    <p:sldId id="770" r:id="rId109"/>
    <p:sldId id="771" r:id="rId110"/>
    <p:sldId id="446" r:id="rId111"/>
    <p:sldId id="313" r:id="rId112"/>
  </p:sldIdLst>
  <p:sldSz cx="9144000" cy="6858000" type="screen4x3"/>
  <p:notesSz cx="6858000" cy="9144000"/>
  <p:custDataLst>
    <p:tags r:id="rId114"/>
  </p:custDataLst>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244" userDrawn="1">
          <p15:clr>
            <a:srgbClr val="A4A3A4"/>
          </p15:clr>
        </p15:guide>
        <p15:guide id="2" pos="28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92615" autoAdjust="0"/>
  </p:normalViewPr>
  <p:slideViewPr>
    <p:cSldViewPr showGuides="1">
      <p:cViewPr>
        <p:scale>
          <a:sx n="63" d="100"/>
          <a:sy n="63" d="100"/>
        </p:scale>
        <p:origin x="-3000" y="-1020"/>
      </p:cViewPr>
      <p:guideLst>
        <p:guide orient="horz" pos="2244"/>
        <p:guide pos="2835"/>
      </p:guideLst>
    </p:cSldViewPr>
  </p:slideViewPr>
  <p:outlineViewPr>
    <p:cViewPr>
      <p:scale>
        <a:sx n="33" d="100"/>
        <a:sy n="33" d="100"/>
      </p:scale>
      <p:origin x="0" y="7042"/>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tags" Target="tags/tag1.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_rels/viewProps.xml.rels><?xml version="1.0" encoding="UTF-8" standalone="yes"?>
<Relationships xmlns="http://schemas.openxmlformats.org/package/2006/relationships"><Relationship Id="rId8" Type="http://schemas.openxmlformats.org/officeDocument/2006/relationships/slide" Target="slides/slide110.xml"/><Relationship Id="rId3" Type="http://schemas.openxmlformats.org/officeDocument/2006/relationships/slide" Target="slides/slide4.xml"/><Relationship Id="rId7" Type="http://schemas.openxmlformats.org/officeDocument/2006/relationships/slide" Target="slides/slide8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8.xml"/><Relationship Id="rId5" Type="http://schemas.openxmlformats.org/officeDocument/2006/relationships/slide" Target="slides/slide69.xml"/><Relationship Id="rId4"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1003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EDAEBABF-6180-4905-9FAC-E3B5278570B4}" type="datetimeFigureOut">
              <a:rPr lang="zh-CN" altLang="en-US"/>
              <a:t>2023/12/12</a:t>
            </a:fld>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003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03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ltLang="zh-CN"/>
          </a:p>
        </p:txBody>
      </p:sp>
      <p:sp>
        <p:nvSpPr>
          <p:cNvPr id="1003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F8F90842-2D39-4F17-B855-7272A2BCDE53}" type="slidenum">
              <a:rPr lang="zh-CN" altLang="en-US"/>
              <a:t>‹#›</a:t>
            </a:fld>
            <a:endParaRPr lang="en-US" altLang="zh-CN"/>
          </a:p>
        </p:txBody>
      </p:sp>
    </p:spTree>
    <p:extLst>
      <p:ext uri="{BB962C8B-B14F-4D97-AF65-F5344CB8AC3E}">
        <p14:creationId xmlns:p14="http://schemas.microsoft.com/office/powerpoint/2010/main" val="1878674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429000" y="2400300"/>
            <a:ext cx="0" cy="0"/>
          </a:xfrm>
        </p:spPr>
      </p:sp>
      <p:sp>
        <p:nvSpPr>
          <p:cNvPr id="82947" name="Rectangle 3"/>
          <p:cNvSpPr>
            <a:spLocks noGrp="1" noChangeArrowheads="1"/>
          </p:cNvSpPr>
          <p:nvPr>
            <p:ph type="body" idx="1"/>
          </p:nvPr>
        </p:nvSpPr>
        <p:spPr>
          <a:xfrm>
            <a:off x="914400" y="6262688"/>
            <a:ext cx="1403350" cy="274637"/>
          </a:xfrm>
          <a:noFill/>
        </p:spPr>
        <p:txBody>
          <a:bodyPr/>
          <a:lstStyle/>
          <a:p>
            <a:pPr eaLnBrk="1" hangingPunct="1"/>
            <a:r>
              <a:rPr lang="zh-CN" altLang="en-US" smtClean="0"/>
              <a:t>形成概念：比如决定制作一个公司的员工管理和物流管理系统软件。一旦确定下来要制作这个个软件，该软件的生命周期就开始了，然后，就是评估规模，初步确认该软件是否有经济效益，能否制作出，及对该软件的具体需求进行调研，然后设计，再编码调试等等，</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黑体" panose="02010609060101010101" pitchFamily="49" charset="-122"/>
                <a:ea typeface="黑体" panose="02010609060101010101" pitchFamily="49" charset="-122"/>
                <a:sym typeface="+mn-ea"/>
              </a:rPr>
              <a:t>E</a:t>
            </a:r>
            <a:r>
              <a:rPr lang="zh-CN" altLang="en-US" dirty="0">
                <a:latin typeface="黑体" panose="02010609060101010101" pitchFamily="49" charset="-122"/>
                <a:ea typeface="黑体" panose="02010609060101010101" pitchFamily="49" charset="-122"/>
                <a:sym typeface="+mn-ea"/>
              </a:rPr>
              <a:t>－</a:t>
            </a:r>
            <a:r>
              <a:rPr lang="en-US" altLang="zh-CN">
                <a:latin typeface="黑体" panose="02010609060101010101" pitchFamily="49" charset="-122"/>
                <a:ea typeface="黑体" panose="02010609060101010101" pitchFamily="49" charset="-122"/>
                <a:sym typeface="+mn-ea"/>
              </a:rPr>
              <a:t>R</a:t>
            </a:r>
            <a:r>
              <a:rPr lang="zh-CN" altLang="en-US" dirty="0">
                <a:latin typeface="黑体" panose="02010609060101010101" pitchFamily="49" charset="-122"/>
                <a:ea typeface="黑体" panose="02010609060101010101" pitchFamily="49" charset="-122"/>
                <a:sym typeface="+mn-ea"/>
              </a:rPr>
              <a:t>图用简单符号表达分析员对问题域理解，作为用户与分析员有效交流工具。</a:t>
            </a:r>
            <a:endParaRPr lang="zh-CN" altLang="en-US" b="0" dirty="0">
              <a:latin typeface="黑体" panose="02010609060101010101" pitchFamily="49" charset="-122"/>
              <a:ea typeface="黑体" panose="02010609060101010101" pitchFamily="49" charset="-122"/>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429000" y="2400300"/>
            <a:ext cx="0" cy="0"/>
          </a:xfrm>
        </p:spPr>
      </p:sp>
      <p:sp>
        <p:nvSpPr>
          <p:cNvPr id="83971" name="Rectangle 3"/>
          <p:cNvSpPr>
            <a:spLocks noGrp="1" noChangeArrowheads="1"/>
          </p:cNvSpPr>
          <p:nvPr>
            <p:ph type="body" idx="1"/>
          </p:nvPr>
        </p:nvSpPr>
        <p:spPr>
          <a:xfrm>
            <a:off x="914400" y="6262688"/>
            <a:ext cx="1403350" cy="274637"/>
          </a:xfrm>
          <a:noFill/>
        </p:spPr>
        <p:txBody>
          <a:bodyPr/>
          <a:lstStyle/>
          <a:p>
            <a:pPr eaLnBrk="1" hangingPunct="1"/>
            <a:r>
              <a:rPr lang="zh-CN" altLang="en-US" smtClean="0"/>
              <a:t>如果不知道问题是什么就试图解决这个问题，显然是盲目的，只会白白浪费时间和金钱，最终得出的结果很可能是毫无意义的。尽管确切地定义问题的必要性是十分明显的，但是在实践中它却可能是最容易被忽视的一个步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rPr>
              <a:t>76</a:t>
            </a:fld>
            <a:endParaRPr lang="zh-CN" altLang="en-US" sz="1200" dirty="0">
              <a:latin typeface="Arial" panose="020B0604020202020204" pitchFamily="34" charset="0"/>
            </a:endParaRPr>
          </a:p>
        </p:txBody>
      </p:sp>
      <p:sp>
        <p:nvSpPr>
          <p:cNvPr id="112643" name="Rectangle 2"/>
          <p:cNvSpPr>
            <a:spLocks noGrp="1" noRot="1" noChangeAspect="1" noTextEdit="1"/>
          </p:cNvSpPr>
          <p:nvPr>
            <p:ph type="sldImg"/>
          </p:nvPr>
        </p:nvSpPr>
        <p:spPr>
          <a:xfrm>
            <a:off x="3429000" y="2400300"/>
            <a:ext cx="0" cy="0"/>
          </a:xfrm>
          <a:solidFill>
            <a:srgbClr val="FFFFFF">
              <a:alpha val="100000"/>
            </a:srgbClr>
          </a:solidFill>
        </p:spPr>
      </p:sp>
      <p:sp>
        <p:nvSpPr>
          <p:cNvPr id="112644" name="Rectangle 3"/>
          <p:cNvSpPr>
            <a:spLocks noGrp="1"/>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r>
              <a:rPr lang="zh-CN" altLang="en-US" smtClean="0"/>
              <a:t>测试时，从系统发现多的错误。</a:t>
            </a:r>
          </a:p>
          <a:p>
            <a:pPr eaLnBrk="1" hangingPunct="1"/>
            <a:r>
              <a:rPr lang="zh-CN" altLang="en-US" smtClean="0"/>
              <a:t>例如：现在要输入年龄，其合理取值范围为</a:t>
            </a:r>
            <a:r>
              <a:rPr lang="en-US" altLang="zh-CN" smtClean="0"/>
              <a:t>1</a:t>
            </a:r>
            <a:r>
              <a:rPr lang="zh-CN" altLang="en-US" smtClean="0"/>
              <a:t>到</a:t>
            </a:r>
            <a:r>
              <a:rPr lang="en-US" altLang="zh-CN" smtClean="0"/>
              <a:t>100</a:t>
            </a:r>
            <a:r>
              <a:rPr lang="zh-CN" altLang="en-US" smtClean="0"/>
              <a:t>。输入数据是无穷的。怎么划分类别。</a:t>
            </a:r>
          </a:p>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r>
              <a:rPr lang="zh-CN" altLang="en-US" smtClean="0"/>
              <a:t>测试时，从系统发现多的错误。</a:t>
            </a:r>
          </a:p>
          <a:p>
            <a:pPr eaLnBrk="1" hangingPunct="1"/>
            <a:r>
              <a:rPr lang="zh-CN" altLang="en-US" smtClean="0"/>
              <a:t>例如：现在要输入年龄，其合理取值范围为</a:t>
            </a:r>
            <a:r>
              <a:rPr lang="en-US" altLang="zh-CN" smtClean="0"/>
              <a:t>1</a:t>
            </a:r>
            <a:r>
              <a:rPr lang="zh-CN" altLang="en-US" smtClean="0"/>
              <a:t>到</a:t>
            </a:r>
            <a:r>
              <a:rPr lang="en-US" altLang="zh-CN" smtClean="0"/>
              <a:t>100</a:t>
            </a:r>
            <a:r>
              <a:rPr lang="zh-CN" altLang="en-US" smtClean="0"/>
              <a:t>。输入数据是无穷的。怎么划分类别。</a:t>
            </a:r>
          </a:p>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r>
              <a:rPr lang="zh-CN" altLang="en-US" smtClean="0"/>
              <a:t>测试时，从系统发现多的错误。</a:t>
            </a:r>
          </a:p>
          <a:p>
            <a:pPr eaLnBrk="1" hangingPunct="1"/>
            <a:r>
              <a:rPr lang="zh-CN" altLang="en-US" smtClean="0"/>
              <a:t>例如：现在要输入年龄，其合理取值范围为</a:t>
            </a:r>
            <a:r>
              <a:rPr lang="en-US" altLang="zh-CN" smtClean="0"/>
              <a:t>1</a:t>
            </a:r>
            <a:r>
              <a:rPr lang="zh-CN" altLang="en-US" smtClean="0"/>
              <a:t>到</a:t>
            </a:r>
            <a:r>
              <a:rPr lang="en-US" altLang="zh-CN" smtClean="0"/>
              <a:t>100</a:t>
            </a:r>
            <a:r>
              <a:rPr lang="zh-CN" altLang="en-US" smtClean="0"/>
              <a:t>。输入数据是无穷的。怎么划分类别。</a:t>
            </a:r>
          </a:p>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429000" y="2400300"/>
            <a:ext cx="0" cy="0"/>
          </a:xfrm>
        </p:spPr>
      </p:sp>
      <p:sp>
        <p:nvSpPr>
          <p:cNvPr id="82947" name="Rectangle 3"/>
          <p:cNvSpPr>
            <a:spLocks noGrp="1" noChangeArrowheads="1"/>
          </p:cNvSpPr>
          <p:nvPr>
            <p:ph type="body" idx="1"/>
          </p:nvPr>
        </p:nvSpPr>
        <p:spPr>
          <a:xfrm>
            <a:off x="914400" y="6262688"/>
            <a:ext cx="1403350" cy="274637"/>
          </a:xfrm>
          <a:noFill/>
        </p:spPr>
        <p:txBody>
          <a:bodyPr/>
          <a:lstStyle/>
          <a:p>
            <a:pPr eaLnBrk="1" hangingPunct="1"/>
            <a:r>
              <a:rPr lang="zh-CN" altLang="en-US" smtClean="0"/>
              <a:t>形成概念：比如决定制作一个公司的员工管理和物流管理系统软件。一旦确定下来要制作这个软件，该软件的生命周期就开始了，然后，就是评估规模，初步确认该软件是否有经济效益，能否制作出，及对该软件的具体需求进行调研，然后设计，再编码调试等等，</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429000" y="2400300"/>
            <a:ext cx="0" cy="0"/>
          </a:xfrm>
        </p:spPr>
      </p:sp>
      <p:sp>
        <p:nvSpPr>
          <p:cNvPr id="83971" name="Rectangle 3"/>
          <p:cNvSpPr>
            <a:spLocks noGrp="1" noChangeArrowheads="1"/>
          </p:cNvSpPr>
          <p:nvPr>
            <p:ph type="body" idx="1"/>
          </p:nvPr>
        </p:nvSpPr>
        <p:spPr>
          <a:xfrm>
            <a:off x="914400" y="6262688"/>
            <a:ext cx="1403350" cy="274637"/>
          </a:xfrm>
          <a:noFill/>
        </p:spPr>
        <p:txBody>
          <a:bodyPr/>
          <a:lstStyle/>
          <a:p>
            <a:pPr eaLnBrk="1" hangingPunct="1"/>
            <a:r>
              <a:rPr lang="zh-CN" altLang="en-US" smtClean="0"/>
              <a:t>如果不知道问题是什么就试图解决这个问题，显然是盲目的，只会白白浪费时间和金钱，最终得出的结果很可能是毫无意义的。尽管确切地定义问题的必要性是十分明显的，但是在实践中它却可能是最容易被忽视的一个步骤</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429000" y="2400300"/>
            <a:ext cx="0" cy="0"/>
          </a:xfrm>
        </p:spPr>
      </p:sp>
      <p:sp>
        <p:nvSpPr>
          <p:cNvPr id="83971" name="Rectangle 3"/>
          <p:cNvSpPr>
            <a:spLocks noGrp="1" noChangeArrowheads="1"/>
          </p:cNvSpPr>
          <p:nvPr>
            <p:ph type="body" idx="1"/>
          </p:nvPr>
        </p:nvSpPr>
        <p:spPr>
          <a:xfrm>
            <a:off x="914400" y="6262688"/>
            <a:ext cx="1403350" cy="274637"/>
          </a:xfrm>
          <a:noFill/>
        </p:spPr>
        <p:txBody>
          <a:bodyPr/>
          <a:lstStyle/>
          <a:p>
            <a:pPr eaLnBrk="1" hangingPunct="1"/>
            <a:r>
              <a:rPr lang="zh-CN" altLang="en-US" smtClean="0"/>
              <a:t>如果不知道问题是什么就试图解决这个问题，显然是盲目的，只会白白浪费时间和金钱，最终得出的结果很可能是毫无意义的。尽管确切地定义问题的必要性是十分明显的，但是在实践中它却可能是最容易被忽视的一个步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描述的是“变换“，即对数据的处理，对数据处理后，一种数据变为了另外的数据，所以，描述数据的形式，输入是什么形式，输出是什么形式，在处理前是什么形式，处理后是什么形式。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08548" name="灯片编号占位符 3"/>
          <p:cNvSpPr>
            <a:spLocks noGrp="1"/>
          </p:cNvSpPr>
          <p:nvPr>
            <p:ph type="sldNum" sz="quarter" idx="5"/>
          </p:nvPr>
        </p:nvSpPr>
        <p:spPr>
          <a:noFill/>
        </p:spPr>
        <p:txBody>
          <a:bodyPr/>
          <a:lstStyle/>
          <a:p>
            <a:fld id="{90E0BA19-141E-43C0-A62B-376BFD7B0E77}" type="slidenum">
              <a:rPr lang="zh-CN" altLang="en-US" smtClean="0">
                <a:ea typeface="宋体" panose="02010600030101010101" pitchFamily="2" charset="-122"/>
              </a:rPr>
              <a:t>21</a:t>
            </a:fld>
            <a:endParaRPr lang="en-US"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08548" name="灯片编号占位符 3"/>
          <p:cNvSpPr>
            <a:spLocks noGrp="1"/>
          </p:cNvSpPr>
          <p:nvPr>
            <p:ph type="sldNum" sz="quarter" idx="5"/>
          </p:nvPr>
        </p:nvSpPr>
        <p:spPr>
          <a:noFill/>
        </p:spPr>
        <p:txBody>
          <a:bodyPr/>
          <a:lstStyle/>
          <a:p>
            <a:fld id="{90E0BA19-141E-43C0-A62B-376BFD7B0E77}" type="slidenum">
              <a:rPr lang="zh-CN" altLang="en-US" smtClean="0">
                <a:ea typeface="宋体" panose="02010600030101010101" pitchFamily="2" charset="-122"/>
              </a:rPr>
              <a:t>22</a:t>
            </a:fld>
            <a:endParaRPr lang="en-US"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08548" name="灯片编号占位符 3"/>
          <p:cNvSpPr>
            <a:spLocks noGrp="1"/>
          </p:cNvSpPr>
          <p:nvPr>
            <p:ph type="sldNum" sz="quarter" idx="5"/>
          </p:nvPr>
        </p:nvSpPr>
        <p:spPr>
          <a:noFill/>
        </p:spPr>
        <p:txBody>
          <a:bodyPr/>
          <a:lstStyle/>
          <a:p>
            <a:fld id="{90E0BA19-141E-43C0-A62B-376BFD7B0E77}" type="slidenum">
              <a:rPr lang="zh-CN" altLang="en-US" smtClean="0">
                <a:ea typeface="宋体" panose="02010600030101010101" pitchFamily="2" charset="-122"/>
              </a:rPr>
              <a:t>23</a:t>
            </a:fld>
            <a:endParaRPr lang="en-US"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08548" name="灯片编号占位符 3"/>
          <p:cNvSpPr>
            <a:spLocks noGrp="1"/>
          </p:cNvSpPr>
          <p:nvPr>
            <p:ph type="sldNum" sz="quarter" idx="5"/>
          </p:nvPr>
        </p:nvSpPr>
        <p:spPr>
          <a:noFill/>
        </p:spPr>
        <p:txBody>
          <a:bodyPr/>
          <a:lstStyle/>
          <a:p>
            <a:fld id="{90E0BA19-141E-43C0-A62B-376BFD7B0E77}" type="slidenum">
              <a:rPr lang="zh-CN" altLang="en-US" smtClean="0">
                <a:ea typeface="宋体" panose="02010600030101010101" pitchFamily="2" charset="-122"/>
              </a:rPr>
              <a:t>24</a:t>
            </a:fld>
            <a:endParaRPr lang="en-US" altLang="zh-CN"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08548" name="灯片编号占位符 3"/>
          <p:cNvSpPr>
            <a:spLocks noGrp="1"/>
          </p:cNvSpPr>
          <p:nvPr>
            <p:ph type="sldNum" sz="quarter" idx="5"/>
          </p:nvPr>
        </p:nvSpPr>
        <p:spPr>
          <a:noFill/>
        </p:spPr>
        <p:txBody>
          <a:bodyPr/>
          <a:lstStyle/>
          <a:p>
            <a:fld id="{90E0BA19-141E-43C0-A62B-376BFD7B0E77}" type="slidenum">
              <a:rPr lang="zh-CN" altLang="en-US" smtClean="0">
                <a:ea typeface="宋体" panose="02010600030101010101" pitchFamily="2" charset="-122"/>
              </a:rPr>
              <a:t>25</a:t>
            </a:fld>
            <a:endParaRPr lang="en-US"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2.xml"/><Relationship Id="rId5" Type="http://schemas.openxmlformats.org/officeDocument/2006/relationships/tags" Target="../tags/tag13.xml"/><Relationship Id="rId4" Type="http://schemas.openxmlformats.org/officeDocument/2006/relationships/tags" Target="../tags/tag1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2.xml"/><Relationship Id="rId5" Type="http://schemas.openxmlformats.org/officeDocument/2006/relationships/tags" Target="../tags/tag18.xml"/><Relationship Id="rId4"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Master" Target="../slideMasters/slideMaster2.xml"/><Relationship Id="rId5" Type="http://schemas.openxmlformats.org/officeDocument/2006/relationships/tags" Target="../tags/tag23.xml"/><Relationship Id="rId4"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Master" Target="../slideMasters/slideMaster2.xml"/><Relationship Id="rId5" Type="http://schemas.openxmlformats.org/officeDocument/2006/relationships/tags" Target="../tags/tag55.xml"/><Relationship Id="rId4" Type="http://schemas.openxmlformats.org/officeDocument/2006/relationships/tags" Target="../tags/tag54.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2.xml"/><Relationship Id="rId4" Type="http://schemas.openxmlformats.org/officeDocument/2006/relationships/tags" Target="../tags/tag59.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zh-CN" altLang="en-US" sz="2000">
              <a:latin typeface="Arial" panose="020B0604020202020204"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zh-CN" altLang="en-US" sz="2000">
              <a:latin typeface="Arial" panose="020B0604020202020204" pitchFamily="34" charset="0"/>
            </a:endParaRPr>
          </a:p>
        </p:txBody>
      </p:sp>
      <p:sp>
        <p:nvSpPr>
          <p:cNvPr id="921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FCECB19-7859-4493-8E6F-DDA8CFC46AD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10007D5-28C1-45EE-84BA-F2E721DEC33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AF138B4-E638-4F91-8490-8BBC63D9BFC6}"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9FB357E-C836-461D-8B87-FE75B6D53390}"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1CF3589-70A8-4F50-AB29-BDA9EEAF5D8C}"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9E4914-A8F4-4058-BE85-8DC7A1D92717}"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69FE8DE-E974-4547-B49B-AD1EDFBD1AD6}"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B6C94273-84B9-4FF5-A49D-62695E70D8B1}"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2" name="图片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D84FA52-2F19-4ACB-836F-CFDB76A7E645}"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924808" cy="4608000"/>
          </a:xfrm>
        </p:spPr>
        <p:txBody>
          <a:bodyPr vert="horz" lIns="90000" tIns="46800" rIns="90000" bIns="46800" rtlCol="0">
            <a:normAutofit/>
          </a:bodyPr>
          <a:lstStyle>
            <a:lvl1pPr>
              <a:buNone/>
              <a:defRPr sz="1200"/>
            </a:lvl1pPr>
          </a:lstStyle>
          <a:p>
            <a:pPr lvl="0"/>
            <a:endParaRPr lang="zh-CN" altLang="en-US"/>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a:buNone/>
              <a:defRPr sz="12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F6A517C-47F4-4A05-BEC3-332586BB561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9757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lang="zh-CN" altLang="en-US" smtClean="0"/>
              <a:t>单击此处编辑标题</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C7E705C-FBE1-4451-B22E-4163AF986B2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94F20EA-1D28-4F74-BD21-7DE2504794F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3CB6488-88D1-444E-AAC4-00BB3CE95F7C}"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2693484-E3FB-4A9E-935A-D51E260E6578}"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17" Type="http://schemas.openxmlformats.org/officeDocument/2006/relationships/tags" Target="../tags/tag7.xml"/><Relationship Id="rId2" Type="http://schemas.openxmlformats.org/officeDocument/2006/relationships/slideLayout" Target="../slideLayouts/slideLayout19.xml"/><Relationship Id="rId16" Type="http://schemas.openxmlformats.org/officeDocument/2006/relationships/tags" Target="../tags/tag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ags" Target="../tags/tag5.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pPr>
              <a:defRPr/>
            </a:pPr>
            <a:fld id="{14F87990-0D8C-4DEF-8BB8-405AA43BAEF7}" type="slidenum">
              <a:rPr lang="en-US" altLang="zh-CN"/>
              <a:t>‹#›</a:t>
            </a:fld>
            <a:endParaRPr lang="en-US" altLang="zh-CN"/>
          </a:p>
        </p:txBody>
      </p:sp>
      <p:sp>
        <p:nvSpPr>
          <p:cNvPr id="81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zh-CN" altLang="en-US" sz="2000">
              <a:latin typeface="Arial" panose="020B0604020202020204" pitchFamily="34" charset="0"/>
            </a:endParaRPr>
          </a:p>
        </p:txBody>
      </p:sp>
      <p:sp>
        <p:nvSpPr>
          <p:cNvPr id="8200"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zh-CN" altLang="en-US" sz="2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defRPr>
            </a:lvl1pPr>
          </a:lstStyle>
          <a:p>
            <a:fld id="{760FBDFE-C587-4B4C-A407-44438C67B59E}" type="datetimeFigureOut">
              <a:rPr lang="zh-CN" altLang="en-US" smtClean="0"/>
              <a:t>2023/12/12</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vmlDrawing" Target="../drawings/vmlDrawing9.vml"/><Relationship Id="rId5" Type="http://schemas.openxmlformats.org/officeDocument/2006/relationships/image" Target="../media/image48.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vmlDrawing" Target="../drawings/vmlDrawing5.v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image" Target="../media/image17.emf"/><Relationship Id="rId4" Type="http://schemas.openxmlformats.org/officeDocument/2006/relationships/tags" Target="../tags/tag72.xml"/><Relationship Id="rId9"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77.xml"/><Relationship Id="rId7" Type="http://schemas.openxmlformats.org/officeDocument/2006/relationships/slideLayout" Target="../slideLayouts/slideLayout10.xml"/><Relationship Id="rId2" Type="http://schemas.openxmlformats.org/officeDocument/2006/relationships/tags" Target="../tags/tag76.xml"/><Relationship Id="rId1" Type="http://schemas.openxmlformats.org/officeDocument/2006/relationships/vmlDrawing" Target="../drawings/vmlDrawing6.v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image" Target="../media/image1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40.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0825" y="1700213"/>
            <a:ext cx="6580188" cy="1752600"/>
          </a:xfrm>
        </p:spPr>
        <p:txBody>
          <a:bodyPr/>
          <a:lstStyle/>
          <a:p>
            <a:pPr eaLnBrk="1" hangingPunct="1"/>
            <a:r>
              <a:rPr lang="zh-CN" altLang="en-US" sz="9900" b="1" smtClean="0"/>
              <a:t>软 件 工 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nvPr>
        </p:nvSpPr>
        <p:spPr>
          <a:xfrm>
            <a:off x="521335" y="777240"/>
            <a:ext cx="8229600" cy="3980815"/>
          </a:xfrm>
        </p:spPr>
        <p:txBody>
          <a:bodyPr/>
          <a:lstStyle/>
          <a:p>
            <a:pPr marL="514350" indent="-514350" algn="l" eaLnBrk="1" hangingPunct="1">
              <a:lnSpc>
                <a:spcPct val="150000"/>
              </a:lnSpc>
              <a:spcBef>
                <a:spcPts val="0"/>
              </a:spcBef>
              <a:buFont typeface="+mj-ea"/>
              <a:buAutoNum type="circleNumDbPlain"/>
            </a:pPr>
            <a:r>
              <a:rPr lang="zh-CN" altLang="en-US" sz="2800" b="1" smtClean="0">
                <a:sym typeface="+mn-ea"/>
              </a:rPr>
              <a:t>货币的时间价值</a:t>
            </a:r>
          </a:p>
          <a:p>
            <a:pPr marL="0" indent="0" algn="l" eaLnBrk="1" hangingPunct="1">
              <a:lnSpc>
                <a:spcPct val="150000"/>
              </a:lnSpc>
              <a:spcBef>
                <a:spcPts val="0"/>
              </a:spcBef>
              <a:buFont typeface="+mj-ea"/>
              <a:buNone/>
            </a:pPr>
            <a:r>
              <a:rPr lang="zh-CN" altLang="zh-CN" sz="2400" dirty="0" smtClean="0">
                <a:sym typeface="+mn-ea"/>
              </a:rPr>
              <a:t>通</a:t>
            </a:r>
            <a:r>
              <a:rPr lang="zh-CN" altLang="zh-CN" sz="2400" dirty="0">
                <a:sym typeface="+mn-ea"/>
              </a:rPr>
              <a:t>常用利率的形式表示货币的时间价值。假设年利率为</a:t>
            </a:r>
            <a:r>
              <a:rPr lang="en-US" altLang="zh-CN" sz="2400" i="1" dirty="0" err="1">
                <a:sym typeface="+mn-ea"/>
              </a:rPr>
              <a:t>i</a:t>
            </a:r>
            <a:r>
              <a:rPr lang="zh-CN" altLang="zh-CN" sz="2400" dirty="0">
                <a:sym typeface="+mn-ea"/>
              </a:rPr>
              <a:t>，现有货币</a:t>
            </a:r>
            <a:r>
              <a:rPr lang="en-US" altLang="zh-CN" sz="2400" i="1" dirty="0">
                <a:sym typeface="+mn-ea"/>
              </a:rPr>
              <a:t>P</a:t>
            </a:r>
            <a:r>
              <a:rPr lang="zh-CN" altLang="zh-CN" sz="2400" dirty="0">
                <a:sym typeface="+mn-ea"/>
              </a:rPr>
              <a:t>元，则</a:t>
            </a:r>
            <a:r>
              <a:rPr lang="en-US" altLang="zh-CN" sz="2400" i="1" dirty="0">
                <a:sym typeface="+mn-ea"/>
              </a:rPr>
              <a:t>n</a:t>
            </a:r>
            <a:r>
              <a:rPr lang="zh-CN" altLang="zh-CN" sz="2400" dirty="0">
                <a:sym typeface="+mn-ea"/>
              </a:rPr>
              <a:t>年后的价值</a:t>
            </a:r>
            <a:r>
              <a:rPr lang="en-US" altLang="zh-CN" sz="2400" i="1" dirty="0">
                <a:sym typeface="+mn-ea"/>
              </a:rPr>
              <a:t>F</a:t>
            </a:r>
            <a:r>
              <a:rPr lang="zh-CN" altLang="zh-CN" sz="2400" dirty="0">
                <a:sym typeface="+mn-ea"/>
              </a:rPr>
              <a:t>可按如下公式计算：</a:t>
            </a:r>
            <a:r>
              <a:rPr lang="zh-CN" altLang="zh-CN" sz="2800" dirty="0">
                <a:sym typeface="+mn-ea"/>
              </a:rPr>
              <a:t/>
            </a:r>
            <a:br>
              <a:rPr lang="zh-CN" altLang="zh-CN" sz="2800" dirty="0">
                <a:sym typeface="+mn-ea"/>
              </a:rPr>
            </a:br>
            <a:endParaRPr lang="zh-CN" altLang="zh-CN" sz="2800" dirty="0"/>
          </a:p>
          <a:p>
            <a:pPr marL="0" indent="0" algn="l" eaLnBrk="1" hangingPunct="1">
              <a:lnSpc>
                <a:spcPct val="150000"/>
              </a:lnSpc>
              <a:spcBef>
                <a:spcPts val="0"/>
              </a:spcBef>
              <a:buFont typeface="+mj-ea"/>
              <a:buNone/>
            </a:pPr>
            <a:r>
              <a:rPr lang="zh-CN" altLang="zh-CN" sz="2400" dirty="0" smtClean="0">
                <a:sym typeface="+mn-ea"/>
              </a:rPr>
              <a:t>反之，若n年后的效益为F元，那么现在的价值P如下：</a:t>
            </a:r>
            <a:r>
              <a:rPr lang="en-US" altLang="zh-CN" sz="2800" dirty="0" smtClean="0">
                <a:sym typeface="+mn-ea"/>
              </a:rPr>
              <a:t/>
            </a:r>
            <a:br>
              <a:rPr lang="en-US" altLang="zh-CN" sz="2800" dirty="0" smtClean="0">
                <a:sym typeface="+mn-ea"/>
              </a:rPr>
            </a:br>
            <a:r>
              <a:rPr lang="en-US" altLang="zh-CN" sz="2800" dirty="0">
                <a:sym typeface="+mn-ea"/>
              </a:rPr>
              <a:t/>
            </a:r>
            <a:br>
              <a:rPr lang="en-US" altLang="zh-CN" sz="2800" dirty="0">
                <a:sym typeface="+mn-ea"/>
              </a:rPr>
            </a:br>
            <a:r>
              <a:rPr lang="en-US" altLang="zh-CN" sz="2800" dirty="0" smtClean="0">
                <a:sym typeface="+mn-ea"/>
              </a:rPr>
              <a:t/>
            </a:r>
            <a:br>
              <a:rPr lang="en-US" altLang="zh-CN" sz="2800" dirty="0" smtClean="0">
                <a:sym typeface="+mn-ea"/>
              </a:rPr>
            </a:br>
            <a:endParaRPr lang="zh-CN" altLang="en-US" sz="2800" b="1" smtClean="0"/>
          </a:p>
        </p:txBody>
      </p:sp>
      <p:graphicFrame>
        <p:nvGraphicFramePr>
          <p:cNvPr id="3" name="对象 2"/>
          <p:cNvGraphicFramePr>
            <a:graphicFrameLocks noChangeAspect="1"/>
          </p:cNvGraphicFramePr>
          <p:nvPr/>
        </p:nvGraphicFramePr>
        <p:xfrm>
          <a:off x="3582236" y="2708766"/>
          <a:ext cx="1512168" cy="463732"/>
        </p:xfrm>
        <a:graphic>
          <a:graphicData uri="http://schemas.openxmlformats.org/presentationml/2006/ole">
            <mc:AlternateContent xmlns:mc="http://schemas.openxmlformats.org/markup-compatibility/2006">
              <mc:Choice xmlns:v="urn:schemas-microsoft-com:vml" Requires="v">
                <p:oleObj spid="_x0000_s2108" r:id="rId3" imgW="711200" imgH="215900" progId="Equation.DSMT4">
                  <p:embed/>
                </p:oleObj>
              </mc:Choice>
              <mc:Fallback>
                <p:oleObj r:id="rId3" imgW="7112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236" y="2708766"/>
                        <a:ext cx="1512168" cy="463732"/>
                      </a:xfrm>
                      <a:prstGeom prst="rect">
                        <a:avLst/>
                      </a:prstGeom>
                      <a:noFill/>
                    </p:spPr>
                  </p:pic>
                </p:oleObj>
              </mc:Fallback>
            </mc:AlternateContent>
          </a:graphicData>
        </a:graphic>
      </p:graphicFrame>
      <p:graphicFrame>
        <p:nvGraphicFramePr>
          <p:cNvPr id="2" name="对象 1"/>
          <p:cNvGraphicFramePr>
            <a:graphicFrameLocks noChangeAspect="1"/>
          </p:cNvGraphicFramePr>
          <p:nvPr/>
        </p:nvGraphicFramePr>
        <p:xfrm>
          <a:off x="3582556" y="4013860"/>
          <a:ext cx="1512168" cy="889511"/>
        </p:xfrm>
        <a:graphic>
          <a:graphicData uri="http://schemas.openxmlformats.org/presentationml/2006/ole">
            <mc:AlternateContent xmlns:mc="http://schemas.openxmlformats.org/markup-compatibility/2006">
              <mc:Choice xmlns:v="urn:schemas-microsoft-com:vml" Requires="v">
                <p:oleObj spid="_x0000_s2109" r:id="rId5" imgW="647700" imgH="381000" progId="Equation.DSMT4">
                  <p:embed/>
                </p:oleObj>
              </mc:Choice>
              <mc:Fallback>
                <p:oleObj r:id="rId5" imgW="647700" imgH="381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2556" y="4013860"/>
                        <a:ext cx="1512168" cy="889511"/>
                      </a:xfrm>
                      <a:prstGeom prst="rect">
                        <a:avLst/>
                      </a:prstGeom>
                      <a:noFill/>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Char char="n"/>
              <a:defRPr/>
            </a:pPr>
            <a:r>
              <a:rPr lang="en-US" altLang="en-US" sz="2800" b="1" noProof="0" dirty="0" smtClean="0">
                <a:ln>
                  <a:noFill/>
                </a:ln>
                <a:effectLst/>
                <a:uLnTx/>
                <a:uFillTx/>
                <a:latin typeface="+mn-ea"/>
                <a:cs typeface="+mn-cs"/>
                <a:sym typeface="+mn-ea"/>
              </a:rPr>
              <a:t>2. </a:t>
            </a:r>
            <a:r>
              <a:rPr lang="en-US" altLang="en-US" sz="2800" b="1" noProof="0" dirty="0" err="1" smtClean="0">
                <a:ln>
                  <a:noFill/>
                </a:ln>
                <a:effectLst/>
                <a:uLnTx/>
                <a:uFillTx/>
                <a:latin typeface="+mn-ea"/>
                <a:cs typeface="+mn-cs"/>
                <a:sym typeface="+mn-ea"/>
              </a:rPr>
              <a:t>确立测试用例</a:t>
            </a:r>
            <a:endParaRPr kumimoji="0"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r>
              <a:rPr lang="en-US" altLang="en-US" sz="2800" b="1" noProof="0" dirty="0" smtClean="0">
                <a:ln>
                  <a:noFill/>
                </a:ln>
                <a:effectLst/>
                <a:uLnTx/>
                <a:uFillTx/>
                <a:latin typeface="+mn-ea"/>
                <a:cs typeface="+mn-cs"/>
                <a:sym typeface="+mn-ea"/>
              </a:rPr>
              <a:t>  </a:t>
            </a:r>
            <a:r>
              <a:rPr lang="en-US" altLang="en-US" sz="2800" b="1" noProof="0" dirty="0" err="1" smtClean="0">
                <a:ln>
                  <a:noFill/>
                </a:ln>
                <a:effectLst/>
                <a:uLnTx/>
                <a:uFillTx/>
                <a:latin typeface="+mn-ea"/>
                <a:cs typeface="+mn-cs"/>
                <a:sym typeface="+mn-ea"/>
              </a:rPr>
              <a:t>建立等价类表，列出所有划分出等价类</a:t>
            </a:r>
            <a:r>
              <a:rPr lang="en-US" altLang="en-US" sz="2800" b="1" noProof="0" dirty="0" smtClean="0">
                <a:ln>
                  <a:noFill/>
                </a:ln>
                <a:effectLst/>
                <a:uLnTx/>
                <a:uFillTx/>
                <a:latin typeface="+mn-ea"/>
                <a:cs typeface="+mn-cs"/>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908050" marR="0" lvl="1" indent="-436880" algn="l" defTabSz="914400" rtl="0" eaLnBrk="0" fontAlgn="base" latinLnBrk="0" hangingPunct="0">
              <a:lnSpc>
                <a:spcPct val="11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effectLst/>
                <a:uLnTx/>
                <a:uFillTx/>
                <a:latin typeface="+mn-ea"/>
                <a:sym typeface="+mn-ea"/>
              </a:rPr>
              <a:t>（</a:t>
            </a:r>
            <a:r>
              <a:rPr lang="en-US" altLang="zh-CN" sz="2800" b="1" noProof="0" dirty="0" smtClean="0">
                <a:ln>
                  <a:noFill/>
                </a:ln>
                <a:effectLst/>
                <a:uLnTx/>
                <a:uFillTx/>
                <a:latin typeface="+mn-ea"/>
                <a:sym typeface="+mn-ea"/>
              </a:rPr>
              <a:t>1</a:t>
            </a:r>
            <a:r>
              <a:rPr lang="zh-CN" altLang="en-US" sz="2800" b="1" noProof="0" dirty="0" smtClean="0">
                <a:ln>
                  <a:noFill/>
                </a:ln>
                <a:effectLst/>
                <a:uLnTx/>
                <a:uFillTx/>
                <a:latin typeface="+mn-ea"/>
                <a:sym typeface="+mn-ea"/>
              </a:rPr>
              <a:t>）为每一等价类规定一个唯一编号；</a:t>
            </a:r>
            <a:endParaRPr kumimoji="0" lang="zh-CN"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1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effectLst/>
                <a:uLnTx/>
                <a:uFillTx/>
                <a:latin typeface="+mn-ea"/>
                <a:sym typeface="+mn-ea"/>
              </a:rPr>
              <a:t>（</a:t>
            </a:r>
            <a:r>
              <a:rPr lang="en-US" altLang="zh-CN" sz="2800" b="1" noProof="0" dirty="0" smtClean="0">
                <a:ln>
                  <a:noFill/>
                </a:ln>
                <a:effectLst/>
                <a:uLnTx/>
                <a:uFillTx/>
                <a:latin typeface="+mn-ea"/>
                <a:sym typeface="+mn-ea"/>
              </a:rPr>
              <a:t>2</a:t>
            </a:r>
            <a:r>
              <a:rPr lang="zh-CN" altLang="en-US" sz="2800" b="1" noProof="0" dirty="0" smtClean="0">
                <a:ln>
                  <a:noFill/>
                </a:ln>
                <a:effectLst/>
                <a:uLnTx/>
                <a:uFillTx/>
                <a:latin typeface="+mn-ea"/>
                <a:sym typeface="+mn-ea"/>
              </a:rPr>
              <a:t>）设计一个测试用例，尽可能多覆盖尚未被覆盖有效等价类，重复，直到所有有效等价类被覆盖；</a:t>
            </a:r>
            <a:endParaRPr kumimoji="1" lang="zh-CN" altLang="en-US" sz="2800" b="1" smtClean="0"/>
          </a:p>
        </p:txBody>
      </p:sp>
      <p:pic>
        <p:nvPicPr>
          <p:cNvPr id="9220" name="Picture 4"/>
          <p:cNvPicPr>
            <a:picLocks noChangeAspect="1"/>
          </p:cNvPicPr>
          <p:nvPr/>
        </p:nvPicPr>
        <p:blipFill>
          <a:blip r:embed="rId3"/>
          <a:stretch>
            <a:fillRect/>
          </a:stretch>
        </p:blipFill>
        <p:spPr>
          <a:xfrm>
            <a:off x="1331278" y="2304098"/>
            <a:ext cx="5256212" cy="1573212"/>
          </a:xfrm>
          <a:prstGeom prst="rect">
            <a:avLst/>
          </a:prstGeom>
          <a:noFill/>
          <a:ln w="9525">
            <a:noFill/>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908050" marR="0" lvl="1" indent="-43688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l"/>
              <a:defRPr/>
            </a:pPr>
            <a:r>
              <a:rPr lang="en-US" altLang="en-US" sz="2800" b="1" noProof="0" dirty="0" smtClean="0">
                <a:ln>
                  <a:noFill/>
                </a:ln>
                <a:effectLst/>
                <a:uLnTx/>
                <a:uFillTx/>
                <a:latin typeface="+mn-ea"/>
                <a:sym typeface="+mn-ea"/>
              </a:rPr>
              <a:t>（3）设计一</a:t>
            </a:r>
            <a:r>
              <a:rPr lang="zh-CN" altLang="en-US" sz="2800" b="1" noProof="0" dirty="0" smtClean="0">
                <a:ln>
                  <a:noFill/>
                </a:ln>
                <a:effectLst/>
                <a:uLnTx/>
                <a:uFillTx/>
                <a:latin typeface="+mn-ea"/>
                <a:sym typeface="+mn-ea"/>
              </a:rPr>
              <a:t>个</a:t>
            </a:r>
            <a:r>
              <a:rPr lang="en-US" altLang="en-US" sz="2800" b="1" noProof="0" dirty="0" smtClean="0">
                <a:ln>
                  <a:noFill/>
                </a:ln>
                <a:effectLst/>
                <a:uLnTx/>
                <a:uFillTx/>
                <a:latin typeface="+mn-ea"/>
                <a:sym typeface="+mn-ea"/>
              </a:rPr>
              <a:t>测试用例，仅覆盖一</a:t>
            </a:r>
            <a:r>
              <a:rPr lang="zh-CN" altLang="en-US" sz="2800" b="1" noProof="0" dirty="0" smtClean="0">
                <a:ln>
                  <a:noFill/>
                </a:ln>
                <a:effectLst/>
                <a:uLnTx/>
                <a:uFillTx/>
                <a:latin typeface="+mn-ea"/>
                <a:sym typeface="+mn-ea"/>
              </a:rPr>
              <a:t>个</a:t>
            </a:r>
            <a:r>
              <a:rPr lang="en-US" altLang="en-US" sz="2800" b="1" noProof="0" dirty="0" smtClean="0">
                <a:ln>
                  <a:noFill/>
                </a:ln>
                <a:effectLst/>
                <a:uLnTx/>
                <a:uFillTx/>
                <a:latin typeface="+mn-ea"/>
                <a:sym typeface="+mn-ea"/>
              </a:rPr>
              <a:t>尚未被覆盖无效等价类，重复，直到所有无效等价类被覆盖。</a:t>
            </a:r>
            <a:endParaRPr kumimoji="1" lang="zh-CN" altLang="en-US" sz="2800" b="1" smtClean="0"/>
          </a:p>
        </p:txBody>
      </p:sp>
      <p:pic>
        <p:nvPicPr>
          <p:cNvPr id="10244" name="Picture 4"/>
          <p:cNvPicPr>
            <a:picLocks noChangeAspect="1"/>
          </p:cNvPicPr>
          <p:nvPr/>
        </p:nvPicPr>
        <p:blipFill>
          <a:blip r:embed="rId3"/>
          <a:stretch>
            <a:fillRect/>
          </a:stretch>
        </p:blipFill>
        <p:spPr>
          <a:xfrm>
            <a:off x="1105853" y="3024505"/>
            <a:ext cx="6551612" cy="2533650"/>
          </a:xfrm>
          <a:prstGeom prst="rect">
            <a:avLst/>
          </a:prstGeom>
          <a:noFill/>
          <a:ln w="9525">
            <a:noFill/>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pic>
        <p:nvPicPr>
          <p:cNvPr id="11268" name="Picture 5"/>
          <p:cNvPicPr>
            <a:picLocks noChangeAspect="1"/>
          </p:cNvPicPr>
          <p:nvPr/>
        </p:nvPicPr>
        <p:blipFill>
          <a:blip r:embed="rId3"/>
          <a:stretch>
            <a:fillRect/>
          </a:stretch>
        </p:blipFill>
        <p:spPr>
          <a:xfrm>
            <a:off x="881063" y="1133793"/>
            <a:ext cx="7345362" cy="4716462"/>
          </a:xfrm>
          <a:prstGeom prst="rect">
            <a:avLst/>
          </a:prstGeom>
          <a:noFill/>
          <a:ln w="9525">
            <a:noFill/>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pic>
        <p:nvPicPr>
          <p:cNvPr id="12291" name="Picture 4"/>
          <p:cNvPicPr>
            <a:picLocks noChangeAspect="1"/>
          </p:cNvPicPr>
          <p:nvPr/>
        </p:nvPicPr>
        <p:blipFill>
          <a:blip r:embed="rId3"/>
          <a:stretch>
            <a:fillRect/>
          </a:stretch>
        </p:blipFill>
        <p:spPr>
          <a:xfrm>
            <a:off x="790893" y="1043305"/>
            <a:ext cx="6335712" cy="2228850"/>
          </a:xfrm>
          <a:prstGeom prst="rect">
            <a:avLst/>
          </a:prstGeom>
          <a:noFill/>
          <a:ln w="9525">
            <a:noFill/>
          </a:ln>
        </p:spPr>
      </p:pic>
      <p:pic>
        <p:nvPicPr>
          <p:cNvPr id="12292" name="Picture 5"/>
          <p:cNvPicPr>
            <a:picLocks noChangeAspect="1"/>
          </p:cNvPicPr>
          <p:nvPr/>
        </p:nvPicPr>
        <p:blipFill>
          <a:blip r:embed="rId4"/>
          <a:stretch>
            <a:fillRect/>
          </a:stretch>
        </p:blipFill>
        <p:spPr>
          <a:xfrm>
            <a:off x="862330" y="3348355"/>
            <a:ext cx="6269038" cy="2519363"/>
          </a:xfrm>
          <a:prstGeom prst="rect">
            <a:avLst/>
          </a:prstGeom>
          <a:noFill/>
          <a:ln w="9525">
            <a:noFill/>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边界值分析</a:t>
            </a:r>
          </a:p>
        </p:txBody>
      </p:sp>
      <p:sp>
        <p:nvSpPr>
          <p:cNvPr id="2" name="文本框 1"/>
          <p:cNvSpPr txBox="1"/>
          <p:nvPr/>
        </p:nvSpPr>
        <p:spPr>
          <a:xfrm>
            <a:off x="476885" y="1177925"/>
            <a:ext cx="5168900" cy="3512820"/>
          </a:xfrm>
          <a:prstGeom prst="rect">
            <a:avLst/>
          </a:prstGeom>
          <a:noFill/>
        </p:spPr>
        <p:txBody>
          <a:bodyPr wrap="square" rtlCol="0" anchor="t">
            <a:spAutoFit/>
          </a:bodyPr>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lang="en-US" altLang="en-US" sz="3200" b="1" kern="0" noProof="0" dirty="0" smtClean="0">
                <a:ln>
                  <a:noFill/>
                </a:ln>
                <a:effectLst/>
                <a:uLnTx/>
                <a:uFillTx/>
                <a:latin typeface="+mn-ea"/>
                <a:ea typeface="+mn-ea"/>
                <a:sym typeface="+mn-ea"/>
              </a:rPr>
              <a:t>2.边</a:t>
            </a:r>
            <a:r>
              <a:rPr lang="zh-CN" altLang="en-US" sz="3200" b="1" kern="0" noProof="0" dirty="0" smtClean="0">
                <a:ln>
                  <a:noFill/>
                </a:ln>
                <a:effectLst/>
                <a:uLnTx/>
                <a:uFillTx/>
                <a:latin typeface="+mn-ea"/>
                <a:ea typeface="+mn-ea"/>
                <a:sym typeface="+mn-ea"/>
              </a:rPr>
              <a:t>界</a:t>
            </a:r>
            <a:r>
              <a:rPr lang="en-US" altLang="en-US" sz="3200" b="1" kern="0" noProof="0" dirty="0" smtClean="0">
                <a:ln>
                  <a:noFill/>
                </a:ln>
                <a:effectLst/>
                <a:uLnTx/>
                <a:uFillTx/>
                <a:latin typeface="+mn-ea"/>
                <a:ea typeface="+mn-ea"/>
                <a:sym typeface="+mn-ea"/>
              </a:rPr>
              <a:t>值分析法</a:t>
            </a:r>
            <a:endParaRPr kumimoji="0" lang="en-US" altLang="en-US" sz="3200" b="1" i="0" u="none" strike="noStrike" kern="0" cap="none" spc="0" normalizeH="0" baseline="0" noProof="0" dirty="0" smtClean="0">
              <a:ln>
                <a:noFill/>
              </a:ln>
              <a:solidFill>
                <a:schemeClr val="tx1"/>
              </a:solidFill>
              <a:effectLst/>
              <a:uLnTx/>
              <a:uFillTx/>
              <a:latin typeface="+mn-ea"/>
              <a:ea typeface="+mn-ea"/>
              <a:cs typeface="+mn-cs"/>
            </a:endParaRPr>
          </a:p>
          <a:p>
            <a:pPr marL="908050" marR="0" lvl="1" indent="-43688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l"/>
              <a:defRPr/>
            </a:pPr>
            <a:r>
              <a:rPr lang="en-US" altLang="en-US" sz="2800" b="1" kern="0" noProof="0" dirty="0" err="1" smtClean="0">
                <a:ln>
                  <a:noFill/>
                </a:ln>
                <a:solidFill>
                  <a:srgbClr val="0070C0"/>
                </a:solidFill>
                <a:effectLst/>
                <a:uLnTx/>
                <a:uFillTx/>
                <a:latin typeface="+mn-ea"/>
                <a:ea typeface="+mn-ea"/>
                <a:sym typeface="+mn-ea"/>
              </a:rPr>
              <a:t>等价类划分补充</a:t>
            </a:r>
            <a:r>
              <a:rPr lang="en-US" altLang="en-US" sz="2800" b="1" kern="0" noProof="0" dirty="0" smtClean="0">
                <a:ln>
                  <a:noFill/>
                </a:ln>
                <a:effectLst/>
                <a:uLnTx/>
                <a:uFillTx/>
                <a:latin typeface="+mn-ea"/>
                <a:ea typeface="+mn-ea"/>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l"/>
              <a:defRPr/>
            </a:pPr>
            <a:r>
              <a:rPr lang="en-US" altLang="en-US" sz="2800" b="1" kern="0" noProof="0" dirty="0" err="1" smtClean="0">
                <a:ln>
                  <a:noFill/>
                </a:ln>
                <a:effectLst/>
                <a:uLnTx/>
                <a:uFillTx/>
                <a:latin typeface="+mn-ea"/>
                <a:ea typeface="+mn-ea"/>
                <a:sym typeface="+mn-ea"/>
              </a:rPr>
              <a:t>确定边界情况</a:t>
            </a:r>
            <a:r>
              <a:rPr lang="en-US" altLang="en-US" sz="2800" b="1" kern="0" noProof="0" dirty="0" smtClean="0">
                <a:ln>
                  <a:noFill/>
                </a:ln>
                <a:effectLst/>
                <a:uLnTx/>
                <a:uFillTx/>
                <a:latin typeface="+mn-ea"/>
                <a:ea typeface="+mn-ea"/>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l"/>
              <a:defRPr/>
            </a:pPr>
            <a:r>
              <a:rPr lang="en-US" altLang="en-US" sz="2800" b="1" kern="0" noProof="0" dirty="0" err="1" smtClean="0">
                <a:ln>
                  <a:noFill/>
                </a:ln>
                <a:effectLst/>
                <a:uLnTx/>
                <a:uFillTx/>
                <a:latin typeface="+mn-ea"/>
                <a:ea typeface="+mn-ea"/>
                <a:sym typeface="+mn-ea"/>
              </a:rPr>
              <a:t>选正好等于边界值做测试数据</a:t>
            </a:r>
            <a:r>
              <a:rPr lang="en-US" altLang="en-US" sz="2800" b="1" kern="0" noProof="0" dirty="0" smtClean="0">
                <a:ln>
                  <a:noFill/>
                </a:ln>
                <a:effectLst/>
                <a:uLnTx/>
                <a:uFillTx/>
                <a:latin typeface="+mn-ea"/>
                <a:ea typeface="+mn-ea"/>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l"/>
              <a:defRPr/>
            </a:pPr>
            <a:r>
              <a:rPr lang="en-US" altLang="en-US" sz="2800" b="1" kern="0" noProof="0" dirty="0" err="1" smtClean="0">
                <a:ln>
                  <a:noFill/>
                </a:ln>
                <a:effectLst/>
                <a:uLnTx/>
                <a:uFillTx/>
                <a:latin typeface="+mn-ea"/>
                <a:ea typeface="+mn-ea"/>
                <a:sym typeface="+mn-ea"/>
              </a:rPr>
              <a:t>选临近边界合法数据,刚超过边界非法数据</a:t>
            </a:r>
            <a:r>
              <a:rPr lang="en-US" altLang="en-US" sz="2800" b="1" kern="0" noProof="0" dirty="0" smtClean="0">
                <a:ln>
                  <a:noFill/>
                </a:ln>
                <a:effectLst/>
                <a:uLnTx/>
                <a:uFillTx/>
                <a:latin typeface="+mn-ea"/>
                <a:ea typeface="+mn-ea"/>
                <a:sym typeface="+mn-ea"/>
              </a:rPr>
              <a:t>。</a:t>
            </a:r>
          </a:p>
        </p:txBody>
      </p:sp>
      <p:pic>
        <p:nvPicPr>
          <p:cNvPr id="13316" name="Picture 4"/>
          <p:cNvPicPr>
            <a:picLocks noChangeAspect="1"/>
          </p:cNvPicPr>
          <p:nvPr/>
        </p:nvPicPr>
        <p:blipFill>
          <a:blip r:embed="rId3"/>
          <a:stretch>
            <a:fillRect/>
          </a:stretch>
        </p:blipFill>
        <p:spPr>
          <a:xfrm>
            <a:off x="5516563" y="1988820"/>
            <a:ext cx="3286125" cy="2232025"/>
          </a:xfrm>
          <a:prstGeom prst="rect">
            <a:avLst/>
          </a:prstGeom>
          <a:noFill/>
          <a:ln w="9525">
            <a:noFill/>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边界值分析</a:t>
            </a:r>
          </a:p>
        </p:txBody>
      </p:sp>
      <p:sp>
        <p:nvSpPr>
          <p:cNvPr id="2" name="文本框 1"/>
          <p:cNvSpPr txBox="1"/>
          <p:nvPr/>
        </p:nvSpPr>
        <p:spPr>
          <a:xfrm>
            <a:off x="476250" y="953770"/>
            <a:ext cx="8173720" cy="5323205"/>
          </a:xfrm>
          <a:prstGeom prst="rect">
            <a:avLst/>
          </a:prstGeom>
          <a:noFill/>
        </p:spPr>
        <p:txBody>
          <a:bodyPr wrap="square" rtlCol="0" anchor="t">
            <a:spAutoFit/>
          </a:bodyPr>
          <a:lstStyle/>
          <a:p>
            <a:pPr marL="381000" marR="0" lvl="0" indent="-3810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n"/>
              <a:defRPr/>
            </a:pPr>
            <a:r>
              <a:rPr lang="zh-CN" altLang="en-US" sz="2800" b="1" kern="0" noProof="0" dirty="0" smtClean="0">
                <a:ln>
                  <a:noFill/>
                </a:ln>
                <a:effectLst/>
                <a:uLnTx/>
                <a:uFillTx/>
                <a:latin typeface="楷体_GB2312" pitchFamily="49" charset="-122"/>
                <a:ea typeface="楷体_GB2312" pitchFamily="49" charset="-122"/>
                <a:sym typeface="+mn-ea"/>
              </a:rPr>
              <a:t>边界选择原则</a:t>
            </a:r>
            <a:endParaRPr kumimoji="0" lang="en-US" altLang="zh-CN"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81000" marR="0" lvl="0" indent="-3810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lang="zh-CN" altLang="en-US" sz="2800" b="1" kern="0" noProof="0" dirty="0" smtClean="0">
                <a:ln>
                  <a:noFill/>
                </a:ln>
                <a:effectLst/>
                <a:uLnTx/>
                <a:uFillTx/>
                <a:latin typeface="楷体_GB2312" pitchFamily="49" charset="-122"/>
                <a:ea typeface="楷体_GB2312" pitchFamily="49" charset="-122"/>
                <a:sym typeface="+mn-ea"/>
              </a:rPr>
              <a:t>（</a:t>
            </a:r>
            <a:r>
              <a:rPr lang="en-US" altLang="zh-CN" sz="2800" b="1" kern="0" noProof="0" dirty="0" smtClean="0">
                <a:ln>
                  <a:noFill/>
                </a:ln>
                <a:effectLst/>
                <a:uLnTx/>
                <a:uFillTx/>
                <a:latin typeface="楷体_GB2312" pitchFamily="49" charset="-122"/>
                <a:ea typeface="楷体_GB2312" pitchFamily="49" charset="-122"/>
                <a:sym typeface="+mn-ea"/>
              </a:rPr>
              <a:t>1</a:t>
            </a:r>
            <a:r>
              <a:rPr lang="zh-CN" altLang="en-US" sz="2800" b="1" kern="0" noProof="0" dirty="0" smtClean="0">
                <a:ln>
                  <a:noFill/>
                </a:ln>
                <a:effectLst/>
                <a:uLnTx/>
                <a:uFillTx/>
                <a:latin typeface="楷体_GB2312" pitchFamily="49" charset="-122"/>
                <a:ea typeface="楷体_GB2312" pitchFamily="49" charset="-122"/>
                <a:sym typeface="+mn-ea"/>
              </a:rPr>
              <a:t>）输入条件规定了</a:t>
            </a:r>
            <a:r>
              <a:rPr lang="zh-CN" altLang="en-US" sz="2800" b="1" kern="0" noProof="0" dirty="0" smtClean="0">
                <a:ln>
                  <a:noFill/>
                </a:ln>
                <a:solidFill>
                  <a:schemeClr val="tx2"/>
                </a:solidFill>
                <a:effectLst/>
                <a:uLnTx/>
                <a:uFillTx/>
                <a:latin typeface="楷体_GB2312" pitchFamily="49" charset="-122"/>
                <a:ea typeface="楷体_GB2312" pitchFamily="49" charset="-122"/>
                <a:sym typeface="+mn-ea"/>
              </a:rPr>
              <a:t>取值范围</a:t>
            </a:r>
            <a:r>
              <a:rPr lang="zh-CN" altLang="en-US" sz="2800" b="1" kern="0" noProof="0" dirty="0" smtClean="0">
                <a:ln>
                  <a:noFill/>
                </a:ln>
                <a:effectLst/>
                <a:uLnTx/>
                <a:uFillTx/>
                <a:latin typeface="楷体_GB2312" pitchFamily="49" charset="-122"/>
                <a:ea typeface="楷体_GB2312" pitchFamily="49" charset="-122"/>
                <a:sym typeface="+mn-ea"/>
              </a:rPr>
              <a:t>，则以该范围</a:t>
            </a:r>
            <a:r>
              <a:rPr lang="zh-CN" altLang="en-US" sz="2800" b="1" kern="0" noProof="0" dirty="0" smtClean="0">
                <a:ln>
                  <a:noFill/>
                </a:ln>
                <a:solidFill>
                  <a:schemeClr val="tx2"/>
                </a:solidFill>
                <a:effectLst/>
                <a:uLnTx/>
                <a:uFillTx/>
                <a:latin typeface="楷体_GB2312" pitchFamily="49" charset="-122"/>
                <a:ea typeface="楷体_GB2312" pitchFamily="49" charset="-122"/>
                <a:sym typeface="+mn-ea"/>
              </a:rPr>
              <a:t>作为边界；</a:t>
            </a:r>
            <a:endParaRPr kumimoji="0" lang="zh-CN" altLang="en-US" sz="2800" b="1" i="0" u="none" strike="noStrike" kern="0" cap="none" spc="0" normalizeH="0" baseline="0" noProof="0" dirty="0" smtClean="0">
              <a:ln>
                <a:noFill/>
              </a:ln>
              <a:solidFill>
                <a:schemeClr val="tx2"/>
              </a:solidFill>
              <a:effectLst/>
              <a:uLnTx/>
              <a:uFillTx/>
              <a:latin typeface="楷体_GB2312" pitchFamily="49" charset="-122"/>
              <a:ea typeface="楷体_GB2312" pitchFamily="49" charset="-122"/>
              <a:cs typeface="+mn-cs"/>
            </a:endParaRPr>
          </a:p>
          <a:p>
            <a:pPr marL="800100" marR="0" lvl="1" indent="-34290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例：重量</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10-50kg</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的邮件</a:t>
            </a:r>
            <a:r>
              <a:rPr lang="en-US" altLang="zh-CN" sz="2800" b="1" kern="0" noProof="0" dirty="0" smtClean="0">
                <a:ln>
                  <a:noFill/>
                </a:ln>
                <a:solidFill>
                  <a:srgbClr val="0000FF"/>
                </a:solidFill>
                <a:effectLst/>
                <a:uLnTx/>
                <a:uFillTx/>
                <a:ea typeface="楷体_GB2312" pitchFamily="49" charset="-122"/>
                <a:sym typeface="+mn-ea"/>
              </a:rPr>
              <a:t>……</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，选择边界值</a:t>
            </a:r>
            <a:endPar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8001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lang="en-US" altLang="zh-CN" sz="2800" b="1" kern="0" noProof="0" dirty="0" smtClean="0">
                <a:ln>
                  <a:noFill/>
                </a:ln>
                <a:solidFill>
                  <a:srgbClr val="0000FF"/>
                </a:solidFill>
                <a:effectLst/>
                <a:uLnTx/>
                <a:uFillTx/>
                <a:latin typeface="+mn-lt"/>
                <a:ea typeface="黑体" panose="02010609060101010101" pitchFamily="49" charset="-122"/>
                <a:sym typeface="+mn-ea"/>
              </a:rPr>
              <a:t>10</a:t>
            </a:r>
            <a:r>
              <a:rPr lang="zh-CN" altLang="en-US" sz="2800" b="1" kern="0" noProof="0" dirty="0" smtClean="0">
                <a:ln>
                  <a:noFill/>
                </a:ln>
                <a:solidFill>
                  <a:srgbClr val="0000FF"/>
                </a:solidFill>
                <a:effectLst/>
                <a:uLnTx/>
                <a:uFillTx/>
                <a:latin typeface="+mn-lt"/>
                <a:ea typeface="黑体" panose="02010609060101010101" pitchFamily="49" charset="-122"/>
                <a:sym typeface="+mn-ea"/>
              </a:rPr>
              <a:t>、</a:t>
            </a:r>
            <a:r>
              <a:rPr lang="en-US" altLang="zh-CN" sz="2800" b="1" kern="0" noProof="0" dirty="0" smtClean="0">
                <a:ln>
                  <a:noFill/>
                </a:ln>
                <a:solidFill>
                  <a:srgbClr val="0000FF"/>
                </a:solidFill>
                <a:effectLst/>
                <a:uLnTx/>
                <a:uFillTx/>
                <a:latin typeface="+mn-lt"/>
                <a:ea typeface="黑体" panose="02010609060101010101" pitchFamily="49" charset="-122"/>
                <a:sym typeface="+mn-ea"/>
              </a:rPr>
              <a:t>50</a:t>
            </a:r>
            <a:r>
              <a:rPr lang="zh-CN" altLang="en-US" sz="2800" b="1" kern="0" noProof="0" dirty="0" smtClean="0">
                <a:ln>
                  <a:noFill/>
                </a:ln>
                <a:solidFill>
                  <a:srgbClr val="0000FF"/>
                </a:solidFill>
                <a:effectLst/>
                <a:uLnTx/>
                <a:uFillTx/>
                <a:latin typeface="+mn-lt"/>
                <a:ea typeface="黑体" panose="02010609060101010101" pitchFamily="49" charset="-122"/>
                <a:sym typeface="+mn-ea"/>
              </a:rPr>
              <a:t>、</a:t>
            </a:r>
            <a:r>
              <a:rPr lang="en-US" altLang="zh-CN" sz="2800" b="1" kern="0" noProof="0" dirty="0" smtClean="0">
                <a:ln>
                  <a:noFill/>
                </a:ln>
                <a:solidFill>
                  <a:srgbClr val="0000FF"/>
                </a:solidFill>
                <a:effectLst/>
                <a:uLnTx/>
                <a:uFillTx/>
                <a:latin typeface="+mn-lt"/>
                <a:ea typeface="黑体" panose="02010609060101010101" pitchFamily="49" charset="-122"/>
                <a:sym typeface="+mn-ea"/>
              </a:rPr>
              <a:t>10.01</a:t>
            </a:r>
            <a:r>
              <a:rPr lang="zh-CN" altLang="en-US" sz="2800" b="1" kern="0" noProof="0" dirty="0" smtClean="0">
                <a:ln>
                  <a:noFill/>
                </a:ln>
                <a:solidFill>
                  <a:srgbClr val="0000FF"/>
                </a:solidFill>
                <a:effectLst/>
                <a:uLnTx/>
                <a:uFillTx/>
                <a:latin typeface="+mn-lt"/>
                <a:ea typeface="黑体" panose="02010609060101010101" pitchFamily="49" charset="-122"/>
                <a:sym typeface="+mn-ea"/>
              </a:rPr>
              <a:t>、</a:t>
            </a:r>
            <a:r>
              <a:rPr lang="en-US" altLang="zh-CN" sz="2800" b="1" kern="0" noProof="0" dirty="0" smtClean="0">
                <a:ln>
                  <a:noFill/>
                </a:ln>
                <a:solidFill>
                  <a:srgbClr val="0000FF"/>
                </a:solidFill>
                <a:effectLst/>
                <a:uLnTx/>
                <a:uFillTx/>
                <a:latin typeface="+mn-lt"/>
                <a:ea typeface="黑体" panose="02010609060101010101" pitchFamily="49" charset="-122"/>
                <a:sym typeface="+mn-ea"/>
              </a:rPr>
              <a:t>49.99</a:t>
            </a:r>
            <a:r>
              <a:rPr lang="zh-CN" altLang="en-US" sz="2800" b="1" kern="0" noProof="0" dirty="0" smtClean="0">
                <a:ln>
                  <a:noFill/>
                </a:ln>
                <a:solidFill>
                  <a:srgbClr val="0000FF"/>
                </a:solidFill>
                <a:effectLst/>
                <a:uLnTx/>
                <a:uFillTx/>
                <a:latin typeface="+mn-lt"/>
                <a:ea typeface="黑体" panose="02010609060101010101" pitchFamily="49" charset="-122"/>
                <a:sym typeface="+mn-ea"/>
              </a:rPr>
              <a:t>、</a:t>
            </a:r>
            <a:r>
              <a:rPr lang="en-US" altLang="zh-CN" sz="2800" b="1" kern="0" noProof="0" dirty="0" smtClean="0">
                <a:ln>
                  <a:noFill/>
                </a:ln>
                <a:solidFill>
                  <a:srgbClr val="0000FF"/>
                </a:solidFill>
                <a:effectLst/>
                <a:uLnTx/>
                <a:uFillTx/>
                <a:latin typeface="+mn-lt"/>
                <a:ea typeface="黑体" panose="02010609060101010101" pitchFamily="49" charset="-122"/>
                <a:sym typeface="+mn-ea"/>
              </a:rPr>
              <a:t>9.99</a:t>
            </a:r>
            <a:r>
              <a:rPr lang="zh-CN" altLang="en-US" sz="2800" b="1" kern="0" noProof="0" dirty="0" smtClean="0">
                <a:ln>
                  <a:noFill/>
                </a:ln>
                <a:solidFill>
                  <a:srgbClr val="0000FF"/>
                </a:solidFill>
                <a:effectLst/>
                <a:uLnTx/>
                <a:uFillTx/>
                <a:latin typeface="+mn-lt"/>
                <a:ea typeface="黑体" panose="02010609060101010101" pitchFamily="49" charset="-122"/>
                <a:sym typeface="+mn-ea"/>
              </a:rPr>
              <a:t>及</a:t>
            </a:r>
            <a:r>
              <a:rPr lang="en-US" altLang="zh-CN" sz="2800" b="1" kern="0" noProof="0" dirty="0" smtClean="0">
                <a:ln>
                  <a:noFill/>
                </a:ln>
                <a:solidFill>
                  <a:srgbClr val="0000FF"/>
                </a:solidFill>
                <a:effectLst/>
                <a:uLnTx/>
                <a:uFillTx/>
                <a:latin typeface="+mn-lt"/>
                <a:ea typeface="黑体" panose="02010609060101010101" pitchFamily="49" charset="-122"/>
                <a:sym typeface="+mn-ea"/>
              </a:rPr>
              <a:t>50.01</a:t>
            </a:r>
            <a:r>
              <a:rPr lang="zh-CN" altLang="en-US" sz="2800" b="1" kern="0" noProof="0" dirty="0" smtClean="0">
                <a:ln>
                  <a:noFill/>
                </a:ln>
                <a:solidFill>
                  <a:srgbClr val="0000FF"/>
                </a:solidFill>
                <a:effectLst/>
                <a:uLnTx/>
                <a:uFillTx/>
                <a:latin typeface="+mn-lt"/>
                <a:ea typeface="黑体" panose="02010609060101010101" pitchFamily="49" charset="-122"/>
                <a:sym typeface="+mn-ea"/>
              </a:rPr>
              <a:t>。</a:t>
            </a:r>
            <a:endPar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381000" marR="0" lvl="0" indent="-3810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lang="zh-CN" altLang="en-US" sz="2800" b="1" kern="0" noProof="0" dirty="0" smtClean="0">
                <a:ln>
                  <a:noFill/>
                </a:ln>
                <a:effectLst/>
                <a:uLnTx/>
                <a:uFillTx/>
                <a:latin typeface="楷体_GB2312" pitchFamily="49" charset="-122"/>
                <a:ea typeface="楷体_GB2312" pitchFamily="49" charset="-122"/>
                <a:sym typeface="+mn-ea"/>
              </a:rPr>
              <a:t>（</a:t>
            </a:r>
            <a:r>
              <a:rPr lang="en-US" altLang="zh-CN" sz="2800" b="1" kern="0" noProof="0" dirty="0" smtClean="0">
                <a:ln>
                  <a:noFill/>
                </a:ln>
                <a:effectLst/>
                <a:uLnTx/>
                <a:uFillTx/>
                <a:latin typeface="楷体_GB2312" pitchFamily="49" charset="-122"/>
                <a:ea typeface="楷体_GB2312" pitchFamily="49" charset="-122"/>
                <a:sym typeface="+mn-ea"/>
              </a:rPr>
              <a:t>2</a:t>
            </a:r>
            <a:r>
              <a:rPr lang="zh-CN" altLang="en-US" sz="2800" b="1" kern="0" noProof="0" dirty="0" smtClean="0">
                <a:ln>
                  <a:noFill/>
                </a:ln>
                <a:effectLst/>
                <a:uLnTx/>
                <a:uFillTx/>
                <a:latin typeface="楷体_GB2312" pitchFamily="49" charset="-122"/>
                <a:ea typeface="楷体_GB2312" pitchFamily="49" charset="-122"/>
                <a:sym typeface="+mn-ea"/>
              </a:rPr>
              <a:t>）输入条件规定</a:t>
            </a:r>
            <a:r>
              <a:rPr lang="zh-CN" altLang="en-US" sz="2800" b="1" kern="0" noProof="0" dirty="0" smtClean="0">
                <a:ln>
                  <a:noFill/>
                </a:ln>
                <a:solidFill>
                  <a:schemeClr val="tx2"/>
                </a:solidFill>
                <a:effectLst/>
                <a:uLnTx/>
                <a:uFillTx/>
                <a:latin typeface="楷体_GB2312" pitchFamily="49" charset="-122"/>
                <a:ea typeface="楷体_GB2312" pitchFamily="49" charset="-122"/>
                <a:sym typeface="+mn-ea"/>
              </a:rPr>
              <a:t>值的个数</a:t>
            </a:r>
            <a:r>
              <a:rPr lang="zh-CN" altLang="en-US" sz="2800" b="1" kern="0" noProof="0" dirty="0" smtClean="0">
                <a:ln>
                  <a:noFill/>
                </a:ln>
                <a:effectLst/>
                <a:uLnTx/>
                <a:uFillTx/>
                <a:latin typeface="楷体_GB2312" pitchFamily="49" charset="-122"/>
                <a:ea typeface="楷体_GB2312" pitchFamily="49" charset="-122"/>
                <a:sym typeface="+mn-ea"/>
              </a:rPr>
              <a:t>，则以个数为</a:t>
            </a:r>
            <a:r>
              <a:rPr lang="zh-CN" altLang="en-US" sz="2800" b="1" kern="0" noProof="0" dirty="0" smtClean="0">
                <a:ln>
                  <a:noFill/>
                </a:ln>
                <a:solidFill>
                  <a:schemeClr val="tx2"/>
                </a:solidFill>
                <a:effectLst/>
                <a:uLnTx/>
                <a:uFillTx/>
                <a:latin typeface="楷体_GB2312" pitchFamily="49" charset="-122"/>
                <a:ea typeface="楷体_GB2312" pitchFamily="49" charset="-122"/>
                <a:sym typeface="+mn-ea"/>
              </a:rPr>
              <a:t>边界</a:t>
            </a:r>
            <a:r>
              <a:rPr lang="zh-CN" altLang="en-US" sz="2800" b="1" kern="0" noProof="0" dirty="0" smtClean="0">
                <a:ln>
                  <a:noFill/>
                </a:ln>
                <a:effectLst/>
                <a:uLnTx/>
                <a:uFillTx/>
                <a:latin typeface="楷体_GB2312" pitchFamily="49" charset="-122"/>
                <a:ea typeface="楷体_GB2312" pitchFamily="49" charset="-122"/>
                <a:sym typeface="+mn-ea"/>
              </a:rPr>
              <a:t>；</a:t>
            </a:r>
            <a:endParaRPr kumimoji="0" lang="zh-CN" altLang="en-US" sz="28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800100" marR="0" lvl="1" indent="-342900" algn="l" defTabSz="914400" rtl="0" eaLnBrk="1" fontAlgn="base" latinLnBrk="0" hangingPunct="1">
              <a:lnSpc>
                <a:spcPct val="105000"/>
              </a:lnSpc>
              <a:spcBef>
                <a:spcPct val="20000"/>
              </a:spcBef>
              <a:spcAft>
                <a:spcPct val="0"/>
              </a:spcAft>
              <a:buClr>
                <a:schemeClr val="hlink"/>
              </a:buClr>
              <a:buSzTx/>
              <a:buFont typeface="Wingdings" panose="05000000000000000000" pitchFamily="2" charset="2"/>
              <a:buNone/>
              <a:defRPr/>
            </a:pP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例：</a:t>
            </a:r>
            <a:r>
              <a:rPr lang="zh-CN" altLang="en-US" sz="2800" b="1" kern="0" noProof="0" dirty="0" smtClean="0">
                <a:ln>
                  <a:noFill/>
                </a:ln>
                <a:solidFill>
                  <a:srgbClr val="0000FF"/>
                </a:solidFill>
                <a:effectLst/>
                <a:uLnTx/>
                <a:uFillTx/>
                <a:ea typeface="楷体_GB2312" pitchFamily="49" charset="-122"/>
                <a:sym typeface="+mn-ea"/>
              </a:rPr>
              <a:t>“</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某输入文件可包含</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1</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至</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255</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个记录</a:t>
            </a:r>
            <a:r>
              <a:rPr lang="en-US" altLang="zh-CN" sz="2800" b="1" kern="0" noProof="0" dirty="0" smtClean="0">
                <a:ln>
                  <a:noFill/>
                </a:ln>
                <a:solidFill>
                  <a:srgbClr val="0000FF"/>
                </a:solidFill>
                <a:effectLst/>
                <a:uLnTx/>
                <a:uFillTx/>
                <a:ea typeface="楷体_GB2312" pitchFamily="49" charset="-122"/>
                <a:sym typeface="+mn-ea"/>
              </a:rPr>
              <a:t>……”</a:t>
            </a:r>
            <a:endParaRPr kumimoji="0" lang="en-US" altLang="zh-CN"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1219200" marR="0" lvl="2" indent="-3048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应选取</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1</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255</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0</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及</a:t>
            </a:r>
            <a:r>
              <a:rPr lang="en-US" altLang="zh-CN" sz="2800" b="1" kern="0" noProof="0" dirty="0" smtClean="0">
                <a:ln>
                  <a:noFill/>
                </a:ln>
                <a:solidFill>
                  <a:srgbClr val="0000FF"/>
                </a:solidFill>
                <a:effectLst/>
                <a:uLnTx/>
                <a:uFillTx/>
                <a:latin typeface="楷体_GB2312" pitchFamily="49" charset="-122"/>
                <a:ea typeface="楷体_GB2312" pitchFamily="49" charset="-122"/>
                <a:sym typeface="+mn-ea"/>
              </a:rPr>
              <a:t>256</a:t>
            </a:r>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a:t>
            </a:r>
            <a:endPar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381000" marR="0" lvl="0" indent="-3810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lang="zh-CN" altLang="en-US" sz="2800" b="1" kern="0" noProof="0" dirty="0" smtClean="0">
                <a:ln>
                  <a:noFill/>
                </a:ln>
                <a:effectLst/>
                <a:uLnTx/>
                <a:uFillTx/>
                <a:latin typeface="楷体_GB2312" pitchFamily="49" charset="-122"/>
                <a:ea typeface="楷体_GB2312" pitchFamily="49" charset="-122"/>
                <a:sym typeface="+mn-ea"/>
              </a:rPr>
              <a:t>（</a:t>
            </a:r>
            <a:r>
              <a:rPr lang="en-US" altLang="zh-CN" sz="2800" b="1" kern="0" noProof="0" dirty="0" smtClean="0">
                <a:ln>
                  <a:noFill/>
                </a:ln>
                <a:effectLst/>
                <a:uLnTx/>
                <a:uFillTx/>
                <a:latin typeface="楷体_GB2312" pitchFamily="49" charset="-122"/>
                <a:ea typeface="楷体_GB2312" pitchFamily="49" charset="-122"/>
                <a:sym typeface="+mn-ea"/>
              </a:rPr>
              <a:t>3</a:t>
            </a:r>
            <a:r>
              <a:rPr lang="zh-CN" altLang="en-US" sz="2800" b="1" kern="0" noProof="0" dirty="0" smtClean="0">
                <a:ln>
                  <a:noFill/>
                </a:ln>
                <a:effectLst/>
                <a:uLnTx/>
                <a:uFillTx/>
                <a:latin typeface="楷体_GB2312" pitchFamily="49" charset="-122"/>
                <a:ea typeface="楷体_GB2312" pitchFamily="49" charset="-122"/>
                <a:sym typeface="+mn-ea"/>
              </a:rPr>
              <a:t>）针对规格说明的每个输出条件，使用原则（</a:t>
            </a:r>
            <a:r>
              <a:rPr lang="en-US" altLang="zh-CN" sz="2800" b="1" kern="0" noProof="0" dirty="0" smtClean="0">
                <a:ln>
                  <a:noFill/>
                </a:ln>
                <a:effectLst/>
                <a:uLnTx/>
                <a:uFillTx/>
                <a:latin typeface="楷体_GB2312" pitchFamily="49" charset="-122"/>
                <a:ea typeface="楷体_GB2312" pitchFamily="49" charset="-122"/>
                <a:sym typeface="+mn-ea"/>
              </a:rPr>
              <a:t>1</a:t>
            </a:r>
            <a:r>
              <a:rPr lang="zh-CN" altLang="en-US" sz="2800" b="1" kern="0" noProof="0" dirty="0" smtClean="0">
                <a:ln>
                  <a:noFill/>
                </a:ln>
                <a:effectLst/>
                <a:uLnTx/>
                <a:uFillTx/>
                <a:latin typeface="楷体_GB2312" pitchFamily="49" charset="-122"/>
                <a:ea typeface="楷体_GB2312" pitchFamily="49" charset="-122"/>
                <a:sym typeface="+mn-ea"/>
              </a:rPr>
              <a:t>）和（</a:t>
            </a:r>
            <a:r>
              <a:rPr lang="en-US" altLang="zh-CN" sz="2800" b="1" kern="0" noProof="0" dirty="0" smtClean="0">
                <a:ln>
                  <a:noFill/>
                </a:ln>
                <a:effectLst/>
                <a:uLnTx/>
                <a:uFillTx/>
                <a:latin typeface="楷体_GB2312" pitchFamily="49" charset="-122"/>
                <a:ea typeface="楷体_GB2312" pitchFamily="49" charset="-122"/>
                <a:sym typeface="+mn-ea"/>
              </a:rPr>
              <a:t>2</a:t>
            </a:r>
            <a:r>
              <a:rPr lang="zh-CN" altLang="en-US" sz="2800" b="1" kern="0" noProof="0" dirty="0" smtClean="0">
                <a:ln>
                  <a:noFill/>
                </a:ln>
                <a:effectLst/>
                <a:uLnTx/>
                <a:uFillTx/>
                <a:latin typeface="楷体_GB2312" pitchFamily="49" charset="-122"/>
                <a:ea typeface="楷体_GB2312" pitchFamily="49" charset="-122"/>
                <a:sym typeface="+mn-ea"/>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边界值分析</a:t>
            </a:r>
          </a:p>
        </p:txBody>
      </p:sp>
      <p:sp>
        <p:nvSpPr>
          <p:cNvPr id="2" name="文本框 1"/>
          <p:cNvSpPr txBox="1"/>
          <p:nvPr/>
        </p:nvSpPr>
        <p:spPr>
          <a:xfrm>
            <a:off x="290830" y="1268730"/>
            <a:ext cx="8420100" cy="3451225"/>
          </a:xfrm>
          <a:prstGeom prst="rect">
            <a:avLst/>
          </a:prstGeom>
          <a:noFill/>
        </p:spPr>
        <p:txBody>
          <a:bodyPr wrap="square" rtlCol="0" anchor="t">
            <a:spAutoFit/>
          </a:bodyPr>
          <a:lstStyle/>
          <a:p>
            <a:pPr marL="381000" indent="-381000" algn="l" defTabSz="914400" eaLnBrk="1" hangingPunct="1">
              <a:lnSpc>
                <a:spcPct val="110000"/>
              </a:lnSpc>
              <a:spcBef>
                <a:spcPct val="20000"/>
              </a:spcBef>
              <a:buClr>
                <a:schemeClr val="accent2"/>
              </a:buClr>
              <a:buSzTx/>
              <a:buFont typeface="Wingdings" panose="05000000000000000000" pitchFamily="2" charset="2"/>
              <a:defRPr/>
            </a:pPr>
            <a:r>
              <a:rPr lang="zh-CN" altLang="en-US" sz="2800" b="1" kern="0" noProof="0" dirty="0" smtClean="0">
                <a:ln>
                  <a:noFill/>
                </a:ln>
                <a:effectLst/>
                <a:uLnTx/>
                <a:uFillTx/>
                <a:latin typeface="楷体_GB2312" pitchFamily="49" charset="-122"/>
                <a:ea typeface="楷体_GB2312" pitchFamily="49" charset="-122"/>
                <a:sym typeface="+mn-ea"/>
              </a:rPr>
              <a:t>（4）如果规格说明给出的输入或输出域是</a:t>
            </a:r>
            <a:r>
              <a:rPr lang="zh-CN" altLang="en-US" sz="2800" b="1" kern="0" noProof="0" dirty="0" smtClean="0">
                <a:ln>
                  <a:noFill/>
                </a:ln>
                <a:solidFill>
                  <a:srgbClr val="FF0000"/>
                </a:solidFill>
                <a:effectLst/>
                <a:uLnTx/>
                <a:uFillTx/>
                <a:latin typeface="楷体_GB2312" pitchFamily="49" charset="-122"/>
                <a:ea typeface="楷体_GB2312" pitchFamily="49" charset="-122"/>
                <a:sym typeface="+mn-ea"/>
              </a:rPr>
              <a:t>有序集合</a:t>
            </a:r>
            <a:r>
              <a:rPr lang="zh-CN" altLang="en-US" sz="2800" b="1" kern="0" noProof="0" dirty="0" smtClean="0">
                <a:ln>
                  <a:noFill/>
                </a:ln>
                <a:effectLst/>
                <a:uLnTx/>
                <a:uFillTx/>
                <a:latin typeface="楷体_GB2312" pitchFamily="49" charset="-122"/>
                <a:ea typeface="楷体_GB2312" pitchFamily="49" charset="-122"/>
                <a:sym typeface="+mn-ea"/>
              </a:rPr>
              <a:t>（如有序表、顺序文件等），则选取集合中特定次序的元素作为边界，如第一个、最后一个元素等；</a:t>
            </a:r>
            <a:endParaRPr lang="zh-CN" altLang="en-US" sz="2800" b="1" kern="0" noProof="0" dirty="0" smtClean="0">
              <a:ln>
                <a:noFill/>
              </a:ln>
              <a:effectLst/>
              <a:uLnTx/>
              <a:uFillTx/>
              <a:latin typeface="楷体_GB2312" pitchFamily="49" charset="-122"/>
              <a:ea typeface="楷体_GB2312" pitchFamily="49" charset="-122"/>
              <a:cs typeface="+mn-cs"/>
            </a:endParaRPr>
          </a:p>
          <a:p>
            <a:pPr marL="381000" indent="-381000" algn="l" defTabSz="914400" eaLnBrk="1" hangingPunct="1">
              <a:lnSpc>
                <a:spcPct val="110000"/>
              </a:lnSpc>
              <a:spcBef>
                <a:spcPct val="20000"/>
              </a:spcBef>
              <a:buClr>
                <a:schemeClr val="accent2"/>
              </a:buClr>
              <a:buSzTx/>
              <a:buFont typeface="Wingdings" panose="05000000000000000000" pitchFamily="2" charset="2"/>
              <a:defRPr/>
            </a:pPr>
            <a:r>
              <a:rPr lang="zh-CN" altLang="en-US" sz="2800" b="1" kern="0" noProof="0" dirty="0" smtClean="0">
                <a:ln>
                  <a:noFill/>
                </a:ln>
                <a:effectLst/>
                <a:uLnTx/>
                <a:uFillTx/>
                <a:latin typeface="楷体_GB2312" pitchFamily="49" charset="-122"/>
                <a:ea typeface="楷体_GB2312" pitchFamily="49" charset="-122"/>
                <a:sym typeface="+mn-ea"/>
              </a:rPr>
              <a:t>（5）如果程序中使用了一个</a:t>
            </a:r>
            <a:r>
              <a:rPr lang="zh-CN" altLang="en-US" sz="2800" b="1" kern="0" noProof="0" dirty="0" smtClean="0">
                <a:ln>
                  <a:noFill/>
                </a:ln>
                <a:solidFill>
                  <a:srgbClr val="FF0000"/>
                </a:solidFill>
                <a:effectLst/>
                <a:uLnTx/>
                <a:uFillTx/>
                <a:latin typeface="楷体_GB2312" pitchFamily="49" charset="-122"/>
                <a:ea typeface="楷体_GB2312" pitchFamily="49" charset="-122"/>
                <a:sym typeface="+mn-ea"/>
              </a:rPr>
              <a:t>内部数据结构</a:t>
            </a:r>
            <a:r>
              <a:rPr lang="zh-CN" altLang="en-US" sz="2800" b="1" kern="0" noProof="0" dirty="0" smtClean="0">
                <a:ln>
                  <a:noFill/>
                </a:ln>
                <a:effectLst/>
                <a:uLnTx/>
                <a:uFillTx/>
                <a:latin typeface="楷体_GB2312" pitchFamily="49" charset="-122"/>
                <a:ea typeface="楷体_GB2312" pitchFamily="49" charset="-122"/>
                <a:sym typeface="+mn-ea"/>
              </a:rPr>
              <a:t>，则应选择该结构的边界上的值，如数组、链表等；</a:t>
            </a:r>
            <a:endParaRPr lang="zh-CN" altLang="en-US" sz="2800" b="1" kern="0" noProof="0" dirty="0" smtClean="0">
              <a:ln>
                <a:noFill/>
              </a:ln>
              <a:effectLst/>
              <a:uLnTx/>
              <a:uFillTx/>
              <a:latin typeface="楷体_GB2312" pitchFamily="49" charset="-122"/>
              <a:ea typeface="楷体_GB2312" pitchFamily="49" charset="-122"/>
              <a:cs typeface="+mn-cs"/>
            </a:endParaRPr>
          </a:p>
          <a:p>
            <a:endParaRPr lang="zh-CN" altLang="en-US" sz="2800" b="1" kern="0" noProof="0" dirty="0" smtClean="0">
              <a:ln>
                <a:noFill/>
              </a:ln>
              <a:effectLst/>
              <a:uLnTx/>
              <a:uFillTx/>
              <a:latin typeface="楷体_GB2312" pitchFamily="49" charset="-122"/>
              <a:ea typeface="楷体_GB2312" pitchFamily="49" charset="-122"/>
              <a:sym typeface="+mn-ea"/>
            </a:endParaRPr>
          </a:p>
        </p:txBody>
      </p:sp>
      <p:sp>
        <p:nvSpPr>
          <p:cNvPr id="3" name="文本框 2"/>
          <p:cNvSpPr txBox="1"/>
          <p:nvPr/>
        </p:nvSpPr>
        <p:spPr>
          <a:xfrm>
            <a:off x="971550" y="4509135"/>
            <a:ext cx="7490460" cy="1383665"/>
          </a:xfrm>
          <a:prstGeom prst="rect">
            <a:avLst/>
          </a:prstGeom>
          <a:noFill/>
        </p:spPr>
        <p:txBody>
          <a:bodyPr wrap="square" rtlCol="0" anchor="t">
            <a:spAutoFit/>
          </a:bodyPr>
          <a:lstStyle/>
          <a:p>
            <a:r>
              <a:rPr lang="zh-CN" altLang="en-US" sz="2800" b="1" kern="0" noProof="0" dirty="0" smtClean="0">
                <a:ln>
                  <a:noFill/>
                </a:ln>
                <a:solidFill>
                  <a:srgbClr val="0000FF"/>
                </a:solidFill>
                <a:effectLst/>
                <a:uLnTx/>
                <a:uFillTx/>
                <a:latin typeface="楷体_GB2312" pitchFamily="49" charset="-122"/>
                <a:ea typeface="楷体_GB2312" pitchFamily="49" charset="-122"/>
                <a:sym typeface="+mn-ea"/>
              </a:rPr>
              <a:t>例：如果程序中定义了一个数组，其元素下标的下界是0，上界是100，那么应选择达到这个下标边界的值，如0与100作为测试用例。</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边界值分析</a:t>
            </a:r>
          </a:p>
        </p:txBody>
      </p:sp>
      <p:sp>
        <p:nvSpPr>
          <p:cNvPr id="2" name="文本框 1"/>
          <p:cNvSpPr txBox="1"/>
          <p:nvPr/>
        </p:nvSpPr>
        <p:spPr>
          <a:xfrm>
            <a:off x="290830" y="1268730"/>
            <a:ext cx="8420100" cy="3538220"/>
          </a:xfrm>
          <a:prstGeom prst="rect">
            <a:avLst/>
          </a:prstGeom>
          <a:noFill/>
        </p:spPr>
        <p:txBody>
          <a:bodyPr wrap="square" rtlCol="0" anchor="t">
            <a:spAutoFit/>
          </a:bodyPr>
          <a:lstStyle/>
          <a:p>
            <a:pPr eaLnBrk="1" latinLnBrk="0" hangingPunct="1">
              <a:lnSpc>
                <a:spcPct val="150000"/>
              </a:lnSpc>
            </a:pPr>
            <a:r>
              <a:rPr lang="en-US" altLang="en-US" sz="3200" b="1" kern="0" noProof="0" dirty="0" smtClean="0">
                <a:ln>
                  <a:noFill/>
                </a:ln>
                <a:solidFill>
                  <a:srgbClr val="0066FF"/>
                </a:solidFill>
                <a:effectLst/>
                <a:uLnTx/>
                <a:uFillTx/>
                <a:latin typeface="+mn-ea"/>
                <a:ea typeface="+mn-ea"/>
                <a:sym typeface="+mn-ea"/>
              </a:rPr>
              <a:t>例：某报表处理系统要求用户输入处理报表日期，日期在2001年1月至2005年12月，由年、月6位数字字符组成，前四位代表年，后两位代表月。</a:t>
            </a:r>
            <a:r>
              <a:rPr lang="en-US" altLang="en-US" sz="3200" b="1" kern="0" noProof="0" dirty="0" err="1" smtClean="0">
                <a:ln>
                  <a:noFill/>
                </a:ln>
                <a:solidFill>
                  <a:srgbClr val="0066FF"/>
                </a:solidFill>
                <a:effectLst/>
                <a:uLnTx/>
                <a:uFillTx/>
                <a:latin typeface="+mn-ea"/>
                <a:ea typeface="+mn-ea"/>
                <a:sym typeface="+mn-ea"/>
              </a:rPr>
              <a:t>用边界值分析法写出测试用例</a:t>
            </a:r>
            <a:r>
              <a:rPr lang="en-US" altLang="en-US" sz="3200" b="1" kern="0" noProof="0" dirty="0" smtClean="0">
                <a:ln>
                  <a:noFill/>
                </a:ln>
                <a:solidFill>
                  <a:srgbClr val="0066FF"/>
                </a:solidFill>
                <a:effectLst/>
                <a:uLnTx/>
                <a:uFillTx/>
                <a:latin typeface="+mn-ea"/>
                <a:ea typeface="+mn-ea"/>
                <a:sym typeface="+mn-ea"/>
              </a:rPr>
              <a:t>。</a:t>
            </a:r>
            <a:endParaRPr kumimoji="0" lang="zh-CN" altLang="en-US" sz="3200" b="1" i="0" u="none" strike="noStrike" kern="0" cap="none" spc="0" normalizeH="0" baseline="0" noProof="0" dirty="0">
              <a:ln>
                <a:noFill/>
              </a:ln>
              <a:solidFill>
                <a:srgbClr val="0066FF"/>
              </a:solidFill>
              <a:effectLst/>
              <a:uLnTx/>
              <a:uFillTx/>
              <a:latin typeface="+mn-ea"/>
              <a:ea typeface="+mn-ea"/>
              <a:cs typeface="+mn-cs"/>
            </a:endParaRPr>
          </a:p>
          <a:p>
            <a:endParaRPr kumimoji="0" lang="zh-CN" altLang="en-US" sz="3200" b="1" i="0" u="none" strike="noStrike" kern="0" cap="none" spc="0" normalizeH="0" baseline="0" noProof="0" dirty="0" smtClean="0">
              <a:ln>
                <a:noFill/>
              </a:ln>
              <a:solidFill>
                <a:srgbClr val="0066FF"/>
              </a:solidFill>
              <a:effectLst/>
              <a:uLnTx/>
              <a:uFillTx/>
              <a:latin typeface="+mn-ea"/>
              <a:ea typeface="+mn-ea"/>
              <a:cs typeface="+mn-cs"/>
              <a:sym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边界值分析</a:t>
            </a:r>
          </a:p>
        </p:txBody>
      </p:sp>
      <p:pic>
        <p:nvPicPr>
          <p:cNvPr id="19460" name="Picture 9"/>
          <p:cNvPicPr>
            <a:picLocks noChangeAspect="1"/>
          </p:cNvPicPr>
          <p:nvPr/>
        </p:nvPicPr>
        <p:blipFill>
          <a:blip r:embed="rId3"/>
          <a:stretch>
            <a:fillRect/>
          </a:stretch>
        </p:blipFill>
        <p:spPr>
          <a:xfrm>
            <a:off x="430848" y="1178878"/>
            <a:ext cx="7920037" cy="5156200"/>
          </a:xfrm>
          <a:prstGeom prst="rect">
            <a:avLst/>
          </a:prstGeom>
          <a:noFill/>
          <a:ln w="9525">
            <a:noFill/>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323850" y="405130"/>
            <a:ext cx="8351838" cy="5761038"/>
          </a:xfrm>
          <a:noFill/>
        </p:spPr>
        <p:txBody>
          <a:bodyPr/>
          <a:lstStyle/>
          <a:p>
            <a:pPr marL="478155" lvl="1" algn="l"/>
            <a:r>
              <a:rPr lang="zh-CN" altLang="en-US" b="1" smtClean="0">
                <a:solidFill>
                  <a:srgbClr val="FF0000"/>
                </a:solidFill>
                <a:latin typeface="微软雅黑" panose="020B0503020204020204" charset="-122"/>
                <a:ea typeface="微软雅黑" panose="020B0503020204020204" charset="-122"/>
                <a:cs typeface="+mn-ea"/>
                <a:sym typeface="+mn-ea"/>
              </a:rPr>
              <a:t>运行阶段—检验、交付与维护阶段</a:t>
            </a:r>
          </a:p>
          <a:p>
            <a:pPr marL="478155" lvl="1" algn="l"/>
            <a:r>
              <a:rPr lang="zh-CN" altLang="zh-CN" dirty="0">
                <a:sym typeface="+mn-ea"/>
              </a:rPr>
              <a:t>使软件持久地满足用户的需要</a:t>
            </a:r>
            <a:endParaRPr lang="zh-CN" altLang="en-US" b="1" smtClean="0">
              <a:solidFill>
                <a:srgbClr val="000000"/>
              </a:solidFill>
              <a:cs typeface="+mn-ea"/>
            </a:endParaRPr>
          </a:p>
        </p:txBody>
      </p:sp>
      <p:sp>
        <p:nvSpPr>
          <p:cNvPr id="441347" name="Rectangle 3"/>
          <p:cNvSpPr>
            <a:spLocks noGrp="1" noChangeArrowheads="1"/>
          </p:cNvSpPr>
          <p:nvPr/>
        </p:nvSpPr>
        <p:spPr>
          <a:xfrm>
            <a:off x="1979930" y="5299710"/>
            <a:ext cx="5607685" cy="438785"/>
          </a:xfrm>
          <a:prstGeom prst="rect">
            <a:avLst/>
          </a:prstGeom>
          <a:noFill/>
          <a:ln>
            <a:noFill/>
          </a:ln>
          <a:effectLst/>
        </p:spPr>
        <p:txBody>
          <a:bodyPr vert="horz" wrap="square" lIns="91440" tIns="45720" rIns="91440" bIns="45720" numCol="1" anchor="t" anchorCtr="0" compatLnSpc="1"/>
          <a:lst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a:lstStyle>
          <a:p>
            <a:r>
              <a:rPr lang="zh-CN" altLang="zh-CN" dirty="0"/>
              <a:t>图</a:t>
            </a:r>
            <a:r>
              <a:rPr lang="en-US" altLang="zh-CN" dirty="0"/>
              <a:t>1-6  </a:t>
            </a:r>
            <a:r>
              <a:rPr lang="zh-CN" altLang="zh-CN" dirty="0">
                <a:sym typeface="+mn-ea"/>
              </a:rPr>
              <a:t>检验、交付与维护阶段</a:t>
            </a:r>
            <a:endParaRPr lang="zh-CN" altLang="zh-CN" dirty="0"/>
          </a:p>
          <a:p>
            <a:endParaRPr lang="zh-CN" altLang="zh-CN" dirty="0"/>
          </a:p>
        </p:txBody>
      </p:sp>
      <p:graphicFrame>
        <p:nvGraphicFramePr>
          <p:cNvPr id="4" name="对象 3"/>
          <p:cNvGraphicFramePr>
            <a:graphicFrameLocks noChangeAspect="1"/>
          </p:cNvGraphicFramePr>
          <p:nvPr/>
        </p:nvGraphicFramePr>
        <p:xfrm>
          <a:off x="524510" y="1370965"/>
          <a:ext cx="8416290" cy="3771265"/>
        </p:xfrm>
        <a:graphic>
          <a:graphicData uri="http://schemas.openxmlformats.org/presentationml/2006/ole">
            <mc:AlternateContent xmlns:mc="http://schemas.openxmlformats.org/markup-compatibility/2006">
              <mc:Choice xmlns:v="urn:schemas-microsoft-com:vml" Requires="v">
                <p:oleObj spid="_x0000_s13316" r:id="rId4" imgW="5328285" imgH="2483485" progId="Visio.Drawing.11">
                  <p:embed/>
                </p:oleObj>
              </mc:Choice>
              <mc:Fallback>
                <p:oleObj r:id="rId4" imgW="5328285" imgH="248348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10" y="1370965"/>
                        <a:ext cx="8416290" cy="3771265"/>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custDataLst>
              <p:tags r:id="rId1"/>
            </p:custDataLst>
          </p:nvPr>
        </p:nvSpPr>
        <p:spPr>
          <a:xfrm>
            <a:off x="521335" y="777240"/>
            <a:ext cx="8229600" cy="3980815"/>
          </a:xfrm>
        </p:spPr>
        <p:txBody>
          <a:bodyPr/>
          <a:lstStyle/>
          <a:p>
            <a:pPr marL="514350" indent="-514350" algn="l" eaLnBrk="1" hangingPunct="1">
              <a:lnSpc>
                <a:spcPct val="150000"/>
              </a:lnSpc>
              <a:spcBef>
                <a:spcPts val="0"/>
              </a:spcBef>
              <a:buFont typeface="+mj-ea"/>
              <a:buAutoNum type="circleNumDbPlain"/>
            </a:pPr>
            <a:r>
              <a:rPr lang="zh-CN" altLang="en-US" sz="2800" b="1" smtClean="0">
                <a:sym typeface="+mn-ea"/>
              </a:rPr>
              <a:t>货币的时间价值</a:t>
            </a:r>
          </a:p>
          <a:p>
            <a:pPr marL="0" indent="0" algn="l" eaLnBrk="1" hangingPunct="1">
              <a:lnSpc>
                <a:spcPct val="150000"/>
              </a:lnSpc>
              <a:spcBef>
                <a:spcPts val="0"/>
              </a:spcBef>
              <a:buFont typeface="+mj-ea"/>
              <a:buNone/>
            </a:pPr>
            <a:r>
              <a:rPr lang="zh-CN" altLang="zh-CN" sz="2400" dirty="0">
                <a:sym typeface="+mn-ea"/>
              </a:rPr>
              <a:t>例如，某系统投入</a:t>
            </a:r>
            <a:r>
              <a:rPr lang="en-US" altLang="zh-CN" sz="2400" dirty="0">
                <a:sym typeface="+mn-ea"/>
              </a:rPr>
              <a:t>5</a:t>
            </a:r>
            <a:r>
              <a:rPr lang="zh-CN" altLang="zh-CN" sz="2400" dirty="0">
                <a:sym typeface="+mn-ea"/>
              </a:rPr>
              <a:t>万元，每年可节省的成本为</a:t>
            </a:r>
            <a:r>
              <a:rPr lang="en-US" altLang="zh-CN" sz="2400" dirty="0">
                <a:sym typeface="+mn-ea"/>
              </a:rPr>
              <a:t>2.5</a:t>
            </a:r>
            <a:r>
              <a:rPr lang="zh-CN" altLang="zh-CN" sz="2400" dirty="0">
                <a:sym typeface="+mn-ea"/>
              </a:rPr>
              <a:t>万元，若软件的生命周期为</a:t>
            </a:r>
            <a:r>
              <a:rPr lang="en-US" altLang="zh-CN" sz="2400" dirty="0">
                <a:sym typeface="+mn-ea"/>
              </a:rPr>
              <a:t>5</a:t>
            </a:r>
            <a:r>
              <a:rPr lang="zh-CN" altLang="zh-CN" sz="2400" dirty="0">
                <a:sym typeface="+mn-ea"/>
              </a:rPr>
              <a:t>年，则总节省</a:t>
            </a:r>
            <a:r>
              <a:rPr lang="en-US" altLang="zh-CN" sz="2400" dirty="0">
                <a:sym typeface="+mn-ea"/>
              </a:rPr>
              <a:t>12.5</a:t>
            </a:r>
            <a:r>
              <a:rPr lang="zh-CN" altLang="zh-CN" sz="2400" dirty="0">
                <a:sym typeface="+mn-ea"/>
              </a:rPr>
              <a:t>万元。但是在进行效益分析时，不能简单地把</a:t>
            </a:r>
            <a:r>
              <a:rPr lang="en-US" altLang="zh-CN" sz="2400" dirty="0">
                <a:sym typeface="+mn-ea"/>
              </a:rPr>
              <a:t>5</a:t>
            </a:r>
            <a:r>
              <a:rPr lang="zh-CN" altLang="zh-CN" sz="2400" dirty="0">
                <a:sym typeface="+mn-ea"/>
              </a:rPr>
              <a:t>万元与</a:t>
            </a:r>
            <a:r>
              <a:rPr lang="en-US" altLang="zh-CN" sz="2400" dirty="0">
                <a:sym typeface="+mn-ea"/>
              </a:rPr>
              <a:t>12.5</a:t>
            </a:r>
            <a:r>
              <a:rPr lang="zh-CN" altLang="zh-CN" sz="2400" dirty="0">
                <a:sym typeface="+mn-ea"/>
              </a:rPr>
              <a:t>万元相比较，因为前者是现在投资的钱，后者是若干年以后节省的钱。假设年利率为</a:t>
            </a:r>
            <a:r>
              <a:rPr lang="en-US" altLang="zh-CN" sz="2400" dirty="0">
                <a:sym typeface="+mn-ea"/>
              </a:rPr>
              <a:t>10%</a:t>
            </a:r>
            <a:r>
              <a:rPr lang="zh-CN" altLang="zh-CN" sz="2400" dirty="0">
                <a:sym typeface="+mn-ea"/>
              </a:rPr>
              <a:t>，则每年的效益折算应如表</a:t>
            </a:r>
            <a:r>
              <a:rPr lang="en-US" altLang="zh-CN" sz="2400" dirty="0">
                <a:sym typeface="+mn-ea"/>
              </a:rPr>
              <a:t>2-1</a:t>
            </a:r>
            <a:r>
              <a:rPr lang="zh-CN" altLang="zh-CN" sz="2400" dirty="0">
                <a:sym typeface="+mn-ea"/>
              </a:rPr>
              <a:t>所示。</a:t>
            </a:r>
            <a:r>
              <a:rPr lang="en-US" altLang="zh-CN" sz="2800" dirty="0" smtClean="0">
                <a:sym typeface="+mn-ea"/>
              </a:rPr>
              <a:t/>
            </a:r>
            <a:br>
              <a:rPr lang="en-US" altLang="zh-CN" sz="2800" dirty="0" smtClean="0">
                <a:sym typeface="+mn-ea"/>
              </a:rPr>
            </a:br>
            <a:r>
              <a:rPr lang="en-US" altLang="zh-CN" sz="2800" dirty="0">
                <a:sym typeface="+mn-ea"/>
              </a:rPr>
              <a:t/>
            </a:r>
            <a:br>
              <a:rPr lang="en-US" altLang="zh-CN" sz="2800" dirty="0">
                <a:sym typeface="+mn-ea"/>
              </a:rPr>
            </a:br>
            <a:r>
              <a:rPr lang="en-US" altLang="zh-CN" sz="2800" dirty="0" smtClean="0">
                <a:sym typeface="+mn-ea"/>
              </a:rPr>
              <a:t/>
            </a:r>
            <a:br>
              <a:rPr lang="en-US" altLang="zh-CN" sz="2800" dirty="0" smtClean="0">
                <a:sym typeface="+mn-ea"/>
              </a:rPr>
            </a:br>
            <a:endParaRPr lang="zh-CN" altLang="en-US" sz="2800" b="1"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457200" y="404813"/>
            <a:ext cx="8229600" cy="5726112"/>
          </a:xfrm>
        </p:spPr>
        <p:txBody>
          <a:bodyPr/>
          <a:lstStyle/>
          <a:p>
            <a:pPr algn="l" eaLnBrk="1" hangingPunct="1">
              <a:buFont typeface="Wingdings" panose="05000000000000000000" pitchFamily="2" charset="2"/>
              <a:buNone/>
            </a:pPr>
            <a:r>
              <a:rPr lang="en-US" altLang="zh-CN" sz="4200" b="1" kern="1200" dirty="0" smtClean="0">
                <a:solidFill>
                  <a:schemeClr val="tx2"/>
                </a:solidFill>
                <a:latin typeface="Times New Roman" panose="02020603050405020304" pitchFamily="18" charset="0"/>
                <a:ea typeface="+mj-ea"/>
                <a:cs typeface="+mj-cs"/>
              </a:rPr>
              <a:t>8  软件维护</a:t>
            </a:r>
          </a:p>
          <a:p>
            <a:pPr eaLnBrk="1" hangingPunct="1"/>
            <a:r>
              <a:rPr lang="zh-CN" altLang="en-US" sz="2900" b="1" smtClean="0">
                <a:latin typeface="Times New Roman" panose="02020603050405020304" pitchFamily="18" charset="0"/>
              </a:rPr>
              <a:t>任务：使系统持久地满足用户的需要</a:t>
            </a:r>
          </a:p>
          <a:p>
            <a:pPr marL="742950" lvl="1" indent="-285750" eaLnBrk="1" hangingPunct="1"/>
            <a:r>
              <a:rPr lang="zh-CN" altLang="en-US" sz="2500" b="1" smtClean="0">
                <a:latin typeface="Times New Roman" panose="02020603050405020304" pitchFamily="18" charset="0"/>
              </a:rPr>
              <a:t>改正性维护，诊断和改正在使用过程中发现的软件错误；</a:t>
            </a:r>
          </a:p>
          <a:p>
            <a:pPr marL="742950" lvl="1" indent="-285750" eaLnBrk="1" hangingPunct="1"/>
            <a:r>
              <a:rPr lang="zh-CN" altLang="en-US" sz="2500" b="1" smtClean="0">
                <a:latin typeface="Times New Roman" panose="02020603050405020304" pitchFamily="18" charset="0"/>
              </a:rPr>
              <a:t>适应性维护，修改软件以适应环境的变化；</a:t>
            </a:r>
          </a:p>
          <a:p>
            <a:pPr marL="742950" lvl="1" indent="-285750" eaLnBrk="1" hangingPunct="1"/>
            <a:r>
              <a:rPr lang="zh-CN" altLang="en-US" sz="2500" b="1" smtClean="0">
                <a:latin typeface="Times New Roman" panose="02020603050405020304" pitchFamily="18" charset="0"/>
              </a:rPr>
              <a:t>完善性维护，根据用户的要求改进或扩充软件；</a:t>
            </a:r>
          </a:p>
          <a:p>
            <a:pPr marL="742950" lvl="1" indent="-285750" eaLnBrk="1" hangingPunct="1"/>
            <a:r>
              <a:rPr lang="zh-CN" altLang="en-US" sz="2500" b="1" smtClean="0">
                <a:latin typeface="Times New Roman" panose="02020603050405020304" pitchFamily="18" charset="0"/>
              </a:rPr>
              <a:t>预防性维护，修改软件为将来的维护活动做准备。</a:t>
            </a:r>
          </a:p>
          <a:p>
            <a:pPr marL="742950" lvl="1" indent="-285750" eaLnBrk="1" hangingPunct="1">
              <a:buFont typeface="Wingdings" panose="05000000000000000000" pitchFamily="2" charset="2"/>
              <a:buNone/>
            </a:pPr>
            <a:r>
              <a:rPr lang="zh-CN" altLang="en-US" sz="2500" b="1" smtClean="0">
                <a:latin typeface="Times New Roman" panose="02020603050405020304" pitchFamily="18" charset="0"/>
              </a:rPr>
              <a:t>每一项维护活动实质上是经历了一次压缩和简化了的软件定义和开发的全过程。</a:t>
            </a:r>
          </a:p>
          <a:p>
            <a:pPr eaLnBrk="1" hangingPunct="1"/>
            <a:r>
              <a:rPr lang="zh-CN" altLang="en-US" sz="2900" b="1" smtClean="0">
                <a:latin typeface="Times New Roman" panose="02020603050405020304" pitchFamily="18" charset="0"/>
              </a:rPr>
              <a:t>结果：</a:t>
            </a:r>
          </a:p>
          <a:p>
            <a:pPr marL="742950" lvl="1" indent="-285750" eaLnBrk="1" hangingPunct="1"/>
            <a:r>
              <a:rPr lang="zh-CN" altLang="en-US" b="1" smtClean="0"/>
              <a:t>完整准确的维护记录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pic>
        <p:nvPicPr>
          <p:cNvPr id="3" name="图片 2" descr="屏幕剪辑"/>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91210" y="1133475"/>
            <a:ext cx="7722235" cy="28492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custDataLst>
              <p:tags r:id="rId1"/>
            </p:custDataLst>
          </p:nvPr>
        </p:nvSpPr>
        <p:spPr>
          <a:xfrm>
            <a:off x="521335" y="955040"/>
            <a:ext cx="8229600" cy="3980815"/>
          </a:xfrm>
        </p:spPr>
        <p:txBody>
          <a:bodyPr/>
          <a:lstStyle/>
          <a:p>
            <a:pPr marL="514350" indent="-514350" algn="l" eaLnBrk="1" hangingPunct="1">
              <a:lnSpc>
                <a:spcPct val="150000"/>
              </a:lnSpc>
              <a:spcBef>
                <a:spcPts val="0"/>
              </a:spcBef>
              <a:buFont typeface="+mj-ea"/>
              <a:buAutoNum type="circleNumDbPlain" startAt="2"/>
            </a:pPr>
            <a:r>
              <a:rPr lang="zh-CN" altLang="en-US" sz="2800" b="1" smtClean="0">
                <a:sym typeface="+mn-ea"/>
              </a:rPr>
              <a:t>纯收入：</a:t>
            </a:r>
            <a:r>
              <a:rPr lang="zh-CN" altLang="zh-CN" sz="2800" dirty="0">
                <a:sym typeface="+mn-ea"/>
              </a:rPr>
              <a:t>整个软件生命周期内系统累计经济效益</a:t>
            </a:r>
            <a:r>
              <a:rPr lang="en-US" altLang="zh-CN" sz="2800" dirty="0">
                <a:sym typeface="+mn-ea"/>
              </a:rPr>
              <a:t>(</a:t>
            </a:r>
            <a:r>
              <a:rPr lang="zh-CN" altLang="zh-CN" sz="2800" dirty="0">
                <a:sym typeface="+mn-ea"/>
              </a:rPr>
              <a:t>折合成现在值</a:t>
            </a:r>
            <a:r>
              <a:rPr lang="en-US" altLang="zh-CN" sz="2800" dirty="0">
                <a:sym typeface="+mn-ea"/>
              </a:rPr>
              <a:t>)</a:t>
            </a:r>
            <a:r>
              <a:rPr lang="zh-CN" altLang="zh-CN" sz="2800" dirty="0">
                <a:sym typeface="+mn-ea"/>
              </a:rPr>
              <a:t>与投资之差。</a:t>
            </a:r>
            <a:endParaRPr lang="zh-CN" altLang="en-US" sz="2800" b="1" smtClean="0">
              <a:sym typeface="+mn-ea"/>
            </a:endParaRPr>
          </a:p>
          <a:p>
            <a:pPr marL="0" indent="0" algn="l" eaLnBrk="1" hangingPunct="1">
              <a:lnSpc>
                <a:spcPct val="150000"/>
              </a:lnSpc>
              <a:spcBef>
                <a:spcPts val="0"/>
              </a:spcBef>
              <a:buFont typeface="+mj-ea"/>
              <a:buNone/>
            </a:pPr>
            <a:r>
              <a:rPr lang="zh-CN" altLang="zh-CN" sz="2400" dirty="0">
                <a:sym typeface="+mn-ea"/>
              </a:rPr>
              <a:t>上述系统的纯收入预计为</a:t>
            </a:r>
            <a:br>
              <a:rPr lang="zh-CN" altLang="zh-CN" sz="2400" dirty="0">
                <a:sym typeface="+mn-ea"/>
              </a:rPr>
            </a:br>
            <a:r>
              <a:rPr lang="zh-CN" altLang="en-US" sz="2400" dirty="0" smtClean="0">
                <a:sym typeface="+mn-ea"/>
              </a:rPr>
              <a:t>　　　　　</a:t>
            </a:r>
            <a:r>
              <a:rPr lang="en-US" altLang="zh-CN" sz="2400" dirty="0" smtClean="0">
                <a:sym typeface="+mn-ea"/>
              </a:rPr>
              <a:t>94,769.67 </a:t>
            </a:r>
            <a:r>
              <a:rPr lang="en-US" altLang="zh-CN" sz="2400" dirty="0">
                <a:sym typeface="+mn-ea"/>
              </a:rPr>
              <a:t>– 50,000 = 44,769.67(</a:t>
            </a:r>
            <a:r>
              <a:rPr lang="zh-CN" altLang="zh-CN" sz="2400" dirty="0">
                <a:sym typeface="+mn-ea"/>
              </a:rPr>
              <a:t>元</a:t>
            </a:r>
            <a:r>
              <a:rPr lang="en-US" altLang="zh-CN" sz="2400" dirty="0">
                <a:sym typeface="+mn-ea"/>
              </a:rPr>
              <a:t>)</a:t>
            </a:r>
            <a:r>
              <a:rPr lang="zh-CN" altLang="zh-CN" sz="2400" dirty="0">
                <a:sym typeface="+mn-ea"/>
              </a:rPr>
              <a:t/>
            </a:r>
            <a:br>
              <a:rPr lang="zh-CN" altLang="zh-CN" sz="2400" dirty="0">
                <a:sym typeface="+mn-ea"/>
              </a:rPr>
            </a:br>
            <a:r>
              <a:rPr lang="zh-CN" altLang="en-US" sz="2400" dirty="0" smtClean="0">
                <a:sym typeface="+mn-ea"/>
              </a:rPr>
              <a:t>　　</a:t>
            </a:r>
            <a:r>
              <a:rPr lang="zh-CN" altLang="zh-CN" sz="2400" dirty="0" smtClean="0">
                <a:sym typeface="+mn-ea"/>
              </a:rPr>
              <a:t>从</a:t>
            </a:r>
            <a:r>
              <a:rPr lang="zh-CN" altLang="zh-CN" sz="2400" dirty="0">
                <a:sym typeface="+mn-ea"/>
              </a:rPr>
              <a:t>经济可行性角度分析，如果纯收入等于零或小于零，那么这个项目是不值得投资的。只有纯收入大于零，才能考虑投资。</a:t>
            </a:r>
            <a:br>
              <a:rPr lang="zh-CN" altLang="zh-CN" sz="2400" dirty="0">
                <a:sym typeface="+mn-ea"/>
              </a:rPr>
            </a:br>
            <a:r>
              <a:rPr lang="en-US" altLang="zh-CN" sz="2800" dirty="0" smtClean="0">
                <a:sym typeface="+mn-ea"/>
              </a:rPr>
              <a:t/>
            </a:r>
            <a:br>
              <a:rPr lang="en-US" altLang="zh-CN" sz="2800" dirty="0" smtClean="0">
                <a:sym typeface="+mn-ea"/>
              </a:rPr>
            </a:br>
            <a:r>
              <a:rPr lang="en-US" altLang="zh-CN" sz="2800" dirty="0">
                <a:sym typeface="+mn-ea"/>
              </a:rPr>
              <a:t/>
            </a:r>
            <a:br>
              <a:rPr lang="en-US" altLang="zh-CN" sz="2800" dirty="0">
                <a:sym typeface="+mn-ea"/>
              </a:rPr>
            </a:br>
            <a:r>
              <a:rPr lang="en-US" altLang="zh-CN" sz="2800" dirty="0" smtClean="0">
                <a:sym typeface="+mn-ea"/>
              </a:rPr>
              <a:t/>
            </a:r>
            <a:br>
              <a:rPr lang="en-US" altLang="zh-CN" sz="2800" dirty="0" smtClean="0">
                <a:sym typeface="+mn-ea"/>
              </a:rPr>
            </a:br>
            <a:endParaRPr lang="zh-CN" altLang="en-US" sz="2800" b="1"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nvPr>
        </p:nvSpPr>
        <p:spPr>
          <a:xfrm>
            <a:off x="431800" y="1572260"/>
            <a:ext cx="8229600" cy="3980815"/>
          </a:xfrm>
        </p:spPr>
        <p:txBody>
          <a:bodyPr/>
          <a:lstStyle/>
          <a:p>
            <a:pPr marL="495300" indent="-495300" eaLnBrk="1" latinLnBrk="0" hangingPunct="1">
              <a:lnSpc>
                <a:spcPct val="150000"/>
              </a:lnSpc>
              <a:spcBef>
                <a:spcPts val="0"/>
              </a:spcBef>
              <a:buFont typeface="Wingdings" panose="05000000000000000000" pitchFamily="2" charset="2"/>
              <a:buNone/>
            </a:pPr>
            <a:r>
              <a:rPr lang="en-US" altLang="zh-CN" sz="2800" b="1" smtClean="0">
                <a:solidFill>
                  <a:srgbClr val="FFC000"/>
                </a:solidFill>
              </a:rPr>
              <a:t>3</a:t>
            </a:r>
            <a:r>
              <a:rPr lang="zh-CN" altLang="en-US" sz="2800" b="1" smtClean="0">
                <a:solidFill>
                  <a:srgbClr val="FFC000"/>
                </a:solidFill>
              </a:rPr>
              <a:t>.</a:t>
            </a:r>
            <a:r>
              <a:rPr lang="en-US" altLang="zh-CN" sz="2800" b="1" smtClean="0">
                <a:solidFill>
                  <a:srgbClr val="FFC000"/>
                </a:solidFill>
              </a:rPr>
              <a:t>  </a:t>
            </a:r>
            <a:r>
              <a:rPr lang="zh-CN" altLang="en-US" sz="2800" b="1" smtClean="0">
                <a:solidFill>
                  <a:schemeClr val="tx2"/>
                </a:solidFill>
              </a:rPr>
              <a:t>社会可行性：</a:t>
            </a:r>
            <a:r>
              <a:rPr lang="zh-CN" sz="2800" b="1" smtClean="0">
                <a:latin typeface="Times New Roman" panose="02020603050405020304" pitchFamily="18" charset="0"/>
                <a:sym typeface="+mn-ea"/>
              </a:rPr>
              <a:t>软件生产需要考虑的社会因素</a:t>
            </a:r>
            <a:endParaRPr lang="zh-CN" altLang="en-US" sz="2800" b="1" smtClean="0"/>
          </a:p>
          <a:p>
            <a:pPr marL="495300" indent="-495300" algn="l" eaLnBrk="1" hangingPunct="1">
              <a:lnSpc>
                <a:spcPct val="150000"/>
              </a:lnSpc>
              <a:spcBef>
                <a:spcPts val="0"/>
              </a:spcBef>
              <a:buFont typeface="Wingdings" panose="05000000000000000000" pitchFamily="2" charset="2"/>
              <a:buNone/>
            </a:pPr>
            <a:r>
              <a:rPr lang="zh-CN" altLang="en-US" sz="2800" b="1" smtClean="0"/>
              <a:t>（1）</a:t>
            </a:r>
            <a:r>
              <a:rPr lang="zh-CN" altLang="en-US" sz="2800" b="1" smtClean="0">
                <a:sym typeface="+mn-ea"/>
              </a:rPr>
              <a:t>市场方面（成熟的、未成熟的或即将消亡的）</a:t>
            </a:r>
          </a:p>
          <a:p>
            <a:pPr marL="495300" indent="-495300" algn="l" eaLnBrk="1" hangingPunct="1">
              <a:lnSpc>
                <a:spcPct val="150000"/>
              </a:lnSpc>
              <a:spcBef>
                <a:spcPts val="0"/>
              </a:spcBef>
              <a:buFont typeface="Wingdings" panose="05000000000000000000" pitchFamily="2" charset="2"/>
              <a:buNone/>
            </a:pPr>
            <a:r>
              <a:rPr lang="zh-CN" altLang="en-US" sz="2800" b="1" smtClean="0">
                <a:sym typeface="+mn-ea"/>
              </a:rPr>
              <a:t>（</a:t>
            </a:r>
            <a:r>
              <a:rPr lang="en-US" altLang="zh-CN" sz="2800" b="1" smtClean="0">
                <a:sym typeface="+mn-ea"/>
              </a:rPr>
              <a:t>2</a:t>
            </a:r>
            <a:r>
              <a:rPr lang="zh-CN" altLang="en-US" sz="2800" b="1" smtClean="0">
                <a:sym typeface="+mn-ea"/>
              </a:rPr>
              <a:t>）政策方面（国家的宏观经济政策）</a:t>
            </a:r>
          </a:p>
          <a:p>
            <a:pPr marL="495300" indent="-495300" algn="l" eaLnBrk="1" hangingPunct="1">
              <a:lnSpc>
                <a:spcPct val="150000"/>
              </a:lnSpc>
              <a:spcBef>
                <a:spcPts val="0"/>
              </a:spcBef>
              <a:buFont typeface="Wingdings" panose="05000000000000000000" pitchFamily="2" charset="2"/>
              <a:buNone/>
            </a:pPr>
            <a:r>
              <a:rPr lang="zh-CN" altLang="en-US" sz="2800" b="1" smtClean="0">
                <a:sym typeface="+mn-ea"/>
              </a:rPr>
              <a:t>（</a:t>
            </a:r>
            <a:r>
              <a:rPr lang="en-US" altLang="zh-CN" sz="2800" b="1" smtClean="0">
                <a:sym typeface="+mn-ea"/>
              </a:rPr>
              <a:t>3</a:t>
            </a:r>
            <a:r>
              <a:rPr lang="zh-CN" altLang="en-US" sz="2800" b="1" smtClean="0">
                <a:sym typeface="+mn-ea"/>
              </a:rPr>
              <a:t>）法律方面（是否侵犯利益、违反法律）</a:t>
            </a:r>
          </a:p>
          <a:p>
            <a:pPr marL="495300" indent="-495300" algn="l" eaLnBrk="1" hangingPunct="1">
              <a:lnSpc>
                <a:spcPct val="150000"/>
              </a:lnSpc>
              <a:spcBef>
                <a:spcPts val="0"/>
              </a:spcBef>
              <a:buFont typeface="Wingdings" panose="05000000000000000000" pitchFamily="2" charset="2"/>
              <a:buNone/>
            </a:pPr>
            <a:endParaRPr lang="zh-CN" altLang="en-US" sz="2800" b="1" smtClean="0"/>
          </a:p>
        </p:txBody>
      </p:sp>
      <p:sp>
        <p:nvSpPr>
          <p:cNvPr id="18436" name="Rectangle 2"/>
          <p:cNvSpPr>
            <a:spLocks noChangeArrowheads="1"/>
          </p:cNvSpPr>
          <p:nvPr/>
        </p:nvSpPr>
        <p:spPr bwMode="auto">
          <a:xfrm>
            <a:off x="384175" y="1042988"/>
            <a:ext cx="8229600" cy="719137"/>
          </a:xfrm>
          <a:prstGeom prst="rect">
            <a:avLst/>
          </a:prstGeom>
          <a:noFill/>
          <a:ln w="9525">
            <a:noFill/>
            <a:miter lim="800000"/>
          </a:ln>
        </p:spPr>
        <p:txBody>
          <a:bodyPr/>
          <a:lstStyle/>
          <a:p>
            <a:r>
              <a:rPr lang="zh-CN" altLang="en-US" sz="2800" b="1" kern="0" smtClean="0">
                <a:solidFill>
                  <a:schemeClr val="tx2"/>
                </a:solidFill>
                <a:latin typeface="+mn-lt"/>
                <a:ea typeface="+mn-ea"/>
              </a:rPr>
              <a:t>内容：技术可行性、经济可行性和社会可行性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3  </a:t>
            </a:r>
            <a:r>
              <a:rPr lang="zh-CN" altLang="en-US" b="1" smtClean="0">
                <a:latin typeface="微软雅黑" panose="020B0503020204020204" charset="-122"/>
                <a:ea typeface="微软雅黑" panose="020B0503020204020204" charset="-122"/>
                <a:cs typeface="微软雅黑" panose="020B0503020204020204" charset="-122"/>
                <a:sym typeface="+mn-ea"/>
              </a:rPr>
              <a:t>需求分析</a:t>
            </a:r>
          </a:p>
        </p:txBody>
      </p:sp>
      <p:sp>
        <p:nvSpPr>
          <p:cNvPr id="18435" name="Rectangle 3"/>
          <p:cNvSpPr>
            <a:spLocks noGrp="1" noChangeArrowheads="1"/>
          </p:cNvSpPr>
          <p:nvPr>
            <p:ph type="body" idx="1"/>
          </p:nvPr>
        </p:nvSpPr>
        <p:spPr>
          <a:xfrm>
            <a:off x="431165" y="1043940"/>
            <a:ext cx="8175625" cy="4199255"/>
          </a:xfrm>
        </p:spPr>
        <p:txBody>
          <a:bodyPr/>
          <a:lstStyle/>
          <a:p>
            <a:pPr marL="0" indent="0" eaLnBrk="1" latinLnBrk="0" hangingPunct="1">
              <a:lnSpc>
                <a:spcPct val="150000"/>
              </a:lnSpc>
              <a:spcBef>
                <a:spcPts val="0"/>
              </a:spcBef>
              <a:buNone/>
            </a:pPr>
            <a:r>
              <a:rPr lang="zh-CN" altLang="en-US" sz="2800" b="1" smtClean="0">
                <a:solidFill>
                  <a:schemeClr val="tx2"/>
                </a:solidFill>
                <a:sym typeface="+mn-ea"/>
              </a:rPr>
              <a:t>目的：</a:t>
            </a:r>
          </a:p>
          <a:p>
            <a:pPr marL="0" indent="711200" algn="l" eaLnBrk="1" latinLnBrk="0" hangingPunct="1">
              <a:lnSpc>
                <a:spcPct val="150000"/>
              </a:lnSpc>
              <a:spcBef>
                <a:spcPts val="0"/>
              </a:spcBef>
              <a:buNone/>
              <a:extLst>
                <a:ext uri="{35155182-B16C-46BC-9424-99874614C6A1}">
                  <wpsdc:indentchars xmlns:wpsdc="http://www.wps.cn/officeDocument/2017/drawingmlCustomData" xmlns="" val="200" checksum="3773799597"/>
                </a:ext>
              </a:extLst>
            </a:pPr>
            <a:r>
              <a:rPr lang="zh-CN" altLang="en-US" sz="2800" b="1" smtClean="0">
                <a:sym typeface="+mn-ea"/>
              </a:rPr>
              <a:t>确定系统必须完成哪些工作，对目标系统提出完整、准确、清晰、具体的要求。</a:t>
            </a:r>
          </a:p>
          <a:p>
            <a:pPr marL="0" algn="l" eaLnBrk="1" latinLnBrk="0" hangingPunct="1">
              <a:lnSpc>
                <a:spcPct val="150000"/>
              </a:lnSpc>
              <a:spcBef>
                <a:spcPts val="0"/>
              </a:spcBef>
              <a:buNone/>
            </a:pPr>
            <a:r>
              <a:rPr lang="zh-CN" altLang="en-US" sz="2800" b="1" smtClean="0">
                <a:solidFill>
                  <a:schemeClr val="tx2"/>
                </a:solidFill>
                <a:sym typeface="+mn-ea"/>
              </a:rPr>
              <a:t>任务：</a:t>
            </a:r>
            <a:endParaRPr lang="zh-CN" altLang="en-US" sz="2800" b="1" smtClean="0">
              <a:solidFill>
                <a:schemeClr val="tx2"/>
              </a:solidFill>
            </a:endParaRPr>
          </a:p>
          <a:p>
            <a:pPr marL="0" indent="711200"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3773799597"/>
                </a:ext>
              </a:extLst>
            </a:pPr>
            <a:r>
              <a:rPr lang="zh-CN" altLang="en-US" sz="2800" b="1" smtClean="0">
                <a:sym typeface="+mn-ea"/>
              </a:rPr>
              <a:t>以报告的形式描述软件产品必须具有的功能、性能、运行规范等要求。以获得</a:t>
            </a:r>
            <a:r>
              <a:rPr lang="zh-CN" altLang="en-US" sz="2800" b="1" smtClean="0">
                <a:solidFill>
                  <a:schemeClr val="tx2"/>
                </a:solidFill>
                <a:sym typeface="+mn-ea"/>
              </a:rPr>
              <a:t>软件需求规格说明书（</a:t>
            </a:r>
            <a:r>
              <a:rPr lang="zh-CN" altLang="en-US" sz="2800" b="1" smtClean="0">
                <a:latin typeface="Times New Roman" panose="02020603050405020304" pitchFamily="18" charset="0"/>
                <a:sym typeface="+mn-ea"/>
              </a:rPr>
              <a:t>逻辑模型：</a:t>
            </a:r>
            <a:r>
              <a:rPr lang="zh-CN" altLang="en-US" sz="2800" b="1" smtClean="0">
                <a:solidFill>
                  <a:srgbClr val="0066FF"/>
                </a:solidFill>
                <a:latin typeface="Times New Roman" panose="02020603050405020304" pitchFamily="18" charset="0"/>
                <a:sym typeface="+mn-ea"/>
              </a:rPr>
              <a:t>数据流图、数据字典、</a:t>
            </a:r>
            <a:r>
              <a:rPr lang="en-US" altLang="zh-CN" sz="2800" b="1" smtClean="0">
                <a:solidFill>
                  <a:srgbClr val="0066FF"/>
                </a:solidFill>
                <a:latin typeface="Times New Roman" panose="02020603050405020304" pitchFamily="18" charset="0"/>
                <a:sym typeface="+mn-ea"/>
              </a:rPr>
              <a:t>E-R</a:t>
            </a:r>
            <a:r>
              <a:rPr lang="zh-CN" altLang="en-US" sz="2800" b="1" smtClean="0">
                <a:solidFill>
                  <a:srgbClr val="0066FF"/>
                </a:solidFill>
                <a:latin typeface="Times New Roman" panose="02020603050405020304" pitchFamily="18" charset="0"/>
                <a:sym typeface="+mn-ea"/>
              </a:rPr>
              <a:t>图、状态转换图等）</a:t>
            </a:r>
            <a:r>
              <a:rPr lang="zh-CN" altLang="en-US" sz="2800" b="1" smtClean="0">
                <a:sym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3  </a:t>
            </a:r>
            <a:r>
              <a:rPr lang="zh-CN" altLang="en-US" b="1" smtClean="0">
                <a:latin typeface="微软雅黑" panose="020B0503020204020204" charset="-122"/>
                <a:ea typeface="微软雅黑" panose="020B0503020204020204" charset="-122"/>
                <a:cs typeface="微软雅黑" panose="020B0503020204020204" charset="-122"/>
                <a:sym typeface="+mn-ea"/>
              </a:rPr>
              <a:t>需求分析</a:t>
            </a:r>
          </a:p>
        </p:txBody>
      </p:sp>
      <p:sp>
        <p:nvSpPr>
          <p:cNvPr id="3" name="Rectangle 3"/>
          <p:cNvSpPr>
            <a:spLocks noGrp="1" noChangeArrowheads="1"/>
          </p:cNvSpPr>
          <p:nvPr>
            <p:ph type="body" idx="1"/>
          </p:nvPr>
        </p:nvSpPr>
        <p:spPr>
          <a:xfrm>
            <a:off x="484505" y="1052830"/>
            <a:ext cx="8175625" cy="4199255"/>
          </a:xfrm>
        </p:spPr>
        <p:txBody>
          <a:bodyPr/>
          <a:lstStyle/>
          <a:p>
            <a:pPr marL="0" indent="0" algn="just" eaLnBrk="1" latinLnBrk="0" hangingPunct="1">
              <a:lnSpc>
                <a:spcPct val="150000"/>
              </a:lnSpc>
              <a:spcBef>
                <a:spcPts val="0"/>
              </a:spcBef>
              <a:buFont typeface="Wingdings" panose="05000000000000000000" pitchFamily="2" charset="2"/>
              <a:buNone/>
            </a:pPr>
            <a:r>
              <a:rPr lang="zh-CN" altLang="en-US" sz="2800" b="1" smtClean="0">
                <a:solidFill>
                  <a:schemeClr val="tx2"/>
                </a:solidFill>
                <a:sym typeface="+mn-ea"/>
              </a:rPr>
              <a:t>包括：</a:t>
            </a:r>
            <a:endParaRPr lang="zh-CN" altLang="zh-CN" sz="2800" dirty="0">
              <a:sym typeface="+mn-ea"/>
            </a:endParaRPr>
          </a:p>
          <a:p>
            <a:pPr marL="0" indent="609600" algn="just"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4158780845"/>
                </a:ext>
              </a:extLst>
            </a:pPr>
            <a:r>
              <a:rPr lang="zh-CN" altLang="zh-CN" sz="2400" dirty="0">
                <a:sym typeface="+mn-ea"/>
              </a:rPr>
              <a:t>分为</a:t>
            </a:r>
            <a:r>
              <a:rPr lang="zh-CN" altLang="zh-CN" sz="2400" b="1" dirty="0">
                <a:solidFill>
                  <a:srgbClr val="FF0000"/>
                </a:solidFill>
                <a:sym typeface="+mn-ea"/>
              </a:rPr>
              <a:t>用户需求</a:t>
            </a:r>
            <a:r>
              <a:rPr lang="zh-CN" altLang="zh-CN" sz="2400" dirty="0">
                <a:sym typeface="+mn-ea"/>
              </a:rPr>
              <a:t>和</a:t>
            </a:r>
            <a:r>
              <a:rPr lang="zh-CN" altLang="zh-CN" sz="2400" b="1" dirty="0">
                <a:solidFill>
                  <a:srgbClr val="FF0000"/>
                </a:solidFill>
                <a:sym typeface="+mn-ea"/>
              </a:rPr>
              <a:t>系统需求</a:t>
            </a:r>
            <a:r>
              <a:rPr lang="zh-CN" altLang="zh-CN" sz="2400" dirty="0">
                <a:sym typeface="+mn-ea"/>
              </a:rPr>
              <a:t>两类。软件需求阶段的任务就是要将客户等提出的</a:t>
            </a:r>
            <a:r>
              <a:rPr lang="zh-CN" altLang="zh-CN" sz="2400" b="1" dirty="0">
                <a:solidFill>
                  <a:srgbClr val="FF0000"/>
                </a:solidFill>
                <a:sym typeface="+mn-ea"/>
              </a:rPr>
              <a:t>用户需求转换为系统需求</a:t>
            </a:r>
            <a:r>
              <a:rPr lang="zh-CN" altLang="zh-CN" sz="2400" dirty="0">
                <a:sym typeface="+mn-ea"/>
              </a:rPr>
              <a:t>。</a:t>
            </a:r>
            <a:endParaRPr lang="zh-CN" altLang="zh-CN" sz="2400" dirty="0"/>
          </a:p>
          <a:p>
            <a:pPr marL="0" indent="609600" algn="just"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4158780845"/>
                </a:ext>
              </a:extLst>
            </a:pPr>
            <a:r>
              <a:rPr lang="zh-CN" altLang="en-US" sz="2400" b="1" smtClean="0">
                <a:solidFill>
                  <a:schemeClr val="tx2"/>
                </a:solidFill>
              </a:rPr>
              <a:t> </a:t>
            </a:r>
            <a:r>
              <a:rPr lang="zh-CN" altLang="zh-CN" sz="2400" b="1" dirty="0" smtClean="0">
                <a:solidFill>
                  <a:schemeClr val="tx2"/>
                </a:solidFill>
                <a:sym typeface="+mn-ea"/>
              </a:rPr>
              <a:t>用</a:t>
            </a:r>
            <a:r>
              <a:rPr lang="zh-CN" altLang="zh-CN" sz="2400" b="1" dirty="0">
                <a:solidFill>
                  <a:schemeClr val="tx2"/>
                </a:solidFill>
                <a:sym typeface="+mn-ea"/>
              </a:rPr>
              <a:t>户需求</a:t>
            </a:r>
            <a:r>
              <a:rPr lang="zh-CN" altLang="zh-CN" sz="2400" dirty="0">
                <a:sym typeface="+mn-ea"/>
              </a:rPr>
              <a:t>是用自然语言加图的形式给出的，是关于系统需要提供哪些服务以及系统操作受到哪些约束的声明。</a:t>
            </a:r>
            <a:endParaRPr lang="zh-CN" altLang="zh-CN" sz="2400" dirty="0"/>
          </a:p>
          <a:p>
            <a:pPr marL="0" indent="609600" algn="just"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4158780845"/>
                </a:ext>
              </a:extLst>
            </a:pPr>
            <a:r>
              <a:rPr lang="zh-CN" altLang="zh-CN" sz="2400" b="1" dirty="0" smtClean="0">
                <a:solidFill>
                  <a:schemeClr val="tx2"/>
                </a:solidFill>
                <a:sym typeface="+mn-ea"/>
              </a:rPr>
              <a:t>系统需求</a:t>
            </a:r>
            <a:r>
              <a:rPr lang="zh-CN" altLang="zh-CN" sz="2400" dirty="0">
                <a:sym typeface="+mn-ea"/>
              </a:rPr>
              <a:t>详细地给出系统将要提供的服务以及系统所受到的约束，对系统的需求文档的描述应该是精确的。</a:t>
            </a:r>
          </a:p>
          <a:p>
            <a:pPr marL="0" indent="609600" algn="just"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4158780845"/>
                </a:ext>
              </a:extLst>
            </a:pPr>
            <a:r>
              <a:rPr lang="zh-CN" altLang="zh-CN" sz="2400" b="1" dirty="0" smtClean="0">
                <a:solidFill>
                  <a:schemeClr val="tx2"/>
                </a:solidFill>
                <a:sym typeface="+mn-ea"/>
              </a:rPr>
              <a:t>系统需求</a:t>
            </a:r>
            <a:r>
              <a:rPr lang="zh-CN" altLang="zh-CN" sz="2400" dirty="0">
                <a:sym typeface="+mn-ea"/>
              </a:rPr>
              <a:t>分为功能需求和非功能需求。</a:t>
            </a:r>
          </a:p>
          <a:p>
            <a:pPr marL="0" indent="609600" algn="just"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4158780845"/>
                </a:ext>
              </a:extLst>
            </a:pPr>
            <a:endParaRPr lang="zh-CN"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sz="2800" b="1" dirty="0" smtClean="0">
                <a:latin typeface="微软雅黑" panose="020B0503020204020204" charset="-122"/>
                <a:ea typeface="微软雅黑" panose="020B0503020204020204" charset="-122"/>
                <a:cs typeface="微软雅黑" panose="020B0503020204020204" charset="-122"/>
                <a:sym typeface="+mn-ea"/>
              </a:rPr>
              <a:t>3.1  </a:t>
            </a:r>
            <a:r>
              <a:rPr lang="zh-CN" altLang="en-US" sz="2800" b="1" dirty="0" smtClean="0">
                <a:latin typeface="微软雅黑" panose="020B0503020204020204" charset="-122"/>
                <a:ea typeface="微软雅黑" panose="020B0503020204020204" charset="-122"/>
                <a:cs typeface="微软雅黑" panose="020B0503020204020204" charset="-122"/>
                <a:sym typeface="+mn-ea"/>
              </a:rPr>
              <a:t>功能需求（</a:t>
            </a:r>
            <a:r>
              <a:rPr lang="zh-CN" altLang="zh-CN" sz="2800" dirty="0">
                <a:sym typeface="+mn-ea"/>
              </a:rPr>
              <a:t>系统所提供的功能和服务</a:t>
            </a:r>
            <a:r>
              <a:rPr lang="zh-CN" altLang="en-US" sz="2800" b="1" dirty="0" smtClean="0">
                <a:latin typeface="微软雅黑" panose="020B0503020204020204" charset="-122"/>
                <a:ea typeface="微软雅黑" panose="020B0503020204020204" charset="-122"/>
                <a:cs typeface="微软雅黑" panose="020B0503020204020204" charset="-122"/>
                <a:sym typeface="+mn-ea"/>
              </a:rPr>
              <a:t>）</a:t>
            </a:r>
          </a:p>
        </p:txBody>
      </p:sp>
      <p:sp>
        <p:nvSpPr>
          <p:cNvPr id="18435" name="Rectangle 3"/>
          <p:cNvSpPr>
            <a:spLocks noGrp="1" noChangeArrowheads="1"/>
          </p:cNvSpPr>
          <p:nvPr>
            <p:ph type="body" idx="1"/>
          </p:nvPr>
        </p:nvSpPr>
        <p:spPr>
          <a:xfrm>
            <a:off x="431165" y="1043940"/>
            <a:ext cx="8175625" cy="4199255"/>
          </a:xfrm>
        </p:spPr>
        <p:txBody>
          <a:bodyPr/>
          <a:lstStyle/>
          <a:p>
            <a:pPr marL="0" indent="0" algn="just" eaLnBrk="1" latinLnBrk="0" hangingPunct="1">
              <a:lnSpc>
                <a:spcPct val="150000"/>
              </a:lnSpc>
              <a:spcBef>
                <a:spcPts val="0"/>
              </a:spcBef>
              <a:buFont typeface="Wingdings" panose="05000000000000000000" pitchFamily="2" charset="2"/>
              <a:buNone/>
            </a:pPr>
            <a:r>
              <a:rPr lang="zh-CN" altLang="zh-CN" sz="2400" b="1" dirty="0" smtClean="0">
                <a:solidFill>
                  <a:schemeClr val="tx2"/>
                </a:solidFill>
                <a:sym typeface="+mn-ea"/>
              </a:rPr>
              <a:t>功</a:t>
            </a:r>
            <a:r>
              <a:rPr lang="zh-CN" altLang="zh-CN" sz="2400" b="1" dirty="0">
                <a:solidFill>
                  <a:schemeClr val="tx2"/>
                </a:solidFill>
                <a:sym typeface="+mn-ea"/>
              </a:rPr>
              <a:t>能需求包括</a:t>
            </a:r>
            <a:r>
              <a:rPr lang="zh-CN" altLang="zh-CN" sz="2400" dirty="0">
                <a:sym typeface="+mn-ea"/>
              </a:rPr>
              <a:t>：</a:t>
            </a:r>
          </a:p>
          <a:p>
            <a:pPr marL="457200" indent="-457200" algn="just" eaLnBrk="1" latinLnBrk="0" hangingPunct="1">
              <a:lnSpc>
                <a:spcPct val="150000"/>
              </a:lnSpc>
              <a:spcBef>
                <a:spcPts val="0"/>
              </a:spcBef>
              <a:buFont typeface="+mj-ea"/>
              <a:buAutoNum type="circleNumDbPlain"/>
            </a:pPr>
            <a:r>
              <a:rPr lang="zh-CN" altLang="zh-CN" sz="2400" dirty="0">
                <a:sym typeface="+mn-ea"/>
              </a:rPr>
              <a:t>对系统应该提供的服务；</a:t>
            </a:r>
          </a:p>
          <a:p>
            <a:pPr marL="457200" indent="-457200" algn="just" eaLnBrk="1" latinLnBrk="0" hangingPunct="1">
              <a:lnSpc>
                <a:spcPct val="150000"/>
              </a:lnSpc>
              <a:spcBef>
                <a:spcPts val="0"/>
              </a:spcBef>
              <a:buFont typeface="+mj-ea"/>
              <a:buAutoNum type="circleNumDbPlain"/>
            </a:pPr>
            <a:r>
              <a:rPr lang="zh-CN" altLang="zh-CN" sz="2400" dirty="0">
                <a:sym typeface="+mn-ea"/>
              </a:rPr>
              <a:t>如何对特殊输入做出反应；</a:t>
            </a:r>
          </a:p>
          <a:p>
            <a:pPr marL="457200" indent="-457200" algn="just" eaLnBrk="1" latinLnBrk="0" hangingPunct="1">
              <a:lnSpc>
                <a:spcPct val="150000"/>
              </a:lnSpc>
              <a:spcBef>
                <a:spcPts val="0"/>
              </a:spcBef>
              <a:buFont typeface="+mj-ea"/>
              <a:buAutoNum type="circleNumDbPlain"/>
            </a:pPr>
            <a:r>
              <a:rPr lang="zh-CN" altLang="zh-CN" sz="2400" dirty="0">
                <a:sym typeface="+mn-ea"/>
              </a:rPr>
              <a:t>系统在特定条件下的行为的描述；</a:t>
            </a:r>
          </a:p>
          <a:p>
            <a:pPr marL="457200" indent="-457200" algn="just" eaLnBrk="1" latinLnBrk="0" hangingPunct="1">
              <a:lnSpc>
                <a:spcPct val="150000"/>
              </a:lnSpc>
              <a:spcBef>
                <a:spcPts val="0"/>
              </a:spcBef>
              <a:buFont typeface="+mj-ea"/>
              <a:buAutoNum type="circleNumDbPlain"/>
            </a:pPr>
            <a:r>
              <a:rPr lang="zh-CN" altLang="zh-CN" sz="2400" dirty="0">
                <a:sym typeface="+mn-ea"/>
              </a:rPr>
              <a:t>有时还需要明确声明系统不应该做什么。</a:t>
            </a:r>
            <a:endParaRPr lang="zh-CN"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sz="2800" b="1" dirty="0" smtClean="0">
                <a:latin typeface="微软雅黑" panose="020B0503020204020204" charset="-122"/>
                <a:ea typeface="微软雅黑" panose="020B0503020204020204" charset="-122"/>
                <a:cs typeface="微软雅黑" panose="020B0503020204020204" charset="-122"/>
                <a:sym typeface="+mn-ea"/>
              </a:rPr>
              <a:t>3.2  </a:t>
            </a:r>
            <a:r>
              <a:rPr lang="zh-CN" altLang="en-US" sz="2800" b="1" dirty="0" smtClean="0">
                <a:latin typeface="微软雅黑" panose="020B0503020204020204" charset="-122"/>
                <a:ea typeface="微软雅黑" panose="020B0503020204020204" charset="-122"/>
                <a:cs typeface="微软雅黑" panose="020B0503020204020204" charset="-122"/>
                <a:sym typeface="+mn-ea"/>
              </a:rPr>
              <a:t>非功能需求（</a:t>
            </a:r>
            <a:r>
              <a:rPr lang="zh-CN" altLang="zh-CN" sz="2800" dirty="0">
                <a:sym typeface="+mn-ea"/>
              </a:rPr>
              <a:t>对系统所提供的功能和服务给出的约束</a:t>
            </a:r>
            <a:r>
              <a:rPr lang="zh-CN" altLang="en-US" sz="2800" b="1" dirty="0" smtClean="0">
                <a:latin typeface="微软雅黑" panose="020B0503020204020204" charset="-122"/>
                <a:ea typeface="微软雅黑" panose="020B0503020204020204" charset="-122"/>
                <a:cs typeface="微软雅黑" panose="020B0503020204020204" charset="-122"/>
                <a:sym typeface="+mn-ea"/>
              </a:rPr>
              <a:t>）</a:t>
            </a:r>
          </a:p>
        </p:txBody>
      </p:sp>
      <p:sp>
        <p:nvSpPr>
          <p:cNvPr id="18435" name="Rectangle 3"/>
          <p:cNvSpPr>
            <a:spLocks noGrp="1" noChangeArrowheads="1"/>
          </p:cNvSpPr>
          <p:nvPr>
            <p:ph type="body" idx="1"/>
          </p:nvPr>
        </p:nvSpPr>
        <p:spPr>
          <a:xfrm>
            <a:off x="431165" y="1221740"/>
            <a:ext cx="8175625" cy="4199255"/>
          </a:xfrm>
        </p:spPr>
        <p:txBody>
          <a:bodyPr/>
          <a:lstStyle/>
          <a:p>
            <a:pPr marL="0" indent="762000" algn="just" eaLnBrk="1" latinLnBrk="0" hangingPunct="1">
              <a:lnSpc>
                <a:spcPct val="150000"/>
              </a:lnSpc>
              <a:spcBef>
                <a:spcPts val="0"/>
              </a:spcBef>
              <a:buFont typeface="Wingdings" panose="05000000000000000000" pitchFamily="2" charset="2"/>
              <a:buNone/>
            </a:pPr>
            <a:r>
              <a:rPr lang="zh-CN" altLang="zh-CN" sz="2400" b="1" dirty="0" smtClean="0">
                <a:solidFill>
                  <a:schemeClr val="tx2"/>
                </a:solidFill>
                <a:sym typeface="+mn-ea"/>
              </a:rPr>
              <a:t>非功能需求</a:t>
            </a:r>
            <a:r>
              <a:rPr lang="zh-CN" altLang="zh-CN" sz="2400" dirty="0">
                <a:sym typeface="+mn-ea"/>
              </a:rPr>
              <a:t>是对系统的实现定义了</a:t>
            </a:r>
            <a:r>
              <a:rPr lang="zh-CN" altLang="zh-CN" sz="2400" b="1" dirty="0">
                <a:solidFill>
                  <a:srgbClr val="FF0000"/>
                </a:solidFill>
                <a:sym typeface="+mn-ea"/>
              </a:rPr>
              <a:t>质量目标属性要求</a:t>
            </a:r>
            <a:r>
              <a:rPr lang="zh-CN" altLang="zh-CN" sz="2400" dirty="0">
                <a:sym typeface="+mn-ea"/>
              </a:rPr>
              <a:t>和</a:t>
            </a:r>
            <a:r>
              <a:rPr lang="zh-CN" altLang="zh-CN" sz="2400" b="1" dirty="0">
                <a:solidFill>
                  <a:srgbClr val="FF0000"/>
                </a:solidFill>
                <a:sym typeface="+mn-ea"/>
              </a:rPr>
              <a:t>约束性要求</a:t>
            </a:r>
            <a:r>
              <a:rPr lang="zh-CN" altLang="zh-CN" sz="2400" dirty="0">
                <a:sym typeface="+mn-ea"/>
              </a:rPr>
              <a:t>。与系统的总体特性相关，例如性能、安全性、可用性，通常会从总体上规范或约束系统的特性。如果一个非功能系统需求没有满足则可能使整个系统无法使用。</a:t>
            </a:r>
          </a:p>
          <a:p>
            <a:pPr marL="0" indent="762000" algn="just" eaLnBrk="1" latinLnBrk="0" hangingPunct="1">
              <a:lnSpc>
                <a:spcPct val="150000"/>
              </a:lnSpc>
              <a:spcBef>
                <a:spcPts val="0"/>
              </a:spcBef>
              <a:buFont typeface="Wingdings" panose="05000000000000000000" pitchFamily="2" charset="2"/>
              <a:buNone/>
            </a:pPr>
            <a:r>
              <a:rPr lang="zh-CN" altLang="zh-CN" sz="2400" b="1" dirty="0">
                <a:solidFill>
                  <a:srgbClr val="FF0000"/>
                </a:solidFill>
                <a:sym typeface="+mn-ea"/>
              </a:rPr>
              <a:t>软件质量属性：</a:t>
            </a:r>
            <a:r>
              <a:rPr lang="zh-CN" altLang="zh-CN" sz="2400" dirty="0">
                <a:sym typeface="+mn-ea"/>
              </a:rPr>
              <a:t>用户对产品如何良好地运转抱有许多期望，包括：产品的易用程度如何，执行速度如何，可靠性如何，当发生异常情况时系统如何处理。</a:t>
            </a:r>
            <a:endParaRPr lang="zh-CN"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5"/>
          <p:cNvSpPr txBox="1">
            <a:spLocks noChangeArrowheads="1"/>
          </p:cNvSpPr>
          <p:nvPr/>
        </p:nvSpPr>
        <p:spPr bwMode="auto">
          <a:xfrm>
            <a:off x="4284663" y="5518150"/>
            <a:ext cx="3600450" cy="457200"/>
          </a:xfrm>
          <a:prstGeom prst="rect">
            <a:avLst/>
          </a:prstGeom>
          <a:noFill/>
          <a:ln w="9525">
            <a:noFill/>
            <a:miter lim="800000"/>
          </a:ln>
        </p:spPr>
        <p:txBody>
          <a:bodyPr>
            <a:spAutoFit/>
          </a:bodyPr>
          <a:lstStyle/>
          <a:p>
            <a:pPr algn="ctr"/>
            <a:r>
              <a:rPr kumimoji="1" lang="zh-CN" altLang="en-US" sz="2400" b="1"/>
              <a:t>分析模型的结构</a:t>
            </a:r>
          </a:p>
        </p:txBody>
      </p:sp>
      <p:sp>
        <p:nvSpPr>
          <p:cNvPr id="9220" name="Rectangle 11"/>
          <p:cNvSpPr>
            <a:spLocks noGrp="1" noChangeArrowheads="1"/>
          </p:cNvSpPr>
          <p:nvPr>
            <p:ph type="body" idx="1"/>
          </p:nvPr>
        </p:nvSpPr>
        <p:spPr>
          <a:xfrm>
            <a:off x="468313" y="765175"/>
            <a:ext cx="3311525" cy="4530725"/>
          </a:xfrm>
        </p:spPr>
        <p:txBody>
          <a:bodyPr/>
          <a:lstStyle/>
          <a:p>
            <a:pPr eaLnBrk="1" hangingPunct="1"/>
            <a:r>
              <a:rPr lang="zh-CN" altLang="en-US" b="1" smtClean="0">
                <a:latin typeface="Times New Roman" panose="02020603050405020304" pitchFamily="18" charset="0"/>
              </a:rPr>
              <a:t>需求分析过程建立</a:t>
            </a:r>
            <a:r>
              <a:rPr lang="en-US" altLang="zh-CN" b="1" smtClean="0">
                <a:solidFill>
                  <a:schemeClr val="tx2"/>
                </a:solidFill>
                <a:latin typeface="Times New Roman" panose="02020603050405020304" pitchFamily="18" charset="0"/>
              </a:rPr>
              <a:t>3</a:t>
            </a:r>
            <a:r>
              <a:rPr lang="zh-CN" altLang="en-US" b="1" smtClean="0">
                <a:solidFill>
                  <a:schemeClr val="tx2"/>
                </a:solidFill>
                <a:latin typeface="Times New Roman" panose="02020603050405020304" pitchFamily="18" charset="0"/>
              </a:rPr>
              <a:t>种模型</a:t>
            </a:r>
            <a:r>
              <a:rPr lang="zh-CN" altLang="en-US" b="1" smtClean="0">
                <a:latin typeface="Times New Roman" panose="02020603050405020304" pitchFamily="18" charset="0"/>
              </a:rPr>
              <a:t>，分别是</a:t>
            </a:r>
            <a:r>
              <a:rPr lang="en-US" altLang="zh-CN" b="1" smtClean="0">
                <a:latin typeface="Times New Roman" panose="02020603050405020304" pitchFamily="18" charset="0"/>
                <a:sym typeface="Wingdings" panose="05000000000000000000" pitchFamily="2" charset="2"/>
              </a:rPr>
              <a:t>(</a:t>
            </a:r>
            <a:r>
              <a:rPr lang="zh-CN" altLang="en-US" b="1" smtClean="0">
                <a:solidFill>
                  <a:schemeClr val="accent1"/>
                </a:solidFill>
                <a:latin typeface="Times New Roman" panose="02020603050405020304" pitchFamily="18" charset="0"/>
                <a:sym typeface="Wingdings" panose="05000000000000000000" pitchFamily="2" charset="2"/>
              </a:rPr>
              <a:t>重要</a:t>
            </a:r>
            <a:r>
              <a:rPr lang="en-US" altLang="zh-CN" b="1" smtClean="0">
                <a:latin typeface="Times New Roman" panose="02020603050405020304" pitchFamily="18" charset="0"/>
                <a:sym typeface="Wingdings" panose="05000000000000000000" pitchFamily="2" charset="2"/>
              </a:rPr>
              <a:t>)</a:t>
            </a:r>
            <a:endParaRPr lang="en-US" altLang="zh-CN" b="1" smtClean="0">
              <a:latin typeface="Times New Roman" panose="02020603050405020304" pitchFamily="18" charset="0"/>
            </a:endParaRPr>
          </a:p>
          <a:p>
            <a:pPr marL="742950" lvl="1" indent="-285750" eaLnBrk="1" hangingPunct="1"/>
            <a:r>
              <a:rPr lang="zh-CN" altLang="en-US" b="1" smtClean="0">
                <a:latin typeface="Times New Roman" panose="02020603050405020304" pitchFamily="18" charset="0"/>
                <a:sym typeface="+mn-ea"/>
              </a:rPr>
              <a:t>功能模型</a:t>
            </a:r>
            <a:endParaRPr lang="zh-CN" altLang="en-US" b="1" smtClean="0">
              <a:latin typeface="Times New Roman" panose="02020603050405020304" pitchFamily="18" charset="0"/>
            </a:endParaRPr>
          </a:p>
          <a:p>
            <a:pPr marL="742950" lvl="1" indent="-285750" eaLnBrk="1" hangingPunct="1"/>
            <a:r>
              <a:rPr lang="zh-CN" altLang="en-US" b="1" smtClean="0">
                <a:latin typeface="Times New Roman" panose="02020603050405020304" pitchFamily="18" charset="0"/>
              </a:rPr>
              <a:t>数据模型</a:t>
            </a:r>
          </a:p>
          <a:p>
            <a:pPr marL="742950" lvl="1" indent="-285750" eaLnBrk="1" hangingPunct="1"/>
            <a:r>
              <a:rPr lang="zh-CN" altLang="en-US" b="1" smtClean="0">
                <a:latin typeface="Times New Roman" panose="02020603050405020304" pitchFamily="18" charset="0"/>
              </a:rPr>
              <a:t>行为模型</a:t>
            </a:r>
          </a:p>
          <a:p>
            <a:pPr eaLnBrk="1" hangingPunct="1">
              <a:buFont typeface="Wingdings" panose="05000000000000000000" pitchFamily="2" charset="2"/>
              <a:buNone/>
            </a:pPr>
            <a:r>
              <a:rPr lang="zh-CN" altLang="en-US" b="1" smtClean="0">
                <a:latin typeface="Times New Roman" panose="02020603050405020304" pitchFamily="18" charset="0"/>
              </a:rPr>
              <a:t>     </a:t>
            </a:r>
          </a:p>
        </p:txBody>
      </p:sp>
      <p:sp>
        <p:nvSpPr>
          <p:cNvPr id="9221" name="Rectangle 12"/>
          <p:cNvSpPr>
            <a:spLocks noChangeArrowheads="1"/>
          </p:cNvSpPr>
          <p:nvPr/>
        </p:nvSpPr>
        <p:spPr bwMode="auto">
          <a:xfrm>
            <a:off x="0" y="2066925"/>
            <a:ext cx="9144000" cy="0"/>
          </a:xfrm>
          <a:prstGeom prst="rect">
            <a:avLst/>
          </a:prstGeom>
          <a:noFill/>
          <a:ln w="9525">
            <a:noFill/>
            <a:miter lim="800000"/>
          </a:ln>
        </p:spPr>
        <p:txBody>
          <a:bodyPr wrap="none" anchor="ctr">
            <a:spAutoFit/>
          </a:bodyPr>
          <a:lstStyle/>
          <a:p>
            <a:endParaRPr lang="zh-CN" altLang="en-US"/>
          </a:p>
        </p:txBody>
      </p:sp>
      <p:sp>
        <p:nvSpPr>
          <p:cNvPr id="9222" name="Rectangle 14"/>
          <p:cNvSpPr>
            <a:spLocks noChangeArrowheads="1"/>
          </p:cNvSpPr>
          <p:nvPr/>
        </p:nvSpPr>
        <p:spPr bwMode="auto">
          <a:xfrm>
            <a:off x="0" y="2224088"/>
            <a:ext cx="9144000" cy="0"/>
          </a:xfrm>
          <a:prstGeom prst="rect">
            <a:avLst/>
          </a:prstGeom>
          <a:noFill/>
          <a:ln w="9525">
            <a:noFill/>
            <a:miter lim="800000"/>
          </a:ln>
        </p:spPr>
        <p:txBody>
          <a:bodyPr wrap="none" anchor="ctr">
            <a:spAutoFit/>
          </a:bodyPr>
          <a:lstStyle/>
          <a:p>
            <a:endParaRPr lang="zh-CN" altLang="en-US"/>
          </a:p>
        </p:txBody>
      </p:sp>
      <p:graphicFrame>
        <p:nvGraphicFramePr>
          <p:cNvPr id="9218" name="Object 13"/>
          <p:cNvGraphicFramePr>
            <a:graphicFrameLocks noChangeAspect="1"/>
          </p:cNvGraphicFramePr>
          <p:nvPr/>
        </p:nvGraphicFramePr>
        <p:xfrm>
          <a:off x="3419475" y="765175"/>
          <a:ext cx="5400675" cy="4745038"/>
        </p:xfrm>
        <a:graphic>
          <a:graphicData uri="http://schemas.openxmlformats.org/presentationml/2006/ole">
            <mc:AlternateContent xmlns:mc="http://schemas.openxmlformats.org/markup-compatibility/2006">
              <mc:Choice xmlns:v="urn:schemas-microsoft-com:vml" Requires="v">
                <p:oleObj spid="_x0000_s9222" name="Visio" r:id="rId3" imgW="2752725" imgH="2409825" progId="Visio.Drawing.11">
                  <p:embed/>
                </p:oleObj>
              </mc:Choice>
              <mc:Fallback>
                <p:oleObj name="Visio" r:id="rId3" imgW="2752725" imgH="2409825" progId="Visio.Drawing.11">
                  <p:embed/>
                  <p:pic>
                    <p:nvPicPr>
                      <p:cNvPr id="0" name="Object 13"/>
                      <p:cNvPicPr>
                        <a:picLocks noChangeAspect="1"/>
                      </p:cNvPicPr>
                      <p:nvPr/>
                    </p:nvPicPr>
                    <p:blipFill>
                      <a:blip r:embed="rId4"/>
                      <a:stretch>
                        <a:fillRect/>
                      </a:stretch>
                    </p:blipFill>
                    <p:spPr>
                      <a:xfrm>
                        <a:off x="3419475" y="765175"/>
                        <a:ext cx="5400675" cy="474503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1"/>
          </p:nvPr>
        </p:nvSpPr>
        <p:spPr>
          <a:xfrm>
            <a:off x="323850" y="1196975"/>
            <a:ext cx="8569325" cy="3943350"/>
          </a:xfrm>
        </p:spPr>
        <p:txBody>
          <a:bodyPr/>
          <a:lstStyle/>
          <a:p>
            <a:pPr marL="287655" indent="-6350" algn="l" latinLnBrk="0">
              <a:lnSpc>
                <a:spcPct val="150000"/>
              </a:lnSpc>
              <a:spcBef>
                <a:spcPts val="0"/>
              </a:spcBef>
              <a:defRPr/>
            </a:pPr>
            <a:r>
              <a:rPr lang="zh-CN" altLang="en-US" sz="2800" b="1" dirty="0" smtClean="0">
                <a:solidFill>
                  <a:srgbClr val="800000"/>
                </a:solidFill>
              </a:rPr>
              <a:t>软件生命周期</a:t>
            </a:r>
            <a:r>
              <a:rPr lang="zh-CN" altLang="en-US" sz="2800" b="1" dirty="0" smtClean="0"/>
              <a:t>：</a:t>
            </a:r>
            <a:r>
              <a:rPr lang="zh-CN" altLang="zh-CN" sz="2800" dirty="0">
                <a:latin typeface="微软雅黑" panose="020B0503020204020204" charset="-122"/>
                <a:ea typeface="微软雅黑" panose="020B0503020204020204" charset="-122"/>
                <a:sym typeface="+mn-ea"/>
              </a:rPr>
              <a:t>又称作软件生存周期、系统开发生命周期，是指从提出开发软件产品开始，直到软件报废为止的全过程。</a:t>
            </a:r>
            <a:endParaRPr lang="zh-CN" altLang="en-US" sz="2800" b="1" dirty="0" smtClean="0"/>
          </a:p>
          <a:p>
            <a:pPr marL="287655" indent="-6350" algn="l" latinLnBrk="0">
              <a:lnSpc>
                <a:spcPct val="150000"/>
              </a:lnSpc>
              <a:spcBef>
                <a:spcPts val="0"/>
              </a:spcBef>
              <a:defRPr/>
            </a:pPr>
            <a:r>
              <a:rPr lang="zh-CN" altLang="en-US" sz="2800" b="1" dirty="0" smtClean="0">
                <a:solidFill>
                  <a:srgbClr val="800000"/>
                </a:solidFill>
              </a:rPr>
              <a:t>分为三个时期</a:t>
            </a:r>
            <a:r>
              <a:rPr lang="zh-CN" altLang="en-US" sz="2800" b="1" dirty="0" smtClean="0"/>
              <a:t>：软件定义、软件开发和运行维护</a:t>
            </a:r>
            <a:r>
              <a:rPr lang="en-US" altLang="zh-CN" sz="2800" b="1" dirty="0" smtClean="0"/>
              <a:t>(</a:t>
            </a:r>
            <a:r>
              <a:rPr lang="zh-CN" altLang="en-US" sz="2800" b="1" dirty="0" smtClean="0"/>
              <a:t>也称为软件维护）。每个时期又进一步划分成若干个阶段。</a:t>
            </a:r>
          </a:p>
        </p:txBody>
      </p:sp>
      <p:sp>
        <p:nvSpPr>
          <p:cNvPr id="25603" name="Rectangle 3"/>
          <p:cNvSpPr>
            <a:spLocks noGrp="1" noChangeArrowheads="1"/>
          </p:cNvSpPr>
          <p:nvPr>
            <p:ph type="ctrTitle"/>
          </p:nvPr>
        </p:nvSpPr>
        <p:spPr>
          <a:xfrm>
            <a:off x="467360" y="137795"/>
            <a:ext cx="8496300" cy="698500"/>
          </a:xfrm>
          <a:noFill/>
        </p:spPr>
        <p:txBody>
          <a:bodyPr/>
          <a:lstStyle/>
          <a:p>
            <a:pPr>
              <a:lnSpc>
                <a:spcPct val="150000"/>
              </a:lnSpc>
              <a:spcBef>
                <a:spcPct val="50000"/>
              </a:spcBef>
            </a:pPr>
            <a:r>
              <a:rPr lang="en-US" altLang="zh-CN" sz="2800" b="1" dirty="0" smtClean="0">
                <a:latin typeface="微软雅黑" panose="020B0503020204020204" charset="-122"/>
                <a:ea typeface="微软雅黑" panose="020B0503020204020204" charset="-122"/>
                <a:cs typeface="微软雅黑" panose="020B0503020204020204" charset="-122"/>
              </a:rPr>
              <a:t> 软件生命周期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7813"/>
            <a:ext cx="8686800" cy="1139825"/>
          </a:xfrm>
        </p:spPr>
        <p:txBody>
          <a:bodyPr/>
          <a:lstStyle/>
          <a:p>
            <a:pPr eaLnBrk="1" hangingPunct="1"/>
            <a:r>
              <a:rPr lang="en-US" altLang="zh-CN" sz="4200" b="1" kern="1200" smtClean="0">
                <a:latin typeface="微软雅黑" panose="020B0503020204020204" charset="-122"/>
                <a:ea typeface="微软雅黑" panose="020B0503020204020204" charset="-122"/>
                <a:cs typeface="微软雅黑" panose="020B0503020204020204" charset="-122"/>
              </a:rPr>
              <a:t>数据流图（DFD）</a:t>
            </a:r>
          </a:p>
        </p:txBody>
      </p:sp>
      <p:sp>
        <p:nvSpPr>
          <p:cNvPr id="39939" name="Rectangle 3"/>
          <p:cNvSpPr>
            <a:spLocks noGrp="1" noChangeArrowheads="1"/>
          </p:cNvSpPr>
          <p:nvPr>
            <p:ph type="body" idx="1"/>
          </p:nvPr>
        </p:nvSpPr>
        <p:spPr>
          <a:xfrm>
            <a:off x="521970" y="1047750"/>
            <a:ext cx="8229600" cy="1282700"/>
          </a:xfrm>
        </p:spPr>
        <p:txBody>
          <a:bodyPr/>
          <a:lstStyle/>
          <a:p>
            <a:pPr marL="0" indent="762000" eaLnBrk="1" latinLnBrk="0" hangingPunct="1">
              <a:lnSpc>
                <a:spcPct val="150000"/>
              </a:lnSpc>
              <a:spcBef>
                <a:spcPts val="0"/>
              </a:spcBef>
              <a:buFont typeface="Wingdings" panose="05000000000000000000" pitchFamily="2" charset="2"/>
              <a:buNone/>
              <a:extLst>
                <a:ext uri="{35155182-B16C-46BC-9424-99874614C6A1}">
                  <wpsdc:indentchars xmlns:wpsdc="http://www.wps.cn/officeDocument/2017/drawingmlCustomData" xmlns="" val="200" checksum="3688930908"/>
                </a:ext>
              </a:extLst>
            </a:pPr>
            <a:r>
              <a:rPr lang="zh-CN" altLang="en-US" b="1" dirty="0" smtClean="0">
                <a:solidFill>
                  <a:srgbClr val="00B050"/>
                </a:solidFill>
                <a:latin typeface="Times New Roman" panose="02020603050405020304" pitchFamily="18" charset="0"/>
              </a:rPr>
              <a:t>数据流图</a:t>
            </a:r>
            <a:r>
              <a:rPr lang="zh-CN" altLang="en-US" b="1" dirty="0" smtClean="0">
                <a:solidFill>
                  <a:schemeClr val="tx1"/>
                </a:solidFill>
                <a:latin typeface="Times New Roman" panose="02020603050405020304" pitchFamily="18" charset="0"/>
              </a:rPr>
              <a:t>是系统逻辑功能的图形表示，只反映系统必须完成的逻辑功能，是一种</a:t>
            </a:r>
            <a:r>
              <a:rPr lang="zh-CN" altLang="en-US" b="1" dirty="0" smtClean="0">
                <a:solidFill>
                  <a:srgbClr val="00B050"/>
                </a:solidFill>
                <a:latin typeface="Times New Roman" panose="02020603050405020304" pitchFamily="18" charset="0"/>
              </a:rPr>
              <a:t>功能模型</a:t>
            </a:r>
            <a:r>
              <a:rPr lang="zh-CN" altLang="en-US" b="1" dirty="0" smtClean="0">
                <a:solidFill>
                  <a:schemeClr val="tx1"/>
                </a:solidFill>
                <a:latin typeface="Times New Roman" panose="02020603050405020304" pitchFamily="18" charset="0"/>
              </a:rPr>
              <a:t>。</a:t>
            </a:r>
          </a:p>
        </p:txBody>
      </p:sp>
      <p:pic>
        <p:nvPicPr>
          <p:cNvPr id="8194" name="Picture 2" descr="2-6"/>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967740" y="2799715"/>
            <a:ext cx="7578090" cy="212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210878" y="5363845"/>
            <a:ext cx="2722245" cy="491490"/>
          </a:xfrm>
          <a:prstGeom prst="rect">
            <a:avLst/>
          </a:prstGeom>
          <a:noFill/>
        </p:spPr>
        <p:txBody>
          <a:bodyPr wrap="none" rtlCol="0" anchor="t">
            <a:spAutoFit/>
          </a:bodyPr>
          <a:lstStyle/>
          <a:p>
            <a:pPr marL="342900" indent="-342900" algn="ctr">
              <a:lnSpc>
                <a:spcPct val="130000"/>
              </a:lnSpc>
              <a:spcBef>
                <a:spcPct val="20000"/>
              </a:spcBef>
              <a:buClrTx/>
              <a:buSzTx/>
              <a:buFontTx/>
            </a:pPr>
            <a:r>
              <a:rPr kumimoji="1" lang="zh-CN" altLang="zh-CN" sz="2000" kern="0" dirty="0">
                <a:latin typeface="+mn-lt"/>
                <a:ea typeface="+mn-ea"/>
                <a:sym typeface="+mn-ea"/>
              </a:rPr>
              <a:t>图2-6  数据流图的框图</a:t>
            </a:r>
            <a:endParaRPr kumimoji="1" lang="zh-CN" altLang="zh-CN" sz="2000" kern="0" dirty="0">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76275"/>
          </a:xfrm>
        </p:spPr>
        <p:txBody>
          <a:bodyPr/>
          <a:lstStyle/>
          <a:p>
            <a:pPr algn="l" eaLnBrk="1" hangingPunct="1">
              <a:buClrTx/>
              <a:buSzTx/>
              <a:buFontTx/>
            </a:pPr>
            <a:r>
              <a:rPr lang="en-US" altLang="zh-CN" sz="2800" b="1" dirty="0" smtClean="0">
                <a:latin typeface="微软雅黑" panose="020B0503020204020204" charset="-122"/>
                <a:ea typeface="微软雅黑" panose="020B0503020204020204" charset="-122"/>
                <a:cs typeface="微软雅黑" panose="020B0503020204020204" charset="-122"/>
              </a:rPr>
              <a:t>数据流图符号</a:t>
            </a:r>
          </a:p>
        </p:txBody>
      </p:sp>
      <p:sp>
        <p:nvSpPr>
          <p:cNvPr id="40963" name="Rectangle 3"/>
          <p:cNvSpPr>
            <a:spLocks noGrp="1" noChangeArrowheads="1"/>
          </p:cNvSpPr>
          <p:nvPr>
            <p:ph type="body" idx="1"/>
          </p:nvPr>
        </p:nvSpPr>
        <p:spPr>
          <a:xfrm>
            <a:off x="457200" y="895350"/>
            <a:ext cx="8229600" cy="647700"/>
          </a:xfrm>
        </p:spPr>
        <p:txBody>
          <a:bodyPr/>
          <a:lstStyle/>
          <a:p>
            <a:pPr eaLnBrk="1" hangingPunct="1">
              <a:buFont typeface="Wingdings" panose="05000000000000000000" pitchFamily="2" charset="2"/>
              <a:buNone/>
            </a:pPr>
            <a:r>
              <a:rPr lang="zh-CN" altLang="en-US" b="1" smtClean="0">
                <a:solidFill>
                  <a:schemeClr val="tx2"/>
                </a:solidFill>
              </a:rPr>
              <a:t>四种基本符号：</a:t>
            </a:r>
          </a:p>
        </p:txBody>
      </p:sp>
      <p:sp>
        <p:nvSpPr>
          <p:cNvPr id="801796" name="矩形 801795"/>
          <p:cNvSpPr/>
          <p:nvPr/>
        </p:nvSpPr>
        <p:spPr>
          <a:xfrm>
            <a:off x="684213" y="1544638"/>
            <a:ext cx="8280400" cy="5556885"/>
          </a:xfrm>
          <a:prstGeom prst="rect">
            <a:avLst/>
          </a:prstGeom>
          <a:noFill/>
          <a:ln w="9525">
            <a:noFill/>
          </a:ln>
        </p:spPr>
        <p:txBody>
          <a:bodyPr>
            <a:spAutoFit/>
          </a:bodyPr>
          <a:lstStyle/>
          <a:p>
            <a:pPr eaLnBrk="1" latinLnBrk="0" hangingPunct="1">
              <a:lnSpc>
                <a:spcPct val="150000"/>
              </a:lnSpc>
              <a:spcBef>
                <a:spcPts val="0"/>
              </a:spcBef>
            </a:pPr>
            <a:r>
              <a:rPr lang="zh-CN" altLang="en-US" sz="3200" b="0" dirty="0">
                <a:latin typeface="黑体" panose="02010609060101010101" pitchFamily="49" charset="-122"/>
                <a:ea typeface="黑体" panose="02010609060101010101" pitchFamily="49" charset="-122"/>
              </a:rPr>
              <a:t>正方形（或立方体）：表示数据的源点或终点</a:t>
            </a: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r>
              <a:rPr lang="zh-CN" altLang="en-US" sz="3200" b="0" dirty="0">
                <a:latin typeface="黑体" panose="02010609060101010101" pitchFamily="49" charset="-122"/>
                <a:ea typeface="黑体" panose="02010609060101010101" pitchFamily="49" charset="-122"/>
              </a:rPr>
              <a:t>人员、部门、计算</a:t>
            </a:r>
            <a:r>
              <a:rPr lang="zh-CN" altLang="en-US" sz="3200" dirty="0">
                <a:latin typeface="黑体" panose="02010609060101010101" pitchFamily="49" charset="-122"/>
                <a:ea typeface="黑体" panose="02010609060101010101" pitchFamily="49" charset="-122"/>
                <a:sym typeface="+mn-ea"/>
              </a:rPr>
              <a:t>机外部设备或传感器装置，可重复表示</a:t>
            </a: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2400" b="0" dirty="0">
              <a:latin typeface="黑体" panose="02010609060101010101" pitchFamily="49" charset="-122"/>
              <a:ea typeface="黑体" panose="02010609060101010101" pitchFamily="49" charset="-122"/>
            </a:endParaRPr>
          </a:p>
          <a:p>
            <a:pPr>
              <a:spcBef>
                <a:spcPct val="30000"/>
              </a:spcBef>
            </a:pPr>
            <a:endParaRPr lang="zh-CN" altLang="en-US" sz="2400" b="0" dirty="0">
              <a:latin typeface="黑体" panose="02010609060101010101" pitchFamily="49" charset="-122"/>
              <a:ea typeface="黑体" panose="02010609060101010101" pitchFamily="49" charset="-122"/>
            </a:endParaRPr>
          </a:p>
        </p:txBody>
      </p:sp>
      <p:pic>
        <p:nvPicPr>
          <p:cNvPr id="801798" name="图片 801797"/>
          <p:cNvPicPr>
            <a:picLocks noChangeAspect="1"/>
          </p:cNvPicPr>
          <p:nvPr/>
        </p:nvPicPr>
        <p:blipFill>
          <a:blip r:embed="rId3"/>
          <a:stretch>
            <a:fillRect/>
          </a:stretch>
        </p:blipFill>
        <p:spPr>
          <a:xfrm>
            <a:off x="791845" y="3250565"/>
            <a:ext cx="5650865" cy="1176020"/>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76275"/>
          </a:xfrm>
        </p:spPr>
        <p:txBody>
          <a:bodyPr/>
          <a:lstStyle/>
          <a:p>
            <a:pPr algn="l" eaLnBrk="1" hangingPunct="1">
              <a:buClrTx/>
              <a:buSzTx/>
              <a:buFontTx/>
            </a:pPr>
            <a:r>
              <a:rPr lang="en-US" altLang="zh-CN" sz="2800" b="1" dirty="0" smtClean="0">
                <a:latin typeface="微软雅黑" panose="020B0503020204020204" charset="-122"/>
                <a:ea typeface="微软雅黑" panose="020B0503020204020204" charset="-122"/>
                <a:cs typeface="微软雅黑" panose="020B0503020204020204" charset="-122"/>
              </a:rPr>
              <a:t>数据流图符号</a:t>
            </a:r>
          </a:p>
        </p:txBody>
      </p:sp>
      <p:sp>
        <p:nvSpPr>
          <p:cNvPr id="40963" name="Rectangle 3"/>
          <p:cNvSpPr>
            <a:spLocks noGrp="1" noChangeArrowheads="1"/>
          </p:cNvSpPr>
          <p:nvPr>
            <p:ph type="body" idx="1"/>
          </p:nvPr>
        </p:nvSpPr>
        <p:spPr>
          <a:xfrm>
            <a:off x="457200" y="895350"/>
            <a:ext cx="8229600" cy="647700"/>
          </a:xfrm>
        </p:spPr>
        <p:txBody>
          <a:bodyPr/>
          <a:lstStyle/>
          <a:p>
            <a:pPr eaLnBrk="1" hangingPunct="1">
              <a:buFont typeface="Wingdings" panose="05000000000000000000" pitchFamily="2" charset="2"/>
              <a:buNone/>
            </a:pPr>
            <a:r>
              <a:rPr lang="zh-CN" altLang="en-US" b="1" smtClean="0">
                <a:solidFill>
                  <a:schemeClr val="tx2"/>
                </a:solidFill>
              </a:rPr>
              <a:t>四种基本符号：</a:t>
            </a:r>
          </a:p>
        </p:txBody>
      </p:sp>
      <p:sp>
        <p:nvSpPr>
          <p:cNvPr id="801796" name="矩形 801795"/>
          <p:cNvSpPr/>
          <p:nvPr/>
        </p:nvSpPr>
        <p:spPr>
          <a:xfrm>
            <a:off x="684213" y="1677988"/>
            <a:ext cx="8280400" cy="4411980"/>
          </a:xfrm>
          <a:prstGeom prst="rect">
            <a:avLst/>
          </a:prstGeom>
          <a:noFill/>
          <a:ln w="9525">
            <a:noFill/>
          </a:ln>
        </p:spPr>
        <p:txBody>
          <a:bodyPr>
            <a:spAutoFit/>
          </a:bodyPr>
          <a:lstStyle/>
          <a:p>
            <a:pPr eaLnBrk="1" latinLnBrk="0" hangingPunct="1">
              <a:lnSpc>
                <a:spcPct val="150000"/>
              </a:lnSpc>
              <a:spcBef>
                <a:spcPts val="0"/>
              </a:spcBef>
            </a:pPr>
            <a:r>
              <a:rPr lang="zh-CN" altLang="en-US" sz="3200" dirty="0">
                <a:latin typeface="黑体" panose="02010609060101010101" pitchFamily="49" charset="-122"/>
                <a:ea typeface="黑体" panose="02010609060101010101" pitchFamily="49" charset="-122"/>
                <a:sym typeface="+mn-ea"/>
              </a:rPr>
              <a:t>圆角矩形（圆形）：代表变换数据的处理；</a:t>
            </a: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ct val="30000"/>
              </a:spcBef>
            </a:pPr>
            <a:r>
              <a:rPr lang="zh-CN" altLang="en-US" sz="3200" dirty="0">
                <a:latin typeface="黑体" panose="02010609060101010101" pitchFamily="49" charset="-122"/>
                <a:ea typeface="黑体" panose="02010609060101010101" pitchFamily="49" charset="-122"/>
                <a:sym typeface="+mn-ea"/>
              </a:rPr>
              <a:t>一系列程序、单个程序或程序一个模块；人工处理过程。</a:t>
            </a:r>
            <a:endParaRPr lang="zh-CN" altLang="en-US" sz="2400" b="0" dirty="0">
              <a:latin typeface="黑体" panose="02010609060101010101" pitchFamily="49" charset="-122"/>
              <a:ea typeface="黑体" panose="02010609060101010101" pitchFamily="49" charset="-122"/>
            </a:endParaRPr>
          </a:p>
          <a:p>
            <a:pPr>
              <a:spcBef>
                <a:spcPct val="30000"/>
              </a:spcBef>
            </a:pPr>
            <a:endParaRPr lang="zh-CN" altLang="en-US" sz="2400" b="0" dirty="0">
              <a:latin typeface="黑体" panose="02010609060101010101" pitchFamily="49" charset="-122"/>
              <a:ea typeface="黑体" panose="02010609060101010101" pitchFamily="49" charset="-122"/>
            </a:endParaRPr>
          </a:p>
        </p:txBody>
      </p:sp>
      <p:pic>
        <p:nvPicPr>
          <p:cNvPr id="818181" name="图片 818180"/>
          <p:cNvPicPr>
            <a:picLocks noChangeAspect="1"/>
          </p:cNvPicPr>
          <p:nvPr/>
        </p:nvPicPr>
        <p:blipFill>
          <a:blip r:embed="rId3"/>
          <a:stretch>
            <a:fillRect/>
          </a:stretch>
        </p:blipFill>
        <p:spPr>
          <a:xfrm>
            <a:off x="755650" y="2807335"/>
            <a:ext cx="4791710" cy="1126490"/>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76275"/>
          </a:xfrm>
        </p:spPr>
        <p:txBody>
          <a:bodyPr/>
          <a:lstStyle/>
          <a:p>
            <a:pPr algn="l" eaLnBrk="1" hangingPunct="1">
              <a:buClrTx/>
              <a:buSzTx/>
              <a:buFontTx/>
            </a:pPr>
            <a:r>
              <a:rPr lang="en-US" altLang="zh-CN" sz="2800" b="1" dirty="0" smtClean="0">
                <a:latin typeface="微软雅黑" panose="020B0503020204020204" charset="-122"/>
                <a:ea typeface="微软雅黑" panose="020B0503020204020204" charset="-122"/>
                <a:cs typeface="微软雅黑" panose="020B0503020204020204" charset="-122"/>
              </a:rPr>
              <a:t>数据流图符号</a:t>
            </a:r>
          </a:p>
        </p:txBody>
      </p:sp>
      <p:sp>
        <p:nvSpPr>
          <p:cNvPr id="40963" name="Rectangle 3"/>
          <p:cNvSpPr>
            <a:spLocks noGrp="1" noChangeArrowheads="1"/>
          </p:cNvSpPr>
          <p:nvPr>
            <p:ph type="body" idx="1"/>
          </p:nvPr>
        </p:nvSpPr>
        <p:spPr>
          <a:xfrm>
            <a:off x="457200" y="895350"/>
            <a:ext cx="8229600" cy="647700"/>
          </a:xfrm>
        </p:spPr>
        <p:txBody>
          <a:bodyPr/>
          <a:lstStyle/>
          <a:p>
            <a:pPr eaLnBrk="1" hangingPunct="1">
              <a:buFont typeface="Wingdings" panose="05000000000000000000" pitchFamily="2" charset="2"/>
              <a:buNone/>
            </a:pPr>
            <a:r>
              <a:rPr lang="zh-CN" altLang="en-US" b="1" smtClean="0">
                <a:solidFill>
                  <a:schemeClr val="tx2"/>
                </a:solidFill>
              </a:rPr>
              <a:t>四种基本符号：</a:t>
            </a:r>
          </a:p>
        </p:txBody>
      </p:sp>
      <p:sp>
        <p:nvSpPr>
          <p:cNvPr id="801796" name="矩形 801795"/>
          <p:cNvSpPr/>
          <p:nvPr/>
        </p:nvSpPr>
        <p:spPr>
          <a:xfrm>
            <a:off x="684213" y="1544638"/>
            <a:ext cx="8280400" cy="5003165"/>
          </a:xfrm>
          <a:prstGeom prst="rect">
            <a:avLst/>
          </a:prstGeom>
          <a:noFill/>
          <a:ln w="9525">
            <a:noFill/>
          </a:ln>
        </p:spPr>
        <p:txBody>
          <a:bodyPr>
            <a:spAutoFit/>
          </a:bodyPr>
          <a:lstStyle/>
          <a:p>
            <a:pPr eaLnBrk="1" latinLnBrk="0" hangingPunct="1">
              <a:lnSpc>
                <a:spcPct val="150000"/>
              </a:lnSpc>
              <a:spcBef>
                <a:spcPts val="0"/>
              </a:spcBef>
            </a:pPr>
            <a:r>
              <a:rPr lang="zh-CN" altLang="en-US" sz="3200" dirty="0">
                <a:latin typeface="黑体" panose="02010609060101010101" pitchFamily="49" charset="-122"/>
                <a:ea typeface="黑体" panose="02010609060101010101" pitchFamily="49" charset="-122"/>
                <a:sym typeface="+mn-ea"/>
              </a:rPr>
              <a:t>开口矩形（两条平行横线）：代表数据存储</a:t>
            </a: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r>
              <a:rPr lang="zh-CN" altLang="en-US" sz="3200" dirty="0">
                <a:latin typeface="黑体" panose="02010609060101010101" pitchFamily="49" charset="-122"/>
                <a:ea typeface="黑体" panose="02010609060101010101" pitchFamily="49" charset="-122"/>
                <a:sym typeface="+mn-ea"/>
              </a:rPr>
              <a:t>文件、文件一部分、数据库元素或数据表中一部分记录，可存在磁盘、磁带、磁鼓、主存、微缩胶片任何介质上。</a:t>
            </a:r>
            <a:endParaRPr lang="zh-CN" altLang="en-US" sz="3200" b="0" dirty="0">
              <a:latin typeface="黑体" panose="02010609060101010101" pitchFamily="49" charset="-122"/>
              <a:ea typeface="黑体" panose="02010609060101010101" pitchFamily="49" charset="-122"/>
            </a:endParaRPr>
          </a:p>
          <a:p>
            <a:pPr>
              <a:spcBef>
                <a:spcPct val="30000"/>
              </a:spcBef>
            </a:pPr>
            <a:endParaRPr lang="zh-CN" altLang="en-US" sz="2400" b="0" dirty="0">
              <a:latin typeface="黑体" panose="02010609060101010101" pitchFamily="49" charset="-122"/>
              <a:ea typeface="黑体" panose="02010609060101010101" pitchFamily="49" charset="-122"/>
            </a:endParaRPr>
          </a:p>
        </p:txBody>
      </p:sp>
      <p:pic>
        <p:nvPicPr>
          <p:cNvPr id="802820" name="图片 802819"/>
          <p:cNvPicPr>
            <a:picLocks noChangeAspect="1"/>
          </p:cNvPicPr>
          <p:nvPr/>
        </p:nvPicPr>
        <p:blipFill>
          <a:blip r:embed="rId3"/>
          <a:stretch>
            <a:fillRect/>
          </a:stretch>
        </p:blipFill>
        <p:spPr>
          <a:xfrm>
            <a:off x="755650" y="2668905"/>
            <a:ext cx="5361305" cy="967740"/>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76275"/>
          </a:xfrm>
        </p:spPr>
        <p:txBody>
          <a:bodyPr/>
          <a:lstStyle/>
          <a:p>
            <a:pPr algn="l" eaLnBrk="1" hangingPunct="1">
              <a:buClrTx/>
              <a:buSzTx/>
              <a:buFontTx/>
            </a:pPr>
            <a:r>
              <a:rPr lang="en-US" altLang="zh-CN" sz="2800" b="1" dirty="0" smtClean="0">
                <a:latin typeface="微软雅黑" panose="020B0503020204020204" charset="-122"/>
                <a:ea typeface="微软雅黑" panose="020B0503020204020204" charset="-122"/>
                <a:cs typeface="微软雅黑" panose="020B0503020204020204" charset="-122"/>
              </a:rPr>
              <a:t>数据流图符号</a:t>
            </a:r>
          </a:p>
        </p:txBody>
      </p:sp>
      <p:sp>
        <p:nvSpPr>
          <p:cNvPr id="40963" name="Rectangle 3"/>
          <p:cNvSpPr>
            <a:spLocks noGrp="1" noChangeArrowheads="1"/>
          </p:cNvSpPr>
          <p:nvPr>
            <p:ph type="body" idx="1"/>
          </p:nvPr>
        </p:nvSpPr>
        <p:spPr>
          <a:xfrm>
            <a:off x="457200" y="895350"/>
            <a:ext cx="8229600" cy="647700"/>
          </a:xfrm>
        </p:spPr>
        <p:txBody>
          <a:bodyPr/>
          <a:lstStyle/>
          <a:p>
            <a:pPr eaLnBrk="1" hangingPunct="1">
              <a:buFont typeface="Wingdings" panose="05000000000000000000" pitchFamily="2" charset="2"/>
              <a:buNone/>
            </a:pPr>
            <a:r>
              <a:rPr lang="zh-CN" altLang="en-US" b="1" smtClean="0">
                <a:solidFill>
                  <a:schemeClr val="tx2"/>
                </a:solidFill>
              </a:rPr>
              <a:t>四种基本符号：</a:t>
            </a:r>
          </a:p>
        </p:txBody>
      </p:sp>
      <p:sp>
        <p:nvSpPr>
          <p:cNvPr id="801796" name="矩形 801795"/>
          <p:cNvSpPr/>
          <p:nvPr/>
        </p:nvSpPr>
        <p:spPr>
          <a:xfrm>
            <a:off x="684213" y="1544638"/>
            <a:ext cx="8280400" cy="3426460"/>
          </a:xfrm>
          <a:prstGeom prst="rect">
            <a:avLst/>
          </a:prstGeom>
          <a:noFill/>
          <a:ln w="9525">
            <a:noFill/>
          </a:ln>
        </p:spPr>
        <p:txBody>
          <a:bodyPr>
            <a:spAutoFit/>
          </a:bodyPr>
          <a:lstStyle/>
          <a:p>
            <a:pPr eaLnBrk="1" latinLnBrk="0" hangingPunct="1">
              <a:lnSpc>
                <a:spcPct val="150000"/>
              </a:lnSpc>
              <a:spcBef>
                <a:spcPts val="0"/>
              </a:spcBef>
            </a:pPr>
            <a:r>
              <a:rPr lang="zh-CN" altLang="en-US" sz="3200" dirty="0">
                <a:latin typeface="黑体" panose="02010609060101010101" pitchFamily="49" charset="-122"/>
                <a:ea typeface="黑体" panose="02010609060101010101" pitchFamily="49" charset="-122"/>
                <a:sym typeface="+mn-ea"/>
              </a:rPr>
              <a:t>箭头：表示数据流，即特定数据的流动方向。</a:t>
            </a:r>
            <a:endParaRPr lang="zh-CN" altLang="en-US" sz="3200" b="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eaLnBrk="1" latinLnBrk="0" hangingPunct="1">
              <a:lnSpc>
                <a:spcPct val="150000"/>
              </a:lnSpc>
              <a:spcBef>
                <a:spcPts val="0"/>
              </a:spcBef>
            </a:pPr>
            <a:endParaRPr lang="zh-CN" altLang="en-US" sz="3200" b="0" dirty="0">
              <a:latin typeface="黑体" panose="02010609060101010101" pitchFamily="49" charset="-122"/>
              <a:ea typeface="黑体" panose="02010609060101010101" pitchFamily="49" charset="-122"/>
            </a:endParaRPr>
          </a:p>
          <a:p>
            <a:pPr>
              <a:spcBef>
                <a:spcPct val="30000"/>
              </a:spcBef>
            </a:pPr>
            <a:r>
              <a:rPr lang="zh-CN" altLang="en-US" sz="3200" dirty="0">
                <a:latin typeface="黑体" panose="02010609060101010101" pitchFamily="49" charset="-122"/>
                <a:ea typeface="黑体" panose="02010609060101010101" pitchFamily="49" charset="-122"/>
                <a:sym typeface="+mn-ea"/>
              </a:rPr>
              <a:t>在处理之间有向流动的数据项或数据集合。</a:t>
            </a:r>
            <a:endParaRPr lang="zh-CN" altLang="en-US" sz="3200" b="0" dirty="0">
              <a:latin typeface="黑体" panose="02010609060101010101" pitchFamily="49" charset="-122"/>
              <a:ea typeface="黑体" panose="02010609060101010101" pitchFamily="49" charset="-122"/>
            </a:endParaRPr>
          </a:p>
          <a:p>
            <a:pPr>
              <a:spcBef>
                <a:spcPct val="30000"/>
              </a:spcBef>
            </a:pPr>
            <a:endParaRPr lang="zh-CN" altLang="en-US" sz="2400" b="0" dirty="0">
              <a:latin typeface="黑体" panose="02010609060101010101" pitchFamily="49" charset="-122"/>
              <a:ea typeface="黑体" panose="02010609060101010101" pitchFamily="49" charset="-122"/>
            </a:endParaRPr>
          </a:p>
        </p:txBody>
      </p:sp>
      <p:pic>
        <p:nvPicPr>
          <p:cNvPr id="819205" name="图片 819204"/>
          <p:cNvPicPr>
            <a:picLocks noChangeAspect="1"/>
          </p:cNvPicPr>
          <p:nvPr/>
        </p:nvPicPr>
        <p:blipFill>
          <a:blip r:embed="rId3"/>
          <a:stretch>
            <a:fillRect/>
          </a:stretch>
        </p:blipFill>
        <p:spPr>
          <a:xfrm>
            <a:off x="755650" y="2598420"/>
            <a:ext cx="5130165" cy="873760"/>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76275"/>
          </a:xfrm>
        </p:spPr>
        <p:txBody>
          <a:bodyPr/>
          <a:lstStyle/>
          <a:p>
            <a:pPr algn="l" eaLnBrk="1" hangingPunct="1">
              <a:buClrTx/>
              <a:buSzTx/>
              <a:buFontTx/>
            </a:pPr>
            <a:r>
              <a:rPr lang="zh-CN" altLang="en-US" sz="2800" b="1" dirty="0">
                <a:latin typeface="微软雅黑" panose="020B0503020204020204" charset="-122"/>
                <a:ea typeface="微软雅黑" panose="020B0503020204020204" charset="-122"/>
                <a:sym typeface="+mn-ea"/>
              </a:rPr>
              <a:t>一个简单的数据流图</a:t>
            </a:r>
            <a:endParaRPr lang="en-US" altLang="zh-CN" sz="2800" b="1" dirty="0" smtClean="0">
              <a:latin typeface="微软雅黑" panose="020B0503020204020204" charset="-122"/>
              <a:ea typeface="微软雅黑" panose="020B0503020204020204" charset="-122"/>
              <a:cs typeface="微软雅黑" panose="020B0503020204020204" charset="-122"/>
            </a:endParaRPr>
          </a:p>
        </p:txBody>
      </p:sp>
      <p:pic>
        <p:nvPicPr>
          <p:cNvPr id="742404" name="图片 742403"/>
          <p:cNvPicPr>
            <a:picLocks noChangeAspect="1"/>
          </p:cNvPicPr>
          <p:nvPr>
            <p:custDataLst>
              <p:tags r:id="rId1"/>
            </p:custDataLst>
          </p:nvPr>
        </p:nvPicPr>
        <p:blipFill>
          <a:blip r:embed="rId4"/>
          <a:stretch>
            <a:fillRect/>
          </a:stretch>
        </p:blipFill>
        <p:spPr>
          <a:xfrm>
            <a:off x="387985" y="998855"/>
            <a:ext cx="8164195" cy="4843145"/>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566420" y="1178560"/>
            <a:ext cx="8229600" cy="4530725"/>
          </a:xfrm>
        </p:spPr>
        <p:txBody>
          <a:bodyPr/>
          <a:lstStyle/>
          <a:p>
            <a:pPr fontAlgn="ctr" latinLnBrk="0">
              <a:lnSpc>
                <a:spcPct val="150000"/>
              </a:lnSpc>
              <a:spcBef>
                <a:spcPts val="0"/>
              </a:spcBef>
              <a:buFont typeface="Wingdings" panose="05000000000000000000" pitchFamily="2" charset="2"/>
              <a:buNone/>
            </a:pPr>
            <a:r>
              <a:rPr lang="zh-CN" sz="2800" b="1" dirty="0" smtClean="0"/>
              <a:t>（</a:t>
            </a:r>
            <a:r>
              <a:rPr lang="zh-CN" altLang="zh-CN" sz="2800" b="1" dirty="0" smtClean="0"/>
              <a:t>1</a:t>
            </a:r>
            <a:r>
              <a:rPr lang="zh-CN" sz="2800" b="1" dirty="0" smtClean="0"/>
              <a:t>）从问题分析中分析出外部实体、加工、数据存储、数据流模型；</a:t>
            </a:r>
          </a:p>
          <a:p>
            <a:pPr fontAlgn="ctr" latinLnBrk="0">
              <a:lnSpc>
                <a:spcPct val="150000"/>
              </a:lnSpc>
              <a:spcBef>
                <a:spcPts val="0"/>
              </a:spcBef>
              <a:buFont typeface="Wingdings" panose="05000000000000000000" pitchFamily="2" charset="2"/>
              <a:buNone/>
            </a:pPr>
            <a:r>
              <a:rPr lang="zh-CN" sz="2800" b="1" dirty="0" smtClean="0"/>
              <a:t>（</a:t>
            </a:r>
            <a:r>
              <a:rPr lang="zh-CN" altLang="zh-CN" sz="2800" b="1" dirty="0" smtClean="0"/>
              <a:t>2</a:t>
            </a:r>
            <a:r>
              <a:rPr lang="zh-CN" sz="2800" b="1" dirty="0" smtClean="0"/>
              <a:t>）根据第一步结果画出基本</a:t>
            </a:r>
            <a:r>
              <a:rPr lang="zh-CN" sz="2800" b="1" dirty="0" smtClean="0">
                <a:sym typeface="+mn-ea"/>
              </a:rPr>
              <a:t>系统数据流图，即顶层图；</a:t>
            </a:r>
            <a:endParaRPr lang="zh-CN" sz="2800" b="1" dirty="0" smtClean="0"/>
          </a:p>
          <a:p>
            <a:pPr fontAlgn="ctr" latinLnBrk="0">
              <a:lnSpc>
                <a:spcPct val="150000"/>
              </a:lnSpc>
              <a:spcBef>
                <a:spcPts val="0"/>
              </a:spcBef>
              <a:buFont typeface="Wingdings" panose="05000000000000000000" pitchFamily="2" charset="2"/>
              <a:buNone/>
            </a:pPr>
            <a:r>
              <a:rPr lang="zh-CN" sz="2800" b="1" dirty="0" smtClean="0"/>
              <a:t>（</a:t>
            </a:r>
            <a:r>
              <a:rPr lang="zh-CN" altLang="zh-CN" sz="2800" b="1" dirty="0" smtClean="0"/>
              <a:t>3</a:t>
            </a:r>
            <a:r>
              <a:rPr lang="zh-CN" sz="2800" b="1" dirty="0" smtClean="0"/>
              <a:t>）</a:t>
            </a:r>
            <a:r>
              <a:rPr lang="zh-CN" sz="2800" b="1" dirty="0" smtClean="0">
                <a:sym typeface="+mn-ea"/>
              </a:rPr>
              <a:t>把顶层数据流图细化为功能级数据流图；</a:t>
            </a:r>
          </a:p>
          <a:p>
            <a:pPr fontAlgn="ctr" latinLnBrk="0">
              <a:lnSpc>
                <a:spcPct val="150000"/>
              </a:lnSpc>
              <a:spcBef>
                <a:spcPts val="0"/>
              </a:spcBef>
              <a:buFont typeface="Wingdings" panose="05000000000000000000" pitchFamily="2" charset="2"/>
              <a:buNone/>
            </a:pPr>
            <a:r>
              <a:rPr lang="zh-CN" sz="2800" b="1" dirty="0" smtClean="0">
                <a:sym typeface="+mn-ea"/>
              </a:rPr>
              <a:t>（4）将功能级数据流图中的主要功能进一步细化，直至满意为止。</a:t>
            </a:r>
            <a:r>
              <a:rPr lang="zh-CN" altLang="zh-CN" sz="2400" dirty="0">
                <a:sym typeface="+mn-ea"/>
              </a:rPr>
              <a:t/>
            </a:r>
            <a:br>
              <a:rPr lang="zh-CN" altLang="zh-CN" sz="2400" dirty="0">
                <a:sym typeface="+mn-ea"/>
              </a:rPr>
            </a:br>
            <a:endParaRPr lang="zh-CN" altLang="en-US" sz="2400" b="1" dirty="0" smtClean="0"/>
          </a:p>
        </p:txBody>
      </p:sp>
      <p:sp>
        <p:nvSpPr>
          <p:cNvPr id="3" name="标题 2"/>
          <p:cNvSpPr>
            <a:spLocks noGrp="1"/>
          </p:cNvSpPr>
          <p:nvPr>
            <p:ph type="title"/>
          </p:nvPr>
        </p:nvSpPr>
        <p:spPr>
          <a:xfrm>
            <a:off x="457200" y="278130"/>
            <a:ext cx="8229600" cy="690880"/>
          </a:xfrm>
        </p:spPr>
        <p:txBody>
          <a:bodyPr/>
          <a:lstStyle/>
          <a:p>
            <a:r>
              <a:rPr lang="zh-CN" altLang="en-US"/>
              <a:t>设计步骤：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3" name="文本框 2"/>
          <p:cNvSpPr txBox="1"/>
          <p:nvPr/>
        </p:nvSpPr>
        <p:spPr>
          <a:xfrm>
            <a:off x="525145" y="1133475"/>
            <a:ext cx="8268970" cy="3415030"/>
          </a:xfrm>
          <a:prstGeom prst="rect">
            <a:avLst/>
          </a:prstGeom>
          <a:noFill/>
        </p:spPr>
        <p:txBody>
          <a:bodyPr wrap="square" rtlCol="0" anchor="t">
            <a:spAutoFit/>
          </a:bodyPr>
          <a:lstStyle/>
          <a:p>
            <a:pPr indent="457200" eaLnBrk="1" latinLnBrk="0" hangingPunct="1">
              <a:lnSpc>
                <a:spcPct val="150000"/>
              </a:lnSpc>
            </a:pP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用例图主要用来描述用户的功能需求。</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UML</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侧重从最终用户的角度来理解软件系统的需求，强调谁在使用系统、系统可以完成哪些功能。</a:t>
            </a:r>
          </a:p>
          <a:p>
            <a:pPr indent="457200" eaLnBrk="1" latinLnBrk="0" hangingPunct="1">
              <a:lnSpc>
                <a:spcPct val="150000"/>
              </a:lnSpc>
            </a:pP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用例图的组成元素包括用例、参与者、关系</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用例间的关系，参与者之间的关系，参与者与用例之间的关系</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a:t>
            </a:r>
          </a:p>
          <a:p>
            <a:pPr indent="457200" eaLnBrk="1" latinLnBrk="0" hangingPunct="1">
              <a:lnSpc>
                <a:spcPct val="150000"/>
              </a:lnSpc>
            </a:pPr>
            <a:endParaRPr lang="zh-CN" altLang="en-US" sz="2400" kern="0" noProof="0" dirty="0" smtClean="0">
              <a:ln>
                <a:noFill/>
              </a:ln>
              <a:effectLst/>
              <a:uLnTx/>
              <a:uFillTx/>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3" name="文本框 2"/>
          <p:cNvSpPr txBox="1"/>
          <p:nvPr/>
        </p:nvSpPr>
        <p:spPr>
          <a:xfrm>
            <a:off x="525145" y="1133475"/>
            <a:ext cx="8268970" cy="3415030"/>
          </a:xfrm>
          <a:prstGeom prst="rect">
            <a:avLst/>
          </a:prstGeom>
          <a:noFill/>
        </p:spPr>
        <p:txBody>
          <a:bodyPr wrap="square" rtlCol="0" anchor="t">
            <a:spAutoFit/>
          </a:bodyPr>
          <a:lstStyle/>
          <a:p>
            <a:pPr indent="457200"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参与者：描述与系统交互的人或物</a:t>
            </a:r>
            <a:r>
              <a:rPr lang="en-US" altLang="en-US" sz="2400">
                <a:latin typeface="黑体" panose="02010609060101010101" pitchFamily="49" charset="-122"/>
                <a:ea typeface="黑体" panose="02010609060101010101" pitchFamily="49" charset="-122"/>
                <a:sym typeface="+mn-ea"/>
              </a:rPr>
              <a:t>，代表外部实体（如用户、硬件设备或其它软件系统）。</a:t>
            </a:r>
            <a:r>
              <a:rPr lang="zh-CN" altLang="en-US" sz="2400">
                <a:latin typeface="黑体" panose="02010609060101010101" pitchFamily="49" charset="-122"/>
                <a:ea typeface="黑体" panose="02010609060101010101" pitchFamily="49" charset="-122"/>
                <a:sym typeface="+mn-ea"/>
              </a:rPr>
              <a:t>其代表一种角色，不是具体的人或物。</a:t>
            </a:r>
          </a:p>
          <a:p>
            <a:pPr indent="457200" eaLnBrk="1" latinLnBrk="0" hangingPunct="1">
              <a:lnSpc>
                <a:spcPct val="150000"/>
              </a:lnSpc>
            </a:pPr>
            <a:r>
              <a:rPr lang="en-US" altLang="en-US" b="1">
                <a:solidFill>
                  <a:srgbClr val="FF0000"/>
                </a:solidFill>
                <a:latin typeface="黑体" panose="02010609060101010101" pitchFamily="49" charset="-122"/>
                <a:ea typeface="黑体" panose="02010609060101010101" pitchFamily="49" charset="-122"/>
                <a:sym typeface="+mn-ea"/>
              </a:rPr>
              <a:t>参与者一定是直接并且主动地向系统发出动作并获得反馈的。</a:t>
            </a:r>
          </a:p>
          <a:p>
            <a:pPr indent="457200" eaLnBrk="1" latinLnBrk="0" hangingPunct="1">
              <a:lnSpc>
                <a:spcPct val="150000"/>
              </a:lnSpc>
            </a:pPr>
            <a:endParaRPr lang="zh-CN" altLang="en-US" sz="2400" kern="0" noProof="0" dirty="0" smtClean="0">
              <a:ln>
                <a:noFill/>
              </a:ln>
              <a:effectLst/>
              <a:uLnTx/>
              <a:uFillTx/>
              <a:latin typeface="黑体" panose="02010609060101010101" pitchFamily="49" charset="-122"/>
              <a:ea typeface="黑体" panose="02010609060101010101" pitchFamily="49" charset="-122"/>
              <a:sym typeface="+mn-ea"/>
            </a:endParaRPr>
          </a:p>
        </p:txBody>
      </p:sp>
      <p:pic>
        <p:nvPicPr>
          <p:cNvPr id="107526" name="图片 107525"/>
          <p:cNvPicPr>
            <a:picLocks noChangeAspect="1"/>
          </p:cNvPicPr>
          <p:nvPr/>
        </p:nvPicPr>
        <p:blipFill>
          <a:blip r:embed="rId2"/>
          <a:stretch>
            <a:fillRect/>
          </a:stretch>
        </p:blipFill>
        <p:spPr>
          <a:xfrm>
            <a:off x="3132138" y="3716655"/>
            <a:ext cx="2736850" cy="2241550"/>
          </a:xfrm>
          <a:prstGeom prst="rect">
            <a:avLst/>
          </a:prstGeom>
          <a:noFill/>
          <a:ln w="28575" cap="flat" cmpd="sng">
            <a:solidFill>
              <a:srgbClr val="008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526"/>
                                        </p:tgtEl>
                                        <p:attrNameLst>
                                          <p:attrName>style.visibility</p:attrName>
                                        </p:attrNameLst>
                                      </p:cBhvr>
                                      <p:to>
                                        <p:strVal val="visible"/>
                                      </p:to>
                                    </p:set>
                                    <p:animEffect transition="in" filter="blinds(horizontal)">
                                      <p:cBhvr>
                                        <p:cTn id="7"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3" name="文本框 2"/>
          <p:cNvSpPr txBox="1"/>
          <p:nvPr/>
        </p:nvSpPr>
        <p:spPr>
          <a:xfrm>
            <a:off x="525145" y="1133475"/>
            <a:ext cx="8268970" cy="2861310"/>
          </a:xfrm>
          <a:prstGeom prst="rect">
            <a:avLst/>
          </a:prstGeom>
          <a:noFill/>
        </p:spPr>
        <p:txBody>
          <a:bodyPr wrap="square" rtlCol="0" anchor="t">
            <a:spAutoFit/>
          </a:bodyPr>
          <a:lstStyle/>
          <a:p>
            <a:pPr indent="457200" eaLnBrk="1" latinLnBrk="0" hangingPunct="1">
              <a:lnSpc>
                <a:spcPct val="150000"/>
              </a:lnSpc>
            </a:pPr>
            <a:r>
              <a:rPr lang="zh-CN" altLang="en-US" sz="2400" dirty="0">
                <a:latin typeface="黑体" panose="02010609060101010101" pitchFamily="49" charset="-122"/>
                <a:ea typeface="黑体" panose="02010609060101010101" pitchFamily="49" charset="-122"/>
                <a:sym typeface="+mn-ea"/>
              </a:rPr>
              <a:t>用例：参与者与计算机一次典型交互，代表系统某一完整功能。</a:t>
            </a:r>
          </a:p>
          <a:p>
            <a:pPr indent="457200" algn="l" eaLnBrk="1" latinLnBrk="0" hangingPunct="1">
              <a:lnSpc>
                <a:spcPct val="150000"/>
              </a:lnSpc>
              <a:buClrTx/>
              <a:buSzTx/>
              <a:buFontTx/>
            </a:pPr>
            <a:r>
              <a:rPr lang="en-US" altLang="en-US" b="1">
                <a:solidFill>
                  <a:srgbClr val="FF0000"/>
                </a:solidFill>
                <a:latin typeface="黑体" panose="02010609060101010101" pitchFamily="49" charset="-122"/>
                <a:ea typeface="黑体" panose="02010609060101010101" pitchFamily="49" charset="-122"/>
                <a:sym typeface="+mn-ea"/>
              </a:rPr>
              <a:t>一个</a:t>
            </a:r>
            <a:r>
              <a:rPr lang="zh-CN" altLang="en-US" b="1">
                <a:solidFill>
                  <a:srgbClr val="FF0000"/>
                </a:solidFill>
                <a:latin typeface="黑体" panose="02010609060101010101" pitchFamily="49" charset="-122"/>
                <a:ea typeface="黑体" panose="02010609060101010101" pitchFamily="49" charset="-122"/>
                <a:sym typeface="+mn-ea"/>
              </a:rPr>
              <a:t>完整、</a:t>
            </a:r>
            <a:r>
              <a:rPr lang="en-US" altLang="en-US" b="1">
                <a:solidFill>
                  <a:srgbClr val="FF0000"/>
                </a:solidFill>
                <a:latin typeface="黑体" panose="02010609060101010101" pitchFamily="49" charset="-122"/>
                <a:ea typeface="黑体" panose="02010609060101010101" pitchFamily="49" charset="-122"/>
                <a:sym typeface="+mn-ea"/>
              </a:rPr>
              <a:t>有效的目标应当在系统边界内，由参与者发动，并具有明确的后果。</a:t>
            </a:r>
            <a:endParaRPr lang="en-US" altLang="en-US" sz="2400" b="1">
              <a:solidFill>
                <a:srgbClr val="FF0000"/>
              </a:solidFill>
              <a:latin typeface="黑体" panose="02010609060101010101" pitchFamily="49" charset="-122"/>
              <a:ea typeface="黑体" panose="02010609060101010101" pitchFamily="49" charset="-122"/>
            </a:endParaRPr>
          </a:p>
          <a:p>
            <a:pPr indent="457200" eaLnBrk="1" latinLnBrk="0" hangingPunct="1">
              <a:lnSpc>
                <a:spcPct val="150000"/>
              </a:lnSpc>
            </a:pPr>
            <a:endParaRPr lang="zh-CN" altLang="en-US" sz="2400" kern="0" noProof="0" dirty="0" smtClean="0">
              <a:ln>
                <a:noFill/>
              </a:ln>
              <a:effectLst/>
              <a:uLnTx/>
              <a:uFillTx/>
              <a:latin typeface="+mn-lt"/>
              <a:ea typeface="+mn-ea"/>
              <a:sym typeface="+mn-ea"/>
            </a:endParaRPr>
          </a:p>
        </p:txBody>
      </p:sp>
      <p:pic>
        <p:nvPicPr>
          <p:cNvPr id="106503" name="图片 106502"/>
          <p:cNvPicPr>
            <a:picLocks noChangeAspect="1"/>
          </p:cNvPicPr>
          <p:nvPr/>
        </p:nvPicPr>
        <p:blipFill>
          <a:blip r:embed="rId2"/>
          <a:stretch>
            <a:fillRect/>
          </a:stretch>
        </p:blipFill>
        <p:spPr>
          <a:xfrm>
            <a:off x="3086418" y="4149090"/>
            <a:ext cx="2376487" cy="1368425"/>
          </a:xfrm>
          <a:prstGeom prst="rect">
            <a:avLst/>
          </a:prstGeom>
          <a:noFill/>
          <a:ln w="28575" cap="flat" cmpd="sng">
            <a:solidFill>
              <a:srgbClr val="008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6503"/>
                                        </p:tgtEl>
                                        <p:attrNameLst>
                                          <p:attrName>style.visibility</p:attrName>
                                        </p:attrNameLst>
                                      </p:cBhvr>
                                      <p:to>
                                        <p:strVal val="visible"/>
                                      </p:to>
                                    </p:set>
                                    <p:anim calcmode="lin" valueType="num">
                                      <p:cBhvr additive="base">
                                        <p:cTn id="7" dur="500" fill="hold"/>
                                        <p:tgtEl>
                                          <p:spTgt spid="106503"/>
                                        </p:tgtEl>
                                        <p:attrNameLst>
                                          <p:attrName>ppt_x</p:attrName>
                                        </p:attrNameLst>
                                      </p:cBhvr>
                                      <p:tavLst>
                                        <p:tav tm="0">
                                          <p:val>
                                            <p:strVal val="#ppt_x"/>
                                          </p:val>
                                        </p:tav>
                                        <p:tav tm="100000">
                                          <p:val>
                                            <p:strVal val="#ppt_x"/>
                                          </p:val>
                                        </p:tav>
                                      </p:tavLst>
                                    </p:anim>
                                    <p:anim calcmode="lin" valueType="num">
                                      <p:cBhvr additive="base">
                                        <p:cTn id="8" dur="500" fill="hold"/>
                                        <p:tgtEl>
                                          <p:spTgt spid="106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ctrTitle"/>
          </p:nvPr>
        </p:nvSpPr>
        <p:spPr>
          <a:xfrm>
            <a:off x="395605" y="143510"/>
            <a:ext cx="8496300" cy="724535"/>
          </a:xfrm>
          <a:noFill/>
        </p:spPr>
        <p:txBody>
          <a:bodyPr/>
          <a:lstStyle/>
          <a:p>
            <a:pPr>
              <a:lnSpc>
                <a:spcPct val="150000"/>
              </a:lnSpc>
              <a:spcBef>
                <a:spcPct val="50000"/>
              </a:spcBef>
            </a:pPr>
            <a:r>
              <a:rPr lang="en-US" altLang="zh-CN" sz="2800" b="1" dirty="0" smtClean="0">
                <a:latin typeface="微软雅黑" panose="020B0503020204020204" charset="-122"/>
                <a:ea typeface="微软雅黑" panose="020B0503020204020204" charset="-122"/>
                <a:cs typeface="微软雅黑" panose="020B0503020204020204" charset="-122"/>
              </a:rPr>
              <a:t>软件生命周期  </a:t>
            </a:r>
          </a:p>
        </p:txBody>
      </p:sp>
      <p:grpSp>
        <p:nvGrpSpPr>
          <p:cNvPr id="25604" name="Group 4"/>
          <p:cNvGrpSpPr/>
          <p:nvPr/>
        </p:nvGrpSpPr>
        <p:grpSpPr bwMode="auto">
          <a:xfrm>
            <a:off x="29845" y="1094740"/>
            <a:ext cx="7841941" cy="4065905"/>
            <a:chOff x="1478" y="5526"/>
            <a:chExt cx="5928" cy="3432"/>
          </a:xfrm>
        </p:grpSpPr>
        <p:sp>
          <p:nvSpPr>
            <p:cNvPr id="25611" name="Text Box 5"/>
            <p:cNvSpPr txBox="1">
              <a:spLocks noChangeArrowheads="1"/>
            </p:cNvSpPr>
            <p:nvPr/>
          </p:nvSpPr>
          <p:spPr bwMode="auto">
            <a:xfrm>
              <a:off x="3158" y="5526"/>
              <a:ext cx="1260" cy="468"/>
            </a:xfrm>
            <a:prstGeom prst="rect">
              <a:avLst/>
            </a:prstGeom>
            <a:noFill/>
            <a:ln w="9525">
              <a:noFill/>
              <a:miter lim="800000"/>
            </a:ln>
          </p:spPr>
          <p:txBody>
            <a:bodyPr/>
            <a:lstStyle/>
            <a:p>
              <a:pPr algn="just"/>
              <a:r>
                <a:rPr lang="zh-CN" altLang="en-US" b="1">
                  <a:solidFill>
                    <a:schemeClr val="hlink"/>
                  </a:solidFill>
                  <a:latin typeface="Times New Roman" panose="02020603050405020304" pitchFamily="18" charset="0"/>
                </a:rPr>
                <a:t>三个时期：</a:t>
              </a:r>
            </a:p>
          </p:txBody>
        </p:sp>
        <p:sp>
          <p:nvSpPr>
            <p:cNvPr id="25612" name="Text Box 6"/>
            <p:cNvSpPr txBox="1">
              <a:spLocks noChangeArrowheads="1"/>
            </p:cNvSpPr>
            <p:nvPr/>
          </p:nvSpPr>
          <p:spPr bwMode="auto">
            <a:xfrm>
              <a:off x="4418" y="5526"/>
              <a:ext cx="1260"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八个阶段：</a:t>
              </a:r>
            </a:p>
          </p:txBody>
        </p:sp>
        <p:sp>
          <p:nvSpPr>
            <p:cNvPr id="25613" name="Text Box 7"/>
            <p:cNvSpPr txBox="1">
              <a:spLocks noChangeArrowheads="1"/>
            </p:cNvSpPr>
            <p:nvPr/>
          </p:nvSpPr>
          <p:spPr bwMode="auto">
            <a:xfrm>
              <a:off x="1478" y="7569"/>
              <a:ext cx="1575" cy="468"/>
            </a:xfrm>
            <a:prstGeom prst="rect">
              <a:avLst/>
            </a:prstGeom>
            <a:noFill/>
            <a:ln w="9525">
              <a:noFill/>
              <a:miter lim="800000"/>
            </a:ln>
          </p:spPr>
          <p:txBody>
            <a:bodyPr/>
            <a:lstStyle/>
            <a:p>
              <a:pPr algn="just"/>
              <a:r>
                <a:rPr lang="zh-CN" altLang="en-US" b="1">
                  <a:latin typeface="Times New Roman" panose="02020603050405020304" pitchFamily="18" charset="0"/>
                </a:rPr>
                <a:t>软件生命周期</a:t>
              </a:r>
            </a:p>
          </p:txBody>
        </p:sp>
        <p:sp>
          <p:nvSpPr>
            <p:cNvPr id="25614" name="Text Box 8"/>
            <p:cNvSpPr txBox="1">
              <a:spLocks noChangeArrowheads="1"/>
            </p:cNvSpPr>
            <p:nvPr/>
          </p:nvSpPr>
          <p:spPr bwMode="auto">
            <a:xfrm>
              <a:off x="3158" y="6306"/>
              <a:ext cx="1155" cy="468"/>
            </a:xfrm>
            <a:prstGeom prst="rect">
              <a:avLst/>
            </a:prstGeom>
            <a:noFill/>
            <a:ln w="9525">
              <a:noFill/>
              <a:miter lim="800000"/>
            </a:ln>
          </p:spPr>
          <p:txBody>
            <a:bodyPr/>
            <a:lstStyle/>
            <a:p>
              <a:pPr algn="just"/>
              <a:r>
                <a:rPr lang="zh-CN" altLang="en-US" b="1">
                  <a:solidFill>
                    <a:schemeClr val="hlink"/>
                  </a:solidFill>
                  <a:latin typeface="Times New Roman" panose="02020603050405020304" pitchFamily="18" charset="0"/>
                </a:rPr>
                <a:t>软件定义</a:t>
              </a:r>
            </a:p>
          </p:txBody>
        </p:sp>
        <p:sp>
          <p:nvSpPr>
            <p:cNvPr id="25615" name="Text Box 9"/>
            <p:cNvSpPr txBox="1">
              <a:spLocks noChangeArrowheads="1"/>
            </p:cNvSpPr>
            <p:nvPr/>
          </p:nvSpPr>
          <p:spPr bwMode="auto">
            <a:xfrm>
              <a:off x="3158" y="7554"/>
              <a:ext cx="1260" cy="468"/>
            </a:xfrm>
            <a:prstGeom prst="rect">
              <a:avLst/>
            </a:prstGeom>
            <a:noFill/>
            <a:ln w="9525">
              <a:noFill/>
              <a:miter lim="800000"/>
            </a:ln>
          </p:spPr>
          <p:txBody>
            <a:bodyPr/>
            <a:lstStyle/>
            <a:p>
              <a:pPr algn="just"/>
              <a:r>
                <a:rPr lang="zh-CN" altLang="en-US" b="1">
                  <a:solidFill>
                    <a:schemeClr val="hlink"/>
                  </a:solidFill>
                  <a:latin typeface="Times New Roman" panose="02020603050405020304" pitchFamily="18" charset="0"/>
                </a:rPr>
                <a:t>软件开发</a:t>
              </a:r>
            </a:p>
          </p:txBody>
        </p:sp>
        <p:sp>
          <p:nvSpPr>
            <p:cNvPr id="25616" name="Text Box 10"/>
            <p:cNvSpPr txBox="1">
              <a:spLocks noChangeArrowheads="1"/>
            </p:cNvSpPr>
            <p:nvPr/>
          </p:nvSpPr>
          <p:spPr bwMode="auto">
            <a:xfrm>
              <a:off x="3158" y="8490"/>
              <a:ext cx="1155" cy="468"/>
            </a:xfrm>
            <a:prstGeom prst="rect">
              <a:avLst/>
            </a:prstGeom>
            <a:noFill/>
            <a:ln w="9525">
              <a:noFill/>
              <a:miter lim="800000"/>
            </a:ln>
          </p:spPr>
          <p:txBody>
            <a:bodyPr/>
            <a:lstStyle/>
            <a:p>
              <a:pPr algn="just"/>
              <a:r>
                <a:rPr lang="zh-CN" altLang="en-US" b="1">
                  <a:solidFill>
                    <a:schemeClr val="hlink"/>
                  </a:solidFill>
                  <a:latin typeface="Times New Roman" panose="02020603050405020304" pitchFamily="18" charset="0"/>
                </a:rPr>
                <a:t>软件维护</a:t>
              </a:r>
            </a:p>
          </p:txBody>
        </p:sp>
        <p:sp>
          <p:nvSpPr>
            <p:cNvPr id="25617" name="Text Box 11"/>
            <p:cNvSpPr txBox="1">
              <a:spLocks noChangeArrowheads="1"/>
            </p:cNvSpPr>
            <p:nvPr/>
          </p:nvSpPr>
          <p:spPr bwMode="auto">
            <a:xfrm>
              <a:off x="4418" y="5993"/>
              <a:ext cx="1155"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问题定义</a:t>
              </a:r>
            </a:p>
          </p:txBody>
        </p:sp>
        <p:sp>
          <p:nvSpPr>
            <p:cNvPr id="25618" name="Text Box 12"/>
            <p:cNvSpPr txBox="1">
              <a:spLocks noChangeArrowheads="1"/>
            </p:cNvSpPr>
            <p:nvPr/>
          </p:nvSpPr>
          <p:spPr bwMode="auto">
            <a:xfrm>
              <a:off x="4418" y="6306"/>
              <a:ext cx="1440"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可行性研究</a:t>
              </a:r>
            </a:p>
          </p:txBody>
        </p:sp>
        <p:sp>
          <p:nvSpPr>
            <p:cNvPr id="25619" name="Text Box 13"/>
            <p:cNvSpPr txBox="1">
              <a:spLocks noChangeArrowheads="1"/>
            </p:cNvSpPr>
            <p:nvPr/>
          </p:nvSpPr>
          <p:spPr bwMode="auto">
            <a:xfrm>
              <a:off x="4418" y="6618"/>
              <a:ext cx="1155"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需求分析</a:t>
              </a:r>
            </a:p>
          </p:txBody>
        </p:sp>
        <p:sp>
          <p:nvSpPr>
            <p:cNvPr id="25620" name="Text Box 14"/>
            <p:cNvSpPr txBox="1">
              <a:spLocks noChangeArrowheads="1"/>
            </p:cNvSpPr>
            <p:nvPr/>
          </p:nvSpPr>
          <p:spPr bwMode="auto">
            <a:xfrm>
              <a:off x="4418" y="7086"/>
              <a:ext cx="1155"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概要设计</a:t>
              </a:r>
            </a:p>
          </p:txBody>
        </p:sp>
        <p:sp>
          <p:nvSpPr>
            <p:cNvPr id="25621" name="Text Box 15"/>
            <p:cNvSpPr txBox="1">
              <a:spLocks noChangeArrowheads="1"/>
            </p:cNvSpPr>
            <p:nvPr/>
          </p:nvSpPr>
          <p:spPr bwMode="auto">
            <a:xfrm>
              <a:off x="4418" y="7398"/>
              <a:ext cx="1260"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详细设计</a:t>
              </a:r>
            </a:p>
          </p:txBody>
        </p:sp>
        <p:sp>
          <p:nvSpPr>
            <p:cNvPr id="25622" name="Text Box 16"/>
            <p:cNvSpPr txBox="1">
              <a:spLocks noChangeArrowheads="1"/>
            </p:cNvSpPr>
            <p:nvPr/>
          </p:nvSpPr>
          <p:spPr bwMode="auto">
            <a:xfrm>
              <a:off x="4418" y="7710"/>
              <a:ext cx="1785"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编码和单元测试</a:t>
              </a:r>
            </a:p>
          </p:txBody>
        </p:sp>
        <p:sp>
          <p:nvSpPr>
            <p:cNvPr id="25623" name="Text Box 17"/>
            <p:cNvSpPr txBox="1">
              <a:spLocks noChangeArrowheads="1"/>
            </p:cNvSpPr>
            <p:nvPr/>
          </p:nvSpPr>
          <p:spPr bwMode="auto">
            <a:xfrm>
              <a:off x="4418" y="8022"/>
              <a:ext cx="1260"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综合测试</a:t>
              </a:r>
            </a:p>
          </p:txBody>
        </p:sp>
        <p:sp>
          <p:nvSpPr>
            <p:cNvPr id="25624" name="Text Box 18"/>
            <p:cNvSpPr txBox="1">
              <a:spLocks noChangeArrowheads="1"/>
            </p:cNvSpPr>
            <p:nvPr/>
          </p:nvSpPr>
          <p:spPr bwMode="auto">
            <a:xfrm>
              <a:off x="4418" y="8490"/>
              <a:ext cx="1260" cy="468"/>
            </a:xfrm>
            <a:prstGeom prst="rect">
              <a:avLst/>
            </a:prstGeom>
            <a:noFill/>
            <a:ln w="9525">
              <a:noFill/>
              <a:miter lim="800000"/>
            </a:ln>
          </p:spPr>
          <p:txBody>
            <a:bodyPr/>
            <a:lstStyle/>
            <a:p>
              <a:pPr algn="just"/>
              <a:r>
                <a:rPr lang="zh-CN" altLang="en-US" b="1">
                  <a:solidFill>
                    <a:schemeClr val="accent2"/>
                  </a:solidFill>
                  <a:latin typeface="Times New Roman" panose="02020603050405020304" pitchFamily="18" charset="0"/>
                </a:rPr>
                <a:t>运行维护</a:t>
              </a:r>
            </a:p>
          </p:txBody>
        </p:sp>
        <p:sp>
          <p:nvSpPr>
            <p:cNvPr id="25625" name="AutoShape 19"/>
            <p:cNvSpPr/>
            <p:nvPr/>
          </p:nvSpPr>
          <p:spPr bwMode="auto">
            <a:xfrm>
              <a:off x="4313" y="6150"/>
              <a:ext cx="105" cy="624"/>
            </a:xfrm>
            <a:prstGeom prst="leftBrace">
              <a:avLst>
                <a:gd name="adj1" fmla="val 49524"/>
                <a:gd name="adj2" fmla="val 50000"/>
              </a:avLst>
            </a:prstGeom>
            <a:noFill/>
            <a:ln w="9525">
              <a:solidFill>
                <a:srgbClr val="000000"/>
              </a:solidFill>
              <a:round/>
            </a:ln>
          </p:spPr>
          <p:txBody>
            <a:bodyPr/>
            <a:lstStyle/>
            <a:p>
              <a:endParaRPr lang="zh-CN" altLang="en-US"/>
            </a:p>
          </p:txBody>
        </p:sp>
        <p:sp>
          <p:nvSpPr>
            <p:cNvPr id="25626" name="AutoShape 20"/>
            <p:cNvSpPr/>
            <p:nvPr/>
          </p:nvSpPr>
          <p:spPr bwMode="auto">
            <a:xfrm>
              <a:off x="4313" y="7242"/>
              <a:ext cx="105" cy="936"/>
            </a:xfrm>
            <a:prstGeom prst="leftBrace">
              <a:avLst>
                <a:gd name="adj1" fmla="val 74286"/>
                <a:gd name="adj2" fmla="val 50000"/>
              </a:avLst>
            </a:prstGeom>
            <a:noFill/>
            <a:ln w="9525">
              <a:solidFill>
                <a:srgbClr val="000000"/>
              </a:solidFill>
              <a:round/>
            </a:ln>
          </p:spPr>
          <p:txBody>
            <a:bodyPr/>
            <a:lstStyle/>
            <a:p>
              <a:endParaRPr lang="zh-CN" altLang="en-US"/>
            </a:p>
          </p:txBody>
        </p:sp>
        <p:sp>
          <p:nvSpPr>
            <p:cNvPr id="25627" name="Line 21"/>
            <p:cNvSpPr>
              <a:spLocks noChangeShapeType="1"/>
            </p:cNvSpPr>
            <p:nvPr/>
          </p:nvSpPr>
          <p:spPr bwMode="auto">
            <a:xfrm>
              <a:off x="4172" y="8703"/>
              <a:ext cx="315" cy="1"/>
            </a:xfrm>
            <a:prstGeom prst="line">
              <a:avLst/>
            </a:prstGeom>
            <a:noFill/>
            <a:ln w="9525">
              <a:solidFill>
                <a:srgbClr val="000000"/>
              </a:solidFill>
              <a:round/>
            </a:ln>
          </p:spPr>
          <p:txBody>
            <a:bodyPr/>
            <a:lstStyle/>
            <a:p>
              <a:endParaRPr lang="zh-CN" altLang="en-US"/>
            </a:p>
          </p:txBody>
        </p:sp>
        <p:sp>
          <p:nvSpPr>
            <p:cNvPr id="25628" name="AutoShape 22"/>
            <p:cNvSpPr/>
            <p:nvPr/>
          </p:nvSpPr>
          <p:spPr bwMode="auto">
            <a:xfrm>
              <a:off x="3053" y="6618"/>
              <a:ext cx="104" cy="2079"/>
            </a:xfrm>
            <a:prstGeom prst="leftBrace">
              <a:avLst>
                <a:gd name="adj1" fmla="val 166587"/>
                <a:gd name="adj2" fmla="val 54352"/>
              </a:avLst>
            </a:prstGeom>
            <a:noFill/>
            <a:ln w="9525">
              <a:solidFill>
                <a:srgbClr val="000000"/>
              </a:solidFill>
              <a:round/>
            </a:ln>
          </p:spPr>
          <p:txBody>
            <a:bodyPr/>
            <a:lstStyle/>
            <a:p>
              <a:endParaRPr lang="zh-CN" altLang="en-US"/>
            </a:p>
          </p:txBody>
        </p:sp>
        <p:sp>
          <p:nvSpPr>
            <p:cNvPr id="25629" name="AutoShape 23"/>
            <p:cNvSpPr/>
            <p:nvPr/>
          </p:nvSpPr>
          <p:spPr bwMode="auto">
            <a:xfrm>
              <a:off x="5573" y="7242"/>
              <a:ext cx="105" cy="312"/>
            </a:xfrm>
            <a:prstGeom prst="rightBrace">
              <a:avLst>
                <a:gd name="adj1" fmla="val 24762"/>
                <a:gd name="adj2" fmla="val 50000"/>
              </a:avLst>
            </a:prstGeom>
            <a:noFill/>
            <a:ln w="9525">
              <a:solidFill>
                <a:srgbClr val="000000"/>
              </a:solidFill>
              <a:round/>
            </a:ln>
          </p:spPr>
          <p:txBody>
            <a:bodyPr/>
            <a:lstStyle/>
            <a:p>
              <a:endParaRPr lang="zh-CN" altLang="en-US"/>
            </a:p>
          </p:txBody>
        </p:sp>
        <p:sp>
          <p:nvSpPr>
            <p:cNvPr id="25630" name="AutoShape 24"/>
            <p:cNvSpPr/>
            <p:nvPr/>
          </p:nvSpPr>
          <p:spPr bwMode="auto">
            <a:xfrm>
              <a:off x="6203" y="7866"/>
              <a:ext cx="105" cy="312"/>
            </a:xfrm>
            <a:prstGeom prst="rightBrace">
              <a:avLst>
                <a:gd name="adj1" fmla="val 24762"/>
                <a:gd name="adj2" fmla="val 50000"/>
              </a:avLst>
            </a:prstGeom>
            <a:noFill/>
            <a:ln w="9525">
              <a:solidFill>
                <a:srgbClr val="000000"/>
              </a:solidFill>
              <a:round/>
            </a:ln>
          </p:spPr>
          <p:txBody>
            <a:bodyPr/>
            <a:lstStyle/>
            <a:p>
              <a:endParaRPr lang="zh-CN" altLang="en-US"/>
            </a:p>
          </p:txBody>
        </p:sp>
        <p:sp>
          <p:nvSpPr>
            <p:cNvPr id="25631" name="Text Box 25"/>
            <p:cNvSpPr txBox="1">
              <a:spLocks noChangeArrowheads="1"/>
            </p:cNvSpPr>
            <p:nvPr/>
          </p:nvSpPr>
          <p:spPr bwMode="auto">
            <a:xfrm>
              <a:off x="5675" y="7242"/>
              <a:ext cx="1155" cy="468"/>
            </a:xfrm>
            <a:prstGeom prst="rect">
              <a:avLst/>
            </a:prstGeom>
            <a:noFill/>
            <a:ln w="9525">
              <a:noFill/>
              <a:miter lim="800000"/>
            </a:ln>
          </p:spPr>
          <p:txBody>
            <a:bodyPr/>
            <a:lstStyle/>
            <a:p>
              <a:pPr algn="just"/>
              <a:r>
                <a:rPr lang="zh-CN" altLang="en-US" b="1">
                  <a:latin typeface="Times New Roman" panose="02020603050405020304" pitchFamily="18" charset="0"/>
                </a:rPr>
                <a:t>系统设计</a:t>
              </a:r>
            </a:p>
          </p:txBody>
        </p:sp>
        <p:sp>
          <p:nvSpPr>
            <p:cNvPr id="25632" name="Text Box 26"/>
            <p:cNvSpPr txBox="1">
              <a:spLocks noChangeArrowheads="1"/>
            </p:cNvSpPr>
            <p:nvPr/>
          </p:nvSpPr>
          <p:spPr bwMode="auto">
            <a:xfrm>
              <a:off x="6251" y="7805"/>
              <a:ext cx="1155" cy="468"/>
            </a:xfrm>
            <a:prstGeom prst="rect">
              <a:avLst/>
            </a:prstGeom>
            <a:noFill/>
            <a:ln w="9525">
              <a:noFill/>
              <a:miter lim="800000"/>
            </a:ln>
          </p:spPr>
          <p:txBody>
            <a:bodyPr/>
            <a:lstStyle/>
            <a:p>
              <a:pPr algn="just"/>
              <a:r>
                <a:rPr lang="zh-CN" altLang="en-US" b="1">
                  <a:latin typeface="Times New Roman" panose="02020603050405020304" pitchFamily="18" charset="0"/>
                </a:rPr>
                <a:t>系统实现</a:t>
              </a:r>
            </a:p>
          </p:txBody>
        </p:sp>
      </p:grpSp>
      <p:sp>
        <p:nvSpPr>
          <p:cNvPr id="25605" name="AutoShape 27"/>
          <p:cNvSpPr/>
          <p:nvPr/>
        </p:nvSpPr>
        <p:spPr bwMode="auto">
          <a:xfrm>
            <a:off x="5651500" y="1833245"/>
            <a:ext cx="1081405" cy="808355"/>
          </a:xfrm>
          <a:prstGeom prst="rightBrace">
            <a:avLst>
              <a:gd name="adj1" fmla="val 8333"/>
              <a:gd name="adj2" fmla="val 50000"/>
            </a:avLst>
          </a:prstGeom>
          <a:noFill/>
          <a:ln w="9525">
            <a:solidFill>
              <a:schemeClr val="tx1"/>
            </a:solidFill>
            <a:round/>
          </a:ln>
        </p:spPr>
        <p:txBody>
          <a:bodyPr wrap="none" anchor="ctr"/>
          <a:lstStyle/>
          <a:p>
            <a:endParaRPr lang="zh-CN" altLang="en-US"/>
          </a:p>
        </p:txBody>
      </p:sp>
      <p:sp>
        <p:nvSpPr>
          <p:cNvPr id="25606" name="Rectangle 28"/>
          <p:cNvSpPr>
            <a:spLocks noChangeArrowheads="1"/>
          </p:cNvSpPr>
          <p:nvPr/>
        </p:nvSpPr>
        <p:spPr bwMode="auto">
          <a:xfrm>
            <a:off x="6804343" y="1993900"/>
            <a:ext cx="863600" cy="504825"/>
          </a:xfrm>
          <a:prstGeom prst="rect">
            <a:avLst/>
          </a:prstGeom>
          <a:noFill/>
          <a:ln w="9525">
            <a:noFill/>
            <a:miter lim="800000"/>
          </a:ln>
        </p:spPr>
        <p:txBody>
          <a:bodyPr wrap="none" anchor="ctr"/>
          <a:lstStyle/>
          <a:p>
            <a:pPr algn="ctr"/>
            <a:r>
              <a:rPr lang="zh-CN" altLang="en-US" b="1"/>
              <a:t>怀孕期</a:t>
            </a:r>
          </a:p>
        </p:txBody>
      </p:sp>
      <p:sp>
        <p:nvSpPr>
          <p:cNvPr id="25607" name="AutoShape 29"/>
          <p:cNvSpPr/>
          <p:nvPr/>
        </p:nvSpPr>
        <p:spPr bwMode="auto">
          <a:xfrm>
            <a:off x="7506970" y="3058160"/>
            <a:ext cx="736600" cy="1275080"/>
          </a:xfrm>
          <a:prstGeom prst="rightBrace">
            <a:avLst>
              <a:gd name="adj1" fmla="val 18359"/>
              <a:gd name="adj2" fmla="val 50000"/>
            </a:avLst>
          </a:prstGeom>
          <a:noFill/>
          <a:ln w="9525">
            <a:solidFill>
              <a:schemeClr val="tx1"/>
            </a:solidFill>
            <a:round/>
          </a:ln>
        </p:spPr>
        <p:txBody>
          <a:bodyPr wrap="none" anchor="ctr"/>
          <a:lstStyle/>
          <a:p>
            <a:endParaRPr lang="zh-CN" altLang="en-US"/>
          </a:p>
        </p:txBody>
      </p:sp>
      <p:sp>
        <p:nvSpPr>
          <p:cNvPr id="25608" name="Rectangle 30"/>
          <p:cNvSpPr>
            <a:spLocks noChangeArrowheads="1"/>
          </p:cNvSpPr>
          <p:nvPr/>
        </p:nvSpPr>
        <p:spPr bwMode="auto">
          <a:xfrm>
            <a:off x="8298180" y="3429318"/>
            <a:ext cx="863600" cy="504825"/>
          </a:xfrm>
          <a:prstGeom prst="rect">
            <a:avLst/>
          </a:prstGeom>
          <a:noFill/>
          <a:ln w="9525">
            <a:noFill/>
            <a:miter lim="800000"/>
          </a:ln>
        </p:spPr>
        <p:txBody>
          <a:bodyPr wrap="none" anchor="ctr"/>
          <a:lstStyle/>
          <a:p>
            <a:pPr algn="ctr"/>
            <a:r>
              <a:rPr lang="zh-CN" altLang="en-US" b="1"/>
              <a:t>成长期</a:t>
            </a:r>
          </a:p>
        </p:txBody>
      </p:sp>
      <p:sp>
        <p:nvSpPr>
          <p:cNvPr id="2" name="AutoShape 31"/>
          <p:cNvSpPr/>
          <p:nvPr/>
        </p:nvSpPr>
        <p:spPr bwMode="auto">
          <a:xfrm>
            <a:off x="5292725" y="4657725"/>
            <a:ext cx="936625" cy="267970"/>
          </a:xfrm>
          <a:prstGeom prst="rightBrace">
            <a:avLst>
              <a:gd name="adj1" fmla="val 8333"/>
              <a:gd name="adj2" fmla="val 50000"/>
            </a:avLst>
          </a:prstGeom>
          <a:noFill/>
          <a:ln w="9525">
            <a:solidFill>
              <a:schemeClr val="tx1"/>
            </a:solidFill>
            <a:round/>
          </a:ln>
        </p:spPr>
        <p:txBody>
          <a:bodyPr wrap="none" anchor="ctr"/>
          <a:lstStyle/>
          <a:p>
            <a:endParaRPr lang="zh-CN" altLang="en-US"/>
          </a:p>
        </p:txBody>
      </p:sp>
      <p:sp>
        <p:nvSpPr>
          <p:cNvPr id="3" name="Rectangle 32"/>
          <p:cNvSpPr>
            <a:spLocks noChangeArrowheads="1"/>
          </p:cNvSpPr>
          <p:nvPr/>
        </p:nvSpPr>
        <p:spPr bwMode="auto">
          <a:xfrm>
            <a:off x="6300788" y="4508183"/>
            <a:ext cx="863600" cy="504825"/>
          </a:xfrm>
          <a:prstGeom prst="rect">
            <a:avLst/>
          </a:prstGeom>
          <a:noFill/>
          <a:ln w="9525">
            <a:noFill/>
            <a:miter lim="800000"/>
          </a:ln>
        </p:spPr>
        <p:txBody>
          <a:bodyPr wrap="none" anchor="ctr"/>
          <a:lstStyle/>
          <a:p>
            <a:pPr algn="ctr"/>
            <a:r>
              <a:rPr lang="zh-CN" altLang="en-US" b="1"/>
              <a:t>成人期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566420" y="866140"/>
            <a:ext cx="8339455" cy="1431925"/>
          </a:xfrm>
          <a:prstGeom prst="rect">
            <a:avLst/>
          </a:prstGeom>
          <a:noFill/>
        </p:spPr>
        <p:txBody>
          <a:bodyPr wrap="square" rtlCol="0" anchor="t">
            <a:noAutofit/>
          </a:bodyPr>
          <a:lstStyle/>
          <a:p>
            <a:pPr indent="457200" algn="l">
              <a:lnSpc>
                <a:spcPct val="150000"/>
              </a:lnSpc>
              <a:buClrTx/>
              <a:buSzTx/>
              <a:buFontTx/>
            </a:pPr>
            <a:r>
              <a:rPr lang="zh-CN" altLang="en-US" sz="2400" dirty="0">
                <a:solidFill>
                  <a:srgbClr val="FF0000"/>
                </a:solidFill>
                <a:latin typeface="黑体" panose="02010609060101010101" pitchFamily="49" charset="-122"/>
                <a:ea typeface="黑体" panose="02010609060101010101" pitchFamily="49" charset="-122"/>
                <a:sym typeface="+mn-ea"/>
              </a:rPr>
              <a:t>参与者之间的关系：</a:t>
            </a:r>
          </a:p>
          <a:p>
            <a:pPr indent="457200" algn="l">
              <a:lnSpc>
                <a:spcPct val="150000"/>
              </a:lnSpc>
              <a:buClrTx/>
              <a:buSzTx/>
              <a:buFontTx/>
            </a:pPr>
            <a:r>
              <a:rPr lang="zh-CN" altLang="en-US" sz="2400" dirty="0">
                <a:latin typeface="黑体" panose="02010609060101010101" pitchFamily="49" charset="-122"/>
                <a:ea typeface="黑体" panose="02010609060101010101" pitchFamily="49" charset="-122"/>
                <a:sym typeface="+mn-ea"/>
              </a:rPr>
              <a:t>参与者是一种类型，而不是某个具体的人、物和设备。因此，可以将参与者之间的关系进行泛化。</a:t>
            </a:r>
          </a:p>
        </p:txBody>
      </p:sp>
      <p:graphicFrame>
        <p:nvGraphicFramePr>
          <p:cNvPr id="4" name="对象 6"/>
          <p:cNvGraphicFramePr>
            <a:graphicFrameLocks noChangeAspect="1"/>
          </p:cNvGraphicFramePr>
          <p:nvPr/>
        </p:nvGraphicFramePr>
        <p:xfrm>
          <a:off x="1961515" y="2528570"/>
          <a:ext cx="5308600" cy="3655695"/>
        </p:xfrm>
        <a:graphic>
          <a:graphicData uri="http://schemas.openxmlformats.org/presentationml/2006/ole">
            <mc:AlternateContent xmlns:mc="http://schemas.openxmlformats.org/markup-compatibility/2006">
              <mc:Choice xmlns:v="urn:schemas-microsoft-com:vml" Requires="v">
                <p:oleObj spid="_x0000_s5170" r:id="rId3" imgW="3209290" imgH="2734310" progId="Visio.Drawing.11">
                  <p:embed/>
                </p:oleObj>
              </mc:Choice>
              <mc:Fallback>
                <p:oleObj r:id="rId3" imgW="3209290" imgH="2734310" progId="Visio.Drawing.11">
                  <p:embed/>
                  <p:pic>
                    <p:nvPicPr>
                      <p:cNvPr id="0" name="图片 3075"/>
                      <p:cNvPicPr/>
                      <p:nvPr/>
                    </p:nvPicPr>
                    <p:blipFill>
                      <a:blip r:embed="rId4"/>
                      <a:stretch>
                        <a:fillRect/>
                      </a:stretch>
                    </p:blipFill>
                    <p:spPr>
                      <a:xfrm>
                        <a:off x="1961515" y="2528570"/>
                        <a:ext cx="5308600" cy="36556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566420" y="866140"/>
            <a:ext cx="8339455" cy="1431925"/>
          </a:xfrm>
          <a:prstGeom prst="rect">
            <a:avLst/>
          </a:prstGeom>
          <a:noFill/>
        </p:spPr>
        <p:txBody>
          <a:bodyPr wrap="square" rtlCol="0" anchor="t">
            <a:noAutofit/>
          </a:bodyPr>
          <a:lstStyle/>
          <a:p>
            <a:pPr indent="457200" algn="l">
              <a:lnSpc>
                <a:spcPct val="150000"/>
              </a:lnSpc>
              <a:buClrTx/>
              <a:buSzTx/>
              <a:buFontTx/>
            </a:pPr>
            <a:r>
              <a:rPr lang="zh-CN" altLang="en-US" sz="2400" dirty="0">
                <a:solidFill>
                  <a:srgbClr val="FF0000"/>
                </a:solidFill>
                <a:latin typeface="黑体" panose="02010609060101010101" pitchFamily="49" charset="-122"/>
                <a:ea typeface="黑体" panose="02010609060101010101" pitchFamily="49" charset="-122"/>
                <a:sym typeface="+mn-ea"/>
              </a:rPr>
              <a:t>用例之间的关系：</a:t>
            </a:r>
          </a:p>
          <a:p>
            <a:pPr indent="457200" algn="l">
              <a:lnSpc>
                <a:spcPct val="150000"/>
              </a:lnSpc>
              <a:buClrTx/>
              <a:buSzTx/>
              <a:buFontTx/>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mn-ea"/>
              </a:rPr>
              <a:t>UML</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有三种用例关系：包含关系、扩展关系和泛化关</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mn-ea"/>
              </a:rPr>
              <a:t>系</a:t>
            </a:r>
          </a:p>
          <a:p>
            <a:pPr indent="457200" algn="l">
              <a:lnSpc>
                <a:spcPct val="150000"/>
              </a:lnSpc>
              <a:buClrTx/>
              <a:buSzTx/>
              <a:buFontTx/>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包含关系：</a:t>
            </a:r>
            <a:r>
              <a:rPr lang="zh-CN" altLang="zh-CN" sz="2400" dirty="0">
                <a:latin typeface="黑体" panose="02010609060101010101" pitchFamily="49" charset="-122"/>
                <a:ea typeface="黑体" panose="02010609060101010101" pitchFamily="49" charset="-122"/>
                <a:sym typeface="+mn-ea"/>
              </a:rPr>
              <a:t>一个基本用例的行为包含另一个用例行为。用例间的包含关系用构造型《include》表示，在包含关系中，</a:t>
            </a:r>
            <a:r>
              <a:rPr lang="zh-CN" altLang="zh-CN" sz="2400" dirty="0">
                <a:solidFill>
                  <a:srgbClr val="FF0000"/>
                </a:solidFill>
                <a:latin typeface="黑体" panose="02010609060101010101" pitchFamily="49" charset="-122"/>
                <a:ea typeface="黑体" panose="02010609060101010101" pitchFamily="49" charset="-122"/>
                <a:sym typeface="+mn-ea"/>
              </a:rPr>
              <a:t>箭头由基本用例指向包含用例</a:t>
            </a:r>
            <a:r>
              <a:rPr lang="zh-CN" altLang="zh-CN" sz="2400" dirty="0">
                <a:latin typeface="黑体" panose="02010609060101010101" pitchFamily="49" charset="-122"/>
                <a:ea typeface="黑体" panose="02010609060101010101" pitchFamily="49" charset="-122"/>
                <a:sym typeface="+mn-ea"/>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graphicFrame>
        <p:nvGraphicFramePr>
          <p:cNvPr id="5" name="对象 4"/>
          <p:cNvGraphicFramePr/>
          <p:nvPr>
            <p:custDataLst>
              <p:tags r:id="rId2"/>
            </p:custDataLst>
          </p:nvPr>
        </p:nvGraphicFramePr>
        <p:xfrm>
          <a:off x="163195" y="2096135"/>
          <a:ext cx="7753350" cy="3438525"/>
        </p:xfrm>
        <a:graphic>
          <a:graphicData uri="http://schemas.openxmlformats.org/presentationml/2006/ole">
            <mc:AlternateContent xmlns:mc="http://schemas.openxmlformats.org/markup-compatibility/2006">
              <mc:Choice xmlns:v="urn:schemas-microsoft-com:vml" Requires="v">
                <p:oleObj spid="_x0000_s10244" r:id="rId9" imgW="3947160" imgH="1776730" progId="Visio.Drawing.11">
                  <p:embed/>
                </p:oleObj>
              </mc:Choice>
              <mc:Fallback>
                <p:oleObj r:id="rId9" imgW="3947160" imgH="1776730" progId="Visio.Drawing.11">
                  <p:embed/>
                  <p:pic>
                    <p:nvPicPr>
                      <p:cNvPr id="0" name="图片 3"/>
                      <p:cNvPicPr/>
                      <p:nvPr/>
                    </p:nvPicPr>
                    <p:blipFill>
                      <a:blip r:embed="rId10"/>
                      <a:stretch>
                        <a:fillRect/>
                      </a:stretch>
                    </p:blipFill>
                    <p:spPr>
                      <a:xfrm>
                        <a:off x="163195" y="2096135"/>
                        <a:ext cx="7753350" cy="3438525"/>
                      </a:xfrm>
                      <a:prstGeom prst="rect">
                        <a:avLst/>
                      </a:prstGeom>
                    </p:spPr>
                  </p:pic>
                </p:oleObj>
              </mc:Fallback>
            </mc:AlternateContent>
          </a:graphicData>
        </a:graphic>
      </p:graphicFrame>
      <p:sp>
        <p:nvSpPr>
          <p:cNvPr id="7" name="文本框 6"/>
          <p:cNvSpPr txBox="1"/>
          <p:nvPr>
            <p:custDataLst>
              <p:tags r:id="rId3"/>
            </p:custDataLst>
          </p:nvPr>
        </p:nvSpPr>
        <p:spPr>
          <a:xfrm>
            <a:off x="2361565" y="1830070"/>
            <a:ext cx="1770380" cy="4054475"/>
          </a:xfrm>
          <a:prstGeom prst="rect">
            <a:avLst/>
          </a:prstGeom>
          <a:noFill/>
          <a:ln w="28575" cmpd="sng">
            <a:solidFill>
              <a:srgbClr val="FF0000"/>
            </a:solidFill>
            <a:prstDash val="solid"/>
          </a:ln>
        </p:spPr>
        <p:txBody>
          <a:bodyPr vert="eaVert" wrap="square" rtlCol="0">
            <a:noAutofit/>
          </a:bodyPr>
          <a:lstStyle/>
          <a:p>
            <a:endParaRPr lang="zh-CN" altLang="en-US"/>
          </a:p>
        </p:txBody>
      </p:sp>
      <p:sp>
        <p:nvSpPr>
          <p:cNvPr id="8" name="文本框 7"/>
          <p:cNvSpPr txBox="1"/>
          <p:nvPr>
            <p:custDataLst>
              <p:tags r:id="rId4"/>
            </p:custDataLst>
          </p:nvPr>
        </p:nvSpPr>
        <p:spPr>
          <a:xfrm>
            <a:off x="7226935" y="2393950"/>
            <a:ext cx="1750695" cy="521970"/>
          </a:xfrm>
          <a:prstGeom prst="rect">
            <a:avLst/>
          </a:prstGeom>
          <a:noFill/>
        </p:spPr>
        <p:txBody>
          <a:bodyPr wrap="square" rtlCol="0">
            <a:spAutoFit/>
          </a:bodyPr>
          <a:lstStyle/>
          <a:p>
            <a:r>
              <a:rPr lang="zh-CN" altLang="en-US" sz="2800" b="1" smtClean="0">
                <a:solidFill>
                  <a:srgbClr val="FF0000"/>
                </a:solidFill>
                <a:latin typeface="微软雅黑" panose="020B0503020204020204" charset="-122"/>
                <a:ea typeface="微软雅黑" panose="020B0503020204020204" charset="-122"/>
              </a:rPr>
              <a:t>包含用例</a:t>
            </a:r>
          </a:p>
        </p:txBody>
      </p:sp>
      <p:cxnSp>
        <p:nvCxnSpPr>
          <p:cNvPr id="9" name="直接箭头连接符 8"/>
          <p:cNvCxnSpPr/>
          <p:nvPr>
            <p:custDataLst>
              <p:tags r:id="rId5"/>
            </p:custDataLst>
          </p:nvPr>
        </p:nvCxnSpPr>
        <p:spPr>
          <a:xfrm flipV="1">
            <a:off x="7398385" y="3032125"/>
            <a:ext cx="507365" cy="34226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6"/>
            </p:custDataLst>
          </p:nvPr>
        </p:nvSpPr>
        <p:spPr>
          <a:xfrm>
            <a:off x="4639310" y="1305560"/>
            <a:ext cx="1750695" cy="521970"/>
          </a:xfrm>
          <a:prstGeom prst="rect">
            <a:avLst/>
          </a:prstGeom>
          <a:noFill/>
        </p:spPr>
        <p:txBody>
          <a:bodyPr wrap="square" rtlCol="0">
            <a:spAutoFit/>
          </a:bodyPr>
          <a:lstStyle/>
          <a:p>
            <a:r>
              <a:rPr lang="zh-CN" altLang="en-US" sz="2800" b="1" smtClean="0">
                <a:solidFill>
                  <a:srgbClr val="FF0000"/>
                </a:solidFill>
                <a:latin typeface="微软雅黑" panose="020B0503020204020204" charset="-122"/>
                <a:ea typeface="微软雅黑" panose="020B0503020204020204" charset="-122"/>
              </a:rPr>
              <a:t>基本用例</a:t>
            </a:r>
          </a:p>
        </p:txBody>
      </p:sp>
      <p:cxnSp>
        <p:nvCxnSpPr>
          <p:cNvPr id="12" name="直接箭头连接符 11"/>
          <p:cNvCxnSpPr/>
          <p:nvPr>
            <p:custDataLst>
              <p:tags r:id="rId7"/>
            </p:custDataLst>
          </p:nvPr>
        </p:nvCxnSpPr>
        <p:spPr>
          <a:xfrm flipV="1">
            <a:off x="4131945" y="1753870"/>
            <a:ext cx="507365" cy="34226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476250" y="1133475"/>
            <a:ext cx="8339455" cy="1431925"/>
          </a:xfrm>
          <a:prstGeom prst="rect">
            <a:avLst/>
          </a:prstGeom>
          <a:noFill/>
        </p:spPr>
        <p:txBody>
          <a:bodyPr wrap="square" rtlCol="0" anchor="t">
            <a:noAutofit/>
          </a:bodyPr>
          <a:lstStyle/>
          <a:p>
            <a:pPr indent="457200" algn="l">
              <a:lnSpc>
                <a:spcPct val="150000"/>
              </a:lnSpc>
              <a:buClrTx/>
              <a:buSzTx/>
              <a:buFontTx/>
            </a:pPr>
            <a:r>
              <a:rPr lang="zh-CN" altLang="zh-CN" sz="2400" dirty="0">
                <a:latin typeface="黑体" panose="02010609060101010101" pitchFamily="49" charset="-122"/>
                <a:ea typeface="黑体" panose="02010609060101010101" pitchFamily="49" charset="-122"/>
                <a:sym typeface="+mn-ea"/>
              </a:rPr>
              <a:t>扩展关系：</a:t>
            </a:r>
            <a:r>
              <a:rPr lang="zh-CN" altLang="en-US" sz="2400" dirty="0">
                <a:latin typeface="黑体" panose="02010609060101010101" pitchFamily="49" charset="-122"/>
                <a:ea typeface="黑体" panose="02010609060101010101" pitchFamily="49" charset="-122"/>
                <a:sym typeface="+mn-ea"/>
              </a:rPr>
              <a:t>允许一个用例扩展另一用例提供的功能。前者叫扩展用例，后者叫基本用例。</a:t>
            </a:r>
          </a:p>
          <a:p>
            <a:pPr indent="457200" algn="l">
              <a:lnSpc>
                <a:spcPct val="150000"/>
              </a:lnSpc>
              <a:buClrTx/>
              <a:buSzTx/>
              <a:buFontTx/>
            </a:pPr>
            <a:r>
              <a:rPr lang="zh-CN" altLang="en-US" sz="2400" dirty="0">
                <a:latin typeface="黑体" panose="02010609060101010101" pitchFamily="49" charset="-122"/>
                <a:ea typeface="黑体" panose="02010609060101010101" pitchFamily="49" charset="-122"/>
                <a:sym typeface="+mn-ea"/>
              </a:rPr>
              <a:t>在UML中，用例间的扩展关系用构造型《extend》表示（</a:t>
            </a:r>
            <a:r>
              <a:rPr lang="zh-CN" altLang="en-US" sz="2400" dirty="0">
                <a:solidFill>
                  <a:srgbClr val="FF0000"/>
                </a:solidFill>
                <a:latin typeface="黑体" panose="02010609060101010101" pitchFamily="49" charset="-122"/>
                <a:ea typeface="黑体" panose="02010609060101010101" pitchFamily="49" charset="-122"/>
                <a:sym typeface="+mn-ea"/>
              </a:rPr>
              <a:t>箭头方向从扩展用例指向基本用例</a:t>
            </a:r>
            <a:r>
              <a:rPr lang="zh-CN" altLang="en-US" sz="2400" dirty="0">
                <a:latin typeface="黑体" panose="02010609060101010101" pitchFamily="49" charset="-122"/>
                <a:ea typeface="黑体" panose="02010609060101010101" pitchFamily="49" charset="-122"/>
                <a:sym typeface="+mn-ea"/>
              </a:rPr>
              <a:t>）。当基本用例执行时，如果满足了某个条件才执行扩展用例。</a:t>
            </a:r>
            <a:endParaRPr lang="zh-CN" altLang="en-US" sz="2400" dirty="0">
              <a:sym typeface="+mn-ea"/>
            </a:endParaRPr>
          </a:p>
          <a:p>
            <a:pPr indent="457200" algn="l">
              <a:lnSpc>
                <a:spcPct val="150000"/>
              </a:lnSpc>
              <a:buClrTx/>
              <a:buSzTx/>
              <a:buFontTx/>
            </a:pPr>
            <a:endParaRPr lang="zh-CN" altLang="zh-CN" sz="2400" dirty="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476250" y="955675"/>
            <a:ext cx="8339455" cy="1431925"/>
          </a:xfrm>
          <a:prstGeom prst="rect">
            <a:avLst/>
          </a:prstGeom>
          <a:noFill/>
        </p:spPr>
        <p:txBody>
          <a:bodyPr wrap="square" rtlCol="0" anchor="t">
            <a:noAutofit/>
          </a:bodyPr>
          <a:lstStyle/>
          <a:p>
            <a:pPr indent="457200" algn="l">
              <a:lnSpc>
                <a:spcPct val="150000"/>
              </a:lnSpc>
              <a:buClrTx/>
              <a:buSzTx/>
              <a:buFontTx/>
            </a:pPr>
            <a:r>
              <a:rPr lang="zh-CN" altLang="en-US" sz="2400" dirty="0">
                <a:latin typeface="黑体" panose="02010609060101010101" pitchFamily="49" charset="-122"/>
                <a:ea typeface="黑体" panose="02010609060101010101" pitchFamily="49" charset="-122"/>
                <a:sym typeface="+mn-ea"/>
              </a:rPr>
              <a:t>例如，ATM系统中，当客户取款时，若取款金额大于正常数额，这时，ATM系统就会调用“超额取款”用例。</a:t>
            </a:r>
          </a:p>
        </p:txBody>
      </p:sp>
      <p:graphicFrame>
        <p:nvGraphicFramePr>
          <p:cNvPr id="7" name="对象 6"/>
          <p:cNvGraphicFramePr/>
          <p:nvPr>
            <p:custDataLst>
              <p:tags r:id="rId2"/>
            </p:custDataLst>
          </p:nvPr>
        </p:nvGraphicFramePr>
        <p:xfrm>
          <a:off x="1318895" y="2800350"/>
          <a:ext cx="6771640" cy="3048635"/>
        </p:xfrm>
        <a:graphic>
          <a:graphicData uri="http://schemas.openxmlformats.org/presentationml/2006/ole">
            <mc:AlternateContent xmlns:mc="http://schemas.openxmlformats.org/markup-compatibility/2006">
              <mc:Choice xmlns:v="urn:schemas-microsoft-com:vml" Requires="v">
                <p:oleObj spid="_x0000_s11268" r:id="rId8" imgW="2847340" imgH="1429385" progId="Visio.Drawing.11">
                  <p:embed/>
                </p:oleObj>
              </mc:Choice>
              <mc:Fallback>
                <p:oleObj r:id="rId8" imgW="2847340" imgH="1429385" progId="Visio.Drawing.11">
                  <p:embed/>
                  <p:pic>
                    <p:nvPicPr>
                      <p:cNvPr id="0" name="图片 4"/>
                      <p:cNvPicPr/>
                      <p:nvPr/>
                    </p:nvPicPr>
                    <p:blipFill>
                      <a:blip r:embed="rId9"/>
                      <a:stretch>
                        <a:fillRect/>
                      </a:stretch>
                    </p:blipFill>
                    <p:spPr>
                      <a:xfrm>
                        <a:off x="1318895" y="2800350"/>
                        <a:ext cx="6771640" cy="3048635"/>
                      </a:xfrm>
                      <a:prstGeom prst="rect">
                        <a:avLst/>
                      </a:prstGeom>
                    </p:spPr>
                  </p:pic>
                </p:oleObj>
              </mc:Fallback>
            </mc:AlternateContent>
          </a:graphicData>
        </a:graphic>
      </p:graphicFrame>
      <p:sp>
        <p:nvSpPr>
          <p:cNvPr id="9" name="文本框 8"/>
          <p:cNvSpPr txBox="1"/>
          <p:nvPr>
            <p:custDataLst>
              <p:tags r:id="rId3"/>
            </p:custDataLst>
          </p:nvPr>
        </p:nvSpPr>
        <p:spPr>
          <a:xfrm>
            <a:off x="6255385" y="2083435"/>
            <a:ext cx="1750695" cy="521970"/>
          </a:xfrm>
          <a:prstGeom prst="rect">
            <a:avLst/>
          </a:prstGeom>
          <a:noFill/>
        </p:spPr>
        <p:txBody>
          <a:bodyPr wrap="square" rtlCol="0">
            <a:spAutoFit/>
          </a:bodyPr>
          <a:lstStyle/>
          <a:p>
            <a:r>
              <a:rPr lang="zh-CN" altLang="en-US" sz="2800" b="1" smtClean="0">
                <a:solidFill>
                  <a:srgbClr val="FF0000"/>
                </a:solidFill>
                <a:latin typeface="微软雅黑" panose="020B0503020204020204" charset="-122"/>
                <a:ea typeface="微软雅黑" panose="020B0503020204020204" charset="-122"/>
              </a:rPr>
              <a:t>基本用例</a:t>
            </a:r>
          </a:p>
        </p:txBody>
      </p:sp>
      <p:cxnSp>
        <p:nvCxnSpPr>
          <p:cNvPr id="10" name="直接箭头连接符 9"/>
          <p:cNvCxnSpPr/>
          <p:nvPr>
            <p:custDataLst>
              <p:tags r:id="rId4"/>
            </p:custDataLst>
          </p:nvPr>
        </p:nvCxnSpPr>
        <p:spPr>
          <a:xfrm flipV="1">
            <a:off x="5963920" y="2587625"/>
            <a:ext cx="507365" cy="34226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5"/>
            </p:custDataLst>
          </p:nvPr>
        </p:nvSpPr>
        <p:spPr>
          <a:xfrm>
            <a:off x="6678295" y="5681980"/>
            <a:ext cx="1750695" cy="521970"/>
          </a:xfrm>
          <a:prstGeom prst="rect">
            <a:avLst/>
          </a:prstGeom>
          <a:noFill/>
        </p:spPr>
        <p:txBody>
          <a:bodyPr wrap="square" rtlCol="0">
            <a:spAutoFit/>
          </a:bodyPr>
          <a:lstStyle/>
          <a:p>
            <a:r>
              <a:rPr lang="zh-CN" altLang="en-US" sz="2800" b="1" smtClean="0">
                <a:solidFill>
                  <a:srgbClr val="FF0000"/>
                </a:solidFill>
                <a:latin typeface="微软雅黑" panose="020B0503020204020204" charset="-122"/>
                <a:ea typeface="微软雅黑" panose="020B0503020204020204" charset="-122"/>
              </a:rPr>
              <a:t>扩展用例</a:t>
            </a:r>
          </a:p>
        </p:txBody>
      </p:sp>
      <p:cxnSp>
        <p:nvCxnSpPr>
          <p:cNvPr id="13" name="直接箭头连接符 12"/>
          <p:cNvCxnSpPr/>
          <p:nvPr>
            <p:custDataLst>
              <p:tags r:id="rId6"/>
            </p:custDataLst>
          </p:nvPr>
        </p:nvCxnSpPr>
        <p:spPr>
          <a:xfrm>
            <a:off x="6317615" y="5466080"/>
            <a:ext cx="576580" cy="2159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476250" y="1133475"/>
            <a:ext cx="8339455" cy="1431925"/>
          </a:xfrm>
          <a:prstGeom prst="rect">
            <a:avLst/>
          </a:prstGeom>
          <a:noFill/>
        </p:spPr>
        <p:txBody>
          <a:bodyPr wrap="square" rtlCol="0" anchor="t">
            <a:noAutofit/>
          </a:bodyPr>
          <a:lstStyle/>
          <a:p>
            <a:pPr indent="457200" algn="l">
              <a:lnSpc>
                <a:spcPct val="150000"/>
              </a:lnSpc>
              <a:buClrTx/>
              <a:buSzTx/>
              <a:buFontTx/>
            </a:pPr>
            <a:r>
              <a:rPr lang="zh-CN" altLang="zh-CN" sz="2400" dirty="0">
                <a:latin typeface="黑体" panose="02010609060101010101" pitchFamily="49" charset="-122"/>
                <a:ea typeface="黑体" panose="02010609060101010101" pitchFamily="49" charset="-122"/>
                <a:sym typeface="+mn-ea"/>
              </a:rPr>
              <a:t>泛化关系：用例的泛化就是从多个子用例中抽取共同的行为组成父用例。</a:t>
            </a:r>
          </a:p>
          <a:p>
            <a:pPr indent="457200" algn="l">
              <a:lnSpc>
                <a:spcPct val="150000"/>
              </a:lnSpc>
              <a:buClrTx/>
              <a:buSzTx/>
              <a:buFontTx/>
            </a:pPr>
            <a:r>
              <a:rPr lang="zh-CN" altLang="zh-CN" sz="2400" dirty="0">
                <a:latin typeface="黑体" panose="02010609060101010101" pitchFamily="49" charset="-122"/>
                <a:ea typeface="黑体" panose="02010609060101010101" pitchFamily="49" charset="-122"/>
                <a:sym typeface="+mn-ea"/>
              </a:rPr>
              <a:t>在泛化关系中，子用例可以继承父用例中的行为、关系和通信链接。子用例可以代替父用例。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476250" y="1133475"/>
            <a:ext cx="8339455" cy="1431925"/>
          </a:xfrm>
          <a:prstGeom prst="rect">
            <a:avLst/>
          </a:prstGeom>
          <a:noFill/>
        </p:spPr>
        <p:txBody>
          <a:bodyPr wrap="square" rtlCol="0" anchor="t">
            <a:noAutofit/>
          </a:bodyPr>
          <a:lstStyle/>
          <a:p>
            <a:pPr indent="457200" algn="l">
              <a:lnSpc>
                <a:spcPct val="150000"/>
              </a:lnSpc>
              <a:buClrTx/>
              <a:buSzTx/>
              <a:buFontTx/>
              <a:buNone/>
            </a:pPr>
            <a:r>
              <a:rPr lang="zh-CN" altLang="zh-CN" sz="2400" dirty="0">
                <a:latin typeface="黑体" panose="02010609060101010101" pitchFamily="49" charset="-122"/>
                <a:ea typeface="黑体" panose="02010609060101010101" pitchFamily="49" charset="-122"/>
                <a:sym typeface="+mn-ea"/>
              </a:rPr>
              <a:t>例如，在ATM系统中，对于支付账单用例来说，可以定义两个子用例。它们是： “信用卡支付”和“现金支付”。</a:t>
            </a:r>
          </a:p>
        </p:txBody>
      </p:sp>
      <p:pic>
        <p:nvPicPr>
          <p:cNvPr id="3" name="图片 12"/>
          <p:cNvPicPr>
            <a:picLocks noChangeAspect="1"/>
          </p:cNvPicPr>
          <p:nvPr/>
        </p:nvPicPr>
        <p:blipFill>
          <a:blip r:embed="rId2"/>
          <a:stretch>
            <a:fillRect/>
          </a:stretch>
        </p:blipFill>
        <p:spPr>
          <a:xfrm>
            <a:off x="1421765" y="2634615"/>
            <a:ext cx="5692140" cy="3338195"/>
          </a:xfrm>
          <a:prstGeom prst="rect">
            <a:avLst/>
          </a:prstGeom>
          <a:noFill/>
          <a:ln w="9525">
            <a:noFill/>
            <a:miter/>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sp>
        <p:nvSpPr>
          <p:cNvPr id="2" name="文本框 1"/>
          <p:cNvSpPr txBox="1"/>
          <p:nvPr/>
        </p:nvSpPr>
        <p:spPr>
          <a:xfrm>
            <a:off x="566420" y="866140"/>
            <a:ext cx="8339455" cy="1431925"/>
          </a:xfrm>
          <a:prstGeom prst="rect">
            <a:avLst/>
          </a:prstGeom>
          <a:noFill/>
        </p:spPr>
        <p:txBody>
          <a:bodyPr wrap="square" rtlCol="0" anchor="t">
            <a:noAutofit/>
          </a:bodyPr>
          <a:lstStyle/>
          <a:p>
            <a:pPr indent="457200" algn="l">
              <a:lnSpc>
                <a:spcPct val="150000"/>
              </a:lnSpc>
              <a:buClrTx/>
              <a:buSzTx/>
              <a:buFontTx/>
            </a:pPr>
            <a:r>
              <a:rPr lang="zh-CN" altLang="en-US" sz="2400" dirty="0">
                <a:solidFill>
                  <a:srgbClr val="FF0000"/>
                </a:solidFill>
                <a:latin typeface="黑体" panose="02010609060101010101" pitchFamily="49" charset="-122"/>
                <a:ea typeface="黑体" panose="02010609060101010101" pitchFamily="49" charset="-122"/>
                <a:sym typeface="+mn-ea"/>
              </a:rPr>
              <a:t>参与者和用例之间的关系：</a:t>
            </a:r>
          </a:p>
          <a:p>
            <a:pPr indent="457200" algn="l">
              <a:lnSpc>
                <a:spcPct val="150000"/>
              </a:lnSpc>
              <a:buClrTx/>
              <a:buSzTx/>
              <a:buFontTx/>
            </a:pPr>
            <a:r>
              <a:rPr lang="zh-CN" altLang="en-US" sz="2400" dirty="0" smtClean="0">
                <a:latin typeface="黑体" panose="02010609060101010101" pitchFamily="49" charset="-122"/>
                <a:ea typeface="黑体" panose="02010609060101010101" pitchFamily="49" charset="-122"/>
                <a:sym typeface="+mn-ea"/>
              </a:rPr>
              <a:t>参</a:t>
            </a:r>
            <a:r>
              <a:rPr lang="zh-CN" altLang="en-US" sz="2400" dirty="0">
                <a:latin typeface="黑体" panose="02010609060101010101" pitchFamily="49" charset="-122"/>
                <a:ea typeface="黑体" panose="02010609060101010101" pitchFamily="49" charset="-122"/>
                <a:sym typeface="+mn-ea"/>
              </a:rPr>
              <a:t>与者与用例之间是关联关系，表示了参与者与用例间的通信，这里的通讯是双向的</a:t>
            </a:r>
            <a:r>
              <a:rPr lang="zh-CN" altLang="en-US" sz="2400" dirty="0" smtClean="0">
                <a:latin typeface="黑体" panose="02010609060101010101" pitchFamily="49" charset="-122"/>
                <a:ea typeface="黑体" panose="02010609060101010101" pitchFamily="49" charset="-122"/>
                <a:sym typeface="+mn-ea"/>
              </a:rPr>
              <a:t>。用</a:t>
            </a:r>
            <a:r>
              <a:rPr lang="zh-CN" altLang="en-US" sz="2400" dirty="0">
                <a:latin typeface="黑体" panose="02010609060101010101" pitchFamily="49" charset="-122"/>
                <a:ea typeface="黑体" panose="02010609060101010101" pitchFamily="49" charset="-122"/>
                <a:sym typeface="+mn-ea"/>
              </a:rPr>
              <a:t>一条实线箭头表示，由参与者指向用例</a:t>
            </a:r>
            <a:r>
              <a:rPr lang="zh-CN" altLang="en-US" sz="2400" dirty="0" smtClean="0">
                <a:latin typeface="黑体" panose="02010609060101010101" pitchFamily="49" charset="-122"/>
                <a:ea typeface="黑体" panose="02010609060101010101" pitchFamily="49" charset="-122"/>
                <a:sym typeface="+mn-ea"/>
              </a:rPr>
              <a:t>。</a:t>
            </a:r>
            <a:endParaRPr lang="zh-CN" altLang="en-US" sz="2400" dirty="0">
              <a:latin typeface="黑体" panose="02010609060101010101" pitchFamily="49" charset="-122"/>
              <a:ea typeface="黑体" panose="02010609060101010101" pitchFamily="49" charset="-122"/>
              <a:sym typeface="+mn-ea"/>
            </a:endParaRPr>
          </a:p>
        </p:txBody>
      </p:sp>
      <p:graphicFrame>
        <p:nvGraphicFramePr>
          <p:cNvPr id="5" name="对象 13"/>
          <p:cNvGraphicFramePr>
            <a:graphicFrameLocks noChangeAspect="1"/>
          </p:cNvGraphicFramePr>
          <p:nvPr/>
        </p:nvGraphicFramePr>
        <p:xfrm>
          <a:off x="1601470" y="3293745"/>
          <a:ext cx="5847715" cy="2541905"/>
        </p:xfrm>
        <a:graphic>
          <a:graphicData uri="http://schemas.openxmlformats.org/presentationml/2006/ole">
            <mc:AlternateContent xmlns:mc="http://schemas.openxmlformats.org/markup-compatibility/2006">
              <mc:Choice xmlns:v="urn:schemas-microsoft-com:vml" Requires="v">
                <p:oleObj spid="_x0000_s7218" r:id="rId3" imgW="2259330" imgH="1129665" progId="Visio.Drawing.11">
                  <p:embed/>
                </p:oleObj>
              </mc:Choice>
              <mc:Fallback>
                <p:oleObj r:id="rId3" imgW="2259330" imgH="1129665" progId="Visio.Drawing.11">
                  <p:embed/>
                  <p:pic>
                    <p:nvPicPr>
                      <p:cNvPr id="0" name="图片 3075"/>
                      <p:cNvPicPr/>
                      <p:nvPr/>
                    </p:nvPicPr>
                    <p:blipFill>
                      <a:blip r:embed="rId4"/>
                      <a:stretch>
                        <a:fillRect/>
                      </a:stretch>
                    </p:blipFill>
                    <p:spPr>
                      <a:xfrm>
                        <a:off x="1601470" y="3293745"/>
                        <a:ext cx="5847715" cy="25419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521970" y="100648"/>
            <a:ext cx="8001000" cy="963612"/>
          </a:xfrm>
        </p:spPr>
        <p:txBody>
          <a:bodyPr vert="horz" wrap="square" lIns="91440" tIns="45720" rIns="91440" bIns="45720" anchor="b" anchorCtr="0"/>
          <a:lstStyle/>
          <a:p>
            <a:pPr eaLnBrk="1" hangingPunct="1"/>
            <a:r>
              <a:rPr lang="zh-CN" altLang="en-US" sz="4400" dirty="0">
                <a:latin typeface="+mj-lt"/>
                <a:ea typeface="+mj-ea"/>
                <a:cs typeface="+mj-cs"/>
              </a:rPr>
              <a:t>用例图</a:t>
            </a:r>
          </a:p>
        </p:txBody>
      </p:sp>
      <p:pic>
        <p:nvPicPr>
          <p:cNvPr id="1073742849" name="图片 1073742848"/>
          <p:cNvPicPr>
            <a:picLocks noChangeAspect="1"/>
          </p:cNvPicPr>
          <p:nvPr/>
        </p:nvPicPr>
        <p:blipFill>
          <a:blip r:embed="rId2"/>
          <a:stretch>
            <a:fillRect/>
          </a:stretch>
        </p:blipFill>
        <p:spPr>
          <a:xfrm>
            <a:off x="926465" y="1088390"/>
            <a:ext cx="6976745" cy="4839970"/>
          </a:xfrm>
          <a:prstGeom prst="rect">
            <a:avLst/>
          </a:prstGeom>
          <a:noFill/>
          <a:ln w="9525">
            <a:noFill/>
            <a:miter/>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zh-CN" altLang="en-US" sz="3800" b="1" dirty="0" smtClean="0">
                <a:latin typeface="Times New Roman" panose="02020603050405020304" pitchFamily="18" charset="0"/>
              </a:rPr>
              <a:t>实体</a:t>
            </a:r>
            <a:r>
              <a:rPr lang="en-US" altLang="zh-CN" sz="3800" b="1" dirty="0" smtClean="0">
                <a:latin typeface="Times New Roman" panose="02020603050405020304" pitchFamily="18" charset="0"/>
              </a:rPr>
              <a:t>-</a:t>
            </a:r>
            <a:r>
              <a:rPr lang="zh-CN" altLang="en-US" sz="3800" b="1" dirty="0" smtClean="0">
                <a:latin typeface="Times New Roman" panose="02020603050405020304" pitchFamily="18" charset="0"/>
              </a:rPr>
              <a:t>联系图</a:t>
            </a:r>
            <a:r>
              <a:rPr lang="en-US" altLang="zh-CN" sz="3800" b="1" dirty="0" smtClean="0">
                <a:latin typeface="Times New Roman" panose="02020603050405020304" pitchFamily="18" charset="0"/>
              </a:rPr>
              <a:t> </a:t>
            </a:r>
          </a:p>
        </p:txBody>
      </p:sp>
      <p:sp>
        <p:nvSpPr>
          <p:cNvPr id="48131" name="Rectangle 3"/>
          <p:cNvSpPr>
            <a:spLocks noGrp="1" noChangeArrowheads="1"/>
          </p:cNvSpPr>
          <p:nvPr>
            <p:ph type="body" idx="1"/>
          </p:nvPr>
        </p:nvSpPr>
        <p:spPr>
          <a:xfrm>
            <a:off x="476250" y="1090960"/>
            <a:ext cx="8229600" cy="2925326"/>
          </a:xfrm>
        </p:spPr>
        <p:txBody>
          <a:bodyPr/>
          <a:lstStyle/>
          <a:p>
            <a:pPr eaLnBrk="1" hangingPunct="1">
              <a:lnSpc>
                <a:spcPct val="140000"/>
              </a:lnSpc>
            </a:pPr>
            <a:r>
              <a:rPr lang="zh-CN" altLang="en-US" b="1" dirty="0" smtClean="0">
                <a:solidFill>
                  <a:schemeClr val="tx2"/>
                </a:solidFill>
                <a:latin typeface="Times New Roman" panose="02020603050405020304" pitchFamily="18" charset="0"/>
              </a:rPr>
              <a:t>数据模型：</a:t>
            </a:r>
            <a:r>
              <a:rPr lang="zh-CN" altLang="zh-CN" dirty="0">
                <a:sym typeface="+mn-ea"/>
              </a:rPr>
              <a:t>是一种面向问题的数据模型，是按照用户的观点对数据建立的模型。它描述了从用户角度看到的数据，反映了用户的现实环境，而且与在软件系统中的实现方法无关。包括：</a:t>
            </a:r>
          </a:p>
          <a:p>
            <a:pPr indent="1143000" latinLnBrk="0">
              <a:lnSpc>
                <a:spcPct val="110000"/>
              </a:lnSpc>
              <a:spcBef>
                <a:spcPct val="60000"/>
              </a:spcBef>
              <a:buClr>
                <a:schemeClr val="hlink"/>
              </a:buClr>
              <a:buFont typeface="Wingdings" panose="05000000000000000000" pitchFamily="2" charset="2"/>
              <a:buChar char="l"/>
              <a:extLst>
                <a:ext uri="{35155182-B16C-46BC-9424-99874614C6A1}">
                  <wpsdc:indentchars xmlns:wpsdc="http://www.wps.cn/officeDocument/2017/drawingmlCustomData" xmlns="" val="300" checksum="1625771878"/>
                </a:ext>
              </a:extLst>
            </a:pPr>
            <a:r>
              <a:rPr lang="en-US" altLang="en-US">
                <a:latin typeface="黑体" panose="02010609060101010101" pitchFamily="49" charset="-122"/>
                <a:ea typeface="黑体" panose="02010609060101010101" pitchFamily="49" charset="-122"/>
                <a:sym typeface="+mn-ea"/>
              </a:rPr>
              <a:t>数据对象</a:t>
            </a:r>
            <a:r>
              <a:rPr lang="zh-CN" altLang="en-US">
                <a:latin typeface="黑体" panose="02010609060101010101" pitchFamily="49" charset="-122"/>
                <a:ea typeface="黑体" panose="02010609060101010101" pitchFamily="49" charset="-122"/>
                <a:sym typeface="+mn-ea"/>
              </a:rPr>
              <a:t>（实体）</a:t>
            </a:r>
          </a:p>
          <a:p>
            <a:pPr indent="1143000" latinLnBrk="0">
              <a:lnSpc>
                <a:spcPct val="110000"/>
              </a:lnSpc>
              <a:spcBef>
                <a:spcPct val="60000"/>
              </a:spcBef>
              <a:buClr>
                <a:schemeClr val="hlink"/>
              </a:buClr>
              <a:buFont typeface="Wingdings" panose="05000000000000000000" pitchFamily="2" charset="2"/>
              <a:buChar char="l"/>
              <a:extLst>
                <a:ext uri="{35155182-B16C-46BC-9424-99874614C6A1}">
                  <wpsdc:indentchars xmlns:wpsdc="http://www.wps.cn/officeDocument/2017/drawingmlCustomData" xmlns="" val="300" checksum="1625771878"/>
                </a:ext>
              </a:extLst>
            </a:pPr>
            <a:r>
              <a:rPr lang="en-US" altLang="en-US">
                <a:latin typeface="黑体" panose="02010609060101010101" pitchFamily="49" charset="-122"/>
                <a:ea typeface="黑体" panose="02010609060101010101" pitchFamily="49" charset="-122"/>
                <a:sym typeface="+mn-ea"/>
              </a:rPr>
              <a:t>属性</a:t>
            </a:r>
            <a:endParaRPr lang="en-US" altLang="zh-CN">
              <a:latin typeface="黑体" panose="02010609060101010101" pitchFamily="49" charset="-122"/>
              <a:ea typeface="黑体" panose="02010609060101010101" pitchFamily="49" charset="-122"/>
              <a:sym typeface="+mn-ea"/>
            </a:endParaRPr>
          </a:p>
          <a:p>
            <a:pPr indent="1143000" latinLnBrk="0">
              <a:lnSpc>
                <a:spcPct val="110000"/>
              </a:lnSpc>
              <a:spcBef>
                <a:spcPct val="60000"/>
              </a:spcBef>
              <a:buClr>
                <a:schemeClr val="hlink"/>
              </a:buClr>
              <a:buFont typeface="Wingdings" panose="05000000000000000000" pitchFamily="2" charset="2"/>
              <a:buChar char="l"/>
              <a:extLst>
                <a:ext uri="{35155182-B16C-46BC-9424-99874614C6A1}">
                  <wpsdc:indentchars xmlns:wpsdc="http://www.wps.cn/officeDocument/2017/drawingmlCustomData" xmlns="" val="300" checksum="1625771878"/>
                </a:ext>
              </a:extLst>
            </a:pPr>
            <a:r>
              <a:rPr lang="en-US" altLang="en-US">
                <a:latin typeface="黑体" panose="02010609060101010101" pitchFamily="49" charset="-122"/>
                <a:ea typeface="黑体" panose="02010609060101010101" pitchFamily="49" charset="-122"/>
                <a:sym typeface="+mn-ea"/>
              </a:rPr>
              <a:t>数据对象间关系</a:t>
            </a:r>
            <a:r>
              <a:rPr lang="zh-CN" altLang="en-US">
                <a:latin typeface="黑体" panose="02010609060101010101" pitchFamily="49" charset="-122"/>
                <a:ea typeface="黑体" panose="02010609060101010101" pitchFamily="49" charset="-122"/>
                <a:sym typeface="+mn-ea"/>
              </a:rPr>
              <a:t>（联系）</a:t>
            </a:r>
            <a:endParaRPr lang="en-US" altLang="zh-CN">
              <a:latin typeface="黑体" panose="02010609060101010101" pitchFamily="49" charset="-122"/>
              <a:ea typeface="黑体" panose="02010609060101010101" pitchFamily="49" charset="-122"/>
            </a:endParaRPr>
          </a:p>
          <a:p>
            <a:pPr indent="1143000" eaLnBrk="1" latinLnBrk="0" hangingPunct="1">
              <a:lnSpc>
                <a:spcPct val="140000"/>
              </a:lnSpc>
              <a:extLst>
                <a:ext uri="{35155182-B16C-46BC-9424-99874614C6A1}">
                  <wpsdc:indentchars xmlns:wpsdc="http://www.wps.cn/officeDocument/2017/drawingmlCustomData" xmlns="" val="300" checksum="1625771878"/>
                </a:ext>
              </a:extLst>
            </a:pPr>
            <a:endParaRPr lang="zh-CN" altLang="en-US"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323850" y="692150"/>
            <a:ext cx="8351838" cy="5761038"/>
          </a:xfrm>
          <a:noFill/>
        </p:spPr>
        <p:txBody>
          <a:bodyPr/>
          <a:lstStyle/>
          <a:p>
            <a:pPr marL="287655" indent="-6350" algn="l"/>
            <a:r>
              <a:rPr lang="zh-CN" altLang="en-US" b="1" smtClean="0">
                <a:solidFill>
                  <a:schemeClr val="accent2"/>
                </a:solidFill>
              </a:rPr>
              <a:t>每个时期每个阶段的基本任务</a:t>
            </a:r>
          </a:p>
          <a:p>
            <a:pPr marL="478155" lvl="1" algn="l">
              <a:buFont typeface="Wingdings" panose="05000000000000000000" pitchFamily="2" charset="2"/>
              <a:buChar char="q"/>
            </a:pPr>
            <a:r>
              <a:rPr lang="zh-CN" altLang="en-US" b="1" smtClean="0">
                <a:solidFill>
                  <a:srgbClr val="FF0000"/>
                </a:solidFill>
                <a:latin typeface="微软雅黑" panose="020B0503020204020204" charset="-122"/>
                <a:ea typeface="微软雅黑" panose="020B0503020204020204" charset="-122"/>
              </a:rPr>
              <a:t>软件定义时期分为问题定义、可行性分析、需求分析三个阶段</a:t>
            </a:r>
          </a:p>
          <a:p>
            <a:pPr marL="287655" indent="-6350" algn="l" eaLnBrk="1" hangingPunct="1"/>
            <a:endParaRPr lang="zh-CN" altLang="en-US" b="1" smtClean="0">
              <a:solidFill>
                <a:srgbClr val="FF0000"/>
              </a:solidFill>
              <a:latin typeface="微软雅黑" panose="020B0503020204020204" charset="-122"/>
              <a:ea typeface="微软雅黑" panose="020B0503020204020204" charset="-122"/>
            </a:endParaRPr>
          </a:p>
        </p:txBody>
      </p:sp>
      <p:graphicFrame>
        <p:nvGraphicFramePr>
          <p:cNvPr id="3" name="对象 2"/>
          <p:cNvGraphicFramePr>
            <a:graphicFrameLocks noChangeAspect="1"/>
          </p:cNvGraphicFramePr>
          <p:nvPr/>
        </p:nvGraphicFramePr>
        <p:xfrm>
          <a:off x="409575" y="2288540"/>
          <a:ext cx="8573770" cy="2567305"/>
        </p:xfrm>
        <a:graphic>
          <a:graphicData uri="http://schemas.openxmlformats.org/presentationml/2006/ole">
            <mc:AlternateContent xmlns:mc="http://schemas.openxmlformats.org/markup-compatibility/2006">
              <mc:Choice xmlns:v="urn:schemas-microsoft-com:vml" Requires="v">
                <p:oleObj spid="_x0000_s4115" r:id="rId4" imgW="5892800" imgH="1670685" progId="Visio.Drawing.11">
                  <p:embed/>
                </p:oleObj>
              </mc:Choice>
              <mc:Fallback>
                <p:oleObj r:id="rId4" imgW="5892800" imgH="167068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 y="2288540"/>
                        <a:ext cx="8573770" cy="2567305"/>
                      </a:xfrm>
                      <a:prstGeom prst="rect">
                        <a:avLst/>
                      </a:prstGeom>
                      <a:noFill/>
                    </p:spPr>
                  </p:pic>
                </p:oleObj>
              </mc:Fallback>
            </mc:AlternateContent>
          </a:graphicData>
        </a:graphic>
      </p:graphicFrame>
      <p:sp>
        <p:nvSpPr>
          <p:cNvPr id="441347" name="Rectangle 3"/>
          <p:cNvSpPr>
            <a:spLocks noGrp="1" noChangeArrowheads="1"/>
          </p:cNvSpPr>
          <p:nvPr/>
        </p:nvSpPr>
        <p:spPr>
          <a:xfrm>
            <a:off x="1979930" y="4869180"/>
            <a:ext cx="5607685" cy="438785"/>
          </a:xfrm>
          <a:prstGeom prst="rect">
            <a:avLst/>
          </a:prstGeom>
          <a:noFill/>
          <a:ln>
            <a:noFill/>
          </a:ln>
          <a:effectLst/>
        </p:spPr>
        <p:txBody>
          <a:bodyPr vert="horz" wrap="square" lIns="91440" tIns="45720" rIns="91440" bIns="45720" numCol="1" anchor="t" anchorCtr="0" compatLnSpc="1"/>
          <a:lst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a:lstStyle>
          <a:p>
            <a:r>
              <a:rPr lang="zh-CN" altLang="zh-CN" dirty="0"/>
              <a:t>图</a:t>
            </a:r>
            <a:r>
              <a:rPr lang="en-US" altLang="zh-CN" dirty="0"/>
              <a:t>1-4  </a:t>
            </a:r>
            <a:r>
              <a:rPr lang="zh-CN" altLang="zh-CN" dirty="0"/>
              <a:t>定义阶段</a:t>
            </a:r>
          </a:p>
          <a:p>
            <a:endParaRPr lang="zh-CN"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en-US" altLang="zh-CN" sz="3800" b="1" dirty="0" smtClean="0">
                <a:latin typeface="Times New Roman" panose="02020603050405020304" pitchFamily="18" charset="0"/>
              </a:rPr>
              <a:t>1  </a:t>
            </a:r>
            <a:r>
              <a:rPr lang="zh-CN" altLang="en-US" sz="3800" b="1" dirty="0" smtClean="0">
                <a:latin typeface="Times New Roman" panose="02020603050405020304" pitchFamily="18" charset="0"/>
              </a:rPr>
              <a:t>数据对象（实体）</a:t>
            </a:r>
            <a:endParaRPr lang="en-US" altLang="zh-CN" sz="3800" b="1" dirty="0" smtClean="0">
              <a:latin typeface="Times New Roman" panose="02020603050405020304" pitchFamily="18" charset="0"/>
            </a:endParaRPr>
          </a:p>
        </p:txBody>
      </p:sp>
      <p:sp>
        <p:nvSpPr>
          <p:cNvPr id="48131" name="Rectangle 3"/>
          <p:cNvSpPr>
            <a:spLocks noGrp="1" noChangeArrowheads="1"/>
          </p:cNvSpPr>
          <p:nvPr>
            <p:ph type="body" idx="1"/>
          </p:nvPr>
        </p:nvSpPr>
        <p:spPr>
          <a:xfrm>
            <a:off x="476250" y="1090960"/>
            <a:ext cx="8229600" cy="2925326"/>
          </a:xfrm>
        </p:spPr>
        <p:txBody>
          <a:bodyPr/>
          <a:lstStyle/>
          <a:p>
            <a:pPr marL="0" indent="711200" algn="l" defTabSz="914400" eaLnBrk="1" latinLnBrk="0" hangingPunct="1">
              <a:lnSpc>
                <a:spcPct val="150000"/>
              </a:lnSpc>
              <a:spcBef>
                <a:spcPts val="0"/>
              </a:spcBef>
              <a:buSzTx/>
              <a:buNone/>
              <a:extLst>
                <a:ext uri="{35155182-B16C-46BC-9424-99874614C6A1}">
                  <wpsdc:indentchars xmlns:wpsdc="http://www.wps.cn/officeDocument/2017/drawingmlCustomData" xmlns="" val="200" checksum="3773799597"/>
                </a:ext>
              </a:extLst>
            </a:pPr>
            <a:r>
              <a:rPr lang="zh-CN" altLang="en-US" sz="2800" dirty="0" err="1">
                <a:latin typeface="黑体" panose="02010609060101010101" pitchFamily="49" charset="-122"/>
                <a:ea typeface="黑体" panose="02010609060101010101" pitchFamily="49" charset="-122"/>
                <a:sym typeface="+mn-ea"/>
              </a:rPr>
              <a:t>软件必须理解的复合信息表示，复合信息是具有一系列不同性质或属性的事物。</a:t>
            </a:r>
            <a:endParaRPr lang="zh-CN" altLang="en-US" sz="2800" b="0" dirty="0" err="1">
              <a:latin typeface="黑体" panose="02010609060101010101" pitchFamily="49" charset="-122"/>
              <a:ea typeface="黑体" panose="02010609060101010101" pitchFamily="49" charset="-122"/>
            </a:endParaRPr>
          </a:p>
          <a:p>
            <a:pPr marL="0" indent="711200" algn="l" defTabSz="914400" eaLnBrk="1" hangingPunct="1">
              <a:lnSpc>
                <a:spcPct val="150000"/>
              </a:lnSpc>
              <a:spcBef>
                <a:spcPts val="0"/>
              </a:spcBef>
              <a:buSzTx/>
              <a:buNone/>
            </a:pPr>
            <a:r>
              <a:rPr lang="zh-CN" altLang="en-US" sz="2800" dirty="0" err="1">
                <a:latin typeface="黑体" panose="02010609060101010101" pitchFamily="49" charset="-122"/>
                <a:ea typeface="黑体" panose="02010609060101010101" pitchFamily="49" charset="-122"/>
                <a:sym typeface="+mn-ea"/>
              </a:rPr>
              <a:t>事务（报表）、地点（仓库）、角色（教师、学生）、单位（会计科）、行为（打电话）、结构（文件、目录）等。</a:t>
            </a:r>
            <a:endParaRPr lang="zh-CN" altLang="en-US" sz="2800" b="0" dirty="0" err="1">
              <a:latin typeface="黑体" panose="02010609060101010101" pitchFamily="49" charset="-122"/>
              <a:ea typeface="黑体" panose="02010609060101010101" pitchFamily="49" charset="-122"/>
            </a:endParaRPr>
          </a:p>
          <a:p>
            <a:pPr indent="1143000" eaLnBrk="1" latinLnBrk="0" hangingPunct="1">
              <a:lnSpc>
                <a:spcPct val="140000"/>
              </a:lnSpc>
              <a:extLst>
                <a:ext uri="{35155182-B16C-46BC-9424-99874614C6A1}">
                  <wpsdc:indentchars xmlns:wpsdc="http://www.wps.cn/officeDocument/2017/drawingmlCustomData" xmlns="" val="300" checksum="1625771878"/>
                </a:ext>
              </a:extLst>
            </a:pPr>
            <a:endParaRPr lang="zh-CN" altLang="en-US"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en-US" altLang="zh-CN" sz="3800" b="1" dirty="0" smtClean="0">
                <a:latin typeface="Times New Roman" panose="02020603050405020304" pitchFamily="18" charset="0"/>
              </a:rPr>
              <a:t>2  </a:t>
            </a:r>
            <a:r>
              <a:rPr lang="zh-CN" altLang="en-US" sz="3800" b="1" dirty="0" smtClean="0">
                <a:latin typeface="Times New Roman" panose="02020603050405020304" pitchFamily="18" charset="0"/>
              </a:rPr>
              <a:t>属性</a:t>
            </a:r>
            <a:endParaRPr lang="en-US" altLang="zh-CN" sz="3800" b="1" dirty="0" smtClean="0">
              <a:latin typeface="Times New Roman" panose="02020603050405020304" pitchFamily="18" charset="0"/>
            </a:endParaRPr>
          </a:p>
        </p:txBody>
      </p:sp>
      <p:sp>
        <p:nvSpPr>
          <p:cNvPr id="48131" name="Rectangle 3"/>
          <p:cNvSpPr>
            <a:spLocks noGrp="1" noChangeArrowheads="1"/>
          </p:cNvSpPr>
          <p:nvPr>
            <p:ph type="body" idx="1"/>
          </p:nvPr>
        </p:nvSpPr>
        <p:spPr>
          <a:xfrm>
            <a:off x="476250" y="1090960"/>
            <a:ext cx="8229600" cy="2925326"/>
          </a:xfrm>
        </p:spPr>
        <p:txBody>
          <a:bodyPr/>
          <a:lstStyle/>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r>
              <a:rPr lang="zh-CN" altLang="en-US" sz="2800" dirty="0" err="1">
                <a:latin typeface="黑体" panose="02010609060101010101" pitchFamily="49" charset="-122"/>
                <a:ea typeface="黑体" panose="02010609060101010101" pitchFamily="49" charset="-122"/>
                <a:sym typeface="+mn-ea"/>
              </a:rPr>
              <a:t>定义数据对象性质。唯一标识实体的属性集称为关键字。</a:t>
            </a:r>
            <a:endParaRPr lang="zh-CN" altLang="en-US" sz="2800" b="0" dirty="0" err="1">
              <a:latin typeface="黑体" panose="02010609060101010101" pitchFamily="49" charset="-122"/>
              <a:ea typeface="黑体" panose="02010609060101010101" pitchFamily="49" charset="-122"/>
            </a:endParaRPr>
          </a:p>
          <a:p>
            <a:pPr marL="0" indent="711200" algn="l" defTabSz="914400" eaLnBrk="1" hangingPunct="1">
              <a:lnSpc>
                <a:spcPct val="150000"/>
              </a:lnSpc>
              <a:spcBef>
                <a:spcPts val="0"/>
              </a:spcBef>
              <a:buSzTx/>
              <a:buNone/>
            </a:pPr>
            <a:r>
              <a:rPr lang="zh-CN" altLang="en-US" sz="2800" dirty="0" err="1">
                <a:latin typeface="黑体" panose="02010609060101010101" pitchFamily="49" charset="-122"/>
                <a:ea typeface="黑体" panose="02010609060101010101" pitchFamily="49" charset="-122"/>
                <a:sym typeface="+mn-ea"/>
              </a:rPr>
              <a:t>数据对象学生的属性可为学号、姓名、班级等。</a:t>
            </a:r>
            <a:endParaRPr lang="zh-CN" altLang="en-US" sz="2800" dirty="0" err="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en-US" altLang="zh-CN" sz="3800" b="1" dirty="0" smtClean="0">
                <a:latin typeface="Times New Roman" panose="02020603050405020304" pitchFamily="18" charset="0"/>
              </a:rPr>
              <a:t>3  </a:t>
            </a:r>
            <a:r>
              <a:rPr lang="zh-CN" altLang="en-US" sz="3800" b="1" dirty="0" smtClean="0">
                <a:latin typeface="Times New Roman" panose="02020603050405020304" pitchFamily="18" charset="0"/>
              </a:rPr>
              <a:t>联系</a:t>
            </a:r>
            <a:endParaRPr lang="en-US" altLang="zh-CN" sz="3800" b="1" dirty="0" smtClean="0">
              <a:latin typeface="Times New Roman" panose="02020603050405020304" pitchFamily="18" charset="0"/>
            </a:endParaRPr>
          </a:p>
        </p:txBody>
      </p:sp>
      <p:sp>
        <p:nvSpPr>
          <p:cNvPr id="48131" name="Rectangle 3"/>
          <p:cNvSpPr>
            <a:spLocks noGrp="1" noChangeArrowheads="1"/>
          </p:cNvSpPr>
          <p:nvPr>
            <p:ph type="body" idx="1"/>
          </p:nvPr>
        </p:nvSpPr>
        <p:spPr>
          <a:xfrm>
            <a:off x="476250" y="1090960"/>
            <a:ext cx="8229600" cy="2925326"/>
          </a:xfrm>
        </p:spPr>
        <p:txBody>
          <a:bodyPr/>
          <a:lstStyle/>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r>
              <a:rPr lang="zh-CN" altLang="en-US" sz="2800" dirty="0" err="1">
                <a:latin typeface="黑体" panose="02010609060101010101" pitchFamily="49" charset="-122"/>
                <a:ea typeface="黑体" panose="02010609060101010101" pitchFamily="49" charset="-122"/>
                <a:sym typeface="+mn-ea"/>
              </a:rPr>
              <a:t>数据对象彼此间相互连接方式，也称关系。   </a:t>
            </a:r>
            <a:endParaRPr lang="zh-CN" altLang="en-US" sz="2800" b="0" dirty="0" err="1">
              <a:latin typeface="黑体" panose="02010609060101010101" pitchFamily="49" charset="-122"/>
              <a:ea typeface="黑体" panose="02010609060101010101" pitchFamily="49" charset="-122"/>
            </a:endParaRPr>
          </a:p>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r>
              <a:rPr lang="zh-CN" altLang="en-US" sz="2800" dirty="0" err="1">
                <a:latin typeface="黑体" panose="02010609060101010101" pitchFamily="49" charset="-122"/>
                <a:ea typeface="黑体" panose="02010609060101010101" pitchFamily="49" charset="-122"/>
                <a:sym typeface="+mn-ea"/>
              </a:rPr>
              <a:t>教师和学生间存在“教”的联系。</a:t>
            </a:r>
            <a:endParaRPr lang="zh-CN" altLang="en-US" sz="2800" b="0" dirty="0" err="1">
              <a:latin typeface="黑体" panose="02010609060101010101" pitchFamily="49" charset="-122"/>
              <a:ea typeface="黑体" panose="02010609060101010101" pitchFamily="49" charset="-122"/>
            </a:endParaRPr>
          </a:p>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r>
              <a:rPr lang="zh-CN" altLang="en-US" sz="2800" dirty="0" err="1">
                <a:latin typeface="黑体" panose="02010609060101010101" pitchFamily="49" charset="-122"/>
                <a:ea typeface="黑体" panose="02010609060101010101" pitchFamily="49" charset="-122"/>
                <a:sym typeface="+mn-ea"/>
              </a:rPr>
              <a:t>联系类型分三类：1：1  、 1:N  、  M:N。</a:t>
            </a:r>
          </a:p>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r>
              <a:rPr lang="zh-CN" altLang="en-US" sz="2800" b="0" dirty="0" err="1">
                <a:latin typeface="黑体" panose="02010609060101010101" pitchFamily="49" charset="-122"/>
                <a:ea typeface="黑体" panose="02010609060101010101" pitchFamily="49" charset="-122"/>
              </a:rPr>
              <a:t>联系也可能有属性。</a:t>
            </a:r>
          </a:p>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endParaRPr lang="zh-CN" altLang="en-US" sz="2800" dirty="0" err="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zh-CN" altLang="en-US" sz="3800" b="1" dirty="0" smtClean="0">
                <a:latin typeface="Times New Roman" panose="02020603050405020304" pitchFamily="18" charset="0"/>
              </a:rPr>
              <a:t>实体</a:t>
            </a:r>
            <a:r>
              <a:rPr lang="en-US" altLang="zh-CN" sz="3800" b="1" dirty="0" smtClean="0">
                <a:latin typeface="Times New Roman" panose="02020603050405020304" pitchFamily="18" charset="0"/>
              </a:rPr>
              <a:t>-</a:t>
            </a:r>
            <a:r>
              <a:rPr lang="zh-CN" altLang="en-US" sz="3800" b="1" dirty="0" smtClean="0">
                <a:latin typeface="Times New Roman" panose="02020603050405020304" pitchFamily="18" charset="0"/>
              </a:rPr>
              <a:t>联系图</a:t>
            </a:r>
          </a:p>
        </p:txBody>
      </p:sp>
      <p:sp>
        <p:nvSpPr>
          <p:cNvPr id="48131" name="Rectangle 3"/>
          <p:cNvSpPr>
            <a:spLocks noGrp="1" noChangeArrowheads="1"/>
          </p:cNvSpPr>
          <p:nvPr>
            <p:ph type="body" idx="1"/>
          </p:nvPr>
        </p:nvSpPr>
        <p:spPr>
          <a:xfrm>
            <a:off x="476250" y="1002030"/>
            <a:ext cx="8229600" cy="2009775"/>
          </a:xfrm>
        </p:spPr>
        <p:txBody>
          <a:bodyPr/>
          <a:lstStyle/>
          <a:p>
            <a:pPr marL="0" indent="762000" algn="l" defTabSz="914400" eaLnBrk="1" hangingPunct="1">
              <a:lnSpc>
                <a:spcPct val="150000"/>
              </a:lnSpc>
              <a:spcBef>
                <a:spcPts val="0"/>
              </a:spcBef>
              <a:buSzTx/>
              <a:buNone/>
            </a:pPr>
            <a:r>
              <a:rPr lang="zh-CN" altLang="zh-CN" sz="2800" dirty="0">
                <a:sym typeface="+mn-ea"/>
              </a:rPr>
              <a:t>使用实体</a:t>
            </a:r>
            <a:r>
              <a:rPr lang="en-US" altLang="zh-CN" sz="2800" dirty="0">
                <a:sym typeface="+mn-ea"/>
              </a:rPr>
              <a:t>-</a:t>
            </a:r>
            <a:r>
              <a:rPr lang="zh-CN" altLang="zh-CN" sz="2800" dirty="0">
                <a:sym typeface="+mn-ea"/>
              </a:rPr>
              <a:t>联系图</a:t>
            </a:r>
            <a:r>
              <a:rPr lang="en-US" altLang="zh-CN" sz="2800" dirty="0">
                <a:sym typeface="+mn-ea"/>
              </a:rPr>
              <a:t>(Entity-relationship Diagram)</a:t>
            </a:r>
            <a:r>
              <a:rPr lang="zh-CN" altLang="zh-CN" sz="2800" dirty="0">
                <a:sym typeface="+mn-ea"/>
              </a:rPr>
              <a:t>来建立数据模型。可以把实体</a:t>
            </a:r>
            <a:r>
              <a:rPr lang="en-US" altLang="zh-CN" sz="2800" dirty="0">
                <a:sym typeface="+mn-ea"/>
              </a:rPr>
              <a:t>-</a:t>
            </a:r>
            <a:r>
              <a:rPr lang="zh-CN" altLang="zh-CN" sz="2800" dirty="0">
                <a:sym typeface="+mn-ea"/>
              </a:rPr>
              <a:t>联系图简称为</a:t>
            </a:r>
            <a:r>
              <a:rPr lang="en-US" altLang="zh-CN" sz="2800" dirty="0">
                <a:sym typeface="+mn-ea"/>
              </a:rPr>
              <a:t>E-R</a:t>
            </a:r>
            <a:r>
              <a:rPr lang="zh-CN" altLang="zh-CN" sz="2800" dirty="0">
                <a:sym typeface="+mn-ea"/>
              </a:rPr>
              <a:t>图，相应地可把用</a:t>
            </a:r>
            <a:r>
              <a:rPr lang="en-US" altLang="zh-CN" sz="2800" dirty="0">
                <a:sym typeface="+mn-ea"/>
              </a:rPr>
              <a:t>E-R</a:t>
            </a:r>
            <a:r>
              <a:rPr lang="zh-CN" altLang="zh-CN" sz="2800" dirty="0">
                <a:sym typeface="+mn-ea"/>
              </a:rPr>
              <a:t>图描绘的数据模型称为</a:t>
            </a:r>
            <a:r>
              <a:rPr lang="en-US" altLang="zh-CN" sz="2800" dirty="0">
                <a:sym typeface="+mn-ea"/>
              </a:rPr>
              <a:t>E-R</a:t>
            </a:r>
            <a:r>
              <a:rPr lang="zh-CN" altLang="zh-CN" sz="2800" dirty="0">
                <a:sym typeface="+mn-ea"/>
              </a:rPr>
              <a:t>模型</a:t>
            </a:r>
            <a:endParaRPr lang="zh-CN" altLang="en-US" sz="2800" b="0" dirty="0" err="1">
              <a:latin typeface="黑体" panose="02010609060101010101" pitchFamily="49" charset="-122"/>
              <a:ea typeface="黑体" panose="02010609060101010101" pitchFamily="49" charset="-122"/>
            </a:endParaRPr>
          </a:p>
          <a:p>
            <a:pPr marL="0" indent="711200" algn="l" defTabSz="914400" eaLnBrk="1" hangingPunct="1">
              <a:lnSpc>
                <a:spcPct val="150000"/>
              </a:lnSpc>
              <a:spcBef>
                <a:spcPts val="0"/>
              </a:spcBef>
              <a:buSzTx/>
              <a:buNone/>
              <a:extLst>
                <a:ext uri="{35155182-B16C-46BC-9424-99874614C6A1}">
                  <wpsdc:indentchars xmlns:wpsdc="http://www.wps.cn/officeDocument/2017/drawingmlCustomData" xmlns="" val="200" checksum="3773799597"/>
                </a:ext>
              </a:extLst>
            </a:pPr>
            <a:endParaRPr lang="zh-CN" altLang="en-US" sz="2800" dirty="0" err="1">
              <a:latin typeface="黑体" panose="02010609060101010101" pitchFamily="49" charset="-122"/>
              <a:ea typeface="黑体" panose="02010609060101010101" pitchFamily="49" charset="-122"/>
            </a:endParaRPr>
          </a:p>
        </p:txBody>
      </p:sp>
      <p:pic>
        <p:nvPicPr>
          <p:cNvPr id="17410" name="Picture 2" descr="2-15"/>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546509" y="3204483"/>
            <a:ext cx="4374337" cy="258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zh-CN" altLang="en-US" sz="3800" b="1" dirty="0" smtClean="0">
                <a:latin typeface="Times New Roman" panose="02020603050405020304" pitchFamily="18" charset="0"/>
              </a:rPr>
              <a:t>实体</a:t>
            </a:r>
            <a:r>
              <a:rPr lang="en-US" altLang="zh-CN" sz="3800" b="1" dirty="0" smtClean="0">
                <a:latin typeface="Times New Roman" panose="02020603050405020304" pitchFamily="18" charset="0"/>
              </a:rPr>
              <a:t>-</a:t>
            </a:r>
            <a:r>
              <a:rPr lang="zh-CN" altLang="en-US" sz="3800" b="1" dirty="0" smtClean="0">
                <a:latin typeface="Times New Roman" panose="02020603050405020304" pitchFamily="18" charset="0"/>
              </a:rPr>
              <a:t>联系图</a:t>
            </a:r>
          </a:p>
        </p:txBody>
      </p:sp>
      <p:pic>
        <p:nvPicPr>
          <p:cNvPr id="16386" name="Picture 2" descr="2-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2395" y="1538605"/>
            <a:ext cx="6506210"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757805" y="5274310"/>
            <a:ext cx="3300730" cy="491490"/>
          </a:xfrm>
          <a:prstGeom prst="rect">
            <a:avLst/>
          </a:prstGeom>
          <a:noFill/>
        </p:spPr>
        <p:txBody>
          <a:bodyPr wrap="none" rtlCol="0" anchor="t">
            <a:spAutoFit/>
          </a:bodyPr>
          <a:lstStyle/>
          <a:p>
            <a:pPr marL="342900" indent="-342900" algn="ctr">
              <a:lnSpc>
                <a:spcPct val="130000"/>
              </a:lnSpc>
              <a:spcBef>
                <a:spcPct val="20000"/>
              </a:spcBef>
              <a:buClrTx/>
              <a:buSzTx/>
              <a:buFontTx/>
            </a:pPr>
            <a:r>
              <a:rPr kumimoji="1" lang="zh-CN" altLang="zh-CN" sz="2000" kern="0" dirty="0">
                <a:latin typeface="+mn-lt"/>
                <a:ea typeface="+mn-ea"/>
                <a:sym typeface="+mn-ea"/>
              </a:rPr>
              <a:t>图2-14  某校教学管理E-R图</a:t>
            </a:r>
            <a:endParaRPr kumimoji="1" lang="zh-CN" altLang="zh-CN" sz="2000" kern="0" dirty="0">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zh-CN" altLang="en-US" sz="3800" b="1" dirty="0" smtClean="0">
                <a:latin typeface="Times New Roman" panose="02020603050405020304" pitchFamily="18" charset="0"/>
                <a:sym typeface="+mn-ea"/>
              </a:rPr>
              <a:t>状态转换图（行为模型）</a:t>
            </a:r>
            <a:r>
              <a:rPr lang="en-US" altLang="zh-CN" sz="3800" b="1" dirty="0" smtClean="0">
                <a:latin typeface="Times New Roman" panose="02020603050405020304" pitchFamily="18" charset="0"/>
              </a:rPr>
              <a:t> </a:t>
            </a:r>
          </a:p>
        </p:txBody>
      </p:sp>
      <p:sp>
        <p:nvSpPr>
          <p:cNvPr id="48131" name="Rectangle 3"/>
          <p:cNvSpPr>
            <a:spLocks noGrp="1" noChangeArrowheads="1"/>
          </p:cNvSpPr>
          <p:nvPr>
            <p:ph type="body" idx="1"/>
          </p:nvPr>
        </p:nvSpPr>
        <p:spPr>
          <a:xfrm>
            <a:off x="457200" y="1268760"/>
            <a:ext cx="8229600" cy="2925326"/>
          </a:xfrm>
        </p:spPr>
        <p:txBody>
          <a:bodyPr/>
          <a:lstStyle/>
          <a:p>
            <a:pPr marL="0" indent="0" eaLnBrk="1" hangingPunct="1">
              <a:lnSpc>
                <a:spcPct val="140000"/>
              </a:lnSpc>
              <a:buNone/>
            </a:pPr>
            <a:r>
              <a:rPr lang="zh-CN" altLang="en-US" dirty="0">
                <a:ea typeface="黑体" panose="02010609060101010101" pitchFamily="49" charset="-122"/>
                <a:sym typeface="+mn-ea"/>
              </a:rPr>
              <a:t>软件的行为模型：状态、事件，行为。</a:t>
            </a:r>
            <a:endParaRPr lang="zh-CN" altLang="en-US" b="0" dirty="0">
              <a:ea typeface="黑体" panose="02010609060101010101" pitchFamily="49" charset="-122"/>
            </a:endParaRPr>
          </a:p>
          <a:p>
            <a:pPr marL="609600" indent="-609600" latinLnBrk="0">
              <a:lnSpc>
                <a:spcPct val="150000"/>
              </a:lnSpc>
              <a:spcBef>
                <a:spcPts val="0"/>
              </a:spcBef>
              <a:buNone/>
            </a:pPr>
            <a:r>
              <a:rPr lang="zh-CN" altLang="en-US" dirty="0">
                <a:ea typeface="黑体" panose="02010609060101010101" pitchFamily="49" charset="-122"/>
                <a:sym typeface="+mn-ea"/>
              </a:rPr>
              <a:t>状态：被观察到的系统行为模式。</a:t>
            </a:r>
            <a:endParaRPr lang="zh-CN" altLang="en-US" b="0" dirty="0">
              <a:ea typeface="黑体" panose="02010609060101010101" pitchFamily="49" charset="-122"/>
            </a:endParaRPr>
          </a:p>
          <a:p>
            <a:pPr marL="609600" indent="-609600" latinLnBrk="0">
              <a:lnSpc>
                <a:spcPct val="150000"/>
              </a:lnSpc>
              <a:spcBef>
                <a:spcPts val="0"/>
              </a:spcBef>
              <a:buNone/>
            </a:pPr>
            <a:r>
              <a:rPr lang="zh-CN" altLang="en-US" dirty="0">
                <a:ea typeface="黑体" panose="02010609060101010101" pitchFamily="49" charset="-122"/>
                <a:sym typeface="+mn-ea"/>
              </a:rPr>
              <a:t>事件：引起状态转换的外界事件抽象。</a:t>
            </a:r>
            <a:endParaRPr lang="zh-CN" altLang="en-US" b="0" dirty="0">
              <a:ea typeface="黑体" panose="02010609060101010101" pitchFamily="49" charset="-122"/>
            </a:endParaRPr>
          </a:p>
          <a:p>
            <a:pPr marL="609600" indent="-609600" latinLnBrk="0">
              <a:lnSpc>
                <a:spcPct val="150000"/>
              </a:lnSpc>
              <a:spcBef>
                <a:spcPts val="0"/>
              </a:spcBef>
              <a:buNone/>
            </a:pPr>
            <a:r>
              <a:rPr lang="zh-CN" altLang="en-US" dirty="0">
                <a:ea typeface="黑体" panose="02010609060101010101" pitchFamily="49" charset="-122"/>
                <a:sym typeface="+mn-ea"/>
              </a:rPr>
              <a:t>行为：进入某状态所作动作。</a:t>
            </a:r>
            <a:endParaRPr lang="zh-CN" altLang="en-US"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7813"/>
            <a:ext cx="8229600" cy="774700"/>
          </a:xfrm>
        </p:spPr>
        <p:txBody>
          <a:bodyPr/>
          <a:lstStyle/>
          <a:p>
            <a:pPr eaLnBrk="1" hangingPunct="1"/>
            <a:r>
              <a:rPr lang="zh-CN" altLang="en-US" sz="3800" b="1" dirty="0" smtClean="0">
                <a:latin typeface="Times New Roman" panose="02020603050405020304" pitchFamily="18" charset="0"/>
                <a:sym typeface="+mn-ea"/>
              </a:rPr>
              <a:t>状态转换图</a:t>
            </a:r>
            <a:endParaRPr lang="en-US" altLang="zh-CN" sz="3800" b="1" dirty="0" smtClean="0">
              <a:latin typeface="Times New Roman" panose="02020603050405020304" pitchFamily="18" charset="0"/>
            </a:endParaRPr>
          </a:p>
        </p:txBody>
      </p:sp>
      <p:sp>
        <p:nvSpPr>
          <p:cNvPr id="48131" name="Rectangle 3"/>
          <p:cNvSpPr>
            <a:spLocks noGrp="1" noChangeArrowheads="1"/>
          </p:cNvSpPr>
          <p:nvPr>
            <p:ph type="body" idx="1"/>
          </p:nvPr>
        </p:nvSpPr>
        <p:spPr>
          <a:xfrm>
            <a:off x="457200" y="1268760"/>
            <a:ext cx="8229600" cy="2925326"/>
          </a:xfrm>
        </p:spPr>
        <p:txBody>
          <a:bodyPr/>
          <a:lstStyle/>
          <a:p>
            <a:pPr marL="0" indent="0" eaLnBrk="1" hangingPunct="1">
              <a:lnSpc>
                <a:spcPct val="140000"/>
              </a:lnSpc>
              <a:buNone/>
            </a:pPr>
            <a:endParaRPr lang="zh-CN" altLang="en-US" b="1" dirty="0" smtClean="0">
              <a:solidFill>
                <a:schemeClr val="tx2"/>
              </a:solidFill>
              <a:latin typeface="Times New Roman" panose="02020603050405020304" pitchFamily="18" charset="0"/>
            </a:endParaRPr>
          </a:p>
          <a:p>
            <a:pPr eaLnBrk="1" hangingPunct="1">
              <a:lnSpc>
                <a:spcPct val="140000"/>
              </a:lnSpc>
            </a:pPr>
            <a:r>
              <a:rPr lang="zh-CN" altLang="en-US" b="1" dirty="0" smtClean="0">
                <a:latin typeface="Times New Roman" panose="02020603050405020304" pitchFamily="18" charset="0"/>
              </a:rPr>
              <a:t>通过描绘系统的</a:t>
            </a:r>
            <a:r>
              <a:rPr lang="zh-CN" altLang="en-US" b="1" dirty="0" smtClean="0">
                <a:solidFill>
                  <a:schemeClr val="tx2"/>
                </a:solidFill>
                <a:latin typeface="Times New Roman" panose="02020603050405020304" pitchFamily="18" charset="0"/>
              </a:rPr>
              <a:t>状态</a:t>
            </a:r>
            <a:r>
              <a:rPr lang="zh-CN" altLang="en-US" b="1" dirty="0" smtClean="0">
                <a:latin typeface="Times New Roman" panose="02020603050405020304" pitchFamily="18" charset="0"/>
              </a:rPr>
              <a:t>及引起</a:t>
            </a:r>
            <a:r>
              <a:rPr lang="zh-CN" altLang="en-US" b="1" dirty="0" smtClean="0">
                <a:solidFill>
                  <a:schemeClr val="tx2"/>
                </a:solidFill>
                <a:latin typeface="Times New Roman" panose="02020603050405020304" pitchFamily="18" charset="0"/>
              </a:rPr>
              <a:t>系统状态转换的事件</a:t>
            </a:r>
            <a:r>
              <a:rPr lang="zh-CN" altLang="en-US" b="1" dirty="0" smtClean="0">
                <a:latin typeface="Times New Roman" panose="02020603050405020304" pitchFamily="18" charset="0"/>
              </a:rPr>
              <a:t>，来表示系统的行为。反映</a:t>
            </a:r>
            <a:r>
              <a:rPr lang="zh-CN" altLang="en-US" b="1" dirty="0" smtClean="0">
                <a:latin typeface="Times New Roman" panose="02020603050405020304" pitchFamily="18" charset="0"/>
                <a:sym typeface="+mn-ea"/>
              </a:rPr>
              <a:t>系统因为外部的输入而由一个状态转换到另一个状态。</a:t>
            </a:r>
            <a:endParaRPr lang="zh-CN" altLang="en-US"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200" b="1" dirty="0" smtClean="0">
                <a:latin typeface="Times New Roman" panose="02020603050405020304" pitchFamily="18" charset="0"/>
              </a:rPr>
              <a:t>（</a:t>
            </a:r>
            <a:r>
              <a:rPr lang="en-US" altLang="zh-CN" sz="3200" b="1" dirty="0" smtClean="0">
                <a:latin typeface="Times New Roman" panose="02020603050405020304" pitchFamily="18" charset="0"/>
              </a:rPr>
              <a:t>1</a:t>
            </a:r>
            <a:r>
              <a:rPr lang="zh-CN" altLang="en-US" sz="3200" b="1" dirty="0" smtClean="0">
                <a:latin typeface="Times New Roman" panose="02020603050405020304" pitchFamily="18" charset="0"/>
              </a:rPr>
              <a:t>）</a:t>
            </a:r>
            <a:r>
              <a:rPr lang="en-US" altLang="zh-CN" sz="3200" b="1" dirty="0" smtClean="0">
                <a:latin typeface="Times New Roman" panose="02020603050405020304" pitchFamily="18" charset="0"/>
              </a:rPr>
              <a:t>  </a:t>
            </a:r>
            <a:r>
              <a:rPr lang="zh-CN" altLang="en-US" sz="3200" b="1" dirty="0" smtClean="0">
                <a:latin typeface="Times New Roman" panose="02020603050405020304" pitchFamily="18" charset="0"/>
              </a:rPr>
              <a:t>状态</a:t>
            </a:r>
            <a:r>
              <a:rPr lang="zh-CN" altLang="en-US" sz="3200" dirty="0" smtClean="0">
                <a:latin typeface="Times New Roman" panose="02020603050405020304" pitchFamily="18" charset="0"/>
              </a:rPr>
              <a:t> </a:t>
            </a:r>
          </a:p>
        </p:txBody>
      </p:sp>
      <p:sp>
        <p:nvSpPr>
          <p:cNvPr id="49155" name="Rectangle 3"/>
          <p:cNvSpPr>
            <a:spLocks noGrp="1" noChangeArrowheads="1"/>
          </p:cNvSpPr>
          <p:nvPr>
            <p:ph type="body" idx="1"/>
          </p:nvPr>
        </p:nvSpPr>
        <p:spPr>
          <a:xfrm>
            <a:off x="323850" y="1125538"/>
            <a:ext cx="8229600" cy="4895850"/>
          </a:xfrm>
        </p:spPr>
        <p:txBody>
          <a:bodyPr/>
          <a:lstStyle/>
          <a:p>
            <a:pPr eaLnBrk="1" latinLnBrk="0" hangingPunct="1">
              <a:lnSpc>
                <a:spcPct val="150000"/>
              </a:lnSpc>
              <a:spcBef>
                <a:spcPts val="0"/>
              </a:spcBef>
            </a:pPr>
            <a:r>
              <a:rPr lang="zh-CN" altLang="en-US" sz="3200" b="1" dirty="0" smtClean="0">
                <a:solidFill>
                  <a:schemeClr val="tx2"/>
                </a:solidFill>
                <a:latin typeface="Times New Roman" panose="02020603050405020304" pitchFamily="18" charset="0"/>
              </a:rPr>
              <a:t>状态：</a:t>
            </a:r>
            <a:r>
              <a:rPr lang="zh-CN" altLang="en-US" sz="3200" b="1" dirty="0" smtClean="0">
                <a:latin typeface="Times New Roman" panose="02020603050405020304" pitchFamily="18" charset="0"/>
              </a:rPr>
              <a:t>是任何可以被观察到的系统行为模式，一个状态代表系统的一种</a:t>
            </a:r>
            <a:r>
              <a:rPr lang="zh-CN" altLang="en-US" sz="3200" b="1" dirty="0" smtClean="0">
                <a:solidFill>
                  <a:srgbClr val="0066FF"/>
                </a:solidFill>
                <a:latin typeface="Times New Roman" panose="02020603050405020304" pitchFamily="18" charset="0"/>
              </a:rPr>
              <a:t>行为模式</a:t>
            </a:r>
            <a:r>
              <a:rPr lang="zh-CN" altLang="en-US" sz="3200" b="1" dirty="0" smtClean="0">
                <a:latin typeface="Times New Roman" panose="02020603050405020304" pitchFamily="18" charset="0"/>
              </a:rPr>
              <a:t>。状态规定了系统对</a:t>
            </a:r>
            <a:r>
              <a:rPr lang="zh-CN" altLang="en-US" sz="3200" b="1" dirty="0" smtClean="0">
                <a:solidFill>
                  <a:srgbClr val="0066FF"/>
                </a:solidFill>
                <a:latin typeface="Times New Roman" panose="02020603050405020304" pitchFamily="18" charset="0"/>
              </a:rPr>
              <a:t>事件</a:t>
            </a:r>
            <a:r>
              <a:rPr lang="zh-CN" altLang="en-US" sz="3200" b="1" dirty="0" smtClean="0">
                <a:latin typeface="Times New Roman" panose="02020603050405020304" pitchFamily="18" charset="0"/>
              </a:rPr>
              <a:t>的响应方式。</a:t>
            </a:r>
          </a:p>
          <a:p>
            <a:pPr latinLnBrk="0">
              <a:lnSpc>
                <a:spcPct val="150000"/>
              </a:lnSpc>
              <a:spcBef>
                <a:spcPts val="0"/>
              </a:spcBef>
            </a:pPr>
            <a:r>
              <a:rPr lang="zh-CN" altLang="en-US" sz="3200" b="1" dirty="0" smtClean="0">
                <a:solidFill>
                  <a:schemeClr val="tx2"/>
                </a:solidFill>
                <a:latin typeface="Times New Roman" panose="02020603050405020304" pitchFamily="18" charset="0"/>
              </a:rPr>
              <a:t>状态主要有：</a:t>
            </a:r>
          </a:p>
          <a:p>
            <a:pPr marL="742950" lvl="1" indent="-285750" latinLnBrk="0">
              <a:lnSpc>
                <a:spcPct val="150000"/>
              </a:lnSpc>
              <a:spcBef>
                <a:spcPts val="0"/>
              </a:spcBef>
            </a:pPr>
            <a:r>
              <a:rPr lang="zh-CN" altLang="en-US" sz="2800" b="1" dirty="0" smtClean="0">
                <a:latin typeface="Times New Roman" panose="02020603050405020304" pitchFamily="18" charset="0"/>
              </a:rPr>
              <a:t>初态</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即初始状态</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，只能有</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个</a:t>
            </a:r>
          </a:p>
          <a:p>
            <a:pPr marL="742950" lvl="1" indent="-285750" latinLnBrk="0">
              <a:lnSpc>
                <a:spcPct val="150000"/>
              </a:lnSpc>
              <a:spcBef>
                <a:spcPts val="0"/>
              </a:spcBef>
            </a:pPr>
            <a:r>
              <a:rPr lang="zh-CN" altLang="en-US" sz="2800" b="1" dirty="0" smtClean="0">
                <a:latin typeface="Times New Roman" panose="02020603050405020304" pitchFamily="18" charset="0"/>
              </a:rPr>
              <a:t>终态</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即最终状态</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，可以有</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至多个</a:t>
            </a:r>
          </a:p>
          <a:p>
            <a:pPr marL="742950" lvl="1" indent="-285750" latinLnBrk="0">
              <a:lnSpc>
                <a:spcPct val="150000"/>
              </a:lnSpc>
              <a:spcBef>
                <a:spcPts val="0"/>
              </a:spcBef>
            </a:pPr>
            <a:r>
              <a:rPr lang="zh-CN" altLang="en-US" sz="2800" b="1" dirty="0" smtClean="0">
                <a:latin typeface="Times New Roman" panose="02020603050405020304" pitchFamily="18" charset="0"/>
              </a:rPr>
              <a:t>中间状态</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31165" y="458153"/>
            <a:ext cx="8229600" cy="4895850"/>
          </a:xfrm>
        </p:spPr>
        <p:txBody>
          <a:bodyPr/>
          <a:lstStyle/>
          <a:p>
            <a:pPr marL="0" indent="0" latinLnBrk="0">
              <a:lnSpc>
                <a:spcPct val="150000"/>
              </a:lnSpc>
              <a:spcBef>
                <a:spcPts val="0"/>
              </a:spcBef>
              <a:buNone/>
            </a:pPr>
            <a:r>
              <a:rPr lang="zh-CN" altLang="en-US" sz="3200" b="1" dirty="0" smtClean="0">
                <a:latin typeface="Times New Roman" panose="02020603050405020304" pitchFamily="18" charset="0"/>
                <a:sym typeface="+mn-ea"/>
              </a:rPr>
              <a:t>初始状态代表数据对象的起始状态，是状态图的起始点，只能作为迁移的源结点，而不能作为迁移的目标结点。初始状态在一个状态图中只允许有</a:t>
            </a:r>
            <a:r>
              <a:rPr lang="zh-CN" altLang="en-US" sz="3200" b="1" dirty="0" smtClean="0">
                <a:solidFill>
                  <a:srgbClr val="FF0000"/>
                </a:solidFill>
                <a:latin typeface="Times New Roman" panose="02020603050405020304" pitchFamily="18" charset="0"/>
                <a:sym typeface="+mn-ea"/>
              </a:rPr>
              <a:t>一个</a:t>
            </a:r>
            <a:r>
              <a:rPr lang="zh-CN" altLang="en-US" sz="3200" b="1" dirty="0" smtClean="0">
                <a:latin typeface="Times New Roman" panose="02020603050405020304" pitchFamily="18" charset="0"/>
                <a:sym typeface="+mn-ea"/>
              </a:rPr>
              <a:t>，它用一个实心的圆表示。</a:t>
            </a:r>
            <a:endParaRPr lang="zh-CN" altLang="en-US" sz="3200" b="1" dirty="0" smtClean="0">
              <a:latin typeface="Times New Roman" panose="02020603050405020304" pitchFamily="18" charset="0"/>
            </a:endParaRPr>
          </a:p>
        </p:txBody>
      </p:sp>
      <p:pic>
        <p:nvPicPr>
          <p:cNvPr id="15364" name="图片 15363"/>
          <p:cNvPicPr>
            <a:picLocks noChangeAspect="1"/>
          </p:cNvPicPr>
          <p:nvPr/>
        </p:nvPicPr>
        <p:blipFill>
          <a:blip r:embed="rId2"/>
          <a:stretch>
            <a:fillRect/>
          </a:stretch>
        </p:blipFill>
        <p:spPr>
          <a:xfrm>
            <a:off x="3851910" y="4284028"/>
            <a:ext cx="625475" cy="606425"/>
          </a:xfrm>
          <a:prstGeom prst="rect">
            <a:avLst/>
          </a:prstGeom>
          <a:noFill/>
          <a:ln w="9525">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31165" y="458153"/>
            <a:ext cx="8229600" cy="4895850"/>
          </a:xfrm>
        </p:spPr>
        <p:txBody>
          <a:bodyPr/>
          <a:lstStyle/>
          <a:p>
            <a:pPr marL="0" marR="0" lvl="0" algn="l" rtl="0" latinLnBrk="0">
              <a:lnSpc>
                <a:spcPct val="150000"/>
              </a:lnSpc>
              <a:spcBef>
                <a:spcPts val="0"/>
              </a:spcBef>
              <a:buNone/>
            </a:pPr>
            <a:r>
              <a:rPr lang="zh-CN" altLang="en-US" sz="3200" b="1" dirty="0" smtClean="0">
                <a:latin typeface="Times New Roman" panose="02020603050405020304" pitchFamily="18" charset="0"/>
                <a:sym typeface="+mn-ea"/>
              </a:rPr>
              <a:t>终止状态是数据对象的最后状态，是一个状态图的终止点。</a:t>
            </a:r>
            <a:endParaRPr lang="zh-CN" altLang="en-US" sz="3200" b="1" dirty="0" smtClean="0">
              <a:latin typeface="Times New Roman" panose="02020603050405020304" pitchFamily="18" charset="0"/>
            </a:endParaRPr>
          </a:p>
          <a:p>
            <a:pPr marL="0" marR="0" lvl="0" algn="l" rtl="0" latinLnBrk="0">
              <a:lnSpc>
                <a:spcPct val="150000"/>
              </a:lnSpc>
              <a:spcBef>
                <a:spcPts val="0"/>
              </a:spcBef>
              <a:buNone/>
            </a:pPr>
            <a:r>
              <a:rPr lang="zh-CN" altLang="en-US" sz="3200" b="1" dirty="0" smtClean="0">
                <a:latin typeface="Times New Roman" panose="02020603050405020304" pitchFamily="18" charset="0"/>
                <a:sym typeface="+mn-ea"/>
              </a:rPr>
              <a:t>终止状态只能作为迁移的目标结点。在一个状态图中可以有</a:t>
            </a:r>
            <a:r>
              <a:rPr lang="zh-CN" altLang="en-US" sz="3200" b="1" dirty="0" smtClean="0">
                <a:solidFill>
                  <a:srgbClr val="FF0000"/>
                </a:solidFill>
                <a:latin typeface="Times New Roman" panose="02020603050405020304" pitchFamily="18" charset="0"/>
                <a:sym typeface="+mn-ea"/>
              </a:rPr>
              <a:t>多个</a:t>
            </a:r>
            <a:r>
              <a:rPr lang="zh-CN" altLang="en-US" sz="3200" b="1" dirty="0" smtClean="0">
                <a:latin typeface="Times New Roman" panose="02020603050405020304" pitchFamily="18" charset="0"/>
                <a:sym typeface="+mn-ea"/>
              </a:rPr>
              <a:t>终止状态，它用一个套有一个实心圆的空心圆表示。</a:t>
            </a:r>
            <a:endParaRPr lang="zh-CN" altLang="en-US" sz="3200" b="1" dirty="0" smtClean="0">
              <a:latin typeface="Times New Roman" panose="02020603050405020304" pitchFamily="18" charset="0"/>
            </a:endParaRPr>
          </a:p>
        </p:txBody>
      </p:sp>
      <p:pic>
        <p:nvPicPr>
          <p:cNvPr id="224260" name="图片 224259"/>
          <p:cNvPicPr>
            <a:picLocks noChangeAspect="1"/>
          </p:cNvPicPr>
          <p:nvPr/>
        </p:nvPicPr>
        <p:blipFill>
          <a:blip r:embed="rId2"/>
          <a:stretch>
            <a:fillRect/>
          </a:stretch>
        </p:blipFill>
        <p:spPr>
          <a:xfrm>
            <a:off x="3896995" y="4463733"/>
            <a:ext cx="763588" cy="687387"/>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rPr>
              <a:t>1 问题定义</a:t>
            </a:r>
          </a:p>
        </p:txBody>
      </p:sp>
      <p:sp>
        <p:nvSpPr>
          <p:cNvPr id="15363" name="Rectangle 4"/>
          <p:cNvSpPr>
            <a:spLocks noGrp="1" noChangeArrowheads="1"/>
          </p:cNvSpPr>
          <p:nvPr>
            <p:ph type="body" idx="1"/>
          </p:nvPr>
        </p:nvSpPr>
        <p:spPr>
          <a:xfrm>
            <a:off x="431800" y="1001713"/>
            <a:ext cx="8229600" cy="4754562"/>
          </a:xfrm>
        </p:spPr>
        <p:txBody>
          <a:bodyPr/>
          <a:lstStyle/>
          <a:p>
            <a:pPr eaLnBrk="1" hangingPunct="1">
              <a:buFont typeface="Wingdings" panose="05000000000000000000" pitchFamily="2" charset="2"/>
              <a:buNone/>
            </a:pPr>
            <a:r>
              <a:rPr lang="zh-CN" altLang="en-US" sz="2800" b="1" smtClean="0">
                <a:solidFill>
                  <a:schemeClr val="tx2"/>
                </a:solidFill>
              </a:rPr>
              <a:t>目的：</a:t>
            </a:r>
            <a:r>
              <a:rPr lang="zh-CN" altLang="en-US" sz="2800" b="1" smtClean="0"/>
              <a:t>弄清用户</a:t>
            </a:r>
            <a:r>
              <a:rPr lang="en-US" sz="2800" b="1" smtClean="0"/>
              <a:t>“</a:t>
            </a:r>
            <a:r>
              <a:rPr lang="zh-CN" altLang="en-US" sz="2800" b="1" smtClean="0"/>
              <a:t>使用计算机解决什么问题</a:t>
            </a:r>
            <a:r>
              <a:rPr lang="en-US" sz="2800" b="1" smtClean="0"/>
              <a:t>”</a:t>
            </a:r>
            <a:endParaRPr lang="zh-CN" altLang="en-US" sz="2800" b="1" smtClean="0"/>
          </a:p>
          <a:p>
            <a:pPr eaLnBrk="1" hangingPunct="1">
              <a:buFont typeface="Wingdings" panose="05000000000000000000" pitchFamily="2" charset="2"/>
              <a:buNone/>
            </a:pPr>
            <a:r>
              <a:rPr lang="zh-CN" altLang="en-US" sz="2800" b="1" smtClean="0">
                <a:solidFill>
                  <a:schemeClr val="tx2"/>
                </a:solidFill>
              </a:rPr>
              <a:t>任务：</a:t>
            </a:r>
            <a:r>
              <a:rPr lang="zh-CN" sz="2800" b="1" smtClean="0"/>
              <a:t>以报告的形式描述项目的名称、性质、目标、意义、规模等，以获得</a:t>
            </a:r>
            <a:r>
              <a:rPr lang="zh-CN" altLang="en-US" sz="2800" b="1" smtClean="0">
                <a:solidFill>
                  <a:schemeClr val="tx2"/>
                </a:solidFill>
              </a:rPr>
              <a:t>问题定义报告</a:t>
            </a:r>
            <a:r>
              <a:rPr lang="zh-CN" sz="2800" b="1" smtClean="0"/>
              <a:t>。</a:t>
            </a:r>
          </a:p>
          <a:p>
            <a:pPr eaLnBrk="1" hangingPunct="1">
              <a:buFont typeface="Wingdings" panose="05000000000000000000" pitchFamily="2" charset="2"/>
              <a:buNone/>
            </a:pPr>
            <a:endParaRPr lang="zh-CN" altLang="en-US" sz="2800" b="1" smtClean="0"/>
          </a:p>
          <a:p>
            <a:pPr eaLnBrk="1" hangingPunct="1">
              <a:buFont typeface="Wingdings" panose="05000000000000000000" pitchFamily="2" charset="2"/>
              <a:buNone/>
            </a:pPr>
            <a:r>
              <a:rPr lang="zh-CN" altLang="en-US" sz="2800" b="1" smtClean="0"/>
              <a:t>包含：</a:t>
            </a:r>
            <a:r>
              <a:rPr lang="zh-CN" altLang="en-US" sz="2800" b="1" smtClean="0">
                <a:solidFill>
                  <a:schemeClr val="tx2"/>
                </a:solidFill>
              </a:rPr>
              <a:t>问题的背景：</a:t>
            </a:r>
            <a:r>
              <a:rPr lang="zh-CN" altLang="en-US" sz="2800" b="1" smtClean="0"/>
              <a:t>现状研究</a:t>
            </a:r>
          </a:p>
          <a:p>
            <a:pPr eaLnBrk="1" hangingPunct="1">
              <a:buFont typeface="Wingdings" panose="05000000000000000000" pitchFamily="2" charset="2"/>
              <a:buNone/>
            </a:pPr>
            <a:r>
              <a:rPr lang="zh-CN" altLang="en-US" sz="2800" b="1" smtClean="0"/>
              <a:t> </a:t>
            </a:r>
            <a:r>
              <a:rPr lang="en-US" altLang="zh-CN" sz="2800" b="1" smtClean="0"/>
              <a:t>          </a:t>
            </a:r>
            <a:r>
              <a:rPr lang="zh-CN" altLang="en-US" sz="2800" b="1" smtClean="0">
                <a:solidFill>
                  <a:schemeClr val="tx2"/>
                </a:solidFill>
              </a:rPr>
              <a:t>开发的理由：</a:t>
            </a:r>
            <a:r>
              <a:rPr lang="zh-CN" altLang="en-US" sz="2800" b="1" smtClean="0"/>
              <a:t>为什么开发</a:t>
            </a:r>
          </a:p>
          <a:p>
            <a:pPr eaLnBrk="1" hangingPunct="1">
              <a:buFont typeface="Wingdings" panose="05000000000000000000" pitchFamily="2" charset="2"/>
              <a:buNone/>
            </a:pPr>
            <a:r>
              <a:rPr lang="en-US" altLang="zh-CN" sz="2800" b="1" smtClean="0">
                <a:solidFill>
                  <a:schemeClr val="tx2"/>
                </a:solidFill>
              </a:rPr>
              <a:t>           </a:t>
            </a:r>
            <a:r>
              <a:rPr lang="zh-CN" altLang="en-US" sz="2800" b="1" smtClean="0">
                <a:solidFill>
                  <a:schemeClr val="tx2"/>
                </a:solidFill>
              </a:rPr>
              <a:t>问题性质：</a:t>
            </a:r>
            <a:r>
              <a:rPr lang="zh-CN" altLang="en-US" sz="2800" b="1" smtClean="0"/>
              <a:t>原系统存在什么问题</a:t>
            </a:r>
            <a:endParaRPr lang="en-US" altLang="zh-CN" sz="2800" b="1" smtClean="0"/>
          </a:p>
          <a:p>
            <a:pPr eaLnBrk="1" hangingPunct="1">
              <a:buFont typeface="Wingdings" panose="05000000000000000000" pitchFamily="2" charset="2"/>
              <a:buNone/>
            </a:pPr>
            <a:r>
              <a:rPr lang="zh-CN" altLang="en-US" sz="2800" b="1" smtClean="0">
                <a:solidFill>
                  <a:schemeClr val="tx2"/>
                </a:solidFill>
              </a:rPr>
              <a:t>           工程目标：</a:t>
            </a:r>
            <a:r>
              <a:rPr lang="zh-CN" altLang="en-US" sz="2800" b="1" smtClean="0"/>
              <a:t>做一个什么样的软件</a:t>
            </a:r>
            <a:endParaRPr lang="en-US" altLang="zh-CN" sz="2800" b="1" smtClean="0"/>
          </a:p>
          <a:p>
            <a:pPr eaLnBrk="1" hangingPunct="1">
              <a:buFont typeface="Wingdings" panose="05000000000000000000" pitchFamily="2" charset="2"/>
              <a:buNone/>
            </a:pPr>
            <a:r>
              <a:rPr lang="en-US" altLang="zh-CN" sz="2800" b="1" smtClean="0">
                <a:solidFill>
                  <a:schemeClr val="tx2"/>
                </a:solidFill>
              </a:rPr>
              <a:t>           </a:t>
            </a:r>
            <a:r>
              <a:rPr lang="zh-CN" altLang="en-US" sz="2800" b="1" smtClean="0">
                <a:solidFill>
                  <a:schemeClr val="tx2"/>
                </a:solidFill>
              </a:rPr>
              <a:t>工程规模 ：</a:t>
            </a:r>
            <a:r>
              <a:rPr lang="zh-CN" altLang="en-US" sz="2800" b="1" smtClean="0"/>
              <a:t>通常指开发成本</a:t>
            </a:r>
          </a:p>
          <a:p>
            <a:pPr eaLnBrk="1" hangingPunct="1">
              <a:buFont typeface="Wingdings" panose="05000000000000000000" pitchFamily="2" charset="2"/>
              <a:buNone/>
            </a:pPr>
            <a:r>
              <a:rPr lang="en-US" altLang="zh-CN" sz="2800" b="1" smtClean="0"/>
              <a:t>           </a:t>
            </a:r>
            <a:r>
              <a:rPr lang="zh-CN" altLang="en-US" sz="2800" b="1" smtClean="0">
                <a:solidFill>
                  <a:schemeClr val="tx2"/>
                </a:solidFill>
              </a:rPr>
              <a:t>实现目标的方案、开发的条件、环境要求</a:t>
            </a:r>
            <a:r>
              <a:rPr lang="zh-CN" altLang="en-US" sz="2800" b="1" smtClean="0"/>
              <a:t>等</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31165" y="458153"/>
            <a:ext cx="8229600" cy="4895850"/>
          </a:xfrm>
        </p:spPr>
        <p:txBody>
          <a:bodyPr/>
          <a:lstStyle/>
          <a:p>
            <a:pPr marL="0" marR="0" lvl="0" algn="l" defTabSz="914400" rtl="0" eaLnBrk="1" latinLnBrk="0" hangingPunct="1">
              <a:lnSpc>
                <a:spcPct val="150000"/>
              </a:lnSpc>
              <a:spcBef>
                <a:spcPts val="0"/>
              </a:spcBef>
              <a:spcAft>
                <a:spcPct val="0"/>
              </a:spcAft>
              <a:buClrTx/>
              <a:buSzTx/>
              <a:buFontTx/>
              <a:buNone/>
              <a:defRPr/>
            </a:pPr>
            <a:r>
              <a:rPr lang="zh-CN" altLang="en-US" sz="3200" b="1" dirty="0" smtClean="0">
                <a:latin typeface="Times New Roman" panose="02020603050405020304" pitchFamily="18" charset="0"/>
                <a:sym typeface="+mn-ea"/>
              </a:rPr>
              <a:t>我们常用对象的某个属性值或者某个属性值的范围来表示数据对象的中间状态。表示对象状态的图标由一个带圆角的矩形框表示。</a:t>
            </a:r>
            <a:endParaRPr lang="zh-CN" altLang="en-US" sz="3200" b="1" dirty="0" smtClean="0">
              <a:latin typeface="Times New Roman" panose="02020603050405020304" pitchFamily="18" charset="0"/>
            </a:endParaRPr>
          </a:p>
        </p:txBody>
      </p:sp>
      <p:sp>
        <p:nvSpPr>
          <p:cNvPr id="9" name="圆角矩形 8"/>
          <p:cNvSpPr/>
          <p:nvPr/>
        </p:nvSpPr>
        <p:spPr>
          <a:xfrm>
            <a:off x="3806924" y="3383756"/>
            <a:ext cx="1608215" cy="522764"/>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wrap="square"/>
          <a:lstStyle/>
          <a:p>
            <a:pPr indent="126365"/>
            <a:r>
              <a:rPr lang="zh-CN" altLang="en-US" sz="2400"/>
              <a:t>状态名称</a:t>
            </a:r>
          </a:p>
          <a:p>
            <a:pPr indent="266700"/>
            <a:endParaRPr lang="zh-CN" altLang="en-US"/>
          </a:p>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200" b="1" dirty="0" smtClean="0">
                <a:latin typeface="Times New Roman" panose="02020603050405020304" pitchFamily="18" charset="0"/>
              </a:rPr>
              <a:t>（</a:t>
            </a:r>
            <a:r>
              <a:rPr lang="en-US" altLang="zh-CN" sz="3200" b="1" dirty="0" smtClean="0">
                <a:latin typeface="Times New Roman" panose="02020603050405020304" pitchFamily="18" charset="0"/>
              </a:rPr>
              <a:t>2</a:t>
            </a:r>
            <a:r>
              <a:rPr lang="zh-CN" altLang="en-US" sz="3200" b="1" dirty="0" smtClean="0">
                <a:latin typeface="Times New Roman" panose="02020603050405020304" pitchFamily="18" charset="0"/>
              </a:rPr>
              <a:t>）</a:t>
            </a:r>
            <a:r>
              <a:rPr lang="en-US" altLang="zh-CN" sz="3200" b="1" dirty="0" smtClean="0">
                <a:latin typeface="Times New Roman" panose="02020603050405020304" pitchFamily="18" charset="0"/>
              </a:rPr>
              <a:t>  </a:t>
            </a:r>
            <a:r>
              <a:rPr lang="zh-CN" altLang="en-US" sz="3200" b="1" dirty="0" smtClean="0">
                <a:latin typeface="Times New Roman" panose="02020603050405020304" pitchFamily="18" charset="0"/>
              </a:rPr>
              <a:t>事件</a:t>
            </a:r>
            <a:endParaRPr lang="zh-CN" altLang="en-US" sz="3200" dirty="0" smtClean="0">
              <a:latin typeface="Times New Roman" panose="02020603050405020304" pitchFamily="18" charset="0"/>
            </a:endParaRPr>
          </a:p>
        </p:txBody>
      </p:sp>
      <p:sp>
        <p:nvSpPr>
          <p:cNvPr id="49155" name="Rectangle 3"/>
          <p:cNvSpPr>
            <a:spLocks noGrp="1" noChangeArrowheads="1"/>
          </p:cNvSpPr>
          <p:nvPr>
            <p:ph type="body" idx="1"/>
          </p:nvPr>
        </p:nvSpPr>
        <p:spPr>
          <a:xfrm>
            <a:off x="323850" y="1125538"/>
            <a:ext cx="8229600" cy="4895850"/>
          </a:xfrm>
        </p:spPr>
        <p:txBody>
          <a:bodyPr/>
          <a:lstStyle/>
          <a:p>
            <a:pPr eaLnBrk="1" latinLnBrk="0" hangingPunct="1">
              <a:lnSpc>
                <a:spcPct val="150000"/>
              </a:lnSpc>
              <a:spcBef>
                <a:spcPts val="0"/>
              </a:spcBef>
            </a:pPr>
            <a:r>
              <a:rPr lang="zh-CN" altLang="en-US" sz="3200" b="1" dirty="0" smtClean="0">
                <a:solidFill>
                  <a:schemeClr val="tx2"/>
                </a:solidFill>
                <a:latin typeface="Times New Roman" panose="02020603050405020304" pitchFamily="18" charset="0"/>
                <a:sym typeface="+mn-ea"/>
              </a:rPr>
              <a:t>事件：</a:t>
            </a:r>
            <a:r>
              <a:rPr lang="zh-CN" altLang="en-US" sz="3200" b="1" dirty="0" smtClean="0">
                <a:latin typeface="Times New Roman" panose="02020603050405020304" pitchFamily="18" charset="0"/>
                <a:sym typeface="+mn-ea"/>
              </a:rPr>
              <a:t>是在某个特定时刻发生的事情，它是对引起系统做动作或</a:t>
            </a:r>
            <a:r>
              <a:rPr lang="en-US" altLang="zh-CN" sz="3200" b="1" dirty="0" smtClean="0">
                <a:latin typeface="Times New Roman" panose="02020603050405020304" pitchFamily="18" charset="0"/>
                <a:sym typeface="+mn-ea"/>
              </a:rPr>
              <a:t>(</a:t>
            </a:r>
            <a:r>
              <a:rPr lang="zh-CN" altLang="en-US" sz="3200" b="1" dirty="0" smtClean="0">
                <a:latin typeface="Times New Roman" panose="02020603050405020304" pitchFamily="18" charset="0"/>
                <a:sym typeface="+mn-ea"/>
              </a:rPr>
              <a:t>和</a:t>
            </a:r>
            <a:r>
              <a:rPr lang="en-US" altLang="zh-CN" sz="3200" b="1" dirty="0" smtClean="0">
                <a:latin typeface="Times New Roman" panose="02020603050405020304" pitchFamily="18" charset="0"/>
                <a:sym typeface="+mn-ea"/>
              </a:rPr>
              <a:t>)</a:t>
            </a:r>
            <a:r>
              <a:rPr lang="zh-CN" altLang="en-US" sz="3200" b="1" dirty="0" smtClean="0">
                <a:latin typeface="Times New Roman" panose="02020603050405020304" pitchFamily="18" charset="0"/>
                <a:sym typeface="+mn-ea"/>
              </a:rPr>
              <a:t>从一个状态转换到另一个状态的外界事件的抽象。简而言之，</a:t>
            </a:r>
            <a:r>
              <a:rPr lang="zh-CN" altLang="en-US" sz="3200" b="1" dirty="0" smtClean="0">
                <a:solidFill>
                  <a:srgbClr val="0066FF"/>
                </a:solidFill>
                <a:latin typeface="Times New Roman" panose="02020603050405020304" pitchFamily="18" charset="0"/>
                <a:sym typeface="+mn-ea"/>
              </a:rPr>
              <a:t>事件就是引起系统做动作或</a:t>
            </a:r>
            <a:r>
              <a:rPr lang="en-US" altLang="zh-CN" sz="3200" b="1" dirty="0" smtClean="0">
                <a:solidFill>
                  <a:srgbClr val="0066FF"/>
                </a:solidFill>
                <a:latin typeface="Times New Roman" panose="02020603050405020304" pitchFamily="18" charset="0"/>
                <a:sym typeface="+mn-ea"/>
              </a:rPr>
              <a:t>(</a:t>
            </a:r>
            <a:r>
              <a:rPr lang="zh-CN" altLang="en-US" sz="3200" b="1" dirty="0" smtClean="0">
                <a:solidFill>
                  <a:srgbClr val="0066FF"/>
                </a:solidFill>
                <a:latin typeface="Times New Roman" panose="02020603050405020304" pitchFamily="18" charset="0"/>
                <a:sym typeface="+mn-ea"/>
              </a:rPr>
              <a:t>和</a:t>
            </a:r>
            <a:r>
              <a:rPr lang="en-US" altLang="zh-CN" sz="3200" b="1" dirty="0" smtClean="0">
                <a:solidFill>
                  <a:srgbClr val="0066FF"/>
                </a:solidFill>
                <a:latin typeface="Times New Roman" panose="02020603050405020304" pitchFamily="18" charset="0"/>
                <a:sym typeface="+mn-ea"/>
              </a:rPr>
              <a:t>)</a:t>
            </a:r>
            <a:r>
              <a:rPr lang="zh-CN" altLang="en-US" sz="3200" b="1" dirty="0" smtClean="0">
                <a:solidFill>
                  <a:srgbClr val="0066FF"/>
                </a:solidFill>
                <a:latin typeface="Times New Roman" panose="02020603050405020304" pitchFamily="18" charset="0"/>
                <a:sym typeface="+mn-ea"/>
              </a:rPr>
              <a:t>转换状态的控制信息</a:t>
            </a:r>
            <a:r>
              <a:rPr lang="zh-CN" altLang="en-US" sz="3200" b="1" dirty="0" smtClean="0">
                <a:latin typeface="Times New Roman" panose="02020603050405020304" pitchFamily="18" charset="0"/>
                <a:sym typeface="+mn-ea"/>
              </a:rPr>
              <a:t>。</a:t>
            </a:r>
            <a:endParaRPr lang="zh-CN" altLang="en-US" sz="2800"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b="1" dirty="0" smtClean="0">
                <a:latin typeface="Times New Roman" panose="02020603050405020304" pitchFamily="18" charset="0"/>
                <a:sym typeface="+mn-ea"/>
              </a:rPr>
              <a:t>（</a:t>
            </a:r>
            <a:r>
              <a:rPr lang="en-US" altLang="zh-CN" b="1" dirty="0" smtClean="0">
                <a:latin typeface="Times New Roman" panose="02020603050405020304" pitchFamily="18" charset="0"/>
                <a:sym typeface="+mn-ea"/>
              </a:rPr>
              <a:t>3</a:t>
            </a:r>
            <a:r>
              <a:rPr lang="zh-CN" altLang="en-US" b="1" dirty="0" smtClean="0">
                <a:latin typeface="Times New Roman" panose="02020603050405020304" pitchFamily="18" charset="0"/>
                <a:sym typeface="+mn-ea"/>
              </a:rPr>
              <a:t>）</a:t>
            </a:r>
            <a:r>
              <a:rPr lang="en-US" altLang="zh-CN" b="1" dirty="0" smtClean="0">
                <a:latin typeface="Times New Roman" panose="02020603050405020304" pitchFamily="18" charset="0"/>
                <a:sym typeface="+mn-ea"/>
              </a:rPr>
              <a:t>  </a:t>
            </a:r>
            <a:r>
              <a:rPr lang="zh-CN" altLang="en-US" b="1" dirty="0" smtClean="0">
                <a:latin typeface="Times New Roman" panose="02020603050405020304" pitchFamily="18" charset="0"/>
                <a:sym typeface="+mn-ea"/>
              </a:rPr>
              <a:t>符号</a:t>
            </a:r>
            <a:endParaRPr lang="zh-CN" altLang="en-US" b="1" dirty="0" smtClean="0">
              <a:latin typeface="Times New Roman" panose="02020603050405020304" pitchFamily="18" charset="0"/>
            </a:endParaRPr>
          </a:p>
        </p:txBody>
      </p:sp>
      <p:sp>
        <p:nvSpPr>
          <p:cNvPr id="51203" name="Rectangle 3"/>
          <p:cNvSpPr>
            <a:spLocks noGrp="1" noChangeArrowheads="1"/>
          </p:cNvSpPr>
          <p:nvPr>
            <p:ph type="body" idx="1"/>
          </p:nvPr>
        </p:nvSpPr>
        <p:spPr>
          <a:xfrm>
            <a:off x="468313" y="1341438"/>
            <a:ext cx="8229600" cy="4679950"/>
          </a:xfrm>
        </p:spPr>
        <p:txBody>
          <a:bodyPr/>
          <a:lstStyle/>
          <a:p>
            <a:pPr eaLnBrk="1" hangingPunct="1">
              <a:lnSpc>
                <a:spcPct val="90000"/>
              </a:lnSpc>
            </a:pPr>
            <a:r>
              <a:rPr lang="zh-CN" altLang="en-US" b="1" dirty="0" smtClean="0"/>
              <a:t>带箭头的连线：称为状态转换，箭头指明了转换方向。</a:t>
            </a:r>
            <a:r>
              <a:rPr lang="zh-CN" altLang="en-US" dirty="0" smtClean="0"/>
              <a:t> </a:t>
            </a:r>
          </a:p>
        </p:txBody>
      </p:sp>
      <p:sp>
        <p:nvSpPr>
          <p:cNvPr id="52226" name="Rectangle 4"/>
          <p:cNvSpPr>
            <a:spLocks noChangeArrowheads="1"/>
          </p:cNvSpPr>
          <p:nvPr/>
        </p:nvSpPr>
        <p:spPr bwMode="auto">
          <a:xfrm>
            <a:off x="1692275" y="5457825"/>
            <a:ext cx="5635625" cy="592138"/>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400" b="1" dirty="0"/>
              <a:t>状态图中使用的主要符号</a:t>
            </a:r>
          </a:p>
        </p:txBody>
      </p:sp>
      <p:pic>
        <p:nvPicPr>
          <p:cNvPr id="52227" name="Picture 5" descr="rj20"/>
          <p:cNvPicPr>
            <a:picLocks noChangeAspect="1" noChangeArrowheads="1"/>
          </p:cNvPicPr>
          <p:nvPr/>
        </p:nvPicPr>
        <p:blipFill>
          <a:blip r:embed="rId2" cstate="print"/>
          <a:srcRect/>
          <a:stretch>
            <a:fillRect/>
          </a:stretch>
        </p:blipFill>
        <p:spPr bwMode="auto">
          <a:xfrm>
            <a:off x="250825" y="2322513"/>
            <a:ext cx="8604250" cy="2736850"/>
          </a:xfrm>
          <a:prstGeom prst="rect">
            <a:avLst/>
          </a:prstGeom>
          <a:noFill/>
          <a:ln w="9525">
            <a:noFill/>
            <a:miter lim="800000"/>
            <a:headEnd/>
            <a:tailEnd/>
          </a:ln>
        </p:spPr>
      </p:pic>
      <p:sp>
        <p:nvSpPr>
          <p:cNvPr id="52228" name="Oval 6"/>
          <p:cNvSpPr>
            <a:spLocks noChangeArrowheads="1"/>
          </p:cNvSpPr>
          <p:nvPr/>
        </p:nvSpPr>
        <p:spPr bwMode="auto">
          <a:xfrm>
            <a:off x="1979613" y="4078288"/>
            <a:ext cx="1368425" cy="576262"/>
          </a:xfrm>
          <a:prstGeom prst="ellipse">
            <a:avLst/>
          </a:prstGeom>
          <a:noFill/>
          <a:ln w="9525">
            <a:solidFill>
              <a:srgbClr val="FF0000"/>
            </a:solidFill>
            <a:round/>
          </a:ln>
        </p:spPr>
        <p:txBody>
          <a:bodyPr wrap="none" anchor="ctr"/>
          <a:lstStyle/>
          <a:p>
            <a:endParaRPr lang="zh-CN" altLang="en-US"/>
          </a:p>
        </p:txBody>
      </p:sp>
      <p:sp>
        <p:nvSpPr>
          <p:cNvPr id="52229" name="Oval 7"/>
          <p:cNvSpPr>
            <a:spLocks noChangeArrowheads="1"/>
          </p:cNvSpPr>
          <p:nvPr/>
        </p:nvSpPr>
        <p:spPr bwMode="auto">
          <a:xfrm>
            <a:off x="3563938" y="3359150"/>
            <a:ext cx="1655762" cy="576263"/>
          </a:xfrm>
          <a:prstGeom prst="ellipse">
            <a:avLst/>
          </a:prstGeom>
          <a:noFill/>
          <a:ln w="9525">
            <a:solidFill>
              <a:srgbClr val="FF0000"/>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457200" y="476250"/>
            <a:ext cx="8229600" cy="5545138"/>
          </a:xfrm>
        </p:spPr>
        <p:txBody>
          <a:bodyPr/>
          <a:lstStyle/>
          <a:p>
            <a:pPr eaLnBrk="1" hangingPunct="1">
              <a:lnSpc>
                <a:spcPct val="120000"/>
              </a:lnSpc>
              <a:buFont typeface="Wingdings" panose="05000000000000000000" pitchFamily="2" charset="2"/>
              <a:buNone/>
            </a:pPr>
            <a:r>
              <a:rPr lang="zh-CN" altLang="en-US" b="1" dirty="0" smtClean="0">
                <a:solidFill>
                  <a:schemeClr val="tx2"/>
                </a:solidFill>
                <a:latin typeface="Times New Roman" panose="02020603050405020304" pitchFamily="18" charset="0"/>
              </a:rPr>
              <a:t>活动表的语法格式：</a:t>
            </a:r>
          </a:p>
          <a:p>
            <a:pPr eaLnBrk="1" hangingPunct="1">
              <a:lnSpc>
                <a:spcPct val="120000"/>
              </a:lnSpc>
              <a:buFont typeface="Wingdings" panose="05000000000000000000" pitchFamily="2" charset="2"/>
              <a:buNone/>
            </a:pPr>
            <a:r>
              <a:rPr lang="zh-CN" altLang="en-US" b="1" dirty="0" smtClean="0">
                <a:solidFill>
                  <a:schemeClr val="tx2"/>
                </a:solidFill>
                <a:latin typeface="Times New Roman" panose="02020603050405020304" pitchFamily="18" charset="0"/>
              </a:rPr>
              <a:t>                  </a:t>
            </a:r>
            <a:r>
              <a:rPr lang="zh-CN" altLang="en-US" b="1" dirty="0" smtClean="0">
                <a:solidFill>
                  <a:schemeClr val="hlink"/>
                </a:solidFill>
                <a:latin typeface="Times New Roman" panose="02020603050405020304" pitchFamily="18" charset="0"/>
              </a:rPr>
              <a:t>事件名</a:t>
            </a:r>
            <a:r>
              <a:rPr lang="en-US" altLang="zh-CN" b="1" dirty="0" smtClean="0">
                <a:solidFill>
                  <a:schemeClr val="hlink"/>
                </a:solidFill>
                <a:latin typeface="Times New Roman" panose="02020603050405020304" pitchFamily="18" charset="0"/>
              </a:rPr>
              <a:t>(</a:t>
            </a:r>
            <a:r>
              <a:rPr lang="zh-CN" altLang="en-US" b="1" dirty="0" smtClean="0">
                <a:solidFill>
                  <a:schemeClr val="hlink"/>
                </a:solidFill>
                <a:latin typeface="Times New Roman" panose="02020603050405020304" pitchFamily="18" charset="0"/>
              </a:rPr>
              <a:t>参数表</a:t>
            </a:r>
            <a:r>
              <a:rPr lang="en-US" altLang="zh-CN" b="1" dirty="0" smtClean="0">
                <a:solidFill>
                  <a:schemeClr val="hlink"/>
                </a:solidFill>
                <a:latin typeface="Times New Roman" panose="02020603050405020304" pitchFamily="18" charset="0"/>
              </a:rPr>
              <a:t>)/</a:t>
            </a:r>
            <a:r>
              <a:rPr lang="zh-CN" altLang="en-US" b="1" dirty="0" smtClean="0">
                <a:solidFill>
                  <a:schemeClr val="hlink"/>
                </a:solidFill>
                <a:latin typeface="Times New Roman" panose="02020603050405020304" pitchFamily="18" charset="0"/>
              </a:rPr>
              <a:t>动作表达式</a:t>
            </a:r>
          </a:p>
          <a:p>
            <a:pPr eaLnBrk="1" hangingPunct="1">
              <a:lnSpc>
                <a:spcPct val="120000"/>
              </a:lnSpc>
            </a:pPr>
            <a:r>
              <a:rPr lang="zh-CN" altLang="en-US" b="1" dirty="0" smtClean="0">
                <a:latin typeface="Times New Roman" panose="02020603050405020304" pitchFamily="18" charset="0"/>
              </a:rPr>
              <a:t>常用的</a:t>
            </a:r>
            <a:r>
              <a:rPr lang="en-US" altLang="zh-CN" b="1" dirty="0" smtClean="0">
                <a:latin typeface="Times New Roman" panose="02020603050405020304" pitchFamily="18" charset="0"/>
              </a:rPr>
              <a:t>3</a:t>
            </a:r>
            <a:r>
              <a:rPr lang="zh-CN" altLang="en-US" b="1" dirty="0" smtClean="0">
                <a:latin typeface="Times New Roman" panose="02020603050405020304" pitchFamily="18" charset="0"/>
              </a:rPr>
              <a:t>种标准事件：</a:t>
            </a:r>
          </a:p>
          <a:p>
            <a:pPr marL="742950" lvl="1" indent="-285750" eaLnBrk="1" hangingPunct="1">
              <a:lnSpc>
                <a:spcPct val="120000"/>
              </a:lnSpc>
            </a:pPr>
            <a:r>
              <a:rPr lang="en-US" altLang="zh-CN" b="1" dirty="0" smtClean="0">
                <a:latin typeface="Times New Roman" panose="02020603050405020304" pitchFamily="18" charset="0"/>
              </a:rPr>
              <a:t>entry</a:t>
            </a:r>
            <a:r>
              <a:rPr lang="zh-CN" altLang="en-US" b="1" dirty="0" smtClean="0">
                <a:latin typeface="Times New Roman" panose="02020603050405020304" pitchFamily="18" charset="0"/>
              </a:rPr>
              <a:t>事件指定进入该状态的动作；</a:t>
            </a:r>
          </a:p>
          <a:p>
            <a:pPr marL="742950" lvl="1" indent="-285750" eaLnBrk="1" hangingPunct="1">
              <a:lnSpc>
                <a:spcPct val="120000"/>
              </a:lnSpc>
            </a:pPr>
            <a:r>
              <a:rPr lang="en-US" altLang="zh-CN" b="1" dirty="0" smtClean="0">
                <a:latin typeface="Times New Roman" panose="02020603050405020304" pitchFamily="18" charset="0"/>
              </a:rPr>
              <a:t>exit</a:t>
            </a:r>
            <a:r>
              <a:rPr lang="zh-CN" altLang="en-US" b="1" dirty="0" smtClean="0">
                <a:latin typeface="Times New Roman" panose="02020603050405020304" pitchFamily="18" charset="0"/>
              </a:rPr>
              <a:t>事件指定退出该状态的动作；</a:t>
            </a:r>
          </a:p>
          <a:p>
            <a:pPr marL="742950" lvl="1" indent="-285750" eaLnBrk="1" hangingPunct="1">
              <a:lnSpc>
                <a:spcPct val="120000"/>
              </a:lnSpc>
            </a:pPr>
            <a:r>
              <a:rPr lang="en-US" altLang="zh-CN" b="1" dirty="0" smtClean="0">
                <a:latin typeface="Times New Roman" panose="02020603050405020304" pitchFamily="18" charset="0"/>
              </a:rPr>
              <a:t>do</a:t>
            </a:r>
            <a:r>
              <a:rPr lang="zh-CN" altLang="en-US" b="1" dirty="0" smtClean="0">
                <a:latin typeface="Times New Roman" panose="02020603050405020304" pitchFamily="18" charset="0"/>
              </a:rPr>
              <a:t>事件则指定在该状态下的动作。</a:t>
            </a:r>
          </a:p>
          <a:p>
            <a:pPr marL="457200" lvl="1" indent="0" eaLnBrk="1" hangingPunct="1">
              <a:lnSpc>
                <a:spcPct val="120000"/>
              </a:lnSpc>
              <a:buNone/>
            </a:pPr>
            <a:r>
              <a:rPr lang="zh-CN" altLang="en-US" b="1" dirty="0" smtClean="0">
                <a:latin typeface="Times New Roman" panose="02020603050405020304" pitchFamily="18" charset="0"/>
              </a:rPr>
              <a:t>自定义事件</a:t>
            </a:r>
          </a:p>
          <a:p>
            <a:pPr eaLnBrk="1" hangingPunct="1">
              <a:lnSpc>
                <a:spcPct val="120000"/>
              </a:lnSpc>
            </a:pPr>
            <a:r>
              <a:rPr lang="zh-CN" altLang="en-US" b="1" dirty="0" smtClean="0"/>
              <a:t>需要时可以为事件指定</a:t>
            </a:r>
            <a:r>
              <a:rPr lang="zh-CN" altLang="en-US" b="1" dirty="0" smtClean="0">
                <a:solidFill>
                  <a:srgbClr val="0066FF"/>
                </a:solidFill>
              </a:rPr>
              <a:t>参数表</a:t>
            </a:r>
            <a:r>
              <a:rPr lang="zh-CN" altLang="en-US" b="1" dirty="0" smtClean="0"/>
              <a:t>。活动表中的动作表达式描述应做的具体动作。</a:t>
            </a:r>
            <a:r>
              <a:rPr lang="zh-CN" altLang="en-US"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457200" y="476250"/>
            <a:ext cx="8229600" cy="4994910"/>
          </a:xfrm>
        </p:spPr>
        <p:txBody>
          <a:bodyPr/>
          <a:lstStyle/>
          <a:p>
            <a:pPr eaLnBrk="1" hangingPunct="1">
              <a:buFont typeface="Wingdings" panose="05000000000000000000" pitchFamily="2" charset="2"/>
              <a:buNone/>
            </a:pPr>
            <a:r>
              <a:rPr lang="zh-CN" altLang="en-US" b="1" dirty="0" smtClean="0">
                <a:solidFill>
                  <a:schemeClr val="tx2"/>
                </a:solidFill>
                <a:latin typeface="Times New Roman" panose="02020603050405020304" pitchFamily="18" charset="0"/>
              </a:rPr>
              <a:t>事件表达式的语法：</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zh-CN" altLang="en-US" b="1" dirty="0" smtClean="0">
                <a:solidFill>
                  <a:srgbClr val="0066FF"/>
                </a:solidFill>
                <a:latin typeface="Times New Roman" panose="02020603050405020304" pitchFamily="18" charset="0"/>
              </a:rPr>
              <a:t>触发事件［监护条件］／动作表达式</a:t>
            </a:r>
          </a:p>
          <a:p>
            <a:pPr eaLnBrk="1" hangingPunct="1"/>
            <a:r>
              <a:rPr lang="zh-CN" altLang="en-US" b="1" dirty="0" smtClean="0">
                <a:latin typeface="Times New Roman" panose="02020603050405020304" pitchFamily="18" charset="0"/>
              </a:rPr>
              <a:t>触发事件的语法为：事件名</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参数表</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p>
          <a:p>
            <a:pPr eaLnBrk="1" hangingPunct="1"/>
            <a:r>
              <a:rPr lang="zh-CN" altLang="en-US" b="1" dirty="0" smtClean="0">
                <a:solidFill>
                  <a:srgbClr val="0066FF"/>
                </a:solidFill>
                <a:latin typeface="Times New Roman" panose="02020603050405020304" pitchFamily="18" charset="0"/>
              </a:rPr>
              <a:t>监护条件</a:t>
            </a:r>
            <a:r>
              <a:rPr lang="zh-CN" altLang="en-US" b="1" dirty="0" smtClean="0">
                <a:latin typeface="Times New Roman" panose="02020603050405020304" pitchFamily="18" charset="0"/>
              </a:rPr>
              <a:t>是一个</a:t>
            </a:r>
            <a:r>
              <a:rPr lang="zh-CN" altLang="en-US" b="1" dirty="0" smtClean="0">
                <a:solidFill>
                  <a:srgbClr val="0066FF"/>
                </a:solidFill>
                <a:latin typeface="Times New Roman" panose="02020603050405020304" pitchFamily="18" charset="0"/>
              </a:rPr>
              <a:t>布尔表达式</a:t>
            </a:r>
            <a:r>
              <a:rPr lang="zh-CN" altLang="en-US" b="1" dirty="0" smtClean="0">
                <a:latin typeface="Times New Roman" panose="02020603050405020304" pitchFamily="18" charset="0"/>
              </a:rPr>
              <a:t>。如果同时使用事件说明和监护条件，则</a:t>
            </a:r>
            <a:r>
              <a:rPr lang="zh-CN" altLang="en-US" b="1" dirty="0" smtClean="0">
                <a:solidFill>
                  <a:srgbClr val="0066FF"/>
                </a:solidFill>
                <a:latin typeface="Times New Roman" panose="02020603050405020304" pitchFamily="18" charset="0"/>
              </a:rPr>
              <a:t>当且仅当</a:t>
            </a:r>
            <a:r>
              <a:rPr lang="zh-CN" altLang="en-US" b="1" dirty="0" smtClean="0">
                <a:latin typeface="Times New Roman" panose="02020603050405020304" pitchFamily="18" charset="0"/>
              </a:rPr>
              <a:t>事件发生且监护条件为真时，状态转换才发生。如果只有监护条件没有事件说明，则只要监护条件为真状态转换就发生。</a:t>
            </a:r>
          </a:p>
          <a:p>
            <a:pPr eaLnBrk="1" hangingPunct="1"/>
            <a:r>
              <a:rPr lang="zh-CN" altLang="en-US" b="1" dirty="0" smtClean="0">
                <a:solidFill>
                  <a:srgbClr val="0066FF"/>
                </a:solidFill>
                <a:latin typeface="Times New Roman" panose="02020603050405020304" pitchFamily="18" charset="0"/>
              </a:rPr>
              <a:t>动作表达式</a:t>
            </a:r>
            <a:r>
              <a:rPr lang="zh-CN" altLang="en-US" b="1" dirty="0" smtClean="0">
                <a:latin typeface="Times New Roman" panose="02020603050405020304" pitchFamily="18" charset="0"/>
              </a:rPr>
              <a:t>是一个过程表达式，</a:t>
            </a:r>
            <a:r>
              <a:rPr lang="zh-CN" altLang="en-US" b="1" dirty="0" smtClean="0">
                <a:solidFill>
                  <a:srgbClr val="0066FF"/>
                </a:solidFill>
                <a:latin typeface="Times New Roman" panose="02020603050405020304" pitchFamily="18" charset="0"/>
              </a:rPr>
              <a:t>当状态转换开始时执行该表达式。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89305" y="2273935"/>
            <a:ext cx="7739380" cy="2174240"/>
          </a:xfrm>
          <a:prstGeom prst="rect">
            <a:avLst/>
          </a:prstGeom>
          <a:noFill/>
          <a:ln w="9525">
            <a:noFill/>
            <a:miter/>
          </a:ln>
        </p:spPr>
      </p:pic>
      <p:sp>
        <p:nvSpPr>
          <p:cNvPr id="372739" name="Rectangle 3"/>
          <p:cNvSpPr>
            <a:spLocks noGrp="1" noChangeArrowheads="1"/>
          </p:cNvSpPr>
          <p:nvPr>
            <p:ph type="ctrTitle"/>
          </p:nvPr>
        </p:nvSpPr>
        <p:spPr>
          <a:xfrm>
            <a:off x="431540" y="278650"/>
            <a:ext cx="8077200" cy="685800"/>
          </a:xfrm>
          <a:noFill/>
        </p:spPr>
        <p:txBody>
          <a:bodyPr/>
          <a:lstStyle/>
          <a:p>
            <a:pPr>
              <a:lnSpc>
                <a:spcPct val="150000"/>
              </a:lnSpc>
              <a:spcBef>
                <a:spcPct val="50000"/>
              </a:spcBef>
            </a:pPr>
            <a:r>
              <a:rPr lang="zh-CN" sz="3000" b="1" dirty="0" smtClean="0"/>
              <a:t>示例：</a:t>
            </a:r>
            <a:endParaRPr lang="zh-CN" sz="3000" b="1" dirty="0"/>
          </a:p>
        </p:txBody>
      </p:sp>
      <p:sp>
        <p:nvSpPr>
          <p:cNvPr id="3" name="文本框 2"/>
          <p:cNvSpPr txBox="1"/>
          <p:nvPr/>
        </p:nvSpPr>
        <p:spPr>
          <a:xfrm>
            <a:off x="1331595" y="1313815"/>
            <a:ext cx="3434080" cy="583565"/>
          </a:xfrm>
          <a:prstGeom prst="rect">
            <a:avLst/>
          </a:prstGeom>
          <a:noFill/>
        </p:spPr>
        <p:txBody>
          <a:bodyPr wrap="none" rtlCol="0" anchor="t">
            <a:spAutoFit/>
          </a:bodyPr>
          <a:lstStyle/>
          <a:p>
            <a:r>
              <a:rPr lang="zh-CN" altLang="en-US" sz="3200" dirty="0">
                <a:sym typeface="+mn-ea"/>
              </a:rPr>
              <a:t>烧水器的状态图：</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323850" y="692150"/>
            <a:ext cx="8351838" cy="5761038"/>
          </a:xfrm>
          <a:noFill/>
        </p:spPr>
        <p:txBody>
          <a:bodyPr/>
          <a:lstStyle/>
          <a:p>
            <a:pPr marL="478155" lvl="1" algn="l"/>
            <a:r>
              <a:rPr lang="zh-CN" altLang="en-US" sz="2600" b="1" smtClean="0">
                <a:solidFill>
                  <a:srgbClr val="FF0000"/>
                </a:solidFill>
                <a:latin typeface="微软雅黑" panose="020B0503020204020204" charset="-122"/>
                <a:ea typeface="微软雅黑" panose="020B0503020204020204" charset="-122"/>
                <a:cs typeface="+mn-ea"/>
                <a:sym typeface="+mn-ea"/>
              </a:rPr>
              <a:t>开发阶段具体设计和实现在前一个时期定义的软件，它通常由四个阶段组成：概要设计、详细设计、编码和测试。其中前两个阶段又称为系统设计，后两个阶段又称为系统实现。</a:t>
            </a:r>
            <a:endParaRPr lang="zh-CN" altLang="en-US" b="1" smtClean="0">
              <a:solidFill>
                <a:srgbClr val="FF0000"/>
              </a:solidFill>
              <a:latin typeface="微软雅黑" panose="020B0503020204020204" charset="-122"/>
              <a:ea typeface="微软雅黑" panose="020B0503020204020204" charset="-122"/>
              <a:cs typeface="+mn-ea"/>
            </a:endParaRPr>
          </a:p>
        </p:txBody>
      </p:sp>
      <p:sp>
        <p:nvSpPr>
          <p:cNvPr id="441347" name="Rectangle 3"/>
          <p:cNvSpPr>
            <a:spLocks noGrp="1" noChangeArrowheads="1"/>
          </p:cNvSpPr>
          <p:nvPr/>
        </p:nvSpPr>
        <p:spPr>
          <a:xfrm>
            <a:off x="1979930" y="5299710"/>
            <a:ext cx="5607685" cy="438785"/>
          </a:xfrm>
          <a:prstGeom prst="rect">
            <a:avLst/>
          </a:prstGeom>
          <a:noFill/>
          <a:ln>
            <a:noFill/>
          </a:ln>
          <a:effectLst/>
        </p:spPr>
        <p:txBody>
          <a:bodyPr vert="horz" wrap="square" lIns="91440" tIns="45720" rIns="91440" bIns="45720" numCol="1" anchor="t" anchorCtr="0" compatLnSpc="1"/>
          <a:lst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a:lstStyle>
          <a:p>
            <a:r>
              <a:rPr lang="zh-CN" altLang="zh-CN" dirty="0"/>
              <a:t>图</a:t>
            </a:r>
            <a:r>
              <a:rPr lang="en-US" altLang="zh-CN" dirty="0"/>
              <a:t>1-5  </a:t>
            </a:r>
            <a:r>
              <a:rPr lang="zh-CN" altLang="zh-CN" dirty="0"/>
              <a:t>开发阶段</a:t>
            </a:r>
          </a:p>
          <a:p>
            <a:endParaRPr lang="zh-CN" altLang="zh-CN" dirty="0"/>
          </a:p>
        </p:txBody>
      </p:sp>
      <p:graphicFrame>
        <p:nvGraphicFramePr>
          <p:cNvPr id="2" name="对象 1"/>
          <p:cNvGraphicFramePr>
            <a:graphicFrameLocks noChangeAspect="1"/>
          </p:cNvGraphicFramePr>
          <p:nvPr/>
        </p:nvGraphicFramePr>
        <p:xfrm>
          <a:off x="664845" y="2565400"/>
          <a:ext cx="8105775" cy="2776855"/>
        </p:xfrm>
        <a:graphic>
          <a:graphicData uri="http://schemas.openxmlformats.org/presentationml/2006/ole">
            <mc:AlternateContent xmlns:mc="http://schemas.openxmlformats.org/markup-compatibility/2006">
              <mc:Choice xmlns:v="urn:schemas-microsoft-com:vml" Requires="v">
                <p:oleObj spid="_x0000_s12292" r:id="rId4" imgW="5712460" imgH="1964055" progId="Visio.Drawing.11">
                  <p:embed/>
                </p:oleObj>
              </mc:Choice>
              <mc:Fallback>
                <p:oleObj r:id="rId4" imgW="5712460" imgH="196405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45" y="2565400"/>
                        <a:ext cx="8105775" cy="2776855"/>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395605" y="1556385"/>
            <a:ext cx="8229600" cy="4396740"/>
          </a:xfrm>
        </p:spPr>
        <p:txBody>
          <a:bodyPr/>
          <a:lstStyle/>
          <a:p>
            <a:pPr eaLnBrk="1" latinLnBrk="0" hangingPunct="1">
              <a:lnSpc>
                <a:spcPct val="150000"/>
              </a:lnSpc>
              <a:spcBef>
                <a:spcPts val="0"/>
              </a:spcBef>
            </a:pPr>
            <a:r>
              <a:rPr lang="zh-CN" altLang="en-US" b="1" smtClean="0">
                <a:latin typeface="Times New Roman" panose="02020603050405020304" pitchFamily="18" charset="0"/>
              </a:rPr>
              <a:t>目的：</a:t>
            </a:r>
            <a:r>
              <a:rPr lang="zh-CN" altLang="en-US" sz="2600" b="1" smtClean="0">
                <a:latin typeface="Times New Roman" panose="02020603050405020304" pitchFamily="18" charset="0"/>
              </a:rPr>
              <a:t>这个阶段的关键问题是：“</a:t>
            </a:r>
            <a:r>
              <a:rPr lang="zh-CN" altLang="en-US" sz="2600" b="1" smtClean="0">
                <a:solidFill>
                  <a:schemeClr val="tx2"/>
                </a:solidFill>
                <a:latin typeface="Times New Roman" panose="02020603050405020304" pitchFamily="18" charset="0"/>
              </a:rPr>
              <a:t>概括地</a:t>
            </a:r>
            <a:r>
              <a:rPr lang="zh-CN" altLang="en-US" sz="2600" b="1" smtClean="0">
                <a:solidFill>
                  <a:srgbClr val="000000"/>
                </a:solidFill>
                <a:latin typeface="Times New Roman" panose="02020603050405020304" pitchFamily="18" charset="0"/>
              </a:rPr>
              <a:t>说，应该怎样实现目标系统</a:t>
            </a:r>
            <a:r>
              <a:rPr lang="en-US" altLang="zh-CN" sz="2600" b="1" smtClean="0">
                <a:solidFill>
                  <a:srgbClr val="000000"/>
                </a:solidFill>
                <a:latin typeface="Times New Roman" panose="02020603050405020304" pitchFamily="18" charset="0"/>
              </a:rPr>
              <a:t>?”</a:t>
            </a:r>
          </a:p>
          <a:p>
            <a:pPr eaLnBrk="1" latinLnBrk="0" hangingPunct="1">
              <a:lnSpc>
                <a:spcPct val="150000"/>
              </a:lnSpc>
              <a:spcBef>
                <a:spcPts val="0"/>
              </a:spcBef>
              <a:buFont typeface="Wingdings" panose="05000000000000000000" pitchFamily="2" charset="2"/>
              <a:buNone/>
            </a:pPr>
            <a:r>
              <a:rPr lang="zh-CN" altLang="en-US" sz="2600" b="1" smtClean="0">
                <a:solidFill>
                  <a:srgbClr val="000000"/>
                </a:solidFill>
                <a:latin typeface="Times New Roman" panose="02020603050405020304" pitchFamily="18" charset="0"/>
              </a:rPr>
              <a:t>      简单的说：</a:t>
            </a:r>
            <a:r>
              <a:rPr lang="zh-CN" altLang="en-US" sz="2600" b="1" smtClean="0">
                <a:solidFill>
                  <a:schemeClr val="accent2"/>
                </a:solidFill>
                <a:latin typeface="Times New Roman" panose="02020603050405020304" pitchFamily="18" charset="0"/>
              </a:rPr>
              <a:t>划分模块及设计模块间关联</a:t>
            </a:r>
            <a:r>
              <a:rPr lang="zh-CN" altLang="en-US" sz="2600" b="1" smtClean="0">
                <a:solidFill>
                  <a:srgbClr val="000000"/>
                </a:solidFill>
                <a:latin typeface="Times New Roman" panose="02020603050405020304" pitchFamily="18" charset="0"/>
              </a:rPr>
              <a:t>。</a:t>
            </a:r>
          </a:p>
          <a:p>
            <a:pPr eaLnBrk="1" latinLnBrk="0" hangingPunct="1">
              <a:lnSpc>
                <a:spcPct val="150000"/>
              </a:lnSpc>
              <a:spcBef>
                <a:spcPts val="0"/>
              </a:spcBef>
              <a:buFont typeface="Wingdings" panose="05000000000000000000" pitchFamily="2" charset="2"/>
              <a:buNone/>
            </a:pPr>
            <a:r>
              <a:rPr lang="zh-CN" altLang="en-US" sz="2600" b="1" smtClean="0">
                <a:solidFill>
                  <a:srgbClr val="000000"/>
                </a:solidFill>
                <a:latin typeface="Times New Roman" panose="02020603050405020304" pitchFamily="18" charset="0"/>
              </a:rPr>
              <a:t>      又称：</a:t>
            </a:r>
            <a:r>
              <a:rPr lang="zh-CN" altLang="en-US" sz="2600" b="1" smtClean="0">
                <a:solidFill>
                  <a:schemeClr val="accent2"/>
                </a:solidFill>
                <a:latin typeface="Times New Roman" panose="02020603050405020304" pitchFamily="18" charset="0"/>
              </a:rPr>
              <a:t>生成软件体系结构</a:t>
            </a:r>
            <a:endParaRPr lang="zh-CN" altLang="en-US" b="1" smtClean="0"/>
          </a:p>
        </p:txBody>
      </p:sp>
      <p:sp>
        <p:nvSpPr>
          <p:cNvPr id="29698" name="Rectangle 5"/>
          <p:cNvSpPr>
            <a:spLocks noGrp="1" noChangeArrowheads="1"/>
          </p:cNvSpPr>
          <p:nvPr/>
        </p:nvSpPr>
        <p:spPr>
          <a:xfrm>
            <a:off x="457200" y="277813"/>
            <a:ext cx="8229600" cy="774700"/>
          </a:xfrm>
          <a:prstGeom prst="rect">
            <a:avLst/>
          </a:prstGeom>
          <a:noFill/>
          <a:ln w="9525">
            <a:noFill/>
            <a:miter lim="800000"/>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b="1" dirty="0" smtClean="0">
                <a:latin typeface="Times New Roman" panose="02020603050405020304" pitchFamily="18" charset="0"/>
              </a:rPr>
              <a:t>4  </a:t>
            </a:r>
            <a:r>
              <a:rPr lang="zh-CN" altLang="en-US" b="1" dirty="0" smtClean="0">
                <a:latin typeface="Times New Roman" panose="02020603050405020304" pitchFamily="18" charset="0"/>
              </a:rPr>
              <a:t>总体</a:t>
            </a:r>
            <a:r>
              <a:rPr lang="zh-CN" altLang="zh-CN" b="1" dirty="0" smtClean="0">
                <a:latin typeface="Times New Roman" panose="02020603050405020304" pitchFamily="18" charset="0"/>
              </a:rPr>
              <a:t>设计</a:t>
            </a:r>
            <a:endParaRPr lang="zh-CN" altLang="en-US"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idx="4294967295"/>
          </p:nvPr>
        </p:nvSpPr>
        <p:spPr>
          <a:xfrm>
            <a:off x="457200" y="277813"/>
            <a:ext cx="8229600" cy="774700"/>
          </a:xfrm>
        </p:spPr>
        <p:txBody>
          <a:bodyPr/>
          <a:lstStyle/>
          <a:p>
            <a:r>
              <a:rPr lang="en-US" altLang="zh-CN" b="1" dirty="0" smtClean="0">
                <a:latin typeface="Times New Roman" panose="02020603050405020304" pitchFamily="18" charset="0"/>
              </a:rPr>
              <a:t>4  </a:t>
            </a:r>
            <a:r>
              <a:rPr lang="zh-CN" altLang="en-US" b="1" dirty="0" smtClean="0">
                <a:latin typeface="Times New Roman" panose="02020603050405020304" pitchFamily="18" charset="0"/>
              </a:rPr>
              <a:t>总体</a:t>
            </a:r>
            <a:r>
              <a:rPr lang="zh-CN" altLang="zh-CN" b="1" dirty="0" smtClean="0">
                <a:latin typeface="Times New Roman" panose="02020603050405020304" pitchFamily="18" charset="0"/>
              </a:rPr>
              <a:t>设计</a:t>
            </a:r>
            <a:endParaRPr lang="zh-CN" altLang="en-US" b="1" dirty="0" smtClean="0">
              <a:latin typeface="Times New Roman" panose="02020603050405020304" pitchFamily="18" charset="0"/>
            </a:endParaRPr>
          </a:p>
        </p:txBody>
      </p:sp>
      <p:sp>
        <p:nvSpPr>
          <p:cNvPr id="29699" name="Rectangle 3"/>
          <p:cNvSpPr>
            <a:spLocks noGrp="1" noChangeArrowheads="1"/>
          </p:cNvSpPr>
          <p:nvPr>
            <p:ph type="body" idx="1"/>
          </p:nvPr>
        </p:nvSpPr>
        <p:spPr>
          <a:xfrm>
            <a:off x="395288" y="1196975"/>
            <a:ext cx="8229600" cy="5105400"/>
          </a:xfrm>
        </p:spPr>
        <p:txBody>
          <a:bodyPr/>
          <a:lstStyle/>
          <a:p>
            <a:pPr marL="0" indent="0" eaLnBrk="1" hangingPunct="1"/>
            <a:r>
              <a:rPr lang="zh-CN" altLang="en-US" b="1" dirty="0" smtClean="0">
                <a:solidFill>
                  <a:schemeClr val="tx2"/>
                </a:solidFill>
              </a:rPr>
              <a:t>总体设计过程：</a:t>
            </a:r>
          </a:p>
          <a:p>
            <a:pPr marL="0" indent="0" eaLnBrk="1" hangingPunct="1">
              <a:buFont typeface="Wingdings" panose="05000000000000000000" pitchFamily="2" charset="2"/>
              <a:buNone/>
            </a:pPr>
            <a:r>
              <a:rPr lang="zh-CN" altLang="en-US" b="1" dirty="0" smtClean="0"/>
              <a:t>    首先寻找实现目标系统的各种不同的方案；</a:t>
            </a:r>
          </a:p>
          <a:p>
            <a:pPr marL="0" indent="0" eaLnBrk="1" hangingPunct="1">
              <a:buFont typeface="Wingdings" panose="05000000000000000000" pitchFamily="2" charset="2"/>
              <a:buNone/>
            </a:pPr>
            <a:r>
              <a:rPr lang="zh-CN" altLang="en-US" b="1" dirty="0" smtClean="0"/>
              <a:t>    然后分析员从这些供选择的方案中选取若干个合理的方案，从中</a:t>
            </a:r>
            <a:r>
              <a:rPr lang="zh-CN" altLang="en-US" b="1" dirty="0" smtClean="0">
                <a:solidFill>
                  <a:schemeClr val="tx2"/>
                </a:solidFill>
              </a:rPr>
              <a:t>选出一个最佳方案</a:t>
            </a:r>
            <a:r>
              <a:rPr lang="zh-CN" altLang="en-US" b="1" dirty="0" smtClean="0"/>
              <a:t>向用户和使用部门负责人推荐；</a:t>
            </a:r>
            <a:r>
              <a:rPr lang="en-US" altLang="zh-CN" b="1" dirty="0" smtClean="0"/>
              <a:t>(</a:t>
            </a:r>
            <a:r>
              <a:rPr lang="zh-CN" altLang="en-US" b="1" dirty="0" smtClean="0"/>
              <a:t>系统设计阶段</a:t>
            </a:r>
            <a:r>
              <a:rPr lang="en-US" altLang="zh-CN" b="1" dirty="0" smtClean="0"/>
              <a:t>)</a:t>
            </a:r>
          </a:p>
          <a:p>
            <a:pPr marL="0" indent="0" eaLnBrk="1" hangingPunct="1">
              <a:buFont typeface="Wingdings" panose="05000000000000000000" pitchFamily="2" charset="2"/>
              <a:buNone/>
            </a:pPr>
            <a:endParaRPr lang="zh-CN" altLang="en-US" b="1" dirty="0" smtClean="0"/>
          </a:p>
          <a:p>
            <a:pPr marL="0" indent="0" eaLnBrk="1" hangingPunct="1">
              <a:buFont typeface="Wingdings" panose="05000000000000000000" pitchFamily="2" charset="2"/>
              <a:buNone/>
            </a:pPr>
            <a:r>
              <a:rPr lang="zh-CN" altLang="en-US" b="1" dirty="0" smtClean="0"/>
              <a:t>    分析员应该进一步为这个最佳方案</a:t>
            </a:r>
            <a:r>
              <a:rPr lang="zh-CN" altLang="en-US" b="1" dirty="0" smtClean="0">
                <a:solidFill>
                  <a:schemeClr val="tx2"/>
                </a:solidFill>
              </a:rPr>
              <a:t>设计软件结构（层次图）</a:t>
            </a:r>
            <a:r>
              <a:rPr lang="zh-CN" altLang="en-US" b="1" dirty="0" smtClean="0"/>
              <a:t>，进行必要的</a:t>
            </a:r>
            <a:r>
              <a:rPr lang="zh-CN" altLang="en-US" b="1" dirty="0" smtClean="0">
                <a:solidFill>
                  <a:schemeClr val="tx2"/>
                </a:solidFill>
              </a:rPr>
              <a:t>数据库设计</a:t>
            </a:r>
            <a:r>
              <a:rPr lang="zh-CN" altLang="en-US" b="1" dirty="0" smtClean="0"/>
              <a:t>，确定测试要求并且</a:t>
            </a:r>
            <a:r>
              <a:rPr lang="zh-CN" altLang="en-US" b="1" dirty="0" smtClean="0">
                <a:solidFill>
                  <a:schemeClr val="tx2"/>
                </a:solidFill>
              </a:rPr>
              <a:t>制定测试计划</a:t>
            </a:r>
            <a:r>
              <a:rPr lang="zh-CN" altLang="en-US" b="1" dirty="0" smtClean="0"/>
              <a:t>。</a:t>
            </a:r>
            <a:r>
              <a:rPr lang="en-US" altLang="zh-CN" b="1" dirty="0" smtClean="0"/>
              <a:t>(</a:t>
            </a:r>
            <a:r>
              <a:rPr lang="zh-CN" altLang="en-US" b="1" dirty="0" smtClean="0"/>
              <a:t>结构设计阶段</a:t>
            </a:r>
            <a:r>
              <a:rPr lang="en-US" altLang="zh-CN" b="1" dirty="0" smtClean="0"/>
              <a:t>)</a:t>
            </a:r>
          </a:p>
          <a:p>
            <a:pPr marL="0" indent="0" eaLnBrk="1" hangingPunct="1">
              <a:buFont typeface="Wingdings" panose="05000000000000000000" pitchFamily="2" charset="2"/>
              <a:buNone/>
            </a:pPr>
            <a:endParaRPr lang="zh-CN" altLang="en-US" b="1"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8130"/>
            <a:ext cx="8229600" cy="699135"/>
          </a:xfrm>
        </p:spPr>
        <p:txBody>
          <a:bodyPr/>
          <a:lstStyle/>
          <a:p>
            <a:pPr eaLnBrk="1" hangingPunct="1"/>
            <a:r>
              <a:rPr lang="en-US" altLang="zh-CN" sz="3800" b="1" dirty="0" smtClean="0">
                <a:latin typeface="Times New Roman" panose="02020603050405020304" pitchFamily="18" charset="0"/>
              </a:rPr>
              <a:t>4.1  </a:t>
            </a:r>
            <a:r>
              <a:rPr lang="zh-CN" altLang="en-US" sz="3800" b="1" dirty="0" smtClean="0">
                <a:latin typeface="Times New Roman" panose="02020603050405020304" pitchFamily="18" charset="0"/>
              </a:rPr>
              <a:t>层次图和</a:t>
            </a:r>
            <a:r>
              <a:rPr lang="en-US" altLang="zh-CN" sz="3800" b="1" dirty="0" smtClean="0">
                <a:latin typeface="Times New Roman" panose="02020603050405020304" pitchFamily="18" charset="0"/>
              </a:rPr>
              <a:t>HIPO</a:t>
            </a:r>
            <a:r>
              <a:rPr lang="zh-CN" altLang="en-US" sz="3800" b="1" dirty="0" smtClean="0">
                <a:latin typeface="Times New Roman" panose="02020603050405020304" pitchFamily="18" charset="0"/>
              </a:rPr>
              <a:t>图</a:t>
            </a:r>
          </a:p>
        </p:txBody>
      </p:sp>
      <p:sp>
        <p:nvSpPr>
          <p:cNvPr id="73731" name="Rectangle 3"/>
          <p:cNvSpPr>
            <a:spLocks noGrp="1" noChangeArrowheads="1"/>
          </p:cNvSpPr>
          <p:nvPr>
            <p:ph type="body" sz="half" idx="1"/>
          </p:nvPr>
        </p:nvSpPr>
        <p:spPr>
          <a:xfrm>
            <a:off x="395288" y="1340485"/>
            <a:ext cx="8002587" cy="1800225"/>
          </a:xfrm>
        </p:spPr>
        <p:txBody>
          <a:bodyPr/>
          <a:lstStyle/>
          <a:p>
            <a:pPr eaLnBrk="1" hangingPunct="1">
              <a:lnSpc>
                <a:spcPct val="90000"/>
              </a:lnSpc>
              <a:buFont typeface="Wingdings" panose="05000000000000000000" pitchFamily="2" charset="2"/>
              <a:buNone/>
            </a:pPr>
            <a:r>
              <a:rPr lang="en-US" altLang="zh-CN" sz="2600" b="1" dirty="0" smtClean="0">
                <a:latin typeface="Times New Roman" panose="02020603050405020304" pitchFamily="18" charset="0"/>
              </a:rPr>
              <a:t>1. </a:t>
            </a:r>
            <a:r>
              <a:rPr lang="zh-CN" altLang="en-US" sz="2600" b="1" dirty="0" smtClean="0">
                <a:latin typeface="Times New Roman" panose="02020603050405020304" pitchFamily="18" charset="0"/>
              </a:rPr>
              <a:t>层次图</a:t>
            </a:r>
            <a:r>
              <a:rPr lang="en-US" altLang="zh-CN" sz="2600" b="1" dirty="0" smtClean="0">
                <a:latin typeface="Times New Roman" panose="02020603050405020304" pitchFamily="18" charset="0"/>
              </a:rPr>
              <a:t>(H</a:t>
            </a:r>
            <a:r>
              <a:rPr lang="zh-CN" altLang="en-US" sz="2600" b="1" dirty="0" smtClean="0">
                <a:latin typeface="Times New Roman" panose="02020603050405020304" pitchFamily="18" charset="0"/>
              </a:rPr>
              <a:t>图</a:t>
            </a:r>
            <a:r>
              <a:rPr lang="en-US" altLang="zh-CN" sz="2600" b="1" dirty="0" smtClean="0">
                <a:latin typeface="Times New Roman" panose="02020603050405020304" pitchFamily="18" charset="0"/>
              </a:rPr>
              <a:t>)</a:t>
            </a:r>
          </a:p>
          <a:p>
            <a:pPr eaLnBrk="1" hangingPunct="1">
              <a:lnSpc>
                <a:spcPct val="90000"/>
              </a:lnSpc>
            </a:pPr>
            <a:r>
              <a:rPr lang="zh-CN" altLang="en-US" sz="2600" b="1" dirty="0" smtClean="0">
                <a:latin typeface="Times New Roman" panose="02020603050405020304" pitchFamily="18" charset="0"/>
              </a:rPr>
              <a:t>层次图用来描绘软件的层次结构。很适于在自顶向下设计软件的过程中使用。</a:t>
            </a:r>
          </a:p>
          <a:p>
            <a:pPr eaLnBrk="1" hangingPunct="1">
              <a:lnSpc>
                <a:spcPct val="90000"/>
              </a:lnSpc>
              <a:buFont typeface="Wingdings" panose="05000000000000000000" pitchFamily="2" charset="2"/>
              <a:buNone/>
            </a:pPr>
            <a:r>
              <a:rPr lang="zh-CN" altLang="en-US" sz="2600" b="1" dirty="0" smtClean="0">
                <a:solidFill>
                  <a:schemeClr val="tx2"/>
                </a:solidFill>
                <a:latin typeface="Times New Roman" panose="02020603050405020304" pitchFamily="18" charset="0"/>
              </a:rPr>
              <a:t>层次图</a:t>
            </a:r>
            <a:r>
              <a:rPr lang="en-US" altLang="zh-CN" sz="2600" b="1" dirty="0" smtClean="0">
                <a:solidFill>
                  <a:schemeClr val="tx2"/>
                </a:solidFill>
                <a:latin typeface="Times New Roman" panose="02020603050405020304" pitchFamily="18" charset="0"/>
              </a:rPr>
              <a:t>:</a:t>
            </a:r>
            <a:endParaRPr lang="zh-CN" altLang="en-US" sz="2600" b="1" dirty="0" smtClean="0">
              <a:solidFill>
                <a:schemeClr val="tx2"/>
              </a:solidFill>
              <a:latin typeface="Times New Roman" panose="02020603050405020304" pitchFamily="18" charset="0"/>
            </a:endParaRPr>
          </a:p>
        </p:txBody>
      </p:sp>
      <p:graphicFrame>
        <p:nvGraphicFramePr>
          <p:cNvPr id="59421" name="Group 29"/>
          <p:cNvGraphicFramePr>
            <a:graphicFrameLocks noGrp="1"/>
          </p:cNvGraphicFramePr>
          <p:nvPr>
            <p:ph sz="half" idx="2"/>
            <p:custDataLst>
              <p:tags r:id="rId1"/>
            </p:custDataLst>
          </p:nvPr>
        </p:nvGraphicFramePr>
        <p:xfrm>
          <a:off x="1043940" y="3284538"/>
          <a:ext cx="4465638" cy="2374681"/>
        </p:xfrm>
        <a:graphic>
          <a:graphicData uri="http://schemas.openxmlformats.org/drawingml/2006/table">
            <a:tbl>
              <a:tblPr/>
              <a:tblGrid>
                <a:gridCol w="1854200"/>
                <a:gridCol w="2611438"/>
              </a:tblGrid>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5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层次图</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5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作用</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描绘软件结构</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73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矩形框</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模块</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29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连线</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调用关系</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algn="l" eaLnBrk="1" hangingPunct="1">
              <a:buClrTx/>
              <a:buSzTx/>
              <a:buFontTx/>
            </a:pPr>
            <a:r>
              <a:rPr lang="en-US" altLang="zh-CN" b="1" smtClean="0">
                <a:latin typeface="微软雅黑" panose="020B0503020204020204" charset="-122"/>
                <a:ea typeface="微软雅黑" panose="020B0503020204020204" charset="-122"/>
                <a:cs typeface="微软雅黑" panose="020B0503020204020204" charset="-122"/>
              </a:rPr>
              <a:t>2  可行性研究</a:t>
            </a:r>
          </a:p>
        </p:txBody>
      </p:sp>
      <p:sp>
        <p:nvSpPr>
          <p:cNvPr id="18435" name="Rectangle 3"/>
          <p:cNvSpPr>
            <a:spLocks noGrp="1" noChangeArrowheads="1"/>
          </p:cNvSpPr>
          <p:nvPr>
            <p:ph type="body" idx="1"/>
          </p:nvPr>
        </p:nvSpPr>
        <p:spPr>
          <a:xfrm>
            <a:off x="431165" y="1043623"/>
            <a:ext cx="8229600" cy="4637087"/>
          </a:xfrm>
        </p:spPr>
        <p:txBody>
          <a:bodyPr/>
          <a:lstStyle/>
          <a:p>
            <a:pPr marL="0" indent="0" eaLnBrk="1" latinLnBrk="0" hangingPunct="1">
              <a:lnSpc>
                <a:spcPct val="150000"/>
              </a:lnSpc>
              <a:spcBef>
                <a:spcPts val="0"/>
              </a:spcBef>
              <a:buNone/>
            </a:pPr>
            <a:r>
              <a:rPr lang="zh-CN" altLang="en-US" sz="2800" b="1" smtClean="0">
                <a:solidFill>
                  <a:schemeClr val="tx2"/>
                </a:solidFill>
              </a:rPr>
              <a:t>目的：</a:t>
            </a:r>
            <a:r>
              <a:rPr lang="zh-CN" altLang="en-US" sz="2800" b="1" smtClean="0"/>
              <a:t>确定软件问题是否能解，当前条件下，新系统是否具备可开发的资源和条件。</a:t>
            </a:r>
            <a:endParaRPr lang="zh-CN" altLang="en-US" sz="2500" b="1" smtClean="0">
              <a:solidFill>
                <a:schemeClr val="tx2"/>
              </a:solidFill>
              <a:latin typeface="Times New Roman" panose="02020603050405020304" pitchFamily="18" charset="0"/>
            </a:endParaRPr>
          </a:p>
          <a:p>
            <a:pPr marL="495300" indent="-495300" eaLnBrk="1" latinLnBrk="0" hangingPunct="1">
              <a:lnSpc>
                <a:spcPct val="150000"/>
              </a:lnSpc>
              <a:spcBef>
                <a:spcPts val="0"/>
              </a:spcBef>
              <a:buFont typeface="Wingdings" panose="05000000000000000000" pitchFamily="2" charset="2"/>
              <a:buNone/>
            </a:pPr>
            <a:endParaRPr lang="zh-CN" altLang="en-US" sz="2800" b="1" smtClean="0">
              <a:solidFill>
                <a:schemeClr val="tx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1692275" y="5229225"/>
            <a:ext cx="5851525" cy="519113"/>
          </a:xfrm>
          <a:prstGeom prst="rect">
            <a:avLst/>
          </a:prstGeom>
          <a:noFill/>
          <a:ln w="9525">
            <a:noFill/>
            <a:miter lim="800000"/>
          </a:ln>
        </p:spPr>
        <p:txBody>
          <a:bodyPr/>
          <a:lstStyle/>
          <a:p>
            <a:pPr marL="287655" indent="-6350">
              <a:spcBef>
                <a:spcPct val="20000"/>
              </a:spcBef>
              <a:buClr>
                <a:schemeClr val="accent1"/>
              </a:buClr>
              <a:buSzPct val="65000"/>
              <a:buFont typeface="Wingdings" panose="05000000000000000000" pitchFamily="2" charset="2"/>
              <a:buNone/>
            </a:pPr>
            <a:r>
              <a:rPr lang="zh-CN" altLang="en-US" sz="2800"/>
              <a:t>正文加工系统的层次图 </a:t>
            </a:r>
          </a:p>
        </p:txBody>
      </p:sp>
      <p:pic>
        <p:nvPicPr>
          <p:cNvPr id="74755" name="Picture 5" descr="rj40"/>
          <p:cNvPicPr>
            <a:picLocks noChangeAspect="1" noChangeArrowheads="1"/>
          </p:cNvPicPr>
          <p:nvPr/>
        </p:nvPicPr>
        <p:blipFill>
          <a:blip r:embed="rId2" cstate="print"/>
          <a:srcRect/>
          <a:stretch>
            <a:fillRect/>
          </a:stretch>
        </p:blipFill>
        <p:spPr bwMode="auto">
          <a:xfrm>
            <a:off x="395288" y="692150"/>
            <a:ext cx="8388350" cy="422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395288" y="260350"/>
            <a:ext cx="8353425" cy="5976938"/>
          </a:xfrm>
        </p:spPr>
        <p:txBody>
          <a:bodyPr/>
          <a:lstStyle/>
          <a:p>
            <a:pPr eaLnBrk="1" hangingPunct="1">
              <a:lnSpc>
                <a:spcPct val="130000"/>
              </a:lnSpc>
              <a:buFont typeface="Wingdings" panose="05000000000000000000" pitchFamily="2" charset="2"/>
              <a:buNone/>
            </a:pPr>
            <a:r>
              <a:rPr lang="en-US" altLang="zh-CN" b="1" smtClean="0">
                <a:latin typeface="Times New Roman" panose="02020603050405020304" pitchFamily="18" charset="0"/>
              </a:rPr>
              <a:t>2. HIPO</a:t>
            </a:r>
            <a:r>
              <a:rPr lang="zh-CN" altLang="en-US" b="1" smtClean="0">
                <a:latin typeface="Times New Roman" panose="02020603050405020304" pitchFamily="18" charset="0"/>
              </a:rPr>
              <a:t>图</a:t>
            </a:r>
          </a:p>
          <a:p>
            <a:pPr eaLnBrk="1" hangingPunct="1">
              <a:lnSpc>
                <a:spcPct val="130000"/>
              </a:lnSpc>
            </a:pPr>
            <a:r>
              <a:rPr lang="en-US" altLang="zh-CN" b="1" smtClean="0">
                <a:latin typeface="Times New Roman" panose="02020603050405020304" pitchFamily="18" charset="0"/>
              </a:rPr>
              <a:t>HIPO</a:t>
            </a:r>
            <a:r>
              <a:rPr lang="zh-CN" altLang="en-US" b="1" smtClean="0">
                <a:latin typeface="Times New Roman" panose="02020603050405020304" pitchFamily="18" charset="0"/>
              </a:rPr>
              <a:t>图是美国</a:t>
            </a:r>
            <a:r>
              <a:rPr lang="en-US" altLang="zh-CN" b="1" smtClean="0">
                <a:latin typeface="Times New Roman" panose="02020603050405020304" pitchFamily="18" charset="0"/>
              </a:rPr>
              <a:t>IBM</a:t>
            </a:r>
            <a:r>
              <a:rPr lang="zh-CN" altLang="en-US" b="1" smtClean="0">
                <a:latin typeface="Times New Roman" panose="02020603050405020304" pitchFamily="18" charset="0"/>
              </a:rPr>
              <a:t>公司发明的“层次图</a:t>
            </a:r>
            <a:r>
              <a:rPr lang="en-US" altLang="zh-CN" b="1" smtClean="0">
                <a:latin typeface="Times New Roman" panose="02020603050405020304" pitchFamily="18" charset="0"/>
              </a:rPr>
              <a:t>+</a:t>
            </a:r>
            <a:r>
              <a:rPr lang="zh-CN" altLang="en-US" b="1" smtClean="0">
                <a:latin typeface="Times New Roman" panose="02020603050405020304" pitchFamily="18" charset="0"/>
              </a:rPr>
              <a:t>输入</a:t>
            </a:r>
            <a:r>
              <a:rPr lang="en-US" altLang="zh-CN" b="1" smtClean="0">
                <a:latin typeface="Times New Roman" panose="02020603050405020304" pitchFamily="18" charset="0"/>
              </a:rPr>
              <a:t>/</a:t>
            </a:r>
            <a:r>
              <a:rPr lang="zh-CN" altLang="en-US" b="1" smtClean="0">
                <a:latin typeface="Times New Roman" panose="02020603050405020304" pitchFamily="18" charset="0"/>
              </a:rPr>
              <a:t>处理</a:t>
            </a:r>
            <a:r>
              <a:rPr lang="en-US" altLang="zh-CN" b="1" smtClean="0">
                <a:latin typeface="Times New Roman" panose="02020603050405020304" pitchFamily="18" charset="0"/>
              </a:rPr>
              <a:t>/</a:t>
            </a:r>
            <a:r>
              <a:rPr lang="zh-CN" altLang="en-US" b="1" smtClean="0">
                <a:latin typeface="Times New Roman" panose="02020603050405020304" pitchFamily="18" charset="0"/>
              </a:rPr>
              <a:t>输出图”的英文缩写。</a:t>
            </a:r>
          </a:p>
          <a:p>
            <a:pPr eaLnBrk="1" hangingPunct="1">
              <a:lnSpc>
                <a:spcPct val="130000"/>
              </a:lnSpc>
            </a:pPr>
            <a:r>
              <a:rPr lang="zh-CN" altLang="en-US" b="1" smtClean="0">
                <a:latin typeface="Times New Roman" panose="02020603050405020304" pitchFamily="18" charset="0"/>
              </a:rPr>
              <a:t>为了能使</a:t>
            </a:r>
            <a:r>
              <a:rPr lang="en-US" altLang="zh-CN" b="1" smtClean="0">
                <a:latin typeface="Times New Roman" panose="02020603050405020304" pitchFamily="18" charset="0"/>
              </a:rPr>
              <a:t>HIPO</a:t>
            </a:r>
            <a:r>
              <a:rPr lang="zh-CN" altLang="en-US" b="1" smtClean="0">
                <a:latin typeface="Times New Roman" panose="02020603050405020304" pitchFamily="18" charset="0"/>
              </a:rPr>
              <a:t>图具有可追踪性，在</a:t>
            </a:r>
            <a:r>
              <a:rPr lang="en-US" altLang="zh-CN" b="1" smtClean="0">
                <a:latin typeface="Times New Roman" panose="02020603050405020304" pitchFamily="18" charset="0"/>
              </a:rPr>
              <a:t>H</a:t>
            </a:r>
            <a:r>
              <a:rPr lang="zh-CN" altLang="en-US" b="1" smtClean="0">
                <a:latin typeface="Times New Roman" panose="02020603050405020304" pitchFamily="18" charset="0"/>
              </a:rPr>
              <a:t>图</a:t>
            </a:r>
            <a:r>
              <a:rPr lang="en-US" altLang="zh-CN" b="1" smtClean="0">
                <a:latin typeface="Times New Roman" panose="02020603050405020304" pitchFamily="18" charset="0"/>
              </a:rPr>
              <a:t>(</a:t>
            </a:r>
            <a:r>
              <a:rPr lang="zh-CN" altLang="en-US" b="1" smtClean="0">
                <a:latin typeface="Times New Roman" panose="02020603050405020304" pitchFamily="18" charset="0"/>
              </a:rPr>
              <a:t>层次图</a:t>
            </a:r>
            <a:r>
              <a:rPr lang="en-US" altLang="zh-CN" b="1" smtClean="0">
                <a:latin typeface="Times New Roman" panose="02020603050405020304" pitchFamily="18" charset="0"/>
              </a:rPr>
              <a:t>)</a:t>
            </a:r>
            <a:r>
              <a:rPr lang="zh-CN" altLang="en-US" b="1" smtClean="0">
                <a:latin typeface="Times New Roman" panose="02020603050405020304" pitchFamily="18" charset="0"/>
              </a:rPr>
              <a:t>里除了最顶层的方框之外，每个方框都加了编号。</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5" descr="rj41"/>
          <p:cNvPicPr>
            <a:picLocks noChangeAspect="1" noChangeArrowheads="1"/>
          </p:cNvPicPr>
          <p:nvPr/>
        </p:nvPicPr>
        <p:blipFill>
          <a:blip r:embed="rId2" cstate="print"/>
          <a:srcRect/>
          <a:stretch>
            <a:fillRect/>
          </a:stretch>
        </p:blipFill>
        <p:spPr bwMode="auto">
          <a:xfrm>
            <a:off x="1476375" y="333375"/>
            <a:ext cx="6262688" cy="3844925"/>
          </a:xfrm>
          <a:prstGeom prst="rect">
            <a:avLst/>
          </a:prstGeom>
          <a:noFill/>
          <a:ln w="9525">
            <a:noFill/>
            <a:miter lim="800000"/>
            <a:headEnd/>
            <a:tailEnd/>
          </a:ln>
        </p:spPr>
      </p:pic>
      <p:sp>
        <p:nvSpPr>
          <p:cNvPr id="76803" name="Rectangle 7"/>
          <p:cNvSpPr>
            <a:spLocks noGrp="1" noChangeArrowheads="1"/>
          </p:cNvSpPr>
          <p:nvPr>
            <p:ph type="body" idx="1"/>
          </p:nvPr>
        </p:nvSpPr>
        <p:spPr>
          <a:xfrm>
            <a:off x="457200" y="4292600"/>
            <a:ext cx="8229600" cy="1838325"/>
          </a:xfrm>
        </p:spPr>
        <p:txBody>
          <a:bodyPr/>
          <a:lstStyle/>
          <a:p>
            <a:pPr eaLnBrk="1" hangingPunct="1">
              <a:lnSpc>
                <a:spcPct val="90000"/>
              </a:lnSpc>
            </a:pPr>
            <a:r>
              <a:rPr lang="zh-CN" altLang="en-US" b="1" smtClean="0">
                <a:latin typeface="Times New Roman" panose="02020603050405020304" pitchFamily="18" charset="0"/>
              </a:rPr>
              <a:t>和</a:t>
            </a:r>
            <a:r>
              <a:rPr lang="en-US" altLang="zh-CN" b="1" smtClean="0">
                <a:latin typeface="Times New Roman" panose="02020603050405020304" pitchFamily="18" charset="0"/>
              </a:rPr>
              <a:t>H</a:t>
            </a:r>
            <a:r>
              <a:rPr lang="zh-CN" altLang="en-US" b="1" smtClean="0">
                <a:latin typeface="Times New Roman" panose="02020603050405020304" pitchFamily="18" charset="0"/>
              </a:rPr>
              <a:t>图中每个方框相对应，应该有一张</a:t>
            </a:r>
            <a:r>
              <a:rPr lang="en-US" altLang="zh-CN" b="1" smtClean="0">
                <a:solidFill>
                  <a:schemeClr val="tx2"/>
                </a:solidFill>
                <a:latin typeface="Times New Roman" panose="02020603050405020304" pitchFamily="18" charset="0"/>
              </a:rPr>
              <a:t>IPO</a:t>
            </a:r>
            <a:r>
              <a:rPr lang="zh-CN" altLang="en-US" b="1" smtClean="0">
                <a:latin typeface="Times New Roman" panose="02020603050405020304" pitchFamily="18" charset="0"/>
              </a:rPr>
              <a:t>图描绘这个方框代表的模块的处理过程。模块在</a:t>
            </a:r>
            <a:r>
              <a:rPr lang="en-US" altLang="zh-CN" b="1" smtClean="0">
                <a:latin typeface="Times New Roman" panose="02020603050405020304" pitchFamily="18" charset="0"/>
              </a:rPr>
              <a:t>H</a:t>
            </a:r>
            <a:r>
              <a:rPr lang="zh-CN" altLang="en-US" b="1" smtClean="0">
                <a:latin typeface="Times New Roman" panose="02020603050405020304" pitchFamily="18" charset="0"/>
              </a:rPr>
              <a:t>图中的编号便于追踪了解这个模块在软件结构中的位置。</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4" descr="rj25"/>
          <p:cNvPicPr>
            <a:picLocks noChangeAspect="1" noChangeArrowheads="1"/>
          </p:cNvPicPr>
          <p:nvPr/>
        </p:nvPicPr>
        <p:blipFill>
          <a:blip r:embed="rId2" cstate="print"/>
          <a:srcRect/>
          <a:stretch>
            <a:fillRect/>
          </a:stretch>
        </p:blipFill>
        <p:spPr bwMode="auto">
          <a:xfrm>
            <a:off x="4095750" y="476250"/>
            <a:ext cx="4614863" cy="5761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marL="342900" indent="-342900" algn="l" eaLnBrk="1" hangingPunct="1">
              <a:lnSpc>
                <a:spcPct val="130000"/>
              </a:lnSpc>
              <a:spcBef>
                <a:spcPct val="20000"/>
              </a:spcBef>
              <a:buClr>
                <a:schemeClr val="accent1"/>
              </a:buClr>
              <a:buSzPct val="65000"/>
              <a:buFont typeface="Wingdings" panose="05000000000000000000" pitchFamily="2" charset="2"/>
            </a:pPr>
            <a:r>
              <a:rPr lang="en-US" altLang="zh-CN" sz="3000" b="1" smtClean="0">
                <a:solidFill>
                  <a:schemeClr val="tx1"/>
                </a:solidFill>
                <a:latin typeface="Times New Roman" panose="02020603050405020304" pitchFamily="18" charset="0"/>
                <a:ea typeface="+mn-ea"/>
                <a:cs typeface="+mn-cs"/>
              </a:rPr>
              <a:t>3.  结构图</a:t>
            </a:r>
          </a:p>
        </p:txBody>
      </p:sp>
      <p:sp>
        <p:nvSpPr>
          <p:cNvPr id="77827" name="Rectangle 3"/>
          <p:cNvSpPr>
            <a:spLocks noGrp="1" noChangeArrowheads="1"/>
          </p:cNvSpPr>
          <p:nvPr>
            <p:ph type="body" idx="1"/>
          </p:nvPr>
        </p:nvSpPr>
        <p:spPr>
          <a:xfrm>
            <a:off x="457200" y="1124744"/>
            <a:ext cx="8229600" cy="5006181"/>
          </a:xfrm>
        </p:spPr>
        <p:txBody>
          <a:bodyPr/>
          <a:lstStyle/>
          <a:p>
            <a:pPr eaLnBrk="1" hangingPunct="1"/>
            <a:r>
              <a:rPr lang="en-US" altLang="zh-CN" b="1" dirty="0" smtClean="0">
                <a:latin typeface="Times New Roman" panose="02020603050405020304" pitchFamily="18" charset="0"/>
              </a:rPr>
              <a:t>Yourdon</a:t>
            </a:r>
            <a:r>
              <a:rPr lang="zh-CN" altLang="en-US" b="1" dirty="0" smtClean="0">
                <a:latin typeface="Times New Roman" panose="02020603050405020304" pitchFamily="18" charset="0"/>
              </a:rPr>
              <a:t>提出的结构图是进行软件结构设计的另一个有力工具。</a:t>
            </a:r>
          </a:p>
          <a:p>
            <a:pPr eaLnBrk="1" hangingPunct="1"/>
            <a:r>
              <a:rPr lang="zh-CN" altLang="en-US" b="1" dirty="0" smtClean="0">
                <a:latin typeface="Times New Roman" panose="02020603050405020304" pitchFamily="18" charset="0"/>
              </a:rPr>
              <a:t>结构图</a:t>
            </a:r>
            <a:r>
              <a:rPr lang="en-US" altLang="zh-CN" b="1" dirty="0" smtClean="0">
                <a:latin typeface="Times New Roman" panose="02020603050405020304" pitchFamily="18" charset="0"/>
              </a:rPr>
              <a:t>(</a:t>
            </a:r>
            <a:r>
              <a:rPr lang="zh-CN" altLang="en-US" b="1" dirty="0" smtClean="0">
                <a:solidFill>
                  <a:schemeClr val="tx2"/>
                </a:solidFill>
                <a:latin typeface="Times New Roman" panose="02020603050405020304" pitchFamily="18" charset="0"/>
              </a:rPr>
              <a:t>带箭头指向</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和层次图类似，也是描绘软件结构的图形工具。</a:t>
            </a:r>
          </a:p>
          <a:p>
            <a:pPr eaLnBrk="1" hangingPunct="1">
              <a:buFont typeface="Wingdings" panose="05000000000000000000" pitchFamily="2" charset="2"/>
              <a:buNone/>
            </a:pPr>
            <a:r>
              <a:rPr lang="zh-CN" altLang="en-US" b="1" dirty="0" smtClean="0">
                <a:solidFill>
                  <a:schemeClr val="tx2"/>
                </a:solidFill>
                <a:latin typeface="Times New Roman" panose="02020603050405020304" pitchFamily="18" charset="0"/>
              </a:rPr>
              <a:t>基本符号：</a:t>
            </a:r>
          </a:p>
          <a:p>
            <a:pPr eaLnBrk="1" hangingPunct="1"/>
            <a:r>
              <a:rPr lang="zh-CN" altLang="en-US" b="1" dirty="0" smtClean="0">
                <a:latin typeface="Times New Roman" panose="02020603050405020304" pitchFamily="18" charset="0"/>
              </a:rPr>
              <a:t>方框代表一个模块；</a:t>
            </a:r>
          </a:p>
          <a:p>
            <a:pPr eaLnBrk="1" hangingPunct="1"/>
            <a:r>
              <a:rPr lang="zh-CN" altLang="en-US" b="1" dirty="0" smtClean="0">
                <a:latin typeface="Times New Roman" panose="02020603050405020304" pitchFamily="18" charset="0"/>
              </a:rPr>
              <a:t>方框之间的</a:t>
            </a:r>
            <a:r>
              <a:rPr lang="zh-CN" altLang="en-US" b="1" dirty="0" smtClean="0">
                <a:solidFill>
                  <a:schemeClr val="tx2"/>
                </a:solidFill>
                <a:latin typeface="Times New Roman" panose="02020603050405020304" pitchFamily="18" charset="0"/>
              </a:rPr>
              <a:t>直线（箭头）表示模块的调用关系</a:t>
            </a:r>
            <a:r>
              <a:rPr lang="zh-CN" altLang="en-US" b="1" dirty="0" smtClean="0">
                <a:latin typeface="Times New Roman" panose="02020603050405020304" pitchFamily="18" charset="0"/>
              </a:rPr>
              <a:t>；</a:t>
            </a:r>
          </a:p>
          <a:p>
            <a:pPr eaLnBrk="1" hangingPunct="1"/>
            <a:r>
              <a:rPr lang="zh-CN" altLang="en-US" b="1" dirty="0" smtClean="0">
                <a:latin typeface="Times New Roman" panose="02020603050405020304" pitchFamily="18" charset="0"/>
              </a:rPr>
              <a:t>尾部是</a:t>
            </a:r>
            <a:r>
              <a:rPr lang="zh-CN" altLang="en-US" b="1" dirty="0" smtClean="0">
                <a:solidFill>
                  <a:schemeClr val="tx2"/>
                </a:solidFill>
                <a:latin typeface="Times New Roman" panose="02020603050405020304" pitchFamily="18" charset="0"/>
              </a:rPr>
              <a:t>空心圆箭头</a:t>
            </a:r>
            <a:r>
              <a:rPr lang="zh-CN" altLang="en-US" b="1" dirty="0" smtClean="0">
                <a:latin typeface="Times New Roman" panose="02020603050405020304" pitchFamily="18" charset="0"/>
              </a:rPr>
              <a:t>表示传递的是</a:t>
            </a:r>
            <a:r>
              <a:rPr lang="zh-CN" altLang="en-US" b="1" dirty="0" smtClean="0">
                <a:solidFill>
                  <a:schemeClr val="tx2"/>
                </a:solidFill>
                <a:latin typeface="Times New Roman" panose="02020603050405020304" pitchFamily="18" charset="0"/>
              </a:rPr>
              <a:t>数据</a:t>
            </a:r>
            <a:r>
              <a:rPr lang="zh-CN" altLang="en-US" b="1" dirty="0" smtClean="0">
                <a:latin typeface="Times New Roman" panose="02020603050405020304" pitchFamily="18" charset="0"/>
              </a:rPr>
              <a:t>；</a:t>
            </a:r>
          </a:p>
          <a:p>
            <a:pPr eaLnBrk="1" hangingPunct="1"/>
            <a:r>
              <a:rPr lang="zh-CN" altLang="en-US" b="1" dirty="0" smtClean="0">
                <a:latin typeface="Times New Roman" panose="02020603050405020304" pitchFamily="18" charset="0"/>
              </a:rPr>
              <a:t>尾部</a:t>
            </a:r>
            <a:r>
              <a:rPr lang="zh-CN" altLang="en-US" b="1" dirty="0" smtClean="0">
                <a:solidFill>
                  <a:schemeClr val="tx2"/>
                </a:solidFill>
                <a:latin typeface="Times New Roman" panose="02020603050405020304" pitchFamily="18" charset="0"/>
              </a:rPr>
              <a:t>实心圆箭头</a:t>
            </a:r>
            <a:r>
              <a:rPr lang="zh-CN" altLang="en-US" b="1" dirty="0" smtClean="0">
                <a:latin typeface="Times New Roman" panose="02020603050405020304" pitchFamily="18" charset="0"/>
              </a:rPr>
              <a:t>表示传递的是</a:t>
            </a:r>
            <a:r>
              <a:rPr lang="zh-CN" altLang="en-US" b="1" dirty="0" smtClean="0">
                <a:solidFill>
                  <a:schemeClr val="tx2"/>
                </a:solidFill>
                <a:latin typeface="Times New Roman" panose="02020603050405020304" pitchFamily="18" charset="0"/>
              </a:rPr>
              <a:t>控制信息</a:t>
            </a:r>
            <a:r>
              <a:rPr lang="zh-CN" altLang="en-US" b="1" dirty="0" smtClean="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矩形 784387"/>
          <p:cNvSpPr/>
          <p:nvPr/>
        </p:nvSpPr>
        <p:spPr>
          <a:xfrm>
            <a:off x="4716463" y="4368483"/>
            <a:ext cx="265112" cy="366712"/>
          </a:xfrm>
          <a:prstGeom prst="rect">
            <a:avLst/>
          </a:prstGeom>
          <a:noFill/>
          <a:ln w="28575">
            <a:noFill/>
          </a:ln>
        </p:spPr>
        <p:txBody>
          <a:bodyPr wrap="none" anchor="t" anchorCtr="0">
            <a:spAutoFit/>
          </a:bodyPr>
          <a:lstStyle/>
          <a:p>
            <a:pPr>
              <a:spcBef>
                <a:spcPct val="40000"/>
              </a:spcBef>
              <a:buClr>
                <a:schemeClr val="accent2"/>
              </a:buClr>
              <a:buFont typeface="Wingdings" panose="05000000000000000000" pitchFamily="2" charset="2"/>
            </a:pPr>
            <a:r>
              <a:rPr lang="en-US" altLang="zh-CN" dirty="0">
                <a:latin typeface="Verdana" panose="020B0604030504040204" pitchFamily="34" charset="0"/>
              </a:rPr>
              <a:t> </a:t>
            </a:r>
          </a:p>
        </p:txBody>
      </p:sp>
      <p:sp>
        <p:nvSpPr>
          <p:cNvPr id="784390" name="Rectangle 5"/>
          <p:cNvSpPr/>
          <p:nvPr/>
        </p:nvSpPr>
        <p:spPr>
          <a:xfrm>
            <a:off x="2339975" y="2352358"/>
            <a:ext cx="914400" cy="457200"/>
          </a:xfrm>
          <a:prstGeom prst="rect">
            <a:avLst/>
          </a:prstGeom>
          <a:solidFill>
            <a:schemeClr val="folHlink"/>
          </a:solidFill>
          <a:ln w="28575" cap="flat" cmpd="sng">
            <a:solidFill>
              <a:schemeClr val="folHlink"/>
            </a:solidFill>
            <a:prstDash val="solid"/>
            <a:miter/>
            <a:headEnd type="none" w="med" len="med"/>
            <a:tailEnd type="none" w="med" len="med"/>
          </a:ln>
        </p:spPr>
        <p:txBody>
          <a:bodyPr wrap="none" anchor="ctr" anchorCtr="0"/>
          <a:lstStyle/>
          <a:p>
            <a:pPr algn="ctr" eaLnBrk="0" hangingPunct="0"/>
            <a:r>
              <a:rPr lang="en-US" altLang="zh-CN" sz="2800" b="1">
                <a:solidFill>
                  <a:schemeClr val="bg1"/>
                </a:solidFill>
                <a:latin typeface="黑体" panose="02010609060101010101" pitchFamily="49" charset="-122"/>
                <a:ea typeface="黑体" panose="02010609060101010101" pitchFamily="49" charset="-122"/>
              </a:rPr>
              <a:t>A</a:t>
            </a:r>
          </a:p>
        </p:txBody>
      </p:sp>
      <p:sp>
        <p:nvSpPr>
          <p:cNvPr id="784392" name="Line 10"/>
          <p:cNvSpPr/>
          <p:nvPr/>
        </p:nvSpPr>
        <p:spPr>
          <a:xfrm flipH="1">
            <a:off x="2771775" y="2798445"/>
            <a:ext cx="0" cy="381000"/>
          </a:xfrm>
          <a:prstGeom prst="line">
            <a:avLst/>
          </a:prstGeom>
          <a:ln w="28575" cap="flat" cmpd="sng">
            <a:solidFill>
              <a:schemeClr val="folHlink"/>
            </a:solidFill>
            <a:prstDash val="solid"/>
            <a:headEnd type="none" w="med" len="med"/>
            <a:tailEnd type="none" w="med" len="med"/>
          </a:ln>
        </p:spPr>
      </p:sp>
      <p:sp>
        <p:nvSpPr>
          <p:cNvPr id="784393" name="Rectangle 13"/>
          <p:cNvSpPr/>
          <p:nvPr/>
        </p:nvSpPr>
        <p:spPr>
          <a:xfrm>
            <a:off x="1619885" y="4735195"/>
            <a:ext cx="19050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en-US" altLang="zh-CN" sz="160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模块调用关系</a:t>
            </a:r>
          </a:p>
        </p:txBody>
      </p:sp>
      <p:sp>
        <p:nvSpPr>
          <p:cNvPr id="784395" name="Rectangle 27"/>
          <p:cNvSpPr/>
          <p:nvPr/>
        </p:nvSpPr>
        <p:spPr>
          <a:xfrm>
            <a:off x="2336800" y="3217545"/>
            <a:ext cx="914400" cy="457200"/>
          </a:xfrm>
          <a:prstGeom prst="rect">
            <a:avLst/>
          </a:prstGeom>
          <a:solidFill>
            <a:schemeClr val="folHlink"/>
          </a:solidFill>
          <a:ln w="28575" cap="flat" cmpd="sng">
            <a:solidFill>
              <a:schemeClr val="folHlink"/>
            </a:solidFill>
            <a:prstDash val="solid"/>
            <a:miter/>
            <a:headEnd type="none" w="med" len="med"/>
            <a:tailEnd type="none" w="med" len="med"/>
          </a:ln>
        </p:spPr>
        <p:txBody>
          <a:bodyPr wrap="none" anchor="ctr" anchorCtr="0"/>
          <a:lstStyle/>
          <a:p>
            <a:pPr algn="ctr" eaLnBrk="0" hangingPunct="0"/>
            <a:r>
              <a:rPr lang="en-US" altLang="zh-CN" sz="2800" b="1">
                <a:solidFill>
                  <a:schemeClr val="bg1"/>
                </a:solidFill>
                <a:latin typeface="黑体" panose="02010609060101010101" pitchFamily="49" charset="-122"/>
                <a:ea typeface="黑体" panose="02010609060101010101" pitchFamily="49" charset="-122"/>
              </a:rPr>
              <a:t>B</a:t>
            </a:r>
          </a:p>
        </p:txBody>
      </p:sp>
      <p:sp>
        <p:nvSpPr>
          <p:cNvPr id="784396" name="AutoShape 29"/>
          <p:cNvSpPr/>
          <p:nvPr/>
        </p:nvSpPr>
        <p:spPr>
          <a:xfrm>
            <a:off x="1784350" y="3833495"/>
            <a:ext cx="1867535" cy="533400"/>
          </a:xfrm>
          <a:prstGeom prst="wedgeRectCallout">
            <a:avLst>
              <a:gd name="adj1" fmla="val 8190"/>
              <a:gd name="adj2" fmla="val -91963"/>
            </a:avLst>
          </a:prstGeom>
          <a:noFill/>
          <a:ln w="28575" cap="flat" cmpd="sng">
            <a:solidFill>
              <a:srgbClr val="8736E8"/>
            </a:solidFill>
            <a:prstDash val="solid"/>
            <a:miter/>
            <a:headEnd type="none" w="med" len="med"/>
            <a:tailEnd type="none" w="med" len="med"/>
          </a:ln>
        </p:spPr>
        <p:txBody>
          <a:bodyPr anchor="ctr" anchorCtr="0"/>
          <a:lstStyle/>
          <a:p>
            <a:pPr algn="ctr" eaLnBrk="0" hangingPunct="0"/>
            <a:r>
              <a:rPr lang="zh-CN" altLang="en-US" dirty="0">
                <a:latin typeface="黑体" panose="02010609060101010101" pitchFamily="49" charset="-122"/>
                <a:ea typeface="黑体" panose="02010609060101010101" pitchFamily="49" charset="-122"/>
              </a:rPr>
              <a:t>被调用模块</a:t>
            </a:r>
            <a:endParaRPr lang="zh-CN" altLang="en-US" sz="2800" dirty="0">
              <a:latin typeface="黑体" panose="02010609060101010101" pitchFamily="49" charset="-122"/>
              <a:ea typeface="黑体" panose="02010609060101010101" pitchFamily="49" charset="-122"/>
            </a:endParaRPr>
          </a:p>
        </p:txBody>
      </p:sp>
      <p:sp>
        <p:nvSpPr>
          <p:cNvPr id="784397" name="AutoShape 28"/>
          <p:cNvSpPr/>
          <p:nvPr/>
        </p:nvSpPr>
        <p:spPr>
          <a:xfrm>
            <a:off x="1784350" y="1699895"/>
            <a:ext cx="1770380" cy="533400"/>
          </a:xfrm>
          <a:prstGeom prst="wedgeRectCallout">
            <a:avLst>
              <a:gd name="adj1" fmla="val 18097"/>
              <a:gd name="adj2" fmla="val 91370"/>
            </a:avLst>
          </a:prstGeom>
          <a:noFill/>
          <a:ln w="28575" cap="flat" cmpd="sng">
            <a:solidFill>
              <a:srgbClr val="8736E8"/>
            </a:solidFill>
            <a:prstDash val="solid"/>
            <a:miter/>
            <a:headEnd type="none" w="med" len="med"/>
            <a:tailEnd type="none" w="med" len="med"/>
          </a:ln>
        </p:spPr>
        <p:txBody>
          <a:bodyPr anchor="ctr" anchorCtr="0"/>
          <a:lstStyle/>
          <a:p>
            <a:pPr algn="ctr" eaLnBrk="0" hangingPunct="0"/>
            <a:r>
              <a:rPr lang="zh-CN" altLang="en-US" dirty="0">
                <a:latin typeface="黑体" panose="02010609060101010101" pitchFamily="49" charset="-122"/>
                <a:ea typeface="黑体" panose="02010609060101010101" pitchFamily="49" charset="-122"/>
              </a:rPr>
              <a:t>调用模块</a:t>
            </a:r>
            <a:endParaRPr lang="zh-CN" altLang="en-US" sz="2800" dirty="0">
              <a:latin typeface="黑体" panose="02010609060101010101" pitchFamily="49" charset="-122"/>
              <a:ea typeface="黑体" panose="02010609060101010101" pitchFamily="49" charset="-122"/>
            </a:endParaRPr>
          </a:p>
        </p:txBody>
      </p:sp>
      <p:sp>
        <p:nvSpPr>
          <p:cNvPr id="784398" name="Rectangle 30"/>
          <p:cNvSpPr/>
          <p:nvPr/>
        </p:nvSpPr>
        <p:spPr>
          <a:xfrm>
            <a:off x="4741863" y="2047558"/>
            <a:ext cx="1752600" cy="533400"/>
          </a:xfrm>
          <a:prstGeom prst="rect">
            <a:avLst/>
          </a:prstGeom>
          <a:solidFill>
            <a:schemeClr val="folHlink"/>
          </a:solidFill>
          <a:ln w="28575" cap="flat" cmpd="sng">
            <a:solidFill>
              <a:schemeClr val="folHlink"/>
            </a:solidFill>
            <a:prstDash val="solid"/>
            <a:miter/>
            <a:headEnd type="none" w="med" len="med"/>
            <a:tailEnd type="none" w="med" len="med"/>
          </a:ln>
        </p:spPr>
        <p:txBody>
          <a:bodyPr wrap="none" anchor="ctr" anchorCtr="0"/>
          <a:lstStyle/>
          <a:p>
            <a:pPr algn="ctr" eaLnBrk="0" hangingPunct="0"/>
            <a:r>
              <a:rPr lang="en-US" altLang="zh-CN" sz="2800" b="1">
                <a:solidFill>
                  <a:schemeClr val="bg1"/>
                </a:solidFill>
                <a:latin typeface="黑体" panose="02010609060101010101" pitchFamily="49" charset="-122"/>
                <a:ea typeface="黑体" panose="02010609060101010101" pitchFamily="49" charset="-122"/>
              </a:rPr>
              <a:t>A</a:t>
            </a:r>
            <a:r>
              <a:rPr lang="zh-CN" altLang="en-US" sz="1800" b="1">
                <a:solidFill>
                  <a:schemeClr val="bg1"/>
                </a:solidFill>
                <a:latin typeface="黑体" panose="02010609060101010101" pitchFamily="49" charset="-122"/>
                <a:ea typeface="黑体" panose="02010609060101010101" pitchFamily="49" charset="-122"/>
              </a:rPr>
              <a:t>（</a:t>
            </a:r>
            <a:r>
              <a:rPr lang="zh-CN" altLang="en-US" sz="1800" dirty="0">
                <a:solidFill>
                  <a:schemeClr val="bg1"/>
                </a:solidFill>
                <a:latin typeface="黑体" panose="02010609060101010101" pitchFamily="49" charset="-122"/>
                <a:ea typeface="黑体" panose="02010609060101010101" pitchFamily="49" charset="-122"/>
              </a:rPr>
              <a:t>查询学生</a:t>
            </a:r>
            <a:r>
              <a:rPr lang="zh-CN" altLang="en-US" sz="1800" b="1" dirty="0">
                <a:solidFill>
                  <a:schemeClr val="bg1"/>
                </a:solidFill>
                <a:latin typeface="黑体" panose="02010609060101010101" pitchFamily="49" charset="-122"/>
                <a:ea typeface="黑体" panose="02010609060101010101" pitchFamily="49" charset="-122"/>
              </a:rPr>
              <a:t>）</a:t>
            </a:r>
          </a:p>
        </p:txBody>
      </p:sp>
      <p:sp>
        <p:nvSpPr>
          <p:cNvPr id="784399" name="Rectangle 31"/>
          <p:cNvSpPr/>
          <p:nvPr/>
        </p:nvSpPr>
        <p:spPr>
          <a:xfrm>
            <a:off x="4643438" y="3504883"/>
            <a:ext cx="2057400" cy="533400"/>
          </a:xfrm>
          <a:prstGeom prst="rect">
            <a:avLst/>
          </a:prstGeom>
          <a:solidFill>
            <a:schemeClr val="folHlink"/>
          </a:solidFill>
          <a:ln w="28575" cap="flat" cmpd="sng">
            <a:solidFill>
              <a:schemeClr val="folHlink"/>
            </a:solidFill>
            <a:prstDash val="solid"/>
            <a:miter/>
            <a:headEnd type="none" w="med" len="med"/>
            <a:tailEnd type="none" w="med" len="med"/>
          </a:ln>
        </p:spPr>
        <p:txBody>
          <a:bodyPr wrap="none" anchor="ctr" anchorCtr="0"/>
          <a:lstStyle/>
          <a:p>
            <a:pPr algn="ctr" eaLnBrk="0" hangingPunct="0"/>
            <a:r>
              <a:rPr lang="en-US" altLang="zh-CN" sz="2800" b="1">
                <a:solidFill>
                  <a:schemeClr val="bg1"/>
                </a:solidFill>
                <a:latin typeface="黑体" panose="02010609060101010101" pitchFamily="49" charset="-122"/>
                <a:ea typeface="黑体" panose="02010609060101010101" pitchFamily="49" charset="-122"/>
              </a:rPr>
              <a:t>B</a:t>
            </a:r>
            <a:r>
              <a:rPr lang="zh-CN" altLang="en-US" sz="1800" b="1">
                <a:solidFill>
                  <a:schemeClr val="bg1"/>
                </a:solidFill>
                <a:latin typeface="黑体" panose="02010609060101010101" pitchFamily="49" charset="-122"/>
                <a:ea typeface="黑体" panose="02010609060101010101" pitchFamily="49" charset="-122"/>
              </a:rPr>
              <a:t>（</a:t>
            </a:r>
            <a:r>
              <a:rPr lang="zh-CN" altLang="en-US" sz="1800" dirty="0">
                <a:solidFill>
                  <a:schemeClr val="bg1"/>
                </a:solidFill>
                <a:latin typeface="黑体" panose="02010609060101010101" pitchFamily="49" charset="-122"/>
                <a:ea typeface="黑体" panose="02010609060101010101" pitchFamily="49" charset="-122"/>
              </a:rPr>
              <a:t>查找学生记录</a:t>
            </a:r>
            <a:r>
              <a:rPr lang="zh-CN" altLang="en-US" sz="1800" b="1" dirty="0">
                <a:solidFill>
                  <a:schemeClr val="bg1"/>
                </a:solidFill>
                <a:latin typeface="黑体" panose="02010609060101010101" pitchFamily="49" charset="-122"/>
                <a:ea typeface="黑体" panose="02010609060101010101" pitchFamily="49" charset="-122"/>
              </a:rPr>
              <a:t>）</a:t>
            </a:r>
          </a:p>
        </p:txBody>
      </p:sp>
      <p:sp>
        <p:nvSpPr>
          <p:cNvPr id="784400" name="AutoShape 32"/>
          <p:cNvSpPr/>
          <p:nvPr/>
        </p:nvSpPr>
        <p:spPr>
          <a:xfrm>
            <a:off x="3338830" y="2766695"/>
            <a:ext cx="1426210" cy="533400"/>
          </a:xfrm>
          <a:prstGeom prst="wedgeRectCallout">
            <a:avLst>
              <a:gd name="adj1" fmla="val 74347"/>
              <a:gd name="adj2" fmla="val 894"/>
            </a:avLst>
          </a:prstGeom>
          <a:noFill/>
          <a:ln w="28575" cap="flat" cmpd="sng">
            <a:solidFill>
              <a:srgbClr val="8736E8"/>
            </a:solidFill>
            <a:prstDash val="solid"/>
            <a:miter/>
            <a:headEnd type="none" w="med" len="med"/>
            <a:tailEnd type="none" w="med" len="med"/>
          </a:ln>
        </p:spPr>
        <p:txBody>
          <a:bodyPr anchor="ctr" anchorCtr="0"/>
          <a:lstStyle/>
          <a:p>
            <a:pPr algn="ctr" eaLnBrk="0" hangingPunct="0"/>
            <a:r>
              <a:rPr lang="zh-CN" altLang="en-US" dirty="0">
                <a:latin typeface="黑体" panose="02010609060101010101" pitchFamily="49" charset="-122"/>
                <a:ea typeface="黑体" panose="02010609060101010101" pitchFamily="49" charset="-122"/>
              </a:rPr>
              <a:t>数据信号</a:t>
            </a:r>
            <a:endParaRPr lang="zh-CN" altLang="en-US" sz="2800" dirty="0">
              <a:latin typeface="黑体" panose="02010609060101010101" pitchFamily="49" charset="-122"/>
              <a:ea typeface="黑体" panose="02010609060101010101" pitchFamily="49" charset="-122"/>
            </a:endParaRPr>
          </a:p>
        </p:txBody>
      </p:sp>
      <p:sp>
        <p:nvSpPr>
          <p:cNvPr id="784401" name="AutoShape 33"/>
          <p:cNvSpPr/>
          <p:nvPr/>
        </p:nvSpPr>
        <p:spPr>
          <a:xfrm>
            <a:off x="7164705" y="2568575"/>
            <a:ext cx="1574165" cy="533400"/>
          </a:xfrm>
          <a:prstGeom prst="wedgeRectCallout">
            <a:avLst>
              <a:gd name="adj1" fmla="val -78778"/>
              <a:gd name="adj2" fmla="val 34227"/>
            </a:avLst>
          </a:prstGeom>
          <a:noFill/>
          <a:ln w="28575" cap="flat" cmpd="sng">
            <a:solidFill>
              <a:srgbClr val="8736E8"/>
            </a:solidFill>
            <a:prstDash val="solid"/>
            <a:miter/>
            <a:headEnd type="none" w="med" len="med"/>
            <a:tailEnd type="none" w="med" len="med"/>
          </a:ln>
        </p:spPr>
        <p:txBody>
          <a:bodyPr anchor="ctr" anchorCtr="0"/>
          <a:lstStyle/>
          <a:p>
            <a:pPr algn="ctr" eaLnBrk="0" hangingPunct="0"/>
            <a:r>
              <a:rPr lang="zh-CN" altLang="en-US" dirty="0">
                <a:latin typeface="黑体" panose="02010609060101010101" pitchFamily="49" charset="-122"/>
                <a:ea typeface="黑体" panose="02010609060101010101" pitchFamily="49" charset="-122"/>
              </a:rPr>
              <a:t>控制信号</a:t>
            </a:r>
            <a:endParaRPr lang="zh-CN" altLang="en-US" sz="2800" dirty="0">
              <a:latin typeface="黑体" panose="02010609060101010101" pitchFamily="49" charset="-122"/>
              <a:ea typeface="黑体" panose="02010609060101010101" pitchFamily="49" charset="-122"/>
            </a:endParaRPr>
          </a:p>
        </p:txBody>
      </p:sp>
      <p:sp>
        <p:nvSpPr>
          <p:cNvPr id="784402" name="Line 34"/>
          <p:cNvSpPr/>
          <p:nvPr/>
        </p:nvSpPr>
        <p:spPr>
          <a:xfrm flipH="1">
            <a:off x="5651500" y="2496820"/>
            <a:ext cx="0" cy="990600"/>
          </a:xfrm>
          <a:prstGeom prst="line">
            <a:avLst/>
          </a:prstGeom>
          <a:ln w="28575" cap="flat" cmpd="sng">
            <a:solidFill>
              <a:schemeClr val="folHlink"/>
            </a:solidFill>
            <a:prstDash val="solid"/>
            <a:headEnd type="none" w="med" len="med"/>
            <a:tailEnd type="none" w="med" len="med"/>
          </a:ln>
        </p:spPr>
      </p:sp>
      <p:sp>
        <p:nvSpPr>
          <p:cNvPr id="784404" name="Text Box 36"/>
          <p:cNvSpPr txBox="1"/>
          <p:nvPr/>
        </p:nvSpPr>
        <p:spPr>
          <a:xfrm>
            <a:off x="4992688" y="2641283"/>
            <a:ext cx="438150" cy="706755"/>
          </a:xfrm>
          <a:prstGeom prst="rect">
            <a:avLst/>
          </a:prstGeom>
          <a:noFill/>
          <a:ln w="28575">
            <a:noFill/>
          </a:ln>
        </p:spPr>
        <p:txBody>
          <a:bodyPr wrap="none">
            <a:spAutoFit/>
          </a:bodyPr>
          <a:lstStyle/>
          <a:p>
            <a:pPr algn="ctr" eaLnBrk="0" hangingPunct="0"/>
            <a:r>
              <a:rPr lang="zh-CN" altLang="en-US" sz="2000" dirty="0">
                <a:latin typeface="黑体" panose="02010609060101010101" pitchFamily="49" charset="-122"/>
                <a:ea typeface="黑体" panose="02010609060101010101" pitchFamily="49" charset="-122"/>
              </a:rPr>
              <a:t>学</a:t>
            </a:r>
          </a:p>
          <a:p>
            <a:pPr algn="ctr" eaLnBrk="0" hangingPunct="0"/>
            <a:r>
              <a:rPr lang="zh-CN" altLang="en-US" sz="2000" dirty="0">
                <a:latin typeface="黑体" panose="02010609060101010101" pitchFamily="49" charset="-122"/>
                <a:ea typeface="黑体" panose="02010609060101010101" pitchFamily="49" charset="-122"/>
              </a:rPr>
              <a:t>号</a:t>
            </a:r>
          </a:p>
        </p:txBody>
      </p:sp>
      <p:sp>
        <p:nvSpPr>
          <p:cNvPr id="784405" name="Line 37"/>
          <p:cNvSpPr/>
          <p:nvPr/>
        </p:nvSpPr>
        <p:spPr>
          <a:xfrm flipH="1">
            <a:off x="5795963" y="2785745"/>
            <a:ext cx="0" cy="457200"/>
          </a:xfrm>
          <a:prstGeom prst="line">
            <a:avLst/>
          </a:prstGeom>
          <a:ln w="28575" cap="flat" cmpd="sng">
            <a:solidFill>
              <a:srgbClr val="FF3399"/>
            </a:solidFill>
            <a:prstDash val="solid"/>
            <a:headEnd type="triangle" w="med" len="med"/>
            <a:tailEnd type="oval" w="med" len="med"/>
          </a:ln>
        </p:spPr>
      </p:sp>
      <p:sp>
        <p:nvSpPr>
          <p:cNvPr id="784406" name="Text Box 38"/>
          <p:cNvSpPr txBox="1"/>
          <p:nvPr/>
        </p:nvSpPr>
        <p:spPr>
          <a:xfrm>
            <a:off x="5867400" y="2568575"/>
            <a:ext cx="868680" cy="1014730"/>
          </a:xfrm>
          <a:prstGeom prst="rect">
            <a:avLst/>
          </a:prstGeom>
          <a:noFill/>
          <a:ln w="28575">
            <a:noFill/>
          </a:ln>
        </p:spPr>
        <p:txBody>
          <a:bodyPr wrap="square">
            <a:spAutoFit/>
          </a:bodyPr>
          <a:lstStyle/>
          <a:p>
            <a:pPr algn="ctr" eaLnBrk="0" hangingPunct="0"/>
            <a:r>
              <a:rPr lang="zh-CN" altLang="en-US" sz="2000" dirty="0">
                <a:latin typeface="黑体" panose="02010609060101010101" pitchFamily="49" charset="-122"/>
                <a:ea typeface="黑体" panose="02010609060101010101" pitchFamily="49" charset="-122"/>
              </a:rPr>
              <a:t>查找成功信号</a:t>
            </a:r>
          </a:p>
        </p:txBody>
      </p:sp>
      <p:sp>
        <p:nvSpPr>
          <p:cNvPr id="784407" name="Rectangle 39"/>
          <p:cNvSpPr/>
          <p:nvPr/>
        </p:nvSpPr>
        <p:spPr>
          <a:xfrm>
            <a:off x="4691380" y="4788535"/>
            <a:ext cx="2209800" cy="3810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en-US" altLang="zh-CN" sz="160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模块间接口的表示</a:t>
            </a:r>
          </a:p>
        </p:txBody>
      </p:sp>
      <p:grpSp>
        <p:nvGrpSpPr>
          <p:cNvPr id="784411" name="组合 784410"/>
          <p:cNvGrpSpPr/>
          <p:nvPr/>
        </p:nvGrpSpPr>
        <p:grpSpPr>
          <a:xfrm>
            <a:off x="5364163" y="2712720"/>
            <a:ext cx="71437" cy="576263"/>
            <a:chOff x="3358" y="2539"/>
            <a:chExt cx="45" cy="363"/>
          </a:xfrm>
        </p:grpSpPr>
        <p:sp>
          <p:nvSpPr>
            <p:cNvPr id="966691" name="Line 35"/>
            <p:cNvSpPr/>
            <p:nvPr/>
          </p:nvSpPr>
          <p:spPr>
            <a:xfrm flipH="1">
              <a:off x="3379" y="2614"/>
              <a:ext cx="0" cy="288"/>
            </a:xfrm>
            <a:prstGeom prst="line">
              <a:avLst/>
            </a:prstGeom>
            <a:ln w="28575" cap="flat" cmpd="sng">
              <a:solidFill>
                <a:srgbClr val="8736E8"/>
              </a:solidFill>
              <a:prstDash val="solid"/>
              <a:headEnd type="none" w="med" len="med"/>
              <a:tailEnd type="triangle" w="med" len="med"/>
            </a:ln>
          </p:spPr>
        </p:sp>
        <p:sp>
          <p:nvSpPr>
            <p:cNvPr id="784408" name="椭圆 784407"/>
            <p:cNvSpPr/>
            <p:nvPr/>
          </p:nvSpPr>
          <p:spPr>
            <a:xfrm>
              <a:off x="3358" y="2539"/>
              <a:ext cx="45" cy="45"/>
            </a:xfrm>
            <a:prstGeom prst="ellipse">
              <a:avLst/>
            </a:prstGeom>
            <a:noFill/>
            <a:ln w="2857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4390"/>
                                        </p:tgtEl>
                                        <p:attrNameLst>
                                          <p:attrName>style.visibility</p:attrName>
                                        </p:attrNameLst>
                                      </p:cBhvr>
                                      <p:to>
                                        <p:strVal val="visible"/>
                                      </p:to>
                                    </p:set>
                                    <p:animEffect transition="in" filter="box(out)">
                                      <p:cBhvr>
                                        <p:cTn id="7" dur="500"/>
                                        <p:tgtEl>
                                          <p:spTgt spid="78439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84392"/>
                                        </p:tgtEl>
                                        <p:attrNameLst>
                                          <p:attrName>style.visibility</p:attrName>
                                        </p:attrNameLst>
                                      </p:cBhvr>
                                      <p:to>
                                        <p:strVal val="visible"/>
                                      </p:to>
                                    </p:set>
                                    <p:animEffect transition="in" filter="slide(fromTop)">
                                      <p:cBhvr>
                                        <p:cTn id="12" dur="500"/>
                                        <p:tgtEl>
                                          <p:spTgt spid="78439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4395"/>
                                        </p:tgtEl>
                                        <p:attrNameLst>
                                          <p:attrName>style.visibility</p:attrName>
                                        </p:attrNameLst>
                                      </p:cBhvr>
                                      <p:to>
                                        <p:strVal val="visible"/>
                                      </p:to>
                                    </p:set>
                                    <p:animEffect transition="in" filter="box(out)">
                                      <p:cBhvr>
                                        <p:cTn id="17" dur="500"/>
                                        <p:tgtEl>
                                          <p:spTgt spid="78439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784397"/>
                                        </p:tgtEl>
                                        <p:attrNameLst>
                                          <p:attrName>style.visibility</p:attrName>
                                        </p:attrNameLst>
                                      </p:cBhvr>
                                      <p:to>
                                        <p:strVal val="visible"/>
                                      </p:to>
                                    </p:set>
                                    <p:animEffect transition="in" filter="slide(fromTop)">
                                      <p:cBhvr>
                                        <p:cTn id="22" dur="500"/>
                                        <p:tgtEl>
                                          <p:spTgt spid="78439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784396"/>
                                        </p:tgtEl>
                                        <p:attrNameLst>
                                          <p:attrName>style.visibility</p:attrName>
                                        </p:attrNameLst>
                                      </p:cBhvr>
                                      <p:to>
                                        <p:strVal val="visible"/>
                                      </p:to>
                                    </p:set>
                                    <p:animEffect transition="in" filter="slide(fromTop)">
                                      <p:cBhvr>
                                        <p:cTn id="27" dur="500"/>
                                        <p:tgtEl>
                                          <p:spTgt spid="7843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4393"/>
                                        </p:tgtEl>
                                        <p:attrNameLst>
                                          <p:attrName>style.visibility</p:attrName>
                                        </p:attrNameLst>
                                      </p:cBhvr>
                                      <p:to>
                                        <p:strVal val="visible"/>
                                      </p:to>
                                    </p:set>
                                    <p:animEffect transition="in" filter="blinds(horizontal)">
                                      <p:cBhvr>
                                        <p:cTn id="32" dur="500"/>
                                        <p:tgtEl>
                                          <p:spTgt spid="78439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84398"/>
                                        </p:tgtEl>
                                        <p:attrNameLst>
                                          <p:attrName>style.visibility</p:attrName>
                                        </p:attrNameLst>
                                      </p:cBhvr>
                                      <p:to>
                                        <p:strVal val="visible"/>
                                      </p:to>
                                    </p:set>
                                    <p:animEffect transition="in" filter="box(out)">
                                      <p:cBhvr>
                                        <p:cTn id="37" dur="500"/>
                                        <p:tgtEl>
                                          <p:spTgt spid="78439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784402"/>
                                        </p:tgtEl>
                                        <p:attrNameLst>
                                          <p:attrName>style.visibility</p:attrName>
                                        </p:attrNameLst>
                                      </p:cBhvr>
                                      <p:to>
                                        <p:strVal val="visible"/>
                                      </p:to>
                                    </p:set>
                                    <p:animEffect transition="in" filter="slide(fromTop)">
                                      <p:cBhvr>
                                        <p:cTn id="42" dur="500"/>
                                        <p:tgtEl>
                                          <p:spTgt spid="78440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84399"/>
                                        </p:tgtEl>
                                        <p:attrNameLst>
                                          <p:attrName>style.visibility</p:attrName>
                                        </p:attrNameLst>
                                      </p:cBhvr>
                                      <p:to>
                                        <p:strVal val="visible"/>
                                      </p:to>
                                    </p:set>
                                    <p:animEffect transition="in" filter="box(out)">
                                      <p:cBhvr>
                                        <p:cTn id="47" dur="500"/>
                                        <p:tgtEl>
                                          <p:spTgt spid="78439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784411"/>
                                        </p:tgtEl>
                                        <p:attrNameLst>
                                          <p:attrName>style.visibility</p:attrName>
                                        </p:attrNameLst>
                                      </p:cBhvr>
                                      <p:to>
                                        <p:strVal val="visible"/>
                                      </p:to>
                                    </p:set>
                                    <p:anim calcmode="lin" valueType="num">
                                      <p:cBhvr additive="base">
                                        <p:cTn id="52" dur="500" fill="hold"/>
                                        <p:tgtEl>
                                          <p:spTgt spid="784411"/>
                                        </p:tgtEl>
                                        <p:attrNameLst>
                                          <p:attrName>ppt_x</p:attrName>
                                        </p:attrNameLst>
                                      </p:cBhvr>
                                      <p:tavLst>
                                        <p:tav tm="0">
                                          <p:val>
                                            <p:strVal val="#ppt_x"/>
                                          </p:val>
                                        </p:tav>
                                        <p:tav tm="100000">
                                          <p:val>
                                            <p:strVal val="#ppt_x"/>
                                          </p:val>
                                        </p:tav>
                                      </p:tavLst>
                                    </p:anim>
                                    <p:anim calcmode="lin" valueType="num">
                                      <p:cBhvr additive="base">
                                        <p:cTn id="53" dur="500" fill="hold"/>
                                        <p:tgtEl>
                                          <p:spTgt spid="78441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84404"/>
                                        </p:tgtEl>
                                        <p:attrNameLst>
                                          <p:attrName>style.visibility</p:attrName>
                                        </p:attrNameLst>
                                      </p:cBhvr>
                                      <p:to>
                                        <p:strVal val="visible"/>
                                      </p:to>
                                    </p:set>
                                    <p:animEffect transition="in" filter="box(in)">
                                      <p:cBhvr>
                                        <p:cTn id="58" dur="500"/>
                                        <p:tgtEl>
                                          <p:spTgt spid="784404"/>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nodeType="clickEffect">
                                  <p:stCondLst>
                                    <p:cond delay="0"/>
                                  </p:stCondLst>
                                  <p:childTnLst>
                                    <p:set>
                                      <p:cBhvr>
                                        <p:cTn id="62" dur="1" fill="hold">
                                          <p:stCondLst>
                                            <p:cond delay="0"/>
                                          </p:stCondLst>
                                        </p:cTn>
                                        <p:tgtEl>
                                          <p:spTgt spid="784405"/>
                                        </p:tgtEl>
                                        <p:attrNameLst>
                                          <p:attrName>style.visibility</p:attrName>
                                        </p:attrNameLst>
                                      </p:cBhvr>
                                      <p:to>
                                        <p:strVal val="visible"/>
                                      </p:to>
                                    </p:set>
                                    <p:animEffect transition="in" filter="slide(fromTop)">
                                      <p:cBhvr>
                                        <p:cTn id="63" dur="500"/>
                                        <p:tgtEl>
                                          <p:spTgt spid="784405"/>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84406"/>
                                        </p:tgtEl>
                                        <p:attrNameLst>
                                          <p:attrName>style.visibility</p:attrName>
                                        </p:attrNameLst>
                                      </p:cBhvr>
                                      <p:to>
                                        <p:strVal val="visible"/>
                                      </p:to>
                                    </p:set>
                                    <p:animEffect transition="in" filter="box(in)">
                                      <p:cBhvr>
                                        <p:cTn id="68" dur="500"/>
                                        <p:tgtEl>
                                          <p:spTgt spid="784406"/>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1" fill="hold" grpId="0" nodeType="clickEffect">
                                  <p:stCondLst>
                                    <p:cond delay="0"/>
                                  </p:stCondLst>
                                  <p:childTnLst>
                                    <p:set>
                                      <p:cBhvr>
                                        <p:cTn id="72" dur="1" fill="hold">
                                          <p:stCondLst>
                                            <p:cond delay="0"/>
                                          </p:stCondLst>
                                        </p:cTn>
                                        <p:tgtEl>
                                          <p:spTgt spid="784400"/>
                                        </p:tgtEl>
                                        <p:attrNameLst>
                                          <p:attrName>style.visibility</p:attrName>
                                        </p:attrNameLst>
                                      </p:cBhvr>
                                      <p:to>
                                        <p:strVal val="visible"/>
                                      </p:to>
                                    </p:set>
                                    <p:animEffect transition="in" filter="slide(fromTop)">
                                      <p:cBhvr>
                                        <p:cTn id="73" dur="500"/>
                                        <p:tgtEl>
                                          <p:spTgt spid="784400"/>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1" fill="hold" grpId="0" nodeType="clickEffect">
                                  <p:stCondLst>
                                    <p:cond delay="0"/>
                                  </p:stCondLst>
                                  <p:childTnLst>
                                    <p:set>
                                      <p:cBhvr>
                                        <p:cTn id="77" dur="1" fill="hold">
                                          <p:stCondLst>
                                            <p:cond delay="0"/>
                                          </p:stCondLst>
                                        </p:cTn>
                                        <p:tgtEl>
                                          <p:spTgt spid="784401"/>
                                        </p:tgtEl>
                                        <p:attrNameLst>
                                          <p:attrName>style.visibility</p:attrName>
                                        </p:attrNameLst>
                                      </p:cBhvr>
                                      <p:to>
                                        <p:strVal val="visible"/>
                                      </p:to>
                                    </p:set>
                                    <p:animEffect transition="in" filter="slide(fromTop)">
                                      <p:cBhvr>
                                        <p:cTn id="78" dur="500"/>
                                        <p:tgtEl>
                                          <p:spTgt spid="78440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84407"/>
                                        </p:tgtEl>
                                        <p:attrNameLst>
                                          <p:attrName>style.visibility</p:attrName>
                                        </p:attrNameLst>
                                      </p:cBhvr>
                                      <p:to>
                                        <p:strVal val="visible"/>
                                      </p:to>
                                    </p:set>
                                    <p:animEffect transition="in" filter="blinds(horizontal)">
                                      <p:cBhvr>
                                        <p:cTn id="83" dur="500"/>
                                        <p:tgtEl>
                                          <p:spTgt spid="784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0" grpId="0" bldLvl="0" animBg="1"/>
      <p:bldP spid="784393" grpId="0" bldLvl="0" animBg="1"/>
      <p:bldP spid="784395" grpId="0" bldLvl="0" animBg="1"/>
      <p:bldP spid="784396" grpId="0" bldLvl="0" animBg="1"/>
      <p:bldP spid="784397" grpId="0" bldLvl="0" animBg="1"/>
      <p:bldP spid="784398" grpId="0" bldLvl="0" animBg="1"/>
      <p:bldP spid="784399" grpId="0" bldLvl="0" animBg="1"/>
      <p:bldP spid="784400" grpId="0" bldLvl="0" animBg="1"/>
      <p:bldP spid="784401" grpId="0" bldLvl="0" animBg="1"/>
      <p:bldP spid="784404" grpId="0"/>
      <p:bldP spid="784406" grpId="0"/>
      <p:bldP spid="784407"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标题 807937"/>
          <p:cNvSpPr>
            <a:spLocks noGrp="1"/>
          </p:cNvSpPr>
          <p:nvPr>
            <p:ph type="title"/>
          </p:nvPr>
        </p:nvSpPr>
        <p:spPr>
          <a:xfrm>
            <a:off x="539750" y="404495"/>
            <a:ext cx="8229600" cy="633730"/>
          </a:xfrm>
        </p:spPr>
        <p:txBody>
          <a:bodyPr anchor="b" anchorCtr="0"/>
          <a:lstStyle/>
          <a:p>
            <a:pPr algn="l"/>
            <a:r>
              <a:rPr lang="zh-CN" altLang="en-US" sz="3200" b="1" dirty="0"/>
              <a:t>附加符号</a:t>
            </a:r>
          </a:p>
        </p:txBody>
      </p:sp>
      <p:sp>
        <p:nvSpPr>
          <p:cNvPr id="807960" name="文本框 807959"/>
          <p:cNvSpPr txBox="1"/>
          <p:nvPr/>
        </p:nvSpPr>
        <p:spPr>
          <a:xfrm>
            <a:off x="287338" y="4567238"/>
            <a:ext cx="4287837" cy="806450"/>
          </a:xfrm>
          <a:prstGeom prst="rect">
            <a:avLst/>
          </a:prstGeom>
          <a:noFill/>
          <a:ln w="28575">
            <a:noFill/>
          </a:ln>
        </p:spPr>
        <p:txBody>
          <a:bodyPr lIns="0" tIns="0" rIns="0" bIns="0"/>
          <a:lstStyle/>
          <a:p>
            <a:pPr algn="just" eaLnBrk="0" hangingPunct="0"/>
            <a:r>
              <a:rPr lang="zh-CN" altLang="en-US" sz="2400" b="1" dirty="0">
                <a:solidFill>
                  <a:srgbClr val="000000"/>
                </a:solidFill>
                <a:latin typeface="宋体" panose="02010600030101010101" pitchFamily="2" charset="-122"/>
                <a:sym typeface="Webdings" panose="05030102010509060703" pitchFamily="18" charset="2"/>
              </a:rPr>
              <a:t>模块</a:t>
            </a:r>
            <a:r>
              <a:rPr lang="en-US" altLang="zh-CN" sz="2400" b="1">
                <a:solidFill>
                  <a:srgbClr val="000000"/>
                </a:solidFill>
                <a:latin typeface="宋体" panose="02010600030101010101" pitchFamily="2" charset="-122"/>
                <a:sym typeface="Webdings" panose="05030102010509060703" pitchFamily="18" charset="2"/>
              </a:rPr>
              <a:t>M</a:t>
            </a:r>
            <a:r>
              <a:rPr lang="zh-CN" altLang="en-US" sz="2400" b="1" dirty="0">
                <a:solidFill>
                  <a:srgbClr val="000000"/>
                </a:solidFill>
                <a:latin typeface="宋体" panose="02010600030101010101" pitchFamily="2" charset="-122"/>
                <a:sym typeface="Webdings" panose="05030102010509060703" pitchFamily="18" charset="2"/>
              </a:rPr>
              <a:t>有选择地调用模块</a:t>
            </a:r>
            <a:r>
              <a:rPr lang="en-US" altLang="zh-CN" sz="2400" b="1">
                <a:solidFill>
                  <a:srgbClr val="000000"/>
                </a:solidFill>
                <a:latin typeface="宋体" panose="02010600030101010101" pitchFamily="2" charset="-122"/>
                <a:sym typeface="Webdings" panose="05030102010509060703" pitchFamily="18" charset="2"/>
              </a:rPr>
              <a:t>A</a:t>
            </a:r>
            <a:r>
              <a:rPr lang="zh-CN" altLang="en-US" sz="2400" b="1">
                <a:solidFill>
                  <a:srgbClr val="000000"/>
                </a:solidFill>
                <a:latin typeface="宋体" panose="02010600030101010101" pitchFamily="2" charset="-122"/>
                <a:sym typeface="Webdings" panose="05030102010509060703" pitchFamily="18" charset="2"/>
              </a:rPr>
              <a:t>与</a:t>
            </a:r>
            <a:r>
              <a:rPr lang="en-US" altLang="zh-CN" sz="2400" b="1">
                <a:solidFill>
                  <a:srgbClr val="000000"/>
                </a:solidFill>
                <a:latin typeface="宋体" panose="02010600030101010101" pitchFamily="2" charset="-122"/>
                <a:sym typeface="Webdings" panose="05030102010509060703" pitchFamily="18" charset="2"/>
              </a:rPr>
              <a:t>B</a:t>
            </a:r>
            <a:r>
              <a:rPr lang="zh-CN" altLang="en-US" sz="2400" b="1">
                <a:solidFill>
                  <a:srgbClr val="000000"/>
                </a:solidFill>
                <a:latin typeface="宋体" panose="02010600030101010101" pitchFamily="2" charset="-122"/>
              </a:rPr>
              <a:t>。</a:t>
            </a:r>
          </a:p>
          <a:p>
            <a:pPr algn="just" eaLnBrk="0" hangingPunct="0"/>
            <a:r>
              <a:rPr lang="zh-CN" altLang="en-US" sz="2400" b="1" dirty="0">
                <a:solidFill>
                  <a:srgbClr val="000000"/>
                </a:solidFill>
                <a:latin typeface="宋体" panose="02010600030101010101" pitchFamily="2" charset="-122"/>
              </a:rPr>
              <a:t>判定为真调用</a:t>
            </a:r>
            <a:r>
              <a:rPr lang="en-US" altLang="zh-CN" sz="2400" b="1">
                <a:solidFill>
                  <a:srgbClr val="000000"/>
                </a:solidFill>
                <a:latin typeface="宋体" panose="02010600030101010101" pitchFamily="2" charset="-122"/>
              </a:rPr>
              <a:t>A</a:t>
            </a:r>
            <a:r>
              <a:rPr lang="zh-CN" altLang="en-US" sz="2400" b="1">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为假调用</a:t>
            </a:r>
            <a:r>
              <a:rPr lang="en-US" altLang="zh-CN" sz="2400" b="1">
                <a:solidFill>
                  <a:srgbClr val="000000"/>
                </a:solidFill>
                <a:latin typeface="宋体" panose="02010600030101010101" pitchFamily="2" charset="-122"/>
              </a:rPr>
              <a:t>B</a:t>
            </a:r>
          </a:p>
        </p:txBody>
      </p:sp>
      <p:sp>
        <p:nvSpPr>
          <p:cNvPr id="807961" name="矩形 807960"/>
          <p:cNvSpPr/>
          <p:nvPr/>
        </p:nvSpPr>
        <p:spPr>
          <a:xfrm>
            <a:off x="1830388" y="2147888"/>
            <a:ext cx="1031875"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a:solidFill>
                  <a:schemeClr val="bg1"/>
                </a:solidFill>
                <a:latin typeface="Times New Roman" panose="02020603050405020304" pitchFamily="18" charset="0"/>
              </a:rPr>
              <a:t>M</a:t>
            </a:r>
          </a:p>
        </p:txBody>
      </p:sp>
      <p:sp>
        <p:nvSpPr>
          <p:cNvPr id="807962" name="矩形 807961"/>
          <p:cNvSpPr/>
          <p:nvPr/>
        </p:nvSpPr>
        <p:spPr>
          <a:xfrm>
            <a:off x="903288" y="3573463"/>
            <a:ext cx="1031875"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a:solidFill>
                  <a:schemeClr val="bg1"/>
                </a:solidFill>
                <a:latin typeface="Times New Roman" panose="02020603050405020304" pitchFamily="18" charset="0"/>
              </a:rPr>
              <a:t>A</a:t>
            </a:r>
          </a:p>
        </p:txBody>
      </p:sp>
      <p:sp>
        <p:nvSpPr>
          <p:cNvPr id="807963" name="矩形 807962"/>
          <p:cNvSpPr/>
          <p:nvPr/>
        </p:nvSpPr>
        <p:spPr>
          <a:xfrm>
            <a:off x="2598738" y="3586163"/>
            <a:ext cx="1031875"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a:solidFill>
                  <a:schemeClr val="bg1"/>
                </a:solidFill>
                <a:latin typeface="Times New Roman" panose="02020603050405020304" pitchFamily="18" charset="0"/>
              </a:rPr>
              <a:t>B</a:t>
            </a:r>
          </a:p>
        </p:txBody>
      </p:sp>
      <p:sp>
        <p:nvSpPr>
          <p:cNvPr id="807964" name="流程图: 决策 807963"/>
          <p:cNvSpPr/>
          <p:nvPr/>
        </p:nvSpPr>
        <p:spPr>
          <a:xfrm>
            <a:off x="2195513" y="2565400"/>
            <a:ext cx="261937" cy="369888"/>
          </a:xfrm>
          <a:prstGeom prst="flowChartDecision">
            <a:avLst/>
          </a:prstGeom>
          <a:solidFill>
            <a:schemeClr val="bg1"/>
          </a:solidFill>
          <a:ln w="28575" cap="flat" cmpd="sng">
            <a:solidFill>
              <a:srgbClr val="FF0000"/>
            </a:solidFill>
            <a:prstDash val="solid"/>
            <a:miter/>
            <a:headEnd type="none" w="med" len="med"/>
            <a:tailEnd type="none" w="med" len="med"/>
          </a:ln>
        </p:spPr>
        <p:txBody>
          <a:bodyPr/>
          <a:lstStyle/>
          <a:p>
            <a:endParaRPr lang="zh-CN" altLang="en-US"/>
          </a:p>
        </p:txBody>
      </p:sp>
      <p:sp>
        <p:nvSpPr>
          <p:cNvPr id="807965" name="直接连接符 807964"/>
          <p:cNvSpPr/>
          <p:nvPr/>
        </p:nvSpPr>
        <p:spPr>
          <a:xfrm flipH="1">
            <a:off x="1546225" y="2768600"/>
            <a:ext cx="647700" cy="804863"/>
          </a:xfrm>
          <a:prstGeom prst="line">
            <a:avLst/>
          </a:prstGeom>
          <a:ln w="28575" cap="flat" cmpd="sng">
            <a:solidFill>
              <a:srgbClr val="003366"/>
            </a:solidFill>
            <a:prstDash val="solid"/>
            <a:headEnd type="none" w="med" len="med"/>
            <a:tailEnd type="none" w="med" len="med"/>
          </a:ln>
        </p:spPr>
      </p:sp>
      <p:sp>
        <p:nvSpPr>
          <p:cNvPr id="807966" name="直接连接符 807965"/>
          <p:cNvSpPr/>
          <p:nvPr/>
        </p:nvSpPr>
        <p:spPr>
          <a:xfrm>
            <a:off x="2468563" y="2797175"/>
            <a:ext cx="617537" cy="804863"/>
          </a:xfrm>
          <a:prstGeom prst="line">
            <a:avLst/>
          </a:prstGeom>
          <a:ln w="28575" cap="flat" cmpd="sng">
            <a:solidFill>
              <a:srgbClr val="003366"/>
            </a:solidFill>
            <a:prstDash val="solid"/>
            <a:headEnd type="none" w="med" len="med"/>
            <a:tailEnd type="none" w="med" len="med"/>
          </a:ln>
        </p:spPr>
      </p:sp>
      <p:sp>
        <p:nvSpPr>
          <p:cNvPr id="807967" name="文本框 807966"/>
          <p:cNvSpPr txBox="1"/>
          <p:nvPr/>
        </p:nvSpPr>
        <p:spPr>
          <a:xfrm>
            <a:off x="4824413" y="4605338"/>
            <a:ext cx="3995737" cy="768350"/>
          </a:xfrm>
          <a:prstGeom prst="rect">
            <a:avLst/>
          </a:prstGeom>
          <a:noFill/>
          <a:ln w="28575">
            <a:noFill/>
          </a:ln>
        </p:spPr>
        <p:txBody>
          <a:bodyPr lIns="0" tIns="0" rIns="0" bIns="0"/>
          <a:lstStyle/>
          <a:p>
            <a:pPr algn="just" eaLnBrk="0" hangingPunct="0"/>
            <a:r>
              <a:rPr lang="zh-CN" altLang="en-US" sz="2400" b="1" dirty="0">
                <a:solidFill>
                  <a:srgbClr val="000000"/>
                </a:solidFill>
                <a:latin typeface="宋体" panose="02010600030101010101" pitchFamily="2" charset="-122"/>
                <a:sym typeface="Webdings" panose="05030102010509060703" pitchFamily="18" charset="2"/>
              </a:rPr>
              <a:t>模块</a:t>
            </a:r>
            <a:r>
              <a:rPr lang="en-US" altLang="zh-CN" sz="2400" b="1">
                <a:solidFill>
                  <a:srgbClr val="000000"/>
                </a:solidFill>
                <a:latin typeface="宋体" panose="02010600030101010101" pitchFamily="2" charset="-122"/>
                <a:sym typeface="Webdings" panose="05030102010509060703" pitchFamily="18" charset="2"/>
              </a:rPr>
              <a:t>M</a:t>
            </a:r>
            <a:r>
              <a:rPr lang="zh-CN" altLang="en-US" sz="2400" b="1" dirty="0">
                <a:solidFill>
                  <a:srgbClr val="000000"/>
                </a:solidFill>
                <a:latin typeface="宋体" panose="02010600030101010101" pitchFamily="2" charset="-122"/>
                <a:sym typeface="Webdings" panose="05030102010509060703" pitchFamily="18" charset="2"/>
              </a:rPr>
              <a:t>循环调用模块</a:t>
            </a:r>
            <a:r>
              <a:rPr lang="en-US" altLang="zh-CN" sz="2400" b="1">
                <a:solidFill>
                  <a:srgbClr val="000000"/>
                </a:solidFill>
                <a:latin typeface="宋体" panose="02010600030101010101" pitchFamily="2" charset="-122"/>
                <a:sym typeface="Webdings" panose="05030102010509060703" pitchFamily="18" charset="2"/>
              </a:rPr>
              <a:t>A</a:t>
            </a:r>
            <a:r>
              <a:rPr lang="zh-CN" altLang="en-US" sz="2400" b="1">
                <a:solidFill>
                  <a:srgbClr val="000000"/>
                </a:solidFill>
                <a:latin typeface="宋体" panose="02010600030101010101" pitchFamily="2" charset="-122"/>
                <a:sym typeface="Webdings" panose="05030102010509060703" pitchFamily="18" charset="2"/>
              </a:rPr>
              <a:t>、</a:t>
            </a:r>
            <a:r>
              <a:rPr lang="en-US" altLang="zh-CN" sz="2400" b="1">
                <a:solidFill>
                  <a:srgbClr val="000000"/>
                </a:solidFill>
                <a:latin typeface="宋体" panose="02010600030101010101" pitchFamily="2" charset="-122"/>
                <a:sym typeface="Webdings" panose="05030102010509060703" pitchFamily="18" charset="2"/>
              </a:rPr>
              <a:t>B</a:t>
            </a:r>
            <a:r>
              <a:rPr lang="zh-CN" altLang="en-US" sz="2400" b="1">
                <a:solidFill>
                  <a:srgbClr val="000000"/>
                </a:solidFill>
                <a:latin typeface="宋体" panose="02010600030101010101" pitchFamily="2" charset="-122"/>
                <a:sym typeface="Webdings" panose="05030102010509060703" pitchFamily="18" charset="2"/>
              </a:rPr>
              <a:t>、</a:t>
            </a:r>
            <a:r>
              <a:rPr lang="en-US" altLang="zh-CN" sz="2400" b="1">
                <a:solidFill>
                  <a:srgbClr val="000000"/>
                </a:solidFill>
                <a:latin typeface="宋体" panose="02010600030101010101" pitchFamily="2" charset="-122"/>
                <a:sym typeface="Webdings" panose="05030102010509060703" pitchFamily="18" charset="2"/>
              </a:rPr>
              <a:t>C</a:t>
            </a:r>
            <a:r>
              <a:rPr lang="zh-CN" altLang="en-US" sz="2400" b="1" dirty="0">
                <a:solidFill>
                  <a:srgbClr val="000000"/>
                </a:solidFill>
                <a:latin typeface="宋体" panose="02010600030101010101" pitchFamily="2" charset="-122"/>
                <a:sym typeface="Webdings" panose="05030102010509060703" pitchFamily="18" charset="2"/>
              </a:rPr>
              <a:t>。</a:t>
            </a:r>
            <a:endParaRPr lang="zh-CN" altLang="en-US" sz="2400" b="1">
              <a:solidFill>
                <a:srgbClr val="000000"/>
              </a:solidFill>
              <a:latin typeface="宋体" panose="02010600030101010101" pitchFamily="2" charset="-122"/>
            </a:endParaRPr>
          </a:p>
        </p:txBody>
      </p:sp>
      <p:sp>
        <p:nvSpPr>
          <p:cNvPr id="807968" name="矩形 807967"/>
          <p:cNvSpPr/>
          <p:nvPr/>
        </p:nvSpPr>
        <p:spPr>
          <a:xfrm>
            <a:off x="4737100" y="3573463"/>
            <a:ext cx="1031875"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b="1">
                <a:solidFill>
                  <a:schemeClr val="bg1"/>
                </a:solidFill>
                <a:latin typeface="Times New Roman" panose="02020603050405020304" pitchFamily="18" charset="0"/>
              </a:rPr>
              <a:t>A</a:t>
            </a:r>
          </a:p>
        </p:txBody>
      </p:sp>
      <p:sp>
        <p:nvSpPr>
          <p:cNvPr id="807969" name="矩形 807968"/>
          <p:cNvSpPr/>
          <p:nvPr/>
        </p:nvSpPr>
        <p:spPr>
          <a:xfrm>
            <a:off x="6232525" y="3573463"/>
            <a:ext cx="1031875"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a:solidFill>
                  <a:schemeClr val="bg1"/>
                </a:solidFill>
                <a:latin typeface="Times New Roman" panose="02020603050405020304" pitchFamily="18" charset="0"/>
              </a:rPr>
              <a:t>B</a:t>
            </a:r>
          </a:p>
        </p:txBody>
      </p:sp>
      <p:sp>
        <p:nvSpPr>
          <p:cNvPr id="807970" name="直接连接符 807969"/>
          <p:cNvSpPr/>
          <p:nvPr/>
        </p:nvSpPr>
        <p:spPr>
          <a:xfrm flipH="1">
            <a:off x="5173663" y="2768600"/>
            <a:ext cx="1471612" cy="804863"/>
          </a:xfrm>
          <a:prstGeom prst="line">
            <a:avLst/>
          </a:prstGeom>
          <a:ln w="28575" cap="flat" cmpd="sng">
            <a:solidFill>
              <a:srgbClr val="003366"/>
            </a:solidFill>
            <a:prstDash val="solid"/>
            <a:headEnd type="none" w="med" len="med"/>
            <a:tailEnd type="none" w="med" len="med"/>
          </a:ln>
        </p:spPr>
      </p:sp>
      <p:sp>
        <p:nvSpPr>
          <p:cNvPr id="807971" name="直接连接符 807970"/>
          <p:cNvSpPr/>
          <p:nvPr/>
        </p:nvSpPr>
        <p:spPr>
          <a:xfrm flipH="1">
            <a:off x="6767513" y="2768600"/>
            <a:ext cx="1587" cy="804863"/>
          </a:xfrm>
          <a:prstGeom prst="line">
            <a:avLst/>
          </a:prstGeom>
          <a:ln w="28575" cap="flat" cmpd="sng">
            <a:solidFill>
              <a:srgbClr val="003366"/>
            </a:solidFill>
            <a:prstDash val="solid"/>
            <a:headEnd type="none" w="med" len="med"/>
            <a:tailEnd type="none" w="med" len="med"/>
          </a:ln>
        </p:spPr>
      </p:sp>
      <p:sp>
        <p:nvSpPr>
          <p:cNvPr id="807972" name="矩形 807971"/>
          <p:cNvSpPr/>
          <p:nvPr/>
        </p:nvSpPr>
        <p:spPr>
          <a:xfrm>
            <a:off x="7615238" y="3573463"/>
            <a:ext cx="1031875"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a:solidFill>
                  <a:schemeClr val="bg1"/>
                </a:solidFill>
                <a:latin typeface="Times New Roman" panose="02020603050405020304" pitchFamily="18" charset="0"/>
              </a:rPr>
              <a:t>C</a:t>
            </a:r>
          </a:p>
        </p:txBody>
      </p:sp>
      <p:sp>
        <p:nvSpPr>
          <p:cNvPr id="807973" name="直接连接符 807972"/>
          <p:cNvSpPr/>
          <p:nvPr/>
        </p:nvSpPr>
        <p:spPr>
          <a:xfrm>
            <a:off x="6897688" y="2768600"/>
            <a:ext cx="1293812" cy="804863"/>
          </a:xfrm>
          <a:prstGeom prst="line">
            <a:avLst/>
          </a:prstGeom>
          <a:ln w="28575" cap="flat" cmpd="sng">
            <a:solidFill>
              <a:srgbClr val="003366"/>
            </a:solidFill>
            <a:prstDash val="solid"/>
            <a:headEnd type="none" w="med" len="med"/>
            <a:tailEnd type="none" w="med" len="med"/>
          </a:ln>
        </p:spPr>
      </p:sp>
      <p:sp>
        <p:nvSpPr>
          <p:cNvPr id="807974" name="直接连接符 807973"/>
          <p:cNvSpPr/>
          <p:nvPr/>
        </p:nvSpPr>
        <p:spPr>
          <a:xfrm>
            <a:off x="6900863" y="2617788"/>
            <a:ext cx="1587" cy="1587"/>
          </a:xfrm>
          <a:prstGeom prst="line">
            <a:avLst/>
          </a:prstGeom>
          <a:ln w="28575" cap="flat" cmpd="sng">
            <a:solidFill>
              <a:srgbClr val="003366"/>
            </a:solidFill>
            <a:prstDash val="solid"/>
            <a:headEnd type="none" w="med" len="med"/>
            <a:tailEnd type="triangle" w="med" len="med"/>
          </a:ln>
        </p:spPr>
      </p:sp>
      <p:sp>
        <p:nvSpPr>
          <p:cNvPr id="807975" name="矩形 807974"/>
          <p:cNvSpPr/>
          <p:nvPr/>
        </p:nvSpPr>
        <p:spPr>
          <a:xfrm>
            <a:off x="6264275" y="2135188"/>
            <a:ext cx="1030288" cy="620712"/>
          </a:xfrm>
          <a:prstGeom prst="rect">
            <a:avLst/>
          </a:prstGeom>
          <a:solidFill>
            <a:srgbClr val="003366"/>
          </a:solidFill>
          <a:ln w="28575" cap="flat" cmpd="sng">
            <a:solidFill>
              <a:srgbClr val="003366"/>
            </a:solidFill>
            <a:prstDash val="solid"/>
            <a:miter/>
            <a:headEnd type="none" w="med" len="med"/>
            <a:tailEnd type="none" w="med" len="med"/>
          </a:ln>
        </p:spPr>
        <p:txBody>
          <a:bodyPr lIns="0" tIns="0" rIns="0" bIns="0"/>
          <a:lstStyle/>
          <a:p>
            <a:pPr algn="ctr" eaLnBrk="0" hangingPunct="0"/>
            <a:r>
              <a:rPr lang="en-US" altLang="zh-CN" sz="2800" b="1">
                <a:solidFill>
                  <a:schemeClr val="bg1"/>
                </a:solidFill>
                <a:latin typeface="Times New Roman" panose="02020603050405020304" pitchFamily="18" charset="0"/>
              </a:rPr>
              <a:t>M</a:t>
            </a:r>
          </a:p>
        </p:txBody>
      </p:sp>
      <p:sp>
        <p:nvSpPr>
          <p:cNvPr id="807976" name="任意多边形 807975"/>
          <p:cNvSpPr/>
          <p:nvPr/>
        </p:nvSpPr>
        <p:spPr>
          <a:xfrm>
            <a:off x="6443663" y="2708275"/>
            <a:ext cx="685800" cy="284163"/>
          </a:xfrm>
          <a:custGeom>
            <a:avLst/>
            <a:gdLst>
              <a:gd name="txL" fmla="*/ 0 w 43200"/>
              <a:gd name="txT" fmla="*/ 0 h 36619"/>
              <a:gd name="txR" fmla="*/ 43200 w 43200"/>
              <a:gd name="txB" fmla="*/ 36619 h 36619"/>
            </a:gdLst>
            <a:ahLst/>
            <a:cxnLst>
              <a:cxn ang="0">
                <a:pos x="37123" y="0"/>
              </a:cxn>
              <a:cxn ang="270">
                <a:pos x="3802" y="2780"/>
              </a:cxn>
              <a:cxn ang="0">
                <a:pos x="21600" y="15019"/>
              </a:cxn>
            </a:cxnLst>
            <a:rect l="txL" t="txT" r="txR" b="txB"/>
            <a:pathLst>
              <a:path w="43200" h="36619" fill="none">
                <a:moveTo>
                  <a:pt x="37123" y="0"/>
                </a:moveTo>
                <a:arcTo wR="21600" hR="21600" stAng="-2643276" swAng="15514164"/>
              </a:path>
              <a:path w="43200" h="36619" stroke="0">
                <a:moveTo>
                  <a:pt x="37123" y="0"/>
                </a:moveTo>
                <a:arcTo wR="21600" hR="21600" stAng="-2643276" swAng="15514164"/>
                <a:lnTo>
                  <a:pt x="21600" y="15019"/>
                </a:lnTo>
                <a:close/>
              </a:path>
            </a:pathLst>
          </a:custGeom>
          <a:noFill/>
          <a:ln w="28575" cap="flat" cmpd="sng">
            <a:solidFill>
              <a:srgbClr val="FF0000"/>
            </a:solidFill>
            <a:prstDash val="solid"/>
            <a:headEnd type="triangl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7967"/>
                                        </p:tgtEl>
                                        <p:attrNameLst>
                                          <p:attrName>style.visibility</p:attrName>
                                        </p:attrNameLst>
                                      </p:cBhvr>
                                      <p:to>
                                        <p:strVal val="visible"/>
                                      </p:to>
                                    </p:set>
                                    <p:anim calcmode="lin" valueType="num">
                                      <p:cBhvr additive="base">
                                        <p:cTn id="7" dur="500" fill="hold"/>
                                        <p:tgtEl>
                                          <p:spTgt spid="807967"/>
                                        </p:tgtEl>
                                        <p:attrNameLst>
                                          <p:attrName>ppt_x</p:attrName>
                                        </p:attrNameLst>
                                      </p:cBhvr>
                                      <p:tavLst>
                                        <p:tav tm="0">
                                          <p:val>
                                            <p:strVal val="#ppt_x"/>
                                          </p:val>
                                        </p:tav>
                                        <p:tav tm="100000">
                                          <p:val>
                                            <p:strVal val="#ppt_x"/>
                                          </p:val>
                                        </p:tav>
                                      </p:tavLst>
                                    </p:anim>
                                    <p:anim calcmode="lin" valueType="num">
                                      <p:cBhvr additive="base">
                                        <p:cTn id="8" dur="500" fill="hold"/>
                                        <p:tgtEl>
                                          <p:spTgt spid="8079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7968"/>
                                        </p:tgtEl>
                                        <p:attrNameLst>
                                          <p:attrName>style.visibility</p:attrName>
                                        </p:attrNameLst>
                                      </p:cBhvr>
                                      <p:to>
                                        <p:strVal val="visible"/>
                                      </p:to>
                                    </p:set>
                                    <p:anim calcmode="lin" valueType="num">
                                      <p:cBhvr additive="base">
                                        <p:cTn id="11" dur="500" fill="hold"/>
                                        <p:tgtEl>
                                          <p:spTgt spid="807968"/>
                                        </p:tgtEl>
                                        <p:attrNameLst>
                                          <p:attrName>ppt_x</p:attrName>
                                        </p:attrNameLst>
                                      </p:cBhvr>
                                      <p:tavLst>
                                        <p:tav tm="0">
                                          <p:val>
                                            <p:strVal val="#ppt_x"/>
                                          </p:val>
                                        </p:tav>
                                        <p:tav tm="100000">
                                          <p:val>
                                            <p:strVal val="#ppt_x"/>
                                          </p:val>
                                        </p:tav>
                                      </p:tavLst>
                                    </p:anim>
                                    <p:anim calcmode="lin" valueType="num">
                                      <p:cBhvr additive="base">
                                        <p:cTn id="12" dur="500" fill="hold"/>
                                        <p:tgtEl>
                                          <p:spTgt spid="8079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07969"/>
                                        </p:tgtEl>
                                        <p:attrNameLst>
                                          <p:attrName>style.visibility</p:attrName>
                                        </p:attrNameLst>
                                      </p:cBhvr>
                                      <p:to>
                                        <p:strVal val="visible"/>
                                      </p:to>
                                    </p:set>
                                    <p:anim calcmode="lin" valueType="num">
                                      <p:cBhvr additive="base">
                                        <p:cTn id="15" dur="500" fill="hold"/>
                                        <p:tgtEl>
                                          <p:spTgt spid="807969"/>
                                        </p:tgtEl>
                                        <p:attrNameLst>
                                          <p:attrName>ppt_x</p:attrName>
                                        </p:attrNameLst>
                                      </p:cBhvr>
                                      <p:tavLst>
                                        <p:tav tm="0">
                                          <p:val>
                                            <p:strVal val="#ppt_x"/>
                                          </p:val>
                                        </p:tav>
                                        <p:tav tm="100000">
                                          <p:val>
                                            <p:strVal val="#ppt_x"/>
                                          </p:val>
                                        </p:tav>
                                      </p:tavLst>
                                    </p:anim>
                                    <p:anim calcmode="lin" valueType="num">
                                      <p:cBhvr additive="base">
                                        <p:cTn id="16" dur="500" fill="hold"/>
                                        <p:tgtEl>
                                          <p:spTgt spid="8079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7970"/>
                                        </p:tgtEl>
                                        <p:attrNameLst>
                                          <p:attrName>style.visibility</p:attrName>
                                        </p:attrNameLst>
                                      </p:cBhvr>
                                      <p:to>
                                        <p:strVal val="visible"/>
                                      </p:to>
                                    </p:set>
                                    <p:anim calcmode="lin" valueType="num">
                                      <p:cBhvr additive="base">
                                        <p:cTn id="19" dur="500" fill="hold"/>
                                        <p:tgtEl>
                                          <p:spTgt spid="807970"/>
                                        </p:tgtEl>
                                        <p:attrNameLst>
                                          <p:attrName>ppt_x</p:attrName>
                                        </p:attrNameLst>
                                      </p:cBhvr>
                                      <p:tavLst>
                                        <p:tav tm="0">
                                          <p:val>
                                            <p:strVal val="#ppt_x"/>
                                          </p:val>
                                        </p:tav>
                                        <p:tav tm="100000">
                                          <p:val>
                                            <p:strVal val="#ppt_x"/>
                                          </p:val>
                                        </p:tav>
                                      </p:tavLst>
                                    </p:anim>
                                    <p:anim calcmode="lin" valueType="num">
                                      <p:cBhvr additive="base">
                                        <p:cTn id="20" dur="500" fill="hold"/>
                                        <p:tgtEl>
                                          <p:spTgt spid="8079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7971"/>
                                        </p:tgtEl>
                                        <p:attrNameLst>
                                          <p:attrName>style.visibility</p:attrName>
                                        </p:attrNameLst>
                                      </p:cBhvr>
                                      <p:to>
                                        <p:strVal val="visible"/>
                                      </p:to>
                                    </p:set>
                                    <p:anim calcmode="lin" valueType="num">
                                      <p:cBhvr additive="base">
                                        <p:cTn id="23" dur="500" fill="hold"/>
                                        <p:tgtEl>
                                          <p:spTgt spid="807971"/>
                                        </p:tgtEl>
                                        <p:attrNameLst>
                                          <p:attrName>ppt_x</p:attrName>
                                        </p:attrNameLst>
                                      </p:cBhvr>
                                      <p:tavLst>
                                        <p:tav tm="0">
                                          <p:val>
                                            <p:strVal val="#ppt_x"/>
                                          </p:val>
                                        </p:tav>
                                        <p:tav tm="100000">
                                          <p:val>
                                            <p:strVal val="#ppt_x"/>
                                          </p:val>
                                        </p:tav>
                                      </p:tavLst>
                                    </p:anim>
                                    <p:anim calcmode="lin" valueType="num">
                                      <p:cBhvr additive="base">
                                        <p:cTn id="24" dur="500" fill="hold"/>
                                        <p:tgtEl>
                                          <p:spTgt spid="8079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07972"/>
                                        </p:tgtEl>
                                        <p:attrNameLst>
                                          <p:attrName>style.visibility</p:attrName>
                                        </p:attrNameLst>
                                      </p:cBhvr>
                                      <p:to>
                                        <p:strVal val="visible"/>
                                      </p:to>
                                    </p:set>
                                    <p:anim calcmode="lin" valueType="num">
                                      <p:cBhvr additive="base">
                                        <p:cTn id="27" dur="500" fill="hold"/>
                                        <p:tgtEl>
                                          <p:spTgt spid="807972"/>
                                        </p:tgtEl>
                                        <p:attrNameLst>
                                          <p:attrName>ppt_x</p:attrName>
                                        </p:attrNameLst>
                                      </p:cBhvr>
                                      <p:tavLst>
                                        <p:tav tm="0">
                                          <p:val>
                                            <p:strVal val="#ppt_x"/>
                                          </p:val>
                                        </p:tav>
                                        <p:tav tm="100000">
                                          <p:val>
                                            <p:strVal val="#ppt_x"/>
                                          </p:val>
                                        </p:tav>
                                      </p:tavLst>
                                    </p:anim>
                                    <p:anim calcmode="lin" valueType="num">
                                      <p:cBhvr additive="base">
                                        <p:cTn id="28" dur="500" fill="hold"/>
                                        <p:tgtEl>
                                          <p:spTgt spid="8079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7973"/>
                                        </p:tgtEl>
                                        <p:attrNameLst>
                                          <p:attrName>style.visibility</p:attrName>
                                        </p:attrNameLst>
                                      </p:cBhvr>
                                      <p:to>
                                        <p:strVal val="visible"/>
                                      </p:to>
                                    </p:set>
                                    <p:anim calcmode="lin" valueType="num">
                                      <p:cBhvr additive="base">
                                        <p:cTn id="31" dur="500" fill="hold"/>
                                        <p:tgtEl>
                                          <p:spTgt spid="807973"/>
                                        </p:tgtEl>
                                        <p:attrNameLst>
                                          <p:attrName>ppt_x</p:attrName>
                                        </p:attrNameLst>
                                      </p:cBhvr>
                                      <p:tavLst>
                                        <p:tav tm="0">
                                          <p:val>
                                            <p:strVal val="#ppt_x"/>
                                          </p:val>
                                        </p:tav>
                                        <p:tav tm="100000">
                                          <p:val>
                                            <p:strVal val="#ppt_x"/>
                                          </p:val>
                                        </p:tav>
                                      </p:tavLst>
                                    </p:anim>
                                    <p:anim calcmode="lin" valueType="num">
                                      <p:cBhvr additive="base">
                                        <p:cTn id="32" dur="500" fill="hold"/>
                                        <p:tgtEl>
                                          <p:spTgt spid="8079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7974"/>
                                        </p:tgtEl>
                                        <p:attrNameLst>
                                          <p:attrName>style.visibility</p:attrName>
                                        </p:attrNameLst>
                                      </p:cBhvr>
                                      <p:to>
                                        <p:strVal val="visible"/>
                                      </p:to>
                                    </p:set>
                                    <p:anim calcmode="lin" valueType="num">
                                      <p:cBhvr additive="base">
                                        <p:cTn id="35" dur="500" fill="hold"/>
                                        <p:tgtEl>
                                          <p:spTgt spid="807974"/>
                                        </p:tgtEl>
                                        <p:attrNameLst>
                                          <p:attrName>ppt_x</p:attrName>
                                        </p:attrNameLst>
                                      </p:cBhvr>
                                      <p:tavLst>
                                        <p:tav tm="0">
                                          <p:val>
                                            <p:strVal val="#ppt_x"/>
                                          </p:val>
                                        </p:tav>
                                        <p:tav tm="100000">
                                          <p:val>
                                            <p:strVal val="#ppt_x"/>
                                          </p:val>
                                        </p:tav>
                                      </p:tavLst>
                                    </p:anim>
                                    <p:anim calcmode="lin" valueType="num">
                                      <p:cBhvr additive="base">
                                        <p:cTn id="36" dur="500" fill="hold"/>
                                        <p:tgtEl>
                                          <p:spTgt spid="80797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07975"/>
                                        </p:tgtEl>
                                        <p:attrNameLst>
                                          <p:attrName>style.visibility</p:attrName>
                                        </p:attrNameLst>
                                      </p:cBhvr>
                                      <p:to>
                                        <p:strVal val="visible"/>
                                      </p:to>
                                    </p:set>
                                    <p:anim calcmode="lin" valueType="num">
                                      <p:cBhvr additive="base">
                                        <p:cTn id="39" dur="500" fill="hold"/>
                                        <p:tgtEl>
                                          <p:spTgt spid="807975"/>
                                        </p:tgtEl>
                                        <p:attrNameLst>
                                          <p:attrName>ppt_x</p:attrName>
                                        </p:attrNameLst>
                                      </p:cBhvr>
                                      <p:tavLst>
                                        <p:tav tm="0">
                                          <p:val>
                                            <p:strVal val="#ppt_x"/>
                                          </p:val>
                                        </p:tav>
                                        <p:tav tm="100000">
                                          <p:val>
                                            <p:strVal val="#ppt_x"/>
                                          </p:val>
                                        </p:tav>
                                      </p:tavLst>
                                    </p:anim>
                                    <p:anim calcmode="lin" valueType="num">
                                      <p:cBhvr additive="base">
                                        <p:cTn id="40" dur="500" fill="hold"/>
                                        <p:tgtEl>
                                          <p:spTgt spid="8079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07976"/>
                                        </p:tgtEl>
                                        <p:attrNameLst>
                                          <p:attrName>style.visibility</p:attrName>
                                        </p:attrNameLst>
                                      </p:cBhvr>
                                      <p:to>
                                        <p:strVal val="visible"/>
                                      </p:to>
                                    </p:set>
                                    <p:anim calcmode="lin" valueType="num">
                                      <p:cBhvr additive="base">
                                        <p:cTn id="43" dur="500" fill="hold"/>
                                        <p:tgtEl>
                                          <p:spTgt spid="807976"/>
                                        </p:tgtEl>
                                        <p:attrNameLst>
                                          <p:attrName>ppt_x</p:attrName>
                                        </p:attrNameLst>
                                      </p:cBhvr>
                                      <p:tavLst>
                                        <p:tav tm="0">
                                          <p:val>
                                            <p:strVal val="#ppt_x"/>
                                          </p:val>
                                        </p:tav>
                                        <p:tav tm="100000">
                                          <p:val>
                                            <p:strVal val="#ppt_x"/>
                                          </p:val>
                                        </p:tav>
                                      </p:tavLst>
                                    </p:anim>
                                    <p:anim calcmode="lin" valueType="num">
                                      <p:cBhvr additive="base">
                                        <p:cTn id="44" dur="500" fill="hold"/>
                                        <p:tgtEl>
                                          <p:spTgt spid="8079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67" grpId="0"/>
      <p:bldP spid="807968" grpId="0" bldLvl="0" animBg="1"/>
      <p:bldP spid="807969" grpId="0" bldLvl="0" animBg="1"/>
      <p:bldP spid="807972" grpId="0" bldLvl="0" animBg="1"/>
      <p:bldP spid="807975"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标题 807937"/>
          <p:cNvSpPr>
            <a:spLocks noGrp="1"/>
          </p:cNvSpPr>
          <p:nvPr>
            <p:ph type="title"/>
          </p:nvPr>
        </p:nvSpPr>
        <p:spPr>
          <a:xfrm>
            <a:off x="539750" y="404495"/>
            <a:ext cx="8229600" cy="633730"/>
          </a:xfrm>
        </p:spPr>
        <p:txBody>
          <a:bodyPr anchor="b" anchorCtr="0"/>
          <a:lstStyle/>
          <a:p>
            <a:pPr algn="l"/>
            <a:r>
              <a:rPr lang="zh-CN" altLang="en-US" sz="3200" b="1" dirty="0"/>
              <a:t>软件结构图示例</a:t>
            </a:r>
          </a:p>
        </p:txBody>
      </p:sp>
      <p:pic>
        <p:nvPicPr>
          <p:cNvPr id="57349" name="图片 1"/>
          <p:cNvPicPr>
            <a:picLocks noChangeAspect="1"/>
          </p:cNvPicPr>
          <p:nvPr/>
        </p:nvPicPr>
        <p:blipFill>
          <a:blip r:embed="rId2"/>
          <a:stretch>
            <a:fillRect/>
          </a:stretch>
        </p:blipFill>
        <p:spPr>
          <a:xfrm>
            <a:off x="809625" y="1412875"/>
            <a:ext cx="7689850" cy="3869690"/>
          </a:xfrm>
          <a:prstGeom prst="rect">
            <a:avLst/>
          </a:prstGeom>
          <a:noFill/>
          <a:ln w="9525">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标题 807937"/>
          <p:cNvSpPr>
            <a:spLocks noGrp="1"/>
          </p:cNvSpPr>
          <p:nvPr>
            <p:ph type="title"/>
            <p:custDataLst>
              <p:tags r:id="rId1"/>
            </p:custDataLst>
          </p:nvPr>
        </p:nvSpPr>
        <p:spPr>
          <a:xfrm>
            <a:off x="539750" y="404495"/>
            <a:ext cx="8229600" cy="633730"/>
          </a:xfrm>
        </p:spPr>
        <p:txBody>
          <a:bodyPr anchor="b" anchorCtr="0"/>
          <a:lstStyle/>
          <a:p>
            <a:pPr algn="l"/>
            <a:r>
              <a:rPr lang="zh-CN" altLang="en-US" sz="3200" b="1" dirty="0"/>
              <a:t>数据库设计</a:t>
            </a:r>
          </a:p>
        </p:txBody>
      </p:sp>
      <p:pic>
        <p:nvPicPr>
          <p:cNvPr id="2" name="图片 1"/>
          <p:cNvPicPr>
            <a:picLocks noChangeAspect="1"/>
          </p:cNvPicPr>
          <p:nvPr>
            <p:custDataLst>
              <p:tags r:id="rId2"/>
            </p:custDataLst>
          </p:nvPr>
        </p:nvPicPr>
        <p:blipFill>
          <a:blip r:embed="rId4"/>
          <a:stretch>
            <a:fillRect/>
          </a:stretch>
        </p:blipFill>
        <p:spPr>
          <a:xfrm>
            <a:off x="971550" y="1988820"/>
            <a:ext cx="7183755" cy="259778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404813"/>
            <a:ext cx="8229600" cy="5726112"/>
          </a:xfrm>
        </p:spPr>
        <p:txBody>
          <a:bodyPr/>
          <a:lstStyle/>
          <a:p>
            <a:pPr eaLnBrk="1" hangingPunct="1">
              <a:buFont typeface="Wingdings" panose="05000000000000000000" pitchFamily="2" charset="2"/>
              <a:buNone/>
            </a:pPr>
            <a:r>
              <a:rPr lang="en-US" altLang="zh-CN" sz="4200" b="1" kern="1200" dirty="0" smtClean="0">
                <a:solidFill>
                  <a:schemeClr val="tx2"/>
                </a:solidFill>
                <a:latin typeface="Times New Roman" panose="02020603050405020304" pitchFamily="18" charset="0"/>
                <a:ea typeface="+mj-ea"/>
                <a:cs typeface="+mj-cs"/>
              </a:rPr>
              <a:t>5  详细设计</a:t>
            </a:r>
          </a:p>
          <a:p>
            <a:pPr eaLnBrk="1" hangingPunct="1">
              <a:buFont typeface="Wingdings" panose="05000000000000000000" charset="0"/>
              <a:buChar char="n"/>
            </a:pPr>
            <a:r>
              <a:rPr lang="zh-CN" altLang="en-US" b="1" smtClean="0">
                <a:latin typeface="Times New Roman" panose="02020603050405020304" pitchFamily="18" charset="0"/>
              </a:rPr>
              <a:t>目的：怎样具体实现该系统</a:t>
            </a:r>
          </a:p>
          <a:p>
            <a:pPr marL="742950" lvl="1" indent="-285750" eaLnBrk="1" hangingPunct="1"/>
            <a:r>
              <a:rPr lang="zh-CN" altLang="en-US" b="1" smtClean="0">
                <a:latin typeface="Times New Roman" panose="02020603050405020304" pitchFamily="18" charset="0"/>
              </a:rPr>
              <a:t>详细地设计每个模块，确定实现模块功能所需要的算法和数据结构。</a:t>
            </a:r>
          </a:p>
          <a:p>
            <a:pPr eaLnBrk="1" hangingPunct="1"/>
            <a:r>
              <a:rPr lang="zh-CN" altLang="en-US" b="1" smtClean="0">
                <a:latin typeface="Times New Roman" panose="02020603050405020304" pitchFamily="18" charset="0"/>
              </a:rPr>
              <a:t>任务：</a:t>
            </a:r>
          </a:p>
          <a:p>
            <a:pPr marL="742950" lvl="1" indent="-285750" eaLnBrk="1" hangingPunct="1"/>
            <a:r>
              <a:rPr lang="zh-CN" altLang="en-US" b="1" smtClean="0">
                <a:latin typeface="Times New Roman" panose="02020603050405020304" pitchFamily="18" charset="0"/>
              </a:rPr>
              <a:t>确定每个模块的算法和数据结构</a:t>
            </a:r>
            <a:r>
              <a:rPr lang="en-US" altLang="zh-CN" b="1" smtClean="0">
                <a:latin typeface="Times New Roman" panose="02020603050405020304" pitchFamily="18" charset="0"/>
              </a:rPr>
              <a:t>(</a:t>
            </a:r>
            <a:r>
              <a:rPr lang="zh-CN" altLang="en-US" b="1" smtClean="0">
                <a:latin typeface="Times New Roman" panose="02020603050405020304" pitchFamily="18" charset="0"/>
              </a:rPr>
              <a:t>程序流程图、</a:t>
            </a:r>
            <a:r>
              <a:rPr lang="en-US" altLang="zh-CN" b="1" smtClean="0">
                <a:latin typeface="Times New Roman" panose="02020603050405020304" pitchFamily="18" charset="0"/>
              </a:rPr>
              <a:t>PAD</a:t>
            </a:r>
            <a:r>
              <a:rPr lang="zh-CN" altLang="en-US" b="1" smtClean="0">
                <a:latin typeface="Times New Roman" panose="02020603050405020304" pitchFamily="18" charset="0"/>
              </a:rPr>
              <a:t>图、</a:t>
            </a:r>
            <a:r>
              <a:rPr lang="en-US" altLang="zh-CN" b="1" smtClean="0">
                <a:latin typeface="Times New Roman" panose="02020603050405020304" pitchFamily="18" charset="0"/>
              </a:rPr>
              <a:t>N-S</a:t>
            </a:r>
            <a:r>
              <a:rPr lang="zh-CN" altLang="en-US" b="1" smtClean="0">
                <a:latin typeface="Times New Roman" panose="02020603050405020304" pitchFamily="18" charset="0"/>
              </a:rPr>
              <a:t>图等</a:t>
            </a:r>
            <a:r>
              <a:rPr lang="en-US" altLang="zh-CN" b="1" smtClean="0">
                <a:latin typeface="Times New Roman" panose="02020603050405020304" pitchFamily="18" charset="0"/>
              </a:rPr>
              <a:t>)</a:t>
            </a:r>
            <a:r>
              <a:rPr lang="zh-CN" altLang="en-US" b="1" smtClean="0">
                <a:latin typeface="Times New Roman" panose="02020603050405020304" pitchFamily="18" charset="0"/>
              </a:rPr>
              <a:t>。</a:t>
            </a:r>
            <a:endParaRPr lang="zh-CN" altLang="en-US" b="1" smtClean="0">
              <a:solidFill>
                <a:schemeClr val="tx2"/>
              </a:solidFill>
              <a:latin typeface="Times New Roman" panose="02020603050405020304" pitchFamily="18" charset="0"/>
              <a:cs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r>
              <a:rPr lang="en-US" altLang="zh-CN" b="1" smtClean="0">
                <a:latin typeface="微软雅黑" panose="020B0503020204020204" charset="-122"/>
                <a:ea typeface="微软雅黑" panose="020B0503020204020204" charset="-122"/>
                <a:cs typeface="微软雅黑" panose="020B0503020204020204" charset="-122"/>
              </a:rPr>
              <a:t/>
            </a:r>
            <a:br>
              <a:rPr lang="en-US" altLang="zh-CN" b="1" smtClean="0">
                <a:latin typeface="微软雅黑" panose="020B0503020204020204" charset="-122"/>
                <a:ea typeface="微软雅黑" panose="020B0503020204020204" charset="-122"/>
                <a:cs typeface="微软雅黑" panose="020B0503020204020204" charset="-122"/>
              </a:rPr>
            </a:b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nvPr>
        </p:nvSpPr>
        <p:spPr>
          <a:xfrm>
            <a:off x="431800" y="1404938"/>
            <a:ext cx="8229600" cy="4637087"/>
          </a:xfrm>
        </p:spPr>
        <p:txBody>
          <a:bodyPr/>
          <a:lstStyle/>
          <a:p>
            <a:pPr marL="495300" indent="-495300" eaLnBrk="1" hangingPunct="1">
              <a:lnSpc>
                <a:spcPct val="80000"/>
              </a:lnSpc>
              <a:buFont typeface="Wingdings" panose="05000000000000000000" pitchFamily="2" charset="2"/>
              <a:buNone/>
            </a:pPr>
            <a:endParaRPr lang="zh-CN" altLang="en-US" sz="2500" b="1" smtClean="0">
              <a:solidFill>
                <a:schemeClr val="tx2"/>
              </a:solidFill>
              <a:latin typeface="Times New Roman" panose="02020603050405020304" pitchFamily="18" charset="0"/>
            </a:endParaRPr>
          </a:p>
          <a:p>
            <a:pPr marL="0" indent="0" eaLnBrk="1" hangingPunct="1">
              <a:lnSpc>
                <a:spcPct val="80000"/>
              </a:lnSpc>
              <a:buFont typeface="Wingdings" panose="05000000000000000000" pitchFamily="2" charset="2"/>
              <a:buNone/>
            </a:pPr>
            <a:r>
              <a:rPr lang="zh-CN" altLang="en-US" sz="2800" b="1" smtClean="0">
                <a:solidFill>
                  <a:srgbClr val="FFC000"/>
                </a:solidFill>
              </a:rPr>
              <a:t>1.  </a:t>
            </a:r>
            <a:r>
              <a:rPr lang="zh-CN" altLang="en-US" sz="2800" b="1" smtClean="0">
                <a:solidFill>
                  <a:schemeClr val="tx2"/>
                </a:solidFill>
              </a:rPr>
              <a:t>技术可行性</a:t>
            </a:r>
            <a:r>
              <a:rPr lang="zh-CN" altLang="en-US" sz="2500" b="1" smtClean="0">
                <a:latin typeface="Times New Roman" panose="02020603050405020304" pitchFamily="18" charset="0"/>
              </a:rPr>
              <a:t>：</a:t>
            </a:r>
            <a:r>
              <a:rPr lang="zh-CN" altLang="en-US" sz="2800" b="1" smtClean="0"/>
              <a:t>使用现有的技术能实现这个系统吗?</a:t>
            </a:r>
          </a:p>
          <a:p>
            <a:pPr marL="495300" indent="-495300" algn="l" eaLnBrk="1" hangingPunct="1">
              <a:lnSpc>
                <a:spcPct val="150000"/>
              </a:lnSpc>
              <a:spcBef>
                <a:spcPts val="0"/>
              </a:spcBef>
              <a:buFont typeface="Wingdings" panose="05000000000000000000" pitchFamily="2" charset="2"/>
              <a:buNone/>
            </a:pPr>
            <a:r>
              <a:rPr lang="zh-CN" altLang="en-US" sz="2800" b="1" smtClean="0"/>
              <a:t>（1）在给定的</a:t>
            </a:r>
            <a:r>
              <a:rPr lang="zh-CN" altLang="en-US" sz="2800" b="1" smtClean="0">
                <a:sym typeface="+mn-ea"/>
              </a:rPr>
              <a:t>时间内能否实现系统定义中的功能。</a:t>
            </a:r>
          </a:p>
          <a:p>
            <a:pPr marL="495300" indent="-495300" algn="l" eaLnBrk="1" hangingPunct="1">
              <a:lnSpc>
                <a:spcPct val="150000"/>
              </a:lnSpc>
              <a:spcBef>
                <a:spcPts val="0"/>
              </a:spcBef>
              <a:buFont typeface="Wingdings" panose="05000000000000000000" pitchFamily="2" charset="2"/>
              <a:buNone/>
            </a:pPr>
            <a:r>
              <a:rPr lang="zh-CN" altLang="en-US" sz="2800" b="1" smtClean="0"/>
              <a:t>（2）</a:t>
            </a:r>
            <a:r>
              <a:rPr lang="zh-CN" altLang="en-US" sz="2800" b="1" smtClean="0">
                <a:sym typeface="+mn-ea"/>
              </a:rPr>
              <a:t>软件的质量如何。</a:t>
            </a:r>
          </a:p>
          <a:p>
            <a:pPr marL="495300" indent="-495300" algn="l" eaLnBrk="1" hangingPunct="1">
              <a:lnSpc>
                <a:spcPct val="150000"/>
              </a:lnSpc>
              <a:spcBef>
                <a:spcPts val="0"/>
              </a:spcBef>
              <a:buFont typeface="Wingdings" panose="05000000000000000000" pitchFamily="2" charset="2"/>
              <a:buNone/>
            </a:pPr>
            <a:r>
              <a:rPr lang="zh-CN" altLang="en-US" sz="2800" b="1" smtClean="0"/>
              <a:t>（3）</a:t>
            </a:r>
            <a:r>
              <a:rPr lang="zh-CN" altLang="en-US" sz="2800" b="1" smtClean="0">
                <a:sym typeface="+mn-ea"/>
              </a:rPr>
              <a:t>软件的生产率如何。</a:t>
            </a:r>
            <a:endParaRPr lang="zh-CN" altLang="en-US" sz="2800" b="1" smtClean="0"/>
          </a:p>
        </p:txBody>
      </p:sp>
      <p:sp>
        <p:nvSpPr>
          <p:cNvPr id="18436" name="Rectangle 2"/>
          <p:cNvSpPr>
            <a:spLocks noChangeArrowheads="1"/>
          </p:cNvSpPr>
          <p:nvPr/>
        </p:nvSpPr>
        <p:spPr bwMode="auto">
          <a:xfrm>
            <a:off x="384175" y="1042988"/>
            <a:ext cx="8229600" cy="719137"/>
          </a:xfrm>
          <a:prstGeom prst="rect">
            <a:avLst/>
          </a:prstGeom>
          <a:noFill/>
          <a:ln w="9525">
            <a:noFill/>
            <a:miter lim="800000"/>
          </a:ln>
        </p:spPr>
        <p:txBody>
          <a:bodyPr/>
          <a:lstStyle/>
          <a:p>
            <a:r>
              <a:rPr lang="zh-CN" altLang="en-US" sz="2800" b="1" kern="0" smtClean="0">
                <a:solidFill>
                  <a:schemeClr val="tx2"/>
                </a:solidFill>
                <a:latin typeface="+mn-lt"/>
                <a:ea typeface="+mn-ea"/>
              </a:rPr>
              <a:t>内容：技术可行性、经济可行性和社会可行性</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标题 807937"/>
          <p:cNvSpPr>
            <a:spLocks noGrp="1"/>
          </p:cNvSpPr>
          <p:nvPr>
            <p:ph type="title"/>
          </p:nvPr>
        </p:nvSpPr>
        <p:spPr>
          <a:xfrm>
            <a:off x="457200" y="359410"/>
            <a:ext cx="8229600" cy="715645"/>
          </a:xfrm>
        </p:spPr>
        <p:txBody>
          <a:bodyPr anchor="b" anchorCtr="0"/>
          <a:lstStyle/>
          <a:p>
            <a:pPr algn="l"/>
            <a:r>
              <a:rPr lang="en-US" altLang="zh-CN" b="1" dirty="0">
                <a:latin typeface="Times New Roman" panose="02020603050405020304" pitchFamily="18" charset="0"/>
              </a:rPr>
              <a:t>5.1 </a:t>
            </a:r>
            <a:r>
              <a:rPr lang="en-US" altLang="zh-CN" sz="4200" b="1" dirty="0">
                <a:latin typeface="Times New Roman" panose="02020603050405020304" pitchFamily="18" charset="0"/>
              </a:rPr>
              <a:t>程序流程图</a:t>
            </a:r>
          </a:p>
        </p:txBody>
      </p:sp>
      <p:sp>
        <p:nvSpPr>
          <p:cNvPr id="807940" name="矩形 807939"/>
          <p:cNvSpPr/>
          <p:nvPr/>
        </p:nvSpPr>
        <p:spPr>
          <a:xfrm>
            <a:off x="4741863" y="5646738"/>
            <a:ext cx="265112" cy="366712"/>
          </a:xfrm>
          <a:prstGeom prst="rect">
            <a:avLst/>
          </a:prstGeom>
          <a:noFill/>
          <a:ln w="9525">
            <a:noFill/>
          </a:ln>
        </p:spPr>
        <p:txBody>
          <a:bodyPr wrap="none" anchor="t" anchorCtr="0">
            <a:spAutoFit/>
          </a:bodyPr>
          <a:lstStyle/>
          <a:p>
            <a:pPr>
              <a:spcBef>
                <a:spcPct val="40000"/>
              </a:spcBef>
              <a:buClr>
                <a:schemeClr val="accent2"/>
              </a:buClr>
              <a:buFont typeface="Wingdings" panose="05000000000000000000" pitchFamily="2" charset="2"/>
            </a:pPr>
            <a:r>
              <a:rPr lang="en-US" altLang="zh-CN" dirty="0">
                <a:latin typeface="Verdana" panose="020B0604030504040204" pitchFamily="34" charset="0"/>
              </a:rPr>
              <a:t> </a:t>
            </a:r>
          </a:p>
        </p:txBody>
      </p:sp>
      <p:sp>
        <p:nvSpPr>
          <p:cNvPr id="2044965" name="Text Box 37"/>
          <p:cNvSpPr txBox="1"/>
          <p:nvPr/>
        </p:nvSpPr>
        <p:spPr>
          <a:xfrm>
            <a:off x="818674" y="2078990"/>
            <a:ext cx="1614805" cy="521970"/>
          </a:xfrm>
          <a:prstGeom prst="rect">
            <a:avLst/>
          </a:prstGeom>
          <a:noFill/>
          <a:ln w="9525">
            <a:noFill/>
          </a:ln>
        </p:spPr>
        <p:txBody>
          <a:bodyPr wrap="none">
            <a:spAutoFit/>
          </a:bodyPr>
          <a:lstStyle/>
          <a:p>
            <a:pPr algn="ctr" eaLnBrk="0" hangingPunct="0"/>
            <a:r>
              <a:rPr lang="en-US" altLang="zh-CN" sz="2800" b="1">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顺序型</a:t>
            </a:r>
          </a:p>
        </p:txBody>
      </p:sp>
      <p:grpSp>
        <p:nvGrpSpPr>
          <p:cNvPr id="5" name="组合 4"/>
          <p:cNvGrpSpPr/>
          <p:nvPr/>
        </p:nvGrpSpPr>
        <p:grpSpPr>
          <a:xfrm>
            <a:off x="6462395" y="2078990"/>
            <a:ext cx="762000" cy="1862455"/>
            <a:chOff x="9015" y="3195"/>
            <a:chExt cx="1200" cy="2933"/>
          </a:xfrm>
        </p:grpSpPr>
        <p:sp>
          <p:nvSpPr>
            <p:cNvPr id="2044932" name="Rectangle 4"/>
            <p:cNvSpPr/>
            <p:nvPr/>
          </p:nvSpPr>
          <p:spPr>
            <a:xfrm>
              <a:off x="9015" y="3700"/>
              <a:ext cx="1200" cy="720"/>
            </a:xfrm>
            <a:prstGeom prst="rect">
              <a:avLst/>
            </a:prstGeom>
            <a:solidFill>
              <a:schemeClr val="bg1"/>
            </a:solidFill>
            <a:ln w="9525" cap="flat" cmpd="sng">
              <a:solidFill>
                <a:srgbClr val="32B828"/>
              </a:solidFill>
              <a:prstDash val="solid"/>
              <a:miter/>
              <a:headEnd type="none" w="med" len="med"/>
              <a:tailEnd type="none" w="med" len="med"/>
            </a:ln>
          </p:spPr>
          <p:txBody>
            <a:bodyPr wrap="none" anchor="ctr" anchorCtr="0"/>
            <a:lstStyle/>
            <a:p>
              <a:pPr algn="ctr" eaLnBrk="0" hangingPunct="0"/>
              <a:r>
                <a:rPr lang="en-US" altLang="zh-CN" sz="2000" b="1">
                  <a:latin typeface="黑体" panose="02010609060101010101" pitchFamily="49" charset="-122"/>
                  <a:ea typeface="黑体" panose="02010609060101010101" pitchFamily="49" charset="-122"/>
                </a:rPr>
                <a:t>A</a:t>
              </a:r>
            </a:p>
          </p:txBody>
        </p:sp>
        <p:sp>
          <p:nvSpPr>
            <p:cNvPr id="2044933" name="Line 5"/>
            <p:cNvSpPr/>
            <p:nvPr/>
          </p:nvSpPr>
          <p:spPr>
            <a:xfrm>
              <a:off x="9648" y="3195"/>
              <a:ext cx="0" cy="480"/>
            </a:xfrm>
            <a:prstGeom prst="line">
              <a:avLst/>
            </a:prstGeom>
            <a:ln w="19050" cap="flat" cmpd="sng">
              <a:solidFill>
                <a:srgbClr val="32B828"/>
              </a:solidFill>
              <a:prstDash val="solid"/>
              <a:headEnd type="none" w="med" len="med"/>
              <a:tailEnd type="triangle" w="med" len="med"/>
            </a:ln>
          </p:spPr>
        </p:sp>
        <p:sp>
          <p:nvSpPr>
            <p:cNvPr id="2044969" name="Rectangle 41"/>
            <p:cNvSpPr/>
            <p:nvPr/>
          </p:nvSpPr>
          <p:spPr>
            <a:xfrm>
              <a:off x="9015" y="4928"/>
              <a:ext cx="1200" cy="720"/>
            </a:xfrm>
            <a:prstGeom prst="rect">
              <a:avLst/>
            </a:prstGeom>
            <a:solidFill>
              <a:schemeClr val="bg1"/>
            </a:solidFill>
            <a:ln w="9525" cap="flat" cmpd="sng">
              <a:solidFill>
                <a:srgbClr val="32B828"/>
              </a:solidFill>
              <a:prstDash val="solid"/>
              <a:miter/>
              <a:headEnd type="none" w="med" len="med"/>
              <a:tailEnd type="none" w="med" len="med"/>
            </a:ln>
          </p:spPr>
          <p:txBody>
            <a:bodyPr wrap="none" anchor="ctr" anchorCtr="0"/>
            <a:lstStyle/>
            <a:p>
              <a:pPr algn="ctr" eaLnBrk="0" hangingPunct="0"/>
              <a:r>
                <a:rPr lang="en-US" altLang="zh-CN" sz="2000" b="1">
                  <a:latin typeface="黑体" panose="02010609060101010101" pitchFamily="49" charset="-122"/>
                  <a:ea typeface="黑体" panose="02010609060101010101" pitchFamily="49" charset="-122"/>
                </a:rPr>
                <a:t>B</a:t>
              </a:r>
            </a:p>
          </p:txBody>
        </p:sp>
        <p:sp>
          <p:nvSpPr>
            <p:cNvPr id="2044970" name="Line 42"/>
            <p:cNvSpPr/>
            <p:nvPr/>
          </p:nvSpPr>
          <p:spPr>
            <a:xfrm>
              <a:off x="9635" y="4420"/>
              <a:ext cx="0" cy="480"/>
            </a:xfrm>
            <a:prstGeom prst="line">
              <a:avLst/>
            </a:prstGeom>
            <a:ln w="19050" cap="flat" cmpd="sng">
              <a:solidFill>
                <a:srgbClr val="32B828"/>
              </a:solidFill>
              <a:prstDash val="solid"/>
              <a:headEnd type="none" w="med" len="med"/>
              <a:tailEnd type="triangle" w="med" len="med"/>
            </a:ln>
          </p:spPr>
        </p:sp>
        <p:sp>
          <p:nvSpPr>
            <p:cNvPr id="2044971" name="Line 43"/>
            <p:cNvSpPr/>
            <p:nvPr/>
          </p:nvSpPr>
          <p:spPr>
            <a:xfrm>
              <a:off x="9635" y="5648"/>
              <a:ext cx="0" cy="480"/>
            </a:xfrm>
            <a:prstGeom prst="line">
              <a:avLst/>
            </a:prstGeom>
            <a:ln w="19050" cap="flat" cmpd="sng">
              <a:solidFill>
                <a:srgbClr val="32B828"/>
              </a:solidFill>
              <a:prstDash val="solid"/>
              <a:headEnd type="none" w="med" len="med"/>
              <a:tailEnd type="triangle" w="med" len="med"/>
            </a:ln>
          </p:spPr>
        </p:sp>
      </p:grpSp>
      <p:sp>
        <p:nvSpPr>
          <p:cNvPr id="2044972" name="Text Box 44"/>
          <p:cNvSpPr txBox="1"/>
          <p:nvPr/>
        </p:nvSpPr>
        <p:spPr>
          <a:xfrm>
            <a:off x="638493" y="2924175"/>
            <a:ext cx="4777740" cy="553085"/>
          </a:xfrm>
          <a:prstGeom prst="rect">
            <a:avLst/>
          </a:prstGeom>
          <a:noFill/>
          <a:ln w="9525">
            <a:noFill/>
          </a:ln>
        </p:spPr>
        <p:txBody>
          <a:bodyPr wrap="none">
            <a:spAutoFit/>
          </a:bodyPr>
          <a:lstStyle/>
          <a:p>
            <a:pPr algn="ctr" eaLnBrk="0" hangingPunct="0"/>
            <a:r>
              <a:rPr lang="zh-CN" altLang="en-US" sz="3000" b="1" kern="0" dirty="0">
                <a:latin typeface="+mn-lt"/>
                <a:ea typeface="+mn-ea"/>
              </a:rPr>
              <a:t>几个连续的加工依次序排列</a:t>
            </a:r>
            <a:endParaRPr lang="zh-CN" altLang="en-US" sz="2200" dirty="0">
              <a:latin typeface="黑体" panose="02010609060101010101" pitchFamily="49" charset="-122"/>
              <a:ea typeface="黑体" panose="02010609060101010101" pitchFamily="49" charset="-122"/>
            </a:endParaRPr>
          </a:p>
        </p:txBody>
      </p:sp>
      <p:grpSp>
        <p:nvGrpSpPr>
          <p:cNvPr id="6" name="组合 5"/>
          <p:cNvGrpSpPr/>
          <p:nvPr/>
        </p:nvGrpSpPr>
        <p:grpSpPr>
          <a:xfrm>
            <a:off x="5652135" y="4181475"/>
            <a:ext cx="2514600" cy="1905000"/>
            <a:chOff x="7743" y="6710"/>
            <a:chExt cx="3960" cy="3000"/>
          </a:xfrm>
        </p:grpSpPr>
        <p:sp>
          <p:nvSpPr>
            <p:cNvPr id="2044974" name="Line 46"/>
            <p:cNvSpPr/>
            <p:nvPr/>
          </p:nvSpPr>
          <p:spPr>
            <a:xfrm>
              <a:off x="9663" y="6710"/>
              <a:ext cx="0" cy="480"/>
            </a:xfrm>
            <a:prstGeom prst="line">
              <a:avLst/>
            </a:prstGeom>
            <a:ln w="19050" cap="flat" cmpd="sng">
              <a:solidFill>
                <a:srgbClr val="32B828"/>
              </a:solidFill>
              <a:prstDash val="solid"/>
              <a:headEnd type="none" w="med" len="med"/>
              <a:tailEnd type="triangle" w="med" len="med"/>
            </a:ln>
          </p:spPr>
        </p:sp>
        <p:sp>
          <p:nvSpPr>
            <p:cNvPr id="2044978" name="AutoShape 50"/>
            <p:cNvSpPr/>
            <p:nvPr/>
          </p:nvSpPr>
          <p:spPr>
            <a:xfrm>
              <a:off x="8703" y="7190"/>
              <a:ext cx="1920" cy="720"/>
            </a:xfrm>
            <a:prstGeom prst="flowChartDecision">
              <a:avLst/>
            </a:prstGeom>
            <a:solidFill>
              <a:schemeClr val="bg1"/>
            </a:solidFill>
            <a:ln w="9525" cap="flat" cmpd="sng">
              <a:solidFill>
                <a:srgbClr val="32B828"/>
              </a:solidFill>
              <a:prstDash val="solid"/>
              <a:miter/>
              <a:headEnd type="none" w="med" len="med"/>
              <a:tailEnd type="none" w="med" len="med"/>
            </a:ln>
          </p:spPr>
          <p:txBody>
            <a:bodyPr wrap="none" anchor="ctr" anchorCtr="0"/>
            <a:lstStyle/>
            <a:p>
              <a:pPr algn="ctr" eaLnBrk="0" hangingPunct="0"/>
              <a:r>
                <a:rPr lang="en-US" altLang="zh-CN" b="1">
                  <a:latin typeface="黑体" panose="02010609060101010101" pitchFamily="49" charset="-122"/>
                  <a:ea typeface="黑体" panose="02010609060101010101" pitchFamily="49" charset="-122"/>
                </a:rPr>
                <a:t>exp</a:t>
              </a:r>
            </a:p>
          </p:txBody>
        </p:sp>
        <p:grpSp>
          <p:nvGrpSpPr>
            <p:cNvPr id="2" name="Group 65"/>
            <p:cNvGrpSpPr/>
            <p:nvPr/>
          </p:nvGrpSpPr>
          <p:grpSpPr>
            <a:xfrm>
              <a:off x="8343" y="8750"/>
              <a:ext cx="2640" cy="960"/>
              <a:chOff x="3840" y="3456"/>
              <a:chExt cx="1056" cy="384"/>
            </a:xfrm>
          </p:grpSpPr>
          <p:sp>
            <p:nvSpPr>
              <p:cNvPr id="807951" name="Line 53"/>
              <p:cNvSpPr/>
              <p:nvPr/>
            </p:nvSpPr>
            <p:spPr>
              <a:xfrm>
                <a:off x="3840" y="3456"/>
                <a:ext cx="0" cy="192"/>
              </a:xfrm>
              <a:prstGeom prst="line">
                <a:avLst/>
              </a:prstGeom>
              <a:ln w="9525" cap="flat" cmpd="sng">
                <a:solidFill>
                  <a:srgbClr val="32B828"/>
                </a:solidFill>
                <a:prstDash val="solid"/>
                <a:headEnd type="none" w="med" len="med"/>
                <a:tailEnd type="none" w="med" len="med"/>
              </a:ln>
            </p:spPr>
          </p:sp>
          <p:sp>
            <p:nvSpPr>
              <p:cNvPr id="807952" name="Line 54"/>
              <p:cNvSpPr/>
              <p:nvPr/>
            </p:nvSpPr>
            <p:spPr>
              <a:xfrm>
                <a:off x="4896" y="3456"/>
                <a:ext cx="0" cy="192"/>
              </a:xfrm>
              <a:prstGeom prst="line">
                <a:avLst/>
              </a:prstGeom>
              <a:ln w="9525" cap="flat" cmpd="sng">
                <a:solidFill>
                  <a:srgbClr val="32B828"/>
                </a:solidFill>
                <a:prstDash val="solid"/>
                <a:headEnd type="none" w="med" len="med"/>
                <a:tailEnd type="none" w="med" len="med"/>
              </a:ln>
            </p:spPr>
          </p:sp>
          <p:sp>
            <p:nvSpPr>
              <p:cNvPr id="807953" name="Line 55"/>
              <p:cNvSpPr/>
              <p:nvPr/>
            </p:nvSpPr>
            <p:spPr>
              <a:xfrm>
                <a:off x="3840" y="3648"/>
                <a:ext cx="1056" cy="0"/>
              </a:xfrm>
              <a:prstGeom prst="line">
                <a:avLst/>
              </a:prstGeom>
              <a:ln w="9525" cap="flat" cmpd="sng">
                <a:solidFill>
                  <a:srgbClr val="32B828"/>
                </a:solidFill>
                <a:prstDash val="solid"/>
                <a:headEnd type="none" w="med" len="med"/>
                <a:tailEnd type="none" w="med" len="med"/>
              </a:ln>
            </p:spPr>
          </p:sp>
          <p:sp>
            <p:nvSpPr>
              <p:cNvPr id="807954" name="Line 56"/>
              <p:cNvSpPr/>
              <p:nvPr/>
            </p:nvSpPr>
            <p:spPr>
              <a:xfrm>
                <a:off x="4416" y="3648"/>
                <a:ext cx="0" cy="192"/>
              </a:xfrm>
              <a:prstGeom prst="line">
                <a:avLst/>
              </a:prstGeom>
              <a:ln w="19050" cap="flat" cmpd="sng">
                <a:solidFill>
                  <a:srgbClr val="32B828"/>
                </a:solidFill>
                <a:prstDash val="solid"/>
                <a:headEnd type="none" w="med" len="med"/>
                <a:tailEnd type="triangle" w="med" len="med"/>
              </a:ln>
            </p:spPr>
          </p:sp>
        </p:grpSp>
        <p:grpSp>
          <p:nvGrpSpPr>
            <p:cNvPr id="3" name="Group 63"/>
            <p:cNvGrpSpPr/>
            <p:nvPr/>
          </p:nvGrpSpPr>
          <p:grpSpPr>
            <a:xfrm>
              <a:off x="8105" y="6890"/>
              <a:ext cx="598" cy="1140"/>
              <a:chOff x="3745" y="2712"/>
              <a:chExt cx="239" cy="456"/>
            </a:xfrm>
          </p:grpSpPr>
          <p:sp>
            <p:nvSpPr>
              <p:cNvPr id="807956" name="Line 47"/>
              <p:cNvSpPr/>
              <p:nvPr/>
            </p:nvSpPr>
            <p:spPr>
              <a:xfrm>
                <a:off x="3840" y="2976"/>
                <a:ext cx="0" cy="192"/>
              </a:xfrm>
              <a:prstGeom prst="line">
                <a:avLst/>
              </a:prstGeom>
              <a:ln w="19050" cap="flat" cmpd="sng">
                <a:solidFill>
                  <a:srgbClr val="32B828"/>
                </a:solidFill>
                <a:prstDash val="solid"/>
                <a:headEnd type="none" w="med" len="med"/>
                <a:tailEnd type="triangle" w="med" len="med"/>
              </a:ln>
            </p:spPr>
          </p:sp>
          <p:sp>
            <p:nvSpPr>
              <p:cNvPr id="807957" name="Line 51"/>
              <p:cNvSpPr/>
              <p:nvPr/>
            </p:nvSpPr>
            <p:spPr>
              <a:xfrm>
                <a:off x="3840" y="2976"/>
                <a:ext cx="144" cy="0"/>
              </a:xfrm>
              <a:prstGeom prst="line">
                <a:avLst/>
              </a:prstGeom>
              <a:ln w="9525" cap="flat" cmpd="sng">
                <a:solidFill>
                  <a:srgbClr val="32B828"/>
                </a:solidFill>
                <a:prstDash val="solid"/>
                <a:headEnd type="none" w="med" len="med"/>
                <a:tailEnd type="none" w="med" len="med"/>
              </a:ln>
            </p:spPr>
          </p:sp>
          <p:sp>
            <p:nvSpPr>
              <p:cNvPr id="807958" name="Text Box 57"/>
              <p:cNvSpPr txBox="1"/>
              <p:nvPr/>
            </p:nvSpPr>
            <p:spPr>
              <a:xfrm>
                <a:off x="3745" y="2712"/>
                <a:ext cx="189"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F</a:t>
                </a:r>
              </a:p>
            </p:txBody>
          </p:sp>
        </p:grpSp>
        <p:grpSp>
          <p:nvGrpSpPr>
            <p:cNvPr id="4" name="Group 64"/>
            <p:cNvGrpSpPr/>
            <p:nvPr/>
          </p:nvGrpSpPr>
          <p:grpSpPr>
            <a:xfrm>
              <a:off x="10623" y="6950"/>
              <a:ext cx="730" cy="1083"/>
              <a:chOff x="4704" y="2735"/>
              <a:chExt cx="292" cy="433"/>
            </a:xfrm>
          </p:grpSpPr>
          <p:sp>
            <p:nvSpPr>
              <p:cNvPr id="807960" name="Line 49"/>
              <p:cNvSpPr/>
              <p:nvPr/>
            </p:nvSpPr>
            <p:spPr>
              <a:xfrm>
                <a:off x="4896" y="2976"/>
                <a:ext cx="0" cy="192"/>
              </a:xfrm>
              <a:prstGeom prst="line">
                <a:avLst/>
              </a:prstGeom>
              <a:ln w="19050" cap="flat" cmpd="sng">
                <a:solidFill>
                  <a:srgbClr val="32B828"/>
                </a:solidFill>
                <a:prstDash val="solid"/>
                <a:headEnd type="none" w="med" len="med"/>
                <a:tailEnd type="triangle" w="med" len="med"/>
              </a:ln>
            </p:spPr>
          </p:sp>
          <p:sp>
            <p:nvSpPr>
              <p:cNvPr id="807961" name="Line 52"/>
              <p:cNvSpPr/>
              <p:nvPr/>
            </p:nvSpPr>
            <p:spPr>
              <a:xfrm>
                <a:off x="4704" y="2976"/>
                <a:ext cx="192" cy="0"/>
              </a:xfrm>
              <a:prstGeom prst="line">
                <a:avLst/>
              </a:prstGeom>
              <a:ln w="9525" cap="flat" cmpd="sng">
                <a:solidFill>
                  <a:srgbClr val="32B828"/>
                </a:solidFill>
                <a:prstDash val="solid"/>
                <a:headEnd type="none" w="med" len="med"/>
                <a:tailEnd type="none" w="med" len="med"/>
              </a:ln>
            </p:spPr>
          </p:sp>
          <p:sp>
            <p:nvSpPr>
              <p:cNvPr id="807962" name="Text Box 58"/>
              <p:cNvSpPr txBox="1"/>
              <p:nvPr/>
            </p:nvSpPr>
            <p:spPr>
              <a:xfrm>
                <a:off x="4807" y="2735"/>
                <a:ext cx="189"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T</a:t>
                </a:r>
              </a:p>
            </p:txBody>
          </p:sp>
        </p:grpSp>
        <p:sp>
          <p:nvSpPr>
            <p:cNvPr id="2044987" name="Rectangle 59"/>
            <p:cNvSpPr/>
            <p:nvPr/>
          </p:nvSpPr>
          <p:spPr>
            <a:xfrm>
              <a:off x="7743" y="8030"/>
              <a:ext cx="1200" cy="720"/>
            </a:xfrm>
            <a:prstGeom prst="rect">
              <a:avLst/>
            </a:prstGeom>
            <a:solidFill>
              <a:schemeClr val="bg1"/>
            </a:solidFill>
            <a:ln w="9525" cap="flat" cmpd="sng">
              <a:solidFill>
                <a:srgbClr val="32B828"/>
              </a:solidFill>
              <a:prstDash val="solid"/>
              <a:miter/>
              <a:headEnd type="none" w="med" len="med"/>
              <a:tailEnd type="none" w="med" len="med"/>
            </a:ln>
          </p:spPr>
          <p:txBody>
            <a:bodyPr wrap="none" anchor="ctr" anchorCtr="0"/>
            <a:lstStyle/>
            <a:p>
              <a:pPr algn="ctr" eaLnBrk="0" hangingPunct="0"/>
              <a:r>
                <a:rPr lang="en-US" altLang="zh-CN" sz="2000" b="1">
                  <a:latin typeface="黑体" panose="02010609060101010101" pitchFamily="49" charset="-122"/>
                  <a:ea typeface="黑体" panose="02010609060101010101" pitchFamily="49" charset="-122"/>
                </a:rPr>
                <a:t>A</a:t>
              </a:r>
            </a:p>
          </p:txBody>
        </p:sp>
        <p:sp>
          <p:nvSpPr>
            <p:cNvPr id="2044988" name="Rectangle 60"/>
            <p:cNvSpPr/>
            <p:nvPr/>
          </p:nvSpPr>
          <p:spPr>
            <a:xfrm>
              <a:off x="10503" y="8030"/>
              <a:ext cx="1200" cy="720"/>
            </a:xfrm>
            <a:prstGeom prst="rect">
              <a:avLst/>
            </a:prstGeom>
            <a:solidFill>
              <a:schemeClr val="bg1"/>
            </a:solidFill>
            <a:ln w="9525" cap="flat" cmpd="sng">
              <a:solidFill>
                <a:srgbClr val="32B828"/>
              </a:solidFill>
              <a:prstDash val="solid"/>
              <a:miter/>
              <a:headEnd type="none" w="med" len="med"/>
              <a:tailEnd type="none" w="med" len="med"/>
            </a:ln>
          </p:spPr>
          <p:txBody>
            <a:bodyPr wrap="none" anchor="ctr" anchorCtr="0"/>
            <a:lstStyle/>
            <a:p>
              <a:pPr algn="ctr" eaLnBrk="0" hangingPunct="0"/>
              <a:r>
                <a:rPr lang="en-US" altLang="zh-CN" sz="2000" b="1">
                  <a:latin typeface="黑体" panose="02010609060101010101" pitchFamily="49" charset="-122"/>
                  <a:ea typeface="黑体" panose="02010609060101010101" pitchFamily="49" charset="-122"/>
                </a:rPr>
                <a:t>B</a:t>
              </a:r>
            </a:p>
          </p:txBody>
        </p:sp>
      </p:grpSp>
      <p:sp>
        <p:nvSpPr>
          <p:cNvPr id="2044989" name="Text Box 61"/>
          <p:cNvSpPr txBox="1"/>
          <p:nvPr/>
        </p:nvSpPr>
        <p:spPr>
          <a:xfrm>
            <a:off x="881539" y="3698875"/>
            <a:ext cx="1614805" cy="521970"/>
          </a:xfrm>
          <a:prstGeom prst="rect">
            <a:avLst/>
          </a:prstGeom>
          <a:noFill/>
          <a:ln w="9525">
            <a:noFill/>
          </a:ln>
        </p:spPr>
        <p:txBody>
          <a:bodyPr wrap="none">
            <a:spAutoFit/>
          </a:bodyPr>
          <a:lstStyle/>
          <a:p>
            <a:pPr algn="ctr" eaLnBrk="0" hangingPunct="0">
              <a:buClrTx/>
              <a:buSzTx/>
              <a:buFontTx/>
            </a:pPr>
            <a:r>
              <a:rPr lang="en-US" altLang="zh-CN" sz="2800" b="1">
                <a:latin typeface="黑体" panose="02010609060101010101" pitchFamily="49" charset="-122"/>
                <a:ea typeface="黑体" panose="02010609060101010101" pitchFamily="49" charset="-122"/>
              </a:rPr>
              <a:t>2.选择型</a:t>
            </a:r>
          </a:p>
        </p:txBody>
      </p:sp>
      <p:sp>
        <p:nvSpPr>
          <p:cNvPr id="2044990" name="Text Box 62"/>
          <p:cNvSpPr txBox="1"/>
          <p:nvPr/>
        </p:nvSpPr>
        <p:spPr>
          <a:xfrm>
            <a:off x="818515" y="4260850"/>
            <a:ext cx="4563110" cy="1476375"/>
          </a:xfrm>
          <a:prstGeom prst="rect">
            <a:avLst/>
          </a:prstGeom>
          <a:noFill/>
          <a:ln w="9525">
            <a:noFill/>
          </a:ln>
        </p:spPr>
        <p:txBody>
          <a:bodyPr wrap="square">
            <a:spAutoFit/>
          </a:bodyPr>
          <a:lstStyle/>
          <a:p>
            <a:pPr eaLnBrk="0" hangingPunct="0">
              <a:lnSpc>
                <a:spcPct val="150000"/>
              </a:lnSpc>
            </a:pPr>
            <a:r>
              <a:rPr lang="zh-CN" altLang="en-US" sz="3000" b="1" kern="0" dirty="0">
                <a:latin typeface="+mn-lt"/>
                <a:ea typeface="+mn-ea"/>
              </a:rPr>
              <a:t>由某个判定的取值决定选择两个加工中一个。</a:t>
            </a:r>
          </a:p>
        </p:txBody>
      </p:sp>
      <p:sp>
        <p:nvSpPr>
          <p:cNvPr id="807968" name="矩形 807967"/>
          <p:cNvSpPr/>
          <p:nvPr/>
        </p:nvSpPr>
        <p:spPr>
          <a:xfrm>
            <a:off x="842645" y="1358900"/>
            <a:ext cx="7458075" cy="553085"/>
          </a:xfrm>
          <a:prstGeom prst="rect">
            <a:avLst/>
          </a:prstGeom>
          <a:noFill/>
          <a:ln w="9525">
            <a:noFill/>
          </a:ln>
        </p:spPr>
        <p:txBody>
          <a:bodyPr wrap="none" anchor="t" anchorCtr="0">
            <a:spAutoFit/>
          </a:bodyPr>
          <a:lstStyle/>
          <a:p>
            <a:r>
              <a:rPr lang="zh-CN" altLang="en-US" sz="3000" b="1" kern="0" dirty="0">
                <a:latin typeface="+mn-lt"/>
                <a:ea typeface="+mn-ea"/>
              </a:rPr>
              <a:t>历史最悠久、使用最广泛的过程设计工具。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4965"/>
                                        </p:tgtEl>
                                        <p:attrNameLst>
                                          <p:attrName>style.visibility</p:attrName>
                                        </p:attrNameLst>
                                      </p:cBhvr>
                                      <p:to>
                                        <p:strVal val="visible"/>
                                      </p:to>
                                    </p:set>
                                    <p:anim calcmode="lin" valueType="num">
                                      <p:cBhvr additive="base">
                                        <p:cTn id="7" dur="500" fill="hold"/>
                                        <p:tgtEl>
                                          <p:spTgt spid="2044965"/>
                                        </p:tgtEl>
                                        <p:attrNameLst>
                                          <p:attrName>ppt_x</p:attrName>
                                        </p:attrNameLst>
                                      </p:cBhvr>
                                      <p:tavLst>
                                        <p:tav tm="0">
                                          <p:val>
                                            <p:strVal val="#ppt_x"/>
                                          </p:val>
                                        </p:tav>
                                        <p:tav tm="100000">
                                          <p:val>
                                            <p:strVal val="#ppt_x"/>
                                          </p:val>
                                        </p:tav>
                                      </p:tavLst>
                                    </p:anim>
                                    <p:anim calcmode="lin" valueType="num">
                                      <p:cBhvr additive="base">
                                        <p:cTn id="8" dur="500" fill="hold"/>
                                        <p:tgtEl>
                                          <p:spTgt spid="20449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4972"/>
                                        </p:tgtEl>
                                        <p:attrNameLst>
                                          <p:attrName>style.visibility</p:attrName>
                                        </p:attrNameLst>
                                      </p:cBhvr>
                                      <p:to>
                                        <p:strVal val="visible"/>
                                      </p:to>
                                    </p:set>
                                    <p:anim calcmode="lin" valueType="num">
                                      <p:cBhvr additive="base">
                                        <p:cTn id="11" dur="500" fill="hold"/>
                                        <p:tgtEl>
                                          <p:spTgt spid="2044972"/>
                                        </p:tgtEl>
                                        <p:attrNameLst>
                                          <p:attrName>ppt_x</p:attrName>
                                        </p:attrNameLst>
                                      </p:cBhvr>
                                      <p:tavLst>
                                        <p:tav tm="0">
                                          <p:val>
                                            <p:strVal val="#ppt_x"/>
                                          </p:val>
                                        </p:tav>
                                        <p:tav tm="100000">
                                          <p:val>
                                            <p:strVal val="#ppt_x"/>
                                          </p:val>
                                        </p:tav>
                                      </p:tavLst>
                                    </p:anim>
                                    <p:anim calcmode="lin" valueType="num">
                                      <p:cBhvr additive="base">
                                        <p:cTn id="12" dur="500" fill="hold"/>
                                        <p:tgtEl>
                                          <p:spTgt spid="20449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44989"/>
                                        </p:tgtEl>
                                        <p:attrNameLst>
                                          <p:attrName>style.visibility</p:attrName>
                                        </p:attrNameLst>
                                      </p:cBhvr>
                                      <p:to>
                                        <p:strVal val="visible"/>
                                      </p:to>
                                    </p:set>
                                    <p:anim calcmode="lin" valueType="num">
                                      <p:cBhvr additive="base">
                                        <p:cTn id="17" dur="500" fill="hold"/>
                                        <p:tgtEl>
                                          <p:spTgt spid="2044989"/>
                                        </p:tgtEl>
                                        <p:attrNameLst>
                                          <p:attrName>ppt_x</p:attrName>
                                        </p:attrNameLst>
                                      </p:cBhvr>
                                      <p:tavLst>
                                        <p:tav tm="0">
                                          <p:val>
                                            <p:strVal val="#ppt_x"/>
                                          </p:val>
                                        </p:tav>
                                        <p:tav tm="100000">
                                          <p:val>
                                            <p:strVal val="#ppt_x"/>
                                          </p:val>
                                        </p:tav>
                                      </p:tavLst>
                                    </p:anim>
                                    <p:anim calcmode="lin" valueType="num">
                                      <p:cBhvr additive="base">
                                        <p:cTn id="18" dur="500" fill="hold"/>
                                        <p:tgtEl>
                                          <p:spTgt spid="204498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4990"/>
                                        </p:tgtEl>
                                        <p:attrNameLst>
                                          <p:attrName>style.visibility</p:attrName>
                                        </p:attrNameLst>
                                      </p:cBhvr>
                                      <p:to>
                                        <p:strVal val="visible"/>
                                      </p:to>
                                    </p:set>
                                    <p:anim calcmode="lin" valueType="num">
                                      <p:cBhvr additive="base">
                                        <p:cTn id="21" dur="500" fill="hold"/>
                                        <p:tgtEl>
                                          <p:spTgt spid="2044990"/>
                                        </p:tgtEl>
                                        <p:attrNameLst>
                                          <p:attrName>ppt_x</p:attrName>
                                        </p:attrNameLst>
                                      </p:cBhvr>
                                      <p:tavLst>
                                        <p:tav tm="0">
                                          <p:val>
                                            <p:strVal val="#ppt_x"/>
                                          </p:val>
                                        </p:tav>
                                        <p:tav tm="100000">
                                          <p:val>
                                            <p:strVal val="#ppt_x"/>
                                          </p:val>
                                        </p:tav>
                                      </p:tavLst>
                                    </p:anim>
                                    <p:anim calcmode="lin" valueType="num">
                                      <p:cBhvr additive="base">
                                        <p:cTn id="22" dur="500" fill="hold"/>
                                        <p:tgtEl>
                                          <p:spTgt spid="204499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7940"/>
                                        </p:tgtEl>
                                        <p:attrNameLst>
                                          <p:attrName>style.visibility</p:attrName>
                                        </p:attrNameLst>
                                      </p:cBhvr>
                                      <p:to>
                                        <p:strVal val="visible"/>
                                      </p:to>
                                    </p:set>
                                    <p:animEffect transition="in" filter="fade">
                                      <p:cBhvr>
                                        <p:cTn id="27" dur="2000"/>
                                        <p:tgtEl>
                                          <p:spTgt spid="80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p:bldP spid="2044965" grpId="0"/>
      <p:bldP spid="2044972" grpId="0"/>
      <p:bldP spid="2044989" grpId="0"/>
      <p:bldP spid="204499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8" name="Text Box 4"/>
          <p:cNvSpPr txBox="1"/>
          <p:nvPr/>
        </p:nvSpPr>
        <p:spPr>
          <a:xfrm>
            <a:off x="791369" y="1808163"/>
            <a:ext cx="2329815" cy="521970"/>
          </a:xfrm>
          <a:prstGeom prst="rect">
            <a:avLst/>
          </a:prstGeom>
          <a:noFill/>
          <a:ln w="9525">
            <a:noFill/>
          </a:ln>
        </p:spPr>
        <p:txBody>
          <a:bodyPr wrap="none">
            <a:spAutoFit/>
          </a:bodyPr>
          <a:lstStyle/>
          <a:p>
            <a:pPr algn="ctr" eaLnBrk="0" hangingPunct="0">
              <a:buClrTx/>
              <a:buSzTx/>
              <a:buFontTx/>
            </a:pPr>
            <a:r>
              <a:rPr lang="en-US" altLang="zh-CN" sz="2800" b="1">
                <a:latin typeface="黑体" panose="02010609060101010101" pitchFamily="49" charset="-122"/>
                <a:ea typeface="黑体" panose="02010609060101010101" pitchFamily="49" charset="-122"/>
              </a:rPr>
              <a:t>3.当型循环型</a:t>
            </a:r>
          </a:p>
        </p:txBody>
      </p:sp>
      <p:sp>
        <p:nvSpPr>
          <p:cNvPr id="2049033" name="Text Box 9"/>
          <p:cNvSpPr txBox="1"/>
          <p:nvPr/>
        </p:nvSpPr>
        <p:spPr>
          <a:xfrm>
            <a:off x="901065" y="2694305"/>
            <a:ext cx="4458970" cy="1476375"/>
          </a:xfrm>
          <a:prstGeom prst="rect">
            <a:avLst/>
          </a:prstGeom>
          <a:noFill/>
          <a:ln w="9525">
            <a:noFill/>
          </a:ln>
        </p:spPr>
        <p:txBody>
          <a:bodyPr wrap="square">
            <a:spAutoFit/>
          </a:bodyPr>
          <a:lstStyle/>
          <a:p>
            <a:pPr eaLnBrk="0" hangingPunct="0">
              <a:lnSpc>
                <a:spcPct val="150000"/>
              </a:lnSpc>
            </a:pPr>
            <a:r>
              <a:rPr lang="zh-CN" altLang="en-US" sz="3000" b="1" kern="0" dirty="0">
                <a:latin typeface="+mn-lt"/>
                <a:ea typeface="+mn-ea"/>
              </a:rPr>
              <a:t>当循环控制条件成立时，重复执行特定的加工。</a:t>
            </a:r>
          </a:p>
        </p:txBody>
      </p:sp>
      <p:grpSp>
        <p:nvGrpSpPr>
          <p:cNvPr id="2" name="Group 41"/>
          <p:cNvGrpSpPr/>
          <p:nvPr/>
        </p:nvGrpSpPr>
        <p:grpSpPr>
          <a:xfrm>
            <a:off x="5472113" y="2084388"/>
            <a:ext cx="1689100" cy="1905000"/>
            <a:chOff x="3984" y="1008"/>
            <a:chExt cx="1064" cy="1200"/>
          </a:xfrm>
        </p:grpSpPr>
        <p:sp>
          <p:nvSpPr>
            <p:cNvPr id="2049051" name="AutoShape 27"/>
            <p:cNvSpPr>
              <a:spLocks noChangeArrowheads="1"/>
            </p:cNvSpPr>
            <p:nvPr/>
          </p:nvSpPr>
          <p:spPr bwMode="auto">
            <a:xfrm>
              <a:off x="4128" y="1296"/>
              <a:ext cx="768" cy="288"/>
            </a:xfrm>
            <a:prstGeom prst="flowChartDecision">
              <a:avLst/>
            </a:prstGeom>
            <a:solidFill>
              <a:schemeClr val="bg1"/>
            </a:solidFill>
            <a:ln w="9525">
              <a:solidFill>
                <a:srgbClr val="32B828"/>
              </a:solidFill>
              <a:miter lim="800000"/>
            </a:ln>
            <a:effectLst/>
          </p:spPr>
          <p:txBody>
            <a:bodyPr wrap="none" anchor="ctr"/>
            <a:lstStyle/>
            <a:p>
              <a:pPr algn="ctr" eaLnBrk="0" hangingPunct="0"/>
              <a:r>
                <a:rPr lang="en-US" altLang="zh-CN" sz="2000" b="1">
                  <a:effectLst>
                    <a:outerShdw blurRad="38100" dist="38100" dir="2700000">
                      <a:srgbClr val="FFFFFF"/>
                    </a:outerShdw>
                  </a:effectLst>
                  <a:latin typeface="黑体" panose="02010609060101010101" pitchFamily="49" charset="-122"/>
                  <a:ea typeface="黑体" panose="02010609060101010101" pitchFamily="49" charset="-122"/>
                </a:rPr>
                <a:t>exp</a:t>
              </a:r>
            </a:p>
          </p:txBody>
        </p:sp>
        <p:sp>
          <p:nvSpPr>
            <p:cNvPr id="810019" name="Line 28"/>
            <p:cNvSpPr/>
            <p:nvPr/>
          </p:nvSpPr>
          <p:spPr>
            <a:xfrm>
              <a:off x="4512" y="1008"/>
              <a:ext cx="0" cy="288"/>
            </a:xfrm>
            <a:prstGeom prst="line">
              <a:avLst/>
            </a:prstGeom>
            <a:ln w="19050" cap="flat" cmpd="sng">
              <a:solidFill>
                <a:srgbClr val="32B828"/>
              </a:solidFill>
              <a:prstDash val="solid"/>
              <a:headEnd type="none" w="med" len="med"/>
              <a:tailEnd type="triangle" w="med" len="med"/>
            </a:ln>
          </p:spPr>
        </p:sp>
        <p:sp>
          <p:nvSpPr>
            <p:cNvPr id="810020" name="Line 29"/>
            <p:cNvSpPr/>
            <p:nvPr/>
          </p:nvSpPr>
          <p:spPr>
            <a:xfrm>
              <a:off x="4512" y="1584"/>
              <a:ext cx="0" cy="192"/>
            </a:xfrm>
            <a:prstGeom prst="line">
              <a:avLst/>
            </a:prstGeom>
            <a:ln w="19050" cap="flat" cmpd="sng">
              <a:solidFill>
                <a:srgbClr val="32B828"/>
              </a:solidFill>
              <a:prstDash val="solid"/>
              <a:headEnd type="none" w="med" len="med"/>
              <a:tailEnd type="triangle" w="med" len="med"/>
            </a:ln>
          </p:spPr>
        </p:sp>
        <p:sp>
          <p:nvSpPr>
            <p:cNvPr id="810021" name="Line 30"/>
            <p:cNvSpPr/>
            <p:nvPr/>
          </p:nvSpPr>
          <p:spPr>
            <a:xfrm>
              <a:off x="4512" y="2064"/>
              <a:ext cx="0" cy="144"/>
            </a:xfrm>
            <a:prstGeom prst="line">
              <a:avLst/>
            </a:prstGeom>
            <a:ln w="19050" cap="flat" cmpd="sng">
              <a:solidFill>
                <a:srgbClr val="32B828"/>
              </a:solidFill>
              <a:prstDash val="solid"/>
              <a:headEnd type="none" w="med" len="med"/>
              <a:tailEnd type="none" w="med" len="med"/>
            </a:ln>
          </p:spPr>
        </p:sp>
        <p:sp>
          <p:nvSpPr>
            <p:cNvPr id="810022" name="Line 31"/>
            <p:cNvSpPr/>
            <p:nvPr/>
          </p:nvSpPr>
          <p:spPr>
            <a:xfrm>
              <a:off x="3984" y="2208"/>
              <a:ext cx="528" cy="0"/>
            </a:xfrm>
            <a:prstGeom prst="line">
              <a:avLst/>
            </a:prstGeom>
            <a:ln w="9525" cap="flat" cmpd="sng">
              <a:solidFill>
                <a:srgbClr val="32B828"/>
              </a:solidFill>
              <a:prstDash val="solid"/>
              <a:headEnd type="none" w="med" len="med"/>
              <a:tailEnd type="none" w="med" len="med"/>
            </a:ln>
          </p:spPr>
        </p:sp>
        <p:sp>
          <p:nvSpPr>
            <p:cNvPr id="810023" name="Line 32"/>
            <p:cNvSpPr/>
            <p:nvPr/>
          </p:nvSpPr>
          <p:spPr>
            <a:xfrm>
              <a:off x="3984" y="1152"/>
              <a:ext cx="0" cy="1056"/>
            </a:xfrm>
            <a:prstGeom prst="line">
              <a:avLst/>
            </a:prstGeom>
            <a:ln w="9525" cap="flat" cmpd="sng">
              <a:solidFill>
                <a:srgbClr val="32B828"/>
              </a:solidFill>
              <a:prstDash val="solid"/>
              <a:headEnd type="none" w="med" len="med"/>
              <a:tailEnd type="none" w="med" len="med"/>
            </a:ln>
          </p:spPr>
        </p:sp>
        <p:sp>
          <p:nvSpPr>
            <p:cNvPr id="810024" name="Line 33"/>
            <p:cNvSpPr/>
            <p:nvPr/>
          </p:nvSpPr>
          <p:spPr>
            <a:xfrm>
              <a:off x="3984" y="1152"/>
              <a:ext cx="528" cy="0"/>
            </a:xfrm>
            <a:prstGeom prst="line">
              <a:avLst/>
            </a:prstGeom>
            <a:ln w="19050" cap="flat" cmpd="sng">
              <a:solidFill>
                <a:srgbClr val="32B828"/>
              </a:solidFill>
              <a:prstDash val="solid"/>
              <a:headEnd type="none" w="med" len="med"/>
              <a:tailEnd type="triangle" w="med" len="med"/>
            </a:ln>
          </p:spPr>
        </p:sp>
        <p:sp>
          <p:nvSpPr>
            <p:cNvPr id="810025" name="Line 34"/>
            <p:cNvSpPr/>
            <p:nvPr/>
          </p:nvSpPr>
          <p:spPr>
            <a:xfrm>
              <a:off x="5040" y="1440"/>
              <a:ext cx="0" cy="768"/>
            </a:xfrm>
            <a:prstGeom prst="line">
              <a:avLst/>
            </a:prstGeom>
            <a:ln w="19050" cap="flat" cmpd="sng">
              <a:solidFill>
                <a:srgbClr val="32B828"/>
              </a:solidFill>
              <a:prstDash val="solid"/>
              <a:headEnd type="none" w="med" len="med"/>
              <a:tailEnd type="triangle" w="med" len="med"/>
            </a:ln>
          </p:spPr>
        </p:sp>
        <p:sp>
          <p:nvSpPr>
            <p:cNvPr id="810026" name="Line 35"/>
            <p:cNvSpPr/>
            <p:nvPr/>
          </p:nvSpPr>
          <p:spPr>
            <a:xfrm>
              <a:off x="4896" y="1440"/>
              <a:ext cx="144" cy="0"/>
            </a:xfrm>
            <a:prstGeom prst="line">
              <a:avLst/>
            </a:prstGeom>
            <a:ln w="19050" cap="flat" cmpd="sng">
              <a:solidFill>
                <a:srgbClr val="32B828"/>
              </a:solidFill>
              <a:prstDash val="solid"/>
              <a:headEnd type="none" w="med" len="med"/>
              <a:tailEnd type="none" w="med" len="med"/>
            </a:ln>
          </p:spPr>
        </p:sp>
        <p:sp>
          <p:nvSpPr>
            <p:cNvPr id="810027" name="Text Box 38"/>
            <p:cNvSpPr txBox="1"/>
            <p:nvPr/>
          </p:nvSpPr>
          <p:spPr>
            <a:xfrm>
              <a:off x="4851" y="1200"/>
              <a:ext cx="197" cy="250"/>
            </a:xfrm>
            <a:prstGeom prst="rect">
              <a:avLst/>
            </a:prstGeom>
            <a:noFill/>
            <a:ln w="9525">
              <a:noFill/>
            </a:ln>
          </p:spPr>
          <p:txBody>
            <a:bodyPr wrap="none">
              <a:spAutoFit/>
            </a:bodyPr>
            <a:lstStyle/>
            <a:p>
              <a:pPr algn="ctr" eaLnBrk="0" hangingPunct="0"/>
              <a:r>
                <a:rPr lang="en-US" altLang="zh-CN" sz="2000" b="1">
                  <a:latin typeface="黑体" panose="02010609060101010101" pitchFamily="49" charset="-122"/>
                  <a:ea typeface="黑体" panose="02010609060101010101" pitchFamily="49" charset="-122"/>
                </a:rPr>
                <a:t>F</a:t>
              </a:r>
            </a:p>
          </p:txBody>
        </p:sp>
        <p:sp>
          <p:nvSpPr>
            <p:cNvPr id="810028" name="Text Box 39"/>
            <p:cNvSpPr txBox="1"/>
            <p:nvPr/>
          </p:nvSpPr>
          <p:spPr>
            <a:xfrm>
              <a:off x="4563" y="1536"/>
              <a:ext cx="197" cy="250"/>
            </a:xfrm>
            <a:prstGeom prst="rect">
              <a:avLst/>
            </a:prstGeom>
            <a:noFill/>
            <a:ln w="9525">
              <a:noFill/>
            </a:ln>
          </p:spPr>
          <p:txBody>
            <a:bodyPr wrap="none">
              <a:spAutoFit/>
            </a:bodyPr>
            <a:lstStyle/>
            <a:p>
              <a:pPr algn="ctr" eaLnBrk="0" hangingPunct="0"/>
              <a:r>
                <a:rPr lang="en-US" altLang="zh-CN" sz="2000" b="1">
                  <a:latin typeface="黑体" panose="02010609060101010101" pitchFamily="49" charset="-122"/>
                  <a:ea typeface="黑体" panose="02010609060101010101" pitchFamily="49" charset="-122"/>
                </a:rPr>
                <a:t>T</a:t>
              </a:r>
            </a:p>
          </p:txBody>
        </p:sp>
        <p:sp>
          <p:nvSpPr>
            <p:cNvPr id="2049064" name="Rectangle 40"/>
            <p:cNvSpPr>
              <a:spLocks noChangeArrowheads="1"/>
            </p:cNvSpPr>
            <p:nvPr/>
          </p:nvSpPr>
          <p:spPr bwMode="auto">
            <a:xfrm>
              <a:off x="4272" y="1776"/>
              <a:ext cx="480" cy="288"/>
            </a:xfrm>
            <a:prstGeom prst="rect">
              <a:avLst/>
            </a:prstGeom>
            <a:solidFill>
              <a:schemeClr val="bg1"/>
            </a:solidFill>
            <a:ln w="9525">
              <a:solidFill>
                <a:srgbClr val="32B828"/>
              </a:solidFill>
              <a:miter lim="800000"/>
            </a:ln>
            <a:effectLst/>
          </p:spPr>
          <p:txBody>
            <a:bodyPr wrap="none" anchor="ctr"/>
            <a:lstStyle/>
            <a:p>
              <a:pPr algn="ctr" eaLnBrk="0" hangingPunct="0"/>
              <a:r>
                <a:rPr lang="en-US" altLang="zh-CN" sz="2000" b="1">
                  <a:effectLst>
                    <a:outerShdw blurRad="38100" dist="38100" dir="2700000">
                      <a:srgbClr val="FFFFFF"/>
                    </a:outerShdw>
                  </a:effectLst>
                  <a:latin typeface="黑体" panose="02010609060101010101" pitchFamily="49" charset="-122"/>
                  <a:ea typeface="黑体" panose="02010609060101010101" pitchFamily="49" charset="-122"/>
                </a:rPr>
                <a:t>S</a:t>
              </a:r>
            </a:p>
          </p:txBody>
        </p:sp>
      </p:grpSp>
      <p:sp>
        <p:nvSpPr>
          <p:cNvPr id="807938" name="标题 807937"/>
          <p:cNvSpPr>
            <a:spLocks noGrp="1"/>
          </p:cNvSpPr>
          <p:nvPr>
            <p:ph type="title"/>
          </p:nvPr>
        </p:nvSpPr>
        <p:spPr>
          <a:xfrm>
            <a:off x="457200" y="359410"/>
            <a:ext cx="8229600" cy="715645"/>
          </a:xfrm>
        </p:spPr>
        <p:txBody>
          <a:bodyPr anchor="b" anchorCtr="0"/>
          <a:lstStyle/>
          <a:p>
            <a:pPr algn="l"/>
            <a:r>
              <a:rPr lang="en-US" altLang="zh-CN" b="1" dirty="0">
                <a:latin typeface="Times New Roman" panose="02020603050405020304" pitchFamily="18" charset="0"/>
              </a:rPr>
              <a:t>5.1 </a:t>
            </a:r>
            <a:r>
              <a:rPr lang="en-US" altLang="zh-CN" sz="4200" b="1" dirty="0">
                <a:latin typeface="Times New Roman" panose="02020603050405020304" pitchFamily="18" charset="0"/>
              </a:rPr>
              <a:t>程序流程图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66" name="Text Box 42"/>
          <p:cNvSpPr txBox="1"/>
          <p:nvPr/>
        </p:nvSpPr>
        <p:spPr>
          <a:xfrm>
            <a:off x="881063" y="1718628"/>
            <a:ext cx="2687320" cy="521970"/>
          </a:xfrm>
          <a:prstGeom prst="rect">
            <a:avLst/>
          </a:prstGeom>
          <a:noFill/>
          <a:ln w="9525">
            <a:noFill/>
          </a:ln>
        </p:spPr>
        <p:txBody>
          <a:bodyPr wrap="none">
            <a:spAutoFit/>
          </a:bodyPr>
          <a:lstStyle/>
          <a:p>
            <a:pPr algn="ctr" eaLnBrk="0" hangingPunct="0">
              <a:buClrTx/>
              <a:buSzTx/>
              <a:buFontTx/>
            </a:pPr>
            <a:r>
              <a:rPr lang="en-US" altLang="zh-CN" sz="2800" b="1">
                <a:latin typeface="黑体" panose="02010609060101010101" pitchFamily="49" charset="-122"/>
                <a:ea typeface="黑体" panose="02010609060101010101" pitchFamily="49" charset="-122"/>
              </a:rPr>
              <a:t>4.直到型循环型</a:t>
            </a:r>
          </a:p>
        </p:txBody>
      </p:sp>
      <p:sp>
        <p:nvSpPr>
          <p:cNvPr id="2049067" name="Text Box 43"/>
          <p:cNvSpPr txBox="1"/>
          <p:nvPr/>
        </p:nvSpPr>
        <p:spPr>
          <a:xfrm>
            <a:off x="881380" y="2585085"/>
            <a:ext cx="4525010" cy="1476375"/>
          </a:xfrm>
          <a:prstGeom prst="rect">
            <a:avLst/>
          </a:prstGeom>
          <a:noFill/>
          <a:ln w="9525">
            <a:noFill/>
          </a:ln>
        </p:spPr>
        <p:txBody>
          <a:bodyPr wrap="square">
            <a:spAutoFit/>
          </a:bodyPr>
          <a:lstStyle/>
          <a:p>
            <a:pPr eaLnBrk="0" hangingPunct="0">
              <a:lnSpc>
                <a:spcPct val="150000"/>
              </a:lnSpc>
            </a:pPr>
            <a:r>
              <a:rPr lang="zh-CN" altLang="en-US" sz="3000" b="1" kern="0" dirty="0">
                <a:latin typeface="+mn-lt"/>
                <a:ea typeface="+mn-ea"/>
              </a:rPr>
              <a:t>重复执行特定的加工，直到循环控制条件成立时。</a:t>
            </a:r>
            <a:r>
              <a:rPr lang="zh-CN" altLang="en-US" sz="2000" b="1" dirty="0">
                <a:latin typeface="黑体" panose="02010609060101010101" pitchFamily="49" charset="-122"/>
                <a:ea typeface="黑体" panose="02010609060101010101" pitchFamily="49" charset="-122"/>
              </a:rPr>
              <a:t> </a:t>
            </a:r>
          </a:p>
        </p:txBody>
      </p:sp>
      <p:grpSp>
        <p:nvGrpSpPr>
          <p:cNvPr id="3" name="Group 57"/>
          <p:cNvGrpSpPr/>
          <p:nvPr/>
        </p:nvGrpSpPr>
        <p:grpSpPr>
          <a:xfrm>
            <a:off x="5916613" y="1989138"/>
            <a:ext cx="1460500" cy="1997075"/>
            <a:chOff x="4176" y="2592"/>
            <a:chExt cx="920" cy="1258"/>
          </a:xfrm>
        </p:grpSpPr>
        <p:sp>
          <p:nvSpPr>
            <p:cNvPr id="2049069" name="AutoShape 45"/>
            <p:cNvSpPr>
              <a:spLocks noChangeArrowheads="1"/>
            </p:cNvSpPr>
            <p:nvPr/>
          </p:nvSpPr>
          <p:spPr bwMode="auto">
            <a:xfrm>
              <a:off x="4176" y="3360"/>
              <a:ext cx="768" cy="288"/>
            </a:xfrm>
            <a:prstGeom prst="flowChartDecision">
              <a:avLst/>
            </a:prstGeom>
            <a:solidFill>
              <a:schemeClr val="bg1"/>
            </a:solidFill>
            <a:ln w="9525">
              <a:solidFill>
                <a:srgbClr val="32B828"/>
              </a:solidFill>
              <a:miter lim="800000"/>
            </a:ln>
            <a:effectLst/>
          </p:spPr>
          <p:txBody>
            <a:bodyPr wrap="none" anchor="ctr"/>
            <a:lstStyle/>
            <a:p>
              <a:pPr algn="ctr" eaLnBrk="0" hangingPunct="0"/>
              <a:r>
                <a:rPr lang="en-US" altLang="zh-CN" sz="2000" b="1">
                  <a:effectLst>
                    <a:outerShdw blurRad="38100" dist="38100" dir="2700000">
                      <a:srgbClr val="FFFFFF"/>
                    </a:outerShdw>
                  </a:effectLst>
                  <a:latin typeface="黑体" panose="02010609060101010101" pitchFamily="49" charset="-122"/>
                  <a:ea typeface="黑体" panose="02010609060101010101" pitchFamily="49" charset="-122"/>
                </a:rPr>
                <a:t>exp</a:t>
              </a:r>
            </a:p>
          </p:txBody>
        </p:sp>
        <p:sp>
          <p:nvSpPr>
            <p:cNvPr id="811031" name="Line 46"/>
            <p:cNvSpPr/>
            <p:nvPr/>
          </p:nvSpPr>
          <p:spPr>
            <a:xfrm>
              <a:off x="4560" y="2592"/>
              <a:ext cx="0" cy="288"/>
            </a:xfrm>
            <a:prstGeom prst="line">
              <a:avLst/>
            </a:prstGeom>
            <a:ln w="19050" cap="flat" cmpd="sng">
              <a:solidFill>
                <a:srgbClr val="32B828"/>
              </a:solidFill>
              <a:prstDash val="solid"/>
              <a:headEnd type="none" w="med" len="med"/>
              <a:tailEnd type="triangle" w="med" len="med"/>
            </a:ln>
          </p:spPr>
        </p:sp>
        <p:sp>
          <p:nvSpPr>
            <p:cNvPr id="811032" name="Line 47"/>
            <p:cNvSpPr/>
            <p:nvPr/>
          </p:nvSpPr>
          <p:spPr>
            <a:xfrm>
              <a:off x="4560" y="3168"/>
              <a:ext cx="0" cy="192"/>
            </a:xfrm>
            <a:prstGeom prst="line">
              <a:avLst/>
            </a:prstGeom>
            <a:ln w="19050" cap="flat" cmpd="sng">
              <a:solidFill>
                <a:srgbClr val="32B828"/>
              </a:solidFill>
              <a:prstDash val="solid"/>
              <a:headEnd type="none" w="med" len="med"/>
              <a:tailEnd type="triangle" w="med" len="med"/>
            </a:ln>
          </p:spPr>
        </p:sp>
        <p:sp>
          <p:nvSpPr>
            <p:cNvPr id="811033" name="Line 48"/>
            <p:cNvSpPr/>
            <p:nvPr/>
          </p:nvSpPr>
          <p:spPr>
            <a:xfrm>
              <a:off x="4560" y="3648"/>
              <a:ext cx="0" cy="144"/>
            </a:xfrm>
            <a:prstGeom prst="line">
              <a:avLst/>
            </a:prstGeom>
            <a:ln w="19050" cap="flat" cmpd="sng">
              <a:solidFill>
                <a:srgbClr val="32B828"/>
              </a:solidFill>
              <a:prstDash val="solid"/>
              <a:headEnd type="none" w="med" len="med"/>
              <a:tailEnd type="none" w="med" len="med"/>
            </a:ln>
          </p:spPr>
        </p:sp>
        <p:sp>
          <p:nvSpPr>
            <p:cNvPr id="811034" name="Line 51"/>
            <p:cNvSpPr/>
            <p:nvPr/>
          </p:nvSpPr>
          <p:spPr>
            <a:xfrm>
              <a:off x="4560" y="2736"/>
              <a:ext cx="528" cy="0"/>
            </a:xfrm>
            <a:prstGeom prst="line">
              <a:avLst/>
            </a:prstGeom>
            <a:ln w="19050" cap="flat" cmpd="sng">
              <a:solidFill>
                <a:srgbClr val="32B828"/>
              </a:solidFill>
              <a:prstDash val="solid"/>
              <a:headEnd type="triangle" w="med" len="med"/>
              <a:tailEnd type="none" w="med" len="med"/>
            </a:ln>
          </p:spPr>
        </p:sp>
        <p:sp>
          <p:nvSpPr>
            <p:cNvPr id="811035" name="Line 52"/>
            <p:cNvSpPr/>
            <p:nvPr/>
          </p:nvSpPr>
          <p:spPr>
            <a:xfrm>
              <a:off x="5088" y="2736"/>
              <a:ext cx="0" cy="768"/>
            </a:xfrm>
            <a:prstGeom prst="line">
              <a:avLst/>
            </a:prstGeom>
            <a:ln w="19050" cap="flat" cmpd="sng">
              <a:solidFill>
                <a:srgbClr val="32B828"/>
              </a:solidFill>
              <a:prstDash val="solid"/>
              <a:headEnd type="none" w="med" len="med"/>
              <a:tailEnd type="none" w="med" len="med"/>
            </a:ln>
          </p:spPr>
        </p:sp>
        <p:sp>
          <p:nvSpPr>
            <p:cNvPr id="811036" name="Line 53"/>
            <p:cNvSpPr/>
            <p:nvPr/>
          </p:nvSpPr>
          <p:spPr>
            <a:xfrm>
              <a:off x="4944" y="3504"/>
              <a:ext cx="144" cy="0"/>
            </a:xfrm>
            <a:prstGeom prst="line">
              <a:avLst/>
            </a:prstGeom>
            <a:ln w="19050" cap="flat" cmpd="sng">
              <a:solidFill>
                <a:srgbClr val="32B828"/>
              </a:solidFill>
              <a:prstDash val="solid"/>
              <a:headEnd type="none" w="med" len="med"/>
              <a:tailEnd type="none" w="med" len="med"/>
            </a:ln>
          </p:spPr>
        </p:sp>
        <p:sp>
          <p:nvSpPr>
            <p:cNvPr id="811037" name="Text Box 54"/>
            <p:cNvSpPr txBox="1"/>
            <p:nvPr/>
          </p:nvSpPr>
          <p:spPr>
            <a:xfrm>
              <a:off x="4899" y="3264"/>
              <a:ext cx="197" cy="250"/>
            </a:xfrm>
            <a:prstGeom prst="rect">
              <a:avLst/>
            </a:prstGeom>
            <a:noFill/>
            <a:ln w="9525">
              <a:noFill/>
            </a:ln>
          </p:spPr>
          <p:txBody>
            <a:bodyPr wrap="none">
              <a:spAutoFit/>
            </a:bodyPr>
            <a:lstStyle/>
            <a:p>
              <a:pPr algn="ctr" eaLnBrk="0" hangingPunct="0"/>
              <a:r>
                <a:rPr lang="en-US" altLang="zh-CN" sz="2000" b="1">
                  <a:latin typeface="黑体" panose="02010609060101010101" pitchFamily="49" charset="-122"/>
                  <a:ea typeface="黑体" panose="02010609060101010101" pitchFamily="49" charset="-122"/>
                </a:rPr>
                <a:t>F</a:t>
              </a:r>
            </a:p>
          </p:txBody>
        </p:sp>
        <p:sp>
          <p:nvSpPr>
            <p:cNvPr id="811038" name="Text Box 55"/>
            <p:cNvSpPr txBox="1"/>
            <p:nvPr/>
          </p:nvSpPr>
          <p:spPr>
            <a:xfrm>
              <a:off x="4611" y="3600"/>
              <a:ext cx="197" cy="250"/>
            </a:xfrm>
            <a:prstGeom prst="rect">
              <a:avLst/>
            </a:prstGeom>
            <a:noFill/>
            <a:ln w="9525">
              <a:noFill/>
            </a:ln>
          </p:spPr>
          <p:txBody>
            <a:bodyPr wrap="none">
              <a:spAutoFit/>
            </a:bodyPr>
            <a:lstStyle/>
            <a:p>
              <a:pPr algn="ctr" eaLnBrk="0" hangingPunct="0"/>
              <a:r>
                <a:rPr lang="en-US" altLang="zh-CN" sz="2000" b="1">
                  <a:latin typeface="黑体" panose="02010609060101010101" pitchFamily="49" charset="-122"/>
                  <a:ea typeface="黑体" panose="02010609060101010101" pitchFamily="49" charset="-122"/>
                </a:rPr>
                <a:t>T</a:t>
              </a:r>
            </a:p>
          </p:txBody>
        </p:sp>
        <p:sp>
          <p:nvSpPr>
            <p:cNvPr id="2049080" name="Rectangle 56"/>
            <p:cNvSpPr>
              <a:spLocks noChangeArrowheads="1"/>
            </p:cNvSpPr>
            <p:nvPr/>
          </p:nvSpPr>
          <p:spPr bwMode="auto">
            <a:xfrm>
              <a:off x="4320" y="2880"/>
              <a:ext cx="480" cy="288"/>
            </a:xfrm>
            <a:prstGeom prst="rect">
              <a:avLst/>
            </a:prstGeom>
            <a:solidFill>
              <a:schemeClr val="bg1"/>
            </a:solidFill>
            <a:ln w="9525">
              <a:solidFill>
                <a:srgbClr val="32B828"/>
              </a:solidFill>
              <a:miter lim="800000"/>
            </a:ln>
            <a:effectLst/>
          </p:spPr>
          <p:txBody>
            <a:bodyPr wrap="none" anchor="ctr"/>
            <a:lstStyle/>
            <a:p>
              <a:pPr algn="ctr" eaLnBrk="0" hangingPunct="0"/>
              <a:r>
                <a:rPr lang="en-US" altLang="zh-CN" sz="2000" b="1">
                  <a:effectLst>
                    <a:outerShdw blurRad="38100" dist="38100" dir="2700000">
                      <a:srgbClr val="FFFFFF"/>
                    </a:outerShdw>
                  </a:effectLst>
                  <a:latin typeface="黑体" panose="02010609060101010101" pitchFamily="49" charset="-122"/>
                  <a:ea typeface="黑体" panose="02010609060101010101" pitchFamily="49" charset="-122"/>
                </a:rPr>
                <a:t>S</a:t>
              </a:r>
            </a:p>
          </p:txBody>
        </p:sp>
      </p:grpSp>
      <p:sp>
        <p:nvSpPr>
          <p:cNvPr id="807938" name="标题 807937"/>
          <p:cNvSpPr>
            <a:spLocks noGrp="1"/>
          </p:cNvSpPr>
          <p:nvPr>
            <p:ph type="title"/>
          </p:nvPr>
        </p:nvSpPr>
        <p:spPr>
          <a:xfrm>
            <a:off x="457200" y="359410"/>
            <a:ext cx="8229600" cy="715645"/>
          </a:xfrm>
        </p:spPr>
        <p:txBody>
          <a:bodyPr anchor="b" anchorCtr="0"/>
          <a:lstStyle/>
          <a:p>
            <a:pPr algn="l"/>
            <a:r>
              <a:rPr lang="en-US" altLang="zh-CN" b="1" dirty="0">
                <a:latin typeface="Times New Roman" panose="02020603050405020304" pitchFamily="18" charset="0"/>
              </a:rPr>
              <a:t>5.1 </a:t>
            </a:r>
            <a:r>
              <a:rPr lang="en-US" altLang="zh-CN" sz="4200" b="1" dirty="0">
                <a:latin typeface="Times New Roman" panose="02020603050405020304" pitchFamily="18" charset="0"/>
              </a:rPr>
              <a:t>程序流程图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74" name="Text Box 2"/>
          <p:cNvSpPr txBox="1"/>
          <p:nvPr/>
        </p:nvSpPr>
        <p:spPr>
          <a:xfrm>
            <a:off x="701358" y="1816418"/>
            <a:ext cx="2687320" cy="521970"/>
          </a:xfrm>
          <a:prstGeom prst="rect">
            <a:avLst/>
          </a:prstGeom>
          <a:noFill/>
          <a:ln w="9525">
            <a:noFill/>
          </a:ln>
        </p:spPr>
        <p:txBody>
          <a:bodyPr wrap="none">
            <a:spAutoFit/>
          </a:bodyPr>
          <a:lstStyle/>
          <a:p>
            <a:pPr algn="ctr" eaLnBrk="0" hangingPunct="0">
              <a:buClrTx/>
              <a:buSzTx/>
              <a:buFontTx/>
            </a:pPr>
            <a:r>
              <a:rPr lang="en-US" altLang="zh-CN" sz="2800" b="1">
                <a:latin typeface="黑体" panose="02010609060101010101" pitchFamily="49" charset="-122"/>
                <a:ea typeface="黑体" panose="02010609060101010101" pitchFamily="49" charset="-122"/>
              </a:rPr>
              <a:t>5.多情况选择型</a:t>
            </a:r>
          </a:p>
        </p:txBody>
      </p:sp>
      <p:sp>
        <p:nvSpPr>
          <p:cNvPr id="2051075" name="Text Box 3"/>
          <p:cNvSpPr txBox="1"/>
          <p:nvPr/>
        </p:nvSpPr>
        <p:spPr>
          <a:xfrm>
            <a:off x="791210" y="2820035"/>
            <a:ext cx="3479165" cy="1476375"/>
          </a:xfrm>
          <a:prstGeom prst="rect">
            <a:avLst/>
          </a:prstGeom>
          <a:noFill/>
          <a:ln w="9525">
            <a:noFill/>
          </a:ln>
        </p:spPr>
        <p:txBody>
          <a:bodyPr wrap="square">
            <a:spAutoFit/>
          </a:bodyPr>
          <a:lstStyle/>
          <a:p>
            <a:pPr eaLnBrk="0" hangingPunct="0"/>
            <a:r>
              <a:rPr lang="zh-CN" altLang="en-US" sz="3000" b="1" kern="0" dirty="0">
                <a:latin typeface="+mn-lt"/>
                <a:ea typeface="+mn-ea"/>
              </a:rPr>
              <a:t>列出多种加工情况根据控制变量的取值，选择执行其一</a:t>
            </a:r>
          </a:p>
        </p:txBody>
      </p:sp>
      <p:grpSp>
        <p:nvGrpSpPr>
          <p:cNvPr id="2" name="Group 52"/>
          <p:cNvGrpSpPr/>
          <p:nvPr/>
        </p:nvGrpSpPr>
        <p:grpSpPr>
          <a:xfrm>
            <a:off x="5021898" y="2078673"/>
            <a:ext cx="2438400" cy="3124200"/>
            <a:chOff x="3408" y="1872"/>
            <a:chExt cx="1536" cy="1968"/>
          </a:xfrm>
        </p:grpSpPr>
        <p:sp>
          <p:nvSpPr>
            <p:cNvPr id="2051077" name="AutoShape 5"/>
            <p:cNvSpPr>
              <a:spLocks noChangeArrowheads="1"/>
            </p:cNvSpPr>
            <p:nvPr/>
          </p:nvSpPr>
          <p:spPr bwMode="auto">
            <a:xfrm>
              <a:off x="3408" y="2064"/>
              <a:ext cx="768" cy="288"/>
            </a:xfrm>
            <a:prstGeom prst="flowChartDecision">
              <a:avLst/>
            </a:prstGeom>
            <a:solidFill>
              <a:schemeClr val="bg1"/>
            </a:solidFill>
            <a:ln w="9525">
              <a:solidFill>
                <a:srgbClr val="32B828"/>
              </a:solidFill>
              <a:miter lim="800000"/>
            </a:ln>
            <a:effectLst/>
          </p:spPr>
          <p:txBody>
            <a:bodyPr wrap="none" anchor="ctr"/>
            <a:lstStyle/>
            <a:p>
              <a:pPr algn="ctr" eaLnBrk="0" hangingPunct="0"/>
              <a:r>
                <a:rPr lang="en-US" altLang="zh-CN" sz="1600" b="1">
                  <a:effectLst>
                    <a:outerShdw blurRad="38100" dist="38100" dir="2700000">
                      <a:srgbClr val="FFFFFF"/>
                    </a:outerShdw>
                  </a:effectLst>
                  <a:latin typeface="黑体" panose="02010609060101010101" pitchFamily="49" charset="-122"/>
                  <a:ea typeface="黑体" panose="02010609060101010101" pitchFamily="49" charset="-122"/>
                </a:rPr>
                <a:t>exp=1</a:t>
              </a:r>
            </a:p>
          </p:txBody>
        </p:sp>
        <p:sp>
          <p:nvSpPr>
            <p:cNvPr id="812052" name="Line 6"/>
            <p:cNvSpPr/>
            <p:nvPr/>
          </p:nvSpPr>
          <p:spPr>
            <a:xfrm>
              <a:off x="3792" y="1872"/>
              <a:ext cx="0" cy="192"/>
            </a:xfrm>
            <a:prstGeom prst="line">
              <a:avLst/>
            </a:prstGeom>
            <a:ln w="19050" cap="flat" cmpd="sng">
              <a:solidFill>
                <a:srgbClr val="32B828"/>
              </a:solidFill>
              <a:prstDash val="solid"/>
              <a:headEnd type="none" w="med" len="med"/>
              <a:tailEnd type="triangle" w="med" len="med"/>
            </a:ln>
          </p:spPr>
        </p:sp>
        <p:sp>
          <p:nvSpPr>
            <p:cNvPr id="812053" name="Line 7"/>
            <p:cNvSpPr/>
            <p:nvPr/>
          </p:nvSpPr>
          <p:spPr>
            <a:xfrm>
              <a:off x="3792" y="2352"/>
              <a:ext cx="0" cy="144"/>
            </a:xfrm>
            <a:prstGeom prst="line">
              <a:avLst/>
            </a:prstGeom>
            <a:ln w="19050" cap="flat" cmpd="sng">
              <a:solidFill>
                <a:srgbClr val="32B828"/>
              </a:solidFill>
              <a:prstDash val="solid"/>
              <a:headEnd type="none" w="med" len="med"/>
              <a:tailEnd type="triangle" w="med" len="med"/>
            </a:ln>
          </p:spPr>
        </p:sp>
        <p:sp>
          <p:nvSpPr>
            <p:cNvPr id="812054" name="Line 12"/>
            <p:cNvSpPr/>
            <p:nvPr/>
          </p:nvSpPr>
          <p:spPr>
            <a:xfrm>
              <a:off x="4944" y="2208"/>
              <a:ext cx="0" cy="1488"/>
            </a:xfrm>
            <a:prstGeom prst="line">
              <a:avLst/>
            </a:prstGeom>
            <a:ln w="19050" cap="flat" cmpd="sng">
              <a:solidFill>
                <a:srgbClr val="32B828"/>
              </a:solidFill>
              <a:prstDash val="solid"/>
              <a:headEnd type="none" w="med" len="med"/>
              <a:tailEnd type="none" w="med" len="med"/>
            </a:ln>
          </p:spPr>
        </p:sp>
        <p:sp>
          <p:nvSpPr>
            <p:cNvPr id="812055" name="Line 13"/>
            <p:cNvSpPr/>
            <p:nvPr/>
          </p:nvSpPr>
          <p:spPr>
            <a:xfrm>
              <a:off x="4176" y="2208"/>
              <a:ext cx="144" cy="0"/>
            </a:xfrm>
            <a:prstGeom prst="line">
              <a:avLst/>
            </a:prstGeom>
            <a:ln w="19050" cap="flat" cmpd="sng">
              <a:solidFill>
                <a:srgbClr val="32B828"/>
              </a:solidFill>
              <a:prstDash val="solid"/>
              <a:headEnd type="none" w="med" len="med"/>
              <a:tailEnd type="none" w="med" len="med"/>
            </a:ln>
          </p:spPr>
        </p:sp>
        <p:sp>
          <p:nvSpPr>
            <p:cNvPr id="812056" name="Text Box 14"/>
            <p:cNvSpPr txBox="1"/>
            <p:nvPr/>
          </p:nvSpPr>
          <p:spPr>
            <a:xfrm>
              <a:off x="3560" y="2304"/>
              <a:ext cx="188"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F</a:t>
              </a:r>
            </a:p>
          </p:txBody>
        </p:sp>
        <p:sp>
          <p:nvSpPr>
            <p:cNvPr id="812057" name="Text Box 15"/>
            <p:cNvSpPr txBox="1"/>
            <p:nvPr/>
          </p:nvSpPr>
          <p:spPr>
            <a:xfrm>
              <a:off x="4136" y="1968"/>
              <a:ext cx="188"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T</a:t>
              </a:r>
            </a:p>
          </p:txBody>
        </p:sp>
        <p:sp>
          <p:nvSpPr>
            <p:cNvPr id="2051088" name="Rectangle 16"/>
            <p:cNvSpPr>
              <a:spLocks noChangeArrowheads="1"/>
            </p:cNvSpPr>
            <p:nvPr/>
          </p:nvSpPr>
          <p:spPr bwMode="auto">
            <a:xfrm>
              <a:off x="4320" y="2112"/>
              <a:ext cx="480" cy="192"/>
            </a:xfrm>
            <a:prstGeom prst="rect">
              <a:avLst/>
            </a:prstGeom>
            <a:solidFill>
              <a:schemeClr val="bg1"/>
            </a:solidFill>
            <a:ln w="9525">
              <a:solidFill>
                <a:srgbClr val="32B828"/>
              </a:solidFill>
              <a:miter lim="800000"/>
            </a:ln>
            <a:effectLst/>
          </p:spPr>
          <p:txBody>
            <a:bodyPr wrap="none" anchor="ctr"/>
            <a:lstStyle/>
            <a:p>
              <a:pPr algn="ctr" eaLnBrk="0" hangingPunct="0"/>
              <a:r>
                <a:rPr lang="en-US" altLang="zh-CN" b="1">
                  <a:effectLst>
                    <a:outerShdw blurRad="38100" dist="38100" dir="2700000">
                      <a:srgbClr val="FFFFFF"/>
                    </a:outerShdw>
                  </a:effectLst>
                  <a:latin typeface="黑体" panose="02010609060101010101" pitchFamily="49" charset="-122"/>
                  <a:ea typeface="黑体" panose="02010609060101010101" pitchFamily="49" charset="-122"/>
                </a:rPr>
                <a:t>S1</a:t>
              </a:r>
            </a:p>
          </p:txBody>
        </p:sp>
        <p:sp>
          <p:nvSpPr>
            <p:cNvPr id="2051102" name="AutoShape 30"/>
            <p:cNvSpPr>
              <a:spLocks noChangeArrowheads="1"/>
            </p:cNvSpPr>
            <p:nvPr/>
          </p:nvSpPr>
          <p:spPr bwMode="auto">
            <a:xfrm>
              <a:off x="3408" y="2496"/>
              <a:ext cx="768" cy="288"/>
            </a:xfrm>
            <a:prstGeom prst="flowChartDecision">
              <a:avLst/>
            </a:prstGeom>
            <a:solidFill>
              <a:schemeClr val="bg1"/>
            </a:solidFill>
            <a:ln w="9525">
              <a:solidFill>
                <a:srgbClr val="32B828"/>
              </a:solidFill>
              <a:miter lim="800000"/>
            </a:ln>
            <a:effectLst/>
          </p:spPr>
          <p:txBody>
            <a:bodyPr wrap="none" anchor="ctr"/>
            <a:lstStyle/>
            <a:p>
              <a:pPr algn="ctr" eaLnBrk="0" hangingPunct="0"/>
              <a:r>
                <a:rPr lang="en-US" altLang="zh-CN" sz="1600" b="1">
                  <a:effectLst>
                    <a:outerShdw blurRad="38100" dist="38100" dir="2700000">
                      <a:srgbClr val="FFFFFF"/>
                    </a:outerShdw>
                  </a:effectLst>
                  <a:latin typeface="黑体" panose="02010609060101010101" pitchFamily="49" charset="-122"/>
                  <a:ea typeface="黑体" panose="02010609060101010101" pitchFamily="49" charset="-122"/>
                </a:rPr>
                <a:t>exp=2</a:t>
              </a:r>
            </a:p>
          </p:txBody>
        </p:sp>
        <p:sp>
          <p:nvSpPr>
            <p:cNvPr id="812060" name="Line 32"/>
            <p:cNvSpPr/>
            <p:nvPr/>
          </p:nvSpPr>
          <p:spPr>
            <a:xfrm>
              <a:off x="3792" y="2784"/>
              <a:ext cx="0" cy="144"/>
            </a:xfrm>
            <a:prstGeom prst="line">
              <a:avLst/>
            </a:prstGeom>
            <a:ln w="19050" cap="flat" cmpd="sng">
              <a:solidFill>
                <a:srgbClr val="32B828"/>
              </a:solidFill>
              <a:prstDash val="solid"/>
              <a:headEnd type="none" w="med" len="med"/>
              <a:tailEnd type="triangle" w="med" len="med"/>
            </a:ln>
          </p:spPr>
        </p:sp>
        <p:sp>
          <p:nvSpPr>
            <p:cNvPr id="812061" name="Line 33"/>
            <p:cNvSpPr/>
            <p:nvPr/>
          </p:nvSpPr>
          <p:spPr>
            <a:xfrm>
              <a:off x="3792" y="2976"/>
              <a:ext cx="0" cy="144"/>
            </a:xfrm>
            <a:prstGeom prst="line">
              <a:avLst/>
            </a:prstGeom>
            <a:ln w="28575" cap="flat" cmpd="sng">
              <a:solidFill>
                <a:srgbClr val="32B828"/>
              </a:solidFill>
              <a:prstDash val="sysDot"/>
              <a:headEnd type="none" w="med" len="med"/>
              <a:tailEnd type="none" w="med" len="med"/>
            </a:ln>
          </p:spPr>
        </p:sp>
        <p:sp>
          <p:nvSpPr>
            <p:cNvPr id="812062" name="Line 34"/>
            <p:cNvSpPr/>
            <p:nvPr/>
          </p:nvSpPr>
          <p:spPr>
            <a:xfrm>
              <a:off x="3792" y="3168"/>
              <a:ext cx="0" cy="144"/>
            </a:xfrm>
            <a:prstGeom prst="line">
              <a:avLst/>
            </a:prstGeom>
            <a:ln w="19050" cap="flat" cmpd="sng">
              <a:solidFill>
                <a:srgbClr val="32B828"/>
              </a:solidFill>
              <a:prstDash val="solid"/>
              <a:headEnd type="none" w="med" len="med"/>
              <a:tailEnd type="triangle" w="med" len="med"/>
            </a:ln>
          </p:spPr>
        </p:sp>
        <p:sp>
          <p:nvSpPr>
            <p:cNvPr id="2051107" name="AutoShape 35"/>
            <p:cNvSpPr>
              <a:spLocks noChangeArrowheads="1"/>
            </p:cNvSpPr>
            <p:nvPr/>
          </p:nvSpPr>
          <p:spPr bwMode="auto">
            <a:xfrm>
              <a:off x="3408" y="3312"/>
              <a:ext cx="768" cy="288"/>
            </a:xfrm>
            <a:prstGeom prst="flowChartDecision">
              <a:avLst/>
            </a:prstGeom>
            <a:solidFill>
              <a:schemeClr val="bg1"/>
            </a:solidFill>
            <a:ln w="9525">
              <a:solidFill>
                <a:srgbClr val="32B828"/>
              </a:solidFill>
              <a:miter lim="800000"/>
            </a:ln>
            <a:effectLst/>
          </p:spPr>
          <p:txBody>
            <a:bodyPr wrap="none" anchor="ctr"/>
            <a:lstStyle/>
            <a:p>
              <a:pPr algn="ctr" eaLnBrk="0" hangingPunct="0"/>
              <a:r>
                <a:rPr lang="en-US" altLang="zh-CN" sz="1600" b="1">
                  <a:effectLst>
                    <a:outerShdw blurRad="38100" dist="38100" dir="2700000">
                      <a:srgbClr val="FFFFFF"/>
                    </a:outerShdw>
                  </a:effectLst>
                  <a:latin typeface="黑体" panose="02010609060101010101" pitchFamily="49" charset="-122"/>
                  <a:ea typeface="黑体" panose="02010609060101010101" pitchFamily="49" charset="-122"/>
                </a:rPr>
                <a:t>exp=n</a:t>
              </a:r>
            </a:p>
          </p:txBody>
        </p:sp>
        <p:sp>
          <p:nvSpPr>
            <p:cNvPr id="812064" name="Line 36"/>
            <p:cNvSpPr/>
            <p:nvPr/>
          </p:nvSpPr>
          <p:spPr>
            <a:xfrm>
              <a:off x="3792" y="3600"/>
              <a:ext cx="0" cy="240"/>
            </a:xfrm>
            <a:prstGeom prst="line">
              <a:avLst/>
            </a:prstGeom>
            <a:ln w="19050" cap="flat" cmpd="sng">
              <a:solidFill>
                <a:srgbClr val="32B828"/>
              </a:solidFill>
              <a:prstDash val="solid"/>
              <a:headEnd type="none" w="med" len="med"/>
              <a:tailEnd type="triangle" w="med" len="med"/>
            </a:ln>
          </p:spPr>
        </p:sp>
        <p:sp>
          <p:nvSpPr>
            <p:cNvPr id="812065" name="Line 37"/>
            <p:cNvSpPr/>
            <p:nvPr/>
          </p:nvSpPr>
          <p:spPr>
            <a:xfrm>
              <a:off x="4800" y="2208"/>
              <a:ext cx="144" cy="0"/>
            </a:xfrm>
            <a:prstGeom prst="line">
              <a:avLst/>
            </a:prstGeom>
            <a:ln w="19050" cap="flat" cmpd="sng">
              <a:solidFill>
                <a:srgbClr val="32B828"/>
              </a:solidFill>
              <a:prstDash val="solid"/>
              <a:headEnd type="none" w="med" len="med"/>
              <a:tailEnd type="none" w="med" len="med"/>
            </a:ln>
          </p:spPr>
        </p:sp>
        <p:sp>
          <p:nvSpPr>
            <p:cNvPr id="812066" name="Line 38"/>
            <p:cNvSpPr/>
            <p:nvPr/>
          </p:nvSpPr>
          <p:spPr>
            <a:xfrm>
              <a:off x="4176" y="2640"/>
              <a:ext cx="144" cy="0"/>
            </a:xfrm>
            <a:prstGeom prst="line">
              <a:avLst/>
            </a:prstGeom>
            <a:ln w="19050" cap="flat" cmpd="sng">
              <a:solidFill>
                <a:srgbClr val="32B828"/>
              </a:solidFill>
              <a:prstDash val="solid"/>
              <a:headEnd type="none" w="med" len="med"/>
              <a:tailEnd type="none" w="med" len="med"/>
            </a:ln>
          </p:spPr>
        </p:sp>
        <p:sp>
          <p:nvSpPr>
            <p:cNvPr id="2051111" name="Rectangle 39"/>
            <p:cNvSpPr>
              <a:spLocks noChangeArrowheads="1"/>
            </p:cNvSpPr>
            <p:nvPr/>
          </p:nvSpPr>
          <p:spPr bwMode="auto">
            <a:xfrm>
              <a:off x="4320" y="2544"/>
              <a:ext cx="480" cy="192"/>
            </a:xfrm>
            <a:prstGeom prst="rect">
              <a:avLst/>
            </a:prstGeom>
            <a:solidFill>
              <a:schemeClr val="bg1"/>
            </a:solidFill>
            <a:ln w="9525">
              <a:solidFill>
                <a:srgbClr val="32B828"/>
              </a:solidFill>
              <a:miter lim="800000"/>
            </a:ln>
            <a:effectLst/>
          </p:spPr>
          <p:txBody>
            <a:bodyPr wrap="none" anchor="ctr"/>
            <a:lstStyle/>
            <a:p>
              <a:pPr algn="ctr" eaLnBrk="0" hangingPunct="0"/>
              <a:r>
                <a:rPr lang="en-US" altLang="zh-CN" b="1">
                  <a:effectLst>
                    <a:outerShdw blurRad="38100" dist="38100" dir="2700000">
                      <a:srgbClr val="FFFFFF"/>
                    </a:outerShdw>
                  </a:effectLst>
                  <a:latin typeface="黑体" panose="02010609060101010101" pitchFamily="49" charset="-122"/>
                  <a:ea typeface="黑体" panose="02010609060101010101" pitchFamily="49" charset="-122"/>
                </a:rPr>
                <a:t>S2</a:t>
              </a:r>
            </a:p>
          </p:txBody>
        </p:sp>
        <p:sp>
          <p:nvSpPr>
            <p:cNvPr id="812068" name="Line 40"/>
            <p:cNvSpPr/>
            <p:nvPr/>
          </p:nvSpPr>
          <p:spPr>
            <a:xfrm>
              <a:off x="4800" y="2640"/>
              <a:ext cx="144" cy="0"/>
            </a:xfrm>
            <a:prstGeom prst="line">
              <a:avLst/>
            </a:prstGeom>
            <a:ln w="19050" cap="flat" cmpd="sng">
              <a:solidFill>
                <a:srgbClr val="32B828"/>
              </a:solidFill>
              <a:prstDash val="solid"/>
              <a:headEnd type="none" w="med" len="med"/>
              <a:tailEnd type="none" w="med" len="med"/>
            </a:ln>
          </p:spPr>
        </p:sp>
        <p:sp>
          <p:nvSpPr>
            <p:cNvPr id="812069" name="Text Box 44"/>
            <p:cNvSpPr txBox="1"/>
            <p:nvPr/>
          </p:nvSpPr>
          <p:spPr>
            <a:xfrm>
              <a:off x="4136" y="2400"/>
              <a:ext cx="188"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T</a:t>
              </a:r>
            </a:p>
          </p:txBody>
        </p:sp>
        <p:sp>
          <p:nvSpPr>
            <p:cNvPr id="812070" name="Line 45"/>
            <p:cNvSpPr/>
            <p:nvPr/>
          </p:nvSpPr>
          <p:spPr>
            <a:xfrm>
              <a:off x="4176" y="3456"/>
              <a:ext cx="144" cy="0"/>
            </a:xfrm>
            <a:prstGeom prst="line">
              <a:avLst/>
            </a:prstGeom>
            <a:ln w="19050" cap="flat" cmpd="sng">
              <a:solidFill>
                <a:srgbClr val="32B828"/>
              </a:solidFill>
              <a:prstDash val="solid"/>
              <a:headEnd type="none" w="med" len="med"/>
              <a:tailEnd type="none" w="med" len="med"/>
            </a:ln>
          </p:spPr>
        </p:sp>
        <p:sp>
          <p:nvSpPr>
            <p:cNvPr id="2051118" name="Rectangle 46"/>
            <p:cNvSpPr>
              <a:spLocks noChangeArrowheads="1"/>
            </p:cNvSpPr>
            <p:nvPr/>
          </p:nvSpPr>
          <p:spPr bwMode="auto">
            <a:xfrm>
              <a:off x="4320" y="3360"/>
              <a:ext cx="480" cy="192"/>
            </a:xfrm>
            <a:prstGeom prst="rect">
              <a:avLst/>
            </a:prstGeom>
            <a:solidFill>
              <a:schemeClr val="bg1"/>
            </a:solidFill>
            <a:ln w="9525">
              <a:solidFill>
                <a:srgbClr val="32B828"/>
              </a:solidFill>
              <a:miter lim="800000"/>
            </a:ln>
            <a:effectLst/>
          </p:spPr>
          <p:txBody>
            <a:bodyPr wrap="none" anchor="ctr"/>
            <a:lstStyle/>
            <a:p>
              <a:pPr algn="ctr" eaLnBrk="0" hangingPunct="0"/>
              <a:r>
                <a:rPr lang="en-US" altLang="zh-CN" b="1" err="1">
                  <a:effectLst>
                    <a:outerShdw blurRad="38100" dist="38100" dir="2700000">
                      <a:srgbClr val="FFFFFF"/>
                    </a:outerShdw>
                  </a:effectLst>
                  <a:latin typeface="黑体" panose="02010609060101010101" pitchFamily="49" charset="-122"/>
                  <a:ea typeface="黑体" panose="02010609060101010101" pitchFamily="49" charset="-122"/>
                </a:rPr>
                <a:t>Sn</a:t>
              </a:r>
              <a:endParaRPr lang="en-US" altLang="zh-CN" b="1">
                <a:effectLst>
                  <a:outerShdw blurRad="38100" dist="38100" dir="2700000">
                    <a:srgbClr val="FFFFFF"/>
                  </a:outerShdw>
                </a:effectLst>
                <a:latin typeface="黑体" panose="02010609060101010101" pitchFamily="49" charset="-122"/>
                <a:ea typeface="黑体" panose="02010609060101010101" pitchFamily="49" charset="-122"/>
              </a:endParaRPr>
            </a:p>
          </p:txBody>
        </p:sp>
        <p:sp>
          <p:nvSpPr>
            <p:cNvPr id="812072" name="Line 47"/>
            <p:cNvSpPr/>
            <p:nvPr/>
          </p:nvSpPr>
          <p:spPr>
            <a:xfrm>
              <a:off x="4800" y="3456"/>
              <a:ext cx="144" cy="0"/>
            </a:xfrm>
            <a:prstGeom prst="line">
              <a:avLst/>
            </a:prstGeom>
            <a:ln w="19050" cap="flat" cmpd="sng">
              <a:solidFill>
                <a:srgbClr val="32B828"/>
              </a:solidFill>
              <a:prstDash val="solid"/>
              <a:headEnd type="none" w="med" len="med"/>
              <a:tailEnd type="none" w="med" len="med"/>
            </a:ln>
          </p:spPr>
        </p:sp>
        <p:sp>
          <p:nvSpPr>
            <p:cNvPr id="812073" name="Text Box 48"/>
            <p:cNvSpPr txBox="1"/>
            <p:nvPr/>
          </p:nvSpPr>
          <p:spPr>
            <a:xfrm>
              <a:off x="4136" y="3216"/>
              <a:ext cx="188"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T</a:t>
              </a:r>
            </a:p>
          </p:txBody>
        </p:sp>
        <p:sp>
          <p:nvSpPr>
            <p:cNvPr id="812074" name="Text Box 49"/>
            <p:cNvSpPr txBox="1"/>
            <p:nvPr/>
          </p:nvSpPr>
          <p:spPr>
            <a:xfrm>
              <a:off x="3560" y="2736"/>
              <a:ext cx="188"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F</a:t>
              </a:r>
            </a:p>
          </p:txBody>
        </p:sp>
        <p:sp>
          <p:nvSpPr>
            <p:cNvPr id="812075" name="Text Box 50"/>
            <p:cNvSpPr txBox="1"/>
            <p:nvPr/>
          </p:nvSpPr>
          <p:spPr>
            <a:xfrm>
              <a:off x="3560" y="3552"/>
              <a:ext cx="188" cy="231"/>
            </a:xfrm>
            <a:prstGeom prst="rect">
              <a:avLst/>
            </a:prstGeom>
            <a:noFill/>
            <a:ln w="9525">
              <a:noFill/>
            </a:ln>
          </p:spPr>
          <p:txBody>
            <a:bodyPr wrap="none">
              <a:spAutoFit/>
            </a:bodyPr>
            <a:lstStyle/>
            <a:p>
              <a:pPr algn="ctr" eaLnBrk="0" hangingPunct="0"/>
              <a:r>
                <a:rPr lang="en-US" altLang="zh-CN" b="1">
                  <a:latin typeface="黑体" panose="02010609060101010101" pitchFamily="49" charset="-122"/>
                  <a:ea typeface="黑体" panose="02010609060101010101" pitchFamily="49" charset="-122"/>
                </a:rPr>
                <a:t>F</a:t>
              </a:r>
            </a:p>
          </p:txBody>
        </p:sp>
        <p:sp>
          <p:nvSpPr>
            <p:cNvPr id="812076" name="Line 51"/>
            <p:cNvSpPr/>
            <p:nvPr/>
          </p:nvSpPr>
          <p:spPr>
            <a:xfrm>
              <a:off x="3792" y="3696"/>
              <a:ext cx="1152" cy="0"/>
            </a:xfrm>
            <a:prstGeom prst="line">
              <a:avLst/>
            </a:prstGeom>
            <a:ln w="19050" cap="flat" cmpd="sng">
              <a:solidFill>
                <a:srgbClr val="32B828"/>
              </a:solidFill>
              <a:prstDash val="solid"/>
              <a:headEnd type="triangle" w="med" len="med"/>
              <a:tailEnd type="none" w="med" len="med"/>
            </a:ln>
          </p:spPr>
        </p:sp>
      </p:grpSp>
      <p:sp>
        <p:nvSpPr>
          <p:cNvPr id="807938" name="标题 807937"/>
          <p:cNvSpPr>
            <a:spLocks noGrp="1"/>
          </p:cNvSpPr>
          <p:nvPr>
            <p:ph type="title"/>
          </p:nvPr>
        </p:nvSpPr>
        <p:spPr>
          <a:xfrm>
            <a:off x="457200" y="359410"/>
            <a:ext cx="8229600" cy="715645"/>
          </a:xfrm>
        </p:spPr>
        <p:txBody>
          <a:bodyPr anchor="b" anchorCtr="0"/>
          <a:lstStyle/>
          <a:p>
            <a:pPr algn="l"/>
            <a:r>
              <a:rPr lang="en-US" altLang="zh-CN" b="1" dirty="0">
                <a:latin typeface="Times New Roman" panose="02020603050405020304" pitchFamily="18" charset="0"/>
              </a:rPr>
              <a:t>5.1 </a:t>
            </a:r>
            <a:r>
              <a:rPr lang="en-US" altLang="zh-CN" sz="4200" b="1" dirty="0">
                <a:latin typeface="Times New Roman" panose="02020603050405020304" pitchFamily="18" charset="0"/>
              </a:rPr>
              <a:t>程序流程图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74" name="Text Box 2"/>
          <p:cNvSpPr txBox="1"/>
          <p:nvPr/>
        </p:nvSpPr>
        <p:spPr>
          <a:xfrm>
            <a:off x="495300" y="1916113"/>
            <a:ext cx="3860800" cy="457200"/>
          </a:xfrm>
          <a:prstGeom prst="rect">
            <a:avLst/>
          </a:prstGeom>
          <a:noFill/>
          <a:ln w="9525">
            <a:noFill/>
          </a:ln>
        </p:spPr>
        <p:txBody>
          <a:bodyPr wrap="none">
            <a:spAutoFit/>
          </a:bodyPr>
          <a:lstStyle/>
          <a:p>
            <a:pPr algn="ctr" eaLnBrk="0" hangingPunct="0"/>
            <a:r>
              <a:rPr lang="zh-CN" altLang="en-US" sz="2400" b="1" dirty="0">
                <a:latin typeface="黑体" panose="02010609060101010101" pitchFamily="49" charset="-122"/>
                <a:ea typeface="黑体" panose="02010609060101010101" pitchFamily="49" charset="-122"/>
              </a:rPr>
              <a:t>程序设计流程图标准化图符</a:t>
            </a:r>
          </a:p>
        </p:txBody>
      </p:sp>
      <p:sp>
        <p:nvSpPr>
          <p:cNvPr id="814113" name="AutoShape 4"/>
          <p:cNvSpPr/>
          <p:nvPr/>
        </p:nvSpPr>
        <p:spPr>
          <a:xfrm>
            <a:off x="971550" y="3644900"/>
            <a:ext cx="1219200" cy="457200"/>
          </a:xfrm>
          <a:prstGeom prst="flowChartDecision">
            <a:avLst/>
          </a:prstGeom>
          <a:noFill/>
          <a:ln w="28575" cap="flat" cmpd="sng">
            <a:solidFill>
              <a:srgbClr val="32B828"/>
            </a:solidFill>
            <a:prstDash val="solid"/>
            <a:miter/>
            <a:headEnd type="none" w="med" len="med"/>
            <a:tailEnd type="none" w="med" len="med"/>
          </a:ln>
        </p:spPr>
        <p:txBody>
          <a:bodyPr wrap="none" anchor="ctr" anchorCtr="0"/>
          <a:lstStyle/>
          <a:p>
            <a:pPr algn="ctr" eaLnBrk="0" hangingPunct="0"/>
            <a:r>
              <a:rPr lang="en-US" altLang="zh-CN" sz="1400" b="1">
                <a:effectLst>
                  <a:outerShdw blurRad="38100" dist="38100" dir="2700000">
                    <a:srgbClr val="FFFFFF"/>
                  </a:outerShdw>
                </a:effectLst>
                <a:latin typeface="Arial" panose="020B0604020202020204" pitchFamily="34" charset="0"/>
                <a:ea typeface="文鼎细圆" pitchFamily="49" charset="-122"/>
              </a:rPr>
              <a:t>X1</a:t>
            </a:r>
          </a:p>
        </p:txBody>
      </p:sp>
      <p:sp>
        <p:nvSpPr>
          <p:cNvPr id="814114" name="Rectangle 11"/>
          <p:cNvSpPr/>
          <p:nvPr/>
        </p:nvSpPr>
        <p:spPr>
          <a:xfrm>
            <a:off x="4097338" y="2636838"/>
            <a:ext cx="762000" cy="381000"/>
          </a:xfrm>
          <a:prstGeom prst="rect">
            <a:avLst/>
          </a:prstGeom>
          <a:noFill/>
          <a:ln w="28575" cap="flat" cmpd="sng">
            <a:solidFill>
              <a:srgbClr val="32B828"/>
            </a:solidFill>
            <a:prstDash val="solid"/>
            <a:miter/>
            <a:headEnd type="none" w="med" len="med"/>
            <a:tailEnd type="none" w="med" len="med"/>
          </a:ln>
        </p:spPr>
        <p:txBody>
          <a:bodyPr wrap="none" anchor="ctr" anchorCtr="0"/>
          <a:lstStyle/>
          <a:p>
            <a:pPr algn="ctr" eaLnBrk="0" hangingPunct="0"/>
            <a:r>
              <a:rPr lang="en-US" altLang="zh-CN" sz="2000" b="1">
                <a:effectLst>
                  <a:outerShdw blurRad="38100" dist="38100" dir="2700000">
                    <a:srgbClr val="FFFFFF"/>
                  </a:outerShdw>
                </a:effectLst>
                <a:latin typeface="Arial" panose="020B0604020202020204" pitchFamily="34" charset="0"/>
                <a:ea typeface="文鼎细圆" pitchFamily="49" charset="-122"/>
              </a:rPr>
              <a:t> </a:t>
            </a:r>
          </a:p>
        </p:txBody>
      </p:sp>
      <p:sp>
        <p:nvSpPr>
          <p:cNvPr id="814115" name="AutoShape 75"/>
          <p:cNvSpPr/>
          <p:nvPr/>
        </p:nvSpPr>
        <p:spPr>
          <a:xfrm>
            <a:off x="1042988" y="2636838"/>
            <a:ext cx="1066800" cy="381000"/>
          </a:xfrm>
          <a:prstGeom prst="roundRect">
            <a:avLst>
              <a:gd name="adj" fmla="val 16667"/>
            </a:avLst>
          </a:prstGeom>
          <a:noFill/>
          <a:ln w="28575" cap="flat" cmpd="sng">
            <a:solidFill>
              <a:srgbClr val="32B828"/>
            </a:solidFill>
            <a:prstDash val="solid"/>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sp>
        <p:nvSpPr>
          <p:cNvPr id="814116" name="Rectangle 76"/>
          <p:cNvSpPr/>
          <p:nvPr/>
        </p:nvSpPr>
        <p:spPr>
          <a:xfrm>
            <a:off x="941388" y="3048000"/>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起止端点</a:t>
            </a:r>
          </a:p>
        </p:txBody>
      </p:sp>
      <p:sp>
        <p:nvSpPr>
          <p:cNvPr id="814117" name="AutoShape 77"/>
          <p:cNvSpPr/>
          <p:nvPr/>
        </p:nvSpPr>
        <p:spPr>
          <a:xfrm>
            <a:off x="2484438" y="2636838"/>
            <a:ext cx="1295400" cy="381000"/>
          </a:xfrm>
          <a:prstGeom prst="flowChartInputOutput">
            <a:avLst/>
          </a:prstGeom>
          <a:noFill/>
          <a:ln w="28575" cap="flat" cmpd="sng">
            <a:solidFill>
              <a:srgbClr val="32B828"/>
            </a:solidFill>
            <a:prstDash val="solid"/>
            <a:miter/>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sp>
        <p:nvSpPr>
          <p:cNvPr id="814118" name="Rectangle 78"/>
          <p:cNvSpPr/>
          <p:nvPr/>
        </p:nvSpPr>
        <p:spPr>
          <a:xfrm>
            <a:off x="2381250" y="3048000"/>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输入</a:t>
            </a:r>
            <a:r>
              <a:rPr lang="en-US" altLang="zh-CN" sz="200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输出</a:t>
            </a:r>
          </a:p>
        </p:txBody>
      </p:sp>
      <p:sp>
        <p:nvSpPr>
          <p:cNvPr id="814119" name="Rectangle 79"/>
          <p:cNvSpPr/>
          <p:nvPr/>
        </p:nvSpPr>
        <p:spPr>
          <a:xfrm>
            <a:off x="3860800" y="3048000"/>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一般处理</a:t>
            </a:r>
          </a:p>
        </p:txBody>
      </p:sp>
      <p:sp>
        <p:nvSpPr>
          <p:cNvPr id="814120" name="AutoShape 80"/>
          <p:cNvSpPr/>
          <p:nvPr/>
        </p:nvSpPr>
        <p:spPr>
          <a:xfrm>
            <a:off x="5238750" y="2636838"/>
            <a:ext cx="1066800" cy="381000"/>
          </a:xfrm>
          <a:prstGeom prst="flowChartPreparation">
            <a:avLst/>
          </a:prstGeom>
          <a:noFill/>
          <a:ln w="28575" cap="flat" cmpd="sng">
            <a:solidFill>
              <a:srgbClr val="32B828"/>
            </a:solidFill>
            <a:prstDash val="solid"/>
            <a:miter/>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sp>
        <p:nvSpPr>
          <p:cNvPr id="814121" name="Rectangle 81"/>
          <p:cNvSpPr/>
          <p:nvPr/>
        </p:nvSpPr>
        <p:spPr>
          <a:xfrm>
            <a:off x="5189538" y="3048000"/>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准备或预处理</a:t>
            </a:r>
          </a:p>
        </p:txBody>
      </p:sp>
      <p:sp>
        <p:nvSpPr>
          <p:cNvPr id="814122" name="Rectangle 82"/>
          <p:cNvSpPr/>
          <p:nvPr/>
        </p:nvSpPr>
        <p:spPr>
          <a:xfrm>
            <a:off x="6813550" y="3068638"/>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预定义处理</a:t>
            </a:r>
          </a:p>
        </p:txBody>
      </p:sp>
      <p:sp>
        <p:nvSpPr>
          <p:cNvPr id="814123" name="AutoShape 83"/>
          <p:cNvSpPr/>
          <p:nvPr/>
        </p:nvSpPr>
        <p:spPr>
          <a:xfrm>
            <a:off x="7019925" y="2636838"/>
            <a:ext cx="838200" cy="381000"/>
          </a:xfrm>
          <a:prstGeom prst="flowChartPredefinedProcess">
            <a:avLst/>
          </a:prstGeom>
          <a:noFill/>
          <a:ln w="28575" cap="flat" cmpd="sng">
            <a:solidFill>
              <a:srgbClr val="32B828"/>
            </a:solidFill>
            <a:prstDash val="solid"/>
            <a:miter/>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sp>
        <p:nvSpPr>
          <p:cNvPr id="814124" name="Rectangle 84"/>
          <p:cNvSpPr/>
          <p:nvPr/>
        </p:nvSpPr>
        <p:spPr>
          <a:xfrm>
            <a:off x="1011238" y="4086225"/>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条件判断</a:t>
            </a:r>
          </a:p>
        </p:txBody>
      </p:sp>
      <p:grpSp>
        <p:nvGrpSpPr>
          <p:cNvPr id="814125" name="Group 99"/>
          <p:cNvGrpSpPr/>
          <p:nvPr/>
        </p:nvGrpSpPr>
        <p:grpSpPr>
          <a:xfrm>
            <a:off x="2627313" y="3644900"/>
            <a:ext cx="838200" cy="381000"/>
            <a:chOff x="2304" y="2736"/>
            <a:chExt cx="528" cy="240"/>
          </a:xfrm>
        </p:grpSpPr>
        <p:sp>
          <p:nvSpPr>
            <p:cNvPr id="814126" name="Line 85"/>
            <p:cNvSpPr/>
            <p:nvPr/>
          </p:nvSpPr>
          <p:spPr>
            <a:xfrm>
              <a:off x="2400" y="2736"/>
              <a:ext cx="336" cy="0"/>
            </a:xfrm>
            <a:prstGeom prst="line">
              <a:avLst/>
            </a:prstGeom>
            <a:ln w="28575" cap="flat" cmpd="sng">
              <a:solidFill>
                <a:srgbClr val="32B828"/>
              </a:solidFill>
              <a:prstDash val="solid"/>
              <a:headEnd type="none" w="med" len="med"/>
              <a:tailEnd type="none" w="med" len="med"/>
            </a:ln>
          </p:spPr>
        </p:sp>
        <p:sp>
          <p:nvSpPr>
            <p:cNvPr id="814127" name="Line 86"/>
            <p:cNvSpPr/>
            <p:nvPr/>
          </p:nvSpPr>
          <p:spPr>
            <a:xfrm>
              <a:off x="2304" y="2976"/>
              <a:ext cx="528" cy="0"/>
            </a:xfrm>
            <a:prstGeom prst="line">
              <a:avLst/>
            </a:prstGeom>
            <a:ln w="28575" cap="flat" cmpd="sng">
              <a:solidFill>
                <a:srgbClr val="32B828"/>
              </a:solidFill>
              <a:prstDash val="solid"/>
              <a:headEnd type="none" w="med" len="med"/>
              <a:tailEnd type="none" w="med" len="med"/>
            </a:ln>
          </p:spPr>
        </p:sp>
        <p:sp>
          <p:nvSpPr>
            <p:cNvPr id="814128" name="Line 87"/>
            <p:cNvSpPr/>
            <p:nvPr/>
          </p:nvSpPr>
          <p:spPr>
            <a:xfrm flipV="1">
              <a:off x="2304" y="2736"/>
              <a:ext cx="96" cy="96"/>
            </a:xfrm>
            <a:prstGeom prst="line">
              <a:avLst/>
            </a:prstGeom>
            <a:ln w="28575" cap="flat" cmpd="sng">
              <a:solidFill>
                <a:srgbClr val="32B828"/>
              </a:solidFill>
              <a:prstDash val="solid"/>
              <a:headEnd type="none" w="med" len="med"/>
              <a:tailEnd type="none" w="med" len="med"/>
            </a:ln>
          </p:spPr>
        </p:sp>
        <p:sp>
          <p:nvSpPr>
            <p:cNvPr id="814129" name="Line 88"/>
            <p:cNvSpPr/>
            <p:nvPr/>
          </p:nvSpPr>
          <p:spPr>
            <a:xfrm flipH="1">
              <a:off x="2304" y="2832"/>
              <a:ext cx="0" cy="144"/>
            </a:xfrm>
            <a:prstGeom prst="line">
              <a:avLst/>
            </a:prstGeom>
            <a:ln w="28575" cap="flat" cmpd="sng">
              <a:solidFill>
                <a:srgbClr val="32B828"/>
              </a:solidFill>
              <a:prstDash val="solid"/>
              <a:headEnd type="none" w="med" len="med"/>
              <a:tailEnd type="none" w="med" len="med"/>
            </a:ln>
          </p:spPr>
        </p:sp>
        <p:sp>
          <p:nvSpPr>
            <p:cNvPr id="814130" name="Line 89"/>
            <p:cNvSpPr/>
            <p:nvPr/>
          </p:nvSpPr>
          <p:spPr>
            <a:xfrm>
              <a:off x="2832" y="2832"/>
              <a:ext cx="0" cy="144"/>
            </a:xfrm>
            <a:prstGeom prst="line">
              <a:avLst/>
            </a:prstGeom>
            <a:ln w="28575" cap="flat" cmpd="sng">
              <a:solidFill>
                <a:srgbClr val="32B828"/>
              </a:solidFill>
              <a:prstDash val="solid"/>
              <a:headEnd type="none" w="med" len="med"/>
              <a:tailEnd type="none" w="med" len="med"/>
            </a:ln>
          </p:spPr>
        </p:sp>
        <p:sp>
          <p:nvSpPr>
            <p:cNvPr id="814131" name="Line 90"/>
            <p:cNvSpPr/>
            <p:nvPr/>
          </p:nvSpPr>
          <p:spPr>
            <a:xfrm>
              <a:off x="2736" y="2736"/>
              <a:ext cx="96" cy="96"/>
            </a:xfrm>
            <a:prstGeom prst="line">
              <a:avLst/>
            </a:prstGeom>
            <a:ln w="28575" cap="flat" cmpd="sng">
              <a:solidFill>
                <a:srgbClr val="32B828"/>
              </a:solidFill>
              <a:prstDash val="solid"/>
              <a:headEnd type="none" w="med" len="med"/>
              <a:tailEnd type="none" w="med" len="med"/>
            </a:ln>
          </p:spPr>
        </p:sp>
      </p:grpSp>
      <p:sp>
        <p:nvSpPr>
          <p:cNvPr id="814132" name="Line 91"/>
          <p:cNvSpPr/>
          <p:nvPr/>
        </p:nvSpPr>
        <p:spPr>
          <a:xfrm flipV="1">
            <a:off x="6372225" y="5084763"/>
            <a:ext cx="152400" cy="0"/>
          </a:xfrm>
          <a:prstGeom prst="line">
            <a:avLst/>
          </a:prstGeom>
          <a:ln w="28575" cap="flat" cmpd="sng">
            <a:solidFill>
              <a:srgbClr val="32B828"/>
            </a:solidFill>
            <a:prstDash val="solid"/>
            <a:headEnd type="none" w="med" len="med"/>
            <a:tailEnd type="none" w="med" len="med"/>
          </a:ln>
        </p:spPr>
      </p:sp>
      <p:grpSp>
        <p:nvGrpSpPr>
          <p:cNvPr id="814133" name="Group 98"/>
          <p:cNvGrpSpPr/>
          <p:nvPr/>
        </p:nvGrpSpPr>
        <p:grpSpPr>
          <a:xfrm>
            <a:off x="3995738" y="3644900"/>
            <a:ext cx="838200" cy="381000"/>
            <a:chOff x="3120" y="2736"/>
            <a:chExt cx="528" cy="240"/>
          </a:xfrm>
        </p:grpSpPr>
        <p:sp>
          <p:nvSpPr>
            <p:cNvPr id="814134" name="Line 92"/>
            <p:cNvSpPr/>
            <p:nvPr/>
          </p:nvSpPr>
          <p:spPr>
            <a:xfrm flipH="1" flipV="1">
              <a:off x="3120" y="2880"/>
              <a:ext cx="96" cy="96"/>
            </a:xfrm>
            <a:prstGeom prst="line">
              <a:avLst/>
            </a:prstGeom>
            <a:ln w="28575" cap="flat" cmpd="sng">
              <a:solidFill>
                <a:srgbClr val="32B828"/>
              </a:solidFill>
              <a:prstDash val="solid"/>
              <a:headEnd type="none" w="med" len="med"/>
              <a:tailEnd type="none" w="med" len="med"/>
            </a:ln>
          </p:spPr>
        </p:sp>
        <p:sp>
          <p:nvSpPr>
            <p:cNvPr id="814135" name="Line 93"/>
            <p:cNvSpPr/>
            <p:nvPr/>
          </p:nvSpPr>
          <p:spPr>
            <a:xfrm>
              <a:off x="3120" y="2736"/>
              <a:ext cx="528" cy="0"/>
            </a:xfrm>
            <a:prstGeom prst="line">
              <a:avLst/>
            </a:prstGeom>
            <a:ln w="28575" cap="flat" cmpd="sng">
              <a:solidFill>
                <a:srgbClr val="32B828"/>
              </a:solidFill>
              <a:prstDash val="solid"/>
              <a:headEnd type="none" w="med" len="med"/>
              <a:tailEnd type="none" w="med" len="med"/>
            </a:ln>
          </p:spPr>
        </p:sp>
        <p:sp>
          <p:nvSpPr>
            <p:cNvPr id="814136" name="Line 94"/>
            <p:cNvSpPr/>
            <p:nvPr/>
          </p:nvSpPr>
          <p:spPr>
            <a:xfrm>
              <a:off x="3216" y="2976"/>
              <a:ext cx="336" cy="0"/>
            </a:xfrm>
            <a:prstGeom prst="line">
              <a:avLst/>
            </a:prstGeom>
            <a:ln w="28575" cap="flat" cmpd="sng">
              <a:solidFill>
                <a:srgbClr val="32B828"/>
              </a:solidFill>
              <a:prstDash val="solid"/>
              <a:headEnd type="none" w="med" len="med"/>
              <a:tailEnd type="none" w="med" len="med"/>
            </a:ln>
          </p:spPr>
        </p:sp>
        <p:sp>
          <p:nvSpPr>
            <p:cNvPr id="814137" name="Line 95"/>
            <p:cNvSpPr/>
            <p:nvPr/>
          </p:nvSpPr>
          <p:spPr>
            <a:xfrm flipH="1">
              <a:off x="3120" y="2736"/>
              <a:ext cx="0" cy="144"/>
            </a:xfrm>
            <a:prstGeom prst="line">
              <a:avLst/>
            </a:prstGeom>
            <a:ln w="28575" cap="flat" cmpd="sng">
              <a:solidFill>
                <a:srgbClr val="32B828"/>
              </a:solidFill>
              <a:prstDash val="solid"/>
              <a:headEnd type="none" w="med" len="med"/>
              <a:tailEnd type="none" w="med" len="med"/>
            </a:ln>
          </p:spPr>
        </p:sp>
        <p:sp>
          <p:nvSpPr>
            <p:cNvPr id="814138" name="Line 96"/>
            <p:cNvSpPr/>
            <p:nvPr/>
          </p:nvSpPr>
          <p:spPr>
            <a:xfrm flipH="1">
              <a:off x="3648" y="2736"/>
              <a:ext cx="0" cy="144"/>
            </a:xfrm>
            <a:prstGeom prst="line">
              <a:avLst/>
            </a:prstGeom>
            <a:ln w="28575" cap="flat" cmpd="sng">
              <a:solidFill>
                <a:srgbClr val="32B828"/>
              </a:solidFill>
              <a:prstDash val="solid"/>
              <a:headEnd type="none" w="med" len="med"/>
              <a:tailEnd type="none" w="med" len="med"/>
            </a:ln>
          </p:spPr>
        </p:sp>
        <p:sp>
          <p:nvSpPr>
            <p:cNvPr id="814139" name="Line 97"/>
            <p:cNvSpPr/>
            <p:nvPr/>
          </p:nvSpPr>
          <p:spPr>
            <a:xfrm flipH="1">
              <a:off x="3552" y="2880"/>
              <a:ext cx="96" cy="96"/>
            </a:xfrm>
            <a:prstGeom prst="line">
              <a:avLst/>
            </a:prstGeom>
            <a:ln w="28575" cap="flat" cmpd="sng">
              <a:solidFill>
                <a:srgbClr val="32B828"/>
              </a:solidFill>
              <a:prstDash val="solid"/>
              <a:headEnd type="none" w="med" len="med"/>
              <a:tailEnd type="none" w="med" len="med"/>
            </a:ln>
          </p:spPr>
        </p:sp>
      </p:grpSp>
      <p:sp>
        <p:nvSpPr>
          <p:cNvPr id="814140" name="Rectangle 100"/>
          <p:cNvSpPr/>
          <p:nvPr/>
        </p:nvSpPr>
        <p:spPr>
          <a:xfrm>
            <a:off x="2451100" y="4078288"/>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循环上界</a:t>
            </a:r>
          </a:p>
        </p:txBody>
      </p:sp>
      <p:sp>
        <p:nvSpPr>
          <p:cNvPr id="814141" name="Rectangle 101"/>
          <p:cNvSpPr/>
          <p:nvPr/>
        </p:nvSpPr>
        <p:spPr>
          <a:xfrm>
            <a:off x="3851275" y="4078288"/>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循环下界</a:t>
            </a:r>
          </a:p>
        </p:txBody>
      </p:sp>
      <p:sp>
        <p:nvSpPr>
          <p:cNvPr id="814142" name="AutoShape 102"/>
          <p:cNvSpPr/>
          <p:nvPr/>
        </p:nvSpPr>
        <p:spPr>
          <a:xfrm>
            <a:off x="5364163" y="3644900"/>
            <a:ext cx="838200" cy="381000"/>
          </a:xfrm>
          <a:prstGeom prst="flowChartDocument">
            <a:avLst/>
          </a:prstGeom>
          <a:noFill/>
          <a:ln w="28575" cap="flat" cmpd="sng">
            <a:solidFill>
              <a:srgbClr val="32B828"/>
            </a:solidFill>
            <a:prstDash val="solid"/>
            <a:miter/>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sp>
        <p:nvSpPr>
          <p:cNvPr id="814143" name="Rectangle 103"/>
          <p:cNvSpPr/>
          <p:nvPr/>
        </p:nvSpPr>
        <p:spPr>
          <a:xfrm>
            <a:off x="5235575" y="4078288"/>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文件或文档</a:t>
            </a:r>
          </a:p>
        </p:txBody>
      </p:sp>
      <p:grpSp>
        <p:nvGrpSpPr>
          <p:cNvPr id="814144" name="Group 107"/>
          <p:cNvGrpSpPr/>
          <p:nvPr/>
        </p:nvGrpSpPr>
        <p:grpSpPr>
          <a:xfrm>
            <a:off x="6600825" y="3716338"/>
            <a:ext cx="381000" cy="152400"/>
            <a:chOff x="2928" y="2832"/>
            <a:chExt cx="240" cy="96"/>
          </a:xfrm>
        </p:grpSpPr>
        <p:sp>
          <p:nvSpPr>
            <p:cNvPr id="814145" name="Line 5"/>
            <p:cNvSpPr/>
            <p:nvPr/>
          </p:nvSpPr>
          <p:spPr>
            <a:xfrm>
              <a:off x="2928" y="2880"/>
              <a:ext cx="144" cy="0"/>
            </a:xfrm>
            <a:prstGeom prst="line">
              <a:avLst/>
            </a:prstGeom>
            <a:ln w="28575" cap="flat" cmpd="sng">
              <a:solidFill>
                <a:srgbClr val="32B828"/>
              </a:solidFill>
              <a:prstDash val="solid"/>
              <a:headEnd type="none" w="med" len="med"/>
              <a:tailEnd type="triangle" w="med" len="med"/>
            </a:ln>
          </p:spPr>
        </p:sp>
        <p:sp>
          <p:nvSpPr>
            <p:cNvPr id="814146" name="Oval 104"/>
            <p:cNvSpPr/>
            <p:nvPr/>
          </p:nvSpPr>
          <p:spPr>
            <a:xfrm>
              <a:off x="3072" y="2832"/>
              <a:ext cx="96" cy="96"/>
            </a:xfrm>
            <a:prstGeom prst="ellipse">
              <a:avLst/>
            </a:prstGeom>
            <a:noFill/>
            <a:ln w="28575" cap="flat" cmpd="sng">
              <a:solidFill>
                <a:srgbClr val="32B828"/>
              </a:solidFill>
              <a:prstDash val="solid"/>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grpSp>
      <p:grpSp>
        <p:nvGrpSpPr>
          <p:cNvPr id="814147" name="Group 108"/>
          <p:cNvGrpSpPr/>
          <p:nvPr/>
        </p:nvGrpSpPr>
        <p:grpSpPr>
          <a:xfrm>
            <a:off x="7308850" y="3716338"/>
            <a:ext cx="381000" cy="152400"/>
            <a:chOff x="3312" y="2832"/>
            <a:chExt cx="240" cy="96"/>
          </a:xfrm>
        </p:grpSpPr>
        <p:sp>
          <p:nvSpPr>
            <p:cNvPr id="814148" name="Line 105"/>
            <p:cNvSpPr/>
            <p:nvPr/>
          </p:nvSpPr>
          <p:spPr>
            <a:xfrm>
              <a:off x="3408" y="2880"/>
              <a:ext cx="144" cy="0"/>
            </a:xfrm>
            <a:prstGeom prst="line">
              <a:avLst/>
            </a:prstGeom>
            <a:ln w="28575" cap="flat" cmpd="sng">
              <a:solidFill>
                <a:srgbClr val="32B828"/>
              </a:solidFill>
              <a:prstDash val="solid"/>
              <a:headEnd type="triangle" w="med" len="med"/>
              <a:tailEnd type="none" w="med" len="med"/>
            </a:ln>
          </p:spPr>
        </p:sp>
        <p:sp>
          <p:nvSpPr>
            <p:cNvPr id="814149" name="Oval 106"/>
            <p:cNvSpPr/>
            <p:nvPr/>
          </p:nvSpPr>
          <p:spPr>
            <a:xfrm>
              <a:off x="3312" y="2832"/>
              <a:ext cx="96" cy="96"/>
            </a:xfrm>
            <a:prstGeom prst="ellipse">
              <a:avLst/>
            </a:prstGeom>
            <a:noFill/>
            <a:ln w="28575" cap="flat" cmpd="sng">
              <a:solidFill>
                <a:srgbClr val="32B828"/>
              </a:solidFill>
              <a:prstDash val="solid"/>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grpSp>
      <p:sp>
        <p:nvSpPr>
          <p:cNvPr id="814150" name="Rectangle 109"/>
          <p:cNvSpPr/>
          <p:nvPr/>
        </p:nvSpPr>
        <p:spPr>
          <a:xfrm>
            <a:off x="6534150" y="4078288"/>
            <a:ext cx="6096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外接</a:t>
            </a:r>
          </a:p>
        </p:txBody>
      </p:sp>
      <p:sp>
        <p:nvSpPr>
          <p:cNvPr id="814151" name="Rectangle 110"/>
          <p:cNvSpPr/>
          <p:nvPr/>
        </p:nvSpPr>
        <p:spPr>
          <a:xfrm>
            <a:off x="7161213" y="4078288"/>
            <a:ext cx="6096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内接</a:t>
            </a:r>
          </a:p>
        </p:txBody>
      </p:sp>
      <p:sp>
        <p:nvSpPr>
          <p:cNvPr id="814152" name="Line 111"/>
          <p:cNvSpPr/>
          <p:nvPr/>
        </p:nvSpPr>
        <p:spPr>
          <a:xfrm>
            <a:off x="1200150" y="4999038"/>
            <a:ext cx="762000" cy="0"/>
          </a:xfrm>
          <a:prstGeom prst="line">
            <a:avLst/>
          </a:prstGeom>
          <a:ln w="28575" cap="flat" cmpd="sng">
            <a:solidFill>
              <a:srgbClr val="32B828"/>
            </a:solidFill>
            <a:prstDash val="solid"/>
            <a:headEnd type="none" w="med" len="med"/>
            <a:tailEnd type="triangle" w="med" len="med"/>
          </a:ln>
        </p:spPr>
      </p:sp>
      <p:sp>
        <p:nvSpPr>
          <p:cNvPr id="814153" name="Rectangle 112"/>
          <p:cNvSpPr/>
          <p:nvPr/>
        </p:nvSpPr>
        <p:spPr>
          <a:xfrm>
            <a:off x="1042988" y="5084763"/>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流程线</a:t>
            </a:r>
          </a:p>
        </p:txBody>
      </p:sp>
      <p:sp>
        <p:nvSpPr>
          <p:cNvPr id="814154" name="Line 113"/>
          <p:cNvSpPr/>
          <p:nvPr/>
        </p:nvSpPr>
        <p:spPr>
          <a:xfrm>
            <a:off x="2268538" y="5013325"/>
            <a:ext cx="762000" cy="0"/>
          </a:xfrm>
          <a:prstGeom prst="line">
            <a:avLst/>
          </a:prstGeom>
          <a:ln w="28575" cap="flat" cmpd="sng">
            <a:solidFill>
              <a:srgbClr val="32B828"/>
            </a:solidFill>
            <a:prstDash val="dash"/>
            <a:headEnd type="none" w="med" len="med"/>
            <a:tailEnd type="none" w="med" len="med"/>
          </a:ln>
        </p:spPr>
      </p:sp>
      <p:sp>
        <p:nvSpPr>
          <p:cNvPr id="814155" name="Rectangle 114"/>
          <p:cNvSpPr/>
          <p:nvPr/>
        </p:nvSpPr>
        <p:spPr>
          <a:xfrm>
            <a:off x="2078038" y="5084763"/>
            <a:ext cx="1143000" cy="381000"/>
          </a:xfrm>
          <a:prstGeom prst="rect">
            <a:avLst/>
          </a:prstGeom>
          <a:noFill/>
          <a:ln w="28575">
            <a:noFill/>
          </a:ln>
        </p:spPr>
        <p:txBody>
          <a:bodyPr wrap="none" anchor="ctr" anchorCtr="0"/>
          <a:lstStyle/>
          <a:p>
            <a:pPr algn="ctr" eaLnBrk="0" hangingPunct="0"/>
            <a:r>
              <a:rPr lang="zh-CN" altLang="en-US" sz="2000" dirty="0">
                <a:latin typeface="黑体" panose="02010609060101010101" pitchFamily="49" charset="-122"/>
                <a:ea typeface="黑体" panose="02010609060101010101" pitchFamily="49" charset="-122"/>
              </a:rPr>
              <a:t>虚线</a:t>
            </a:r>
          </a:p>
        </p:txBody>
      </p:sp>
      <p:sp>
        <p:nvSpPr>
          <p:cNvPr id="814156" name="Line 115"/>
          <p:cNvSpPr/>
          <p:nvPr/>
        </p:nvSpPr>
        <p:spPr>
          <a:xfrm>
            <a:off x="3419475" y="5013325"/>
            <a:ext cx="762000" cy="0"/>
          </a:xfrm>
          <a:prstGeom prst="line">
            <a:avLst/>
          </a:prstGeom>
          <a:ln w="28575" cap="flat" cmpd="sng">
            <a:solidFill>
              <a:srgbClr val="32B828"/>
            </a:solidFill>
            <a:prstDash val="lgDashDotDot"/>
            <a:headEnd type="none" w="med" len="med"/>
            <a:tailEnd type="none" w="med" len="med"/>
          </a:ln>
        </p:spPr>
      </p:sp>
      <p:sp>
        <p:nvSpPr>
          <p:cNvPr id="814157" name="Rectangle 116"/>
          <p:cNvSpPr/>
          <p:nvPr/>
        </p:nvSpPr>
        <p:spPr>
          <a:xfrm>
            <a:off x="3208338" y="5084763"/>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省略线</a:t>
            </a:r>
          </a:p>
        </p:txBody>
      </p:sp>
      <p:sp>
        <p:nvSpPr>
          <p:cNvPr id="814158" name="Line 117"/>
          <p:cNvSpPr/>
          <p:nvPr/>
        </p:nvSpPr>
        <p:spPr>
          <a:xfrm>
            <a:off x="4629150" y="4922838"/>
            <a:ext cx="762000" cy="0"/>
          </a:xfrm>
          <a:prstGeom prst="line">
            <a:avLst/>
          </a:prstGeom>
          <a:ln w="28575" cap="flat" cmpd="sng">
            <a:solidFill>
              <a:srgbClr val="32B828"/>
            </a:solidFill>
            <a:prstDash val="solid"/>
            <a:headEnd type="none" w="med" len="med"/>
            <a:tailEnd type="none" w="med" len="med"/>
          </a:ln>
        </p:spPr>
      </p:sp>
      <p:sp>
        <p:nvSpPr>
          <p:cNvPr id="814159" name="Rectangle 118"/>
          <p:cNvSpPr/>
          <p:nvPr/>
        </p:nvSpPr>
        <p:spPr>
          <a:xfrm>
            <a:off x="4405313" y="5084763"/>
            <a:ext cx="1143000" cy="3810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并行方式</a:t>
            </a:r>
          </a:p>
        </p:txBody>
      </p:sp>
      <p:sp>
        <p:nvSpPr>
          <p:cNvPr id="814160" name="Line 119"/>
          <p:cNvSpPr/>
          <p:nvPr/>
        </p:nvSpPr>
        <p:spPr>
          <a:xfrm>
            <a:off x="4643438" y="5013325"/>
            <a:ext cx="762000" cy="0"/>
          </a:xfrm>
          <a:prstGeom prst="line">
            <a:avLst/>
          </a:prstGeom>
          <a:ln w="28575" cap="flat" cmpd="sng">
            <a:solidFill>
              <a:srgbClr val="32B828"/>
            </a:solidFill>
            <a:prstDash val="solid"/>
            <a:headEnd type="none" w="med" len="med"/>
            <a:tailEnd type="none" w="med" len="med"/>
          </a:ln>
        </p:spPr>
      </p:sp>
      <p:sp>
        <p:nvSpPr>
          <p:cNvPr id="814161" name="Line 120"/>
          <p:cNvSpPr/>
          <p:nvPr/>
        </p:nvSpPr>
        <p:spPr>
          <a:xfrm>
            <a:off x="4787900" y="4846638"/>
            <a:ext cx="0" cy="76200"/>
          </a:xfrm>
          <a:prstGeom prst="line">
            <a:avLst/>
          </a:prstGeom>
          <a:ln w="28575" cap="flat" cmpd="sng">
            <a:solidFill>
              <a:srgbClr val="32B828"/>
            </a:solidFill>
            <a:prstDash val="solid"/>
            <a:headEnd type="none" w="med" len="med"/>
            <a:tailEnd type="none" w="med" len="med"/>
          </a:ln>
        </p:spPr>
      </p:sp>
      <p:sp>
        <p:nvSpPr>
          <p:cNvPr id="814162" name="Line 121"/>
          <p:cNvSpPr/>
          <p:nvPr/>
        </p:nvSpPr>
        <p:spPr>
          <a:xfrm>
            <a:off x="5148263" y="4868863"/>
            <a:ext cx="0" cy="76200"/>
          </a:xfrm>
          <a:prstGeom prst="line">
            <a:avLst/>
          </a:prstGeom>
          <a:ln w="28575" cap="flat" cmpd="sng">
            <a:solidFill>
              <a:srgbClr val="32B828"/>
            </a:solidFill>
            <a:prstDash val="solid"/>
            <a:headEnd type="none" w="med" len="med"/>
            <a:tailEnd type="none" w="med" len="med"/>
          </a:ln>
        </p:spPr>
      </p:sp>
      <p:sp>
        <p:nvSpPr>
          <p:cNvPr id="814163" name="Line 122"/>
          <p:cNvSpPr/>
          <p:nvPr/>
        </p:nvSpPr>
        <p:spPr>
          <a:xfrm>
            <a:off x="5010150" y="4999038"/>
            <a:ext cx="0" cy="76200"/>
          </a:xfrm>
          <a:prstGeom prst="line">
            <a:avLst/>
          </a:prstGeom>
          <a:ln w="28575" cap="flat" cmpd="sng">
            <a:solidFill>
              <a:srgbClr val="32B828"/>
            </a:solidFill>
            <a:prstDash val="solid"/>
            <a:headEnd type="none" w="med" len="med"/>
            <a:tailEnd type="none" w="med" len="med"/>
          </a:ln>
        </p:spPr>
      </p:sp>
      <p:sp>
        <p:nvSpPr>
          <p:cNvPr id="814164" name="Line 123"/>
          <p:cNvSpPr/>
          <p:nvPr/>
        </p:nvSpPr>
        <p:spPr>
          <a:xfrm>
            <a:off x="5867400" y="5084763"/>
            <a:ext cx="533400" cy="0"/>
          </a:xfrm>
          <a:prstGeom prst="line">
            <a:avLst/>
          </a:prstGeom>
          <a:ln w="28575" cap="flat" cmpd="sng">
            <a:solidFill>
              <a:srgbClr val="32B828"/>
            </a:solidFill>
            <a:prstDash val="dash"/>
            <a:headEnd type="none" w="med" len="med"/>
            <a:tailEnd type="none" w="med" len="med"/>
          </a:ln>
        </p:spPr>
      </p:sp>
      <p:sp>
        <p:nvSpPr>
          <p:cNvPr id="814165" name="AutoShape 124"/>
          <p:cNvSpPr/>
          <p:nvPr/>
        </p:nvSpPr>
        <p:spPr>
          <a:xfrm>
            <a:off x="6516688" y="4881563"/>
            <a:ext cx="152400" cy="457200"/>
          </a:xfrm>
          <a:prstGeom prst="leftBracket">
            <a:avLst>
              <a:gd name="adj" fmla="val 25000"/>
            </a:avLst>
          </a:prstGeom>
          <a:noFill/>
          <a:ln w="28575" cap="flat" cmpd="sng">
            <a:solidFill>
              <a:srgbClr val="32B828"/>
            </a:solidFill>
            <a:prstDash val="solid"/>
            <a:headEnd type="none" w="med" len="med"/>
            <a:tailEnd type="none" w="med" len="med"/>
          </a:ln>
        </p:spPr>
        <p:txBody>
          <a:bodyPr wrap="none" anchor="ctr" anchorCtr="0"/>
          <a:lstStyle/>
          <a:p>
            <a:pPr algn="ctr" eaLnBrk="0" hangingPunct="0"/>
            <a:endParaRPr dirty="0">
              <a:latin typeface="Times New Roman" panose="02020603050405020304" pitchFamily="18" charset="0"/>
              <a:ea typeface="楷体_GB2312" pitchFamily="49" charset="-122"/>
            </a:endParaRPr>
          </a:p>
        </p:txBody>
      </p:sp>
      <p:sp>
        <p:nvSpPr>
          <p:cNvPr id="814166" name="Rectangle 125"/>
          <p:cNvSpPr/>
          <p:nvPr/>
        </p:nvSpPr>
        <p:spPr>
          <a:xfrm>
            <a:off x="6588125" y="4941888"/>
            <a:ext cx="1143000" cy="304800"/>
          </a:xfrm>
          <a:prstGeom prst="rect">
            <a:avLst/>
          </a:prstGeom>
          <a:noFill/>
          <a:ln w="28575">
            <a:noFill/>
          </a:ln>
        </p:spPr>
        <p:txBody>
          <a:bodyPr wrap="none" anchor="ctr" anchorCtr="0"/>
          <a:lstStyle/>
          <a:p>
            <a:pPr algn="ctr" eaLnBrk="0" hangingPunct="0"/>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注解或注释</a:t>
            </a:r>
          </a:p>
        </p:txBody>
      </p:sp>
      <p:sp>
        <p:nvSpPr>
          <p:cNvPr id="807938" name="标题 807937"/>
          <p:cNvSpPr>
            <a:spLocks noGrp="1"/>
          </p:cNvSpPr>
          <p:nvPr>
            <p:ph type="title"/>
          </p:nvPr>
        </p:nvSpPr>
        <p:spPr>
          <a:xfrm>
            <a:off x="457200" y="359410"/>
            <a:ext cx="8229600" cy="715645"/>
          </a:xfrm>
        </p:spPr>
        <p:txBody>
          <a:bodyPr anchor="b" anchorCtr="0"/>
          <a:lstStyle/>
          <a:p>
            <a:pPr algn="l"/>
            <a:r>
              <a:rPr lang="en-US" altLang="zh-CN" b="1" dirty="0">
                <a:latin typeface="Times New Roman" panose="02020603050405020304" pitchFamily="18" charset="0"/>
              </a:rPr>
              <a:t>5.1 </a:t>
            </a:r>
            <a:r>
              <a:rPr lang="en-US" altLang="zh-CN" sz="4200" b="1" dirty="0">
                <a:latin typeface="Times New Roman" panose="02020603050405020304" pitchFamily="18" charset="0"/>
              </a:rPr>
              <a:t>程序流程图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14115"/>
                                        </p:tgtEl>
                                      </p:cBhvr>
                                    </p:animEffect>
                                    <p:animScale>
                                      <p:cBhvr>
                                        <p:cTn id="7" dur="250" autoRev="1" fill="hold"/>
                                        <p:tgtEl>
                                          <p:spTgt spid="8141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814117"/>
                                        </p:tgtEl>
                                      </p:cBhvr>
                                    </p:animEffect>
                                    <p:animScale>
                                      <p:cBhvr>
                                        <p:cTn id="12" dur="250" autoRev="1" fill="hold"/>
                                        <p:tgtEl>
                                          <p:spTgt spid="8141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814114"/>
                                        </p:tgtEl>
                                      </p:cBhvr>
                                    </p:animEffect>
                                    <p:animScale>
                                      <p:cBhvr>
                                        <p:cTn id="17" dur="250" autoRev="1" fill="hold"/>
                                        <p:tgtEl>
                                          <p:spTgt spid="81411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814120"/>
                                        </p:tgtEl>
                                      </p:cBhvr>
                                    </p:animEffect>
                                    <p:animScale>
                                      <p:cBhvr>
                                        <p:cTn id="22" dur="250" autoRev="1" fill="hold"/>
                                        <p:tgtEl>
                                          <p:spTgt spid="81412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814123"/>
                                        </p:tgtEl>
                                      </p:cBhvr>
                                    </p:animEffect>
                                    <p:animScale>
                                      <p:cBhvr>
                                        <p:cTn id="27" dur="250" autoRev="1" fill="hold"/>
                                        <p:tgtEl>
                                          <p:spTgt spid="814123"/>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814113"/>
                                        </p:tgtEl>
                                      </p:cBhvr>
                                    </p:animEffect>
                                    <p:animScale>
                                      <p:cBhvr>
                                        <p:cTn id="32" dur="250" autoRev="1" fill="hold"/>
                                        <p:tgtEl>
                                          <p:spTgt spid="814113"/>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814125"/>
                                        </p:tgtEl>
                                      </p:cBhvr>
                                    </p:animEffect>
                                    <p:animScale>
                                      <p:cBhvr>
                                        <p:cTn id="37" dur="250" autoRev="1" fill="hold"/>
                                        <p:tgtEl>
                                          <p:spTgt spid="814125"/>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814133"/>
                                        </p:tgtEl>
                                      </p:cBhvr>
                                    </p:animEffect>
                                    <p:animScale>
                                      <p:cBhvr>
                                        <p:cTn id="42" dur="250" autoRev="1" fill="hold"/>
                                        <p:tgtEl>
                                          <p:spTgt spid="814133"/>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0" nodeType="clickEffect">
                                  <p:stCondLst>
                                    <p:cond delay="0"/>
                                  </p:stCondLst>
                                  <p:childTnLst>
                                    <p:animEffect transition="out" filter="fade">
                                      <p:cBhvr>
                                        <p:cTn id="46" dur="500" tmFilter="0, 0; .2, .5; .8, .5; 1, 0"/>
                                        <p:tgtEl>
                                          <p:spTgt spid="814142"/>
                                        </p:tgtEl>
                                      </p:cBhvr>
                                    </p:animEffect>
                                    <p:animScale>
                                      <p:cBhvr>
                                        <p:cTn id="47" dur="250" autoRev="1" fill="hold"/>
                                        <p:tgtEl>
                                          <p:spTgt spid="814142"/>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814144"/>
                                        </p:tgtEl>
                                      </p:cBhvr>
                                    </p:animEffect>
                                    <p:animScale>
                                      <p:cBhvr>
                                        <p:cTn id="52" dur="250" autoRev="1" fill="hold"/>
                                        <p:tgtEl>
                                          <p:spTgt spid="814144"/>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814147"/>
                                        </p:tgtEl>
                                      </p:cBhvr>
                                    </p:animEffect>
                                    <p:animScale>
                                      <p:cBhvr>
                                        <p:cTn id="55" dur="250" autoRev="1" fill="hold"/>
                                        <p:tgtEl>
                                          <p:spTgt spid="814147"/>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0" nodeType="clickEffect">
                                  <p:stCondLst>
                                    <p:cond delay="0"/>
                                  </p:stCondLst>
                                  <p:childTnLst>
                                    <p:animEffect transition="out" filter="fade">
                                      <p:cBhvr>
                                        <p:cTn id="59" dur="500" tmFilter="0, 0; .2, .5; .8, .5; 1, 0"/>
                                        <p:tgtEl>
                                          <p:spTgt spid="814153"/>
                                        </p:tgtEl>
                                      </p:cBhvr>
                                    </p:animEffect>
                                    <p:animScale>
                                      <p:cBhvr>
                                        <p:cTn id="60" dur="250" autoRev="1" fill="hold"/>
                                        <p:tgtEl>
                                          <p:spTgt spid="814153"/>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nodeType="clickEffect">
                                  <p:stCondLst>
                                    <p:cond delay="0"/>
                                  </p:stCondLst>
                                  <p:childTnLst>
                                    <p:animEffect transition="out" filter="fade">
                                      <p:cBhvr>
                                        <p:cTn id="64" dur="500" tmFilter="0, 0; .2, .5; .8, .5; 1, 0"/>
                                        <p:tgtEl>
                                          <p:spTgt spid="814154"/>
                                        </p:tgtEl>
                                      </p:cBhvr>
                                    </p:animEffect>
                                    <p:animScale>
                                      <p:cBhvr>
                                        <p:cTn id="65" dur="250" autoRev="1" fill="hold"/>
                                        <p:tgtEl>
                                          <p:spTgt spid="814154"/>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814156"/>
                                        </p:tgtEl>
                                      </p:cBhvr>
                                    </p:animEffect>
                                    <p:animScale>
                                      <p:cBhvr>
                                        <p:cTn id="70" dur="250" autoRev="1" fill="hold"/>
                                        <p:tgtEl>
                                          <p:spTgt spid="814156"/>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6" presetClass="emph" presetSubtype="0" fill="hold" nodeType="clickEffect">
                                  <p:stCondLst>
                                    <p:cond delay="0"/>
                                  </p:stCondLst>
                                  <p:childTnLst>
                                    <p:animEffect transition="out" filter="fade">
                                      <p:cBhvr>
                                        <p:cTn id="74" dur="500" tmFilter="0, 0; .2, .5; .8, .5; 1, 0"/>
                                        <p:tgtEl>
                                          <p:spTgt spid="814162"/>
                                        </p:tgtEl>
                                      </p:cBhvr>
                                    </p:animEffect>
                                    <p:animScale>
                                      <p:cBhvr>
                                        <p:cTn id="75" dur="250" autoRev="1" fill="hold"/>
                                        <p:tgtEl>
                                          <p:spTgt spid="814162"/>
                                        </p:tgtEl>
                                      </p:cBhvr>
                                      <p:by x="105000" y="105000"/>
                                    </p:animScale>
                                  </p:childTnLst>
                                </p:cTn>
                              </p:par>
                              <p:par>
                                <p:cTn id="76" presetID="26" presetClass="emph" presetSubtype="0" fill="hold" nodeType="withEffect">
                                  <p:stCondLst>
                                    <p:cond delay="0"/>
                                  </p:stCondLst>
                                  <p:childTnLst>
                                    <p:animEffect transition="out" filter="fade">
                                      <p:cBhvr>
                                        <p:cTn id="77" dur="500" tmFilter="0, 0; .2, .5; .8, .5; 1, 0"/>
                                        <p:tgtEl>
                                          <p:spTgt spid="814161"/>
                                        </p:tgtEl>
                                      </p:cBhvr>
                                    </p:animEffect>
                                    <p:animScale>
                                      <p:cBhvr>
                                        <p:cTn id="78" dur="250" autoRev="1" fill="hold"/>
                                        <p:tgtEl>
                                          <p:spTgt spid="814161"/>
                                        </p:tgtEl>
                                      </p:cBhvr>
                                      <p:by x="105000" y="105000"/>
                                    </p:animScale>
                                  </p:childTnLst>
                                </p:cTn>
                              </p:par>
                              <p:par>
                                <p:cTn id="79" presetID="26" presetClass="emph" presetSubtype="0" fill="hold" nodeType="withEffect">
                                  <p:stCondLst>
                                    <p:cond delay="0"/>
                                  </p:stCondLst>
                                  <p:childTnLst>
                                    <p:animEffect transition="out" filter="fade">
                                      <p:cBhvr>
                                        <p:cTn id="80" dur="500" tmFilter="0, 0; .2, .5; .8, .5; 1, 0"/>
                                        <p:tgtEl>
                                          <p:spTgt spid="814160"/>
                                        </p:tgtEl>
                                      </p:cBhvr>
                                    </p:animEffect>
                                    <p:animScale>
                                      <p:cBhvr>
                                        <p:cTn id="81" dur="250" autoRev="1" fill="hold"/>
                                        <p:tgtEl>
                                          <p:spTgt spid="814160"/>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814164"/>
                                        </p:tgtEl>
                                      </p:cBhvr>
                                    </p:animEffect>
                                    <p:animScale>
                                      <p:cBhvr>
                                        <p:cTn id="86" dur="250" autoRev="1" fill="hold"/>
                                        <p:tgtEl>
                                          <p:spTgt spid="814164"/>
                                        </p:tgtEl>
                                      </p:cBhvr>
                                      <p:by x="105000" y="105000"/>
                                    </p:animScale>
                                  </p:childTnLst>
                                </p:cTn>
                              </p:par>
                              <p:par>
                                <p:cTn id="87" presetID="26" presetClass="emph" presetSubtype="0" fill="hold" grpId="0" nodeType="withEffect">
                                  <p:stCondLst>
                                    <p:cond delay="0"/>
                                  </p:stCondLst>
                                  <p:childTnLst>
                                    <p:animEffect transition="out" filter="fade">
                                      <p:cBhvr>
                                        <p:cTn id="88" dur="500" tmFilter="0, 0; .2, .5; .8, .5; 1, 0"/>
                                        <p:tgtEl>
                                          <p:spTgt spid="814165"/>
                                        </p:tgtEl>
                                      </p:cBhvr>
                                    </p:animEffect>
                                    <p:animScale>
                                      <p:cBhvr>
                                        <p:cTn id="89" dur="250" autoRev="1" fill="hold"/>
                                        <p:tgtEl>
                                          <p:spTgt spid="8141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113" grpId="0" bldLvl="0" animBg="1"/>
      <p:bldP spid="814114" grpId="0" bldLvl="0" animBg="1"/>
      <p:bldP spid="814115" grpId="0" bldLvl="0" animBg="1"/>
      <p:bldP spid="814117" grpId="0" bldLvl="0" animBg="1"/>
      <p:bldP spid="814120" grpId="0" bldLvl="0" animBg="1"/>
      <p:bldP spid="814123" grpId="0" bldLvl="0" animBg="1"/>
      <p:bldP spid="814142" grpId="0" bldLvl="0" animBg="1"/>
      <p:bldP spid="814153" grpId="0"/>
      <p:bldP spid="814165"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sym typeface="+mn-ea"/>
              </a:rPr>
              <a:t>例：计算</a:t>
            </a:r>
            <a:r>
              <a:rPr lang="en-US" altLang="zh-CN" sz="3600" b="1">
                <a:sym typeface="+mn-ea"/>
              </a:rPr>
              <a:t>n</a:t>
            </a:r>
            <a:r>
              <a:rPr lang="zh-CN" altLang="en-US" sz="3600" b="1" dirty="0">
                <a:sym typeface="+mn-ea"/>
              </a:rPr>
              <a:t>阶乘的程序流程图</a:t>
            </a:r>
          </a:p>
        </p:txBody>
      </p:sp>
      <p:pic>
        <p:nvPicPr>
          <p:cNvPr id="816134" name="图片 816133"/>
          <p:cNvPicPr>
            <a:picLocks noChangeAspect="1"/>
          </p:cNvPicPr>
          <p:nvPr/>
        </p:nvPicPr>
        <p:blipFill>
          <a:blip r:embed="rId2"/>
          <a:stretch>
            <a:fillRect/>
          </a:stretch>
        </p:blipFill>
        <p:spPr>
          <a:xfrm>
            <a:off x="1042988" y="836613"/>
            <a:ext cx="2905125" cy="5667375"/>
          </a:xfrm>
          <a:prstGeom prst="rect">
            <a:avLst/>
          </a:prstGeom>
          <a:noFill/>
          <a:ln w="28575" cap="flat" cmpd="sng">
            <a:solidFill>
              <a:srgbClr val="008000"/>
            </a:solidFill>
            <a:prstDash val="solid"/>
            <a:miter/>
            <a:headEnd type="none" w="med" len="med"/>
            <a:tailEnd type="none" w="med" len="med"/>
          </a:ln>
        </p:spPr>
      </p:pic>
      <p:pic>
        <p:nvPicPr>
          <p:cNvPr id="816135" name="图片 816134"/>
          <p:cNvPicPr>
            <a:picLocks noChangeAspect="1"/>
          </p:cNvPicPr>
          <p:nvPr/>
        </p:nvPicPr>
        <p:blipFill>
          <a:blip r:embed="rId3"/>
          <a:stretch>
            <a:fillRect/>
          </a:stretch>
        </p:blipFill>
        <p:spPr>
          <a:xfrm>
            <a:off x="5148263" y="836613"/>
            <a:ext cx="2390775" cy="5629275"/>
          </a:xfrm>
          <a:prstGeom prst="rect">
            <a:avLst/>
          </a:prstGeom>
          <a:noFill/>
          <a:ln w="28575" cap="flat" cmpd="sng">
            <a:solidFill>
              <a:srgbClr val="008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6134"/>
                                        </p:tgtEl>
                                        <p:attrNameLst>
                                          <p:attrName>style.visibility</p:attrName>
                                        </p:attrNameLst>
                                      </p:cBhvr>
                                      <p:to>
                                        <p:strVal val="visible"/>
                                      </p:to>
                                    </p:set>
                                    <p:anim calcmode="lin" valueType="num">
                                      <p:cBhvr additive="base">
                                        <p:cTn id="7" dur="500" fill="hold"/>
                                        <p:tgtEl>
                                          <p:spTgt spid="816134"/>
                                        </p:tgtEl>
                                        <p:attrNameLst>
                                          <p:attrName>ppt_x</p:attrName>
                                        </p:attrNameLst>
                                      </p:cBhvr>
                                      <p:tavLst>
                                        <p:tav tm="0">
                                          <p:val>
                                            <p:strVal val="#ppt_x"/>
                                          </p:val>
                                        </p:tav>
                                        <p:tav tm="100000">
                                          <p:val>
                                            <p:strVal val="#ppt_x"/>
                                          </p:val>
                                        </p:tav>
                                      </p:tavLst>
                                    </p:anim>
                                    <p:anim calcmode="lin" valueType="num">
                                      <p:cBhvr additive="base">
                                        <p:cTn id="8" dur="500" fill="hold"/>
                                        <p:tgtEl>
                                          <p:spTgt spid="816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6135"/>
                                        </p:tgtEl>
                                        <p:attrNameLst>
                                          <p:attrName>style.visibility</p:attrName>
                                        </p:attrNameLst>
                                      </p:cBhvr>
                                      <p:to>
                                        <p:strVal val="visible"/>
                                      </p:to>
                                    </p:set>
                                    <p:anim calcmode="lin" valueType="num">
                                      <p:cBhvr additive="base">
                                        <p:cTn id="13" dur="500" fill="hold"/>
                                        <p:tgtEl>
                                          <p:spTgt spid="816135"/>
                                        </p:tgtEl>
                                        <p:attrNameLst>
                                          <p:attrName>ppt_x</p:attrName>
                                        </p:attrNameLst>
                                      </p:cBhvr>
                                      <p:tavLst>
                                        <p:tav tm="0">
                                          <p:val>
                                            <p:strVal val="#ppt_x"/>
                                          </p:val>
                                        </p:tav>
                                        <p:tav tm="100000">
                                          <p:val>
                                            <p:strVal val="#ppt_x"/>
                                          </p:val>
                                        </p:tav>
                                      </p:tavLst>
                                    </p:anim>
                                    <p:anim calcmode="lin" valueType="num">
                                      <p:cBhvr additive="base">
                                        <p:cTn id="14" dur="500" fill="hold"/>
                                        <p:tgtEl>
                                          <p:spTgt spid="816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subTitle" idx="4294967295"/>
          </p:nvPr>
        </p:nvSpPr>
        <p:spPr>
          <a:xfrm>
            <a:off x="0" y="533400"/>
            <a:ext cx="8382000" cy="5991225"/>
          </a:xfrm>
        </p:spPr>
        <p:txBody>
          <a:bodyPr vert="horz" wrap="square" lIns="91440" tIns="45720" rIns="91440" bIns="45720" anchor="t" anchorCtr="0"/>
          <a:lstStyle/>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indent="-349250" algn="ctr">
              <a:buSzPct val="65000"/>
              <a:buFontTx/>
            </a:pPr>
            <a:endParaRPr lang="zh-CN" altLang="en-US" dirty="0">
              <a:latin typeface="+mn-lt"/>
              <a:ea typeface="+mn-ea"/>
              <a:cs typeface="+mn-cs"/>
            </a:endParaRPr>
          </a:p>
          <a:p>
            <a:pPr marL="0" indent="0" algn="ctr">
              <a:buSzPct val="65000"/>
              <a:buFontTx/>
              <a:buNone/>
            </a:pPr>
            <a:endParaRPr lang="zh-CN" altLang="en-US" dirty="0">
              <a:latin typeface="+mn-lt"/>
              <a:ea typeface="+mn-ea"/>
              <a:cs typeface="+mn-cs"/>
            </a:endParaRPr>
          </a:p>
          <a:p>
            <a:pPr marL="0" indent="0" algn="ctr">
              <a:buSzPct val="65000"/>
              <a:buFontTx/>
              <a:buNone/>
            </a:pPr>
            <a:r>
              <a:rPr lang="zh-CN" altLang="en-US" dirty="0">
                <a:latin typeface="+mn-lt"/>
                <a:ea typeface="+mn-ea"/>
                <a:cs typeface="+mn-cs"/>
              </a:rPr>
              <a:t>图</a:t>
            </a:r>
            <a:r>
              <a:rPr lang="en-US" altLang="zh-CN" dirty="0">
                <a:latin typeface="+mn-lt"/>
                <a:ea typeface="+mn-ea"/>
                <a:cs typeface="+mn-cs"/>
              </a:rPr>
              <a:t>  </a:t>
            </a:r>
            <a:r>
              <a:rPr lang="zh-CN" altLang="en-US" dirty="0">
                <a:latin typeface="+mn-lt"/>
                <a:ea typeface="+mn-ea"/>
                <a:cs typeface="+mn-cs"/>
              </a:rPr>
              <a:t>盒图的基本符号</a:t>
            </a:r>
          </a:p>
        </p:txBody>
      </p:sp>
      <p:pic>
        <p:nvPicPr>
          <p:cNvPr id="38915" name="Picture 3" descr="rj61"/>
          <p:cNvPicPr>
            <a:picLocks noChangeAspect="1"/>
          </p:cNvPicPr>
          <p:nvPr/>
        </p:nvPicPr>
        <p:blipFill>
          <a:blip r:embed="rId3"/>
          <a:stretch>
            <a:fillRect/>
          </a:stretch>
        </p:blipFill>
        <p:spPr>
          <a:xfrm>
            <a:off x="791210" y="1088708"/>
            <a:ext cx="7704138" cy="4679950"/>
          </a:xfrm>
          <a:prstGeom prst="rect">
            <a:avLst/>
          </a:prstGeom>
          <a:noFill/>
          <a:ln w="9525">
            <a:noFill/>
          </a:ln>
        </p:spPr>
      </p:pic>
      <p:sp>
        <p:nvSpPr>
          <p:cNvPr id="4" name="标题 3"/>
          <p:cNvSpPr>
            <a:spLocks noGrp="1"/>
          </p:cNvSpPr>
          <p:nvPr>
            <p:ph type="title"/>
          </p:nvPr>
        </p:nvSpPr>
        <p:spPr>
          <a:xfrm>
            <a:off x="367665" y="180340"/>
            <a:ext cx="8229600" cy="715645"/>
          </a:xfrm>
        </p:spPr>
        <p:txBody>
          <a:bodyPr anchor="b" anchorCtr="0"/>
          <a:lstStyle/>
          <a:p>
            <a:pPr algn="l"/>
            <a:r>
              <a:rPr lang="en-US" altLang="zh-CN" b="1" dirty="0">
                <a:latin typeface="Times New Roman" panose="02020603050405020304" pitchFamily="18" charset="0"/>
              </a:rPr>
              <a:t>5.2 </a:t>
            </a:r>
            <a:r>
              <a:rPr lang="zh-CN" altLang="en-US" sz="4200" b="1" dirty="0">
                <a:latin typeface="Times New Roman" panose="02020603050405020304" pitchFamily="18" charset="0"/>
              </a:rPr>
              <a:t>盒</a:t>
            </a:r>
            <a:r>
              <a:rPr lang="en-US" altLang="zh-CN" sz="4200" b="1" dirty="0">
                <a:latin typeface="Times New Roman" panose="02020603050405020304" pitchFamily="18" charset="0"/>
              </a:rPr>
              <a:t>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矩形 819201"/>
          <p:cNvSpPr/>
          <p:nvPr/>
        </p:nvSpPr>
        <p:spPr>
          <a:xfrm>
            <a:off x="34925" y="-242887"/>
            <a:ext cx="5400675" cy="963612"/>
          </a:xfrm>
          <a:prstGeom prst="rect">
            <a:avLst/>
          </a:prstGeom>
          <a:noFill/>
          <a:ln w="9525">
            <a:noFill/>
          </a:ln>
        </p:spPr>
        <p:txBody>
          <a:bodyPr anchor="b" anchorCtr="0"/>
          <a:lstStyle>
            <a:lvl1pPr marL="0" lvl="0" indent="0" algn="ctr" defTabSz="914400" rtl="0" eaLnBrk="1" fontAlgn="base" latinLnBrk="0" hangingPunct="1">
              <a:lnSpc>
                <a:spcPct val="100000"/>
              </a:lnSpc>
              <a:spcBef>
                <a:spcPct val="0"/>
              </a:spcBef>
              <a:spcAft>
                <a:spcPct val="0"/>
              </a:spcAft>
              <a:buClrTx/>
              <a:buSzTx/>
              <a:buFontTx/>
              <a:buNone/>
              <a:defRPr sz="4500" u="none" kern="1200" baseline="0">
                <a:solidFill>
                  <a:schemeClr val="accent2"/>
                </a:solidFill>
                <a:latin typeface="黑体" panose="02010609060101010101" pitchFamily="49" charset="-122"/>
                <a:ea typeface="黑体" panose="02010609060101010101" pitchFamily="49" charset="-122"/>
              </a:defRPr>
            </a:lvl1pPr>
          </a:lstStyle>
          <a:p>
            <a:pPr lvl="0" algn="l"/>
            <a:endParaRPr lang="zh-CN" altLang="en-US" sz="3200" b="1" dirty="0"/>
          </a:p>
        </p:txBody>
      </p:sp>
      <p:pic>
        <p:nvPicPr>
          <p:cNvPr id="819205" name="图片 819204"/>
          <p:cNvPicPr>
            <a:picLocks noChangeAspect="1"/>
          </p:cNvPicPr>
          <p:nvPr/>
        </p:nvPicPr>
        <p:blipFill>
          <a:blip r:embed="rId2"/>
          <a:stretch>
            <a:fillRect/>
          </a:stretch>
        </p:blipFill>
        <p:spPr>
          <a:xfrm>
            <a:off x="3132138" y="1125538"/>
            <a:ext cx="2960687" cy="5033962"/>
          </a:xfrm>
          <a:prstGeom prst="rect">
            <a:avLst/>
          </a:prstGeom>
          <a:noFill/>
          <a:ln w="9525">
            <a:noFill/>
          </a:ln>
        </p:spPr>
      </p:pic>
      <p:sp>
        <p:nvSpPr>
          <p:cNvPr id="3" name="文本框 2"/>
          <p:cNvSpPr txBox="1"/>
          <p:nvPr/>
        </p:nvSpPr>
        <p:spPr>
          <a:xfrm>
            <a:off x="611505" y="368935"/>
            <a:ext cx="4572000" cy="583565"/>
          </a:xfrm>
          <a:prstGeom prst="rect">
            <a:avLst/>
          </a:prstGeom>
          <a:noFill/>
        </p:spPr>
        <p:txBody>
          <a:bodyPr wrap="square" rtlCol="0" anchor="t">
            <a:spAutoFit/>
          </a:bodyPr>
          <a:lstStyle/>
          <a:p>
            <a:pPr lvl="0" algn="l"/>
            <a:r>
              <a:rPr lang="zh-CN" altLang="en-US" sz="3200" b="1" dirty="0">
                <a:solidFill>
                  <a:schemeClr val="tx2"/>
                </a:solidFill>
                <a:sym typeface="+mn-ea"/>
              </a:rPr>
              <a:t>例：计算</a:t>
            </a:r>
            <a:r>
              <a:rPr lang="en-US" altLang="zh-CN" sz="3200" b="1">
                <a:solidFill>
                  <a:schemeClr val="tx2"/>
                </a:solidFill>
                <a:sym typeface="+mn-ea"/>
              </a:rPr>
              <a:t>n</a:t>
            </a:r>
            <a:r>
              <a:rPr lang="zh-CN" altLang="en-US" sz="3200" b="1" dirty="0">
                <a:solidFill>
                  <a:schemeClr val="tx2"/>
                </a:solidFill>
                <a:sym typeface="+mn-ea"/>
              </a:rPr>
              <a:t>阶乘的</a:t>
            </a:r>
            <a:r>
              <a:rPr lang="en-US" altLang="zh-CN" sz="3200" b="1">
                <a:solidFill>
                  <a:schemeClr val="tx2"/>
                </a:solidFill>
                <a:sym typeface="+mn-ea"/>
              </a:rPr>
              <a:t>N-S</a:t>
            </a:r>
            <a:r>
              <a:rPr lang="zh-CN" altLang="en-US" sz="3200" b="1" dirty="0">
                <a:solidFill>
                  <a:schemeClr val="tx2"/>
                </a:solidFill>
                <a:sym typeface="+mn-ea"/>
              </a:rPr>
              <a:t>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05"/>
                                        </p:tgtEl>
                                        <p:attrNameLst>
                                          <p:attrName>style.visibility</p:attrName>
                                        </p:attrNameLst>
                                      </p:cBhvr>
                                      <p:to>
                                        <p:strVal val="visible"/>
                                      </p:to>
                                    </p:set>
                                    <p:anim calcmode="lin" valueType="num">
                                      <p:cBhvr additive="base">
                                        <p:cTn id="7" dur="500" fill="hold"/>
                                        <p:tgtEl>
                                          <p:spTgt spid="819205"/>
                                        </p:tgtEl>
                                        <p:attrNameLst>
                                          <p:attrName>ppt_x</p:attrName>
                                        </p:attrNameLst>
                                      </p:cBhvr>
                                      <p:tavLst>
                                        <p:tav tm="0">
                                          <p:val>
                                            <p:strVal val="#ppt_x"/>
                                          </p:val>
                                        </p:tav>
                                        <p:tav tm="100000">
                                          <p:val>
                                            <p:strVal val="#ppt_x"/>
                                          </p:val>
                                        </p:tav>
                                      </p:tavLst>
                                    </p:anim>
                                    <p:anim calcmode="lin" valueType="num">
                                      <p:cBhvr additive="base">
                                        <p:cTn id="8" dur="500" fill="hold"/>
                                        <p:tgtEl>
                                          <p:spTgt spid="819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idx="1"/>
          </p:nvPr>
        </p:nvSpPr>
        <p:spPr>
          <a:xfrm>
            <a:off x="341313" y="2078038"/>
            <a:ext cx="8229600" cy="3522662"/>
          </a:xfrm>
        </p:spPr>
        <p:txBody>
          <a:bodyPr vert="horz" wrap="square" lIns="91440" tIns="45720" rIns="91440" bIns="45720" anchor="t" anchorCtr="0"/>
          <a:lstStyle/>
          <a:p>
            <a:pPr eaLnBrk="1" hangingPunct="1">
              <a:lnSpc>
                <a:spcPct val="130000"/>
              </a:lnSpc>
            </a:pPr>
            <a:r>
              <a:rPr lang="en-US" altLang="zh-CN" b="1" dirty="0">
                <a:latin typeface="Times New Roman" panose="02020603050405020304" pitchFamily="18" charset="0"/>
              </a:rPr>
              <a:t>PAD</a:t>
            </a:r>
            <a:r>
              <a:rPr lang="zh-CN" altLang="en-US" b="1" dirty="0">
                <a:latin typeface="Times New Roman" panose="02020603050405020304" pitchFamily="18" charset="0"/>
              </a:rPr>
              <a:t>是</a:t>
            </a:r>
            <a:r>
              <a:rPr lang="zh-CN" altLang="en-US" b="1" dirty="0">
                <a:solidFill>
                  <a:srgbClr val="0000FF"/>
                </a:solidFill>
                <a:latin typeface="Times New Roman" panose="02020603050405020304" pitchFamily="18" charset="0"/>
              </a:rPr>
              <a:t>问题分析图</a:t>
            </a:r>
            <a:r>
              <a:rPr lang="en-US" altLang="zh-CN" b="1" dirty="0">
                <a:latin typeface="Times New Roman" panose="02020603050405020304" pitchFamily="18" charset="0"/>
              </a:rPr>
              <a:t>(problem analysis diagram)</a:t>
            </a:r>
            <a:r>
              <a:rPr lang="zh-CN" altLang="en-US" b="1" dirty="0">
                <a:latin typeface="Times New Roman" panose="02020603050405020304" pitchFamily="18" charset="0"/>
              </a:rPr>
              <a:t>的英文缩写，自</a:t>
            </a:r>
            <a:r>
              <a:rPr lang="en-US" altLang="zh-CN" b="1" dirty="0">
                <a:latin typeface="Times New Roman" panose="02020603050405020304" pitchFamily="18" charset="0"/>
              </a:rPr>
              <a:t>1973</a:t>
            </a:r>
            <a:r>
              <a:rPr lang="zh-CN" altLang="en-US" b="1" dirty="0">
                <a:latin typeface="Times New Roman" panose="02020603050405020304" pitchFamily="18" charset="0"/>
              </a:rPr>
              <a:t>年由日本日立公司发明以后，已得到一定程度的推广。</a:t>
            </a:r>
          </a:p>
          <a:p>
            <a:pPr eaLnBrk="1" hangingPunct="1">
              <a:lnSpc>
                <a:spcPct val="130000"/>
              </a:lnSpc>
            </a:pPr>
            <a:r>
              <a:rPr lang="zh-CN" altLang="en-US" b="1" dirty="0">
                <a:latin typeface="Times New Roman" panose="02020603050405020304" pitchFamily="18" charset="0"/>
              </a:rPr>
              <a:t>它用</a:t>
            </a:r>
            <a:r>
              <a:rPr lang="zh-CN" altLang="en-US" b="1" dirty="0">
                <a:solidFill>
                  <a:srgbClr val="0000FF"/>
                </a:solidFill>
                <a:latin typeface="Times New Roman" panose="02020603050405020304" pitchFamily="18" charset="0"/>
              </a:rPr>
              <a:t>二维树形结构</a:t>
            </a:r>
            <a:r>
              <a:rPr lang="zh-CN" altLang="en-US" b="1" dirty="0">
                <a:latin typeface="Times New Roman" panose="02020603050405020304" pitchFamily="18" charset="0"/>
              </a:rPr>
              <a:t>的图来表示程序的控制流，将这种图翻译成程序代码比较容易。 </a:t>
            </a:r>
          </a:p>
        </p:txBody>
      </p:sp>
      <p:sp>
        <p:nvSpPr>
          <p:cNvPr id="4" name="标题 3"/>
          <p:cNvSpPr>
            <a:spLocks noGrp="1"/>
          </p:cNvSpPr>
          <p:nvPr>
            <p:ph type="title"/>
          </p:nvPr>
        </p:nvSpPr>
        <p:spPr>
          <a:xfrm>
            <a:off x="341630" y="278765"/>
            <a:ext cx="8229600" cy="715645"/>
          </a:xfrm>
        </p:spPr>
        <p:txBody>
          <a:bodyPr anchor="b" anchorCtr="0"/>
          <a:lstStyle/>
          <a:p>
            <a:pPr algn="l"/>
            <a:r>
              <a:rPr lang="en-US" altLang="zh-CN" b="1" dirty="0">
                <a:latin typeface="Times New Roman" panose="02020603050405020304" pitchFamily="18" charset="0"/>
              </a:rPr>
              <a:t>5.3 </a:t>
            </a:r>
            <a:r>
              <a:rPr lang="en-US" altLang="zh-CN" sz="4200" b="1" dirty="0">
                <a:latin typeface="Times New Roman" panose="02020603050405020304" pitchFamily="18" charset="0"/>
              </a:rPr>
              <a:t>PAD图</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rj62"/>
          <p:cNvPicPr>
            <a:picLocks noChangeAspect="1"/>
          </p:cNvPicPr>
          <p:nvPr/>
        </p:nvPicPr>
        <p:blipFill>
          <a:blip r:embed="rId2"/>
          <a:srcRect t="1289"/>
          <a:stretch>
            <a:fillRect/>
          </a:stretch>
        </p:blipFill>
        <p:spPr>
          <a:xfrm>
            <a:off x="2274888" y="530225"/>
            <a:ext cx="4548187" cy="5329238"/>
          </a:xfrm>
          <a:prstGeom prst="rect">
            <a:avLst/>
          </a:prstGeom>
          <a:noFill/>
          <a:ln w="9525">
            <a:noFill/>
          </a:ln>
        </p:spPr>
      </p:pic>
      <p:sp>
        <p:nvSpPr>
          <p:cNvPr id="41987" name="Rectangle 5"/>
          <p:cNvSpPr/>
          <p:nvPr/>
        </p:nvSpPr>
        <p:spPr>
          <a:xfrm>
            <a:off x="3221038" y="6219825"/>
            <a:ext cx="2881312" cy="457200"/>
          </a:xfrm>
          <a:prstGeom prst="rect">
            <a:avLst/>
          </a:prstGeom>
          <a:noFill/>
          <a:ln w="9525">
            <a:noFill/>
          </a:ln>
        </p:spPr>
        <p:txBody>
          <a:bodyPr>
            <a:spAutoFit/>
          </a:bodyPr>
          <a:lstStyle/>
          <a:p>
            <a:pPr>
              <a:spcBef>
                <a:spcPct val="20000"/>
              </a:spcBef>
            </a:pPr>
            <a:r>
              <a:rPr lang="en-US" altLang="zh-CN" sz="2400" b="1" dirty="0">
                <a:latin typeface="Times New Roman" panose="02020603050405020304" pitchFamily="18" charset="0"/>
              </a:rPr>
              <a:t>PAD</a:t>
            </a:r>
            <a:r>
              <a:rPr lang="zh-CN" altLang="en-US" sz="2400" b="1" dirty="0">
                <a:latin typeface="Times New Roman" panose="02020603050405020304" pitchFamily="18" charset="0"/>
              </a:rPr>
              <a:t>图的基本符号</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nvPr>
        </p:nvSpPr>
        <p:spPr>
          <a:xfrm>
            <a:off x="431800" y="1572260"/>
            <a:ext cx="8229600" cy="3980815"/>
          </a:xfrm>
        </p:spPr>
        <p:txBody>
          <a:bodyPr/>
          <a:lstStyle/>
          <a:p>
            <a:pPr marL="495300" indent="-495300" eaLnBrk="1" latinLnBrk="0" hangingPunct="1">
              <a:lnSpc>
                <a:spcPct val="150000"/>
              </a:lnSpc>
              <a:spcBef>
                <a:spcPts val="0"/>
              </a:spcBef>
              <a:buFont typeface="Wingdings" panose="05000000000000000000" pitchFamily="2" charset="2"/>
              <a:buNone/>
            </a:pPr>
            <a:r>
              <a:rPr lang="zh-CN" altLang="en-US" sz="2800" b="1" smtClean="0">
                <a:solidFill>
                  <a:srgbClr val="FFC000"/>
                </a:solidFill>
              </a:rPr>
              <a:t>2.</a:t>
            </a:r>
            <a:r>
              <a:rPr lang="en-US" altLang="zh-CN" sz="2800" b="1" smtClean="0">
                <a:solidFill>
                  <a:srgbClr val="FFC000"/>
                </a:solidFill>
              </a:rPr>
              <a:t>  </a:t>
            </a:r>
            <a:r>
              <a:rPr lang="zh-CN" altLang="en-US" sz="2800" b="1" smtClean="0">
                <a:solidFill>
                  <a:schemeClr val="tx2"/>
                </a:solidFill>
              </a:rPr>
              <a:t>经济可行性：</a:t>
            </a:r>
            <a:r>
              <a:rPr lang="zh-CN" altLang="en-US" sz="2800" b="1" smtClean="0">
                <a:latin typeface="Times New Roman" panose="02020603050405020304" pitchFamily="18" charset="0"/>
                <a:sym typeface="+mn-ea"/>
              </a:rPr>
              <a:t>这个系统的经济效益能超过它的开发成本吗</a:t>
            </a:r>
            <a:r>
              <a:rPr lang="en-US" altLang="zh-CN" sz="2800" b="1" smtClean="0">
                <a:latin typeface="Times New Roman" panose="02020603050405020304" pitchFamily="18" charset="0"/>
                <a:sym typeface="+mn-ea"/>
              </a:rPr>
              <a:t>?</a:t>
            </a:r>
            <a:r>
              <a:rPr lang="zh-CN" altLang="en-US" sz="2800" b="1" smtClean="0">
                <a:latin typeface="Times New Roman" panose="02020603050405020304" pitchFamily="18" charset="0"/>
                <a:sym typeface="+mn-ea"/>
              </a:rPr>
              <a:t>（成本</a:t>
            </a:r>
            <a:r>
              <a:rPr lang="en-US" altLang="zh-CN" sz="2800" b="1" smtClean="0">
                <a:latin typeface="Times New Roman" panose="02020603050405020304" pitchFamily="18" charset="0"/>
                <a:sym typeface="+mn-ea"/>
              </a:rPr>
              <a:t>/</a:t>
            </a:r>
            <a:r>
              <a:rPr lang="zh-CN" altLang="en-US" sz="2800" b="1" smtClean="0">
                <a:latin typeface="Times New Roman" panose="02020603050405020304" pitchFamily="18" charset="0"/>
                <a:sym typeface="+mn-ea"/>
              </a:rPr>
              <a:t>收益分析）</a:t>
            </a:r>
            <a:endParaRPr lang="zh-CN" altLang="en-US" sz="2800" b="1" smtClean="0"/>
          </a:p>
          <a:p>
            <a:pPr marL="495300" indent="-495300" algn="l" eaLnBrk="1" hangingPunct="1">
              <a:lnSpc>
                <a:spcPct val="150000"/>
              </a:lnSpc>
              <a:spcBef>
                <a:spcPts val="0"/>
              </a:spcBef>
              <a:buFont typeface="Wingdings" panose="05000000000000000000" pitchFamily="2" charset="2"/>
              <a:buNone/>
            </a:pPr>
            <a:r>
              <a:rPr lang="zh-CN" altLang="en-US" sz="2800" b="1" smtClean="0"/>
              <a:t>（1）</a:t>
            </a:r>
            <a:r>
              <a:rPr lang="zh-CN" altLang="en-US" sz="2800" b="1" smtClean="0">
                <a:sym typeface="+mn-ea"/>
              </a:rPr>
              <a:t>成本分析（最主要</a:t>
            </a:r>
            <a:r>
              <a:rPr lang="zh-CN" altLang="en-US" sz="2800" b="1" smtClean="0">
                <a:solidFill>
                  <a:srgbClr val="FF0000"/>
                </a:solidFill>
                <a:sym typeface="+mn-ea"/>
              </a:rPr>
              <a:t>人力消耗</a:t>
            </a:r>
            <a:r>
              <a:rPr lang="zh-CN" altLang="en-US" sz="2800" b="1" smtClean="0">
                <a:sym typeface="+mn-ea"/>
              </a:rPr>
              <a:t>）</a:t>
            </a:r>
          </a:p>
          <a:p>
            <a:pPr marL="514350" indent="-514350" algn="l" eaLnBrk="1" hangingPunct="1">
              <a:lnSpc>
                <a:spcPct val="150000"/>
              </a:lnSpc>
              <a:spcBef>
                <a:spcPts val="0"/>
              </a:spcBef>
              <a:buFont typeface="+mj-ea"/>
              <a:buAutoNum type="circleNumDbPlain"/>
            </a:pPr>
            <a:r>
              <a:rPr lang="zh-CN" altLang="en-US" sz="2800" b="1" smtClean="0">
                <a:sym typeface="+mn-ea"/>
              </a:rPr>
              <a:t>代码行方法：每行代码的平均成本</a:t>
            </a:r>
            <a:r>
              <a:rPr lang="en-US" altLang="zh-CN" sz="2800" b="1" smtClean="0">
                <a:sym typeface="+mn-ea"/>
              </a:rPr>
              <a:t>*</a:t>
            </a:r>
            <a:r>
              <a:rPr lang="zh-CN" altLang="en-US" sz="2800" b="1" smtClean="0">
                <a:sym typeface="+mn-ea"/>
              </a:rPr>
              <a:t>源代码行数</a:t>
            </a:r>
          </a:p>
          <a:p>
            <a:pPr marL="514350" indent="-514350" algn="l" eaLnBrk="1" hangingPunct="1">
              <a:lnSpc>
                <a:spcPct val="150000"/>
              </a:lnSpc>
              <a:spcBef>
                <a:spcPts val="0"/>
              </a:spcBef>
              <a:buFont typeface="+mj-ea"/>
              <a:buAutoNum type="circleNumDbPlain"/>
            </a:pPr>
            <a:r>
              <a:rPr lang="zh-CN" altLang="en-US" sz="2800" b="1" smtClean="0">
                <a:sym typeface="+mn-ea"/>
              </a:rPr>
              <a:t>任务分解方法：每个单独开发任务的成本累加</a:t>
            </a:r>
          </a:p>
          <a:p>
            <a:pPr marL="514350" indent="-514350" algn="l" eaLnBrk="1" hangingPunct="1">
              <a:lnSpc>
                <a:spcPct val="150000"/>
              </a:lnSpc>
              <a:spcBef>
                <a:spcPts val="0"/>
              </a:spcBef>
              <a:buFont typeface="+mj-ea"/>
              <a:buAutoNum type="circleNumDbPlain"/>
            </a:pPr>
            <a:r>
              <a:rPr lang="zh-CN" altLang="en-US" sz="2800" b="1" smtClean="0">
                <a:sym typeface="+mn-ea"/>
              </a:rPr>
              <a:t>自动估计成本方法：采用自动估计成本工具</a:t>
            </a:r>
          </a:p>
          <a:p>
            <a:pPr marL="495300" indent="-495300" algn="l" eaLnBrk="1" hangingPunct="1">
              <a:lnSpc>
                <a:spcPct val="150000"/>
              </a:lnSpc>
              <a:spcBef>
                <a:spcPts val="0"/>
              </a:spcBef>
              <a:buFont typeface="Wingdings" panose="05000000000000000000" pitchFamily="2" charset="2"/>
              <a:buNone/>
            </a:pPr>
            <a:endParaRPr lang="zh-CN" altLang="en-US" sz="2800" b="1" smtClean="0"/>
          </a:p>
        </p:txBody>
      </p:sp>
      <p:sp>
        <p:nvSpPr>
          <p:cNvPr id="18436" name="Rectangle 2"/>
          <p:cNvSpPr>
            <a:spLocks noChangeArrowheads="1"/>
          </p:cNvSpPr>
          <p:nvPr/>
        </p:nvSpPr>
        <p:spPr bwMode="auto">
          <a:xfrm>
            <a:off x="384175" y="1042988"/>
            <a:ext cx="8229600" cy="719137"/>
          </a:xfrm>
          <a:prstGeom prst="rect">
            <a:avLst/>
          </a:prstGeom>
          <a:noFill/>
          <a:ln w="9525">
            <a:noFill/>
            <a:miter lim="800000"/>
          </a:ln>
        </p:spPr>
        <p:txBody>
          <a:bodyPr/>
          <a:lstStyle/>
          <a:p>
            <a:r>
              <a:rPr lang="zh-CN" altLang="en-US" sz="2800" b="1" kern="0" smtClean="0">
                <a:solidFill>
                  <a:schemeClr val="tx2"/>
                </a:solidFill>
                <a:latin typeface="+mn-lt"/>
                <a:ea typeface="+mn-ea"/>
              </a:rPr>
              <a:t>内容：技术可行性、经济可行性和社会可行性</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276" name="图片 822275"/>
          <p:cNvPicPr>
            <a:picLocks noChangeAspect="1"/>
          </p:cNvPicPr>
          <p:nvPr/>
        </p:nvPicPr>
        <p:blipFill>
          <a:blip r:embed="rId2"/>
          <a:stretch>
            <a:fillRect/>
          </a:stretch>
        </p:blipFill>
        <p:spPr>
          <a:xfrm>
            <a:off x="2484438" y="1052513"/>
            <a:ext cx="4105275" cy="5286375"/>
          </a:xfrm>
          <a:prstGeom prst="rect">
            <a:avLst/>
          </a:prstGeom>
          <a:noFill/>
          <a:ln w="28575" cap="flat" cmpd="sng">
            <a:solidFill>
              <a:srgbClr val="008000"/>
            </a:solidFill>
            <a:prstDash val="solid"/>
            <a:miter/>
            <a:headEnd type="none" w="med" len="med"/>
            <a:tailEnd type="none" w="med" len="med"/>
          </a:ln>
        </p:spPr>
      </p:pic>
      <p:sp>
        <p:nvSpPr>
          <p:cNvPr id="3" name="文本框 2"/>
          <p:cNvSpPr txBox="1"/>
          <p:nvPr/>
        </p:nvSpPr>
        <p:spPr>
          <a:xfrm>
            <a:off x="431165" y="278765"/>
            <a:ext cx="4572000" cy="583565"/>
          </a:xfrm>
          <a:prstGeom prst="rect">
            <a:avLst/>
          </a:prstGeom>
          <a:noFill/>
        </p:spPr>
        <p:txBody>
          <a:bodyPr wrap="square" rtlCol="0" anchor="t">
            <a:spAutoFit/>
          </a:bodyPr>
          <a:lstStyle/>
          <a:p>
            <a:pPr lvl="0" algn="l"/>
            <a:r>
              <a:rPr lang="zh-CN" altLang="en-US" sz="3200" b="1" dirty="0">
                <a:solidFill>
                  <a:schemeClr val="tx2"/>
                </a:solidFill>
                <a:sym typeface="+mn-ea"/>
              </a:rPr>
              <a:t>例：计算</a:t>
            </a:r>
            <a:r>
              <a:rPr lang="en-US" altLang="zh-CN" sz="3200" b="1">
                <a:solidFill>
                  <a:schemeClr val="tx2"/>
                </a:solidFill>
                <a:sym typeface="+mn-ea"/>
              </a:rPr>
              <a:t>n</a:t>
            </a:r>
            <a:r>
              <a:rPr lang="zh-CN" altLang="en-US" sz="3200" b="1" dirty="0">
                <a:solidFill>
                  <a:schemeClr val="tx2"/>
                </a:solidFill>
                <a:sym typeface="+mn-ea"/>
              </a:rPr>
              <a:t>阶乘的</a:t>
            </a:r>
            <a:r>
              <a:rPr lang="en-US" altLang="zh-CN" sz="3200" b="1">
                <a:solidFill>
                  <a:schemeClr val="tx2"/>
                </a:solidFill>
                <a:sym typeface="+mn-ea"/>
              </a:rPr>
              <a:t>PAD</a:t>
            </a:r>
            <a:r>
              <a:rPr lang="zh-CN" altLang="en-US" sz="3200" b="1" dirty="0">
                <a:solidFill>
                  <a:schemeClr val="tx2"/>
                </a:solidFill>
                <a:sym typeface="+mn-ea"/>
              </a:rPr>
              <a:t>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2276"/>
                                        </p:tgtEl>
                                        <p:attrNameLst>
                                          <p:attrName>style.visibility</p:attrName>
                                        </p:attrNameLst>
                                      </p:cBhvr>
                                      <p:to>
                                        <p:strVal val="visible"/>
                                      </p:to>
                                    </p:set>
                                    <p:anim calcmode="lin" valueType="num">
                                      <p:cBhvr additive="base">
                                        <p:cTn id="7" dur="500" fill="hold"/>
                                        <p:tgtEl>
                                          <p:spTgt spid="822276"/>
                                        </p:tgtEl>
                                        <p:attrNameLst>
                                          <p:attrName>ppt_x</p:attrName>
                                        </p:attrNameLst>
                                      </p:cBhvr>
                                      <p:tavLst>
                                        <p:tav tm="0">
                                          <p:val>
                                            <p:strVal val="#ppt_x"/>
                                          </p:val>
                                        </p:tav>
                                        <p:tav tm="100000">
                                          <p:val>
                                            <p:strVal val="#ppt_x"/>
                                          </p:val>
                                        </p:tav>
                                      </p:tavLst>
                                    </p:anim>
                                    <p:anim calcmode="lin" valueType="num">
                                      <p:cBhvr additive="base">
                                        <p:cTn id="8" dur="500" fill="hold"/>
                                        <p:tgtEl>
                                          <p:spTgt spid="822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1440" tIns="45720" rIns="91440" bIns="45720" anchor="t" anchorCtr="0"/>
          <a:lstStyle/>
          <a:p>
            <a:pPr eaLnBrk="1" hangingPunct="1"/>
            <a:r>
              <a:rPr lang="en-US" altLang="zh-CN" b="1" dirty="0">
                <a:latin typeface="Times New Roman" panose="02020603050405020304" pitchFamily="18" charset="0"/>
              </a:rPr>
              <a:t>5.4  </a:t>
            </a:r>
            <a:r>
              <a:rPr lang="zh-CN" altLang="en-US" b="1" dirty="0">
                <a:latin typeface="Times New Roman" panose="02020603050405020304" pitchFamily="18" charset="0"/>
              </a:rPr>
              <a:t>判定表</a:t>
            </a:r>
            <a:r>
              <a:rPr lang="en-US" altLang="zh-CN" b="1" dirty="0">
                <a:latin typeface="Times New Roman" panose="02020603050405020304" pitchFamily="18" charset="0"/>
              </a:rPr>
              <a:t> </a:t>
            </a:r>
          </a:p>
        </p:txBody>
      </p:sp>
      <p:sp>
        <p:nvSpPr>
          <p:cNvPr id="46083" name="Rectangle 3"/>
          <p:cNvSpPr>
            <a:spLocks noGrp="1"/>
          </p:cNvSpPr>
          <p:nvPr>
            <p:ph idx="1"/>
          </p:nvPr>
        </p:nvSpPr>
        <p:spPr>
          <a:xfrm>
            <a:off x="431800" y="1449388"/>
            <a:ext cx="8229600" cy="3419475"/>
          </a:xfrm>
        </p:spPr>
        <p:txBody>
          <a:bodyPr vert="horz" wrap="square" lIns="91440" tIns="45720" rIns="91440" bIns="45720" anchor="t" anchorCtr="0"/>
          <a:lstStyle/>
          <a:p>
            <a:pPr eaLnBrk="1" hangingPunct="1">
              <a:lnSpc>
                <a:spcPct val="120000"/>
              </a:lnSpc>
            </a:pPr>
            <a:r>
              <a:rPr lang="zh-CN" altLang="en-US" b="1" dirty="0">
                <a:latin typeface="Times New Roman" panose="02020603050405020304" pitchFamily="18" charset="0"/>
              </a:rPr>
              <a:t>当算法中包含</a:t>
            </a:r>
            <a:r>
              <a:rPr lang="zh-CN" altLang="en-US" b="1" dirty="0">
                <a:solidFill>
                  <a:srgbClr val="0000FF"/>
                </a:solidFill>
                <a:latin typeface="Times New Roman" panose="02020603050405020304" pitchFamily="18" charset="0"/>
              </a:rPr>
              <a:t>多重嵌套的条件选择</a:t>
            </a:r>
            <a:r>
              <a:rPr lang="zh-CN" altLang="en-US" b="1" dirty="0">
                <a:latin typeface="Times New Roman" panose="02020603050405020304" pitchFamily="18" charset="0"/>
              </a:rPr>
              <a:t>时，用判定表能够清晰地表示</a:t>
            </a:r>
            <a:r>
              <a:rPr lang="zh-CN" altLang="en-US" b="1" dirty="0">
                <a:solidFill>
                  <a:srgbClr val="0000FF"/>
                </a:solidFill>
                <a:latin typeface="Times New Roman" panose="02020603050405020304" pitchFamily="18" charset="0"/>
              </a:rPr>
              <a:t>复杂的条件组合</a:t>
            </a:r>
            <a:r>
              <a:rPr lang="zh-CN" altLang="en-US" b="1" dirty="0">
                <a:latin typeface="Times New Roman" panose="02020603050405020304" pitchFamily="18" charset="0"/>
              </a:rPr>
              <a:t>与应做的动作之间的对应关系。 </a:t>
            </a:r>
            <a:endParaRPr lang="en-US" altLang="zh-CN" b="1" dirty="0">
              <a:latin typeface="Times New Roman" panose="02020603050405020304" pitchFamily="18" charset="0"/>
            </a:endParaRPr>
          </a:p>
          <a:p>
            <a:pPr eaLnBrk="1" hangingPunct="1">
              <a:lnSpc>
                <a:spcPct val="120000"/>
              </a:lnSpc>
            </a:pPr>
            <a:r>
              <a:rPr lang="zh-CN" altLang="en-US" b="1" dirty="0">
                <a:solidFill>
                  <a:srgbClr val="0000FF"/>
                </a:solidFill>
                <a:latin typeface="Times New Roman" panose="02020603050405020304" pitchFamily="18" charset="0"/>
              </a:rPr>
              <a:t>适合：单一条件只有两种结果供选择</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idx="1"/>
          </p:nvPr>
        </p:nvSpPr>
        <p:spPr>
          <a:xfrm>
            <a:off x="468313" y="404813"/>
            <a:ext cx="8229600" cy="3168650"/>
          </a:xfrm>
        </p:spPr>
        <p:txBody>
          <a:bodyPr vert="horz" wrap="square" lIns="91440" tIns="45720" rIns="91440" bIns="45720" anchor="t" anchorCtr="0"/>
          <a:lstStyle/>
          <a:p>
            <a:pPr eaLnBrk="1" hangingPunct="1">
              <a:buNone/>
            </a:pPr>
            <a:r>
              <a:rPr lang="zh-CN" altLang="en-US" b="1" dirty="0">
                <a:solidFill>
                  <a:schemeClr val="tx2"/>
                </a:solidFill>
              </a:rPr>
              <a:t>一张判定表由</a:t>
            </a:r>
            <a:r>
              <a:rPr lang="en-US" altLang="zh-CN" b="1" dirty="0">
                <a:solidFill>
                  <a:schemeClr val="tx2"/>
                </a:solidFill>
              </a:rPr>
              <a:t>4</a:t>
            </a:r>
            <a:r>
              <a:rPr lang="zh-CN" altLang="en-US" b="1" dirty="0">
                <a:solidFill>
                  <a:schemeClr val="tx2"/>
                </a:solidFill>
              </a:rPr>
              <a:t>部分组成：</a:t>
            </a:r>
          </a:p>
          <a:p>
            <a:pPr eaLnBrk="1" hangingPunct="1"/>
            <a:r>
              <a:rPr lang="zh-CN" altLang="en-US" b="1" dirty="0"/>
              <a:t>左上部列出所有条件；</a:t>
            </a:r>
          </a:p>
          <a:p>
            <a:pPr eaLnBrk="1" hangingPunct="1"/>
            <a:r>
              <a:rPr lang="zh-CN" altLang="en-US" b="1" dirty="0"/>
              <a:t>左下部是所有可能做的动作；</a:t>
            </a:r>
          </a:p>
          <a:p>
            <a:pPr eaLnBrk="1" hangingPunct="1"/>
            <a:r>
              <a:rPr lang="zh-CN" altLang="en-US" b="1" dirty="0"/>
              <a:t>右上部是表示各种条件组合的一个矩阵；</a:t>
            </a:r>
          </a:p>
          <a:p>
            <a:pPr eaLnBrk="1" hangingPunct="1"/>
            <a:r>
              <a:rPr lang="zh-CN" altLang="en-US" b="1" dirty="0"/>
              <a:t>右下部是和每种条件组合相对应的动作。 </a:t>
            </a:r>
          </a:p>
        </p:txBody>
      </p:sp>
      <p:graphicFrame>
        <p:nvGraphicFramePr>
          <p:cNvPr id="60528" name="Group 112"/>
          <p:cNvGraphicFramePr>
            <a:graphicFrameLocks noGrp="1"/>
          </p:cNvGraphicFramePr>
          <p:nvPr/>
        </p:nvGraphicFramePr>
        <p:xfrm>
          <a:off x="2411413" y="3284538"/>
          <a:ext cx="4357687" cy="2617788"/>
        </p:xfrm>
        <a:graphic>
          <a:graphicData uri="http://schemas.openxmlformats.org/drawingml/2006/table">
            <a:tbl>
              <a:tblPr/>
              <a:tblGrid>
                <a:gridCol w="1862137"/>
                <a:gridCol w="2495550"/>
              </a:tblGrid>
              <a:tr h="11890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所有条件</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条件组合矩阵</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r>
              <a:tr h="14287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所有动作</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条件组合</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对应的动作</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1"/>
          </p:nvPr>
        </p:nvSpPr>
        <p:spPr>
          <a:xfrm>
            <a:off x="431800" y="188913"/>
            <a:ext cx="8255000" cy="5940425"/>
          </a:xfrm>
        </p:spPr>
        <p:txBody>
          <a:bodyPr vert="horz" wrap="square" lIns="91440" tIns="45720" rIns="91440" bIns="45720" anchor="t" anchorCtr="0"/>
          <a:lstStyle/>
          <a:p>
            <a:pPr eaLnBrk="1" hangingPunct="1">
              <a:lnSpc>
                <a:spcPct val="110000"/>
              </a:lnSpc>
              <a:buNone/>
            </a:pPr>
            <a:r>
              <a:rPr lang="zh-CN" altLang="en-US" b="1" dirty="0">
                <a:solidFill>
                  <a:schemeClr val="tx2"/>
                </a:solidFill>
                <a:latin typeface="Times New Roman" panose="02020603050405020304" pitchFamily="18" charset="0"/>
              </a:rPr>
              <a:t>例题：</a:t>
            </a:r>
          </a:p>
          <a:p>
            <a:pPr eaLnBrk="1" hangingPunct="1">
              <a:lnSpc>
                <a:spcPct val="110000"/>
              </a:lnSpc>
            </a:pPr>
            <a:r>
              <a:rPr lang="zh-CN" altLang="en-US" b="1" dirty="0">
                <a:latin typeface="Times New Roman" panose="02020603050405020304" pitchFamily="18" charset="0"/>
              </a:rPr>
              <a:t>假设某航空公司规定，乘客可以免费托运重量不超过</a:t>
            </a:r>
            <a:r>
              <a:rPr lang="en-US" altLang="zh-CN" b="1" dirty="0">
                <a:latin typeface="Times New Roman" panose="02020603050405020304" pitchFamily="18" charset="0"/>
              </a:rPr>
              <a:t>30kg</a:t>
            </a:r>
            <a:r>
              <a:rPr lang="zh-CN" altLang="en-US" b="1" dirty="0">
                <a:latin typeface="Times New Roman" panose="02020603050405020304" pitchFamily="18" charset="0"/>
              </a:rPr>
              <a:t>的行李。</a:t>
            </a:r>
          </a:p>
          <a:p>
            <a:pPr eaLnBrk="1" hangingPunct="1">
              <a:lnSpc>
                <a:spcPct val="110000"/>
              </a:lnSpc>
            </a:pPr>
            <a:r>
              <a:rPr lang="zh-CN" altLang="en-US" b="1" dirty="0">
                <a:latin typeface="Times New Roman" panose="02020603050405020304" pitchFamily="18" charset="0"/>
              </a:rPr>
              <a:t>当行李重量超过</a:t>
            </a:r>
            <a:r>
              <a:rPr lang="en-US" altLang="zh-CN" b="1" dirty="0">
                <a:latin typeface="Times New Roman" panose="02020603050405020304" pitchFamily="18" charset="0"/>
              </a:rPr>
              <a:t>30kg</a:t>
            </a:r>
            <a:r>
              <a:rPr lang="zh-CN" altLang="en-US" b="1" dirty="0">
                <a:latin typeface="Times New Roman" panose="02020603050405020304" pitchFamily="18" charset="0"/>
              </a:rPr>
              <a:t>时，对头等舱的国内乘客超重部分每公斤收费</a:t>
            </a:r>
            <a:r>
              <a:rPr lang="en-US" altLang="zh-CN" b="1" dirty="0">
                <a:latin typeface="Times New Roman" panose="02020603050405020304" pitchFamily="18" charset="0"/>
              </a:rPr>
              <a:t>4</a:t>
            </a:r>
            <a:r>
              <a:rPr lang="zh-CN" altLang="en-US" b="1" dirty="0">
                <a:latin typeface="Times New Roman" panose="02020603050405020304" pitchFamily="18" charset="0"/>
              </a:rPr>
              <a:t>元，对其他舱的国内乘客超重部分每公斤收费</a:t>
            </a:r>
            <a:r>
              <a:rPr lang="en-US" altLang="zh-CN" b="1" dirty="0">
                <a:latin typeface="Times New Roman" panose="02020603050405020304" pitchFamily="18" charset="0"/>
              </a:rPr>
              <a:t>6</a:t>
            </a:r>
            <a:r>
              <a:rPr lang="zh-CN" altLang="en-US" b="1" dirty="0">
                <a:latin typeface="Times New Roman" panose="02020603050405020304" pitchFamily="18" charset="0"/>
              </a:rPr>
              <a:t>元。</a:t>
            </a:r>
          </a:p>
          <a:p>
            <a:pPr eaLnBrk="1" hangingPunct="1">
              <a:lnSpc>
                <a:spcPct val="110000"/>
              </a:lnSpc>
            </a:pPr>
            <a:r>
              <a:rPr lang="zh-CN" altLang="en-US" b="1" dirty="0">
                <a:latin typeface="Times New Roman" panose="02020603050405020304" pitchFamily="18" charset="0"/>
              </a:rPr>
              <a:t>对外国乘客超重部分每公斤收费比国内乘客多一倍，对残疾乘客超重部分每公斤收费比正常乘客少一半。</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99"/>
          <p:cNvGrpSpPr/>
          <p:nvPr/>
        </p:nvGrpSpPr>
        <p:grpSpPr>
          <a:xfrm>
            <a:off x="431800" y="304800"/>
            <a:ext cx="8370888" cy="5789613"/>
            <a:chOff x="431800" y="304800"/>
            <a:chExt cx="8370888" cy="5789613"/>
          </a:xfrm>
        </p:grpSpPr>
        <p:sp>
          <p:nvSpPr>
            <p:cNvPr id="49155" name="Rectangle 12"/>
            <p:cNvSpPr/>
            <p:nvPr/>
          </p:nvSpPr>
          <p:spPr>
            <a:xfrm>
              <a:off x="2268538" y="304800"/>
              <a:ext cx="5256212" cy="350838"/>
            </a:xfrm>
            <a:prstGeom prst="rect">
              <a:avLst/>
            </a:prstGeom>
            <a:noFill/>
            <a:ln w="9525">
              <a:noFill/>
            </a:ln>
          </p:spPr>
          <p:txBody>
            <a:bodyPr lIns="0" tIns="0" rIns="0" bIns="0">
              <a:spAutoFit/>
            </a:bodyPr>
            <a:lstStyle/>
            <a:p>
              <a:r>
                <a:rPr lang="zh-CN" altLang="en-US" sz="2300" dirty="0">
                  <a:solidFill>
                    <a:srgbClr val="000000"/>
                  </a:solidFill>
                  <a:latin typeface="Times New Roman" panose="02020603050405020304" pitchFamily="18" charset="0"/>
                </a:rPr>
                <a:t>表</a:t>
              </a:r>
              <a:r>
                <a:rPr lang="en-US" altLang="zh-CN" sz="2300" dirty="0">
                  <a:solidFill>
                    <a:srgbClr val="000000"/>
                  </a:solidFill>
                  <a:latin typeface="Times New Roman" panose="02020603050405020304" pitchFamily="18" charset="0"/>
                </a:rPr>
                <a:t>6. </a:t>
              </a:r>
              <a:r>
                <a:rPr lang="zh-CN" altLang="en-US" sz="2300" dirty="0">
                  <a:solidFill>
                    <a:srgbClr val="000000"/>
                  </a:solidFill>
                  <a:latin typeface="Times New Roman" panose="02020603050405020304" pitchFamily="18" charset="0"/>
                </a:rPr>
                <a:t>用判定表表示计算行李费的算法</a:t>
              </a:r>
              <a:endParaRPr lang="zh-CN" altLang="en-US" dirty="0">
                <a:latin typeface="Times New Roman" panose="02020603050405020304" pitchFamily="18" charset="0"/>
              </a:endParaRPr>
            </a:p>
          </p:txBody>
        </p:sp>
        <p:sp>
          <p:nvSpPr>
            <p:cNvPr id="49156" name="Rectangle 13"/>
            <p:cNvSpPr/>
            <p:nvPr/>
          </p:nvSpPr>
          <p:spPr>
            <a:xfrm>
              <a:off x="3221038" y="735013"/>
              <a:ext cx="14763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1</a:t>
              </a:r>
              <a:endParaRPr lang="en-US" altLang="zh-CN" dirty="0">
                <a:latin typeface="Times New Roman" panose="02020603050405020304" pitchFamily="18" charset="0"/>
              </a:endParaRPr>
            </a:p>
          </p:txBody>
        </p:sp>
        <p:sp>
          <p:nvSpPr>
            <p:cNvPr id="49157" name="Rectangle 14"/>
            <p:cNvSpPr/>
            <p:nvPr/>
          </p:nvSpPr>
          <p:spPr>
            <a:xfrm>
              <a:off x="3941763" y="735013"/>
              <a:ext cx="14763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2</a:t>
              </a:r>
              <a:endParaRPr lang="en-US" altLang="zh-CN" dirty="0">
                <a:latin typeface="Times New Roman" panose="02020603050405020304" pitchFamily="18" charset="0"/>
              </a:endParaRPr>
            </a:p>
          </p:txBody>
        </p:sp>
        <p:sp>
          <p:nvSpPr>
            <p:cNvPr id="49158" name="Rectangle 15"/>
            <p:cNvSpPr/>
            <p:nvPr/>
          </p:nvSpPr>
          <p:spPr>
            <a:xfrm>
              <a:off x="4613275" y="735013"/>
              <a:ext cx="147638"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3</a:t>
              </a:r>
              <a:endParaRPr lang="en-US" altLang="zh-CN" dirty="0">
                <a:latin typeface="Times New Roman" panose="02020603050405020304" pitchFamily="18" charset="0"/>
              </a:endParaRPr>
            </a:p>
          </p:txBody>
        </p:sp>
        <p:sp>
          <p:nvSpPr>
            <p:cNvPr id="49159" name="Rectangle 16"/>
            <p:cNvSpPr/>
            <p:nvPr/>
          </p:nvSpPr>
          <p:spPr>
            <a:xfrm>
              <a:off x="5249863" y="735013"/>
              <a:ext cx="14763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4</a:t>
              </a:r>
              <a:endParaRPr lang="en-US" altLang="zh-CN" dirty="0">
                <a:latin typeface="Times New Roman" panose="02020603050405020304" pitchFamily="18" charset="0"/>
              </a:endParaRPr>
            </a:p>
          </p:txBody>
        </p:sp>
        <p:sp>
          <p:nvSpPr>
            <p:cNvPr id="49160" name="Rectangle 17"/>
            <p:cNvSpPr/>
            <p:nvPr/>
          </p:nvSpPr>
          <p:spPr>
            <a:xfrm>
              <a:off x="5884863" y="735013"/>
              <a:ext cx="14763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5</a:t>
              </a:r>
              <a:endParaRPr lang="en-US" altLang="zh-CN" dirty="0">
                <a:latin typeface="Times New Roman" panose="02020603050405020304" pitchFamily="18" charset="0"/>
              </a:endParaRPr>
            </a:p>
          </p:txBody>
        </p:sp>
        <p:sp>
          <p:nvSpPr>
            <p:cNvPr id="49161" name="Rectangle 18"/>
            <p:cNvSpPr/>
            <p:nvPr/>
          </p:nvSpPr>
          <p:spPr>
            <a:xfrm>
              <a:off x="6518275" y="735013"/>
              <a:ext cx="147638"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6</a:t>
              </a:r>
              <a:endParaRPr lang="en-US" altLang="zh-CN" dirty="0">
                <a:latin typeface="Times New Roman" panose="02020603050405020304" pitchFamily="18" charset="0"/>
              </a:endParaRPr>
            </a:p>
          </p:txBody>
        </p:sp>
        <p:sp>
          <p:nvSpPr>
            <p:cNvPr id="49162" name="Rectangle 19"/>
            <p:cNvSpPr/>
            <p:nvPr/>
          </p:nvSpPr>
          <p:spPr>
            <a:xfrm>
              <a:off x="7153275" y="735013"/>
              <a:ext cx="147638"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7</a:t>
              </a:r>
              <a:endParaRPr lang="en-US" altLang="zh-CN" dirty="0">
                <a:latin typeface="Times New Roman" panose="02020603050405020304" pitchFamily="18" charset="0"/>
              </a:endParaRPr>
            </a:p>
          </p:txBody>
        </p:sp>
        <p:sp>
          <p:nvSpPr>
            <p:cNvPr id="49163" name="Rectangle 20"/>
            <p:cNvSpPr/>
            <p:nvPr/>
          </p:nvSpPr>
          <p:spPr>
            <a:xfrm>
              <a:off x="7789863" y="735013"/>
              <a:ext cx="14763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8</a:t>
              </a:r>
              <a:endParaRPr lang="en-US" altLang="zh-CN" dirty="0">
                <a:latin typeface="Times New Roman" panose="02020603050405020304" pitchFamily="18" charset="0"/>
              </a:endParaRPr>
            </a:p>
          </p:txBody>
        </p:sp>
        <p:sp>
          <p:nvSpPr>
            <p:cNvPr id="49164" name="Rectangle 21"/>
            <p:cNvSpPr/>
            <p:nvPr/>
          </p:nvSpPr>
          <p:spPr>
            <a:xfrm>
              <a:off x="8421688" y="735013"/>
              <a:ext cx="14763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9</a:t>
              </a:r>
              <a:endParaRPr lang="en-US" altLang="zh-CN" dirty="0">
                <a:latin typeface="Times New Roman" panose="02020603050405020304" pitchFamily="18" charset="0"/>
              </a:endParaRPr>
            </a:p>
          </p:txBody>
        </p:sp>
        <p:sp>
          <p:nvSpPr>
            <p:cNvPr id="49165" name="Rectangle 42"/>
            <p:cNvSpPr/>
            <p:nvPr/>
          </p:nvSpPr>
          <p:spPr>
            <a:xfrm>
              <a:off x="615950" y="1179513"/>
              <a:ext cx="1400175" cy="350837"/>
            </a:xfrm>
            <a:prstGeom prst="rect">
              <a:avLst/>
            </a:prstGeom>
            <a:noFill/>
            <a:ln w="9525">
              <a:noFill/>
            </a:ln>
          </p:spPr>
          <p:txBody>
            <a:bodyPr lIns="0" tIns="0" rIns="0" bIns="0">
              <a:spAutoFit/>
            </a:bodyPr>
            <a:lstStyle/>
            <a:p>
              <a:r>
                <a:rPr lang="zh-CN" altLang="en-US" sz="2300" dirty="0">
                  <a:solidFill>
                    <a:srgbClr val="000000"/>
                  </a:solidFill>
                  <a:latin typeface="Times New Roman" panose="02020603050405020304" pitchFamily="18" charset="0"/>
                </a:rPr>
                <a:t>国内乘客</a:t>
              </a:r>
              <a:endParaRPr lang="zh-CN" altLang="en-US" dirty="0">
                <a:latin typeface="Times New Roman" panose="02020603050405020304" pitchFamily="18" charset="0"/>
              </a:endParaRPr>
            </a:p>
          </p:txBody>
        </p:sp>
        <p:sp>
          <p:nvSpPr>
            <p:cNvPr id="49166" name="Rectangle 43"/>
            <p:cNvSpPr/>
            <p:nvPr/>
          </p:nvSpPr>
          <p:spPr>
            <a:xfrm>
              <a:off x="3941763" y="1179513"/>
              <a:ext cx="17938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67" name="Rectangle 44"/>
            <p:cNvSpPr/>
            <p:nvPr/>
          </p:nvSpPr>
          <p:spPr>
            <a:xfrm>
              <a:off x="4613275" y="1179513"/>
              <a:ext cx="179388"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68" name="Rectangle 45"/>
            <p:cNvSpPr/>
            <p:nvPr/>
          </p:nvSpPr>
          <p:spPr>
            <a:xfrm>
              <a:off x="5249863" y="1179513"/>
              <a:ext cx="17938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69" name="Rectangle 46"/>
            <p:cNvSpPr/>
            <p:nvPr/>
          </p:nvSpPr>
          <p:spPr>
            <a:xfrm>
              <a:off x="5884863" y="1179513"/>
              <a:ext cx="17938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70" name="Rectangle 47"/>
            <p:cNvSpPr/>
            <p:nvPr/>
          </p:nvSpPr>
          <p:spPr>
            <a:xfrm>
              <a:off x="6518275" y="1179513"/>
              <a:ext cx="163513"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71" name="Rectangle 48"/>
            <p:cNvSpPr/>
            <p:nvPr/>
          </p:nvSpPr>
          <p:spPr>
            <a:xfrm>
              <a:off x="7153275" y="1179513"/>
              <a:ext cx="163513"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72" name="Rectangle 49"/>
            <p:cNvSpPr/>
            <p:nvPr/>
          </p:nvSpPr>
          <p:spPr>
            <a:xfrm>
              <a:off x="7789863" y="1179513"/>
              <a:ext cx="163512"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73" name="Rectangle 50"/>
            <p:cNvSpPr/>
            <p:nvPr/>
          </p:nvSpPr>
          <p:spPr>
            <a:xfrm>
              <a:off x="8421688" y="1179513"/>
              <a:ext cx="163512"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74" name="Rectangle 121"/>
            <p:cNvSpPr/>
            <p:nvPr/>
          </p:nvSpPr>
          <p:spPr>
            <a:xfrm>
              <a:off x="615950" y="1625600"/>
              <a:ext cx="1292225" cy="350838"/>
            </a:xfrm>
            <a:prstGeom prst="rect">
              <a:avLst/>
            </a:prstGeom>
            <a:noFill/>
            <a:ln w="9525">
              <a:noFill/>
            </a:ln>
          </p:spPr>
          <p:txBody>
            <a:bodyPr lIns="0" tIns="0" rIns="0" bIns="0">
              <a:spAutoFit/>
            </a:bodyPr>
            <a:lstStyle/>
            <a:p>
              <a:r>
                <a:rPr lang="zh-CN" altLang="en-US" sz="2300" dirty="0">
                  <a:solidFill>
                    <a:srgbClr val="000000"/>
                  </a:solidFill>
                  <a:latin typeface="Times New Roman" panose="02020603050405020304" pitchFamily="18" charset="0"/>
                </a:rPr>
                <a:t>头等舱</a:t>
              </a:r>
              <a:endParaRPr lang="zh-CN" altLang="en-US" dirty="0">
                <a:latin typeface="Times New Roman" panose="02020603050405020304" pitchFamily="18" charset="0"/>
              </a:endParaRPr>
            </a:p>
          </p:txBody>
        </p:sp>
        <p:sp>
          <p:nvSpPr>
            <p:cNvPr id="49175" name="Rectangle 122"/>
            <p:cNvSpPr/>
            <p:nvPr/>
          </p:nvSpPr>
          <p:spPr>
            <a:xfrm>
              <a:off x="3941763" y="1625600"/>
              <a:ext cx="179387"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76" name="Rectangle 123"/>
            <p:cNvSpPr/>
            <p:nvPr/>
          </p:nvSpPr>
          <p:spPr>
            <a:xfrm>
              <a:off x="4613275" y="16256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77" name="Rectangle 124"/>
            <p:cNvSpPr/>
            <p:nvPr/>
          </p:nvSpPr>
          <p:spPr>
            <a:xfrm>
              <a:off x="5249863" y="1625600"/>
              <a:ext cx="179387"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78" name="Rectangle 125"/>
            <p:cNvSpPr/>
            <p:nvPr/>
          </p:nvSpPr>
          <p:spPr>
            <a:xfrm>
              <a:off x="5884863" y="1625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79" name="Rectangle 126"/>
            <p:cNvSpPr/>
            <p:nvPr/>
          </p:nvSpPr>
          <p:spPr>
            <a:xfrm>
              <a:off x="6518275" y="1625600"/>
              <a:ext cx="179388"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80" name="Rectangle 127"/>
            <p:cNvSpPr/>
            <p:nvPr/>
          </p:nvSpPr>
          <p:spPr>
            <a:xfrm>
              <a:off x="7153275" y="16256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81" name="Rectangle 128"/>
            <p:cNvSpPr/>
            <p:nvPr/>
          </p:nvSpPr>
          <p:spPr>
            <a:xfrm>
              <a:off x="7789863" y="1625600"/>
              <a:ext cx="179387"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82" name="Rectangle 129"/>
            <p:cNvSpPr/>
            <p:nvPr/>
          </p:nvSpPr>
          <p:spPr>
            <a:xfrm>
              <a:off x="8421688" y="1625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83" name="Rectangle 200"/>
            <p:cNvSpPr/>
            <p:nvPr/>
          </p:nvSpPr>
          <p:spPr>
            <a:xfrm>
              <a:off x="615950" y="2071688"/>
              <a:ext cx="1508125" cy="350837"/>
            </a:xfrm>
            <a:prstGeom prst="rect">
              <a:avLst/>
            </a:prstGeom>
            <a:noFill/>
            <a:ln w="9525">
              <a:noFill/>
            </a:ln>
          </p:spPr>
          <p:txBody>
            <a:bodyPr lIns="0" tIns="0" rIns="0" bIns="0">
              <a:spAutoFit/>
            </a:bodyPr>
            <a:lstStyle/>
            <a:p>
              <a:r>
                <a:rPr lang="zh-CN" altLang="en-US" sz="2300" dirty="0">
                  <a:solidFill>
                    <a:srgbClr val="000000"/>
                  </a:solidFill>
                  <a:latin typeface="Times New Roman" panose="02020603050405020304" pitchFamily="18" charset="0"/>
                </a:rPr>
                <a:t>残疾乘客</a:t>
              </a:r>
              <a:endParaRPr lang="zh-CN" altLang="en-US" dirty="0">
                <a:latin typeface="Times New Roman" panose="02020603050405020304" pitchFamily="18" charset="0"/>
              </a:endParaRPr>
            </a:p>
          </p:txBody>
        </p:sp>
        <p:sp>
          <p:nvSpPr>
            <p:cNvPr id="49184" name="Rectangle 201"/>
            <p:cNvSpPr/>
            <p:nvPr/>
          </p:nvSpPr>
          <p:spPr>
            <a:xfrm>
              <a:off x="3941763" y="20701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85" name="Rectangle 202"/>
            <p:cNvSpPr/>
            <p:nvPr/>
          </p:nvSpPr>
          <p:spPr>
            <a:xfrm>
              <a:off x="4613275" y="20701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86" name="Rectangle 203"/>
            <p:cNvSpPr/>
            <p:nvPr/>
          </p:nvSpPr>
          <p:spPr>
            <a:xfrm>
              <a:off x="5249863" y="2070100"/>
              <a:ext cx="179387"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87" name="Rectangle 204"/>
            <p:cNvSpPr/>
            <p:nvPr/>
          </p:nvSpPr>
          <p:spPr>
            <a:xfrm>
              <a:off x="5884863" y="2070100"/>
              <a:ext cx="179387"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88" name="Rectangle 205"/>
            <p:cNvSpPr/>
            <p:nvPr/>
          </p:nvSpPr>
          <p:spPr>
            <a:xfrm>
              <a:off x="6518275" y="20701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89" name="Rectangle 206"/>
            <p:cNvSpPr/>
            <p:nvPr/>
          </p:nvSpPr>
          <p:spPr>
            <a:xfrm>
              <a:off x="7153275" y="20701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90" name="Rectangle 208"/>
            <p:cNvSpPr/>
            <p:nvPr/>
          </p:nvSpPr>
          <p:spPr>
            <a:xfrm>
              <a:off x="7789863" y="2071688"/>
              <a:ext cx="17938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91" name="Rectangle 209"/>
            <p:cNvSpPr/>
            <p:nvPr/>
          </p:nvSpPr>
          <p:spPr>
            <a:xfrm>
              <a:off x="8421688" y="2071688"/>
              <a:ext cx="179387"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92" name="Rectangle 280"/>
            <p:cNvSpPr/>
            <p:nvPr/>
          </p:nvSpPr>
          <p:spPr>
            <a:xfrm>
              <a:off x="615950" y="2514600"/>
              <a:ext cx="1255713" cy="350838"/>
            </a:xfrm>
            <a:prstGeom prst="rect">
              <a:avLst/>
            </a:prstGeom>
            <a:noFill/>
            <a:ln w="9525">
              <a:noFill/>
            </a:ln>
          </p:spPr>
          <p:txBody>
            <a:bodyPr lIns="0" tIns="0" rIns="0" bIns="0">
              <a:spAutoFit/>
            </a:bodyPr>
            <a:lstStyle/>
            <a:p>
              <a:r>
                <a:rPr lang="zh-CN" altLang="en-US" sz="2300" dirty="0">
                  <a:solidFill>
                    <a:srgbClr val="000000"/>
                  </a:solidFill>
                  <a:latin typeface="Times New Roman" panose="02020603050405020304" pitchFamily="18" charset="0"/>
                </a:rPr>
                <a:t>行李重量</a:t>
              </a:r>
              <a:endParaRPr lang="zh-CN" altLang="en-US" dirty="0">
                <a:latin typeface="Times New Roman" panose="02020603050405020304" pitchFamily="18" charset="0"/>
              </a:endParaRPr>
            </a:p>
          </p:txBody>
        </p:sp>
        <p:sp>
          <p:nvSpPr>
            <p:cNvPr id="49193" name="Rectangle 281"/>
            <p:cNvSpPr/>
            <p:nvPr/>
          </p:nvSpPr>
          <p:spPr>
            <a:xfrm>
              <a:off x="1851025" y="2514600"/>
              <a:ext cx="244475" cy="354013"/>
            </a:xfrm>
            <a:prstGeom prst="rect">
              <a:avLst/>
            </a:prstGeom>
            <a:noFill/>
            <a:ln w="9525">
              <a:noFill/>
            </a:ln>
          </p:spPr>
          <p:txBody>
            <a:bodyPr wrap="none" lIns="0" tIns="0" rIns="0" bIns="0">
              <a:spAutoFit/>
            </a:bodyPr>
            <a:lstStyle/>
            <a:p>
              <a:r>
                <a:rPr lang="en-US" altLang="zh-CN" sz="2300" i="1" dirty="0">
                  <a:solidFill>
                    <a:srgbClr val="000000"/>
                  </a:solidFill>
                  <a:latin typeface="Times New Roman" panose="02020603050405020304" pitchFamily="18" charset="0"/>
                </a:rPr>
                <a:t>W</a:t>
              </a:r>
              <a:endParaRPr lang="en-US" altLang="zh-CN" i="1" dirty="0">
                <a:latin typeface="Times New Roman" panose="02020603050405020304" pitchFamily="18" charset="0"/>
              </a:endParaRPr>
            </a:p>
          </p:txBody>
        </p:sp>
        <p:sp>
          <p:nvSpPr>
            <p:cNvPr id="49194" name="Rectangle 282"/>
            <p:cNvSpPr/>
            <p:nvPr/>
          </p:nvSpPr>
          <p:spPr>
            <a:xfrm>
              <a:off x="2117725" y="2514600"/>
              <a:ext cx="161925"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195" name="Rectangle 283"/>
            <p:cNvSpPr/>
            <p:nvPr/>
          </p:nvSpPr>
          <p:spPr>
            <a:xfrm>
              <a:off x="2479675" y="2514600"/>
              <a:ext cx="292100"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30</a:t>
              </a:r>
              <a:endParaRPr lang="en-US" altLang="zh-CN" dirty="0">
                <a:latin typeface="Times New Roman" panose="02020603050405020304" pitchFamily="18" charset="0"/>
              </a:endParaRPr>
            </a:p>
          </p:txBody>
        </p:sp>
        <p:sp>
          <p:nvSpPr>
            <p:cNvPr id="49196" name="Rectangle 284"/>
            <p:cNvSpPr/>
            <p:nvPr/>
          </p:nvSpPr>
          <p:spPr>
            <a:xfrm>
              <a:off x="3221038" y="2514600"/>
              <a:ext cx="179387"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T</a:t>
              </a:r>
              <a:endParaRPr lang="en-US" altLang="zh-CN" dirty="0">
                <a:latin typeface="Times New Roman" panose="02020603050405020304" pitchFamily="18" charset="0"/>
              </a:endParaRPr>
            </a:p>
          </p:txBody>
        </p:sp>
        <p:sp>
          <p:nvSpPr>
            <p:cNvPr id="49197" name="Rectangle 285"/>
            <p:cNvSpPr/>
            <p:nvPr/>
          </p:nvSpPr>
          <p:spPr>
            <a:xfrm>
              <a:off x="3941763" y="2514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98" name="Rectangle 286"/>
            <p:cNvSpPr/>
            <p:nvPr/>
          </p:nvSpPr>
          <p:spPr>
            <a:xfrm>
              <a:off x="4613275" y="25146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199" name="Rectangle 287"/>
            <p:cNvSpPr/>
            <p:nvPr/>
          </p:nvSpPr>
          <p:spPr>
            <a:xfrm>
              <a:off x="5249863" y="2514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200" name="Rectangle 288"/>
            <p:cNvSpPr/>
            <p:nvPr/>
          </p:nvSpPr>
          <p:spPr>
            <a:xfrm>
              <a:off x="5884863" y="2514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201" name="Rectangle 289"/>
            <p:cNvSpPr/>
            <p:nvPr/>
          </p:nvSpPr>
          <p:spPr>
            <a:xfrm>
              <a:off x="6518275" y="25146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202" name="Rectangle 290"/>
            <p:cNvSpPr/>
            <p:nvPr/>
          </p:nvSpPr>
          <p:spPr>
            <a:xfrm>
              <a:off x="7153275" y="2514600"/>
              <a:ext cx="163513"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203" name="Rectangle 291"/>
            <p:cNvSpPr/>
            <p:nvPr/>
          </p:nvSpPr>
          <p:spPr>
            <a:xfrm>
              <a:off x="7789863" y="2514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204" name="Rectangle 292"/>
            <p:cNvSpPr/>
            <p:nvPr/>
          </p:nvSpPr>
          <p:spPr>
            <a:xfrm>
              <a:off x="8421688" y="2514600"/>
              <a:ext cx="16351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F</a:t>
              </a:r>
              <a:endParaRPr lang="en-US" altLang="zh-CN" dirty="0">
                <a:latin typeface="Times New Roman" panose="02020603050405020304" pitchFamily="18" charset="0"/>
              </a:endParaRPr>
            </a:p>
          </p:txBody>
        </p:sp>
        <p:sp>
          <p:nvSpPr>
            <p:cNvPr id="49205" name="Rectangle 363"/>
            <p:cNvSpPr/>
            <p:nvPr/>
          </p:nvSpPr>
          <p:spPr>
            <a:xfrm>
              <a:off x="615950" y="2994025"/>
              <a:ext cx="1003300" cy="350838"/>
            </a:xfrm>
            <a:prstGeom prst="rect">
              <a:avLst/>
            </a:prstGeom>
            <a:noFill/>
            <a:ln w="9525">
              <a:noFill/>
            </a:ln>
          </p:spPr>
          <p:txBody>
            <a:bodyPr lIns="0" tIns="0" rIns="0" bIns="0">
              <a:spAutoFit/>
            </a:bodyPr>
            <a:lstStyle/>
            <a:p>
              <a:r>
                <a:rPr lang="zh-CN" altLang="en-US" sz="2300" dirty="0">
                  <a:solidFill>
                    <a:srgbClr val="000000"/>
                  </a:solidFill>
                  <a:latin typeface="Times New Roman" panose="02020603050405020304" pitchFamily="18" charset="0"/>
                </a:rPr>
                <a:t>免费</a:t>
              </a:r>
              <a:endParaRPr lang="zh-CN" altLang="en-US" dirty="0">
                <a:latin typeface="Times New Roman" panose="02020603050405020304" pitchFamily="18" charset="0"/>
              </a:endParaRPr>
            </a:p>
          </p:txBody>
        </p:sp>
        <p:sp>
          <p:nvSpPr>
            <p:cNvPr id="49206" name="Rectangle 364"/>
            <p:cNvSpPr/>
            <p:nvPr/>
          </p:nvSpPr>
          <p:spPr>
            <a:xfrm>
              <a:off x="3187700" y="2982913"/>
              <a:ext cx="168275" cy="369887"/>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07" name="Rectangle 490"/>
            <p:cNvSpPr/>
            <p:nvPr/>
          </p:nvSpPr>
          <p:spPr>
            <a:xfrm>
              <a:off x="615950" y="3438525"/>
              <a:ext cx="842963"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r>
                <a:rPr lang="en-US" altLang="zh-CN" sz="2300" i="1" dirty="0">
                  <a:solidFill>
                    <a:srgbClr val="000000"/>
                  </a:solidFill>
                  <a:latin typeface="Times New Roman" panose="02020603050405020304" pitchFamily="18" charset="0"/>
                </a:rPr>
                <a:t>W</a:t>
              </a:r>
              <a:r>
                <a:rPr lang="en-US" altLang="zh-CN" sz="2300" dirty="0">
                  <a:solidFill>
                    <a:srgbClr val="000000"/>
                  </a:solidFill>
                  <a:latin typeface="Times New Roman" panose="02020603050405020304" pitchFamily="18" charset="0"/>
                </a:rPr>
                <a:t>-30)</a:t>
              </a:r>
              <a:endParaRPr lang="en-US" altLang="zh-CN" dirty="0">
                <a:latin typeface="Times New Roman" panose="02020603050405020304" pitchFamily="18" charset="0"/>
              </a:endParaRPr>
            </a:p>
          </p:txBody>
        </p:sp>
        <p:sp>
          <p:nvSpPr>
            <p:cNvPr id="49208" name="Rectangle 491"/>
            <p:cNvSpPr/>
            <p:nvPr/>
          </p:nvSpPr>
          <p:spPr>
            <a:xfrm>
              <a:off x="1487488" y="3438525"/>
              <a:ext cx="29686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209" name="Rectangle 492"/>
            <p:cNvSpPr/>
            <p:nvPr/>
          </p:nvSpPr>
          <p:spPr>
            <a:xfrm>
              <a:off x="1778000" y="3438525"/>
              <a:ext cx="147638"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2</a:t>
              </a:r>
              <a:endParaRPr lang="en-US" altLang="zh-CN" dirty="0">
                <a:latin typeface="Times New Roman" panose="02020603050405020304" pitchFamily="18" charset="0"/>
              </a:endParaRPr>
            </a:p>
          </p:txBody>
        </p:sp>
        <p:sp>
          <p:nvSpPr>
            <p:cNvPr id="49210" name="Rectangle 493"/>
            <p:cNvSpPr/>
            <p:nvPr/>
          </p:nvSpPr>
          <p:spPr>
            <a:xfrm>
              <a:off x="5202238" y="3427413"/>
              <a:ext cx="168275" cy="369887"/>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11" name="Rectangle 564"/>
            <p:cNvSpPr/>
            <p:nvPr/>
          </p:nvSpPr>
          <p:spPr>
            <a:xfrm>
              <a:off x="615950" y="3883025"/>
              <a:ext cx="842963"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r>
                <a:rPr lang="en-US" altLang="zh-CN" sz="2300" i="1" dirty="0">
                  <a:solidFill>
                    <a:srgbClr val="000000"/>
                  </a:solidFill>
                  <a:latin typeface="Times New Roman" panose="02020603050405020304" pitchFamily="18" charset="0"/>
                </a:rPr>
                <a:t>W</a:t>
              </a:r>
              <a:r>
                <a:rPr lang="en-US" altLang="zh-CN" sz="2300" dirty="0">
                  <a:solidFill>
                    <a:srgbClr val="000000"/>
                  </a:solidFill>
                  <a:latin typeface="Times New Roman" panose="02020603050405020304" pitchFamily="18" charset="0"/>
                </a:rPr>
                <a:t>-30)</a:t>
              </a:r>
              <a:endParaRPr lang="en-US" altLang="zh-CN" dirty="0">
                <a:latin typeface="Times New Roman" panose="02020603050405020304" pitchFamily="18" charset="0"/>
              </a:endParaRPr>
            </a:p>
          </p:txBody>
        </p:sp>
        <p:sp>
          <p:nvSpPr>
            <p:cNvPr id="49212" name="Rectangle 565"/>
            <p:cNvSpPr/>
            <p:nvPr/>
          </p:nvSpPr>
          <p:spPr>
            <a:xfrm>
              <a:off x="1487488" y="3883025"/>
              <a:ext cx="29686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213" name="Rectangle 566"/>
            <p:cNvSpPr/>
            <p:nvPr/>
          </p:nvSpPr>
          <p:spPr>
            <a:xfrm>
              <a:off x="1778000" y="3883025"/>
              <a:ext cx="147638"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3</a:t>
              </a:r>
              <a:endParaRPr lang="en-US" altLang="zh-CN" dirty="0">
                <a:latin typeface="Times New Roman" panose="02020603050405020304" pitchFamily="18" charset="0"/>
              </a:endParaRPr>
            </a:p>
          </p:txBody>
        </p:sp>
        <p:sp>
          <p:nvSpPr>
            <p:cNvPr id="49214" name="Rectangle 567"/>
            <p:cNvSpPr/>
            <p:nvPr/>
          </p:nvSpPr>
          <p:spPr>
            <a:xfrm>
              <a:off x="5832475" y="3868738"/>
              <a:ext cx="168275" cy="369887"/>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15" name="Rectangle 639"/>
            <p:cNvSpPr/>
            <p:nvPr/>
          </p:nvSpPr>
          <p:spPr>
            <a:xfrm>
              <a:off x="615950" y="4325938"/>
              <a:ext cx="842963" cy="350837"/>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r>
                <a:rPr lang="en-US" altLang="zh-CN" sz="2300" i="1" dirty="0">
                  <a:solidFill>
                    <a:srgbClr val="000000"/>
                  </a:solidFill>
                  <a:latin typeface="Times New Roman" panose="02020603050405020304" pitchFamily="18" charset="0"/>
                </a:rPr>
                <a:t>W</a:t>
              </a:r>
              <a:r>
                <a:rPr lang="en-US" altLang="zh-CN" sz="2300" dirty="0">
                  <a:solidFill>
                    <a:srgbClr val="000000"/>
                  </a:solidFill>
                  <a:latin typeface="Times New Roman" panose="02020603050405020304" pitchFamily="18" charset="0"/>
                </a:rPr>
                <a:t>-30)</a:t>
              </a:r>
              <a:endParaRPr lang="en-US" altLang="zh-CN" dirty="0">
                <a:latin typeface="Times New Roman" panose="02020603050405020304" pitchFamily="18" charset="0"/>
              </a:endParaRPr>
            </a:p>
          </p:txBody>
        </p:sp>
        <p:sp>
          <p:nvSpPr>
            <p:cNvPr id="49216" name="Rectangle 640"/>
            <p:cNvSpPr/>
            <p:nvPr/>
          </p:nvSpPr>
          <p:spPr>
            <a:xfrm>
              <a:off x="1487488" y="4325938"/>
              <a:ext cx="296862"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217" name="Rectangle 641"/>
            <p:cNvSpPr/>
            <p:nvPr/>
          </p:nvSpPr>
          <p:spPr>
            <a:xfrm>
              <a:off x="1778000" y="4325938"/>
              <a:ext cx="147638" cy="350837"/>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4</a:t>
              </a:r>
              <a:endParaRPr lang="en-US" altLang="zh-CN" dirty="0">
                <a:latin typeface="Times New Roman" panose="02020603050405020304" pitchFamily="18" charset="0"/>
              </a:endParaRPr>
            </a:p>
          </p:txBody>
        </p:sp>
        <p:sp>
          <p:nvSpPr>
            <p:cNvPr id="49218" name="Rectangle 643"/>
            <p:cNvSpPr/>
            <p:nvPr/>
          </p:nvSpPr>
          <p:spPr>
            <a:xfrm>
              <a:off x="3851275" y="4314825"/>
              <a:ext cx="168275" cy="369888"/>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19" name="Rectangle 644"/>
            <p:cNvSpPr/>
            <p:nvPr/>
          </p:nvSpPr>
          <p:spPr>
            <a:xfrm>
              <a:off x="7723188" y="4314825"/>
              <a:ext cx="168275" cy="369888"/>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20" name="Rectangle 645"/>
            <p:cNvSpPr/>
            <p:nvPr/>
          </p:nvSpPr>
          <p:spPr>
            <a:xfrm>
              <a:off x="8388350" y="4797425"/>
              <a:ext cx="168275" cy="369888"/>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21" name="Rectangle 716"/>
            <p:cNvSpPr/>
            <p:nvPr/>
          </p:nvSpPr>
          <p:spPr>
            <a:xfrm>
              <a:off x="615950" y="4773613"/>
              <a:ext cx="842963" cy="350837"/>
            </a:xfrm>
            <a:prstGeom prst="rect">
              <a:avLst/>
            </a:prstGeom>
            <a:noFill/>
            <a:ln w="9525">
              <a:noFill/>
            </a:ln>
          </p:spPr>
          <p:txBody>
            <a:bodyPr wrap="none" lIns="0" tIns="0" rIns="0" bIns="0">
              <a:spAutoFit/>
            </a:bodyPr>
            <a:lstStyle/>
            <a:p>
              <a:r>
                <a:rPr lang="en-US" altLang="zh-CN" sz="2300" i="1" dirty="0">
                  <a:solidFill>
                    <a:srgbClr val="000000"/>
                  </a:solidFill>
                  <a:latin typeface="Times New Roman" panose="02020603050405020304" pitchFamily="18" charset="0"/>
                </a:rPr>
                <a:t>(W</a:t>
              </a:r>
              <a:r>
                <a:rPr lang="en-US" altLang="zh-CN" sz="2300" dirty="0">
                  <a:solidFill>
                    <a:srgbClr val="000000"/>
                  </a:solidFill>
                  <a:latin typeface="Times New Roman" panose="02020603050405020304" pitchFamily="18" charset="0"/>
                </a:rPr>
                <a:t>-30</a:t>
              </a:r>
              <a:r>
                <a:rPr lang="en-US" altLang="zh-CN" sz="2300" i="1" dirty="0">
                  <a:solidFill>
                    <a:srgbClr val="000000"/>
                  </a:solidFill>
                  <a:latin typeface="Times New Roman" panose="02020603050405020304" pitchFamily="18" charset="0"/>
                </a:rPr>
                <a:t>)</a:t>
              </a:r>
            </a:p>
          </p:txBody>
        </p:sp>
        <p:sp>
          <p:nvSpPr>
            <p:cNvPr id="49222" name="Rectangle 717"/>
            <p:cNvSpPr/>
            <p:nvPr/>
          </p:nvSpPr>
          <p:spPr>
            <a:xfrm>
              <a:off x="1487488" y="4773613"/>
              <a:ext cx="296862"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223" name="Rectangle 718"/>
            <p:cNvSpPr/>
            <p:nvPr/>
          </p:nvSpPr>
          <p:spPr>
            <a:xfrm>
              <a:off x="1778000" y="4773613"/>
              <a:ext cx="147638" cy="350837"/>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6</a:t>
              </a:r>
              <a:endParaRPr lang="en-US" altLang="zh-CN" dirty="0">
                <a:latin typeface="Times New Roman" panose="02020603050405020304" pitchFamily="18" charset="0"/>
              </a:endParaRPr>
            </a:p>
          </p:txBody>
        </p:sp>
        <p:sp>
          <p:nvSpPr>
            <p:cNvPr id="49224" name="Rectangle 719"/>
            <p:cNvSpPr/>
            <p:nvPr/>
          </p:nvSpPr>
          <p:spPr>
            <a:xfrm>
              <a:off x="4579938" y="4760913"/>
              <a:ext cx="168275" cy="369887"/>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25" name="Rectangle 790"/>
            <p:cNvSpPr/>
            <p:nvPr/>
          </p:nvSpPr>
          <p:spPr>
            <a:xfrm>
              <a:off x="615950" y="5218113"/>
              <a:ext cx="842963" cy="350837"/>
            </a:xfrm>
            <a:prstGeom prst="rect">
              <a:avLst/>
            </a:prstGeom>
            <a:noFill/>
            <a:ln w="9525">
              <a:noFill/>
            </a:ln>
          </p:spPr>
          <p:txBody>
            <a:bodyPr wrap="none" lIns="0" tIns="0" rIns="0" bIns="0">
              <a:spAutoFit/>
            </a:bodyPr>
            <a:lstStyle/>
            <a:p>
              <a:r>
                <a:rPr lang="en-US" altLang="zh-CN" sz="2300" i="1" dirty="0">
                  <a:solidFill>
                    <a:srgbClr val="000000"/>
                  </a:solidFill>
                  <a:latin typeface="Times New Roman" panose="02020603050405020304" pitchFamily="18" charset="0"/>
                </a:rPr>
                <a:t>(W</a:t>
              </a:r>
              <a:r>
                <a:rPr lang="en-US" altLang="zh-CN" sz="2300" dirty="0">
                  <a:solidFill>
                    <a:srgbClr val="000000"/>
                  </a:solidFill>
                  <a:latin typeface="Times New Roman" panose="02020603050405020304" pitchFamily="18" charset="0"/>
                </a:rPr>
                <a:t>-30</a:t>
              </a:r>
              <a:r>
                <a:rPr lang="en-US" altLang="zh-CN" sz="2300" i="1" dirty="0">
                  <a:solidFill>
                    <a:srgbClr val="000000"/>
                  </a:solidFill>
                  <a:latin typeface="Times New Roman" panose="02020603050405020304" pitchFamily="18" charset="0"/>
                </a:rPr>
                <a:t>)</a:t>
              </a:r>
              <a:endParaRPr lang="en-US" altLang="zh-CN" i="1" dirty="0">
                <a:latin typeface="Times New Roman" panose="02020603050405020304" pitchFamily="18" charset="0"/>
              </a:endParaRPr>
            </a:p>
          </p:txBody>
        </p:sp>
        <p:sp>
          <p:nvSpPr>
            <p:cNvPr id="49226" name="Rectangle 791"/>
            <p:cNvSpPr/>
            <p:nvPr/>
          </p:nvSpPr>
          <p:spPr>
            <a:xfrm>
              <a:off x="1487488" y="5218113"/>
              <a:ext cx="296862" cy="354012"/>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227" name="Rectangle 792"/>
            <p:cNvSpPr/>
            <p:nvPr/>
          </p:nvSpPr>
          <p:spPr>
            <a:xfrm>
              <a:off x="1778000" y="5218113"/>
              <a:ext cx="147638" cy="350837"/>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8</a:t>
              </a:r>
              <a:endParaRPr lang="en-US" altLang="zh-CN" dirty="0">
                <a:latin typeface="Times New Roman" panose="02020603050405020304" pitchFamily="18" charset="0"/>
              </a:endParaRPr>
            </a:p>
          </p:txBody>
        </p:sp>
        <p:sp>
          <p:nvSpPr>
            <p:cNvPr id="49228" name="Rectangle 793"/>
            <p:cNvSpPr/>
            <p:nvPr/>
          </p:nvSpPr>
          <p:spPr>
            <a:xfrm>
              <a:off x="6462713" y="5203825"/>
              <a:ext cx="168275" cy="369888"/>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29" name="Rectangle 865"/>
            <p:cNvSpPr/>
            <p:nvPr/>
          </p:nvSpPr>
          <p:spPr>
            <a:xfrm>
              <a:off x="615950" y="5661025"/>
              <a:ext cx="842963"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r>
                <a:rPr lang="en-US" altLang="zh-CN" sz="2300" i="1" dirty="0">
                  <a:solidFill>
                    <a:srgbClr val="000000"/>
                  </a:solidFill>
                  <a:latin typeface="Times New Roman" panose="02020603050405020304" pitchFamily="18" charset="0"/>
                </a:rPr>
                <a:t>W</a:t>
              </a:r>
              <a:r>
                <a:rPr lang="en-US" altLang="zh-CN" sz="2300" dirty="0">
                  <a:solidFill>
                    <a:srgbClr val="000000"/>
                  </a:solidFill>
                  <a:latin typeface="Times New Roman" panose="02020603050405020304" pitchFamily="18" charset="0"/>
                </a:rPr>
                <a:t>-30)</a:t>
              </a:r>
              <a:endParaRPr lang="en-US" altLang="zh-CN" dirty="0">
                <a:latin typeface="Times New Roman" panose="02020603050405020304" pitchFamily="18" charset="0"/>
              </a:endParaRPr>
            </a:p>
          </p:txBody>
        </p:sp>
        <p:sp>
          <p:nvSpPr>
            <p:cNvPr id="49230" name="Rectangle 866"/>
            <p:cNvSpPr/>
            <p:nvPr/>
          </p:nvSpPr>
          <p:spPr>
            <a:xfrm>
              <a:off x="1487488" y="5661025"/>
              <a:ext cx="296862" cy="354013"/>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49231" name="Rectangle 867"/>
            <p:cNvSpPr/>
            <p:nvPr/>
          </p:nvSpPr>
          <p:spPr>
            <a:xfrm>
              <a:off x="1778000" y="5661025"/>
              <a:ext cx="292100" cy="350838"/>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12</a:t>
              </a:r>
              <a:endParaRPr lang="en-US" altLang="zh-CN" dirty="0">
                <a:latin typeface="Times New Roman" panose="02020603050405020304" pitchFamily="18" charset="0"/>
              </a:endParaRPr>
            </a:p>
          </p:txBody>
        </p:sp>
        <p:sp>
          <p:nvSpPr>
            <p:cNvPr id="49232" name="Rectangle 868"/>
            <p:cNvSpPr/>
            <p:nvPr/>
          </p:nvSpPr>
          <p:spPr>
            <a:xfrm>
              <a:off x="7092950" y="5649913"/>
              <a:ext cx="168275" cy="369887"/>
            </a:xfrm>
            <a:prstGeom prst="rect">
              <a:avLst/>
            </a:prstGeom>
            <a:noFill/>
            <a:ln w="9525">
              <a:noFill/>
            </a:ln>
          </p:spPr>
          <p:txBody>
            <a:bodyPr wrap="none" lIns="0" tIns="0" rIns="0" bIns="0">
              <a:spAutoFit/>
            </a:bodyPr>
            <a:lstStyle/>
            <a:p>
              <a:r>
                <a:rPr lang="en-US" altLang="zh-CN" sz="2400" dirty="0">
                  <a:latin typeface="Arial" panose="020B0604020202020204" pitchFamily="34" charset="0"/>
                </a:rPr>
                <a:t>√</a:t>
              </a:r>
            </a:p>
          </p:txBody>
        </p:sp>
        <p:sp>
          <p:nvSpPr>
            <p:cNvPr id="49233" name="Line 999"/>
            <p:cNvSpPr/>
            <p:nvPr/>
          </p:nvSpPr>
          <p:spPr>
            <a:xfrm>
              <a:off x="8172450" y="692150"/>
              <a:ext cx="0" cy="5365750"/>
            </a:xfrm>
            <a:prstGeom prst="line">
              <a:avLst/>
            </a:prstGeom>
            <a:ln w="9525" cap="flat" cmpd="sng">
              <a:solidFill>
                <a:schemeClr val="tx1"/>
              </a:solidFill>
              <a:prstDash val="solid"/>
              <a:headEnd type="none" w="med" len="med"/>
              <a:tailEnd type="none" w="med" len="med"/>
            </a:ln>
          </p:spPr>
        </p:sp>
        <p:sp>
          <p:nvSpPr>
            <p:cNvPr id="49234" name="Line 1000"/>
            <p:cNvSpPr/>
            <p:nvPr/>
          </p:nvSpPr>
          <p:spPr>
            <a:xfrm>
              <a:off x="7542213" y="692150"/>
              <a:ext cx="0" cy="5365750"/>
            </a:xfrm>
            <a:prstGeom prst="line">
              <a:avLst/>
            </a:prstGeom>
            <a:ln w="9525" cap="flat" cmpd="sng">
              <a:solidFill>
                <a:schemeClr val="tx1"/>
              </a:solidFill>
              <a:prstDash val="solid"/>
              <a:headEnd type="none" w="med" len="med"/>
              <a:tailEnd type="none" w="med" len="med"/>
            </a:ln>
          </p:spPr>
        </p:sp>
        <p:sp>
          <p:nvSpPr>
            <p:cNvPr id="49235" name="Line 1001"/>
            <p:cNvSpPr/>
            <p:nvPr/>
          </p:nvSpPr>
          <p:spPr>
            <a:xfrm>
              <a:off x="3671888" y="728663"/>
              <a:ext cx="0" cy="5365750"/>
            </a:xfrm>
            <a:prstGeom prst="line">
              <a:avLst/>
            </a:prstGeom>
            <a:ln w="9525" cap="flat" cmpd="sng">
              <a:solidFill>
                <a:schemeClr val="tx1"/>
              </a:solidFill>
              <a:prstDash val="solid"/>
              <a:headEnd type="none" w="med" len="med"/>
              <a:tailEnd type="none" w="med" len="med"/>
            </a:ln>
          </p:spPr>
        </p:sp>
        <p:sp>
          <p:nvSpPr>
            <p:cNvPr id="49236" name="Line 1002"/>
            <p:cNvSpPr/>
            <p:nvPr/>
          </p:nvSpPr>
          <p:spPr>
            <a:xfrm>
              <a:off x="6911975" y="692150"/>
              <a:ext cx="0" cy="5365750"/>
            </a:xfrm>
            <a:prstGeom prst="line">
              <a:avLst/>
            </a:prstGeom>
            <a:ln w="9525" cap="flat" cmpd="sng">
              <a:solidFill>
                <a:schemeClr val="tx1"/>
              </a:solidFill>
              <a:prstDash val="solid"/>
              <a:headEnd type="none" w="med" len="med"/>
              <a:tailEnd type="none" w="med" len="med"/>
            </a:ln>
          </p:spPr>
        </p:sp>
        <p:sp>
          <p:nvSpPr>
            <p:cNvPr id="49237" name="Line 1003"/>
            <p:cNvSpPr/>
            <p:nvPr/>
          </p:nvSpPr>
          <p:spPr>
            <a:xfrm>
              <a:off x="6281738" y="728663"/>
              <a:ext cx="0" cy="5365750"/>
            </a:xfrm>
            <a:prstGeom prst="line">
              <a:avLst/>
            </a:prstGeom>
            <a:ln w="9525" cap="flat" cmpd="sng">
              <a:solidFill>
                <a:schemeClr val="tx1"/>
              </a:solidFill>
              <a:prstDash val="solid"/>
              <a:headEnd type="none" w="med" len="med"/>
              <a:tailEnd type="none" w="med" len="med"/>
            </a:ln>
          </p:spPr>
        </p:sp>
        <p:sp>
          <p:nvSpPr>
            <p:cNvPr id="49238" name="Line 1004"/>
            <p:cNvSpPr/>
            <p:nvPr/>
          </p:nvSpPr>
          <p:spPr>
            <a:xfrm>
              <a:off x="5651500" y="728663"/>
              <a:ext cx="0" cy="5365750"/>
            </a:xfrm>
            <a:prstGeom prst="line">
              <a:avLst/>
            </a:prstGeom>
            <a:ln w="9525" cap="flat" cmpd="sng">
              <a:solidFill>
                <a:schemeClr val="tx1"/>
              </a:solidFill>
              <a:prstDash val="solid"/>
              <a:headEnd type="none" w="med" len="med"/>
              <a:tailEnd type="none" w="med" len="med"/>
            </a:ln>
          </p:spPr>
        </p:sp>
        <p:sp>
          <p:nvSpPr>
            <p:cNvPr id="49239" name="Line 1005"/>
            <p:cNvSpPr/>
            <p:nvPr/>
          </p:nvSpPr>
          <p:spPr>
            <a:xfrm>
              <a:off x="5022850" y="728663"/>
              <a:ext cx="0" cy="5365750"/>
            </a:xfrm>
            <a:prstGeom prst="line">
              <a:avLst/>
            </a:prstGeom>
            <a:ln w="9525" cap="flat" cmpd="sng">
              <a:solidFill>
                <a:schemeClr val="tx1"/>
              </a:solidFill>
              <a:prstDash val="solid"/>
              <a:headEnd type="none" w="med" len="med"/>
              <a:tailEnd type="none" w="med" len="med"/>
            </a:ln>
          </p:spPr>
        </p:sp>
        <p:sp>
          <p:nvSpPr>
            <p:cNvPr id="49240" name="Line 1006"/>
            <p:cNvSpPr/>
            <p:nvPr/>
          </p:nvSpPr>
          <p:spPr>
            <a:xfrm>
              <a:off x="4392613" y="728663"/>
              <a:ext cx="0" cy="5365750"/>
            </a:xfrm>
            <a:prstGeom prst="line">
              <a:avLst/>
            </a:prstGeom>
            <a:ln w="9525" cap="flat" cmpd="sng">
              <a:solidFill>
                <a:schemeClr val="tx1"/>
              </a:solidFill>
              <a:prstDash val="solid"/>
              <a:headEnd type="none" w="med" len="med"/>
              <a:tailEnd type="none" w="med" len="med"/>
            </a:ln>
          </p:spPr>
        </p:sp>
        <p:sp>
          <p:nvSpPr>
            <p:cNvPr id="49241" name="Line 1011"/>
            <p:cNvSpPr/>
            <p:nvPr/>
          </p:nvSpPr>
          <p:spPr>
            <a:xfrm>
              <a:off x="431800" y="3429000"/>
              <a:ext cx="8370888" cy="0"/>
            </a:xfrm>
            <a:prstGeom prst="line">
              <a:avLst/>
            </a:prstGeom>
            <a:ln w="9525" cap="flat" cmpd="sng">
              <a:solidFill>
                <a:schemeClr val="tx1"/>
              </a:solidFill>
              <a:prstDash val="solid"/>
              <a:headEnd type="none" w="med" len="med"/>
              <a:tailEnd type="none" w="med" len="med"/>
            </a:ln>
          </p:spPr>
        </p:sp>
        <p:sp>
          <p:nvSpPr>
            <p:cNvPr id="49242" name="Line 1012"/>
            <p:cNvSpPr/>
            <p:nvPr/>
          </p:nvSpPr>
          <p:spPr>
            <a:xfrm>
              <a:off x="431800" y="3879850"/>
              <a:ext cx="8370888" cy="0"/>
            </a:xfrm>
            <a:prstGeom prst="line">
              <a:avLst/>
            </a:prstGeom>
            <a:ln w="9525" cap="flat" cmpd="sng">
              <a:solidFill>
                <a:schemeClr val="tx1"/>
              </a:solidFill>
              <a:prstDash val="solid"/>
              <a:headEnd type="none" w="med" len="med"/>
              <a:tailEnd type="none" w="med" len="med"/>
            </a:ln>
          </p:spPr>
        </p:sp>
        <p:sp>
          <p:nvSpPr>
            <p:cNvPr id="49243" name="Line 1013"/>
            <p:cNvSpPr/>
            <p:nvPr/>
          </p:nvSpPr>
          <p:spPr>
            <a:xfrm>
              <a:off x="431800" y="4329113"/>
              <a:ext cx="8370888" cy="0"/>
            </a:xfrm>
            <a:prstGeom prst="line">
              <a:avLst/>
            </a:prstGeom>
            <a:ln w="9525" cap="flat" cmpd="sng">
              <a:solidFill>
                <a:schemeClr val="tx1"/>
              </a:solidFill>
              <a:prstDash val="solid"/>
              <a:headEnd type="none" w="med" len="med"/>
              <a:tailEnd type="none" w="med" len="med"/>
            </a:ln>
          </p:spPr>
        </p:sp>
        <p:sp>
          <p:nvSpPr>
            <p:cNvPr id="49244" name="Line 1014"/>
            <p:cNvSpPr/>
            <p:nvPr/>
          </p:nvSpPr>
          <p:spPr>
            <a:xfrm>
              <a:off x="431800" y="4779963"/>
              <a:ext cx="8370888" cy="0"/>
            </a:xfrm>
            <a:prstGeom prst="line">
              <a:avLst/>
            </a:prstGeom>
            <a:ln w="9525" cap="flat" cmpd="sng">
              <a:solidFill>
                <a:schemeClr val="tx1"/>
              </a:solidFill>
              <a:prstDash val="solid"/>
              <a:headEnd type="none" w="med" len="med"/>
              <a:tailEnd type="none" w="med" len="med"/>
            </a:ln>
          </p:spPr>
        </p:sp>
        <p:sp>
          <p:nvSpPr>
            <p:cNvPr id="49245" name="Line 1015"/>
            <p:cNvSpPr/>
            <p:nvPr/>
          </p:nvSpPr>
          <p:spPr>
            <a:xfrm>
              <a:off x="431800" y="5229225"/>
              <a:ext cx="8370888" cy="0"/>
            </a:xfrm>
            <a:prstGeom prst="line">
              <a:avLst/>
            </a:prstGeom>
            <a:ln w="9525" cap="flat" cmpd="sng">
              <a:solidFill>
                <a:schemeClr val="tx1"/>
              </a:solidFill>
              <a:prstDash val="solid"/>
              <a:headEnd type="none" w="med" len="med"/>
              <a:tailEnd type="none" w="med" len="med"/>
            </a:ln>
          </p:spPr>
        </p:sp>
        <p:sp>
          <p:nvSpPr>
            <p:cNvPr id="49246" name="Line 1016"/>
            <p:cNvSpPr/>
            <p:nvPr/>
          </p:nvSpPr>
          <p:spPr>
            <a:xfrm>
              <a:off x="431800" y="5680075"/>
              <a:ext cx="8370888" cy="0"/>
            </a:xfrm>
            <a:prstGeom prst="line">
              <a:avLst/>
            </a:prstGeom>
            <a:ln w="9525" cap="flat" cmpd="sng">
              <a:solidFill>
                <a:schemeClr val="tx1"/>
              </a:solidFill>
              <a:prstDash val="solid"/>
              <a:headEnd type="none" w="med" len="med"/>
              <a:tailEnd type="none" w="med" len="med"/>
            </a:ln>
          </p:spPr>
        </p:sp>
        <p:sp>
          <p:nvSpPr>
            <p:cNvPr id="49247" name="Line 1018"/>
            <p:cNvSpPr/>
            <p:nvPr/>
          </p:nvSpPr>
          <p:spPr>
            <a:xfrm>
              <a:off x="431800" y="2978150"/>
              <a:ext cx="8370888" cy="0"/>
            </a:xfrm>
            <a:prstGeom prst="line">
              <a:avLst/>
            </a:prstGeom>
            <a:ln w="38100" cap="flat" cmpd="dbl">
              <a:solidFill>
                <a:schemeClr val="tx1"/>
              </a:solidFill>
              <a:prstDash val="solid"/>
              <a:headEnd type="none" w="med" len="med"/>
              <a:tailEnd type="none" w="med" len="med"/>
            </a:ln>
          </p:spPr>
        </p:sp>
        <p:sp>
          <p:nvSpPr>
            <p:cNvPr id="49248" name="Line 1019"/>
            <p:cNvSpPr/>
            <p:nvPr/>
          </p:nvSpPr>
          <p:spPr>
            <a:xfrm>
              <a:off x="2951163" y="728663"/>
              <a:ext cx="0" cy="5365750"/>
            </a:xfrm>
            <a:prstGeom prst="line">
              <a:avLst/>
            </a:prstGeom>
            <a:ln w="38100" cap="flat" cmpd="dbl">
              <a:solidFill>
                <a:schemeClr val="tx1"/>
              </a:solidFill>
              <a:prstDash val="solid"/>
              <a:headEnd type="none" w="med" len="med"/>
              <a:tailEnd type="none" w="med" len="med"/>
            </a:ln>
          </p:spPr>
        </p:sp>
        <p:sp>
          <p:nvSpPr>
            <p:cNvPr id="49249" name="Line 1020"/>
            <p:cNvSpPr/>
            <p:nvPr/>
          </p:nvSpPr>
          <p:spPr>
            <a:xfrm>
              <a:off x="431800" y="2528888"/>
              <a:ext cx="8370888" cy="0"/>
            </a:xfrm>
            <a:prstGeom prst="line">
              <a:avLst/>
            </a:prstGeom>
            <a:ln w="9525" cap="flat" cmpd="sng">
              <a:solidFill>
                <a:schemeClr val="tx1"/>
              </a:solidFill>
              <a:prstDash val="solid"/>
              <a:headEnd type="none" w="med" len="med"/>
              <a:tailEnd type="none" w="med" len="med"/>
            </a:ln>
          </p:spPr>
        </p:sp>
        <p:sp>
          <p:nvSpPr>
            <p:cNvPr id="49250" name="Line 1021"/>
            <p:cNvSpPr/>
            <p:nvPr/>
          </p:nvSpPr>
          <p:spPr>
            <a:xfrm>
              <a:off x="431800" y="2078038"/>
              <a:ext cx="8370888" cy="0"/>
            </a:xfrm>
            <a:prstGeom prst="line">
              <a:avLst/>
            </a:prstGeom>
            <a:ln w="9525" cap="flat" cmpd="sng">
              <a:solidFill>
                <a:schemeClr val="tx1"/>
              </a:solidFill>
              <a:prstDash val="solid"/>
              <a:headEnd type="none" w="med" len="med"/>
              <a:tailEnd type="none" w="med" len="med"/>
            </a:ln>
          </p:spPr>
        </p:sp>
        <p:sp>
          <p:nvSpPr>
            <p:cNvPr id="49251" name="Line 1022"/>
            <p:cNvSpPr/>
            <p:nvPr/>
          </p:nvSpPr>
          <p:spPr>
            <a:xfrm>
              <a:off x="431800" y="1628775"/>
              <a:ext cx="8370888" cy="0"/>
            </a:xfrm>
            <a:prstGeom prst="line">
              <a:avLst/>
            </a:prstGeom>
            <a:ln w="9525" cap="flat" cmpd="sng">
              <a:solidFill>
                <a:schemeClr val="tx1"/>
              </a:solidFill>
              <a:prstDash val="solid"/>
              <a:headEnd type="none" w="med" len="med"/>
              <a:tailEnd type="none" w="med" len="med"/>
            </a:ln>
          </p:spPr>
        </p:sp>
        <p:sp>
          <p:nvSpPr>
            <p:cNvPr id="49252" name="Line 1023"/>
            <p:cNvSpPr/>
            <p:nvPr/>
          </p:nvSpPr>
          <p:spPr>
            <a:xfrm>
              <a:off x="431800" y="1177925"/>
              <a:ext cx="8370888"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1440" tIns="45720" rIns="91440" bIns="45720" anchor="t" anchorCtr="0"/>
          <a:lstStyle/>
          <a:p>
            <a:pPr eaLnBrk="1" hangingPunct="1"/>
            <a:r>
              <a:rPr lang="en-US" altLang="zh-CN" b="1" dirty="0">
                <a:latin typeface="Times New Roman" panose="02020603050405020304" pitchFamily="18" charset="0"/>
              </a:rPr>
              <a:t>5.5  </a:t>
            </a:r>
            <a:r>
              <a:rPr lang="zh-CN" altLang="en-US" b="1" dirty="0">
                <a:latin typeface="Times New Roman" panose="02020603050405020304" pitchFamily="18" charset="0"/>
              </a:rPr>
              <a:t>过程设计语言</a:t>
            </a:r>
          </a:p>
        </p:txBody>
      </p:sp>
      <p:sp>
        <p:nvSpPr>
          <p:cNvPr id="54275" name="Rectangle 3"/>
          <p:cNvSpPr>
            <a:spLocks noGrp="1"/>
          </p:cNvSpPr>
          <p:nvPr>
            <p:ph idx="1"/>
          </p:nvPr>
        </p:nvSpPr>
        <p:spPr>
          <a:xfrm>
            <a:off x="250825" y="1600200"/>
            <a:ext cx="8731250" cy="4530725"/>
          </a:xfrm>
        </p:spPr>
        <p:txBody>
          <a:bodyPr vert="horz" wrap="square" lIns="91440" tIns="45720" rIns="91440" bIns="45720" anchor="t" anchorCtr="0"/>
          <a:lstStyle/>
          <a:p>
            <a:pPr eaLnBrk="1" hangingPunct="1"/>
            <a:r>
              <a:rPr lang="zh-CN" altLang="en-US" b="1" dirty="0">
                <a:latin typeface="Times New Roman" panose="02020603050405020304" pitchFamily="18" charset="0"/>
              </a:rPr>
              <a:t>过程设计语言</a:t>
            </a:r>
            <a:r>
              <a:rPr lang="en-US" altLang="zh-CN" b="1" dirty="0">
                <a:latin typeface="Times New Roman" panose="02020603050405020304" pitchFamily="18" charset="0"/>
              </a:rPr>
              <a:t>(PDL )</a:t>
            </a:r>
            <a:r>
              <a:rPr lang="zh-CN" altLang="en-US" b="1" dirty="0">
                <a:latin typeface="Times New Roman" panose="02020603050405020304" pitchFamily="18" charset="0"/>
              </a:rPr>
              <a:t>也称为伪码</a:t>
            </a:r>
            <a:r>
              <a:rPr lang="en-US" altLang="zh-CN" b="1" dirty="0">
                <a:latin typeface="Times New Roman" panose="02020603050405020304" pitchFamily="18" charset="0"/>
              </a:rPr>
              <a:t>(</a:t>
            </a:r>
            <a:r>
              <a:rPr lang="en-US" altLang="zh-CN" sz="3200" dirty="0"/>
              <a:t>Pseudocode )</a:t>
            </a:r>
            <a:r>
              <a:rPr lang="zh-CN" altLang="en-US" b="1" dirty="0">
                <a:latin typeface="Times New Roman" panose="02020603050405020304" pitchFamily="18" charset="0"/>
              </a:rPr>
              <a:t>，它是用正文形式表示数据和处理过程的设计工具。</a:t>
            </a:r>
          </a:p>
          <a:p>
            <a:pPr eaLnBrk="1" hangingPunct="1"/>
            <a:r>
              <a:rPr lang="zh-CN" altLang="en-US" b="1" dirty="0"/>
              <a:t>使用伪代码的目的是为了使被描述的算法可以容易地以任何一种编程语言（</a:t>
            </a:r>
            <a:r>
              <a:rPr lang="en-US" altLang="zh-CN" b="1" dirty="0"/>
              <a:t>Pascal</a:t>
            </a:r>
            <a:r>
              <a:rPr lang="zh-CN" altLang="en-US" b="1" dirty="0"/>
              <a:t>，</a:t>
            </a:r>
            <a:r>
              <a:rPr lang="en-US" altLang="zh-CN" b="1" dirty="0"/>
              <a:t>C</a:t>
            </a:r>
            <a:r>
              <a:rPr lang="zh-CN" altLang="en-US" b="1" dirty="0"/>
              <a:t>，</a:t>
            </a:r>
            <a:r>
              <a:rPr lang="en-US" altLang="zh-CN" b="1" dirty="0"/>
              <a:t>Java</a:t>
            </a:r>
            <a:r>
              <a:rPr lang="zh-CN" altLang="en-US" b="1" dirty="0"/>
              <a:t>，</a:t>
            </a:r>
            <a:r>
              <a:rPr lang="en-US" altLang="zh-CN" b="1" dirty="0"/>
              <a:t>etc</a:t>
            </a:r>
            <a:r>
              <a:rPr lang="zh-CN" altLang="en-US" b="1" dirty="0"/>
              <a:t>）实现。因此，伪代码必须结构清晰、代码简单、可读性好，并且类似自然语言。 介于自然语言与编程语言之间。</a:t>
            </a:r>
            <a:r>
              <a:rPr lang="zh-CN" altLang="en-US"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vert="horz" wrap="square" lIns="91440" tIns="45720" rIns="91440" bIns="45720" anchor="t" anchorCtr="0"/>
          <a:lstStyle/>
          <a:p>
            <a:pPr eaLnBrk="1" hangingPunct="1"/>
            <a:r>
              <a:rPr lang="zh-CN" altLang="en-US" sz="4400" b="1" dirty="0"/>
              <a:t>伪码的特点</a:t>
            </a:r>
            <a:r>
              <a:rPr lang="zh-CN" altLang="en-US" sz="4400" b="1" dirty="0">
                <a:sym typeface="Wingdings" panose="05000000000000000000" pitchFamily="2" charset="2"/>
              </a:rPr>
              <a:t>：</a:t>
            </a:r>
            <a:endParaRPr lang="zh-CN" altLang="en-US" b="1" dirty="0"/>
          </a:p>
        </p:txBody>
      </p:sp>
      <p:sp>
        <p:nvSpPr>
          <p:cNvPr id="56323" name="内容占位符 2"/>
          <p:cNvSpPr>
            <a:spLocks noGrp="1"/>
          </p:cNvSpPr>
          <p:nvPr>
            <p:ph idx="1"/>
          </p:nvPr>
        </p:nvSpPr>
        <p:spPr>
          <a:xfrm>
            <a:off x="204788" y="1898650"/>
            <a:ext cx="8688387" cy="4770438"/>
          </a:xfrm>
        </p:spPr>
        <p:txBody>
          <a:bodyPr vert="horz" wrap="square" lIns="91440" tIns="45720" rIns="91440" bIns="45720" anchor="t" anchorCtr="0"/>
          <a:lstStyle/>
          <a:p>
            <a:pPr eaLnBrk="1" hangingPunct="1"/>
            <a:r>
              <a:rPr lang="zh-CN" altLang="en-US" sz="2800" b="1" dirty="0"/>
              <a:t>在伪代码中，每一条指令占一行。</a:t>
            </a:r>
            <a:endParaRPr lang="en-US" altLang="zh-CN" sz="2800" b="1" dirty="0"/>
          </a:p>
          <a:p>
            <a:pPr eaLnBrk="1" hangingPunct="1"/>
            <a:r>
              <a:rPr lang="en-US" altLang="zh-CN" sz="2800" b="1" dirty="0"/>
              <a:t>   </a:t>
            </a:r>
            <a:r>
              <a:rPr lang="zh-CN" altLang="en-US" sz="2800" b="1" dirty="0"/>
              <a:t>指令后不跟任何符号。</a:t>
            </a:r>
            <a:endParaRPr lang="en-US" altLang="zh-CN" sz="2800" b="1" dirty="0"/>
          </a:p>
          <a:p>
            <a:pPr eaLnBrk="1" hangingPunct="1"/>
            <a:r>
              <a:rPr lang="en-US" altLang="zh-CN" sz="2800" b="1" dirty="0"/>
              <a:t> </a:t>
            </a:r>
            <a:r>
              <a:rPr lang="zh-CN" altLang="en-US" sz="2800" b="1" dirty="0"/>
              <a:t>“缩进”表示程序中的分支程序结构。</a:t>
            </a:r>
            <a:endParaRPr lang="en-US" altLang="zh-CN" sz="2800" b="1" dirty="0"/>
          </a:p>
          <a:p>
            <a:pPr eaLnBrk="1" hangingPunct="1"/>
            <a:r>
              <a:rPr lang="zh-CN" altLang="en-US" sz="2800" b="1" dirty="0">
                <a:solidFill>
                  <a:srgbClr val="0000FF"/>
                </a:solidFill>
              </a:rPr>
              <a:t>     变量不需声明</a:t>
            </a:r>
            <a:endParaRPr lang="en-US" altLang="zh-CN" sz="2800" b="1" dirty="0">
              <a:solidFill>
                <a:srgbClr val="0000FF"/>
              </a:solidFill>
            </a:endParaRPr>
          </a:p>
          <a:p>
            <a:pPr eaLnBrk="1" hangingPunct="1"/>
            <a:r>
              <a:rPr lang="zh-CN" altLang="en-US" sz="2800" b="1" dirty="0"/>
              <a:t>     赋值语句用符号←表示</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457200" y="277813"/>
            <a:ext cx="8229600" cy="811212"/>
          </a:xfrm>
        </p:spPr>
        <p:txBody>
          <a:bodyPr vert="horz" wrap="square" lIns="91440" tIns="45720" rIns="91440" bIns="45720" anchor="t" anchorCtr="0"/>
          <a:lstStyle/>
          <a:p>
            <a:pPr eaLnBrk="1" hangingPunct="1"/>
            <a:r>
              <a:rPr lang="zh-CN" altLang="en-US" b="1" dirty="0">
                <a:latin typeface="Times New Roman" panose="02020603050405020304" pitchFamily="18" charset="0"/>
              </a:rPr>
              <a:t>结构化语言描述</a:t>
            </a:r>
          </a:p>
        </p:txBody>
      </p:sp>
      <p:sp>
        <p:nvSpPr>
          <p:cNvPr id="57347" name="Rectangle 3"/>
          <p:cNvSpPr>
            <a:spLocks noGrp="1"/>
          </p:cNvSpPr>
          <p:nvPr>
            <p:ph idx="1"/>
          </p:nvPr>
        </p:nvSpPr>
        <p:spPr>
          <a:xfrm>
            <a:off x="341313" y="1268413"/>
            <a:ext cx="8229600" cy="4530725"/>
          </a:xfrm>
        </p:spPr>
        <p:txBody>
          <a:bodyPr vert="horz" wrap="square" lIns="91440" tIns="45720" rIns="91440" bIns="45720" anchor="t" anchorCtr="0"/>
          <a:lstStyle/>
          <a:p>
            <a:pPr eaLnBrk="1" hangingPunct="1">
              <a:lnSpc>
                <a:spcPct val="90000"/>
              </a:lnSpc>
              <a:buNone/>
            </a:pPr>
            <a:r>
              <a:rPr lang="zh-CN" altLang="en-US" b="1" dirty="0"/>
              <a:t>　</a:t>
            </a:r>
            <a:r>
              <a:rPr lang="en-US" altLang="zh-CN" b="1" dirty="0"/>
              <a:t>【</a:t>
            </a:r>
            <a:r>
              <a:rPr lang="zh-CN" altLang="en-US" b="1" dirty="0"/>
              <a:t>简单示例</a:t>
            </a:r>
            <a:r>
              <a:rPr lang="en-US" altLang="zh-CN" b="1" dirty="0"/>
              <a:t>】</a:t>
            </a:r>
            <a:r>
              <a:rPr lang="zh-CN" altLang="en-US" b="1" dirty="0"/>
              <a:t>输入</a:t>
            </a:r>
            <a:r>
              <a:rPr lang="en-US" altLang="zh-CN" b="1" dirty="0"/>
              <a:t>3</a:t>
            </a:r>
            <a:r>
              <a:rPr lang="zh-CN" altLang="en-US" b="1" dirty="0"/>
              <a:t>个数，打印输出其中最大的数。可用如下的伪代码表示： </a:t>
            </a:r>
          </a:p>
          <a:p>
            <a:pPr eaLnBrk="1" hangingPunct="1">
              <a:lnSpc>
                <a:spcPct val="90000"/>
              </a:lnSpc>
              <a:buNone/>
            </a:pPr>
            <a:r>
              <a:rPr lang="zh-CN" altLang="en-US" b="1" dirty="0"/>
              <a:t>　　</a:t>
            </a:r>
            <a:r>
              <a:rPr lang="en-US" altLang="zh-CN" b="1" dirty="0"/>
              <a:t>Begin</a:t>
            </a:r>
            <a:r>
              <a:rPr lang="zh-CN" altLang="en-US" b="1" dirty="0"/>
              <a:t>（算法开始） </a:t>
            </a:r>
          </a:p>
          <a:p>
            <a:pPr eaLnBrk="1" hangingPunct="1">
              <a:lnSpc>
                <a:spcPct val="90000"/>
              </a:lnSpc>
              <a:buNone/>
            </a:pPr>
            <a:r>
              <a:rPr lang="zh-CN" altLang="en-US" b="1" dirty="0"/>
              <a:t>　　输入 </a:t>
            </a:r>
            <a:r>
              <a:rPr lang="en-US" altLang="zh-CN" b="1" dirty="0"/>
              <a:t>A</a:t>
            </a:r>
            <a:r>
              <a:rPr lang="zh-CN" altLang="en-US" b="1" dirty="0"/>
              <a:t>，</a:t>
            </a:r>
            <a:r>
              <a:rPr lang="en-US" altLang="zh-CN" b="1" dirty="0"/>
              <a:t>B</a:t>
            </a:r>
            <a:r>
              <a:rPr lang="zh-CN" altLang="en-US" b="1" dirty="0"/>
              <a:t>，</a:t>
            </a:r>
            <a:r>
              <a:rPr lang="en-US" altLang="zh-CN" b="1" dirty="0"/>
              <a:t>C </a:t>
            </a:r>
          </a:p>
          <a:p>
            <a:pPr eaLnBrk="1" hangingPunct="1">
              <a:lnSpc>
                <a:spcPct val="90000"/>
              </a:lnSpc>
              <a:buNone/>
            </a:pPr>
            <a:r>
              <a:rPr lang="zh-CN" altLang="en-US" b="1" dirty="0"/>
              <a:t>　　</a:t>
            </a:r>
            <a:r>
              <a:rPr lang="en-US" altLang="zh-CN" b="1" dirty="0"/>
              <a:t>IF A&gt;B </a:t>
            </a:r>
            <a:r>
              <a:rPr lang="zh-CN" altLang="en-US" b="1" dirty="0"/>
              <a:t>则 </a:t>
            </a:r>
            <a:r>
              <a:rPr lang="en-US" altLang="zh-CN" b="1" dirty="0"/>
              <a:t>A→Max </a:t>
            </a:r>
          </a:p>
          <a:p>
            <a:pPr eaLnBrk="1" hangingPunct="1">
              <a:lnSpc>
                <a:spcPct val="90000"/>
              </a:lnSpc>
              <a:buNone/>
            </a:pPr>
            <a:r>
              <a:rPr lang="zh-CN" altLang="en-US" b="1" dirty="0"/>
              <a:t>　　否则 </a:t>
            </a:r>
            <a:r>
              <a:rPr lang="en-US" altLang="zh-CN" b="1" dirty="0"/>
              <a:t>B→Max </a:t>
            </a:r>
          </a:p>
          <a:p>
            <a:pPr eaLnBrk="1" hangingPunct="1">
              <a:lnSpc>
                <a:spcPct val="90000"/>
              </a:lnSpc>
              <a:buNone/>
            </a:pPr>
            <a:r>
              <a:rPr lang="zh-CN" altLang="en-US" b="1" dirty="0"/>
              <a:t>　　</a:t>
            </a:r>
            <a:r>
              <a:rPr lang="en-US" altLang="zh-CN" b="1" dirty="0"/>
              <a:t>IF C&gt;Max </a:t>
            </a:r>
            <a:r>
              <a:rPr lang="zh-CN" altLang="en-US" b="1" dirty="0"/>
              <a:t>则 </a:t>
            </a:r>
            <a:r>
              <a:rPr lang="en-US" altLang="zh-CN" b="1" dirty="0"/>
              <a:t>C→Max </a:t>
            </a:r>
          </a:p>
          <a:p>
            <a:pPr eaLnBrk="1" hangingPunct="1">
              <a:lnSpc>
                <a:spcPct val="90000"/>
              </a:lnSpc>
              <a:buNone/>
            </a:pPr>
            <a:r>
              <a:rPr lang="zh-CN" altLang="en-US" b="1" dirty="0"/>
              <a:t>　　</a:t>
            </a:r>
            <a:r>
              <a:rPr lang="en-US" altLang="zh-CN" b="1" dirty="0"/>
              <a:t>Print Max </a:t>
            </a:r>
          </a:p>
          <a:p>
            <a:pPr eaLnBrk="1" hangingPunct="1">
              <a:lnSpc>
                <a:spcPct val="90000"/>
              </a:lnSpc>
              <a:buNone/>
            </a:pPr>
            <a:r>
              <a:rPr lang="zh-CN" altLang="en-US" b="1" dirty="0"/>
              <a:t>　　</a:t>
            </a:r>
            <a:r>
              <a:rPr lang="en-US" altLang="zh-CN" b="1" dirty="0"/>
              <a:t>End </a:t>
            </a:r>
            <a:r>
              <a:rPr lang="zh-CN" altLang="en-US" b="1" dirty="0"/>
              <a:t>（算法结束）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457200" y="404813"/>
            <a:ext cx="8229600" cy="5726112"/>
          </a:xfrm>
        </p:spPr>
        <p:txBody>
          <a:bodyPr/>
          <a:lstStyle/>
          <a:p>
            <a:pPr algn="l" eaLnBrk="1" hangingPunct="1">
              <a:buFont typeface="Wingdings" panose="05000000000000000000" pitchFamily="2" charset="2"/>
              <a:buNone/>
            </a:pPr>
            <a:r>
              <a:rPr lang="en-US" altLang="zh-CN" sz="4200" b="1" kern="1200" dirty="0" smtClean="0">
                <a:solidFill>
                  <a:schemeClr val="tx2"/>
                </a:solidFill>
                <a:latin typeface="Times New Roman" panose="02020603050405020304" pitchFamily="18" charset="0"/>
                <a:ea typeface="+mj-ea"/>
                <a:cs typeface="+mj-cs"/>
              </a:rPr>
              <a:t>6 编码和单元测试</a:t>
            </a:r>
          </a:p>
          <a:p>
            <a:pPr eaLnBrk="1" hangingPunct="1"/>
            <a:r>
              <a:rPr lang="zh-CN" altLang="en-US" b="1" smtClean="0">
                <a:latin typeface="Times New Roman" panose="02020603050405020304" pitchFamily="18" charset="0"/>
              </a:rPr>
              <a:t>任务：得到正确的程序模块</a:t>
            </a:r>
          </a:p>
          <a:p>
            <a:pPr marL="742950" lvl="1" indent="-285750" eaLnBrk="1" hangingPunct="1"/>
            <a:r>
              <a:rPr lang="zh-CN" altLang="en-US" b="1" smtClean="0">
                <a:latin typeface="Times New Roman" panose="02020603050405020304" pitchFamily="18" charset="0"/>
              </a:rPr>
              <a:t>选取一种适当的高级程序设计语言</a:t>
            </a:r>
            <a:r>
              <a:rPr lang="en-US" altLang="zh-CN" b="1" smtClean="0">
                <a:latin typeface="Times New Roman" panose="02020603050405020304" pitchFamily="18" charset="0"/>
              </a:rPr>
              <a:t>(</a:t>
            </a:r>
            <a:r>
              <a:rPr lang="zh-CN" altLang="en-US" b="1" smtClean="0">
                <a:latin typeface="Times New Roman" panose="02020603050405020304" pitchFamily="18" charset="0"/>
              </a:rPr>
              <a:t>必要时用汇编语言</a:t>
            </a:r>
            <a:r>
              <a:rPr lang="en-US" altLang="zh-CN" b="1" smtClean="0">
                <a:latin typeface="Times New Roman" panose="02020603050405020304" pitchFamily="18" charset="0"/>
              </a:rPr>
              <a:t>)</a:t>
            </a:r>
            <a:r>
              <a:rPr lang="zh-CN" altLang="en-US" b="1" smtClean="0">
                <a:latin typeface="Times New Roman" panose="02020603050405020304" pitchFamily="18" charset="0"/>
              </a:rPr>
              <a:t>，把详细设计的结果翻译成用选定的语言书写的程序；</a:t>
            </a:r>
          </a:p>
          <a:p>
            <a:pPr marL="742950" lvl="1" indent="-285750" eaLnBrk="1" hangingPunct="1"/>
            <a:r>
              <a:rPr lang="zh-CN" altLang="en-US" b="1" smtClean="0">
                <a:latin typeface="Times New Roman" panose="02020603050405020304" pitchFamily="18" charset="0"/>
              </a:rPr>
              <a:t>并且仔细测试编写出的每一个模块。</a:t>
            </a:r>
          </a:p>
          <a:p>
            <a:pPr eaLnBrk="1" hangingPunct="1"/>
            <a:r>
              <a:rPr lang="zh-CN" altLang="en-US" b="1" smtClean="0">
                <a:latin typeface="Times New Roman" panose="02020603050405020304" pitchFamily="18" charset="0"/>
              </a:rPr>
              <a:t>结果：</a:t>
            </a:r>
          </a:p>
          <a:p>
            <a:pPr marL="742950" lvl="1" indent="-285750" eaLnBrk="1" hangingPunct="1"/>
            <a:r>
              <a:rPr lang="zh-CN" altLang="en-US" b="1" smtClean="0">
                <a:solidFill>
                  <a:schemeClr val="tx2"/>
                </a:solidFill>
                <a:latin typeface="Times New Roman" panose="02020603050405020304" pitchFamily="18" charset="0"/>
                <a:cs typeface="+mn-ea"/>
              </a:rPr>
              <a:t>代码和测试报告</a:t>
            </a:r>
            <a:r>
              <a:rPr lang="zh-CN" altLang="en-US" b="1" smtClean="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457200" y="404813"/>
            <a:ext cx="8229600" cy="5726112"/>
          </a:xfrm>
        </p:spPr>
        <p:txBody>
          <a:bodyPr/>
          <a:lstStyle/>
          <a:p>
            <a:pPr algn="l" eaLnBrk="1" hangingPunct="1">
              <a:buFont typeface="Wingdings" panose="05000000000000000000" pitchFamily="2" charset="2"/>
              <a:buNone/>
            </a:pPr>
            <a:r>
              <a:rPr lang="en-US" altLang="zh-CN" sz="4200" b="1" kern="1200" dirty="0" smtClean="0">
                <a:solidFill>
                  <a:schemeClr val="tx2"/>
                </a:solidFill>
                <a:latin typeface="Times New Roman" panose="02020603050405020304" pitchFamily="18" charset="0"/>
                <a:ea typeface="+mj-ea"/>
                <a:cs typeface="+mj-cs"/>
              </a:rPr>
              <a:t>7 综合测试</a:t>
            </a:r>
          </a:p>
          <a:p>
            <a:pPr eaLnBrk="1" hangingPunct="1"/>
            <a:r>
              <a:rPr lang="zh-CN" altLang="en-US" sz="2900" b="1" smtClean="0">
                <a:latin typeface="Times New Roman" panose="02020603050405020304" pitchFamily="18" charset="0"/>
              </a:rPr>
              <a:t>任务：得到符合要求的软件</a:t>
            </a:r>
          </a:p>
          <a:p>
            <a:pPr marL="742950" lvl="1" indent="-285750" eaLnBrk="1" hangingPunct="1"/>
            <a:r>
              <a:rPr lang="zh-CN" altLang="en-US" sz="2500" b="1" smtClean="0">
                <a:latin typeface="Times New Roman" panose="02020603050405020304" pitchFamily="18" charset="0"/>
              </a:rPr>
              <a:t>通过集成测试、验收测试、平行运行等方法对目标系统进一步测试检验。</a:t>
            </a:r>
          </a:p>
          <a:p>
            <a:pPr marL="742950" lvl="1" indent="-285750" eaLnBrk="1" hangingPunct="1"/>
            <a:r>
              <a:rPr lang="zh-CN" altLang="en-US" sz="2500" b="1" smtClean="0">
                <a:latin typeface="Times New Roman" panose="02020603050405020304" pitchFamily="18" charset="0"/>
              </a:rPr>
              <a:t>通过对软件测试结果的分析可以预测软件的可靠性；反之，根据对软件可靠性的要求，也可以决定测试和调试过程什么时候可以结束。</a:t>
            </a:r>
          </a:p>
          <a:p>
            <a:pPr eaLnBrk="1" hangingPunct="1"/>
            <a:r>
              <a:rPr lang="zh-CN" altLang="en-US" sz="2900" b="1" smtClean="0">
                <a:latin typeface="Times New Roman" panose="02020603050405020304" pitchFamily="18" charset="0"/>
              </a:rPr>
              <a:t>结果：</a:t>
            </a:r>
            <a:r>
              <a:rPr lang="zh-CN" altLang="en-US" sz="2600" b="1" smtClean="0">
                <a:solidFill>
                  <a:schemeClr val="tx2"/>
                </a:solidFill>
                <a:latin typeface="Times New Roman" panose="02020603050405020304" pitchFamily="18" charset="0"/>
                <a:cs typeface="+mn-ea"/>
              </a:rPr>
              <a:t>测试报告</a:t>
            </a:r>
            <a:endParaRPr lang="zh-CN" altLang="en-US" sz="2900" b="1" smtClean="0">
              <a:latin typeface="Times New Roman" panose="02020603050405020304" pitchFamily="18" charset="0"/>
            </a:endParaRPr>
          </a:p>
          <a:p>
            <a:pPr marL="742950" lvl="1" indent="-285750" eaLnBrk="1" hangingPunct="1"/>
            <a:r>
              <a:rPr lang="zh-CN" altLang="en-US" sz="2500" b="1" smtClean="0">
                <a:latin typeface="Times New Roman" panose="02020603050405020304" pitchFamily="18" charset="0"/>
              </a:rPr>
              <a:t>测试计划、详细测试方案以及实际测试结果</a:t>
            </a:r>
          </a:p>
          <a:p>
            <a:pPr marL="742950" lvl="1" indent="-285750" eaLnBrk="1" hangingPunct="1"/>
            <a:r>
              <a:rPr lang="zh-CN" altLang="en-US" b="1" smtClean="0"/>
              <a:t>完整一致的软件配置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855662"/>
          </a:xfrm>
        </p:spPr>
        <p:txBody>
          <a:bodyPr/>
          <a:lstStyle/>
          <a:p>
            <a:pPr eaLnBrk="1" hangingPunct="1"/>
            <a:r>
              <a:rPr lang="en-US" altLang="zh-CN" b="1" smtClean="0">
                <a:latin typeface="微软雅黑" panose="020B0503020204020204" charset="-122"/>
                <a:ea typeface="微软雅黑" panose="020B0503020204020204" charset="-122"/>
                <a:cs typeface="微软雅黑" panose="020B0503020204020204" charset="-122"/>
                <a:sym typeface="+mn-ea"/>
              </a:rPr>
              <a:t>2  可行性研究</a:t>
            </a:r>
            <a:endParaRPr lang="zh-CN" altLang="en-US" dirty="0" smtClean="0">
              <a:latin typeface="Times New Roman" panose="02020603050405020304" pitchFamily="18" charset="0"/>
            </a:endParaRPr>
          </a:p>
        </p:txBody>
      </p:sp>
      <p:sp>
        <p:nvSpPr>
          <p:cNvPr id="18435" name="Rectangle 3"/>
          <p:cNvSpPr>
            <a:spLocks noGrp="1" noChangeArrowheads="1"/>
          </p:cNvSpPr>
          <p:nvPr>
            <p:ph type="body" idx="1"/>
          </p:nvPr>
        </p:nvSpPr>
        <p:spPr>
          <a:xfrm>
            <a:off x="521335" y="1043940"/>
            <a:ext cx="8229600" cy="3980815"/>
          </a:xfrm>
        </p:spPr>
        <p:txBody>
          <a:bodyPr/>
          <a:lstStyle/>
          <a:p>
            <a:pPr marL="495300" indent="-495300" eaLnBrk="1" latinLnBrk="0" hangingPunct="1">
              <a:lnSpc>
                <a:spcPct val="150000"/>
              </a:lnSpc>
              <a:spcBef>
                <a:spcPts val="0"/>
              </a:spcBef>
              <a:buFont typeface="Wingdings" panose="05000000000000000000" pitchFamily="2" charset="2"/>
              <a:buNone/>
            </a:pPr>
            <a:r>
              <a:rPr lang="zh-CN" altLang="en-US" sz="2800" b="1" smtClean="0">
                <a:solidFill>
                  <a:srgbClr val="FFC000"/>
                </a:solidFill>
              </a:rPr>
              <a:t>2.</a:t>
            </a:r>
            <a:r>
              <a:rPr lang="en-US" altLang="zh-CN" sz="2800" b="1" smtClean="0">
                <a:solidFill>
                  <a:srgbClr val="FFC000"/>
                </a:solidFill>
              </a:rPr>
              <a:t>  </a:t>
            </a:r>
            <a:r>
              <a:rPr lang="zh-CN" altLang="en-US" sz="2800" b="1" smtClean="0">
                <a:solidFill>
                  <a:schemeClr val="tx2"/>
                </a:solidFill>
              </a:rPr>
              <a:t>经济可行性：</a:t>
            </a:r>
            <a:endParaRPr lang="zh-CN" altLang="en-US" sz="2800" b="1" smtClean="0"/>
          </a:p>
          <a:p>
            <a:pPr marL="495300" indent="-495300" algn="l" eaLnBrk="1" hangingPunct="1">
              <a:lnSpc>
                <a:spcPct val="150000"/>
              </a:lnSpc>
              <a:spcBef>
                <a:spcPts val="0"/>
              </a:spcBef>
              <a:buFont typeface="Wingdings" panose="05000000000000000000" pitchFamily="2" charset="2"/>
              <a:buNone/>
            </a:pPr>
            <a:r>
              <a:rPr lang="zh-CN" altLang="en-US" sz="2800" b="1" smtClean="0"/>
              <a:t>（</a:t>
            </a:r>
            <a:r>
              <a:rPr lang="en-US" altLang="zh-CN" sz="2800" b="1" smtClean="0"/>
              <a:t>2</a:t>
            </a:r>
            <a:r>
              <a:rPr lang="zh-CN" altLang="en-US" sz="2800" b="1" smtClean="0"/>
              <a:t>）</a:t>
            </a:r>
            <a:r>
              <a:rPr lang="zh-CN" altLang="en-US" sz="2800" b="1" smtClean="0">
                <a:sym typeface="+mn-ea"/>
              </a:rPr>
              <a:t>收益分析：新系统将增加的收入或可节约的成本。</a:t>
            </a:r>
          </a:p>
          <a:p>
            <a:pPr marL="514350" indent="-514350" algn="l" eaLnBrk="1" hangingPunct="1">
              <a:lnSpc>
                <a:spcPct val="150000"/>
              </a:lnSpc>
              <a:spcBef>
                <a:spcPts val="0"/>
              </a:spcBef>
              <a:buFont typeface="+mj-ea"/>
              <a:buAutoNum type="circleNumDbPlain"/>
            </a:pPr>
            <a:r>
              <a:rPr lang="zh-CN" altLang="en-US" sz="2800" b="1" smtClean="0">
                <a:sym typeface="+mn-ea"/>
              </a:rPr>
              <a:t>货币的时间价值</a:t>
            </a:r>
          </a:p>
          <a:p>
            <a:pPr marL="514350" indent="-514350" algn="l" eaLnBrk="1" hangingPunct="1">
              <a:lnSpc>
                <a:spcPct val="150000"/>
              </a:lnSpc>
              <a:spcBef>
                <a:spcPts val="0"/>
              </a:spcBef>
              <a:buFont typeface="+mj-ea"/>
              <a:buAutoNum type="circleNumDbPlain"/>
            </a:pPr>
            <a:r>
              <a:rPr lang="zh-CN" altLang="en-US" sz="2800" b="1" smtClean="0">
                <a:sym typeface="+mn-ea"/>
              </a:rPr>
              <a:t>纯收入</a:t>
            </a:r>
            <a:endParaRPr lang="zh-CN" altLang="en-US" sz="2800" b="1"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b="1" dirty="0" smtClean="0">
                <a:latin typeface="Times New Roman" panose="02020603050405020304" pitchFamily="18" charset="0"/>
              </a:rPr>
              <a:t>7.1  </a:t>
            </a:r>
            <a:r>
              <a:rPr lang="zh-CN" altLang="en-US" b="1" dirty="0" smtClean="0">
                <a:latin typeface="Times New Roman" panose="02020603050405020304" pitchFamily="18" charset="0"/>
              </a:rPr>
              <a:t>测试方法</a:t>
            </a:r>
          </a:p>
        </p:txBody>
      </p:sp>
      <p:sp>
        <p:nvSpPr>
          <p:cNvPr id="46083" name="Rectangle 3"/>
          <p:cNvSpPr>
            <a:spLocks noGrp="1" noChangeArrowheads="1"/>
          </p:cNvSpPr>
          <p:nvPr>
            <p:ph type="body" idx="1"/>
          </p:nvPr>
        </p:nvSpPr>
        <p:spPr>
          <a:xfrm>
            <a:off x="457200" y="1117600"/>
            <a:ext cx="8229600" cy="4889501"/>
          </a:xfrm>
        </p:spPr>
        <p:txBody>
          <a:bodyPr/>
          <a:lstStyle/>
          <a:p>
            <a:pPr eaLnBrk="1" hangingPunct="1">
              <a:buFont typeface="Wingdings" panose="05000000000000000000" charset="0"/>
              <a:buChar char="n"/>
            </a:pPr>
            <a:r>
              <a:rPr lang="zh-CN" altLang="en-US" sz="2800" b="1" noProof="0" dirty="0" smtClean="0">
                <a:ln>
                  <a:noFill/>
                </a:ln>
                <a:effectLst/>
                <a:uLnTx/>
                <a:uFillTx/>
                <a:sym typeface="+mn-ea"/>
              </a:rPr>
              <a:t>黑盒测试和白盒测试</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eaLnBrk="1" hangingPunct="1">
              <a:buFont typeface="Wingdings" panose="05000000000000000000" pitchFamily="2" charset="2"/>
              <a:buNone/>
            </a:pPr>
            <a:r>
              <a:rPr lang="zh-CN" altLang="en-US" sz="2800" b="1" dirty="0" smtClean="0">
                <a:solidFill>
                  <a:srgbClr val="0033CC"/>
                </a:solidFill>
                <a:latin typeface="Times New Roman" panose="02020603050405020304" pitchFamily="18" charset="0"/>
              </a:rPr>
              <a:t>黑盒测试</a:t>
            </a:r>
            <a:r>
              <a:rPr lang="en-US" altLang="zh-CN" sz="2800" b="1" dirty="0" smtClean="0">
                <a:solidFill>
                  <a:srgbClr val="0033CC"/>
                </a:solidFill>
                <a:latin typeface="Times New Roman" panose="02020603050405020304" pitchFamily="18" charset="0"/>
              </a:rPr>
              <a:t>(</a:t>
            </a:r>
            <a:r>
              <a:rPr lang="zh-CN" altLang="en-US" sz="2800" b="1" dirty="0" smtClean="0">
                <a:solidFill>
                  <a:srgbClr val="0033CC"/>
                </a:solidFill>
                <a:latin typeface="Times New Roman" panose="02020603050405020304" pitchFamily="18" charset="0"/>
              </a:rPr>
              <a:t>功能测试</a:t>
            </a:r>
            <a:r>
              <a:rPr lang="en-US" altLang="zh-CN" sz="2800" b="1" dirty="0" smtClean="0">
                <a:solidFill>
                  <a:srgbClr val="0033CC"/>
                </a:solidFill>
                <a:latin typeface="Times New Roman" panose="02020603050405020304" pitchFamily="18" charset="0"/>
              </a:rPr>
              <a:t>)</a:t>
            </a:r>
            <a:r>
              <a:rPr lang="zh-CN" altLang="en-US" sz="2800" b="1" dirty="0" smtClean="0">
                <a:solidFill>
                  <a:srgbClr val="0033CC"/>
                </a:solidFill>
                <a:latin typeface="Times New Roman" panose="02020603050405020304" pitchFamily="18" charset="0"/>
              </a:rPr>
              <a:t>：</a:t>
            </a:r>
            <a:r>
              <a:rPr lang="zh-CN" altLang="en-US" sz="2800" b="1" dirty="0" smtClean="0">
                <a:latin typeface="Times New Roman" panose="02020603050405020304" pitchFamily="18" charset="0"/>
              </a:rPr>
              <a:t>把程序看作一个黑盒子；</a:t>
            </a:r>
            <a:endParaRPr lang="en-US" altLang="zh-CN" sz="2800" b="1" dirty="0" smtClean="0">
              <a:latin typeface="Times New Roman" panose="02020603050405020304" pitchFamily="18" charset="0"/>
            </a:endParaRPr>
          </a:p>
          <a:p>
            <a:pPr eaLnBrk="1" hangingPunct="1">
              <a:buFont typeface="Wingdings" panose="05000000000000000000" charset="0"/>
              <a:buChar char="l"/>
            </a:pPr>
            <a:r>
              <a:rPr lang="zh-CN" altLang="en-US" sz="2800" b="1" dirty="0" smtClean="0">
                <a:latin typeface="Times New Roman" panose="02020603050405020304" pitchFamily="18" charset="0"/>
              </a:rPr>
              <a:t>完全不考虑程序的内部结构和处理过程；</a:t>
            </a:r>
            <a:endParaRPr lang="en-US" altLang="zh-CN" sz="2800" b="1" dirty="0" smtClean="0">
              <a:latin typeface="Times New Roman" panose="02020603050405020304" pitchFamily="18" charset="0"/>
            </a:endParaRPr>
          </a:p>
          <a:p>
            <a:pPr eaLnBrk="1" hangingPunct="1">
              <a:buFont typeface="Wingdings" panose="05000000000000000000" charset="0"/>
              <a:buChar char="l"/>
            </a:pPr>
            <a:r>
              <a:rPr lang="zh-CN" altLang="en-US" sz="2800" b="1" dirty="0" smtClean="0">
                <a:solidFill>
                  <a:srgbClr val="0033CC"/>
                </a:solidFill>
                <a:latin typeface="Times New Roman" panose="02020603050405020304" pitchFamily="18" charset="0"/>
              </a:rPr>
              <a:t>是在程序接口进行的测试</a:t>
            </a:r>
            <a:r>
              <a:rPr lang="zh-CN" altLang="en-US" sz="2800" b="1" dirty="0" smtClean="0">
                <a:latin typeface="Times New Roman" panose="02020603050405020304" pitchFamily="18" charset="0"/>
              </a:rPr>
              <a:t>。主测试功能和接口。</a:t>
            </a:r>
            <a:endParaRPr lang="en-US" altLang="zh-CN" sz="2800" b="1" dirty="0" smtClean="0">
              <a:latin typeface="Times New Roman" panose="02020603050405020304" pitchFamily="18" charset="0"/>
            </a:endParaRPr>
          </a:p>
          <a:p>
            <a:pPr eaLnBrk="1" hangingPunct="1">
              <a:buFont typeface="Wingdings" panose="05000000000000000000" pitchFamily="2" charset="2"/>
              <a:buNone/>
            </a:pPr>
            <a:endParaRPr lang="zh-CN" altLang="en-US" sz="2800" b="1" dirty="0" smtClean="0">
              <a:latin typeface="Times New Roman" panose="02020603050405020304" pitchFamily="18" charset="0"/>
            </a:endParaRPr>
          </a:p>
        </p:txBody>
      </p:sp>
      <p:grpSp>
        <p:nvGrpSpPr>
          <p:cNvPr id="2" name="组合 1"/>
          <p:cNvGrpSpPr/>
          <p:nvPr/>
        </p:nvGrpSpPr>
        <p:grpSpPr>
          <a:xfrm>
            <a:off x="2997200" y="3418205"/>
            <a:ext cx="2669540" cy="2514600"/>
            <a:chOff x="4365" y="5410"/>
            <a:chExt cx="4204" cy="3960"/>
          </a:xfrm>
        </p:grpSpPr>
        <p:sp>
          <p:nvSpPr>
            <p:cNvPr id="6148" name="AutoShape 1072"/>
            <p:cNvSpPr/>
            <p:nvPr/>
          </p:nvSpPr>
          <p:spPr>
            <a:xfrm>
              <a:off x="4845" y="8050"/>
              <a:ext cx="1320" cy="1320"/>
            </a:xfrm>
            <a:prstGeom prst="downArrow">
              <a:avLst>
                <a:gd name="adj1" fmla="val 50000"/>
                <a:gd name="adj2" fmla="val 25000"/>
              </a:avLst>
            </a:prstGeom>
            <a:gradFill rotWithShape="0">
              <a:gsLst>
                <a:gs pos="0">
                  <a:schemeClr val="bg1"/>
                </a:gs>
                <a:gs pos="100000">
                  <a:srgbClr val="111111"/>
                </a:gs>
              </a:gsLst>
              <a:lin ang="5400000" scaled="1"/>
              <a:tileRect/>
            </a:gradFill>
            <a:ln w="9525">
              <a:noFill/>
            </a:ln>
          </p:spPr>
          <p:txBody>
            <a:bodyPr vert="eaVert" wrap="none" anchor="ctr" anchorCtr="0"/>
            <a:lstStyle/>
            <a:p>
              <a:endParaRPr lang="zh-CN" altLang="zh-CN" dirty="0">
                <a:latin typeface="Arial" panose="020B0604020202020204" pitchFamily="34" charset="0"/>
              </a:endParaRPr>
            </a:p>
          </p:txBody>
        </p:sp>
        <p:sp>
          <p:nvSpPr>
            <p:cNvPr id="6149" name="AutoShape 1076"/>
            <p:cNvSpPr/>
            <p:nvPr/>
          </p:nvSpPr>
          <p:spPr>
            <a:xfrm>
              <a:off x="4365" y="6490"/>
              <a:ext cx="2400" cy="1920"/>
            </a:xfrm>
            <a:prstGeom prst="cube">
              <a:avLst>
                <a:gd name="adj" fmla="val 25000"/>
              </a:avLst>
            </a:prstGeom>
            <a:solidFill>
              <a:srgbClr val="111111"/>
            </a:solidFill>
            <a:ln w="9525" cap="flat" cmpd="sng">
              <a:solidFill>
                <a:srgbClr val="111111"/>
              </a:solidFill>
              <a:prstDash val="solid"/>
              <a:miter/>
              <a:headEnd type="none" w="med" len="med"/>
              <a:tailEnd type="none" w="med" len="med"/>
            </a:ln>
          </p:spPr>
          <p:txBody>
            <a:bodyPr wrap="none" anchor="ctr" anchorCtr="0"/>
            <a:lstStyle/>
            <a:p>
              <a:endParaRPr lang="zh-CN" altLang="zh-CN" dirty="0">
                <a:latin typeface="Arial" panose="020B0604020202020204" pitchFamily="34" charset="0"/>
              </a:endParaRPr>
            </a:p>
          </p:txBody>
        </p:sp>
        <p:sp>
          <p:nvSpPr>
            <p:cNvPr id="6150" name="AutoShape 1077"/>
            <p:cNvSpPr/>
            <p:nvPr/>
          </p:nvSpPr>
          <p:spPr>
            <a:xfrm>
              <a:off x="4845" y="5410"/>
              <a:ext cx="1320" cy="1320"/>
            </a:xfrm>
            <a:prstGeom prst="downArrow">
              <a:avLst>
                <a:gd name="adj1" fmla="val 50000"/>
                <a:gd name="adj2" fmla="val 25000"/>
              </a:avLst>
            </a:prstGeom>
            <a:gradFill rotWithShape="0">
              <a:gsLst>
                <a:gs pos="0">
                  <a:schemeClr val="bg1"/>
                </a:gs>
                <a:gs pos="100000">
                  <a:srgbClr val="111111"/>
                </a:gs>
              </a:gsLst>
              <a:lin ang="5400000" scaled="1"/>
              <a:tileRect/>
            </a:gradFill>
            <a:ln w="9525">
              <a:noFill/>
            </a:ln>
          </p:spPr>
          <p:txBody>
            <a:bodyPr vert="eaVert" wrap="none" anchor="ctr" anchorCtr="0"/>
            <a:lstStyle/>
            <a:p>
              <a:endParaRPr lang="zh-CN" altLang="zh-CN" dirty="0">
                <a:latin typeface="Arial" panose="020B0604020202020204" pitchFamily="34" charset="0"/>
              </a:endParaRPr>
            </a:p>
          </p:txBody>
        </p:sp>
        <p:sp>
          <p:nvSpPr>
            <p:cNvPr id="6155" name="Freeform 1083"/>
            <p:cNvSpPr/>
            <p:nvPr/>
          </p:nvSpPr>
          <p:spPr>
            <a:xfrm>
              <a:off x="7285" y="6633"/>
              <a:ext cx="1285" cy="1275"/>
            </a:xfrm>
            <a:custGeom>
              <a:avLst/>
              <a:gdLst>
                <a:gd name="txL" fmla="*/ 0 w 1028"/>
                <a:gd name="txT" fmla="*/ 0 h 1022"/>
                <a:gd name="txR" fmla="*/ 1028 w 1028"/>
                <a:gd name="txB" fmla="*/ 1022 h 10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028" h="1022">
                  <a:moveTo>
                    <a:pt x="556" y="74"/>
                  </a:moveTo>
                  <a:lnTo>
                    <a:pt x="437" y="74"/>
                  </a:lnTo>
                  <a:lnTo>
                    <a:pt x="263" y="143"/>
                  </a:lnTo>
                  <a:lnTo>
                    <a:pt x="155" y="263"/>
                  </a:lnTo>
                  <a:lnTo>
                    <a:pt x="102" y="416"/>
                  </a:lnTo>
                  <a:lnTo>
                    <a:pt x="70" y="541"/>
                  </a:lnTo>
                  <a:lnTo>
                    <a:pt x="141" y="736"/>
                  </a:lnTo>
                  <a:lnTo>
                    <a:pt x="224" y="805"/>
                  </a:lnTo>
                  <a:lnTo>
                    <a:pt x="280" y="879"/>
                  </a:lnTo>
                  <a:lnTo>
                    <a:pt x="409" y="921"/>
                  </a:lnTo>
                  <a:lnTo>
                    <a:pt x="532" y="949"/>
                  </a:lnTo>
                  <a:lnTo>
                    <a:pt x="768" y="869"/>
                  </a:lnTo>
                  <a:lnTo>
                    <a:pt x="907" y="729"/>
                  </a:lnTo>
                  <a:lnTo>
                    <a:pt x="960" y="538"/>
                  </a:lnTo>
                  <a:lnTo>
                    <a:pt x="960" y="378"/>
                  </a:lnTo>
                  <a:lnTo>
                    <a:pt x="894" y="270"/>
                  </a:lnTo>
                  <a:lnTo>
                    <a:pt x="800" y="151"/>
                  </a:lnTo>
                  <a:lnTo>
                    <a:pt x="556" y="74"/>
                  </a:lnTo>
                  <a:lnTo>
                    <a:pt x="544" y="0"/>
                  </a:lnTo>
                  <a:lnTo>
                    <a:pt x="655" y="18"/>
                  </a:lnTo>
                  <a:lnTo>
                    <a:pt x="804" y="60"/>
                  </a:lnTo>
                  <a:lnTo>
                    <a:pt x="880" y="149"/>
                  </a:lnTo>
                  <a:lnTo>
                    <a:pt x="978" y="248"/>
                  </a:lnTo>
                  <a:lnTo>
                    <a:pt x="1028" y="464"/>
                  </a:lnTo>
                  <a:lnTo>
                    <a:pt x="1019" y="621"/>
                  </a:lnTo>
                  <a:lnTo>
                    <a:pt x="954" y="760"/>
                  </a:lnTo>
                  <a:lnTo>
                    <a:pt x="859" y="882"/>
                  </a:lnTo>
                  <a:lnTo>
                    <a:pt x="653" y="991"/>
                  </a:lnTo>
                  <a:lnTo>
                    <a:pt x="489" y="1022"/>
                  </a:lnTo>
                  <a:lnTo>
                    <a:pt x="311" y="979"/>
                  </a:lnTo>
                  <a:lnTo>
                    <a:pt x="119" y="817"/>
                  </a:lnTo>
                  <a:lnTo>
                    <a:pt x="0" y="545"/>
                  </a:lnTo>
                  <a:lnTo>
                    <a:pt x="46" y="375"/>
                  </a:lnTo>
                  <a:lnTo>
                    <a:pt x="77" y="220"/>
                  </a:lnTo>
                  <a:lnTo>
                    <a:pt x="198" y="112"/>
                  </a:lnTo>
                  <a:lnTo>
                    <a:pt x="333" y="35"/>
                  </a:lnTo>
                  <a:lnTo>
                    <a:pt x="544" y="0"/>
                  </a:lnTo>
                  <a:lnTo>
                    <a:pt x="556" y="74"/>
                  </a:lnTo>
                  <a:close/>
                </a:path>
              </a:pathLst>
            </a:custGeom>
            <a:solidFill>
              <a:srgbClr val="808080">
                <a:alpha val="100000"/>
              </a:srgbClr>
            </a:solidFill>
            <a:ln w="9525" cap="flat" cmpd="sng">
              <a:solidFill>
                <a:srgbClr val="111111">
                  <a:alpha val="100000"/>
                </a:srgbClr>
              </a:solidFill>
              <a:prstDash val="solid"/>
              <a:round/>
              <a:headEnd type="none" w="med" len="med"/>
              <a:tailEnd type="none" w="med" len="med"/>
            </a:ln>
          </p:spPr>
          <p:txBody>
            <a:bodyPr/>
            <a:lstStyle/>
            <a:p>
              <a:endParaRPr lang="zh-CN" altLang="en-US"/>
            </a:p>
          </p:txBody>
        </p:sp>
      </p:grpSp>
      <p:sp>
        <p:nvSpPr>
          <p:cNvPr id="6152" name="Freeform 1080"/>
          <p:cNvSpPr/>
          <p:nvPr/>
        </p:nvSpPr>
        <p:spPr>
          <a:xfrm>
            <a:off x="5104448" y="4328795"/>
            <a:ext cx="309562" cy="377825"/>
          </a:xfrm>
          <a:custGeom>
            <a:avLst/>
            <a:gdLst>
              <a:gd name="txL" fmla="*/ 0 w 390"/>
              <a:gd name="txT" fmla="*/ 0 h 477"/>
              <a:gd name="txR" fmla="*/ 390 w 390"/>
              <a:gd name="txB" fmla="*/ 477 h 47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Lst>
            <a:rect l="txL" t="txT" r="txR" b="tx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808080">
              <a:alpha val="100000"/>
            </a:srgbClr>
          </a:solidFill>
          <a:ln w="9525" cap="flat" cmpd="sng">
            <a:solidFill>
              <a:srgbClr val="111111">
                <a:alpha val="100000"/>
              </a:srgbClr>
            </a:solidFill>
            <a:prstDash val="solid"/>
            <a:round/>
            <a:headEnd type="none" w="med" len="med"/>
            <a:tailEnd type="none" w="med" len="med"/>
          </a:ln>
        </p:spPr>
        <p:txBody>
          <a:bodyPr/>
          <a:lstStyle/>
          <a:p>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b="1" dirty="0" smtClean="0">
                <a:latin typeface="Times New Roman" panose="02020603050405020304" pitchFamily="18" charset="0"/>
              </a:rPr>
              <a:t>7.1  </a:t>
            </a:r>
            <a:r>
              <a:rPr lang="zh-CN" altLang="en-US" b="1" dirty="0" smtClean="0">
                <a:latin typeface="Times New Roman" panose="02020603050405020304" pitchFamily="18" charset="0"/>
              </a:rPr>
              <a:t>测试方法</a:t>
            </a:r>
          </a:p>
        </p:txBody>
      </p:sp>
      <p:sp>
        <p:nvSpPr>
          <p:cNvPr id="46083" name="Rectangle 3"/>
          <p:cNvSpPr>
            <a:spLocks noGrp="1" noChangeArrowheads="1"/>
          </p:cNvSpPr>
          <p:nvPr>
            <p:ph type="body" idx="1"/>
          </p:nvPr>
        </p:nvSpPr>
        <p:spPr>
          <a:xfrm>
            <a:off x="457200" y="895350"/>
            <a:ext cx="8229600" cy="4889501"/>
          </a:xfrm>
        </p:spPr>
        <p:txBody>
          <a:bodyPr/>
          <a:lstStyle/>
          <a:p>
            <a:pPr eaLnBrk="1" hangingPunct="1">
              <a:buFont typeface="Wingdings" panose="05000000000000000000" charset="0"/>
              <a:buChar char="n"/>
            </a:pPr>
            <a:r>
              <a:rPr lang="zh-CN" altLang="en-US" sz="2800" b="1" noProof="0" dirty="0" smtClean="0">
                <a:ln>
                  <a:noFill/>
                </a:ln>
                <a:effectLst/>
                <a:uLnTx/>
                <a:uFillTx/>
                <a:sym typeface="+mn-ea"/>
              </a:rPr>
              <a:t>黑盒测试和白盒测试</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eaLnBrk="1" hangingPunct="1">
              <a:buFont typeface="Wingdings" panose="05000000000000000000" pitchFamily="2" charset="2"/>
              <a:buNone/>
            </a:pPr>
            <a:r>
              <a:rPr lang="zh-CN" altLang="en-US" sz="2800" b="1" dirty="0" smtClean="0">
                <a:solidFill>
                  <a:srgbClr val="0033CC"/>
                </a:solidFill>
                <a:latin typeface="Times New Roman" panose="02020603050405020304" pitchFamily="18" charset="0"/>
                <a:sym typeface="+mn-ea"/>
              </a:rPr>
              <a:t>白盒测试</a:t>
            </a:r>
            <a:r>
              <a:rPr lang="en-US" altLang="zh-CN" sz="2800" b="1" dirty="0" smtClean="0">
                <a:solidFill>
                  <a:srgbClr val="0033CC"/>
                </a:solidFill>
                <a:latin typeface="Times New Roman" panose="02020603050405020304" pitchFamily="18" charset="0"/>
                <a:sym typeface="+mn-ea"/>
              </a:rPr>
              <a:t>(</a:t>
            </a:r>
            <a:r>
              <a:rPr lang="zh-CN" altLang="en-US" sz="2800" b="1" dirty="0" smtClean="0">
                <a:solidFill>
                  <a:srgbClr val="0033CC"/>
                </a:solidFill>
                <a:latin typeface="Times New Roman" panose="02020603050405020304" pitchFamily="18" charset="0"/>
                <a:sym typeface="+mn-ea"/>
              </a:rPr>
              <a:t>结构测试</a:t>
            </a:r>
            <a:r>
              <a:rPr lang="en-US" altLang="zh-CN" sz="2800" b="1" dirty="0" smtClean="0">
                <a:solidFill>
                  <a:srgbClr val="0033CC"/>
                </a:solidFill>
                <a:latin typeface="Times New Roman" panose="02020603050405020304" pitchFamily="18" charset="0"/>
                <a:sym typeface="+mn-ea"/>
              </a:rPr>
              <a:t>)</a:t>
            </a:r>
            <a:r>
              <a:rPr lang="zh-CN" altLang="en-US" sz="2800" b="1" dirty="0" smtClean="0">
                <a:solidFill>
                  <a:srgbClr val="0033CC"/>
                </a:solidFill>
                <a:latin typeface="Times New Roman" panose="02020603050405020304" pitchFamily="18" charset="0"/>
                <a:sym typeface="+mn-ea"/>
              </a:rPr>
              <a:t>：</a:t>
            </a:r>
            <a:r>
              <a:rPr lang="zh-CN" altLang="en-US" sz="2800" b="1" dirty="0" smtClean="0">
                <a:latin typeface="Times New Roman" panose="02020603050405020304" pitchFamily="18" charset="0"/>
                <a:sym typeface="+mn-ea"/>
              </a:rPr>
              <a:t>把程序看成装在一个透明的盒子里；</a:t>
            </a:r>
            <a:endParaRPr lang="en-US" altLang="zh-CN" sz="2800" b="1" dirty="0" smtClean="0">
              <a:latin typeface="Times New Roman" panose="02020603050405020304" pitchFamily="18" charset="0"/>
            </a:endParaRPr>
          </a:p>
          <a:p>
            <a:pPr eaLnBrk="1" hangingPunct="1">
              <a:buFont typeface="Wingdings" panose="05000000000000000000" charset="0"/>
              <a:buChar char="l"/>
            </a:pPr>
            <a:r>
              <a:rPr lang="zh-CN" altLang="en-US" sz="2800" b="1" dirty="0" smtClean="0">
                <a:latin typeface="Times New Roman" panose="02020603050405020304" pitchFamily="18" charset="0"/>
                <a:sym typeface="+mn-ea"/>
              </a:rPr>
              <a:t>测试者完全知道程序的结构和处理算法；</a:t>
            </a:r>
            <a:endParaRPr lang="en-US" altLang="zh-CN" sz="2800" b="1" dirty="0" smtClean="0">
              <a:latin typeface="Times New Roman" panose="02020603050405020304" pitchFamily="18" charset="0"/>
            </a:endParaRPr>
          </a:p>
          <a:p>
            <a:pPr eaLnBrk="1" hangingPunct="1">
              <a:buFont typeface="Wingdings" panose="05000000000000000000" charset="0"/>
              <a:buChar char="l"/>
            </a:pPr>
            <a:r>
              <a:rPr lang="zh-CN" altLang="en-US" sz="2800" b="1" dirty="0" smtClean="0">
                <a:solidFill>
                  <a:srgbClr val="0033CC"/>
                </a:solidFill>
                <a:latin typeface="Times New Roman" panose="02020603050405020304" pitchFamily="18" charset="0"/>
                <a:sym typeface="+mn-ea"/>
              </a:rPr>
              <a:t>按照程序内部的逻辑</a:t>
            </a:r>
            <a:r>
              <a:rPr lang="zh-CN" altLang="en-US" sz="2800" b="1" dirty="0" smtClean="0">
                <a:latin typeface="Times New Roman" panose="02020603050405020304" pitchFamily="18" charset="0"/>
                <a:sym typeface="+mn-ea"/>
              </a:rPr>
              <a:t>测试程序，检测程序中的主要执行通路是否都能按预定要求正确工作。</a:t>
            </a:r>
            <a:endParaRPr lang="zh-CN" altLang="en-US" sz="2800" b="1" dirty="0" smtClean="0">
              <a:latin typeface="Times New Roman" panose="02020603050405020304" pitchFamily="18" charset="0"/>
            </a:endParaRPr>
          </a:p>
        </p:txBody>
      </p:sp>
      <p:grpSp>
        <p:nvGrpSpPr>
          <p:cNvPr id="3" name="组合 2"/>
          <p:cNvGrpSpPr/>
          <p:nvPr/>
        </p:nvGrpSpPr>
        <p:grpSpPr>
          <a:xfrm>
            <a:off x="3850005" y="3879850"/>
            <a:ext cx="2515870" cy="2514600"/>
            <a:chOff x="6073" y="5635"/>
            <a:chExt cx="3962" cy="3960"/>
          </a:xfrm>
        </p:grpSpPr>
        <p:sp>
          <p:nvSpPr>
            <p:cNvPr id="5" name="AutoShape 1073"/>
            <p:cNvSpPr/>
            <p:nvPr/>
          </p:nvSpPr>
          <p:spPr>
            <a:xfrm>
              <a:off x="8115" y="8275"/>
              <a:ext cx="1320" cy="1320"/>
            </a:xfrm>
            <a:prstGeom prst="downArrow">
              <a:avLst>
                <a:gd name="adj1" fmla="val 50000"/>
                <a:gd name="adj2" fmla="val 25000"/>
              </a:avLst>
            </a:prstGeom>
            <a:gradFill rotWithShape="0">
              <a:gsLst>
                <a:gs pos="0">
                  <a:schemeClr val="bg1"/>
                </a:gs>
                <a:gs pos="100000">
                  <a:srgbClr val="111111"/>
                </a:gs>
              </a:gsLst>
              <a:lin ang="5400000" scaled="1"/>
              <a:tileRect/>
            </a:gradFill>
            <a:ln w="9525">
              <a:noFill/>
            </a:ln>
          </p:spPr>
          <p:txBody>
            <a:bodyPr vert="eaVert" wrap="none" anchor="ctr" anchorCtr="0"/>
            <a:lstStyle/>
            <a:p>
              <a:endParaRPr lang="zh-CN" altLang="zh-CN" dirty="0">
                <a:latin typeface="Arial" panose="020B0604020202020204" pitchFamily="34" charset="0"/>
              </a:endParaRPr>
            </a:p>
          </p:txBody>
        </p:sp>
        <p:sp>
          <p:nvSpPr>
            <p:cNvPr id="6" name="AutoShape 1074"/>
            <p:cNvSpPr/>
            <p:nvPr/>
          </p:nvSpPr>
          <p:spPr>
            <a:xfrm>
              <a:off x="7635" y="6715"/>
              <a:ext cx="2400" cy="1920"/>
            </a:xfrm>
            <a:prstGeom prst="cube">
              <a:avLst>
                <a:gd name="adj" fmla="val 25000"/>
              </a:avLst>
            </a:prstGeom>
            <a:solidFill>
              <a:srgbClr val="FFFFFF"/>
            </a:solidFill>
            <a:ln w="9525" cap="flat" cmpd="sng">
              <a:solidFill>
                <a:srgbClr val="111111"/>
              </a:solidFill>
              <a:prstDash val="solid"/>
              <a:miter/>
              <a:headEnd type="none" w="med" len="med"/>
              <a:tailEnd type="none" w="med" len="med"/>
            </a:ln>
          </p:spPr>
          <p:txBody>
            <a:bodyPr wrap="none" anchor="ctr" anchorCtr="0"/>
            <a:lstStyle/>
            <a:p>
              <a:endParaRPr lang="zh-CN" altLang="zh-CN" dirty="0">
                <a:latin typeface="Arial" panose="020B0604020202020204" pitchFamily="34" charset="0"/>
              </a:endParaRPr>
            </a:p>
          </p:txBody>
        </p:sp>
        <p:sp>
          <p:nvSpPr>
            <p:cNvPr id="7" name="AutoShape 1075"/>
            <p:cNvSpPr/>
            <p:nvPr/>
          </p:nvSpPr>
          <p:spPr>
            <a:xfrm>
              <a:off x="8115" y="5635"/>
              <a:ext cx="1320" cy="1320"/>
            </a:xfrm>
            <a:prstGeom prst="downArrow">
              <a:avLst>
                <a:gd name="adj1" fmla="val 50000"/>
                <a:gd name="adj2" fmla="val 25000"/>
              </a:avLst>
            </a:prstGeom>
            <a:gradFill rotWithShape="0">
              <a:gsLst>
                <a:gs pos="0">
                  <a:schemeClr val="bg1"/>
                </a:gs>
                <a:gs pos="100000">
                  <a:srgbClr val="111111"/>
                </a:gs>
              </a:gsLst>
              <a:lin ang="5400000" scaled="1"/>
              <a:tileRect/>
            </a:gradFill>
            <a:ln w="9525">
              <a:noFill/>
            </a:ln>
          </p:spPr>
          <p:txBody>
            <a:bodyPr vert="eaVert" wrap="none" anchor="ctr" anchorCtr="0"/>
            <a:lstStyle/>
            <a:p>
              <a:endParaRPr lang="zh-CN" altLang="zh-CN" dirty="0">
                <a:latin typeface="Arial" panose="020B0604020202020204" pitchFamily="34" charset="0"/>
              </a:endParaRPr>
            </a:p>
          </p:txBody>
        </p:sp>
        <p:sp>
          <p:nvSpPr>
            <p:cNvPr id="8" name="Litebulb"/>
            <p:cNvSpPr>
              <a:spLocks noEditPoints="1"/>
            </p:cNvSpPr>
            <p:nvPr/>
          </p:nvSpPr>
          <p:spPr>
            <a:xfrm>
              <a:off x="6073" y="7123"/>
              <a:ext cx="960" cy="1320"/>
            </a:xfrm>
            <a:custGeom>
              <a:avLst/>
              <a:gdLst>
                <a:gd name="txL" fmla="*/ 3556 w 21600"/>
                <a:gd name="txT" fmla="*/ 2188 h 21600"/>
                <a:gd name="txR" fmla="*/ 18277 w 21600"/>
                <a:gd name="txB" fmla="*/ 9282 h 21600"/>
              </a:gdLst>
              <a:ahLst/>
              <a:cxnLst>
                <a:cxn ang="0">
                  <a:pos x="2147483647" y="0"/>
                </a:cxn>
                <a:cxn ang="0">
                  <a:pos x="2147483647" y="2147483647"/>
                </a:cxn>
                <a:cxn ang="0">
                  <a:pos x="0"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5F5F5F">
                <a:alpha val="100000"/>
              </a:srgbClr>
            </a:solidFill>
            <a:ln w="57150" cap="flat" cmpd="sng">
              <a:solidFill>
                <a:srgbClr val="000000">
                  <a:alpha val="100000"/>
                </a:srgbClr>
              </a:solidFill>
              <a:prstDash val="solid"/>
              <a:miter lim="800000"/>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b="1" smtClean="0">
                <a:latin typeface="Times New Roman" panose="02020603050405020304" pitchFamily="18" charset="0"/>
              </a:rPr>
              <a:t>7.2  </a:t>
            </a:r>
            <a:r>
              <a:rPr lang="zh-CN" altLang="en-US" b="1" smtClean="0">
                <a:latin typeface="Times New Roman" panose="02020603050405020304" pitchFamily="18" charset="0"/>
              </a:rPr>
              <a:t>黑盒测试技术</a:t>
            </a:r>
          </a:p>
        </p:txBody>
      </p:sp>
      <p:sp>
        <p:nvSpPr>
          <p:cNvPr id="142339" name="Rectangle 3"/>
          <p:cNvSpPr>
            <a:spLocks noGrp="1" noChangeArrowheads="1"/>
          </p:cNvSpPr>
          <p:nvPr>
            <p:ph type="body" idx="1"/>
          </p:nvPr>
        </p:nvSpPr>
        <p:spPr>
          <a:xfrm>
            <a:off x="476250" y="1403350"/>
            <a:ext cx="8229600" cy="4530725"/>
          </a:xfrm>
        </p:spPr>
        <p:txBody>
          <a:bodyPr/>
          <a:lstStyle/>
          <a:p>
            <a:pPr marL="469900" marR="0" lvl="0" indent="-469900" algn="l" defTabSz="914400" rtl="0" eaLnBrk="0" fontAlgn="base" latinLnBrk="0" hangingPunct="0">
              <a:lnSpc>
                <a:spcPct val="160000"/>
              </a:lnSpc>
              <a:spcBef>
                <a:spcPct val="20000"/>
              </a:spcBef>
              <a:spcAft>
                <a:spcPct val="0"/>
              </a:spcAft>
              <a:buClr>
                <a:schemeClr val="accent2"/>
              </a:buClr>
              <a:buSzTx/>
              <a:buFont typeface="Wingdings" panose="05000000000000000000" pitchFamily="2" charset="2"/>
              <a:buChar char="n"/>
              <a:defRPr/>
            </a:pPr>
            <a:r>
              <a:rPr lang="zh-CN" altLang="en-US" sz="2800" b="1" noProof="0" dirty="0" smtClean="0">
                <a:ln>
                  <a:noFill/>
                </a:ln>
                <a:effectLst/>
                <a:uLnTx/>
                <a:uFillTx/>
                <a:latin typeface="+mn-ea"/>
                <a:sym typeface="+mn-ea"/>
              </a:rPr>
              <a:t>常见黑盒测试技术：</a:t>
            </a:r>
            <a:endParaRPr kumimoji="0"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908050" marR="0" lvl="1" indent="-436880" algn="l" defTabSz="914400" rtl="0" eaLnBrk="0" fontAlgn="base" latinLnBrk="0" hangingPunct="0">
              <a:lnSpc>
                <a:spcPct val="16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solidFill>
                  <a:srgbClr val="0070C0"/>
                </a:solidFill>
                <a:effectLst/>
                <a:uLnTx/>
                <a:uFillTx/>
                <a:latin typeface="+mn-ea"/>
                <a:sym typeface="+mn-ea"/>
              </a:rPr>
              <a:t>（</a:t>
            </a:r>
            <a:r>
              <a:rPr lang="en-US" altLang="zh-CN" sz="2800" b="1" noProof="0" dirty="0" smtClean="0">
                <a:ln>
                  <a:noFill/>
                </a:ln>
                <a:solidFill>
                  <a:srgbClr val="0070C0"/>
                </a:solidFill>
                <a:effectLst/>
                <a:uLnTx/>
                <a:uFillTx/>
                <a:latin typeface="+mn-ea"/>
                <a:sym typeface="+mn-ea"/>
              </a:rPr>
              <a:t>1</a:t>
            </a:r>
            <a:r>
              <a:rPr lang="zh-CN" altLang="en-US" sz="2800" b="1" noProof="0" dirty="0" smtClean="0">
                <a:ln>
                  <a:noFill/>
                </a:ln>
                <a:solidFill>
                  <a:srgbClr val="0070C0"/>
                </a:solidFill>
                <a:effectLst/>
                <a:uLnTx/>
                <a:uFillTx/>
                <a:latin typeface="+mn-ea"/>
                <a:sym typeface="+mn-ea"/>
              </a:rPr>
              <a:t>）等价类划分；</a:t>
            </a:r>
            <a:endParaRPr kumimoji="0" lang="zh-CN" altLang="en-US" sz="2800" b="1" i="0" u="none" strike="noStrike" kern="0" cap="none" spc="0" normalizeH="0" baseline="0" noProof="0" dirty="0" smtClean="0">
              <a:ln>
                <a:noFill/>
              </a:ln>
              <a:solidFill>
                <a:srgbClr val="0070C0"/>
              </a:solidFill>
              <a:effectLst/>
              <a:uLnTx/>
              <a:uFillTx/>
              <a:latin typeface="+mn-ea"/>
              <a:ea typeface="+mn-ea"/>
            </a:endParaRPr>
          </a:p>
          <a:p>
            <a:pPr marL="908050" marR="0" lvl="1" indent="-436880" algn="l" defTabSz="914400" rtl="0" eaLnBrk="0" fontAlgn="base" latinLnBrk="0" hangingPunct="0">
              <a:lnSpc>
                <a:spcPct val="16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solidFill>
                  <a:srgbClr val="0070C0"/>
                </a:solidFill>
                <a:effectLst/>
                <a:uLnTx/>
                <a:uFillTx/>
                <a:latin typeface="+mn-ea"/>
                <a:sym typeface="+mn-ea"/>
              </a:rPr>
              <a:t>（</a:t>
            </a:r>
            <a:r>
              <a:rPr lang="en-US" altLang="zh-CN" sz="2800" b="1" noProof="0" dirty="0" smtClean="0">
                <a:ln>
                  <a:noFill/>
                </a:ln>
                <a:solidFill>
                  <a:srgbClr val="0070C0"/>
                </a:solidFill>
                <a:effectLst/>
                <a:uLnTx/>
                <a:uFillTx/>
                <a:latin typeface="+mn-ea"/>
                <a:sym typeface="+mn-ea"/>
              </a:rPr>
              <a:t>2</a:t>
            </a:r>
            <a:r>
              <a:rPr lang="zh-CN" altLang="en-US" sz="2800" b="1" noProof="0" dirty="0" smtClean="0">
                <a:ln>
                  <a:noFill/>
                </a:ln>
                <a:solidFill>
                  <a:srgbClr val="0070C0"/>
                </a:solidFill>
                <a:effectLst/>
                <a:uLnTx/>
                <a:uFillTx/>
                <a:latin typeface="+mn-ea"/>
                <a:sym typeface="+mn-ea"/>
              </a:rPr>
              <a:t>）边界值分析；</a:t>
            </a:r>
            <a:r>
              <a:rPr lang="zh-CN" altLang="en-US" sz="2800" b="1" smtClean="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lang="en-US" altLang="en-US" sz="2800" b="1" noProof="0" dirty="0" err="1" smtClean="0">
                <a:ln>
                  <a:noFill/>
                </a:ln>
                <a:effectLst/>
                <a:uLnTx/>
                <a:uFillTx/>
                <a:latin typeface="+mn-ea"/>
                <a:sym typeface="+mn-ea"/>
              </a:rPr>
              <a:t>等价划分</a:t>
            </a:r>
            <a:endParaRPr kumimoji="0" lang="en-US" altLang="en-US" sz="2800" b="0" i="0" u="none" strike="noStrike" kern="0" cap="none" spc="0" normalizeH="0" baseline="0" noProof="0" dirty="0" smtClean="0">
              <a:ln>
                <a:noFill/>
              </a:ln>
              <a:solidFill>
                <a:schemeClr val="tx1"/>
              </a:solidFill>
              <a:effectLst/>
              <a:uLnTx/>
              <a:uFillTx/>
              <a:latin typeface="+mn-ea"/>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lang="en-US" altLang="en-US" sz="2800" b="1" noProof="0" dirty="0" smtClean="0">
                <a:ln>
                  <a:noFill/>
                </a:ln>
                <a:effectLst/>
                <a:uLnTx/>
                <a:uFillTx/>
                <a:latin typeface="+mn-ea"/>
                <a:sym typeface="+mn-ea"/>
              </a:rPr>
              <a:t>   </a:t>
            </a:r>
            <a:r>
              <a:rPr lang="en-US" altLang="en-US" sz="2800" b="1" noProof="0" dirty="0" err="1" smtClean="0">
                <a:ln>
                  <a:noFill/>
                </a:ln>
                <a:solidFill>
                  <a:srgbClr val="0070C0"/>
                </a:solidFill>
                <a:effectLst/>
                <a:uLnTx/>
                <a:uFillTx/>
                <a:latin typeface="+mn-ea"/>
                <a:sym typeface="+mn-ea"/>
              </a:rPr>
              <a:t>把程序的输入域划分成若</a:t>
            </a:r>
            <a:r>
              <a:rPr lang="zh-CN" altLang="en-US" sz="2800" b="1" noProof="0" dirty="0" smtClean="0">
                <a:ln>
                  <a:noFill/>
                </a:ln>
                <a:solidFill>
                  <a:srgbClr val="0070C0"/>
                </a:solidFill>
                <a:effectLst/>
                <a:uLnTx/>
                <a:uFillTx/>
                <a:latin typeface="+mn-ea"/>
                <a:sym typeface="+mn-ea"/>
              </a:rPr>
              <a:t>干</a:t>
            </a:r>
            <a:r>
              <a:rPr lang="zh-CN" altLang="en-US" sz="2800" b="1" noProof="0" dirty="0" err="1" smtClean="0">
                <a:ln>
                  <a:noFill/>
                </a:ln>
                <a:solidFill>
                  <a:srgbClr val="0070C0"/>
                </a:solidFill>
                <a:effectLst/>
                <a:uLnTx/>
                <a:uFillTx/>
                <a:latin typeface="+mn-ea"/>
                <a:sym typeface="+mn-ea"/>
              </a:rPr>
              <a:t>等价</a:t>
            </a:r>
            <a:r>
              <a:rPr lang="en-US" altLang="en-US" sz="2800" b="1" noProof="0" dirty="0" err="1" smtClean="0">
                <a:ln>
                  <a:noFill/>
                </a:ln>
                <a:solidFill>
                  <a:srgbClr val="0070C0"/>
                </a:solidFill>
                <a:effectLst/>
                <a:uLnTx/>
                <a:uFillTx/>
                <a:latin typeface="+mn-ea"/>
                <a:sym typeface="+mn-ea"/>
              </a:rPr>
              <a:t>类</a:t>
            </a:r>
            <a:r>
              <a:rPr lang="en-US" altLang="en-US" sz="2800" b="1" noProof="0" dirty="0" err="1" smtClean="0">
                <a:ln>
                  <a:noFill/>
                </a:ln>
                <a:effectLst/>
                <a:uLnTx/>
                <a:uFillTx/>
                <a:latin typeface="+mn-ea"/>
                <a:sym typeface="+mn-ea"/>
              </a:rPr>
              <a:t>，从每一</a:t>
            </a:r>
            <a:r>
              <a:rPr lang="zh-CN" altLang="en-US" sz="2800" b="1" noProof="0" dirty="0" err="1" smtClean="0">
                <a:ln>
                  <a:noFill/>
                </a:ln>
                <a:effectLst/>
                <a:uLnTx/>
                <a:uFillTx/>
                <a:latin typeface="+mn-ea"/>
                <a:sym typeface="+mn-ea"/>
              </a:rPr>
              <a:t>等价</a:t>
            </a:r>
            <a:r>
              <a:rPr lang="en-US" altLang="en-US" sz="2800" b="1" noProof="0" dirty="0" err="1" smtClean="0">
                <a:ln>
                  <a:noFill/>
                </a:ln>
                <a:effectLst/>
                <a:uLnTx/>
                <a:uFillTx/>
                <a:latin typeface="+mn-ea"/>
                <a:sym typeface="+mn-ea"/>
              </a:rPr>
              <a:t>类选取少数有代表性数据做为测试用例</a:t>
            </a:r>
            <a:r>
              <a:rPr lang="en-US" altLang="en-US" sz="2800" b="1" noProof="0" dirty="0" smtClean="0">
                <a:ln>
                  <a:noFill/>
                </a:ln>
                <a:effectLst/>
                <a:uLnTx/>
                <a:uFillTx/>
                <a:latin typeface="+mn-ea"/>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lang="en-US" altLang="en-US" sz="2800" b="1" noProof="0" dirty="0" smtClean="0">
                <a:ln>
                  <a:noFill/>
                </a:ln>
                <a:effectLst/>
                <a:uLnTx/>
                <a:uFillTx/>
                <a:latin typeface="+mn-ea"/>
                <a:sym typeface="+mn-ea"/>
              </a:rPr>
              <a:t>   </a:t>
            </a:r>
            <a:r>
              <a:rPr kumimoji="1" lang="en-US" altLang="zh-CN" sz="2800" b="1" smtClean="0">
                <a:solidFill>
                  <a:srgbClr val="0000FF"/>
                </a:solidFill>
                <a:sym typeface="+mn-ea"/>
              </a:rPr>
              <a:t>     </a:t>
            </a:r>
            <a:r>
              <a:rPr kumimoji="1" lang="zh-CN" altLang="en-US" sz="2800" b="1" smtClean="0">
                <a:solidFill>
                  <a:srgbClr val="0000FF"/>
                </a:solidFill>
                <a:sym typeface="+mn-ea"/>
              </a:rPr>
              <a:t>等价类</a:t>
            </a:r>
            <a:r>
              <a:rPr kumimoji="1" lang="zh-CN" altLang="en-US" sz="2800" b="1" smtClean="0">
                <a:sym typeface="+mn-ea"/>
              </a:rPr>
              <a:t>：等价类就是功能相同或作用相同的一类数据。</a:t>
            </a:r>
            <a:endParaRPr kumimoji="1" lang="zh-CN" altLang="en-US" sz="2800" b="1" smtClean="0"/>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endParaRPr kumimoji="1" lang="zh-CN" altLang="en-US" sz="2800" b="1"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Char char="n"/>
              <a:defRPr/>
            </a:pPr>
            <a:r>
              <a:rPr lang="en-US" altLang="en-US" sz="2800" b="1" noProof="0" dirty="0" smtClean="0">
                <a:ln>
                  <a:noFill/>
                </a:ln>
                <a:effectLst/>
                <a:uLnTx/>
                <a:uFillTx/>
                <a:latin typeface="+mn-ea"/>
                <a:sym typeface="+mn-ea"/>
              </a:rPr>
              <a:t>1. </a:t>
            </a:r>
            <a:r>
              <a:rPr lang="en-US" altLang="en-US" sz="2800" b="1" noProof="0" dirty="0" err="1" smtClean="0">
                <a:ln>
                  <a:noFill/>
                </a:ln>
                <a:effectLst/>
                <a:uLnTx/>
                <a:uFillTx/>
                <a:latin typeface="+mn-ea"/>
                <a:sym typeface="+mn-ea"/>
              </a:rPr>
              <a:t>划分等价类</a:t>
            </a:r>
            <a:r>
              <a:rPr lang="en-US" altLang="en-US" sz="2800" b="1" noProof="0" dirty="0" smtClean="0">
                <a:ln>
                  <a:noFill/>
                </a:ln>
                <a:effectLst/>
                <a:uLnTx/>
                <a:uFillTx/>
                <a:latin typeface="+mn-ea"/>
                <a:sym typeface="+mn-ea"/>
              </a:rPr>
              <a:t>      </a:t>
            </a:r>
            <a:endParaRPr kumimoji="0"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908050" marR="0" lvl="1" indent="-43688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Char char="l"/>
              <a:defRPr/>
            </a:pPr>
            <a:r>
              <a:rPr lang="en-US" altLang="en-US" sz="2800" b="1" noProof="0" dirty="0" smtClean="0">
                <a:ln>
                  <a:noFill/>
                </a:ln>
                <a:solidFill>
                  <a:srgbClr val="0070C0"/>
                </a:solidFill>
                <a:effectLst/>
                <a:uLnTx/>
                <a:uFillTx/>
                <a:latin typeface="+mn-ea"/>
                <a:sym typeface="+mn-ea"/>
              </a:rPr>
              <a:t>① </a:t>
            </a:r>
            <a:r>
              <a:rPr lang="en-US" altLang="en-US" sz="2800" b="1" noProof="0" dirty="0" err="1" smtClean="0">
                <a:ln>
                  <a:noFill/>
                </a:ln>
                <a:solidFill>
                  <a:srgbClr val="0070C0"/>
                </a:solidFill>
                <a:effectLst/>
                <a:uLnTx/>
                <a:uFillTx/>
                <a:latin typeface="+mn-ea"/>
                <a:sym typeface="+mn-ea"/>
              </a:rPr>
              <a:t>有效等价类：</a:t>
            </a:r>
            <a:r>
              <a:rPr lang="en-US" altLang="en-US" sz="2800" b="1" noProof="0" dirty="0" err="1" smtClean="0">
                <a:ln>
                  <a:noFill/>
                </a:ln>
                <a:effectLst/>
                <a:uLnTx/>
                <a:uFillTx/>
                <a:latin typeface="+mn-ea"/>
                <a:sym typeface="+mn-ea"/>
              </a:rPr>
              <a:t>合理，有意义输入数据构成集合</a:t>
            </a:r>
            <a:r>
              <a:rPr lang="en-US" altLang="en-US" sz="2800" b="1" noProof="0" dirty="0" smtClean="0">
                <a:ln>
                  <a:noFill/>
                </a:ln>
                <a:effectLst/>
                <a:uLnTx/>
                <a:uFillTx/>
                <a:latin typeface="+mn-ea"/>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Char char="l"/>
              <a:defRPr/>
            </a:pPr>
            <a:r>
              <a:rPr lang="en-US" altLang="en-US" sz="2800" b="1" noProof="0" dirty="0" smtClean="0">
                <a:ln>
                  <a:noFill/>
                </a:ln>
                <a:solidFill>
                  <a:srgbClr val="0070C0"/>
                </a:solidFill>
                <a:effectLst/>
                <a:uLnTx/>
                <a:uFillTx/>
                <a:latin typeface="+mn-ea"/>
                <a:sym typeface="+mn-ea"/>
              </a:rPr>
              <a:t>② </a:t>
            </a:r>
            <a:r>
              <a:rPr lang="en-US" altLang="en-US" sz="2800" b="1" noProof="0" dirty="0" err="1" smtClean="0">
                <a:ln>
                  <a:noFill/>
                </a:ln>
                <a:solidFill>
                  <a:srgbClr val="0070C0"/>
                </a:solidFill>
                <a:effectLst/>
                <a:uLnTx/>
                <a:uFillTx/>
                <a:latin typeface="+mn-ea"/>
                <a:sym typeface="+mn-ea"/>
              </a:rPr>
              <a:t>无效等价类：</a:t>
            </a:r>
            <a:r>
              <a:rPr lang="en-US" altLang="en-US" sz="2800" b="1" noProof="0" dirty="0" err="1" smtClean="0">
                <a:ln>
                  <a:noFill/>
                </a:ln>
                <a:effectLst/>
                <a:uLnTx/>
                <a:uFillTx/>
                <a:latin typeface="+mn-ea"/>
                <a:sym typeface="+mn-ea"/>
              </a:rPr>
              <a:t>不合理，无意义输入数据构成的集合</a:t>
            </a:r>
            <a:r>
              <a:rPr lang="en-US" altLang="en-US" sz="2800" b="1" noProof="0" dirty="0" smtClean="0">
                <a:ln>
                  <a:noFill/>
                </a:ln>
                <a:effectLst/>
                <a:uLnTx/>
                <a:uFillTx/>
                <a:latin typeface="+mn-ea"/>
                <a:sym typeface="+mn-ea"/>
              </a:rPr>
              <a:t>。</a:t>
            </a:r>
            <a:endParaRPr kumimoji="0" lang="zh-CN" altLang="en-US" sz="2800" b="1" i="0" u="none" strike="noStrike" kern="0" cap="none" spc="0" normalizeH="0" baseline="0" noProof="0" dirty="0">
              <a:ln>
                <a:noFill/>
              </a:ln>
              <a:solidFill>
                <a:schemeClr val="tx1"/>
              </a:solidFill>
              <a:effectLst/>
              <a:uLnTx/>
              <a:uFillTx/>
              <a:latin typeface="+mn-ea"/>
              <a:ea typeface="+mn-ea"/>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endParaRPr kumimoji="1" lang="zh-CN" altLang="en-US" sz="2800" b="1"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469900" marR="0" lvl="0" indent="-469900" algn="l" defTabSz="914400" rtl="0" latinLnBrk="0">
              <a:lnSpc>
                <a:spcPct val="150000"/>
              </a:lnSpc>
              <a:spcBef>
                <a:spcPts val="0"/>
              </a:spcBef>
              <a:spcAft>
                <a:spcPct val="0"/>
              </a:spcAft>
              <a:buClr>
                <a:schemeClr val="accent2"/>
              </a:buClr>
              <a:buSzTx/>
              <a:buFont typeface="Wingdings" panose="05000000000000000000" pitchFamily="2" charset="2"/>
              <a:buChar char="n"/>
              <a:defRPr/>
            </a:pPr>
            <a:r>
              <a:rPr lang="zh-CN" altLang="en-US" sz="2800" b="1" noProof="0" dirty="0" smtClean="0">
                <a:ln>
                  <a:noFill/>
                </a:ln>
                <a:effectLst/>
                <a:uLnTx/>
                <a:uFillTx/>
                <a:latin typeface="+mn-ea"/>
                <a:sym typeface="+mn-ea"/>
              </a:rPr>
              <a:t>等价类划分原则</a:t>
            </a:r>
            <a:r>
              <a:rPr lang="en-US" altLang="en-US" sz="2800" b="1" noProof="0" dirty="0" smtClean="0">
                <a:ln>
                  <a:noFill/>
                </a:ln>
                <a:effectLst/>
                <a:uLnTx/>
                <a:uFillTx/>
                <a:latin typeface="+mn-ea"/>
                <a:sym typeface="+mn-ea"/>
              </a:rPr>
              <a:t>：</a:t>
            </a:r>
            <a:endParaRPr kumimoji="0" lang="en-US" altLang="en-US" sz="2800" b="1" i="0" u="none" strike="noStrike" kern="0" cap="none" spc="0" normalizeH="0" baseline="0" noProof="0" dirty="0" smtClean="0">
              <a:ln>
                <a:noFill/>
              </a:ln>
              <a:solidFill>
                <a:schemeClr val="tx1"/>
              </a:solidFill>
              <a:effectLst/>
              <a:uLnTx/>
              <a:uFillTx/>
              <a:latin typeface="+mn-ea"/>
              <a:ea typeface="+mn-ea"/>
              <a:cs typeface="+mn-cs"/>
            </a:endParaRPr>
          </a:p>
          <a:p>
            <a:pPr marL="908050" marR="0" lvl="1" indent="-436880" algn="l" defTabSz="914400" rtl="0" latinLnBrk="0">
              <a:lnSpc>
                <a:spcPct val="150000"/>
              </a:lnSpc>
              <a:spcBef>
                <a:spcPts val="0"/>
              </a:spcBef>
              <a:spcAft>
                <a:spcPct val="0"/>
              </a:spcAft>
              <a:buClr>
                <a:schemeClr val="hlink"/>
              </a:buClr>
              <a:buSzTx/>
              <a:buFont typeface="Wingdings" panose="05000000000000000000" pitchFamily="2" charset="2"/>
              <a:buChar char="l"/>
              <a:defRPr/>
            </a:pPr>
            <a:r>
              <a:rPr lang="en-US" altLang="en-US" sz="2800" b="1" noProof="0" dirty="0" smtClean="0">
                <a:ln>
                  <a:noFill/>
                </a:ln>
                <a:solidFill>
                  <a:srgbClr val="FF0000"/>
                </a:solidFill>
                <a:effectLst/>
                <a:uLnTx/>
                <a:uFillTx/>
                <a:latin typeface="+mn-ea"/>
                <a:sym typeface="+mn-ea"/>
              </a:rPr>
              <a:t>（1）输入条件规定范围</a:t>
            </a:r>
            <a:r>
              <a:rPr lang="en-US" altLang="en-US" sz="2800" b="1" noProof="0" dirty="0" smtClean="0">
                <a:ln>
                  <a:noFill/>
                </a:ln>
                <a:effectLst/>
                <a:uLnTx/>
                <a:uFillTx/>
                <a:latin typeface="+mn-ea"/>
                <a:sym typeface="+mn-ea"/>
              </a:rPr>
              <a:t>，定义一有效等价类和两无效等价类。</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469900" marR="0" lvl="0" indent="-469900" algn="l" defTabSz="914400" rtl="0" latinLnBrk="0">
              <a:lnSpc>
                <a:spcPct val="150000"/>
              </a:lnSpc>
              <a:spcBef>
                <a:spcPts val="0"/>
              </a:spcBef>
              <a:spcAft>
                <a:spcPct val="0"/>
              </a:spcAft>
              <a:buClr>
                <a:schemeClr val="accent2"/>
              </a:buClr>
              <a:buSzTx/>
              <a:buFont typeface="Wingdings" panose="05000000000000000000" pitchFamily="2" charset="2"/>
              <a:buNone/>
              <a:defRPr/>
            </a:pPr>
            <a:r>
              <a:rPr lang="en-US" altLang="en-US" sz="2800" b="1" noProof="0" dirty="0" smtClean="0">
                <a:ln>
                  <a:noFill/>
                </a:ln>
                <a:solidFill>
                  <a:srgbClr val="0066FF"/>
                </a:solidFill>
                <a:effectLst/>
                <a:uLnTx/>
                <a:uFillTx/>
                <a:latin typeface="+mn-ea"/>
                <a:sym typeface="+mn-ea"/>
              </a:rPr>
              <a:t> </a:t>
            </a:r>
            <a:r>
              <a:rPr lang="en-US" altLang="en-US" sz="2800" b="1" noProof="0" dirty="0" err="1" smtClean="0">
                <a:ln>
                  <a:noFill/>
                </a:ln>
                <a:solidFill>
                  <a:srgbClr val="0066FF"/>
                </a:solidFill>
                <a:effectLst/>
                <a:uLnTx/>
                <a:uFillTx/>
                <a:latin typeface="+mn-ea"/>
                <a:sym typeface="+mn-ea"/>
              </a:rPr>
              <a:t>例：输入条件</a:t>
            </a:r>
            <a:r>
              <a:rPr lang="en-US" altLang="en-US" sz="2800" b="1" noProof="0" dirty="0" smtClean="0">
                <a:ln>
                  <a:noFill/>
                </a:ln>
                <a:solidFill>
                  <a:srgbClr val="0066FF"/>
                </a:solidFill>
                <a:effectLst/>
                <a:uLnTx/>
                <a:uFillTx/>
                <a:latin typeface="+mn-ea"/>
                <a:sym typeface="+mn-ea"/>
              </a:rPr>
              <a:t>:</a:t>
            </a:r>
            <a:r>
              <a:rPr lang="zh-CN" altLang="en-US" sz="2800" b="1" noProof="0" dirty="0" smtClean="0">
                <a:ln>
                  <a:noFill/>
                </a:ln>
                <a:solidFill>
                  <a:srgbClr val="0066FF"/>
                </a:solidFill>
                <a:effectLst/>
                <a:uLnTx/>
                <a:uFillTx/>
                <a:latin typeface="+mn-ea"/>
                <a:sym typeface="+mn-ea"/>
              </a:rPr>
              <a:t>“</a:t>
            </a:r>
            <a:r>
              <a:rPr lang="en-US" altLang="en-US" sz="2800" b="1" noProof="0" dirty="0" smtClean="0">
                <a:ln>
                  <a:noFill/>
                </a:ln>
                <a:solidFill>
                  <a:srgbClr val="0066FF"/>
                </a:solidFill>
                <a:effectLst/>
                <a:uLnTx/>
                <a:uFillTx/>
                <a:latin typeface="+mn-ea"/>
                <a:sym typeface="+mn-ea"/>
              </a:rPr>
              <a:t>…… 项数可以从1到999 ……”</a:t>
            </a:r>
            <a:endParaRPr kumimoji="0" lang="zh-CN" altLang="en-US" sz="2800" b="1" i="0" u="none" strike="noStrike" kern="0" cap="none" spc="0" normalizeH="0" baseline="0" noProof="0" dirty="0">
              <a:ln>
                <a:noFill/>
              </a:ln>
              <a:solidFill>
                <a:schemeClr val="tx1"/>
              </a:solidFill>
              <a:effectLst/>
              <a:uLnTx/>
              <a:uFillTx/>
              <a:latin typeface="+mn-ea"/>
              <a:ea typeface="+mn-ea"/>
            </a:endParaRPr>
          </a:p>
          <a:p>
            <a:pPr marL="469900" marR="0" lvl="0" indent="-469900" algn="l" defTabSz="914400" rtl="0" latinLnBrk="0">
              <a:lnSpc>
                <a:spcPct val="150000"/>
              </a:lnSpc>
              <a:spcBef>
                <a:spcPts val="0"/>
              </a:spcBef>
              <a:spcAft>
                <a:spcPct val="0"/>
              </a:spcAft>
              <a:buClr>
                <a:schemeClr val="accent2"/>
              </a:buClr>
              <a:buSzTx/>
              <a:buFont typeface="Wingdings" panose="05000000000000000000" pitchFamily="2" charset="2"/>
              <a:buNone/>
              <a:defRPr/>
            </a:pPr>
            <a:endParaRPr kumimoji="1" lang="zh-CN" altLang="en-US" sz="2800" b="1" smtClean="0"/>
          </a:p>
        </p:txBody>
      </p:sp>
      <p:pic>
        <p:nvPicPr>
          <p:cNvPr id="6148" name="Picture 4"/>
          <p:cNvPicPr>
            <a:picLocks noChangeAspect="1"/>
          </p:cNvPicPr>
          <p:nvPr>
            <p:custDataLst>
              <p:tags r:id="rId1"/>
            </p:custDataLst>
          </p:nvPr>
        </p:nvPicPr>
        <p:blipFill>
          <a:blip r:embed="rId4"/>
          <a:stretch>
            <a:fillRect/>
          </a:stretch>
        </p:blipFill>
        <p:spPr>
          <a:xfrm>
            <a:off x="522288" y="4276725"/>
            <a:ext cx="8135937" cy="1727200"/>
          </a:xfrm>
          <a:prstGeom prst="rect">
            <a:avLst/>
          </a:prstGeom>
          <a:noFill/>
          <a:ln w="9525">
            <a:noFill/>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908050" lvl="1" indent="-436880" algn="l" defTabSz="914400">
              <a:lnSpc>
                <a:spcPct val="150000"/>
              </a:lnSpc>
              <a:spcBef>
                <a:spcPts val="0"/>
              </a:spcBef>
              <a:buSzTx/>
              <a:buFont typeface="Wingdings" panose="05000000000000000000" pitchFamily="2" charset="2"/>
              <a:buChar char="l"/>
              <a:defRPr/>
            </a:pPr>
            <a:r>
              <a:rPr lang="zh-CN" altLang="en-US" sz="2800" b="1" noProof="0" dirty="0" smtClean="0">
                <a:ln>
                  <a:noFill/>
                </a:ln>
                <a:solidFill>
                  <a:srgbClr val="FF0000"/>
                </a:solidFill>
                <a:effectLst/>
                <a:uLnTx/>
                <a:uFillTx/>
                <a:latin typeface="+mn-ea"/>
                <a:cs typeface="+mn-ea"/>
                <a:sym typeface="+mn-ea"/>
              </a:rPr>
              <a:t>（</a:t>
            </a:r>
            <a:r>
              <a:rPr lang="en-US" altLang="zh-CN" sz="2800" b="1" noProof="0" dirty="0" smtClean="0">
                <a:ln>
                  <a:noFill/>
                </a:ln>
                <a:solidFill>
                  <a:srgbClr val="FF0000"/>
                </a:solidFill>
                <a:effectLst/>
                <a:uLnTx/>
                <a:uFillTx/>
                <a:latin typeface="+mn-ea"/>
                <a:cs typeface="+mn-ea"/>
                <a:sym typeface="+mn-ea"/>
              </a:rPr>
              <a:t>2</a:t>
            </a:r>
            <a:r>
              <a:rPr lang="zh-CN" altLang="en-US" sz="2800" b="1" noProof="0" dirty="0" smtClean="0">
                <a:ln>
                  <a:noFill/>
                </a:ln>
                <a:solidFill>
                  <a:srgbClr val="FF0000"/>
                </a:solidFill>
                <a:effectLst/>
                <a:uLnTx/>
                <a:uFillTx/>
                <a:latin typeface="+mn-ea"/>
                <a:cs typeface="+mn-ea"/>
                <a:sym typeface="+mn-ea"/>
              </a:rPr>
              <a:t>）</a:t>
            </a:r>
            <a:r>
              <a:rPr lang="en-US" altLang="en-US" sz="2800" b="1" noProof="0" dirty="0" smtClean="0">
                <a:ln>
                  <a:noFill/>
                </a:ln>
                <a:solidFill>
                  <a:srgbClr val="FF0000"/>
                </a:solidFill>
                <a:effectLst/>
                <a:uLnTx/>
                <a:uFillTx/>
                <a:latin typeface="+mn-ea"/>
                <a:cs typeface="+mn-ea"/>
                <a:sym typeface="+mn-ea"/>
              </a:rPr>
              <a:t>输入数据的个数划分，</a:t>
            </a:r>
            <a:r>
              <a:rPr lang="en-US" altLang="en-US" sz="2800" b="1" noProof="0" dirty="0" smtClean="0">
                <a:ln>
                  <a:noFill/>
                </a:ln>
                <a:effectLst/>
                <a:uLnTx/>
                <a:uFillTx/>
                <a:latin typeface="+mn-ea"/>
                <a:cs typeface="+mn-ea"/>
                <a:sym typeface="+mn-ea"/>
              </a:rPr>
              <a:t>定义一有效等价类和两无效等价类。</a:t>
            </a:r>
            <a:endParaRPr lang="zh-CN" altLang="en-US" sz="2800" b="1" noProof="0" dirty="0" smtClean="0">
              <a:ln>
                <a:noFill/>
              </a:ln>
              <a:effectLst/>
              <a:uLnTx/>
              <a:uFillTx/>
              <a:latin typeface="+mn-ea"/>
              <a:cs typeface="+mn-ea"/>
            </a:endParaRPr>
          </a:p>
          <a:p>
            <a:pPr marL="0" indent="0">
              <a:buFont typeface="Wingdings" panose="05000000000000000000" pitchFamily="2" charset="2"/>
              <a:buNone/>
            </a:pPr>
            <a:r>
              <a:rPr kumimoji="1" lang="en-US" altLang="zh-CN" sz="2800" b="1" smtClean="0">
                <a:sym typeface="+mn-ea"/>
              </a:rPr>
              <a:t>        </a:t>
            </a:r>
            <a:r>
              <a:rPr lang="zh-CN" altLang="en-US" sz="2800" b="1" noProof="0" dirty="0" smtClean="0">
                <a:ln>
                  <a:noFill/>
                </a:ln>
                <a:solidFill>
                  <a:srgbClr val="0066FF"/>
                </a:solidFill>
                <a:effectLst/>
                <a:uLnTx/>
                <a:uFillTx/>
                <a:latin typeface="+mn-ea"/>
                <a:cs typeface="+mn-ea"/>
                <a:sym typeface="+mn-ea"/>
              </a:rPr>
              <a:t>如要求输入N=10个数据.</a:t>
            </a:r>
            <a:endParaRPr lang="zh-CN" altLang="en-US" sz="2800" b="1" noProof="0" dirty="0" smtClean="0">
              <a:ln>
                <a:noFill/>
              </a:ln>
              <a:solidFill>
                <a:srgbClr val="0066FF"/>
              </a:solidFill>
              <a:effectLst/>
              <a:uLnTx/>
              <a:uFillTx/>
              <a:latin typeface="+mn-ea"/>
              <a:cs typeface="+mn-ea"/>
            </a:endParaRPr>
          </a:p>
          <a:p>
            <a:pPr marL="0" indent="0">
              <a:buFont typeface="Wingdings" panose="05000000000000000000" pitchFamily="2" charset="2"/>
              <a:buNone/>
            </a:pPr>
            <a:r>
              <a:rPr lang="zh-CN" altLang="en-US" sz="2800" b="1" noProof="0" dirty="0" smtClean="0">
                <a:ln>
                  <a:noFill/>
                </a:ln>
                <a:solidFill>
                  <a:srgbClr val="0066FF"/>
                </a:solidFill>
                <a:effectLst/>
                <a:uLnTx/>
                <a:uFillTx/>
                <a:latin typeface="+mn-ea"/>
                <a:cs typeface="+mn-ea"/>
                <a:sym typeface="+mn-ea"/>
              </a:rPr>
              <a:t>    一个有效的等价类          两个无效的等价类</a:t>
            </a:r>
            <a:endParaRPr lang="zh-CN" altLang="en-US" sz="2800" b="1" noProof="0" dirty="0" smtClean="0">
              <a:ln>
                <a:noFill/>
              </a:ln>
              <a:solidFill>
                <a:srgbClr val="0066FF"/>
              </a:solidFill>
              <a:effectLst/>
              <a:uLnTx/>
              <a:uFillTx/>
              <a:latin typeface="+mn-ea"/>
              <a:cs typeface="+mn-ea"/>
            </a:endParaRPr>
          </a:p>
          <a:p>
            <a:pPr marL="0" indent="0">
              <a:buFont typeface="Wingdings" panose="05000000000000000000" pitchFamily="2" charset="2"/>
              <a:buNone/>
            </a:pPr>
            <a:r>
              <a:rPr lang="en-US" altLang="zh-CN" sz="2800" b="1" noProof="0" dirty="0" smtClean="0">
                <a:ln>
                  <a:noFill/>
                </a:ln>
                <a:solidFill>
                  <a:srgbClr val="0066FF"/>
                </a:solidFill>
                <a:effectLst/>
                <a:uLnTx/>
                <a:uFillTx/>
                <a:latin typeface="+mn-ea"/>
                <a:cs typeface="+mn-ea"/>
                <a:sym typeface="+mn-ea"/>
              </a:rPr>
              <a:t>    </a:t>
            </a:r>
            <a:r>
              <a:rPr lang="zh-CN" altLang="en-US" sz="2800" b="1" noProof="0" dirty="0" smtClean="0">
                <a:ln>
                  <a:noFill/>
                </a:ln>
                <a:solidFill>
                  <a:srgbClr val="0066FF"/>
                </a:solidFill>
                <a:effectLst/>
                <a:uLnTx/>
                <a:uFillTx/>
                <a:latin typeface="+mn-ea"/>
                <a:cs typeface="+mn-ea"/>
                <a:sym typeface="+mn-ea"/>
              </a:rPr>
              <a:t>典型用例： N=10           N=8        N=12</a:t>
            </a:r>
            <a:endParaRPr kumimoji="1" lang="zh-CN" altLang="en-US" sz="2800" b="1"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908050" marR="0" lvl="1" indent="-436880" algn="l" defTabSz="914400" rtl="0" eaLnBrk="0" fontAlgn="base" latinLnBrk="0" hangingPunct="0">
              <a:lnSpc>
                <a:spcPct val="140000"/>
              </a:lnSpc>
              <a:spcBef>
                <a:spcPct val="20000"/>
              </a:spcBef>
              <a:spcAft>
                <a:spcPct val="0"/>
              </a:spcAft>
              <a:buClr>
                <a:schemeClr val="hlink"/>
              </a:buClr>
              <a:buSzTx/>
              <a:buFont typeface="Wingdings" panose="05000000000000000000" pitchFamily="2" charset="2"/>
              <a:buChar char="l"/>
              <a:defRPr/>
            </a:pPr>
            <a:r>
              <a:rPr lang="en-US" altLang="en-US" sz="2800" b="1" noProof="0" dirty="0" smtClean="0">
                <a:ln>
                  <a:noFill/>
                </a:ln>
                <a:solidFill>
                  <a:srgbClr val="FF0000"/>
                </a:solidFill>
                <a:effectLst/>
                <a:uLnTx/>
                <a:uFillTx/>
                <a:latin typeface="+mn-ea"/>
                <a:sym typeface="+mn-ea"/>
              </a:rPr>
              <a:t>（3）输入条件是布尔量</a:t>
            </a:r>
            <a:r>
              <a:rPr lang="en-US" altLang="en-US" sz="2800" b="1" noProof="0" dirty="0" smtClean="0">
                <a:ln>
                  <a:noFill/>
                </a:ln>
                <a:effectLst/>
                <a:uLnTx/>
                <a:uFillTx/>
                <a:latin typeface="+mn-ea"/>
                <a:sym typeface="+mn-ea"/>
              </a:rPr>
              <a:t>，一个有效等价类和一个无效等价类。</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4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effectLst/>
                <a:uLnTx/>
                <a:uFillTx/>
                <a:latin typeface="+mn-ea"/>
                <a:sym typeface="+mn-ea"/>
              </a:rPr>
              <a:t>（</a:t>
            </a:r>
            <a:r>
              <a:rPr lang="en-US" altLang="zh-CN" sz="2800" b="1" noProof="0" dirty="0" smtClean="0">
                <a:ln>
                  <a:noFill/>
                </a:ln>
                <a:effectLst/>
                <a:uLnTx/>
                <a:uFillTx/>
                <a:latin typeface="+mn-ea"/>
                <a:sym typeface="+mn-ea"/>
              </a:rPr>
              <a:t>4</a:t>
            </a:r>
            <a:r>
              <a:rPr lang="zh-CN" altLang="en-US" sz="2800" b="1" noProof="0" dirty="0" smtClean="0">
                <a:ln>
                  <a:noFill/>
                </a:ln>
                <a:effectLst/>
                <a:uLnTx/>
                <a:uFillTx/>
                <a:latin typeface="+mn-ea"/>
                <a:sym typeface="+mn-ea"/>
              </a:rPr>
              <a:t>）</a:t>
            </a:r>
            <a:r>
              <a:rPr lang="zh-CN" altLang="en-US" sz="2800" b="1" noProof="0" dirty="0" smtClean="0">
                <a:ln>
                  <a:noFill/>
                </a:ln>
                <a:solidFill>
                  <a:srgbClr val="FF0000"/>
                </a:solidFill>
                <a:effectLst/>
                <a:uLnTx/>
                <a:uFillTx/>
                <a:latin typeface="+mn-ea"/>
                <a:sym typeface="+mn-ea"/>
              </a:rPr>
              <a:t>规定输入数据一组值</a:t>
            </a:r>
            <a:r>
              <a:rPr lang="zh-CN" altLang="en-US" sz="2800" b="1" noProof="0" dirty="0" smtClean="0">
                <a:ln>
                  <a:noFill/>
                </a:ln>
                <a:effectLst/>
                <a:uLnTx/>
                <a:uFillTx/>
                <a:latin typeface="+mn-ea"/>
                <a:sym typeface="+mn-ea"/>
              </a:rPr>
              <a:t>，程序对每个输入值分别进行处理。每个输入值确立一有效等价类，针对这组值确立一个无效等价类。</a:t>
            </a:r>
            <a:endParaRPr kumimoji="0" lang="en-US" altLang="zh-CN"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40000"/>
              </a:lnSpc>
              <a:spcBef>
                <a:spcPct val="20000"/>
              </a:spcBef>
              <a:spcAft>
                <a:spcPct val="0"/>
              </a:spcAft>
              <a:buClr>
                <a:schemeClr val="hlink"/>
              </a:buClr>
              <a:buSzTx/>
              <a:buFont typeface="Wingdings" panose="05000000000000000000" pitchFamily="2" charset="2"/>
              <a:buNone/>
              <a:defRPr/>
            </a:pPr>
            <a:r>
              <a:rPr lang="zh-CN" altLang="en-US" sz="2800" b="1" noProof="0" dirty="0" smtClean="0">
                <a:ln>
                  <a:noFill/>
                </a:ln>
                <a:solidFill>
                  <a:srgbClr val="0066FF"/>
                </a:solidFill>
                <a:effectLst/>
                <a:uLnTx/>
                <a:uFillTx/>
                <a:latin typeface="+mn-ea"/>
                <a:sym typeface="+mn-ea"/>
              </a:rPr>
              <a:t>例：教工分房方案中，按教授、副教授、讲师、助教分别计分。  有效类</a:t>
            </a:r>
            <a:r>
              <a:rPr lang="en-US" altLang="zh-CN" sz="2800" b="1" noProof="0" dirty="0" smtClean="0">
                <a:ln>
                  <a:noFill/>
                </a:ln>
                <a:solidFill>
                  <a:srgbClr val="0066FF"/>
                </a:solidFill>
                <a:effectLst/>
                <a:uLnTx/>
                <a:uFillTx/>
                <a:latin typeface="+mn-ea"/>
                <a:sym typeface="+mn-ea"/>
              </a:rPr>
              <a:t>4</a:t>
            </a:r>
            <a:r>
              <a:rPr lang="zh-CN" altLang="en-US" sz="2800" b="1" noProof="0" dirty="0" smtClean="0">
                <a:ln>
                  <a:noFill/>
                </a:ln>
                <a:solidFill>
                  <a:srgbClr val="0066FF"/>
                </a:solidFill>
                <a:effectLst/>
                <a:uLnTx/>
                <a:uFillTx/>
                <a:latin typeface="+mn-ea"/>
                <a:sym typeface="+mn-ea"/>
              </a:rPr>
              <a:t>个；无效类</a:t>
            </a:r>
            <a:r>
              <a:rPr lang="en-US" altLang="zh-CN" sz="2800" b="1" noProof="0" dirty="0" smtClean="0">
                <a:ln>
                  <a:noFill/>
                </a:ln>
                <a:solidFill>
                  <a:srgbClr val="0066FF"/>
                </a:solidFill>
                <a:effectLst/>
                <a:uLnTx/>
                <a:uFillTx/>
                <a:latin typeface="+mn-ea"/>
                <a:sym typeface="+mn-ea"/>
              </a:rPr>
              <a:t>1</a:t>
            </a:r>
            <a:r>
              <a:rPr lang="zh-CN" altLang="en-US" sz="2800" b="1" noProof="0" dirty="0" smtClean="0">
                <a:ln>
                  <a:noFill/>
                </a:ln>
                <a:solidFill>
                  <a:srgbClr val="0066FF"/>
                </a:solidFill>
                <a:effectLst/>
                <a:uLnTx/>
                <a:uFillTx/>
                <a:latin typeface="+mn-ea"/>
                <a:sym typeface="+mn-ea"/>
              </a:rPr>
              <a:t>个。</a:t>
            </a:r>
            <a:endParaRPr kumimoji="1" lang="zh-CN" altLang="en-US" sz="2800" b="1"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908050" marR="0" lvl="1" indent="-436880" algn="l" defTabSz="914400" rtl="0" eaLnBrk="0" fontAlgn="base" latinLnBrk="0" hangingPunct="0">
              <a:lnSpc>
                <a:spcPct val="110000"/>
              </a:lnSpc>
              <a:spcBef>
                <a:spcPct val="20000"/>
              </a:spcBef>
              <a:spcAft>
                <a:spcPct val="0"/>
              </a:spcAft>
              <a:buClr>
                <a:schemeClr val="hlink"/>
              </a:buClr>
              <a:buSzTx/>
              <a:buFont typeface="Wingdings" panose="05000000000000000000" pitchFamily="2" charset="2"/>
              <a:buChar char="l"/>
              <a:defRPr/>
            </a:pPr>
            <a:r>
              <a:rPr lang="en-US" altLang="en-US" sz="2800" b="1" noProof="0" dirty="0" smtClean="0">
                <a:ln>
                  <a:noFill/>
                </a:ln>
                <a:solidFill>
                  <a:srgbClr val="FF0000"/>
                </a:solidFill>
                <a:effectLst/>
                <a:uLnTx/>
                <a:uFillTx/>
                <a:latin typeface="+mn-ea"/>
                <a:sym typeface="+mn-ea"/>
              </a:rPr>
              <a:t>（5）规定输入数据必须遵守规则</a:t>
            </a:r>
            <a:r>
              <a:rPr lang="en-US" altLang="en-US" sz="2800" b="1" noProof="0" dirty="0" smtClean="0">
                <a:ln>
                  <a:noFill/>
                </a:ln>
                <a:effectLst/>
                <a:uLnTx/>
                <a:uFillTx/>
                <a:latin typeface="+mn-ea"/>
                <a:sym typeface="+mn-ea"/>
              </a:rPr>
              <a:t>，定义一有效等价类（符合规则）和若干无效等价类（从不同角度违反规则）。</a:t>
            </a:r>
            <a:endParaRPr kumimoji="0" lang="en-US" altLang="en-US" sz="2800" b="1" i="0" u="none" strike="noStrike" kern="0" cap="none" spc="0" normalizeH="0" baseline="0" noProof="0" dirty="0" smtClean="0">
              <a:ln>
                <a:noFill/>
              </a:ln>
              <a:solidFill>
                <a:schemeClr val="tx1"/>
              </a:solidFill>
              <a:effectLst/>
              <a:uLnTx/>
              <a:uFillTx/>
              <a:latin typeface="+mn-ea"/>
              <a:ea typeface="+mn-ea"/>
            </a:endParaRPr>
          </a:p>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lang="en-US" altLang="en-US" sz="2800" b="1" noProof="0" dirty="0" smtClean="0">
                <a:ln>
                  <a:noFill/>
                </a:ln>
                <a:effectLst/>
                <a:uLnTx/>
                <a:uFillTx/>
                <a:latin typeface="+mn-ea"/>
                <a:cs typeface="+mn-cs"/>
                <a:sym typeface="+mn-ea"/>
              </a:rPr>
              <a:t>   </a:t>
            </a:r>
            <a:r>
              <a:rPr lang="en-US" altLang="en-US" sz="2800" b="1" noProof="0" dirty="0" err="1" smtClean="0">
                <a:ln>
                  <a:noFill/>
                </a:ln>
                <a:solidFill>
                  <a:srgbClr val="0066FF"/>
                </a:solidFill>
                <a:effectLst/>
                <a:uLnTx/>
                <a:uFillTx/>
                <a:latin typeface="+mn-ea"/>
                <a:cs typeface="+mn-cs"/>
                <a:sym typeface="+mn-ea"/>
              </a:rPr>
              <a:t>例：Pascal语言规定“一个语句必须以分号‘;’结束</a:t>
            </a:r>
            <a:r>
              <a:rPr lang="en-US" altLang="en-US" sz="2800" b="1" noProof="0" dirty="0" smtClean="0">
                <a:ln>
                  <a:noFill/>
                </a:ln>
                <a:solidFill>
                  <a:srgbClr val="0066FF"/>
                </a:solidFill>
                <a:effectLst/>
                <a:uLnTx/>
                <a:uFillTx/>
                <a:latin typeface="+mn-ea"/>
                <a:cs typeface="+mn-cs"/>
                <a:sym typeface="+mn-ea"/>
              </a:rPr>
              <a:t>”。 </a:t>
            </a:r>
            <a:r>
              <a:rPr lang="en-US" altLang="en-US" sz="2800" b="1" noProof="0" dirty="0" err="1" smtClean="0">
                <a:ln>
                  <a:noFill/>
                </a:ln>
                <a:solidFill>
                  <a:srgbClr val="0066FF"/>
                </a:solidFill>
                <a:effectLst/>
                <a:uLnTx/>
                <a:uFillTx/>
                <a:latin typeface="+mn-ea"/>
                <a:cs typeface="+mn-cs"/>
                <a:sym typeface="+mn-ea"/>
              </a:rPr>
              <a:t>这时，可以确定一个有效等价类“以‘;’结束</a:t>
            </a:r>
            <a:r>
              <a:rPr lang="en-US" altLang="en-US" sz="2800" b="1" noProof="0" dirty="0" smtClean="0">
                <a:ln>
                  <a:noFill/>
                </a:ln>
                <a:solidFill>
                  <a:srgbClr val="0066FF"/>
                </a:solidFill>
                <a:effectLst/>
                <a:uLnTx/>
                <a:uFillTx/>
                <a:latin typeface="+mn-ea"/>
                <a:cs typeface="+mn-cs"/>
                <a:sym typeface="+mn-ea"/>
              </a:rPr>
              <a:t>”，</a:t>
            </a:r>
            <a:r>
              <a:rPr lang="en-US" altLang="en-US" sz="2800" b="1" noProof="0" dirty="0" err="1" smtClean="0">
                <a:ln>
                  <a:noFill/>
                </a:ln>
                <a:solidFill>
                  <a:srgbClr val="0066FF"/>
                </a:solidFill>
                <a:effectLst/>
                <a:uLnTx/>
                <a:uFillTx/>
                <a:latin typeface="+mn-ea"/>
                <a:cs typeface="+mn-cs"/>
                <a:sym typeface="+mn-ea"/>
              </a:rPr>
              <a:t>若干个无效等价类：以‘:’结束、以‘,’结束等</a:t>
            </a:r>
            <a:r>
              <a:rPr lang="en-US" altLang="en-US" sz="2800" b="1" noProof="0" dirty="0" smtClean="0">
                <a:ln>
                  <a:noFill/>
                </a:ln>
                <a:solidFill>
                  <a:srgbClr val="0066FF"/>
                </a:solidFill>
                <a:effectLst/>
                <a:uLnTx/>
                <a:uFillTx/>
                <a:latin typeface="+mn-ea"/>
                <a:cs typeface="+mn-cs"/>
                <a:sym typeface="+mn-ea"/>
              </a:rPr>
              <a:t>。</a:t>
            </a:r>
            <a:endParaRPr kumimoji="0" lang="en-US" altLang="en-US" sz="2800" b="1" i="0" u="none" strike="noStrike" kern="0" cap="none" spc="0" normalizeH="0" baseline="0" noProof="0" dirty="0" smtClean="0">
              <a:ln>
                <a:noFill/>
              </a:ln>
              <a:solidFill>
                <a:srgbClr val="0066FF"/>
              </a:solidFill>
              <a:effectLst/>
              <a:uLnTx/>
              <a:uFillTx/>
              <a:latin typeface="+mn-ea"/>
              <a:ea typeface="+mn-ea"/>
              <a:cs typeface="+mn-cs"/>
            </a:endParaRPr>
          </a:p>
          <a:p>
            <a:pPr marL="908050" marR="0" lvl="1" indent="-43688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effectLst/>
                <a:uLnTx/>
                <a:uFillTx/>
                <a:latin typeface="+mn-ea"/>
                <a:sym typeface="+mn-ea"/>
              </a:rPr>
              <a:t>（</a:t>
            </a:r>
            <a:r>
              <a:rPr lang="en-US" altLang="zh-CN" sz="2800" b="1" noProof="0" dirty="0" smtClean="0">
                <a:ln>
                  <a:noFill/>
                </a:ln>
                <a:effectLst/>
                <a:uLnTx/>
                <a:uFillTx/>
                <a:latin typeface="+mn-ea"/>
                <a:sym typeface="+mn-ea"/>
              </a:rPr>
              <a:t>6</a:t>
            </a:r>
            <a:r>
              <a:rPr lang="zh-CN" altLang="en-US" sz="2800" b="1" noProof="0" dirty="0" smtClean="0">
                <a:ln>
                  <a:noFill/>
                </a:ln>
                <a:effectLst/>
                <a:uLnTx/>
                <a:uFillTx/>
                <a:latin typeface="+mn-ea"/>
                <a:sym typeface="+mn-ea"/>
              </a:rPr>
              <a:t>）如果规定了输入数据为整型，则可以划分出正整数、零和负整数</a:t>
            </a:r>
            <a:r>
              <a:rPr lang="en-US" altLang="zh-CN" sz="2800" b="1" noProof="0" dirty="0" smtClean="0">
                <a:ln>
                  <a:noFill/>
                </a:ln>
                <a:effectLst/>
                <a:uLnTx/>
                <a:uFillTx/>
                <a:latin typeface="+mn-ea"/>
                <a:sym typeface="+mn-ea"/>
              </a:rPr>
              <a:t>3</a:t>
            </a:r>
            <a:r>
              <a:rPr lang="zh-CN" altLang="en-US" sz="2800" b="1" noProof="0" dirty="0" smtClean="0">
                <a:ln>
                  <a:noFill/>
                </a:ln>
                <a:effectLst/>
                <a:uLnTx/>
                <a:uFillTx/>
                <a:latin typeface="+mn-ea"/>
                <a:sym typeface="+mn-ea"/>
              </a:rPr>
              <a:t>个有效类</a:t>
            </a:r>
            <a:endParaRPr kumimoji="0" lang="zh-CN" altLang="en-US" sz="2800" b="1" i="0" u="none" strike="noStrike" kern="0" cap="none" spc="0" normalizeH="0" baseline="0" noProof="0" dirty="0" smtClean="0">
              <a:ln>
                <a:noFill/>
              </a:ln>
              <a:solidFill>
                <a:schemeClr val="tx1"/>
              </a:solidFill>
              <a:effectLst/>
              <a:uLnTx/>
              <a:uFillTx/>
              <a:latin typeface="+mn-ea"/>
              <a:ea typeface="+mn-ea"/>
            </a:endParaRPr>
          </a:p>
          <a:p>
            <a:pPr marL="908050" marR="0" lvl="1" indent="-436880" algn="l" defTabSz="914400" rtl="0" eaLnBrk="0" fontAlgn="base" latinLnBrk="0" hangingPunct="0">
              <a:lnSpc>
                <a:spcPct val="140000"/>
              </a:lnSpc>
              <a:spcBef>
                <a:spcPct val="20000"/>
              </a:spcBef>
              <a:spcAft>
                <a:spcPct val="0"/>
              </a:spcAft>
              <a:buClr>
                <a:schemeClr val="hlink"/>
              </a:buClr>
              <a:buSzTx/>
              <a:buFont typeface="Wingdings" panose="05000000000000000000" pitchFamily="2" charset="2"/>
              <a:buChar char="l"/>
              <a:defRPr/>
            </a:pPr>
            <a:endParaRPr kumimoji="1" lang="zh-CN" altLang="en-US" sz="2800" b="1"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5763" y="231775"/>
            <a:ext cx="8229600" cy="811213"/>
          </a:xfrm>
        </p:spPr>
        <p:txBody>
          <a:bodyPr/>
          <a:lstStyle/>
          <a:p>
            <a:pPr eaLnBrk="1" hangingPunct="1"/>
            <a:r>
              <a:rPr lang="zh-CN" altLang="en-US" b="1" smtClean="0">
                <a:latin typeface="Times New Roman" panose="02020603050405020304" pitchFamily="18" charset="0"/>
              </a:rPr>
              <a:t>等价划分</a:t>
            </a:r>
          </a:p>
        </p:txBody>
      </p:sp>
      <p:sp>
        <p:nvSpPr>
          <p:cNvPr id="70659" name="Rectangle 3"/>
          <p:cNvSpPr>
            <a:spLocks noGrp="1" noChangeArrowheads="1"/>
          </p:cNvSpPr>
          <p:nvPr>
            <p:ph type="body" idx="1"/>
          </p:nvPr>
        </p:nvSpPr>
        <p:spPr>
          <a:xfrm>
            <a:off x="250825" y="998538"/>
            <a:ext cx="8751888" cy="5589587"/>
          </a:xfrm>
        </p:spPr>
        <p:txBody>
          <a:bodyPr/>
          <a:lstStyle/>
          <a:p>
            <a:pPr marL="908050" marR="0" lvl="1" indent="-43688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lang="zh-CN" altLang="en-US" sz="2800" b="1" noProof="0" dirty="0" smtClean="0">
                <a:ln>
                  <a:noFill/>
                </a:ln>
                <a:effectLst/>
                <a:uLnTx/>
                <a:uFillTx/>
                <a:latin typeface="+mn-ea"/>
                <a:sym typeface="+mn-ea"/>
              </a:rPr>
              <a:t>（</a:t>
            </a:r>
            <a:r>
              <a:rPr lang="en-US" altLang="zh-CN" sz="2800" b="1" noProof="0" dirty="0" smtClean="0">
                <a:ln>
                  <a:noFill/>
                </a:ln>
                <a:effectLst/>
                <a:uLnTx/>
                <a:uFillTx/>
                <a:latin typeface="+mn-ea"/>
                <a:sym typeface="+mn-ea"/>
              </a:rPr>
              <a:t>7</a:t>
            </a:r>
            <a:r>
              <a:rPr lang="zh-CN" altLang="en-US" sz="2800" b="1" noProof="0" dirty="0" smtClean="0">
                <a:ln>
                  <a:noFill/>
                </a:ln>
                <a:effectLst/>
                <a:uLnTx/>
                <a:uFillTx/>
                <a:latin typeface="+mn-ea"/>
                <a:sym typeface="+mn-ea"/>
              </a:rPr>
              <a:t>）</a:t>
            </a:r>
            <a:r>
              <a:rPr kumimoji="1" lang="zh-CN" altLang="en-US" sz="2800" b="1" smtClean="0">
                <a:sym typeface="+mn-ea"/>
              </a:rPr>
              <a:t>若处理对象是表格，应该使用空表、含一条记录表、含多条记录表</a:t>
            </a:r>
            <a:endParaRPr kumimoji="1" lang="zh-CN" altLang="en-US" sz="2800" b="1"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VkYjZjZmNhM2VhN2QzZWFkYzc4NmM3MTUwM2MxMjMifQ=="/>
  <p:tag name="KSO_WPP_MARK_KEY" val="00559191-aae9-45f6-81aa-05a9ac52921c"/>
  <p:tag name="commondata" val="eyJoZGlkIjoiNWM1YmYxZWFhYjhlNTZlZWMyYjJmYzQ0NzQ5NDViOW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269,&quot;width&quot;:12960}"/>
</p:tagLst>
</file>

<file path=ppt/tags/tag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47.4818897637797,&quot;width&quot;:10969.264566929134}"/>
</p:tagLst>
</file>

<file path=ppt/tags/tag6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269,&quot;width&quot;:12960}"/>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08.163779527559,&quot;width&quot;:9963.6}"/>
</p:tagLst>
</file>

<file path=ppt/tags/tag6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937.500787401575,&quot;width&quot;:13382.49921259842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75.1952755905513,&quot;width&quot;:6888.71968503937}"/>
</p:tagLst>
</file>

<file path=ppt/tags/tag82.xml><?xml version="1.0" encoding="utf-8"?>
<p:tagLst xmlns:a="http://schemas.openxmlformats.org/drawingml/2006/main" xmlns:r="http://schemas.openxmlformats.org/officeDocument/2006/relationships" xmlns:p="http://schemas.openxmlformats.org/presentationml/2006/main">
  <p:tag name="KSO_WM_UNIT_TABLE_BEAUTIFY" val="smartTable{efe34b8f-841f-4cad-bdd9-853b5124b5f8}"/>
</p:tagLst>
</file>

<file path=ppt/tags/tag8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98,&quot;width&quot;:12960}"/>
</p:tagLst>
</file>

<file path=ppt/tags/tag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410,&quot;width&quot;:9430}"/>
</p:tagLst>
</file>

<file path=ppt/tags/tag8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20,&quot;width&quot;:12812.49921259842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TotalTime>
  <Words>5199</Words>
  <Application>Microsoft Office PowerPoint</Application>
  <PresentationFormat>全屏显示(4:3)</PresentationFormat>
  <Paragraphs>610</Paragraphs>
  <Slides>110</Slides>
  <Notes>30</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110</vt:i4>
      </vt:variant>
    </vt:vector>
  </HeadingPairs>
  <TitlesOfParts>
    <vt:vector size="115" baseType="lpstr">
      <vt:lpstr>Edge</vt:lpstr>
      <vt:lpstr>自定义设计方案</vt:lpstr>
      <vt:lpstr>Visio.Drawing.11</vt:lpstr>
      <vt:lpstr>Equation.DSMT4</vt:lpstr>
      <vt:lpstr>Visio</vt:lpstr>
      <vt:lpstr>软 件 工 程</vt:lpstr>
      <vt:lpstr> 软件生命周期  </vt:lpstr>
      <vt:lpstr>软件生命周期  </vt:lpstr>
      <vt:lpstr>PowerPoint 演示文稿</vt:lpstr>
      <vt:lpstr>1 问题定义</vt:lpstr>
      <vt:lpstr>2  可行性研究</vt:lpstr>
      <vt:lpstr>2  可行性研究 </vt:lpstr>
      <vt:lpstr>2  可行性研究</vt:lpstr>
      <vt:lpstr>2  可行性研究</vt:lpstr>
      <vt:lpstr>2  可行性研究</vt:lpstr>
      <vt:lpstr>2  可行性研究</vt:lpstr>
      <vt:lpstr>2  可行性研究</vt:lpstr>
      <vt:lpstr>2  可行性研究</vt:lpstr>
      <vt:lpstr>2  可行性研究</vt:lpstr>
      <vt:lpstr>3  需求分析</vt:lpstr>
      <vt:lpstr>3  需求分析</vt:lpstr>
      <vt:lpstr>3.1  功能需求（系统所提供的功能和服务）</vt:lpstr>
      <vt:lpstr>3.2  非功能需求（对系统所提供的功能和服务给出的约束）</vt:lpstr>
      <vt:lpstr>PowerPoint 演示文稿</vt:lpstr>
      <vt:lpstr>数据流图（DFD）</vt:lpstr>
      <vt:lpstr>数据流图符号</vt:lpstr>
      <vt:lpstr>数据流图符号</vt:lpstr>
      <vt:lpstr>数据流图符号</vt:lpstr>
      <vt:lpstr>数据流图符号</vt:lpstr>
      <vt:lpstr>一个简单的数据流图</vt:lpstr>
      <vt:lpstr>设计步骤：</vt:lpstr>
      <vt:lpstr>用例图</vt:lpstr>
      <vt:lpstr>用例图</vt:lpstr>
      <vt:lpstr>用例图</vt:lpstr>
      <vt:lpstr>用例图</vt:lpstr>
      <vt:lpstr>用例图</vt:lpstr>
      <vt:lpstr>用例图</vt:lpstr>
      <vt:lpstr>用例图</vt:lpstr>
      <vt:lpstr>用例图</vt:lpstr>
      <vt:lpstr>用例图</vt:lpstr>
      <vt:lpstr>用例图</vt:lpstr>
      <vt:lpstr>用例图</vt:lpstr>
      <vt:lpstr>用例图</vt:lpstr>
      <vt:lpstr>实体-联系图 </vt:lpstr>
      <vt:lpstr>1  数据对象（实体）</vt:lpstr>
      <vt:lpstr>2  属性</vt:lpstr>
      <vt:lpstr>3  联系</vt:lpstr>
      <vt:lpstr>实体-联系图</vt:lpstr>
      <vt:lpstr>实体-联系图</vt:lpstr>
      <vt:lpstr>状态转换图（行为模型） </vt:lpstr>
      <vt:lpstr>状态转换图</vt:lpstr>
      <vt:lpstr>（1）  状态 </vt:lpstr>
      <vt:lpstr>PowerPoint 演示文稿</vt:lpstr>
      <vt:lpstr>PowerPoint 演示文稿</vt:lpstr>
      <vt:lpstr>PowerPoint 演示文稿</vt:lpstr>
      <vt:lpstr>（2）  事件</vt:lpstr>
      <vt:lpstr>（3）  符号</vt:lpstr>
      <vt:lpstr>PowerPoint 演示文稿</vt:lpstr>
      <vt:lpstr>PowerPoint 演示文稿</vt:lpstr>
      <vt:lpstr>示例：</vt:lpstr>
      <vt:lpstr>PowerPoint 演示文稿</vt:lpstr>
      <vt:lpstr>PowerPoint 演示文稿</vt:lpstr>
      <vt:lpstr>4  总体设计</vt:lpstr>
      <vt:lpstr>4.1  层次图和HIPO图</vt:lpstr>
      <vt:lpstr>PowerPoint 演示文稿</vt:lpstr>
      <vt:lpstr>PowerPoint 演示文稿</vt:lpstr>
      <vt:lpstr>PowerPoint 演示文稿</vt:lpstr>
      <vt:lpstr>PowerPoint 演示文稿</vt:lpstr>
      <vt:lpstr>3.  结构图</vt:lpstr>
      <vt:lpstr>PowerPoint 演示文稿</vt:lpstr>
      <vt:lpstr>附加符号</vt:lpstr>
      <vt:lpstr>软件结构图示例</vt:lpstr>
      <vt:lpstr>数据库设计</vt:lpstr>
      <vt:lpstr>PowerPoint 演示文稿</vt:lpstr>
      <vt:lpstr>5.1 程序流程图</vt:lpstr>
      <vt:lpstr>5.1 程序流程图</vt:lpstr>
      <vt:lpstr>5.1 程序流程图</vt:lpstr>
      <vt:lpstr>5.1 程序流程图</vt:lpstr>
      <vt:lpstr>5.1 程序流程图</vt:lpstr>
      <vt:lpstr>例：计算n阶乘的程序流程图</vt:lpstr>
      <vt:lpstr>5.2 盒图</vt:lpstr>
      <vt:lpstr>PowerPoint 演示文稿</vt:lpstr>
      <vt:lpstr>5.3 PAD图</vt:lpstr>
      <vt:lpstr>PowerPoint 演示文稿</vt:lpstr>
      <vt:lpstr>PowerPoint 演示文稿</vt:lpstr>
      <vt:lpstr>5.4  判定表 </vt:lpstr>
      <vt:lpstr>PowerPoint 演示文稿</vt:lpstr>
      <vt:lpstr>PowerPoint 演示文稿</vt:lpstr>
      <vt:lpstr>PowerPoint 演示文稿</vt:lpstr>
      <vt:lpstr>5.5  过程设计语言</vt:lpstr>
      <vt:lpstr>伪码的特点：</vt:lpstr>
      <vt:lpstr>结构化语言描述</vt:lpstr>
      <vt:lpstr>PowerPoint 演示文稿</vt:lpstr>
      <vt:lpstr>PowerPoint 演示文稿</vt:lpstr>
      <vt:lpstr>7.1  测试方法</vt:lpstr>
      <vt:lpstr>7.1  测试方法</vt:lpstr>
      <vt:lpstr>7.2  黑盒测试技术</vt:lpstr>
      <vt:lpstr>等价划分</vt:lpstr>
      <vt:lpstr>等价划分</vt:lpstr>
      <vt:lpstr>等价划分</vt:lpstr>
      <vt:lpstr>等价划分</vt:lpstr>
      <vt:lpstr>等价划分</vt:lpstr>
      <vt:lpstr>等价划分</vt:lpstr>
      <vt:lpstr>等价划分</vt:lpstr>
      <vt:lpstr>等价划分</vt:lpstr>
      <vt:lpstr>等价划分</vt:lpstr>
      <vt:lpstr>等价划分</vt:lpstr>
      <vt:lpstr>等价划分</vt:lpstr>
      <vt:lpstr>边界值分析</vt:lpstr>
      <vt:lpstr>边界值分析</vt:lpstr>
      <vt:lpstr>边界值分析</vt:lpstr>
      <vt:lpstr>边界值分析</vt:lpstr>
      <vt:lpstr>边界值分析</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 件 工 程</dc:title>
  <dc:creator>QYSTC</dc:creator>
  <cp:lastModifiedBy>hp</cp:lastModifiedBy>
  <cp:revision>345</cp:revision>
  <dcterms:created xsi:type="dcterms:W3CDTF">2006-02-15T11:40:00Z</dcterms:created>
  <dcterms:modified xsi:type="dcterms:W3CDTF">2023-12-12T08:31:12Z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E1E6320250B94189B34F5B534E12FD16</vt:lpwstr>
  </property>
  <property fmtid="{D5CDD505-2E9C-101B-9397-08002B2CF9AE}" pid="3" name="KSOProductBuildVer">
    <vt:lpwstr>2052-12.1.0.15990</vt:lpwstr>
  </property>
</Properties>
</file>