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9"/>
  </p:notesMasterIdLst>
  <p:sldIdLst>
    <p:sldId id="256" r:id="rId2"/>
    <p:sldId id="257" r:id="rId3"/>
    <p:sldId id="262" r:id="rId4"/>
    <p:sldId id="261" r:id="rId5"/>
    <p:sldId id="258" r:id="rId6"/>
    <p:sldId id="259"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192"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6E2D5-A0E3-476B-91D6-E7D23BBB6DB4}"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305FB-BA5E-485B-A015-3B5F7738648E}" type="slidenum">
              <a:rPr lang="zh-CN" altLang="en-US" smtClean="0"/>
              <a:t>‹#›</a:t>
            </a:fld>
            <a:endParaRPr lang="zh-CN" altLang="en-US"/>
          </a:p>
        </p:txBody>
      </p:sp>
    </p:spTree>
    <p:extLst>
      <p:ext uri="{BB962C8B-B14F-4D97-AF65-F5344CB8AC3E}">
        <p14:creationId xmlns:p14="http://schemas.microsoft.com/office/powerpoint/2010/main" val="2178645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创建问卷应该有（跳至</a:t>
            </a:r>
            <a:r>
              <a:rPr lang="en-US" altLang="zh-CN" dirty="0"/>
              <a:t>XX</a:t>
            </a:r>
            <a:r>
              <a:rPr lang="zh-CN" altLang="en-US" dirty="0"/>
              <a:t>）的选项，具体参考问卷星</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85305FB-BA5E-485B-A015-3B5F7738648E}" type="slidenum">
              <a:rPr lang="zh-CN" altLang="en-US" smtClean="0"/>
              <a:t>4</a:t>
            </a:fld>
            <a:endParaRPr lang="zh-CN" altLang="en-US"/>
          </a:p>
        </p:txBody>
      </p:sp>
    </p:spTree>
    <p:extLst>
      <p:ext uri="{BB962C8B-B14F-4D97-AF65-F5344CB8AC3E}">
        <p14:creationId xmlns:p14="http://schemas.microsoft.com/office/powerpoint/2010/main" val="3788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418069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59584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8313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3205039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265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3025025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39873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127151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331964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195078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242212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252401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97094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108721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400923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C07D8C9-2AD9-4EC6-B92C-FE1FF2CE7DDF}" type="datetimeFigureOut">
              <a:rPr lang="zh-CN" altLang="en-US" smtClean="0"/>
              <a:t>2020/5/12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378110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07D8C9-2AD9-4EC6-B92C-FE1FF2CE7DDF}" type="datetimeFigureOut">
              <a:rPr lang="zh-CN" altLang="en-US" smtClean="0"/>
              <a:t>2020/5/12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BB9531-1A7D-490A-9BD7-0DD5E9524C52}" type="slidenum">
              <a:rPr lang="zh-CN" altLang="en-US" smtClean="0"/>
              <a:t>‹#›</a:t>
            </a:fld>
            <a:endParaRPr lang="zh-CN" altLang="en-US"/>
          </a:p>
        </p:txBody>
      </p:sp>
    </p:spTree>
    <p:extLst>
      <p:ext uri="{BB962C8B-B14F-4D97-AF65-F5344CB8AC3E}">
        <p14:creationId xmlns:p14="http://schemas.microsoft.com/office/powerpoint/2010/main" val="1094815240"/>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WEB</a:t>
            </a:r>
            <a:r>
              <a:rPr lang="zh-CN" altLang="en-US" dirty="0"/>
              <a:t>问卷调查系统</a:t>
            </a:r>
          </a:p>
        </p:txBody>
      </p:sp>
      <p:sp>
        <p:nvSpPr>
          <p:cNvPr id="3" name="副标题 2"/>
          <p:cNvSpPr>
            <a:spLocks noGrp="1"/>
          </p:cNvSpPr>
          <p:nvPr>
            <p:ph type="subTitle" idx="1"/>
          </p:nvPr>
        </p:nvSpPr>
        <p:spPr/>
        <p:txBody>
          <a:bodyPr>
            <a:normAutofit lnSpcReduction="10000"/>
          </a:bodyPr>
          <a:lstStyle/>
          <a:p>
            <a:r>
              <a:rPr lang="zh-CN" altLang="en-US" dirty="0"/>
              <a:t>开题报告</a:t>
            </a:r>
            <a:endParaRPr lang="en-US" altLang="zh-CN" dirty="0"/>
          </a:p>
          <a:p>
            <a:r>
              <a:rPr lang="zh-CN" altLang="en-US" dirty="0" smtClean="0"/>
              <a:t>第三组：谢</a:t>
            </a:r>
            <a:r>
              <a:rPr lang="zh-CN" altLang="en-US" dirty="0"/>
              <a:t>韦杭、吉忠晟、郭月琦</a:t>
            </a:r>
            <a:endParaRPr lang="en-US" altLang="zh-CN" dirty="0"/>
          </a:p>
          <a:p>
            <a:r>
              <a:rPr lang="en-US" altLang="zh-CN" dirty="0"/>
              <a:t>2020.05.10</a:t>
            </a:r>
            <a:endParaRPr lang="zh-CN" altLang="en-US" dirty="0"/>
          </a:p>
        </p:txBody>
      </p:sp>
    </p:spTree>
    <p:extLst>
      <p:ext uri="{BB962C8B-B14F-4D97-AF65-F5344CB8AC3E}">
        <p14:creationId xmlns:p14="http://schemas.microsoft.com/office/powerpoint/2010/main" val="17571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项目背景介绍</a:t>
            </a:r>
          </a:p>
        </p:txBody>
      </p:sp>
      <p:sp>
        <p:nvSpPr>
          <p:cNvPr id="3" name="内容占位符 2"/>
          <p:cNvSpPr>
            <a:spLocks noGrp="1"/>
          </p:cNvSpPr>
          <p:nvPr>
            <p:ph idx="1"/>
          </p:nvPr>
        </p:nvSpPr>
        <p:spPr/>
        <p:txBody>
          <a:bodyPr/>
          <a:lstStyle/>
          <a:p>
            <a:pPr marL="0" indent="0">
              <a:buNone/>
            </a:pPr>
            <a:r>
              <a:rPr lang="en-US" altLang="zh-CN" dirty="0"/>
              <a:t>	</a:t>
            </a:r>
            <a:r>
              <a:rPr lang="zh-CN" altLang="en-US" dirty="0"/>
              <a:t>随着移动互联网发展速度的逐渐加快，用户分层化、标签化的趋势也已愈加明显，各行各业都几乎离不开通过问卷、投票等工具来研究用户群体喜爱偏好的需求。</a:t>
            </a:r>
            <a:endParaRPr lang="en-US" altLang="zh-CN" dirty="0"/>
          </a:p>
          <a:p>
            <a:pPr marL="0" indent="0">
              <a:buNone/>
            </a:pPr>
            <a:r>
              <a:rPr lang="en-US" altLang="zh-CN" dirty="0">
                <a:solidFill>
                  <a:srgbClr val="00B0F0"/>
                </a:solidFill>
              </a:rPr>
              <a:t>	</a:t>
            </a:r>
            <a:r>
              <a:rPr lang="zh-CN" altLang="en-US" dirty="0">
                <a:solidFill>
                  <a:schemeClr val="tx1"/>
                </a:solidFill>
              </a:rPr>
              <a:t>传统调查问卷虽然简单易行</a:t>
            </a:r>
            <a:r>
              <a:rPr lang="en-US" altLang="zh-CN" dirty="0">
                <a:solidFill>
                  <a:schemeClr val="tx1"/>
                </a:solidFill>
              </a:rPr>
              <a:t>,</a:t>
            </a:r>
            <a:r>
              <a:rPr lang="zh-CN" altLang="en-US" dirty="0">
                <a:solidFill>
                  <a:schemeClr val="tx1"/>
                </a:solidFill>
              </a:rPr>
              <a:t>但浪费大量的人力、物力、财力。</a:t>
            </a:r>
            <a:r>
              <a:rPr lang="en-US" altLang="zh-CN" dirty="0">
                <a:solidFill>
                  <a:schemeClr val="tx1"/>
                </a:solidFill>
              </a:rPr>
              <a:t>WEB</a:t>
            </a:r>
            <a:r>
              <a:rPr lang="zh-CN" altLang="en-US" dirty="0">
                <a:solidFill>
                  <a:schemeClr val="tx1"/>
                </a:solidFill>
              </a:rPr>
              <a:t>问卷调查可以为调查者节省大量的资源</a:t>
            </a:r>
            <a:r>
              <a:rPr lang="en-US" altLang="zh-CN" dirty="0">
                <a:solidFill>
                  <a:schemeClr val="tx1"/>
                </a:solidFill>
              </a:rPr>
              <a:t>,</a:t>
            </a:r>
            <a:r>
              <a:rPr lang="zh-CN" altLang="en-US" dirty="0">
                <a:solidFill>
                  <a:schemeClr val="tx1"/>
                </a:solidFill>
              </a:rPr>
              <a:t>有效提高调查效率和调查的准确程度。网络调查具有以下优点</a:t>
            </a:r>
            <a:r>
              <a:rPr lang="en-US" altLang="zh-CN" dirty="0">
                <a:solidFill>
                  <a:schemeClr val="tx1"/>
                </a:solidFill>
              </a:rPr>
              <a:t>:</a:t>
            </a:r>
            <a:r>
              <a:rPr lang="zh-CN" altLang="en-US" dirty="0">
                <a:solidFill>
                  <a:schemeClr val="tx1"/>
                </a:solidFill>
              </a:rPr>
              <a:t>及时性、高效性、可靠性、便捷性、低成本性和良好的存储性。 网上问卷调查系统是一个对网上问卷调查中设计问卷、问卷发布收集和问卷调查结果的统计分析与存储的全部过程提供全程支持的系统。</a:t>
            </a:r>
            <a:endParaRPr lang="en-US" altLang="zh-CN" dirty="0">
              <a:solidFill>
                <a:schemeClr val="tx1"/>
              </a:solidFill>
            </a:endParaRPr>
          </a:p>
          <a:p>
            <a:pPr marL="0" indent="0">
              <a:buNone/>
            </a:pPr>
            <a:r>
              <a:rPr lang="en-US" altLang="zh-CN" dirty="0">
                <a:solidFill>
                  <a:schemeClr val="tx1"/>
                </a:solidFill>
              </a:rPr>
              <a:t>	</a:t>
            </a:r>
            <a:r>
              <a:rPr lang="zh-CN" altLang="en-US" dirty="0">
                <a:solidFill>
                  <a:schemeClr val="tx1"/>
                </a:solidFill>
              </a:rPr>
              <a:t>在疫情期间，网络问卷调查系统也在同学们的“每日一报”的填写、辅导员的“每日一报”统计中发挥了极大的作用。因此，实现</a:t>
            </a:r>
            <a:r>
              <a:rPr lang="en-US" altLang="zh-CN" dirty="0">
                <a:solidFill>
                  <a:schemeClr val="tx1"/>
                </a:solidFill>
              </a:rPr>
              <a:t>web</a:t>
            </a:r>
            <a:r>
              <a:rPr lang="zh-CN" altLang="en-US" dirty="0">
                <a:solidFill>
                  <a:schemeClr val="tx1"/>
                </a:solidFill>
              </a:rPr>
              <a:t>问卷调查</a:t>
            </a:r>
            <a:r>
              <a:rPr lang="zh-CN" altLang="en-US">
                <a:solidFill>
                  <a:schemeClr val="tx1"/>
                </a:solidFill>
              </a:rPr>
              <a:t>系统具有现实意义。</a:t>
            </a:r>
            <a:endParaRPr lang="en-US" altLang="zh-CN" dirty="0">
              <a:solidFill>
                <a:schemeClr val="tx1"/>
              </a:solidFill>
            </a:endParaRPr>
          </a:p>
        </p:txBody>
      </p:sp>
    </p:spTree>
    <p:extLst>
      <p:ext uri="{BB962C8B-B14F-4D97-AF65-F5344CB8AC3E}">
        <p14:creationId xmlns:p14="http://schemas.microsoft.com/office/powerpoint/2010/main" val="164564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系统概述</a:t>
            </a:r>
          </a:p>
        </p:txBody>
      </p:sp>
      <p:sp>
        <p:nvSpPr>
          <p:cNvPr id="3" name="内容占位符 2"/>
          <p:cNvSpPr>
            <a:spLocks noGrp="1"/>
          </p:cNvSpPr>
          <p:nvPr>
            <p:ph idx="1"/>
          </p:nvPr>
        </p:nvSpPr>
        <p:spPr/>
        <p:txBody>
          <a:bodyPr/>
          <a:lstStyle/>
          <a:p>
            <a:r>
              <a:rPr lang="en-US" altLang="zh-CN" dirty="0"/>
              <a:t>B/S</a:t>
            </a:r>
            <a:r>
              <a:rPr lang="zh-CN" altLang="en-US" dirty="0"/>
              <a:t>架构</a:t>
            </a:r>
            <a:endParaRPr lang="en-US" altLang="zh-CN" dirty="0"/>
          </a:p>
          <a:p>
            <a:r>
              <a:rPr lang="zh-CN" altLang="en-US" dirty="0"/>
              <a:t>后端模块：</a:t>
            </a:r>
            <a:endParaRPr lang="en-US" altLang="zh-CN" dirty="0"/>
          </a:p>
          <a:p>
            <a:pPr lvl="1"/>
            <a:r>
              <a:rPr lang="en-US" altLang="zh-CN" dirty="0"/>
              <a:t>Web</a:t>
            </a:r>
            <a:r>
              <a:rPr lang="zh-CN" altLang="en-US" dirty="0"/>
              <a:t>框架</a:t>
            </a:r>
            <a:r>
              <a:rPr lang="zh-CN" altLang="en-US" dirty="0" smtClean="0"/>
              <a:t>：</a:t>
            </a:r>
            <a:r>
              <a:rPr lang="en-US" altLang="zh-CN" dirty="0" smtClean="0"/>
              <a:t>Tornado</a:t>
            </a:r>
            <a:r>
              <a:rPr lang="zh-CN" altLang="en-US" dirty="0" smtClean="0"/>
              <a:t>异步</a:t>
            </a:r>
            <a:r>
              <a:rPr lang="zh-CN" altLang="en-US" dirty="0"/>
              <a:t>框架，用于处理</a:t>
            </a:r>
            <a:r>
              <a:rPr lang="en-US" altLang="zh-CN" dirty="0"/>
              <a:t>HTTP</a:t>
            </a:r>
            <a:r>
              <a:rPr lang="zh-CN" altLang="en-US" dirty="0"/>
              <a:t>请求</a:t>
            </a:r>
            <a:endParaRPr lang="en-US" altLang="zh-CN" dirty="0"/>
          </a:p>
          <a:p>
            <a:pPr lvl="1"/>
            <a:r>
              <a:rPr lang="en-US" altLang="zh-CN" dirty="0"/>
              <a:t>C++</a:t>
            </a:r>
            <a:r>
              <a:rPr lang="zh-CN" altLang="en-US" dirty="0"/>
              <a:t>加速器：用于加速</a:t>
            </a:r>
            <a:r>
              <a:rPr lang="en-US" altLang="zh-CN" dirty="0"/>
              <a:t>CPU</a:t>
            </a:r>
            <a:r>
              <a:rPr lang="zh-CN" altLang="en-US" dirty="0"/>
              <a:t>密集型操作，提升整体性</a:t>
            </a:r>
            <a:r>
              <a:rPr lang="zh-CN" altLang="en-US" dirty="0" smtClean="0"/>
              <a:t>能</a:t>
            </a:r>
            <a:endParaRPr lang="en-US" altLang="zh-CN" dirty="0" smtClean="0"/>
          </a:p>
          <a:p>
            <a:pPr marL="457200" lvl="1" indent="0">
              <a:buNone/>
            </a:pPr>
            <a:r>
              <a:rPr lang="zh-CN" altLang="en-US" dirty="0" smtClean="0"/>
              <a:t>（根据性能需求决定实现与否）</a:t>
            </a:r>
            <a:endParaRPr lang="en-US" altLang="zh-CN" dirty="0"/>
          </a:p>
          <a:p>
            <a:r>
              <a:rPr lang="zh-CN" altLang="en-US" dirty="0"/>
              <a:t>数据库</a:t>
            </a:r>
            <a:endParaRPr lang="en-US" altLang="zh-CN" dirty="0"/>
          </a:p>
          <a:p>
            <a:pPr lvl="1"/>
            <a:r>
              <a:rPr lang="en-US" altLang="zh-CN" dirty="0"/>
              <a:t>MySQL</a:t>
            </a:r>
            <a:r>
              <a:rPr lang="zh-CN" altLang="en-US" dirty="0"/>
              <a:t>数据库</a:t>
            </a:r>
            <a:endParaRPr lang="en-US" altLang="zh-CN" dirty="0"/>
          </a:p>
          <a:p>
            <a:pPr lvl="1"/>
            <a:r>
              <a:rPr lang="en-US" altLang="zh-CN" dirty="0" err="1"/>
              <a:t>Redis</a:t>
            </a:r>
            <a:r>
              <a:rPr lang="zh-CN" altLang="en-US" dirty="0"/>
              <a:t>缓存（额外功能）</a:t>
            </a:r>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123" y="1792165"/>
            <a:ext cx="5048250" cy="3695700"/>
          </a:xfrm>
          <a:prstGeom prst="rect">
            <a:avLst/>
          </a:prstGeom>
        </p:spPr>
      </p:pic>
    </p:spTree>
    <p:extLst>
      <p:ext uri="{BB962C8B-B14F-4D97-AF65-F5344CB8AC3E}">
        <p14:creationId xmlns:p14="http://schemas.microsoft.com/office/powerpoint/2010/main" val="98070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功能规划</a:t>
            </a:r>
          </a:p>
        </p:txBody>
      </p:sp>
      <p:sp>
        <p:nvSpPr>
          <p:cNvPr id="3" name="内容占位符 2"/>
          <p:cNvSpPr>
            <a:spLocks noGrp="1"/>
          </p:cNvSpPr>
          <p:nvPr>
            <p:ph idx="1"/>
          </p:nvPr>
        </p:nvSpPr>
        <p:spPr/>
        <p:txBody>
          <a:bodyPr>
            <a:normAutofit lnSpcReduction="10000"/>
          </a:bodyPr>
          <a:lstStyle/>
          <a:p>
            <a:r>
              <a:rPr lang="zh-CN" altLang="en-US" dirty="0"/>
              <a:t>基础功能（一定实现）</a:t>
            </a:r>
            <a:endParaRPr lang="en-US" altLang="zh-CN" dirty="0"/>
          </a:p>
          <a:p>
            <a:pPr lvl="1"/>
            <a:r>
              <a:rPr lang="zh-CN" altLang="en-US" dirty="0"/>
              <a:t>用户管理：用户注册，用户名登入登出</a:t>
            </a:r>
            <a:endParaRPr lang="en-US" altLang="zh-CN" dirty="0"/>
          </a:p>
          <a:p>
            <a:pPr lvl="1"/>
            <a:r>
              <a:rPr lang="zh-CN" altLang="en-US" dirty="0"/>
              <a:t>创建问卷：用户根据需求创建问卷，包括单选题、多选题、填空题</a:t>
            </a:r>
            <a:endParaRPr lang="en-US" altLang="zh-CN" dirty="0"/>
          </a:p>
          <a:p>
            <a:pPr lvl="1"/>
            <a:r>
              <a:rPr lang="zh-CN" altLang="en-US" dirty="0"/>
              <a:t>问卷提交：填写完问卷后提交</a:t>
            </a:r>
            <a:endParaRPr lang="en-US" altLang="zh-CN" dirty="0"/>
          </a:p>
          <a:p>
            <a:pPr lvl="1"/>
            <a:r>
              <a:rPr lang="zh-CN" altLang="en-US" dirty="0"/>
              <a:t>问卷管理：用户查看已发布问卷、取回结果</a:t>
            </a:r>
            <a:endParaRPr lang="en-US" altLang="zh-CN" dirty="0"/>
          </a:p>
          <a:p>
            <a:r>
              <a:rPr lang="zh-CN" altLang="en-US" dirty="0"/>
              <a:t>额外功能（规划功能，根据时间实现）</a:t>
            </a:r>
            <a:endParaRPr lang="en-US" altLang="zh-CN" dirty="0"/>
          </a:p>
          <a:p>
            <a:pPr lvl="1"/>
            <a:r>
              <a:rPr lang="zh-CN" altLang="en-US" dirty="0"/>
              <a:t>问卷结果可视化分析、</a:t>
            </a:r>
            <a:r>
              <a:rPr lang="en-US" altLang="zh-CN" dirty="0"/>
              <a:t>AI</a:t>
            </a:r>
            <a:r>
              <a:rPr lang="zh-CN" altLang="en-US" dirty="0"/>
              <a:t>智能分析</a:t>
            </a:r>
            <a:endParaRPr lang="en-US" altLang="zh-CN" dirty="0"/>
          </a:p>
          <a:p>
            <a:pPr lvl="1"/>
            <a:r>
              <a:rPr lang="en-US" altLang="zh-CN" dirty="0" err="1"/>
              <a:t>Redis</a:t>
            </a:r>
            <a:r>
              <a:rPr lang="zh-CN" altLang="en-US" dirty="0"/>
              <a:t>缓存</a:t>
            </a:r>
            <a:r>
              <a:rPr lang="zh-CN" altLang="en-US" dirty="0" smtClean="0"/>
              <a:t>优化、</a:t>
            </a:r>
            <a:r>
              <a:rPr lang="en-US" altLang="zh-CN" dirty="0" smtClean="0"/>
              <a:t>C++</a:t>
            </a:r>
            <a:r>
              <a:rPr lang="zh-CN" altLang="en-US" dirty="0" smtClean="0"/>
              <a:t>加速器</a:t>
            </a:r>
            <a:endParaRPr lang="en-US" altLang="zh-CN" dirty="0"/>
          </a:p>
          <a:p>
            <a:pPr lvl="1"/>
            <a:r>
              <a:rPr lang="zh-CN" altLang="en-US" dirty="0"/>
              <a:t>问卷计时（考卷）</a:t>
            </a:r>
            <a:endParaRPr lang="en-US" altLang="zh-CN" dirty="0"/>
          </a:p>
          <a:p>
            <a:pPr lvl="1"/>
            <a:r>
              <a:rPr lang="zh-CN" altLang="en-US" dirty="0"/>
              <a:t>问卷</a:t>
            </a:r>
            <a:r>
              <a:rPr lang="en-US" altLang="zh-CN" dirty="0"/>
              <a:t>IP</a:t>
            </a:r>
            <a:r>
              <a:rPr lang="zh-CN" altLang="en-US" dirty="0"/>
              <a:t>限制（防刷票）</a:t>
            </a:r>
            <a:endParaRPr lang="en-US" altLang="zh-CN" dirty="0"/>
          </a:p>
          <a:p>
            <a:pPr lvl="1"/>
            <a:r>
              <a:rPr lang="en-US" altLang="zh-CN" dirty="0"/>
              <a:t>……</a:t>
            </a:r>
          </a:p>
          <a:p>
            <a:pPr lvl="1"/>
            <a:endParaRPr lang="zh-CN" altLang="en-US" dirty="0"/>
          </a:p>
        </p:txBody>
      </p:sp>
    </p:spTree>
    <p:extLst>
      <p:ext uri="{BB962C8B-B14F-4D97-AF65-F5344CB8AC3E}">
        <p14:creationId xmlns:p14="http://schemas.microsoft.com/office/powerpoint/2010/main" val="359859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成员介绍</a:t>
            </a:r>
          </a:p>
        </p:txBody>
      </p:sp>
      <p:sp>
        <p:nvSpPr>
          <p:cNvPr id="3" name="内容占位符 2"/>
          <p:cNvSpPr>
            <a:spLocks noGrp="1"/>
          </p:cNvSpPr>
          <p:nvPr>
            <p:ph idx="1"/>
          </p:nvPr>
        </p:nvSpPr>
        <p:spPr/>
        <p:txBody>
          <a:bodyPr/>
          <a:lstStyle/>
          <a:p>
            <a:r>
              <a:rPr lang="zh-CN" altLang="en-US" dirty="0"/>
              <a:t>谢韦杭</a:t>
            </a:r>
            <a:endParaRPr lang="en-US" altLang="zh-CN" dirty="0"/>
          </a:p>
          <a:p>
            <a:pPr lvl="1"/>
            <a:r>
              <a:rPr lang="en-US" altLang="zh-CN" dirty="0"/>
              <a:t>Python</a:t>
            </a:r>
            <a:r>
              <a:rPr lang="zh-CN" altLang="en-US" dirty="0"/>
              <a:t>、</a:t>
            </a:r>
            <a:r>
              <a:rPr lang="en-US" altLang="zh-CN"/>
              <a:t>C/C++</a:t>
            </a:r>
            <a:r>
              <a:rPr lang="zh-CN" altLang="en-US"/>
              <a:t>、</a:t>
            </a:r>
            <a:r>
              <a:rPr lang="en-US" altLang="zh-CN" dirty="0"/>
              <a:t>JavaScript</a:t>
            </a:r>
            <a:r>
              <a:rPr lang="zh-CN" altLang="en-US" dirty="0"/>
              <a:t>，负责前端技术选型，主导前端开发</a:t>
            </a:r>
            <a:endParaRPr lang="en-US" altLang="zh-CN" dirty="0"/>
          </a:p>
          <a:p>
            <a:pPr lvl="1"/>
            <a:endParaRPr lang="en-US" altLang="zh-CN" dirty="0"/>
          </a:p>
          <a:p>
            <a:r>
              <a:rPr lang="zh-CN" altLang="en-US" dirty="0"/>
              <a:t>吉忠晟</a:t>
            </a:r>
            <a:endParaRPr lang="en-US" altLang="zh-CN" dirty="0"/>
          </a:p>
          <a:p>
            <a:pPr lvl="1"/>
            <a:r>
              <a:rPr lang="en-US" altLang="zh-CN" dirty="0"/>
              <a:t>Python</a:t>
            </a:r>
            <a:r>
              <a:rPr lang="zh-CN" altLang="en-US" dirty="0"/>
              <a:t>、</a:t>
            </a:r>
            <a:r>
              <a:rPr lang="en-US" altLang="zh-CN" dirty="0"/>
              <a:t>C/C++</a:t>
            </a:r>
            <a:r>
              <a:rPr lang="zh-CN" altLang="en-US" dirty="0"/>
              <a:t>双栈，</a:t>
            </a:r>
            <a:r>
              <a:rPr lang="en-US" altLang="zh-CN" dirty="0"/>
              <a:t>NLP</a:t>
            </a:r>
            <a:r>
              <a:rPr lang="zh-CN" altLang="en-US" dirty="0"/>
              <a:t>基础，负责后端技术选型，主导后端开发</a:t>
            </a:r>
            <a:endParaRPr lang="en-US" altLang="zh-CN" dirty="0"/>
          </a:p>
          <a:p>
            <a:pPr lvl="1"/>
            <a:r>
              <a:rPr lang="zh-CN" altLang="en-US" dirty="0"/>
              <a:t>实习经历：深信服</a:t>
            </a:r>
            <a:r>
              <a:rPr lang="en-US" altLang="zh-CN" dirty="0"/>
              <a:t>Linux</a:t>
            </a:r>
            <a:r>
              <a:rPr lang="zh-CN" altLang="en-US" dirty="0"/>
              <a:t>工程师（</a:t>
            </a:r>
            <a:r>
              <a:rPr lang="en-US" altLang="zh-CN" dirty="0"/>
              <a:t>C</a:t>
            </a:r>
            <a:r>
              <a:rPr lang="zh-CN" altLang="en-US" dirty="0"/>
              <a:t>）、奇安信研发工程师（</a:t>
            </a:r>
            <a:r>
              <a:rPr lang="en-US" altLang="zh-CN" dirty="0"/>
              <a:t>Python/Docker/K8S</a:t>
            </a:r>
            <a:r>
              <a:rPr lang="zh-CN" altLang="en-US" dirty="0"/>
              <a:t>）</a:t>
            </a:r>
            <a:endParaRPr lang="en-US" altLang="zh-CN" dirty="0"/>
          </a:p>
          <a:p>
            <a:r>
              <a:rPr lang="zh-CN" altLang="en-US" dirty="0"/>
              <a:t>郭月琦</a:t>
            </a:r>
            <a:endParaRPr lang="en-US" altLang="zh-CN" dirty="0"/>
          </a:p>
          <a:p>
            <a:pPr lvl="1"/>
            <a:r>
              <a:rPr lang="en-US" altLang="zh-CN" dirty="0"/>
              <a:t>Python</a:t>
            </a:r>
            <a:r>
              <a:rPr lang="zh-CN" altLang="en-US" dirty="0"/>
              <a:t>、</a:t>
            </a:r>
            <a:r>
              <a:rPr lang="en-US" altLang="zh-CN" dirty="0"/>
              <a:t>C</a:t>
            </a:r>
            <a:r>
              <a:rPr lang="zh-CN" altLang="en-US" dirty="0"/>
              <a:t>、</a:t>
            </a:r>
            <a:r>
              <a:rPr lang="en-US" altLang="zh-CN" dirty="0"/>
              <a:t>HTML/CSS/JS</a:t>
            </a:r>
            <a:r>
              <a:rPr lang="zh-CN" altLang="en-US" dirty="0"/>
              <a:t>、负责前端开发和</a:t>
            </a:r>
            <a:r>
              <a:rPr lang="en-US" altLang="zh-CN" dirty="0"/>
              <a:t>UI</a:t>
            </a:r>
            <a:r>
              <a:rPr lang="zh-CN" altLang="en-US" dirty="0"/>
              <a:t>设计</a:t>
            </a:r>
            <a:endParaRPr lang="en-US" altLang="zh-CN" dirty="0"/>
          </a:p>
          <a:p>
            <a:pPr marL="457200" lvl="1"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4419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技术选型</a:t>
            </a:r>
          </a:p>
        </p:txBody>
      </p:sp>
      <p:sp>
        <p:nvSpPr>
          <p:cNvPr id="3" name="内容占位符 2"/>
          <p:cNvSpPr>
            <a:spLocks noGrp="1"/>
          </p:cNvSpPr>
          <p:nvPr>
            <p:ph idx="1"/>
          </p:nvPr>
        </p:nvSpPr>
        <p:spPr/>
        <p:txBody>
          <a:bodyPr>
            <a:normAutofit/>
          </a:bodyPr>
          <a:lstStyle/>
          <a:p>
            <a:r>
              <a:rPr lang="zh-CN" altLang="en-US" dirty="0"/>
              <a:t>鉴于团队经验，选择</a:t>
            </a:r>
            <a:r>
              <a:rPr lang="en-US" altLang="zh-CN" dirty="0"/>
              <a:t>JavaScript</a:t>
            </a:r>
            <a:r>
              <a:rPr lang="zh-CN" altLang="en-US" dirty="0"/>
              <a:t>，</a:t>
            </a:r>
            <a:r>
              <a:rPr lang="en-US" altLang="zh-CN" dirty="0"/>
              <a:t> C++</a:t>
            </a:r>
            <a:r>
              <a:rPr lang="zh-CN" altLang="en-US" dirty="0"/>
              <a:t>，</a:t>
            </a:r>
            <a:r>
              <a:rPr lang="en-US" altLang="zh-CN" dirty="0"/>
              <a:t>Python</a:t>
            </a:r>
            <a:r>
              <a:rPr lang="zh-CN" altLang="en-US" dirty="0"/>
              <a:t>作为编程语言，</a:t>
            </a:r>
            <a:r>
              <a:rPr lang="en-US" altLang="zh-CN" dirty="0"/>
              <a:t>JS</a:t>
            </a:r>
            <a:r>
              <a:rPr lang="zh-CN" altLang="en-US" dirty="0"/>
              <a:t>是目前最流行的前端语言，而在后端方面</a:t>
            </a:r>
            <a:r>
              <a:rPr lang="en-US" altLang="zh-CN" dirty="0"/>
              <a:t>Python</a:t>
            </a:r>
            <a:r>
              <a:rPr lang="zh-CN" altLang="en-US" dirty="0"/>
              <a:t>、</a:t>
            </a:r>
            <a:r>
              <a:rPr lang="en-US" altLang="zh-CN" dirty="0"/>
              <a:t>C++</a:t>
            </a:r>
            <a:r>
              <a:rPr lang="zh-CN" altLang="en-US" dirty="0"/>
              <a:t>可以形成很好的互补。</a:t>
            </a:r>
            <a:endParaRPr lang="en-US" altLang="zh-CN" dirty="0"/>
          </a:p>
          <a:p>
            <a:r>
              <a:rPr lang="zh-CN" altLang="en-US" dirty="0"/>
              <a:t>前端方向：</a:t>
            </a:r>
            <a:endParaRPr lang="en-US" altLang="zh-CN" dirty="0"/>
          </a:p>
          <a:p>
            <a:pPr lvl="1"/>
            <a:r>
              <a:rPr lang="en-US" altLang="zh-CN" dirty="0"/>
              <a:t>JavaScript</a:t>
            </a:r>
            <a:r>
              <a:rPr lang="zh-CN" altLang="en-US" dirty="0"/>
              <a:t>使用</a:t>
            </a:r>
            <a:r>
              <a:rPr lang="en-US" altLang="zh-CN" dirty="0"/>
              <a:t>Vue.js</a:t>
            </a:r>
            <a:r>
              <a:rPr lang="zh-CN" altLang="en-US" dirty="0"/>
              <a:t>框架实现</a:t>
            </a:r>
            <a:r>
              <a:rPr lang="en-US" altLang="zh-CN" dirty="0"/>
              <a:t>WEB</a:t>
            </a:r>
            <a:r>
              <a:rPr lang="zh-CN" altLang="en-US" dirty="0"/>
              <a:t>前端。</a:t>
            </a:r>
            <a:endParaRPr lang="en-US" altLang="zh-CN" dirty="0"/>
          </a:p>
          <a:p>
            <a:pPr lvl="1"/>
            <a:r>
              <a:rPr lang="zh-CN" altLang="en-US" dirty="0"/>
              <a:t>使用</a:t>
            </a:r>
            <a:r>
              <a:rPr lang="en-US" altLang="zh-CN" dirty="0" err="1"/>
              <a:t>BootstrapVue</a:t>
            </a:r>
            <a:r>
              <a:rPr lang="zh-CN" altLang="en-US" dirty="0"/>
              <a:t>或</a:t>
            </a:r>
            <a:r>
              <a:rPr lang="en-US" altLang="zh-CN" dirty="0"/>
              <a:t>Element</a:t>
            </a:r>
            <a:r>
              <a:rPr lang="zh-CN" altLang="en-US" dirty="0"/>
              <a:t>美化前端网页。</a:t>
            </a:r>
            <a:endParaRPr lang="en-US" altLang="zh-CN" dirty="0"/>
          </a:p>
          <a:p>
            <a:r>
              <a:rPr lang="zh-CN" altLang="en-US" dirty="0"/>
              <a:t>后端方向：</a:t>
            </a:r>
            <a:endParaRPr lang="en-US" altLang="zh-CN" dirty="0"/>
          </a:p>
          <a:p>
            <a:pPr lvl="1"/>
            <a:r>
              <a:rPr lang="en-US" altLang="zh-CN" dirty="0"/>
              <a:t>Python</a:t>
            </a:r>
            <a:r>
              <a:rPr lang="zh-CN" altLang="en-US" dirty="0" smtClean="0"/>
              <a:t>使用</a:t>
            </a:r>
            <a:r>
              <a:rPr lang="en-US" altLang="zh-CN" smtClean="0"/>
              <a:t>Tornado</a:t>
            </a:r>
            <a:r>
              <a:rPr lang="zh-CN" altLang="en-US" smtClean="0"/>
              <a:t>框架</a:t>
            </a:r>
            <a:r>
              <a:rPr lang="zh-CN" altLang="en-US" dirty="0"/>
              <a:t>实现</a:t>
            </a:r>
            <a:r>
              <a:rPr lang="en-US" altLang="zh-CN" dirty="0"/>
              <a:t>WEB</a:t>
            </a:r>
            <a:r>
              <a:rPr lang="zh-CN" altLang="en-US" dirty="0"/>
              <a:t>后端，是</a:t>
            </a:r>
            <a:r>
              <a:rPr lang="en-US" altLang="zh-CN" dirty="0"/>
              <a:t>Facebook</a:t>
            </a:r>
            <a:r>
              <a:rPr lang="zh-CN" altLang="en-US" dirty="0"/>
              <a:t>等公司使用的异步框架，在大量非活跃连接上表现优异。主要负责</a:t>
            </a:r>
            <a:r>
              <a:rPr lang="en-US" altLang="zh-CN" dirty="0"/>
              <a:t>web</a:t>
            </a:r>
            <a:r>
              <a:rPr lang="zh-CN" altLang="en-US" dirty="0"/>
              <a:t>后端，作为胶水层粘合数据库、</a:t>
            </a:r>
            <a:r>
              <a:rPr lang="en-US" altLang="zh-CN" dirty="0"/>
              <a:t>C++</a:t>
            </a:r>
            <a:r>
              <a:rPr lang="zh-CN" altLang="en-US" dirty="0"/>
              <a:t>功能。</a:t>
            </a:r>
            <a:endParaRPr lang="en-US" altLang="zh-CN" dirty="0"/>
          </a:p>
          <a:p>
            <a:pPr lvl="1"/>
            <a:r>
              <a:rPr lang="en-US" altLang="zh-CN" dirty="0"/>
              <a:t>C++</a:t>
            </a:r>
            <a:r>
              <a:rPr lang="zh-CN" altLang="en-US" dirty="0"/>
              <a:t>实现</a:t>
            </a:r>
            <a:r>
              <a:rPr lang="en-US" altLang="zh-CN" dirty="0"/>
              <a:t>CPU</a:t>
            </a:r>
            <a:r>
              <a:rPr lang="zh-CN" altLang="en-US" dirty="0"/>
              <a:t>密集型操作，根据</a:t>
            </a:r>
            <a:r>
              <a:rPr lang="en-US" altLang="zh-CN" dirty="0"/>
              <a:t>2-8</a:t>
            </a:r>
            <a:r>
              <a:rPr lang="zh-CN" altLang="en-US" dirty="0"/>
              <a:t>原则对程序进行</a:t>
            </a:r>
            <a:r>
              <a:rPr lang="zh-CN" altLang="en-US" dirty="0" smtClean="0"/>
              <a:t>优化（视性能需求决定实现与否）</a:t>
            </a:r>
            <a:endParaRPr lang="en-US" altLang="zh-CN" dirty="0"/>
          </a:p>
          <a:p>
            <a:pPr lvl="1"/>
            <a:r>
              <a:rPr lang="zh-CN" altLang="en-US" dirty="0"/>
              <a:t>为了后期维护及保证代码质量，采取</a:t>
            </a:r>
            <a:r>
              <a:rPr lang="en-US" altLang="zh-CN" dirty="0" err="1"/>
              <a:t>sonarlint</a:t>
            </a:r>
            <a:r>
              <a:rPr lang="zh-CN" altLang="en-US" dirty="0"/>
              <a:t>对代码进行静态检查，使用</a:t>
            </a:r>
            <a:r>
              <a:rPr lang="en-US" altLang="zh-CN" dirty="0" err="1"/>
              <a:t>traitlets</a:t>
            </a:r>
            <a:r>
              <a:rPr lang="zh-CN" altLang="zh-CN" dirty="0"/>
              <a:t>包对</a:t>
            </a:r>
            <a:r>
              <a:rPr lang="en-US" altLang="zh-CN" dirty="0"/>
              <a:t>Python</a:t>
            </a:r>
            <a:r>
              <a:rPr lang="zh-CN" altLang="zh-CN" dirty="0"/>
              <a:t>类进行类型检查、动态计算</a:t>
            </a:r>
            <a:endParaRPr lang="en-US" altLang="zh-CN" dirty="0"/>
          </a:p>
        </p:txBody>
      </p:sp>
    </p:spTree>
    <p:extLst>
      <p:ext uri="{BB962C8B-B14F-4D97-AF65-F5344CB8AC3E}">
        <p14:creationId xmlns:p14="http://schemas.microsoft.com/office/powerpoint/2010/main" val="339728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排期规划</a:t>
            </a:r>
          </a:p>
        </p:txBody>
      </p:sp>
      <p:sp>
        <p:nvSpPr>
          <p:cNvPr id="3" name="内容占位符 2"/>
          <p:cNvSpPr>
            <a:spLocks noGrp="1"/>
          </p:cNvSpPr>
          <p:nvPr>
            <p:ph idx="1"/>
          </p:nvPr>
        </p:nvSpPr>
        <p:spPr/>
        <p:txBody>
          <a:bodyPr/>
          <a:lstStyle/>
          <a:p>
            <a:r>
              <a:rPr lang="zh-CN" altLang="en-US" dirty="0"/>
              <a:t>第一个月：基础功能开发</a:t>
            </a:r>
            <a:endParaRPr lang="en-US" altLang="zh-CN" dirty="0"/>
          </a:p>
          <a:p>
            <a:pPr lvl="1"/>
            <a:r>
              <a:rPr lang="en-US" altLang="zh-CN" dirty="0"/>
              <a:t>Week1-2:E-R</a:t>
            </a:r>
            <a:r>
              <a:rPr lang="zh-CN" altLang="en-US" dirty="0"/>
              <a:t>图设计、基础功能概要设计、整体框架搭建</a:t>
            </a:r>
            <a:endParaRPr lang="en-US" altLang="zh-CN" dirty="0"/>
          </a:p>
          <a:p>
            <a:pPr lvl="1"/>
            <a:r>
              <a:rPr lang="en-US" altLang="zh-CN" dirty="0"/>
              <a:t>Week3-4:</a:t>
            </a:r>
            <a:r>
              <a:rPr lang="zh-CN" altLang="en-US" dirty="0"/>
              <a:t>基本功能实现：用户登录、问卷生成、问卷提交、问卷管理</a:t>
            </a:r>
            <a:endParaRPr lang="en-US" altLang="zh-CN" dirty="0"/>
          </a:p>
          <a:p>
            <a:r>
              <a:rPr lang="zh-CN" altLang="en-US" dirty="0"/>
              <a:t>第二个月：额外功能开发</a:t>
            </a:r>
            <a:endParaRPr lang="en-US" altLang="zh-CN" dirty="0"/>
          </a:p>
          <a:p>
            <a:pPr lvl="1"/>
            <a:r>
              <a:rPr lang="en-US" altLang="zh-CN" dirty="0"/>
              <a:t>Week5-6:</a:t>
            </a:r>
            <a:r>
              <a:rPr lang="zh-CN" altLang="en-US" dirty="0"/>
              <a:t>额外功能概要设计、额外功能开发</a:t>
            </a:r>
            <a:endParaRPr lang="en-US" altLang="zh-CN" dirty="0"/>
          </a:p>
          <a:p>
            <a:pPr lvl="1"/>
            <a:r>
              <a:rPr lang="en-US" altLang="zh-CN" dirty="0"/>
              <a:t>Week7-8:</a:t>
            </a:r>
            <a:r>
              <a:rPr lang="zh-CN" altLang="en-US" dirty="0"/>
              <a:t>整体测试、性能优化</a:t>
            </a:r>
            <a:endParaRPr lang="en-US" altLang="zh-CN" dirty="0"/>
          </a:p>
          <a:p>
            <a:r>
              <a:rPr lang="zh-CN" altLang="en-US" dirty="0"/>
              <a:t>采用敏捷开发策略，单元测试在开发过程进行，同时保持较快的迭代速度</a:t>
            </a:r>
            <a:endParaRPr lang="en-US" altLang="zh-CN" dirty="0"/>
          </a:p>
          <a:p>
            <a:r>
              <a:rPr lang="zh-CN" altLang="en-US" dirty="0"/>
              <a:t>对于复杂功能给出详细设计文档</a:t>
            </a:r>
            <a:endParaRPr lang="en-US" altLang="zh-CN" dirty="0"/>
          </a:p>
          <a:p>
            <a:r>
              <a:rPr lang="zh-CN" altLang="en-US" dirty="0"/>
              <a:t>每周日上午组内同步进展</a:t>
            </a:r>
            <a:endParaRPr lang="en-US" altLang="zh-CN" dirty="0"/>
          </a:p>
          <a:p>
            <a:r>
              <a:rPr lang="zh-CN" altLang="en-US" dirty="0"/>
              <a:t>模块预计工作量在概要设计之后给出</a:t>
            </a:r>
            <a:endParaRPr lang="en-US" altLang="zh-CN" dirty="0"/>
          </a:p>
        </p:txBody>
      </p:sp>
    </p:spTree>
    <p:extLst>
      <p:ext uri="{BB962C8B-B14F-4D97-AF65-F5344CB8AC3E}">
        <p14:creationId xmlns:p14="http://schemas.microsoft.com/office/powerpoint/2010/main" val="1347373340"/>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TotalTime>
  <Words>496</Words>
  <Application>Microsoft Office PowerPoint</Application>
  <PresentationFormat>宽屏</PresentationFormat>
  <Paragraphs>61</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方正姚体</vt:lpstr>
      <vt:lpstr>华文新魏</vt:lpstr>
      <vt:lpstr>Arial</vt:lpstr>
      <vt:lpstr>Trebuchet MS</vt:lpstr>
      <vt:lpstr>Wingdings 3</vt:lpstr>
      <vt:lpstr>平面</vt:lpstr>
      <vt:lpstr>WEB问卷调查系统</vt:lpstr>
      <vt:lpstr>项目背景介绍</vt:lpstr>
      <vt:lpstr>系统概述</vt:lpstr>
      <vt:lpstr>功能规划</vt:lpstr>
      <vt:lpstr>成员介绍</vt:lpstr>
      <vt:lpstr>技术选型</vt:lpstr>
      <vt:lpstr>排期规划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WEB问卷调查系统</dc:title>
  <dc:creator>wh1isper</dc:creator>
  <cp:lastModifiedBy>wh1isper</cp:lastModifiedBy>
  <cp:revision>57</cp:revision>
  <dcterms:created xsi:type="dcterms:W3CDTF">2020-05-08T06:08:34Z</dcterms:created>
  <dcterms:modified xsi:type="dcterms:W3CDTF">2020-05-12T11:58:18Z</dcterms:modified>
</cp:coreProperties>
</file>