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3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58" r:id="rId13"/>
    <p:sldId id="3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EFD221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2020/5/9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312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406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28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628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492C1-1BED-43A6-9E34-86D40B384EA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ChangeArrowheads="1"/>
          </p:cNvSpPr>
          <p:nvPr/>
        </p:nvSpPr>
        <p:spPr bwMode="ltGray">
          <a:xfrm>
            <a:off x="0" y="0"/>
            <a:ext cx="12192000" cy="32766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ltGray">
          <a:xfrm>
            <a:off x="0" y="3276600"/>
            <a:ext cx="121920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gray">
          <a:xfrm>
            <a:off x="5486400" y="2965450"/>
            <a:ext cx="1219200" cy="8636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1" name="Picture 34" descr="g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5151" y="3086100"/>
            <a:ext cx="899583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40"/>
          <p:cNvSpPr>
            <a:spLocks noChangeArrowheads="1"/>
          </p:cNvSpPr>
          <p:nvPr/>
        </p:nvSpPr>
        <p:spPr bwMode="blackGray">
          <a:xfrm>
            <a:off x="5181600" y="51816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 Black" panose="020B0A04020102020204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711200" y="1412875"/>
            <a:ext cx="10871200" cy="15113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ko-KR" altLang="en-US" noProof="0" dirty="0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4581525"/>
            <a:ext cx="85344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1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noProof="0"/>
              <a:t>单击此处编辑母版副标题样式</a:t>
            </a:r>
          </a:p>
        </p:txBody>
      </p:sp>
      <p:sp>
        <p:nvSpPr>
          <p:cNvPr id="1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553200"/>
            <a:ext cx="28448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굴림" pitchFamily="50" charset="-127"/>
              <a:cs typeface="+mn-cs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굴림" pitchFamily="50" charset="-127"/>
              <a:cs typeface="+mn-cs"/>
            </a:endParaRP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0"/>
            <a:ext cx="28448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BA5A2B-406A-4B58-8A59-75705A0AFEA5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433" y="115888"/>
            <a:ext cx="2738967" cy="6208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15816" cy="6208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15888"/>
            <a:ext cx="10449983" cy="682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24417" y="1268413"/>
            <a:ext cx="10957983" cy="50561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3"/>
          <p:cNvGraphicFramePr>
            <a:graphicFrameLocks/>
          </p:cNvGraphicFramePr>
          <p:nvPr userDrawn="1"/>
        </p:nvGraphicFramePr>
        <p:xfrm>
          <a:off x="508000" y="1143000"/>
          <a:ext cx="11176000" cy="4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r:id="rId3" imgW="6857143" imgH="48963" progId="MS_ClipArt_Gallery.5">
                  <p:embed/>
                </p:oleObj>
              </mc:Choice>
              <mc:Fallback>
                <p:oleObj r:id="rId3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43000"/>
                        <a:ext cx="11176000" cy="4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1592984" y="6553200"/>
            <a:ext cx="45236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fld id="{1A1132CD-59D0-4AF9-9B39-79443592EE81}" type="slidenum">
              <a:rPr lang="zh-CN" altLang="en-US" sz="1400" smtClean="0">
                <a:solidFill>
                  <a:schemeClr val="bg2"/>
                </a:solidFill>
                <a:ea typeface="宋体" panose="02010600030101010101" pitchFamily="2" charset="-122"/>
                <a:sym typeface="+mn-ea"/>
              </a:rPr>
              <a:pPr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400">
              <a:solidFill>
                <a:schemeClr val="bg2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930400" y="2057401"/>
            <a:ext cx="7924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 userDrawn="1"/>
        </p:nvGraphicFramePr>
        <p:xfrm>
          <a:off x="4572000" y="4343401"/>
          <a:ext cx="2540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1"/>
                        <a:ext cx="2540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/>
          </p:cNvGraphicFramePr>
          <p:nvPr userDrawn="1"/>
        </p:nvGraphicFramePr>
        <p:xfrm>
          <a:off x="508000" y="1143000"/>
          <a:ext cx="11176000" cy="4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7" imgW="6857143" imgH="48963" progId="MS_ClipArt_Gallery.5">
                  <p:embed/>
                </p:oleObj>
              </mc:Choice>
              <mc:Fallback>
                <p:oleObj r:id="rId7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43000"/>
                        <a:ext cx="11176000" cy="4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71091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6033" y="6477000"/>
            <a:ext cx="3352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77000"/>
            <a:ext cx="3860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8800" y="6477000"/>
            <a:ext cx="2844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268413"/>
            <a:ext cx="5376333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3951" y="1268413"/>
            <a:ext cx="5378449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6033" y="6477000"/>
            <a:ext cx="3352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77000"/>
            <a:ext cx="3860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8800" y="6477000"/>
            <a:ext cx="2844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Rectangle 33"/>
          <p:cNvSpPr>
            <a:spLocks noChangeArrowheads="1"/>
          </p:cNvSpPr>
          <p:nvPr/>
        </p:nvSpPr>
        <p:spPr bwMode="ltGray">
          <a:xfrm>
            <a:off x="0" y="0"/>
            <a:ext cx="12192000" cy="838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4"/>
          <p:cNvSpPr>
            <a:spLocks noChangeArrowheads="1"/>
          </p:cNvSpPr>
          <p:nvPr/>
        </p:nvSpPr>
        <p:spPr bwMode="ltGray">
          <a:xfrm>
            <a:off x="0" y="838200"/>
            <a:ext cx="121920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1"/>
          <p:cNvSpPr>
            <a:spLocks noGrp="1"/>
          </p:cNvSpPr>
          <p:nvPr>
            <p:ph type="title"/>
          </p:nvPr>
        </p:nvSpPr>
        <p:spPr>
          <a:xfrm>
            <a:off x="624417" y="115888"/>
            <a:ext cx="10449983" cy="682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ko-KR" altLang="en-US" dirty="0"/>
              <a:t>单击此处编辑母版标题样式</a:t>
            </a:r>
          </a:p>
        </p:txBody>
      </p:sp>
      <p:sp>
        <p:nvSpPr>
          <p:cNvPr id="1029" name="Rectangle 22"/>
          <p:cNvSpPr>
            <a:spLocks noGrp="1"/>
          </p:cNvSpPr>
          <p:nvPr>
            <p:ph type="body" idx="1"/>
          </p:nvPr>
        </p:nvSpPr>
        <p:spPr>
          <a:xfrm>
            <a:off x="624417" y="1268413"/>
            <a:ext cx="10957983" cy="5056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ko-KR" altLang="en-US" dirty="0"/>
              <a:t>单击此处编辑母版文本样式</a:t>
            </a:r>
          </a:p>
          <a:p>
            <a:pPr lvl="1"/>
            <a:r>
              <a:rPr lang="ko-KR" altLang="en-US" dirty="0"/>
              <a:t>第二级</a:t>
            </a:r>
          </a:p>
          <a:p>
            <a:pPr lvl="2"/>
            <a:r>
              <a:rPr lang="ko-KR" altLang="en-US" dirty="0"/>
              <a:t>第三级</a:t>
            </a:r>
          </a:p>
          <a:p>
            <a:pPr lvl="3"/>
            <a:r>
              <a:rPr lang="ko-KR" altLang="en-US" dirty="0"/>
              <a:t>第四级</a:t>
            </a:r>
          </a:p>
          <a:p>
            <a:pPr lvl="4"/>
            <a:r>
              <a:rPr lang="ko-KR" altLang="en-US" dirty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6033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latin typeface="+mn-lt"/>
                <a:ea typeface="굴림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770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latin typeface="+mn-lt"/>
                <a:ea typeface="굴림" pitchFamily="50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8800" y="6477000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1">
                <a:latin typeface="Verdana" panose="020B0604030504040204" pitchFamily="34" charset="0"/>
                <a:ea typeface="굴림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1101B-C070-4B9E-84A4-21173E52A3F4}" type="slidenum"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50" charset="-127"/>
                <a:cs typeface="+mn-cs"/>
              </a:r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1033" name="图片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33000" y="0"/>
            <a:ext cx="2159000" cy="857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ctrTitle" sz="quarter"/>
          </p:nvPr>
        </p:nvSpPr>
        <p:spPr>
          <a:xfrm>
            <a:off x="512793" y="1274852"/>
            <a:ext cx="10871200" cy="15113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软件设计与开发实践 </a:t>
            </a:r>
            <a: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33700" y="4149725"/>
            <a:ext cx="6400800" cy="1800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zh-CN" sz="1800" b="0" dirty="0">
              <a:latin typeface="+mj-lt"/>
              <a:ea typeface="微软雅黑" panose="020B050302020402020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计算机科学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与技术学院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哈尔滨工业大学（深圳）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组织形式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可分组</a:t>
            </a:r>
            <a:r>
              <a:rPr lang="zh-CN" altLang="en-US" dirty="0" smtClean="0">
                <a:ea typeface="宋体" panose="02010600030101010101" pitchFamily="2" charset="-122"/>
              </a:rPr>
              <a:t>，原则</a:t>
            </a:r>
            <a:r>
              <a:rPr lang="zh-CN" altLang="en-US" dirty="0">
                <a:ea typeface="宋体" panose="02010600030101010101" pitchFamily="2" charset="-122"/>
              </a:rPr>
              <a:t>上</a:t>
            </a:r>
            <a:r>
              <a:rPr lang="zh-CN" altLang="en-US" dirty="0" smtClean="0">
                <a:ea typeface="宋体" panose="02010600030101010101" pitchFamily="2" charset="-122"/>
              </a:rPr>
              <a:t>每</a:t>
            </a:r>
            <a:r>
              <a:rPr lang="zh-CN" altLang="en-US" dirty="0" smtClean="0">
                <a:ea typeface="宋体" panose="02010600030101010101" pitchFamily="2" charset="-122"/>
              </a:rPr>
              <a:t>组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人（不超过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人）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各成员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分工明确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，必须都参与到任务选定、结构设计和编程调试环节中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分组一旦确定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，原则上不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允许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修改</a:t>
            </a:r>
            <a:endParaRPr lang="en-US" altLang="zh-CN" dirty="0" smtClean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各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组选定组长</a:t>
            </a:r>
            <a:r>
              <a:rPr lang="en-US" altLang="zh-CN" dirty="0">
                <a:solidFill>
                  <a:srgbClr val="2929FF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人，负责全过程事务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组长职责：负责把握任务整体进展情况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负责给其他组员分配合适足量的工作任务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负责监督其他组员的进展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情况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评分准则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9142" y="1026874"/>
            <a:ext cx="10957983" cy="505618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ea typeface="宋体" panose="02010600030101010101" pitchFamily="2" charset="-122"/>
              </a:rPr>
              <a:t>评分</a:t>
            </a:r>
            <a:r>
              <a:rPr lang="zh-CN" altLang="en-US" dirty="0" smtClean="0">
                <a:ea typeface="宋体" panose="02010600030101010101" pitchFamily="2" charset="-122"/>
              </a:rPr>
              <a:t>依据（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必选项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选题的意义和价值</a:t>
            </a:r>
          </a:p>
          <a:p>
            <a:pPr lvl="1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需求分析及报告</a:t>
            </a:r>
            <a:endParaRPr lang="en-US" altLang="zh-CN" dirty="0" smtClean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概要设计及报告</a:t>
            </a:r>
            <a:endParaRPr lang="en-US" altLang="zh-CN" dirty="0" smtClean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详细设计及报告</a:t>
            </a:r>
            <a:endParaRPr lang="zh-CN" altLang="en-US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测试报告，包括测试用例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的合理性、全面性、边界条件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测试</a:t>
            </a:r>
            <a:endParaRPr lang="zh-CN" altLang="en-US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系统界面（</a:t>
            </a:r>
            <a:r>
              <a:rPr lang="en-US" altLang="zh-CN" dirty="0">
                <a:solidFill>
                  <a:srgbClr val="2929FF"/>
                </a:solidFill>
                <a:ea typeface="宋体" panose="02010600030101010101" pitchFamily="2" charset="-122"/>
              </a:rPr>
              <a:t>UI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科技文献查阅、文档写作以及讲解演示的能力</a:t>
            </a:r>
          </a:p>
          <a:p>
            <a:pPr lvl="0"/>
            <a:r>
              <a:rPr lang="zh-CN" altLang="en-US" dirty="0">
                <a:ea typeface="宋体" panose="02010600030101010101" pitchFamily="2" charset="-122"/>
                <a:sym typeface="+mn-ea"/>
              </a:rPr>
              <a:t>评分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依据（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加分项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人工智能算法</a:t>
            </a: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设计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模式、先进软件架构的应用</a:t>
            </a:r>
            <a:endParaRPr lang="zh-CN" altLang="en-US" dirty="0">
              <a:solidFill>
                <a:srgbClr val="2929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0740" y="1880558"/>
            <a:ext cx="477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文档太多的苦恼？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623888" y="1097599"/>
            <a:ext cx="8783637" cy="1691784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anose="02010600030101010101" pitchFamily="2" charset="-122"/>
                <a:sym typeface="+mn-ea"/>
              </a:rPr>
              <a:t>完成功能         </a:t>
            </a:r>
            <a:r>
              <a:rPr lang="zh-CN" altLang="en-US" sz="2800" dirty="0" smtClean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系统稳定</a:t>
            </a:r>
            <a:r>
              <a:rPr lang="zh-CN" altLang="en-US" sz="2800" dirty="0" smtClean="0">
                <a:ea typeface="宋体" panose="02010600030101010101" pitchFamily="2" charset="-122"/>
                <a:sym typeface="+mn-ea"/>
              </a:rPr>
              <a:t>         </a:t>
            </a:r>
            <a:r>
              <a:rPr lang="zh-CN" altLang="en-US" sz="2800" dirty="0" smtClean="0">
                <a:solidFill>
                  <a:srgbClr val="00B050"/>
                </a:solidFill>
                <a:ea typeface="宋体" panose="02010600030101010101" pitchFamily="2" charset="-122"/>
                <a:sym typeface="+mn-ea"/>
              </a:rPr>
              <a:t>性能卓越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69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不断</a:t>
            </a:r>
            <a:r>
              <a:rPr lang="zh-CN" altLang="en-US" sz="3200" dirty="0" smtClean="0">
                <a:ea typeface="微软雅黑" panose="020B0503020204020204" charset="-122"/>
              </a:rPr>
              <a:t>提升软件开发水平的目标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2540000" y="1468582"/>
            <a:ext cx="979055" cy="461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5084618" y="1468582"/>
            <a:ext cx="979055" cy="461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623887" y="2159780"/>
            <a:ext cx="9671579" cy="41671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 smtClean="0">
                <a:ea typeface="宋体" panose="02010600030101010101" pitchFamily="2" charset="-122"/>
                <a:sym typeface="+mn-ea"/>
              </a:rPr>
              <a:t>从软件工程师到系统架构师</a:t>
            </a:r>
            <a:endParaRPr lang="zh-CN" altLang="en-US" kern="0" dirty="0" smtClean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kern="0" dirty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学会“拥抱变化”：唯一不变的是（需求）变化</a:t>
            </a:r>
            <a:endParaRPr lang="en-US" altLang="zh-CN" sz="2000" kern="0" dirty="0">
              <a:solidFill>
                <a:srgbClr val="2929FF"/>
              </a:solidFill>
              <a:ea typeface="宋体" panose="02010600030101010101" pitchFamily="2" charset="-122"/>
              <a:cs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逐步领会软件设计与开发的美和艺术性：例如</a:t>
            </a:r>
            <a:r>
              <a:rPr lang="zh-CN" altLang="en-US" sz="2000" kern="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ea"/>
              </a:rPr>
              <a:t>设计模式</a:t>
            </a:r>
            <a:r>
              <a:rPr lang="zh-CN" altLang="en-US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lang="en-US" altLang="zh-CN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Design</a:t>
            </a:r>
            <a:r>
              <a:rPr lang="zh-CN" altLang="en-US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Pattern</a:t>
            </a:r>
            <a:r>
              <a:rPr lang="zh-CN" altLang="en-US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）</a:t>
            </a:r>
            <a:endParaRPr lang="en-US" altLang="zh-CN" sz="2000" kern="0" dirty="0" smtClean="0">
              <a:solidFill>
                <a:srgbClr val="2929FF"/>
              </a:solidFill>
              <a:ea typeface="宋体" panose="02010600030101010101" pitchFamily="2" charset="-122"/>
              <a:cs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kern="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可重用性、可扩展性、可维护性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558" y="4872615"/>
            <a:ext cx="1602221" cy="723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rgbClr val="CCCC00"/>
                </a:solidFill>
              </a:rPr>
              <a:t>Software</a:t>
            </a:r>
            <a:r>
              <a:rPr lang="zh-CN" altLang="en-US" b="1" dirty="0" smtClean="0">
                <a:solidFill>
                  <a:srgbClr val="CCCC00"/>
                </a:solidFill>
              </a:rPr>
              <a:t> </a:t>
            </a:r>
            <a:r>
              <a:rPr lang="en-US" altLang="zh-CN" b="1" dirty="0" smtClean="0">
                <a:solidFill>
                  <a:srgbClr val="CCCC00"/>
                </a:solidFill>
              </a:rPr>
              <a:t>Architect</a:t>
            </a:r>
            <a:endParaRPr lang="en-US" altLang="zh-CN" b="1" dirty="0">
              <a:solidFill>
                <a:srgbClr val="CCCC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21076" y="4856333"/>
            <a:ext cx="1675537" cy="723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Software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Engineerer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346571" y="5195073"/>
            <a:ext cx="979055" cy="461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726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48826" y="2325898"/>
            <a:ext cx="8534400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6365394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微软雅黑" panose="020B0503020204020204" charset="-122"/>
              </a:rPr>
              <a:t>内容安排</a:t>
            </a:r>
          </a:p>
        </p:txBody>
      </p:sp>
      <p:sp>
        <p:nvSpPr>
          <p:cNvPr id="4107" name="AutoShape 42"/>
          <p:cNvSpPr>
            <a:spLocks noChangeArrowheads="1"/>
          </p:cNvSpPr>
          <p:nvPr/>
        </p:nvSpPr>
        <p:spPr bwMode="gray">
          <a:xfrm>
            <a:off x="2963286" y="2403772"/>
            <a:ext cx="6975042" cy="13092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课程介绍和任务书下达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课程的基本信息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18435" name="文本框 4"/>
          <p:cNvSpPr txBox="1"/>
          <p:nvPr/>
        </p:nvSpPr>
        <p:spPr>
          <a:xfrm>
            <a:off x="541020" y="1009650"/>
            <a:ext cx="9286875" cy="68941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Clr>
                <a:srgbClr val="000099"/>
              </a:buClr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软件设计与开发实践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B》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是基于项目学习的课程，使同学们综合运用软件工程和数据库系统课程中学到的知识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000099"/>
              </a:buClr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000099"/>
              </a:buClr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000099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这课程的主要目的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ts val="1200"/>
              </a:spcBef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r>
              <a:rPr sz="1800" b="1" dirty="0" err="1" smtClean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综合应用《软件工程》课程中讲授的面向对象软件需求分析、设计、开发与测试的典型方法</a:t>
            </a:r>
            <a:r>
              <a:rPr sz="1800" b="1" dirty="0" smtClean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做出一套令自己有成就感的软件作品！ </a:t>
            </a:r>
            <a:endParaRPr lang="en-US" altLang="zh-CN" sz="1800" b="1" dirty="0" smtClean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ts val="1200"/>
              </a:spcBef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r>
              <a:rPr lang="zh-CN" altLang="en-US" sz="1800" b="1" dirty="0" smtClean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理解</a:t>
            </a: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如何用工程化的方法开发软件项目，以及开发过程中应遵循的流程、准则和规范。培养学生具备系统软件及大型</a:t>
            </a:r>
            <a:r>
              <a:rPr lang="zh-CN" altLang="en-US" sz="1800" b="1" dirty="0" smtClean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复杂应用软件</a:t>
            </a: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的分析、设计与开发的能力。</a:t>
            </a:r>
            <a:endParaRPr lang="en-US" altLang="zh-CN" sz="18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ts val="1200"/>
              </a:spcBef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熟练掌握软件辅助工具进行系统的分析、设计，应用C++、Java、C#等面向对象程序语言完成软件系统的开发，并提交符合规范的各类软件文档。</a:t>
            </a:r>
            <a:endParaRPr lang="en-US" altLang="zh-CN" sz="18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spcBef>
                <a:spcPts val="1200"/>
              </a:spcBef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能够就复杂工程问题与他人进行有效沟通和交流，包括撰写报告和设计文稿、陈述发言、清晰表达或回应指令。</a:t>
            </a:r>
          </a:p>
          <a:p>
            <a:pPr marL="457200" lvl="1" indent="0">
              <a:buClr>
                <a:srgbClr val="000099"/>
              </a:buClr>
              <a:buSzPct val="80000"/>
              <a:buFont typeface="Times New Roman" panose="02020603050405020304" pitchFamily="18" charset="0"/>
              <a:buNone/>
            </a:pPr>
            <a:endParaRPr lang="en-US" altLang="zh-CN" sz="18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endParaRPr lang="en-US" altLang="zh-CN" sz="20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0099"/>
              </a:buClr>
              <a:buSzPct val="80000"/>
              <a:buFontTx/>
              <a:buNone/>
            </a:pPr>
            <a:endParaRPr lang="en-US" altLang="zh-CN" sz="20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endParaRPr lang="en-US" altLang="zh-CN" sz="20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0099"/>
              </a:buClr>
              <a:buSzPct val="80000"/>
              <a:buFont typeface="Times New Roman" panose="02020603050405020304" pitchFamily="18" charset="0"/>
              <a:buAutoNum type="arabicPeriod"/>
            </a:pPr>
            <a:endParaRPr lang="en-US" altLang="en-US" sz="2000" b="1" dirty="0">
              <a:solidFill>
                <a:srgbClr val="2929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文本框 5"/>
          <p:cNvSpPr txBox="1"/>
          <p:nvPr/>
        </p:nvSpPr>
        <p:spPr>
          <a:xfrm>
            <a:off x="1017270" y="1838325"/>
            <a:ext cx="88106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开课学期：</a:t>
            </a:r>
            <a:r>
              <a:rPr lang="en-US" altLang="zh-CN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春 （</a:t>
            </a:r>
            <a:r>
              <a:rPr lang="en-US" altLang="zh-CN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春）           总学时：</a:t>
            </a:r>
            <a:r>
              <a:rPr lang="en-US" altLang="zh-CN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学时</a:t>
            </a:r>
            <a:endParaRPr lang="en-US" altLang="zh-CN" sz="1800" b="1" dirty="0">
              <a:solidFill>
                <a:srgbClr val="292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课程学分：</a:t>
            </a:r>
            <a:r>
              <a:rPr lang="en-US" altLang="zh-CN" sz="1800" b="1" dirty="0">
                <a:solidFill>
                  <a:srgbClr val="292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                                                     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86753" y="213360"/>
            <a:ext cx="7837487" cy="5381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课程的基本信息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47107" name="内容占位符 4"/>
          <p:cNvSpPr>
            <a:spLocks noGrp="1"/>
          </p:cNvSpPr>
          <p:nvPr>
            <p:ph idx="1"/>
          </p:nvPr>
        </p:nvSpPr>
        <p:spPr>
          <a:xfrm>
            <a:off x="791210" y="1113155"/>
            <a:ext cx="8578850" cy="534352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指导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老师</a:t>
            </a:r>
            <a:endParaRPr lang="zh-CN" altLang="en-US" sz="2400" dirty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  <a:p>
            <a:pPr lvl="1" algn="l"/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计算机学院：叶允明（</a:t>
            </a:r>
            <a:r>
              <a:rPr lang="en-US" altLang="zh-CN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班）、张海军（</a:t>
            </a:r>
            <a:r>
              <a:rPr lang="en-US" altLang="zh-CN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班）</a:t>
            </a:r>
            <a:endParaRPr lang="en-US" altLang="zh-CN" sz="2800" dirty="0" smtClean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  <a:p>
            <a:pPr lvl="1" algn="l"/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实验中心：房敏（</a:t>
            </a:r>
            <a:r>
              <a:rPr lang="en-US" altLang="zh-CN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班）、谢佳（</a:t>
            </a:r>
            <a:r>
              <a:rPr lang="en-US" altLang="zh-CN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班）</a:t>
            </a:r>
            <a:endParaRPr lang="zh-CN" altLang="en-US" sz="2800" dirty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  <a:p>
            <a:pPr lvl="1" algn="l"/>
            <a:endParaRPr sz="1540" i="1" dirty="0">
              <a:solidFill>
                <a:srgbClr val="292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助教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  <a:sym typeface="+mn-ea"/>
              </a:rPr>
              <a:t>班：朱天伦、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王思孜、陈智垚</a:t>
            </a:r>
            <a:endParaRPr lang="en-US" altLang="zh-CN" sz="2800" dirty="0" smtClean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  <a:p>
            <a:pPr lvl="1" algn="l"/>
            <a:r>
              <a:rPr lang="en-US" altLang="zh-CN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800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班：周海彬</a:t>
            </a:r>
            <a:r>
              <a:rPr lang="zh-CN" altLang="en-US" sz="2800" dirty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，陈家绮，徐世超，袁琦，施鉴洋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73723" y="222885"/>
            <a:ext cx="7837487" cy="5381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课程的基本信息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47107" name="内容占位符 4"/>
          <p:cNvSpPr>
            <a:spLocks noGrp="1"/>
          </p:cNvSpPr>
          <p:nvPr>
            <p:ph idx="1"/>
          </p:nvPr>
        </p:nvSpPr>
        <p:spPr>
          <a:xfrm>
            <a:off x="791210" y="1113155"/>
            <a:ext cx="8578850" cy="534352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参考书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sz="1800" i="1" dirty="0">
                <a:solidFill>
                  <a:srgbClr val="2929FF"/>
                </a:solidFill>
              </a:rPr>
              <a:t>孙家广、刘强. 软件工程-理论、方法与实践. 高等教育出版社，2010.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sz="1800" i="1" dirty="0">
                <a:solidFill>
                  <a:srgbClr val="2929FF"/>
                </a:solidFill>
              </a:rPr>
              <a:t>王珊，萨师煊著. 数据库系统概论（第5版）. 高等教育出版社. 2014.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sz="1800" i="1" dirty="0">
                <a:solidFill>
                  <a:srgbClr val="2929FF"/>
                </a:solidFill>
              </a:rPr>
              <a:t>Abraham Silberschatz，Henry F.Korth,S.Sudarshan著；杨冬青，李红燕，唐世渭 译. 数据库系统概念（原书第6版）. 机械工业出版社. 2012.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sz="1800" i="1" dirty="0">
                <a:solidFill>
                  <a:srgbClr val="2929FF"/>
                </a:solidFill>
              </a:rPr>
              <a:t>Robert C. Martin. Agile Software Development: Principles, Patterns, and Practices.(敏捷软件开发：原则、模式与实践). 清华大学出版社，2003.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sz="1800" i="1" dirty="0">
                <a:solidFill>
                  <a:srgbClr val="2929FF"/>
                </a:solidFill>
              </a:rPr>
              <a:t>Ken Beck. Test-Driven Development: by Example (测试驱动开发：实战与模式解析).机械工业出版社，2013.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sz="1800" i="1" dirty="0">
                <a:solidFill>
                  <a:srgbClr val="2929FF"/>
                </a:solidFill>
              </a:rPr>
              <a:t>罗布（Peter Rob），科尼尔（Carlos Coronel）著；金名，张梅，等译. 数据库系统设计、实现与管理（第8版）. 清华大学出版社. 2012.</a:t>
            </a:r>
          </a:p>
          <a:p>
            <a:pPr>
              <a:lnSpc>
                <a:spcPct val="15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课程安排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524000" y="1184275"/>
            <a:ext cx="9144000" cy="5292725"/>
          </a:xfrm>
          <a:ln w="57150">
            <a:solidFill>
              <a:srgbClr val="00B05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 smtClean="0"/>
              <a:t>            </a:t>
            </a:r>
            <a:endParaRPr lang="en-US" altLang="en-US" dirty="0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362200" y="1979295"/>
            <a:ext cx="6917690" cy="266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453005" y="1946910"/>
            <a:ext cx="0" cy="1873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216275" y="1891665"/>
            <a:ext cx="0" cy="1889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4800600" y="1888490"/>
            <a:ext cx="0" cy="1889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6604000" y="1871028"/>
            <a:ext cx="0" cy="1873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8401050" y="1824990"/>
            <a:ext cx="0" cy="1889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文本框 23"/>
          <p:cNvSpPr txBox="1"/>
          <p:nvPr/>
        </p:nvSpPr>
        <p:spPr>
          <a:xfrm>
            <a:off x="2425859" y="2449513"/>
            <a:ext cx="738664" cy="20986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defPPr>
              <a:defRPr lang="zh-CN"/>
            </a:defPPr>
            <a:lvl1pPr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/>
            </a:lvl5pPr>
          </a:lstStyle>
          <a:p>
            <a:r>
              <a:rPr lang="zh-CN" dirty="0"/>
              <a:t>课程介绍、案例介绍、分组与选题</a:t>
            </a:r>
          </a:p>
        </p:txBody>
      </p:sp>
      <p:cxnSp>
        <p:nvCxnSpPr>
          <p:cNvPr id="28" name="直接连接符 27"/>
          <p:cNvCxnSpPr/>
          <p:nvPr/>
        </p:nvCxnSpPr>
        <p:spPr bwMode="auto">
          <a:xfrm flipH="1" flipV="1">
            <a:off x="3971925" y="1953578"/>
            <a:ext cx="9525" cy="1381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flipH="1" flipV="1">
            <a:off x="5653088" y="1934528"/>
            <a:ext cx="7938" cy="1381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flipH="1" flipV="1">
            <a:off x="7513638" y="1905953"/>
            <a:ext cx="7938" cy="1381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直接连接符 31"/>
          <p:cNvCxnSpPr/>
          <p:nvPr/>
        </p:nvCxnSpPr>
        <p:spPr>
          <a:xfrm>
            <a:off x="2406015" y="2123440"/>
            <a:ext cx="775970" cy="1905"/>
          </a:xfrm>
          <a:prstGeom prst="line">
            <a:avLst/>
          </a:prstGeom>
          <a:ln w="5715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9" name="直接连接符 34"/>
          <p:cNvCxnSpPr/>
          <p:nvPr/>
        </p:nvCxnSpPr>
        <p:spPr>
          <a:xfrm>
            <a:off x="3207385" y="2120265"/>
            <a:ext cx="5970270" cy="18415"/>
          </a:xfrm>
          <a:prstGeom prst="line">
            <a:avLst/>
          </a:prstGeom>
          <a:ln w="5715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502" name="文本框 39"/>
          <p:cNvSpPr txBox="1"/>
          <p:nvPr/>
        </p:nvSpPr>
        <p:spPr>
          <a:xfrm>
            <a:off x="3810933" y="2433320"/>
            <a:ext cx="461665" cy="2124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  <a:r>
              <a:rPr 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</a:t>
            </a:r>
            <a:endParaRPr 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 flipV="1">
            <a:off x="3933939" y="2175828"/>
            <a:ext cx="123825" cy="28257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05" name="文本框 47"/>
          <p:cNvSpPr txBox="1"/>
          <p:nvPr/>
        </p:nvSpPr>
        <p:spPr>
          <a:xfrm>
            <a:off x="5349855" y="2412048"/>
            <a:ext cx="461665" cy="21844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第二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轮</a:t>
            </a:r>
            <a:r>
              <a:rPr 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开发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 flipV="1">
            <a:off x="5519738" y="2137728"/>
            <a:ext cx="123825" cy="28257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07" name="文本框 49"/>
          <p:cNvSpPr txBox="1"/>
          <p:nvPr/>
        </p:nvSpPr>
        <p:spPr>
          <a:xfrm>
            <a:off x="7237710" y="2433003"/>
            <a:ext cx="461665" cy="21971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第三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轮</a:t>
            </a:r>
            <a:r>
              <a:rPr 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开发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 flipV="1">
            <a:off x="7339013" y="2150428"/>
            <a:ext cx="125413" cy="28257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09" name="文本框 51"/>
          <p:cNvSpPr txBox="1"/>
          <p:nvPr/>
        </p:nvSpPr>
        <p:spPr>
          <a:xfrm>
            <a:off x="8618835" y="2445703"/>
            <a:ext cx="461665" cy="21844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defPPr>
              <a:defRPr lang="zh-CN"/>
            </a:defPPr>
            <a:lvl1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/>
            </a:lvl5pPr>
          </a:lstStyle>
          <a:p>
            <a:r>
              <a:rPr lang="zh-CN" dirty="0"/>
              <a:t>结题验收与答辩</a:t>
            </a:r>
          </a:p>
        </p:txBody>
      </p:sp>
      <p:cxnSp>
        <p:nvCxnSpPr>
          <p:cNvPr id="53" name="直接连接符 52"/>
          <p:cNvCxnSpPr/>
          <p:nvPr/>
        </p:nvCxnSpPr>
        <p:spPr bwMode="auto">
          <a:xfrm flipV="1">
            <a:off x="8707438" y="2107565"/>
            <a:ext cx="157163" cy="307975"/>
          </a:xfrm>
          <a:prstGeom prst="line">
            <a:avLst/>
          </a:prstGeom>
          <a:noFill/>
          <a:ln w="5715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16" name="椭圆 51"/>
          <p:cNvSpPr/>
          <p:nvPr/>
        </p:nvSpPr>
        <p:spPr>
          <a:xfrm>
            <a:off x="4859655" y="4719320"/>
            <a:ext cx="1567180" cy="48196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开发系统</a:t>
            </a:r>
          </a:p>
        </p:txBody>
      </p:sp>
      <p:sp>
        <p:nvSpPr>
          <p:cNvPr id="20517" name="椭圆 53"/>
          <p:cNvSpPr/>
          <p:nvPr/>
        </p:nvSpPr>
        <p:spPr>
          <a:xfrm>
            <a:off x="4867910" y="5219065"/>
            <a:ext cx="1579563" cy="7635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实现基本功能</a:t>
            </a:r>
          </a:p>
        </p:txBody>
      </p:sp>
      <p:sp>
        <p:nvSpPr>
          <p:cNvPr id="20518" name="椭圆 54"/>
          <p:cNvSpPr/>
          <p:nvPr/>
        </p:nvSpPr>
        <p:spPr>
          <a:xfrm>
            <a:off x="6672263" y="4926013"/>
            <a:ext cx="1581150" cy="5476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完成开发</a:t>
            </a:r>
          </a:p>
        </p:txBody>
      </p:sp>
      <p:sp>
        <p:nvSpPr>
          <p:cNvPr id="20519" name="椭圆 55"/>
          <p:cNvSpPr/>
          <p:nvPr/>
        </p:nvSpPr>
        <p:spPr>
          <a:xfrm>
            <a:off x="6674485" y="5699125"/>
            <a:ext cx="1635760" cy="53721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20520" name="椭圆 56"/>
          <p:cNvSpPr/>
          <p:nvPr/>
        </p:nvSpPr>
        <p:spPr>
          <a:xfrm>
            <a:off x="8468043" y="4961573"/>
            <a:ext cx="1579562" cy="5476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结题报告</a:t>
            </a:r>
          </a:p>
        </p:txBody>
      </p:sp>
      <p:sp>
        <p:nvSpPr>
          <p:cNvPr id="20521" name="椭圆 57"/>
          <p:cNvSpPr/>
          <p:nvPr/>
        </p:nvSpPr>
        <p:spPr>
          <a:xfrm>
            <a:off x="8434070" y="5659755"/>
            <a:ext cx="1621155" cy="57086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系统演示</a:t>
            </a:r>
          </a:p>
        </p:txBody>
      </p:sp>
      <p:sp>
        <p:nvSpPr>
          <p:cNvPr id="2" name="椭圆 55"/>
          <p:cNvSpPr/>
          <p:nvPr/>
        </p:nvSpPr>
        <p:spPr>
          <a:xfrm>
            <a:off x="2775254" y="4881245"/>
            <a:ext cx="1800225" cy="681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55"/>
          <p:cNvSpPr/>
          <p:nvPr/>
        </p:nvSpPr>
        <p:spPr>
          <a:xfrm>
            <a:off x="2753029" y="5699125"/>
            <a:ext cx="1800225" cy="681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椭圆 51"/>
          <p:cNvSpPr/>
          <p:nvPr/>
        </p:nvSpPr>
        <p:spPr>
          <a:xfrm>
            <a:off x="4859655" y="5995035"/>
            <a:ext cx="1567180" cy="48196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中期检查</a:t>
            </a:r>
            <a:endPara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V="1">
            <a:off x="2706121" y="2164332"/>
            <a:ext cx="123825" cy="28257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课程成绩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ea typeface="宋体" panose="02010600030101010101" pitchFamily="2" charset="-122"/>
              </a:rPr>
              <a:t>主要由四部分构成：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平时成绩</a:t>
            </a:r>
            <a:r>
              <a:rPr lang="en-US" altLang="zh-CN" dirty="0">
                <a:solidFill>
                  <a:srgbClr val="2929FF"/>
                </a:solidFill>
                <a:ea typeface="宋体" panose="02010600030101010101" pitchFamily="2" charset="-122"/>
              </a:rPr>
              <a:t>(10%)</a:t>
            </a:r>
          </a:p>
          <a:p>
            <a:pPr lvl="1">
              <a:buNone/>
            </a:pP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dirty="0">
                <a:solidFill>
                  <a:srgbClr val="2929FF"/>
                </a:solidFill>
                <a:ea typeface="宋体" panose="02010600030101010101" pitchFamily="2" charset="-122"/>
              </a:rPr>
              <a:t>开题与第一</a:t>
            </a:r>
            <a:r>
              <a:rPr lang="zh-CN" dirty="0" smtClean="0">
                <a:solidFill>
                  <a:srgbClr val="2929FF"/>
                </a:solidFill>
                <a:ea typeface="宋体" panose="02010600030101010101" pitchFamily="2" charset="-122"/>
              </a:rPr>
              <a:t>轮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开发（</a:t>
            </a:r>
            <a:r>
              <a:rPr lang="en-US" altLang="zh-CN" dirty="0">
                <a:solidFill>
                  <a:srgbClr val="2929FF"/>
                </a:solidFill>
                <a:ea typeface="宋体" panose="02010600030101010101" pitchFamily="2" charset="-122"/>
              </a:rPr>
              <a:t>10%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中期检查与第二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轮开发（</a:t>
            </a:r>
            <a:r>
              <a:rPr lang="en-US" altLang="zh-CN" dirty="0">
                <a:solidFill>
                  <a:srgbClr val="2929FF"/>
                </a:solidFill>
                <a:ea typeface="宋体" panose="02010600030101010101" pitchFamily="2" charset="-122"/>
              </a:rPr>
              <a:t>30%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轮开发与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结题</a:t>
            </a:r>
            <a:r>
              <a:rPr lang="en-US" altLang="zh-CN" dirty="0">
                <a:solidFill>
                  <a:srgbClr val="2929FF"/>
                </a:solidFill>
                <a:ea typeface="宋体" panose="02010600030101010101" pitchFamily="2" charset="-122"/>
              </a:rPr>
              <a:t>(50%)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 smtClean="0">
                <a:ea typeface="微软雅黑" panose="020B0503020204020204" charset="-122"/>
              </a:rPr>
              <a:t>开题</a:t>
            </a:r>
            <a:r>
              <a:rPr lang="zh-CN" altLang="en-US" sz="3200" dirty="0" smtClean="0">
                <a:ea typeface="微软雅黑" panose="020B0503020204020204" charset="-122"/>
              </a:rPr>
              <a:t>报告的</a:t>
            </a:r>
            <a:r>
              <a:rPr lang="zh-CN" altLang="en-US" sz="3200" dirty="0">
                <a:ea typeface="微软雅黑" panose="020B0503020204020204" charset="-122"/>
              </a:rPr>
              <a:t>撰写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04178" y="1112838"/>
            <a:ext cx="11284614" cy="5056187"/>
          </a:xfrm>
        </p:spPr>
        <p:txBody>
          <a:bodyPr vert="horz" wrap="square" lIns="91440" tIns="45720" rIns="91440" bIns="45720" anchor="t"/>
          <a:lstStyle/>
          <a:p>
            <a:pPr defTabSz="822325"/>
            <a:r>
              <a:rPr lang="zh-CN" altLang="en-US" dirty="0">
                <a:ea typeface="宋体" panose="02010600030101010101" pitchFamily="2" charset="-122"/>
              </a:rPr>
              <a:t>认真撰写</a:t>
            </a:r>
            <a:r>
              <a:rPr lang="zh-CN" altLang="en-US" dirty="0" smtClean="0">
                <a:ea typeface="宋体" panose="02010600030101010101" pitchFamily="2" charset="-122"/>
              </a:rPr>
              <a:t>课程开题报告（可以</a:t>
            </a:r>
            <a:r>
              <a:rPr lang="en-US" altLang="zh-CN" dirty="0" smtClean="0"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ea typeface="宋体" panose="02010600030101010101" pitchFamily="2" charset="-122"/>
              </a:rPr>
              <a:t>形式），</a:t>
            </a:r>
            <a:r>
              <a:rPr lang="zh-CN" altLang="en-US" dirty="0" smtClean="0">
                <a:ea typeface="宋体" panose="02010600030101010101" pitchFamily="2" charset="-122"/>
              </a:rPr>
              <a:t>每组同学交一份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822325"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选题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的背景与意义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defTabSz="822325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系统概述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defTabSz="822325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拟完成的各项功能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defTabSz="822325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技术路线及技术框架选型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defTabSz="822325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ea typeface="微软雅黑" panose="020B0503020204020204" charset="-122"/>
              </a:rPr>
              <a:t>结题要求</a:t>
            </a:r>
            <a:endParaRPr lang="en-US" altLang="en-US" sz="3200" dirty="0">
              <a:ea typeface="微软雅黑" panose="020B0503020204020204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70416" y="992368"/>
            <a:ext cx="10957983" cy="505618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基本要求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有一定的实用性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dirty="0">
                <a:solidFill>
                  <a:srgbClr val="2929FF"/>
                </a:solidFill>
                <a:ea typeface="宋体" panose="02010600030101010101" pitchFamily="2" charset="-122"/>
              </a:rPr>
              <a:t>完整进行软件设计开发流程</a:t>
            </a:r>
          </a:p>
          <a:p>
            <a:pPr lvl="1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要</a:t>
            </a:r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</a:rPr>
              <a:t>有足够的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工作量</a:t>
            </a:r>
            <a:endParaRPr lang="en-US" alt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dirty="0">
                <a:solidFill>
                  <a:srgbClr val="2929FF"/>
                </a:solidFill>
                <a:ea typeface="宋体" panose="02010600030101010101" pitchFamily="2" charset="-122"/>
              </a:rPr>
              <a:t>要有完整、友好的</a:t>
            </a:r>
            <a:r>
              <a:rPr lang="zh-CN" dirty="0" smtClean="0">
                <a:solidFill>
                  <a:srgbClr val="2929FF"/>
                </a:solidFill>
                <a:ea typeface="宋体" panose="02010600030101010101" pitchFamily="2" charset="-122"/>
              </a:rPr>
              <a:t>界面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，例如基本的用户登录、权限管理功能</a:t>
            </a:r>
            <a:endParaRPr lang="en-US" altLang="zh-CN" dirty="0" smtClean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数据库、网络的应用（</a:t>
            </a:r>
            <a:r>
              <a:rPr lang="en-US" altLang="zh-CN" dirty="0" smtClean="0">
                <a:solidFill>
                  <a:srgbClr val="2929FF"/>
                </a:solidFill>
                <a:ea typeface="宋体" panose="02010600030101010101" pitchFamily="2" charset="-122"/>
              </a:rPr>
              <a:t>C/S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架构、</a:t>
            </a:r>
            <a:r>
              <a:rPr lang="en-US" altLang="zh-CN" dirty="0" smtClean="0">
                <a:solidFill>
                  <a:srgbClr val="2929FF"/>
                </a:solidFill>
                <a:ea typeface="宋体" panose="02010600030101010101" pitchFamily="2" charset="-122"/>
              </a:rPr>
              <a:t>B/S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</a:rPr>
              <a:t>架构都可以）</a:t>
            </a:r>
            <a:endParaRPr lang="zh-CN" dirty="0">
              <a:solidFill>
                <a:srgbClr val="2929FF"/>
              </a:solidFill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加分项</a:t>
            </a:r>
          </a:p>
          <a:p>
            <a:pPr lvl="1" algn="l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有人工智能算法</a:t>
            </a:r>
          </a:p>
          <a:p>
            <a:pPr lvl="1" algn="l"/>
            <a:r>
              <a:rPr lang="zh-CN" altLang="en-US" dirty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应用设计模式</a:t>
            </a:r>
          </a:p>
          <a:p>
            <a:pPr lvl="0" algn="l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+mn-ea"/>
              </a:rPr>
              <a:t>编程语言</a:t>
            </a:r>
            <a:endParaRPr lang="zh-CN" altLang="en-US" dirty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  <a:p>
            <a:pPr lvl="1" algn="l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建议以</a:t>
            </a:r>
            <a:r>
              <a:rPr lang="en-US" altLang="zh-CN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Java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、</a:t>
            </a:r>
            <a:r>
              <a:rPr lang="en-US" altLang="zh-CN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C++</a:t>
            </a:r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等面向对象语言为主开发后端，可多种语言结合</a:t>
            </a:r>
            <a:endParaRPr lang="en-US" altLang="zh-CN" dirty="0" smtClean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  <a:p>
            <a:pPr lvl="1" algn="l"/>
            <a:r>
              <a:rPr lang="zh-CN" altLang="en-US" dirty="0" smtClean="0">
                <a:solidFill>
                  <a:srgbClr val="2929FF"/>
                </a:solidFill>
                <a:ea typeface="宋体" panose="02010600030101010101" pitchFamily="2" charset="-122"/>
                <a:cs typeface="+mn-ea"/>
              </a:rPr>
              <a:t>有特殊情况可申请例外</a:t>
            </a:r>
            <a:endParaRPr lang="zh-CN" altLang="en-US" dirty="0">
              <a:solidFill>
                <a:srgbClr val="2929FF"/>
              </a:solidFill>
              <a:ea typeface="宋体" panose="02010600030101010101" pitchFamily="2" charset="-122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lobal2_p">
  <a:themeElements>
    <a:clrScheme name="global2_p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99"/>
      </a:accent1>
      <a:accent2>
        <a:srgbClr val="0F4CD5"/>
      </a:accent2>
      <a:accent3>
        <a:srgbClr val="FFFFFF"/>
      </a:accent3>
      <a:accent4>
        <a:srgbClr val="000000"/>
      </a:accent4>
      <a:accent5>
        <a:srgbClr val="AAAACA"/>
      </a:accent5>
      <a:accent6>
        <a:srgbClr val="0C44C1"/>
      </a:accent6>
      <a:hlink>
        <a:srgbClr val="CCCCFF"/>
      </a:hlink>
      <a:folHlink>
        <a:srgbClr val="B2B2B2"/>
      </a:folHlink>
    </a:clrScheme>
    <a:fontScheme name="global2_p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lobal2_p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2_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0066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E74848"/>
        </a:accent6>
        <a:hlink>
          <a:srgbClr val="FF99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2_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99"/>
        </a:accent1>
        <a:accent2>
          <a:srgbClr val="0F4CD5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0C44C1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2_p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817</Words>
  <Application>Microsoft Office PowerPoint</Application>
  <PresentationFormat>宽屏</PresentationFormat>
  <Paragraphs>113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굴림</vt:lpstr>
      <vt:lpstr>宋体</vt:lpstr>
      <vt:lpstr>微软雅黑</vt:lpstr>
      <vt:lpstr>Arial</vt:lpstr>
      <vt:lpstr>Arial Black</vt:lpstr>
      <vt:lpstr>Tahoma</vt:lpstr>
      <vt:lpstr>Times New Roman</vt:lpstr>
      <vt:lpstr>Verdana</vt:lpstr>
      <vt:lpstr>Wingdings</vt:lpstr>
      <vt:lpstr>global2_p</vt:lpstr>
      <vt:lpstr>MS_ClipArt_Gallery.5</vt:lpstr>
      <vt:lpstr>MS_ClipArt_Gallery.2</vt:lpstr>
      <vt:lpstr>软件设计与开发实践 B</vt:lpstr>
      <vt:lpstr>内容安排</vt:lpstr>
      <vt:lpstr>课程的基本信息</vt:lpstr>
      <vt:lpstr>课程的基本信息</vt:lpstr>
      <vt:lpstr>课程的基本信息</vt:lpstr>
      <vt:lpstr>课程安排</vt:lpstr>
      <vt:lpstr>课程成绩</vt:lpstr>
      <vt:lpstr>开题报告的撰写</vt:lpstr>
      <vt:lpstr>结题要求</vt:lpstr>
      <vt:lpstr>组织形式</vt:lpstr>
      <vt:lpstr>评分准则</vt:lpstr>
      <vt:lpstr>不断提升软件开发水平的目标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软件设计与开发实践 B</dc:title>
  <dc:creator>ye</dc:creator>
  <cp:lastModifiedBy>jacky</cp:lastModifiedBy>
  <cp:revision>55</cp:revision>
  <dcterms:created xsi:type="dcterms:W3CDTF">2019-04-26T03:37:00Z</dcterms:created>
  <dcterms:modified xsi:type="dcterms:W3CDTF">2020-05-09T09:32:07Z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