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3"/>
  </p:sldMasterIdLst>
  <p:sldIdLst>
    <p:sldId id="256" r:id="rId4"/>
    <p:sldId id="265" r:id="rId5"/>
    <p:sldId id="414" r:id="rId6"/>
    <p:sldId id="419" r:id="rId7"/>
    <p:sldId id="264" r:id="rId8"/>
    <p:sldId id="288" r:id="rId9"/>
    <p:sldId id="417" r:id="rId10"/>
    <p:sldId id="275" r:id="rId11"/>
    <p:sldId id="434" r:id="rId12"/>
    <p:sldId id="415" r:id="rId13"/>
    <p:sldId id="416" r:id="rId14"/>
    <p:sldId id="278" r:id="rId15"/>
    <p:sldId id="432" r:id="rId16"/>
    <p:sldId id="290" r:id="rId17"/>
    <p:sldId id="418" r:id="rId18"/>
    <p:sldId id="280" r:id="rId19"/>
    <p:sldId id="433" r:id="rId20"/>
    <p:sldId id="257" r:id="rId21"/>
    <p:sldId id="436" r:id="rId22"/>
    <p:sldId id="267" r:id="rId23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16" y="90"/>
      </p:cViewPr>
      <p:guideLst>
        <p:guide orient="horz" pos="216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882" y="23088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925" y="3565525"/>
            <a:ext cx="10852150" cy="801370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A6162E-6EC1-4285-81C1-7BA3CF44AB4B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B07196-665F-47BC-9028-F323CAFDEE29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A6162E-6EC1-4285-81C1-7BA3CF44AB4B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87C75A-6C8D-47E0-8C54-EA39C0E2DB28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A6162E-6EC1-4285-81C1-7BA3CF44AB4B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FBA1D6-42CD-4027-85DA-E247B312790D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A6162E-6EC1-4285-81C1-7BA3CF44AB4B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D3E62B-1B88-44E8-9378-A43918D7B2BA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A6162E-6EC1-4285-81C1-7BA3CF44AB4B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1B17D7-9B70-4C97-9988-CC0C01B0AE4F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A6162E-6EC1-4285-81C1-7BA3CF44AB4B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578035-FF3B-46DE-AE2A-AAA1342F9E66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A6162E-6EC1-4285-81C1-7BA3CF44AB4B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A0798A-A9DD-47A6-A1F9-9FA958360677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A6162E-6EC1-4285-81C1-7BA3CF44AB4B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3C3E2C-9238-4146-99B3-863327293F96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A6162E-6EC1-4285-81C1-7BA3CF44AB4B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9D00B7-F7B1-47B8-8849-DD197A70A364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A6162E-6EC1-4285-81C1-7BA3CF44AB4B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97644B-B08E-405D-8B1B-0EE4275C0F79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59A6162E-6EC1-4285-81C1-7BA3CF44AB4B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9A11044F-F401-4DCB-996B-B9BB1E4EF639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40105" y="727710"/>
            <a:ext cx="3931920" cy="1115060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8420" y="727710"/>
            <a:ext cx="6172200" cy="5403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40105" y="2239645"/>
            <a:ext cx="3931920" cy="3891915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>
              <a:sym typeface="+mn-ea"/>
            </a:endParaRPr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69925" y="5605145"/>
            <a:ext cx="10852150" cy="558165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69925" y="641350"/>
            <a:ext cx="10852150" cy="455612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6445" cy="68681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95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7770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623591"/>
            <a:ext cx="10852237" cy="899167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A6162E-6EC1-4285-81C1-7BA3CF44AB4B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4CB89D-E6AD-437A-A77A-2248E1542DCC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smtClean="0">
                <a:sym typeface="等线 Light" panose="02010600030101010101" charset="-122"/>
              </a:rPr>
              <a:t>单击此处编辑母版标题样式</a:t>
            </a:r>
            <a:endParaRPr lang="zh-CN" smtClean="0">
              <a:sym typeface="等线 Light" panose="02010600030101010101" charset="-122"/>
            </a:endParaRP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>
                <a:sym typeface="等线" panose="02010600030101010101" charset="-122"/>
              </a:rPr>
              <a:t>编辑母版文本样式</a:t>
            </a:r>
            <a:endParaRPr lang="zh-CN" smtClean="0">
              <a:sym typeface="等线" panose="02010600030101010101" charset="-122"/>
            </a:endParaRPr>
          </a:p>
          <a:p>
            <a:pPr lvl="1"/>
            <a:r>
              <a:rPr lang="zh-CN" smtClean="0">
                <a:sym typeface="等线" panose="02010600030101010101" charset="-122"/>
              </a:rPr>
              <a:t>第二级</a:t>
            </a:r>
            <a:endParaRPr lang="zh-CN" smtClean="0">
              <a:sym typeface="等线" panose="02010600030101010101" charset="-122"/>
            </a:endParaRPr>
          </a:p>
          <a:p>
            <a:pPr lvl="2"/>
            <a:r>
              <a:rPr lang="zh-CN" smtClean="0">
                <a:sym typeface="等线" panose="02010600030101010101" charset="-122"/>
              </a:rPr>
              <a:t>第三级</a:t>
            </a:r>
            <a:endParaRPr lang="zh-CN" smtClean="0">
              <a:sym typeface="等线" panose="02010600030101010101" charset="-122"/>
            </a:endParaRPr>
          </a:p>
          <a:p>
            <a:pPr lvl="3"/>
            <a:r>
              <a:rPr lang="zh-CN" smtClean="0">
                <a:sym typeface="等线" panose="02010600030101010101" charset="-122"/>
              </a:rPr>
              <a:t>第四级</a:t>
            </a:r>
            <a:endParaRPr lang="zh-CN" smtClean="0">
              <a:sym typeface="等线" panose="02010600030101010101" charset="-122"/>
            </a:endParaRPr>
          </a:p>
          <a:p>
            <a:pPr lvl="4"/>
            <a:r>
              <a:rPr lang="zh-CN" smtClean="0">
                <a:sym typeface="等线" panose="02010600030101010101" charset="-122"/>
              </a:rPr>
              <a:t>第五级</a:t>
            </a:r>
            <a:endParaRPr lang="zh-CN" smtClean="0">
              <a:sym typeface="等线" panose="02010600030101010101" charset="-122"/>
            </a:endParaRP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59A6162E-6EC1-4285-81C1-7BA3CF44AB4B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B3FB5218-4756-4573-9620-842D4E9FA798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sldNum="0" hdr="0" ftr="0"/>
  <p:txStyles>
    <p:titleStyle>
      <a:lvl1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等线 Light" panose="02010600030101010101" charset="-122"/>
        </a:defRPr>
      </a:lvl1pPr>
      <a:lvl2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2pPr>
      <a:lvl3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3pPr>
      <a:lvl4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4pPr>
      <a:lvl5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等线" panose="02010600030101010101" charset="-122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等线" panose="02010600030101010101" charset="-122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等线" panose="02010600030101010101" charset="-122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等线" panose="02010600030101010101" charset="-122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等线" panose="02010600030101010101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1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700"/>
          <a:stretch>
            <a:fillRect/>
          </a:stretch>
        </p:blipFill>
        <p:spPr bwMode="auto">
          <a:xfrm>
            <a:off x="0" y="3422650"/>
            <a:ext cx="12192000" cy="343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图片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231"/>
          <a:stretch>
            <a:fillRect/>
          </a:stretch>
        </p:blipFill>
        <p:spPr bwMode="auto">
          <a:xfrm>
            <a:off x="0" y="0"/>
            <a:ext cx="12192000" cy="343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矩形 36"/>
          <p:cNvSpPr>
            <a:spLocks noChangeArrowheads="1"/>
          </p:cNvSpPr>
          <p:nvPr/>
        </p:nvSpPr>
        <p:spPr bwMode="auto">
          <a:xfrm>
            <a:off x="0" y="-101600"/>
            <a:ext cx="12192000" cy="3536950"/>
          </a:xfrm>
          <a:prstGeom prst="rect">
            <a:avLst/>
          </a:prstGeom>
          <a:solidFill>
            <a:srgbClr val="000000">
              <a:alpha val="60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3077" name="矩形 15"/>
          <p:cNvSpPr>
            <a:spLocks noChangeArrowheads="1"/>
          </p:cNvSpPr>
          <p:nvPr/>
        </p:nvSpPr>
        <p:spPr bwMode="auto">
          <a:xfrm>
            <a:off x="0" y="3435350"/>
            <a:ext cx="12192000" cy="3479800"/>
          </a:xfrm>
          <a:prstGeom prst="rect">
            <a:avLst/>
          </a:prstGeom>
          <a:solidFill>
            <a:srgbClr val="FFFFFF">
              <a:alpha val="60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  <p:grpSp>
        <p:nvGrpSpPr>
          <p:cNvPr id="3078" name="组合 92"/>
          <p:cNvGrpSpPr/>
          <p:nvPr/>
        </p:nvGrpSpPr>
        <p:grpSpPr bwMode="auto">
          <a:xfrm>
            <a:off x="2628005" y="1491615"/>
            <a:ext cx="7508240" cy="3578225"/>
            <a:chOff x="-137430" y="0"/>
            <a:chExt cx="7508784" cy="3577147"/>
          </a:xfrm>
        </p:grpSpPr>
        <p:sp>
          <p:nvSpPr>
            <p:cNvPr id="3079" name="文本框 4"/>
            <p:cNvSpPr>
              <a:spLocks noChangeArrowheads="1"/>
            </p:cNvSpPr>
            <p:nvPr/>
          </p:nvSpPr>
          <p:spPr bwMode="auto">
            <a:xfrm>
              <a:off x="-137430" y="417069"/>
              <a:ext cx="7508784" cy="2460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8800">
                  <a:solidFill>
                    <a:schemeClr val="bg1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  <a:sym typeface="Levenim MT" panose="02010502060101010101" pitchFamily="2" charset="-79"/>
                </a:rPr>
                <a:t>网上订餐系统</a:t>
              </a:r>
              <a:endParaRPr lang="en-US" sz="880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sym typeface="Levenim MT" panose="02010502060101010101" pitchFamily="2" charset="-79"/>
              </a:endParaRPr>
            </a:p>
            <a:p>
              <a:pPr algn="ctr"/>
              <a:r>
                <a:rPr lang="zh-CN" altLang="en-US" sz="6600">
                  <a:solidFill>
                    <a:srgbClr val="000000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  <a:sym typeface="Levenim MT" panose="02010502060101010101" pitchFamily="2" charset="-79"/>
                </a:rPr>
                <a:t>个人总结汇报</a:t>
              </a:r>
              <a:endParaRPr lang="zh-CN" altLang="en-US" sz="6600">
                <a:solidFill>
                  <a:srgbClr val="00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sym typeface="Levenim MT" panose="02010502060101010101" pitchFamily="2" charset="-79"/>
              </a:endParaRPr>
            </a:p>
          </p:txBody>
        </p:sp>
        <p:grpSp>
          <p:nvGrpSpPr>
            <p:cNvPr id="3080" name="组合 65"/>
            <p:cNvGrpSpPr/>
            <p:nvPr/>
          </p:nvGrpSpPr>
          <p:grpSpPr bwMode="auto">
            <a:xfrm flipV="1">
              <a:off x="0" y="0"/>
              <a:ext cx="7034722" cy="3577147"/>
              <a:chOff x="0" y="0"/>
              <a:chExt cx="7034722" cy="6046205"/>
            </a:xfrm>
          </p:grpSpPr>
          <p:grpSp>
            <p:nvGrpSpPr>
              <p:cNvPr id="3081" name="组合 64"/>
              <p:cNvGrpSpPr/>
              <p:nvPr/>
            </p:nvGrpSpPr>
            <p:grpSpPr bwMode="auto">
              <a:xfrm>
                <a:off x="0" y="0"/>
                <a:ext cx="7034722" cy="6046205"/>
                <a:chOff x="0" y="0"/>
                <a:chExt cx="7034722" cy="6046205"/>
              </a:xfrm>
            </p:grpSpPr>
            <p:sp>
              <p:nvSpPr>
                <p:cNvPr id="3082" name="直接连接符 57"/>
                <p:cNvSpPr>
                  <a:spLocks noChangeShapeType="1"/>
                </p:cNvSpPr>
                <p:nvPr/>
              </p:nvSpPr>
              <p:spPr bwMode="auto">
                <a:xfrm flipV="1">
                  <a:off x="0" y="2"/>
                  <a:ext cx="7034722" cy="1"/>
                </a:xfrm>
                <a:prstGeom prst="line">
                  <a:avLst/>
                </a:prstGeom>
                <a:noFill/>
                <a:ln w="19050" cap="flat" cmpd="sng">
                  <a:solidFill>
                    <a:srgbClr val="464A4A"/>
                  </a:solidFill>
                  <a:beve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83" name="直接连接符 58"/>
                <p:cNvSpPr>
                  <a:spLocks noChangeShapeType="1"/>
                </p:cNvSpPr>
                <p:nvPr/>
              </p:nvSpPr>
              <p:spPr bwMode="auto">
                <a:xfrm>
                  <a:off x="30482" y="0"/>
                  <a:ext cx="1" cy="2799158"/>
                </a:xfrm>
                <a:prstGeom prst="line">
                  <a:avLst/>
                </a:prstGeom>
                <a:noFill/>
                <a:ln w="19050" cap="flat" cmpd="sng">
                  <a:solidFill>
                    <a:srgbClr val="464A4A"/>
                  </a:solidFill>
                  <a:beve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84" name="直接连接符 62"/>
                <p:cNvSpPr>
                  <a:spLocks noChangeShapeType="1"/>
                </p:cNvSpPr>
                <p:nvPr/>
              </p:nvSpPr>
              <p:spPr bwMode="auto">
                <a:xfrm>
                  <a:off x="7010273" y="0"/>
                  <a:ext cx="635" cy="2799388"/>
                </a:xfrm>
                <a:prstGeom prst="line">
                  <a:avLst/>
                </a:prstGeom>
                <a:noFill/>
                <a:ln w="19050" cap="flat" cmpd="sng">
                  <a:solidFill>
                    <a:srgbClr val="464A4A"/>
                  </a:solidFill>
                  <a:beve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85" name="直接连接符 71"/>
                <p:cNvSpPr>
                  <a:spLocks noChangeShapeType="1"/>
                </p:cNvSpPr>
                <p:nvPr/>
              </p:nvSpPr>
              <p:spPr bwMode="auto">
                <a:xfrm>
                  <a:off x="35947" y="2799158"/>
                  <a:ext cx="1" cy="3247047"/>
                </a:xfrm>
                <a:prstGeom prst="line">
                  <a:avLst/>
                </a:prstGeom>
                <a:noFill/>
                <a:ln w="19050" cap="flat" cmpd="sng">
                  <a:solidFill>
                    <a:schemeClr val="bg1"/>
                  </a:solidFill>
                  <a:beve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86" name="直接连接符 73"/>
                <p:cNvSpPr>
                  <a:spLocks noChangeShapeType="1"/>
                </p:cNvSpPr>
                <p:nvPr/>
              </p:nvSpPr>
              <p:spPr bwMode="auto">
                <a:xfrm>
                  <a:off x="7010402" y="2799158"/>
                  <a:ext cx="1" cy="3247047"/>
                </a:xfrm>
                <a:prstGeom prst="line">
                  <a:avLst/>
                </a:prstGeom>
                <a:noFill/>
                <a:ln w="19050" cap="flat" cmpd="sng">
                  <a:solidFill>
                    <a:schemeClr val="bg1"/>
                  </a:solidFill>
                  <a:beve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087" name="直接连接符 80"/>
              <p:cNvSpPr>
                <a:spLocks noChangeShapeType="1"/>
              </p:cNvSpPr>
              <p:nvPr/>
            </p:nvSpPr>
            <p:spPr bwMode="auto">
              <a:xfrm flipV="1">
                <a:off x="4993257" y="6046205"/>
                <a:ext cx="2017145" cy="1"/>
              </a:xfrm>
              <a:prstGeom prst="line">
                <a:avLst/>
              </a:prstGeom>
              <a:noFill/>
              <a:ln w="19050" cap="flat" cmpd="sng">
                <a:solidFill>
                  <a:schemeClr val="bg1"/>
                </a:solidFill>
                <a:beve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8" name="直接连接符 90"/>
              <p:cNvSpPr>
                <a:spLocks noChangeShapeType="1"/>
              </p:cNvSpPr>
              <p:nvPr/>
            </p:nvSpPr>
            <p:spPr bwMode="auto">
              <a:xfrm flipV="1">
                <a:off x="20320" y="6046205"/>
                <a:ext cx="5165977" cy="1"/>
              </a:xfrm>
              <a:prstGeom prst="line">
                <a:avLst/>
              </a:prstGeom>
              <a:noFill/>
              <a:ln w="19050" cap="flat" cmpd="sng">
                <a:solidFill>
                  <a:schemeClr val="bg1"/>
                </a:solidFill>
                <a:beve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6580505" y="4486275"/>
            <a:ext cx="31946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/>
              <a:t>汇报人：骆晏杨</a:t>
            </a:r>
            <a:endParaRPr lang="zh-CN" altLang="en-US" sz="32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矩形 1"/>
          <p:cNvSpPr>
            <a:spLocks noChangeArrowheads="1"/>
          </p:cNvSpPr>
          <p:nvPr/>
        </p:nvSpPr>
        <p:spPr bwMode="auto">
          <a:xfrm>
            <a:off x="357188" y="188913"/>
            <a:ext cx="2621280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p>
            <a:pPr algn="l"/>
            <a:r>
              <a:rPr 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PART TWO    </a:t>
            </a:r>
            <a:endParaRPr 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zh-CN" altLang="en-US" sz="320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微软雅黑" panose="020B0503020204020204" pitchFamily="34" charset="-122"/>
              </a:rPr>
              <a:t>登陆注册功能</a:t>
            </a:r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3420" y="1280795"/>
            <a:ext cx="3345180" cy="13639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9620" y="3709670"/>
            <a:ext cx="3268980" cy="21259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94690" y="1354455"/>
            <a:ext cx="2879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用户登录：</a:t>
            </a: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05" y="2818765"/>
            <a:ext cx="7692390" cy="376174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94690" y="1722755"/>
            <a:ext cx="71342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通过链接数据库判断数据表中用户名，密码是否与输入的用户名，密码一一对应。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如果对应登录成功否则登录失败</a:t>
            </a:r>
            <a:endParaRPr lang="zh-CN" altLang="en-US">
              <a:sym typeface="+mn-ea"/>
            </a:endParaRPr>
          </a:p>
        </p:txBody>
      </p:sp>
      <p:sp>
        <p:nvSpPr>
          <p:cNvPr id="4101" name="椭圆 9"/>
          <p:cNvSpPr>
            <a:spLocks noChangeArrowheads="1"/>
          </p:cNvSpPr>
          <p:nvPr/>
        </p:nvSpPr>
        <p:spPr bwMode="auto">
          <a:xfrm>
            <a:off x="591820" y="1433195"/>
            <a:ext cx="163830" cy="211455"/>
          </a:xfrm>
          <a:prstGeom prst="ellipse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p>
            <a:pPr algn="ctr"/>
            <a:endParaRPr lang="zh-CN" altLang="zh-CN" sz="240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94690" y="1034415"/>
            <a:ext cx="32061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编码实现和集成测试</a:t>
            </a:r>
            <a:endParaRPr lang="zh-CN" altLang="en-US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55405" y="193040"/>
            <a:ext cx="2735580" cy="16840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1570" y="4420235"/>
            <a:ext cx="3101340" cy="23241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38200" y="1271905"/>
            <a:ext cx="3887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用户注册：</a:t>
            </a:r>
            <a:endParaRPr lang="zh-CN" altLang="en-US"/>
          </a:p>
        </p:txBody>
      </p:sp>
      <p:sp>
        <p:nvSpPr>
          <p:cNvPr id="6146" name="矩形 1"/>
          <p:cNvSpPr>
            <a:spLocks noChangeArrowheads="1"/>
          </p:cNvSpPr>
          <p:nvPr/>
        </p:nvSpPr>
        <p:spPr bwMode="auto">
          <a:xfrm>
            <a:off x="357188" y="188913"/>
            <a:ext cx="2621280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p>
            <a:pPr algn="l"/>
            <a:r>
              <a:rPr 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PART TWO    </a:t>
            </a:r>
            <a:endParaRPr 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zh-CN" altLang="en-US" sz="320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微软雅黑" panose="020B0503020204020204" pitchFamily="34" charset="-122"/>
              </a:rPr>
              <a:t>登陆注册功能</a:t>
            </a:r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1" name="椭圆 9"/>
          <p:cNvSpPr>
            <a:spLocks noChangeArrowheads="1"/>
          </p:cNvSpPr>
          <p:nvPr/>
        </p:nvSpPr>
        <p:spPr bwMode="auto">
          <a:xfrm>
            <a:off x="615315" y="1344930"/>
            <a:ext cx="222885" cy="222250"/>
          </a:xfrm>
          <a:prstGeom prst="ellipse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p>
            <a:pPr algn="ctr"/>
            <a:endParaRPr lang="zh-CN" altLang="zh-CN" sz="240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05940"/>
            <a:ext cx="7704455" cy="473265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955405" y="1995170"/>
            <a:ext cx="308356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用户填写注册信息提交后判断是否为空，</a:t>
            </a:r>
            <a:endParaRPr lang="zh-CN" altLang="en-US"/>
          </a:p>
          <a:p>
            <a:r>
              <a:rPr lang="zh-CN" altLang="en-US"/>
              <a:t>    如为空返回用户名</a:t>
            </a:r>
            <a:r>
              <a:rPr lang="en-US" altLang="zh-CN"/>
              <a:t>/</a:t>
            </a:r>
            <a:r>
              <a:rPr lang="zh-CN" altLang="en-US"/>
              <a:t>密码不能为空</a:t>
            </a:r>
            <a:endParaRPr lang="zh-CN" altLang="en-US"/>
          </a:p>
          <a:p>
            <a:r>
              <a:rPr lang="zh-CN" altLang="en-US"/>
              <a:t>    如不为空则链接数据库判断用户名是否存在，如果存在返回用户名已存在；如果不存在则保存数据注册成功。</a:t>
            </a:r>
            <a:endParaRPr lang="zh-CN" altLang="en-US"/>
          </a:p>
        </p:txBody>
      </p:sp>
      <p:sp>
        <p:nvSpPr>
          <p:cNvPr id="10" name="椭圆 9"/>
          <p:cNvSpPr>
            <a:spLocks noChangeArrowheads="1"/>
          </p:cNvSpPr>
          <p:nvPr/>
        </p:nvSpPr>
        <p:spPr bwMode="auto">
          <a:xfrm>
            <a:off x="9016365" y="2621915"/>
            <a:ext cx="222885" cy="222250"/>
          </a:xfrm>
          <a:prstGeom prst="ellipse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p>
            <a:pPr algn="ctr"/>
            <a:endParaRPr lang="zh-CN" altLang="zh-CN" sz="240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12" name="椭圆 9"/>
          <p:cNvSpPr>
            <a:spLocks noChangeArrowheads="1"/>
          </p:cNvSpPr>
          <p:nvPr/>
        </p:nvSpPr>
        <p:spPr bwMode="auto">
          <a:xfrm>
            <a:off x="9016365" y="3171825"/>
            <a:ext cx="222885" cy="222250"/>
          </a:xfrm>
          <a:prstGeom prst="ellipse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p>
            <a:pPr algn="ctr"/>
            <a:endParaRPr lang="zh-CN" altLang="zh-CN" sz="240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5315" y="946150"/>
            <a:ext cx="32061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编码实现和集成测试</a:t>
            </a:r>
            <a:endParaRPr lang="zh-CN" altLang="en-US"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07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矩形 2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60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14340" name="直接连接符 10"/>
          <p:cNvSpPr>
            <a:spLocks noChangeShapeType="1"/>
          </p:cNvSpPr>
          <p:nvPr/>
        </p:nvSpPr>
        <p:spPr bwMode="auto">
          <a:xfrm>
            <a:off x="0" y="3429000"/>
            <a:ext cx="12192000" cy="0"/>
          </a:xfrm>
          <a:prstGeom prst="line">
            <a:avLst/>
          </a:prstGeom>
          <a:noFill/>
          <a:ln w="28575" cap="flat" cmpd="sng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1" name="椭圆 6"/>
          <p:cNvSpPr>
            <a:spLocks noChangeArrowheads="1"/>
          </p:cNvSpPr>
          <p:nvPr/>
        </p:nvSpPr>
        <p:spPr bwMode="auto">
          <a:xfrm>
            <a:off x="3784600" y="1117600"/>
            <a:ext cx="4622800" cy="462280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14342" name="文本框 7"/>
          <p:cNvSpPr>
            <a:spLocks noChangeArrowheads="1"/>
          </p:cNvSpPr>
          <p:nvPr/>
        </p:nvSpPr>
        <p:spPr bwMode="auto">
          <a:xfrm>
            <a:off x="5254625" y="1851025"/>
            <a:ext cx="1682750" cy="315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99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endParaRPr lang="zh-CN" altLang="en-US" sz="1990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343" name="椭圆 8"/>
          <p:cNvSpPr>
            <a:spLocks noChangeArrowheads="1"/>
          </p:cNvSpPr>
          <p:nvPr/>
        </p:nvSpPr>
        <p:spPr bwMode="auto">
          <a:xfrm>
            <a:off x="4068763" y="1401763"/>
            <a:ext cx="4054475" cy="4054475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矩形 1"/>
          <p:cNvSpPr>
            <a:spLocks noChangeArrowheads="1"/>
          </p:cNvSpPr>
          <p:nvPr/>
        </p:nvSpPr>
        <p:spPr bwMode="auto">
          <a:xfrm>
            <a:off x="296863" y="382588"/>
            <a:ext cx="2553970" cy="1045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p>
            <a:pPr algn="l"/>
            <a:r>
              <a:rPr 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PART THREE   </a:t>
            </a:r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</a:t>
            </a:r>
            <a:r>
              <a:rPr lang="zh-CN" altLang="en-US" sz="440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留言功能</a:t>
            </a:r>
            <a:endParaRPr lang="zh-CN" altLang="en-US" sz="4400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69790" y="5993765"/>
            <a:ext cx="2270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用户留言投诉用例图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286760" y="1010920"/>
            <a:ext cx="54648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用户对菜品或商家的服务态度不满意可以对商家进行</a:t>
            </a:r>
            <a:r>
              <a:rPr lang="zh-CN" altLang="en-US"/>
              <a:t>留言投诉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19195" y="1668780"/>
            <a:ext cx="4599940" cy="420243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矩形 1"/>
          <p:cNvSpPr>
            <a:spLocks noChangeArrowheads="1"/>
          </p:cNvSpPr>
          <p:nvPr/>
        </p:nvSpPr>
        <p:spPr bwMode="auto">
          <a:xfrm>
            <a:off x="296863" y="382588"/>
            <a:ext cx="2553970" cy="1045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p>
            <a:pPr algn="l"/>
            <a:r>
              <a:rPr 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PART THREE   </a:t>
            </a:r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</a:t>
            </a:r>
            <a:r>
              <a:rPr lang="zh-CN" altLang="en-US" sz="440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留言功能</a:t>
            </a:r>
            <a:endParaRPr lang="zh-CN" altLang="en-US" sz="4400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0345" y="2656840"/>
            <a:ext cx="39782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  </a:t>
            </a:r>
            <a:r>
              <a:rPr lang="zh-CN" altLang="en-US" sz="2400"/>
              <a:t>连接数据库使用</a:t>
            </a:r>
            <a:r>
              <a:rPr lang="en-US" altLang="zh-CN" sz="2400"/>
              <a:t>query</a:t>
            </a:r>
            <a:r>
              <a:rPr lang="zh-CN" altLang="en-US" sz="2400"/>
              <a:t>函数以数组输出数据并分页显示</a:t>
            </a:r>
            <a:endParaRPr lang="zh-CN" altLang="en-US" sz="24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63670" y="0"/>
            <a:ext cx="7924800" cy="3487420"/>
          </a:xfrm>
          <a:prstGeom prst="rect">
            <a:avLst/>
          </a:prstGeom>
        </p:spPr>
      </p:pic>
      <p:sp>
        <p:nvSpPr>
          <p:cNvPr id="4101" name="椭圆 9"/>
          <p:cNvSpPr>
            <a:spLocks noChangeArrowheads="1"/>
          </p:cNvSpPr>
          <p:nvPr/>
        </p:nvSpPr>
        <p:spPr bwMode="auto">
          <a:xfrm>
            <a:off x="220345" y="2776855"/>
            <a:ext cx="222885" cy="222250"/>
          </a:xfrm>
          <a:prstGeom prst="ellipse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p>
            <a:pPr algn="ctr"/>
            <a:endParaRPr lang="zh-CN" altLang="zh-CN" sz="240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660" y="3713480"/>
            <a:ext cx="7496810" cy="303403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06425" y="1509395"/>
            <a:ext cx="32061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编码实现和集成测试</a:t>
            </a:r>
            <a:endParaRPr lang="zh-CN" altLang="en-US"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矩形 1"/>
          <p:cNvSpPr>
            <a:spLocks noChangeArrowheads="1"/>
          </p:cNvSpPr>
          <p:nvPr/>
        </p:nvSpPr>
        <p:spPr bwMode="auto">
          <a:xfrm>
            <a:off x="296863" y="382588"/>
            <a:ext cx="2553970" cy="1045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p>
            <a:pPr algn="l"/>
            <a:r>
              <a:rPr 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PART THREE   </a:t>
            </a:r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</a:t>
            </a:r>
            <a:r>
              <a:rPr lang="zh-CN" altLang="en-US" sz="440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留言功能</a:t>
            </a:r>
            <a:endParaRPr lang="zh-CN" altLang="en-US" sz="4400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950" y="2606040"/>
            <a:ext cx="3591560" cy="15335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5535" y="1656080"/>
            <a:ext cx="8326755" cy="45948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06425" y="1509395"/>
            <a:ext cx="32061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编码实现和集成测试</a:t>
            </a:r>
            <a:endParaRPr lang="zh-CN" altLang="en-US"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07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矩形 2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60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18436" name="直接连接符 10"/>
          <p:cNvSpPr>
            <a:spLocks noChangeShapeType="1"/>
          </p:cNvSpPr>
          <p:nvPr/>
        </p:nvSpPr>
        <p:spPr bwMode="auto">
          <a:xfrm>
            <a:off x="0" y="3429000"/>
            <a:ext cx="12192000" cy="0"/>
          </a:xfrm>
          <a:prstGeom prst="line">
            <a:avLst/>
          </a:prstGeom>
          <a:noFill/>
          <a:ln w="28575" cap="flat" cmpd="sng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7" name="椭圆 6"/>
          <p:cNvSpPr>
            <a:spLocks noChangeArrowheads="1"/>
          </p:cNvSpPr>
          <p:nvPr/>
        </p:nvSpPr>
        <p:spPr bwMode="auto">
          <a:xfrm>
            <a:off x="3784600" y="1117600"/>
            <a:ext cx="4622800" cy="462280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18438" name="文本框 7"/>
          <p:cNvSpPr>
            <a:spLocks noChangeArrowheads="1"/>
          </p:cNvSpPr>
          <p:nvPr/>
        </p:nvSpPr>
        <p:spPr bwMode="auto">
          <a:xfrm>
            <a:off x="5254625" y="1851025"/>
            <a:ext cx="1682750" cy="315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99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endParaRPr lang="zh-CN" altLang="en-US" sz="1990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439" name="椭圆 8"/>
          <p:cNvSpPr>
            <a:spLocks noChangeArrowheads="1"/>
          </p:cNvSpPr>
          <p:nvPr/>
        </p:nvSpPr>
        <p:spPr bwMode="auto">
          <a:xfrm>
            <a:off x="4068763" y="1401763"/>
            <a:ext cx="4054475" cy="4054475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4085" y="487680"/>
            <a:ext cx="7258050" cy="6048375"/>
          </a:xfrm>
          <a:prstGeom prst="rect">
            <a:avLst/>
          </a:prstGeom>
        </p:spPr>
      </p:pic>
      <p:sp>
        <p:nvSpPr>
          <p:cNvPr id="19516" name="矩形 17"/>
          <p:cNvSpPr>
            <a:spLocks noChangeArrowheads="1"/>
          </p:cNvSpPr>
          <p:nvPr/>
        </p:nvSpPr>
        <p:spPr bwMode="auto">
          <a:xfrm>
            <a:off x="412750" y="341313"/>
            <a:ext cx="2418080" cy="13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p>
            <a:pPr>
              <a:lnSpc>
                <a:spcPct val="130000"/>
              </a:lnSpc>
            </a:pPr>
            <a:r>
              <a:rPr 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PART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FOUR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</a:t>
            </a:r>
            <a:endParaRPr 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440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类的封装</a:t>
            </a:r>
            <a:endParaRPr lang="zh-CN" altLang="en-US" sz="4400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905250" y="1718945"/>
            <a:ext cx="551815" cy="34194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2400"/>
              <a:t>消费者订餐类图</a:t>
            </a:r>
            <a:endParaRPr lang="zh-CN" altLang="en-US"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16" name="矩形 17"/>
          <p:cNvSpPr>
            <a:spLocks noChangeArrowheads="1"/>
          </p:cNvSpPr>
          <p:nvPr/>
        </p:nvSpPr>
        <p:spPr bwMode="auto">
          <a:xfrm>
            <a:off x="412750" y="341313"/>
            <a:ext cx="2418080" cy="13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PART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FOUR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</a:t>
            </a:r>
            <a:endParaRPr 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440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类的封装</a:t>
            </a:r>
            <a:endParaRPr lang="zh-CN" altLang="en-US" sz="4400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61460" y="1773555"/>
            <a:ext cx="7345680" cy="508444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61035" y="2202180"/>
            <a:ext cx="23812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通过</a:t>
            </a:r>
            <a:r>
              <a:rPr lang="en-US" altLang="zh-CN"/>
              <a:t>function</a:t>
            </a:r>
            <a:r>
              <a:rPr lang="zh-CN" altLang="en-US"/>
              <a:t>封装对数据库操作的相关类的操作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06425" y="1509395"/>
            <a:ext cx="32061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编码实现和集成测试</a:t>
            </a:r>
            <a:endParaRPr lang="zh-CN" altLang="en-US"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516" name="矩形 17"/>
          <p:cNvSpPr>
            <a:spLocks noChangeArrowheads="1"/>
          </p:cNvSpPr>
          <p:nvPr/>
        </p:nvSpPr>
        <p:spPr bwMode="auto">
          <a:xfrm>
            <a:off x="412750" y="341313"/>
            <a:ext cx="2553970" cy="970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</a:t>
            </a:r>
            <a:r>
              <a:rPr lang="zh-CN" altLang="en-US" sz="440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个人心得</a:t>
            </a:r>
            <a:endParaRPr lang="zh-CN" altLang="en-US" sz="4400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26030" y="1756410"/>
            <a:ext cx="6671945" cy="3553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1、项目立项时，仔细评估开发人员的技术实力和完成项目应该采用的技术；</a:t>
            </a:r>
            <a:endParaRPr lang="zh-CN" altLang="en-US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2、需求分析时，考虑时间工作能力范围的因素，仔细确定项目开发的具体功能和项目开发的技术，保证在计划内基本完成全部功能；</a:t>
            </a:r>
            <a:endParaRPr lang="zh-CN" altLang="en-US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、控制好项目开发的节奏，合理分配开发分工，提高开发效率；</a:t>
            </a:r>
            <a:endParaRPr lang="zh-CN" altLang="en-US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4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、遇到问题时，应沉着冷静、勇敢面对。</a:t>
            </a:r>
            <a:endParaRPr lang="zh-CN" altLang="en-US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等线" panose="02010600030101010101" charset="-122"/>
              </a:rPr>
              <a:t>5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等线" panose="02010600030101010101" charset="-122"/>
              </a:rPr>
              <a:t>、开发成员之间一定要和谐相处、团结一致，创造良好的开发氛围！</a:t>
            </a:r>
            <a:endParaRPr lang="zh-CN" altLang="en-US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sym typeface="等线" panose="0201060003010101010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672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矩形 7"/>
          <p:cNvSpPr>
            <a:spLocks noChangeArrowheads="1"/>
          </p:cNvSpPr>
          <p:nvPr/>
        </p:nvSpPr>
        <p:spPr bwMode="auto">
          <a:xfrm>
            <a:off x="0" y="0"/>
            <a:ext cx="4567238" cy="6858000"/>
          </a:xfrm>
          <a:prstGeom prst="rect">
            <a:avLst/>
          </a:prstGeom>
          <a:solidFill>
            <a:srgbClr val="000000">
              <a:alpha val="60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4100" name="矩形 8"/>
          <p:cNvSpPr>
            <a:spLocks noChangeArrowheads="1"/>
          </p:cNvSpPr>
          <p:nvPr/>
        </p:nvSpPr>
        <p:spPr bwMode="auto">
          <a:xfrm>
            <a:off x="5327650" y="249238"/>
            <a:ext cx="1835150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4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</a:t>
            </a:r>
            <a:endParaRPr lang="en-US" sz="4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CONTENTS</a:t>
            </a:r>
            <a:endParaRPr lang="zh-CN" altLang="en-US"/>
          </a:p>
        </p:txBody>
      </p:sp>
      <p:sp>
        <p:nvSpPr>
          <p:cNvPr id="4101" name="椭圆 9"/>
          <p:cNvSpPr>
            <a:spLocks noChangeArrowheads="1"/>
          </p:cNvSpPr>
          <p:nvPr/>
        </p:nvSpPr>
        <p:spPr bwMode="auto">
          <a:xfrm>
            <a:off x="5627688" y="1912938"/>
            <a:ext cx="617537" cy="617537"/>
          </a:xfrm>
          <a:prstGeom prst="ellipse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240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4102" name="矩形 16"/>
          <p:cNvSpPr>
            <a:spLocks noChangeArrowheads="1"/>
          </p:cNvSpPr>
          <p:nvPr/>
        </p:nvSpPr>
        <p:spPr bwMode="auto">
          <a:xfrm>
            <a:off x="6834188" y="1760538"/>
            <a:ext cx="469011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PART ONE     </a:t>
            </a:r>
            <a:r>
              <a:rPr lang="en-US" sz="320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微软雅黑" panose="020B0503020204020204" pitchFamily="34" charset="-122"/>
              </a:rPr>
              <a:t>HTML</a:t>
            </a:r>
            <a:r>
              <a:rPr lang="zh-CN" altLang="en-US" sz="320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微软雅黑" panose="020B0503020204020204" pitchFamily="34" charset="-122"/>
              </a:rPr>
              <a:t>，</a:t>
            </a:r>
            <a:r>
              <a:rPr lang="en-US" altLang="zh-CN" sz="320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微软雅黑" panose="020B0503020204020204" pitchFamily="34" charset="-122"/>
              </a:rPr>
              <a:t>css</a:t>
            </a:r>
            <a:r>
              <a:rPr lang="zh-CN" altLang="en-US" sz="320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微软雅黑" panose="020B0503020204020204" pitchFamily="34" charset="-122"/>
              </a:rPr>
              <a:t>以及</a:t>
            </a:r>
            <a:r>
              <a:rPr lang="en-US" altLang="zh-CN" sz="320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微软雅黑" panose="020B0503020204020204" pitchFamily="34" charset="-122"/>
              </a:rPr>
              <a:t>js</a:t>
            </a:r>
            <a:endParaRPr lang="zh-CN" altLang="en-US" sz="3200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3" name="矩形 18"/>
          <p:cNvSpPr>
            <a:spLocks noChangeArrowheads="1"/>
          </p:cNvSpPr>
          <p:nvPr/>
        </p:nvSpPr>
        <p:spPr bwMode="auto">
          <a:xfrm>
            <a:off x="6834188" y="2959100"/>
            <a:ext cx="418846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PART TWO    </a:t>
            </a:r>
            <a:r>
              <a:rPr lang="en-US" sz="3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320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微软雅黑" panose="020B0503020204020204" pitchFamily="34" charset="-122"/>
              </a:rPr>
              <a:t>登陆注册功能</a:t>
            </a:r>
            <a:endParaRPr lang="zh-CN" altLang="en-US" sz="3200">
              <a:solidFill>
                <a:srgbClr val="000000"/>
              </a:solidFill>
              <a:latin typeface="宋体" panose="02010600030101010101" pitchFamily="2" charset="-122"/>
              <a:cs typeface="宋体" panose="0201060003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4104" name="矩形 19"/>
          <p:cNvSpPr>
            <a:spLocks noChangeArrowheads="1"/>
          </p:cNvSpPr>
          <p:nvPr/>
        </p:nvSpPr>
        <p:spPr bwMode="auto">
          <a:xfrm>
            <a:off x="6834188" y="5213350"/>
            <a:ext cx="3397250" cy="730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PART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FOUR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</a:t>
            </a:r>
            <a:r>
              <a:rPr lang="zh-CN" altLang="en-US" sz="3200">
                <a:solidFill>
                  <a:srgbClr val="000000"/>
                </a:solidFill>
                <a:latin typeface="宋体" panose="02010600030101010101" pitchFamily="2" charset="-122"/>
                <a:sym typeface="微软雅黑" panose="020B0503020204020204" pitchFamily="34" charset="-122"/>
              </a:rPr>
              <a:t>类的封装</a:t>
            </a:r>
            <a:endParaRPr lang="zh-CN" altLang="en-US" sz="3200">
              <a:solidFill>
                <a:srgbClr val="000000"/>
              </a:solidFill>
              <a:latin typeface="宋体" panose="0201060003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4105" name="矩形 20"/>
          <p:cNvSpPr>
            <a:spLocks noChangeArrowheads="1"/>
          </p:cNvSpPr>
          <p:nvPr/>
        </p:nvSpPr>
        <p:spPr bwMode="auto">
          <a:xfrm>
            <a:off x="6834188" y="4163378"/>
            <a:ext cx="340995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PART THREE    </a:t>
            </a:r>
            <a:r>
              <a:rPr lang="zh-CN" altLang="en-US" sz="320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留言功能</a:t>
            </a:r>
            <a:endParaRPr lang="zh-CN" altLang="en-US" sz="3200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6" name="椭圆 12"/>
          <p:cNvSpPr>
            <a:spLocks noChangeArrowheads="1"/>
          </p:cNvSpPr>
          <p:nvPr/>
        </p:nvSpPr>
        <p:spPr bwMode="auto">
          <a:xfrm>
            <a:off x="5627688" y="3121025"/>
            <a:ext cx="617537" cy="615950"/>
          </a:xfrm>
          <a:prstGeom prst="ellipse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240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4107" name="椭圆 17"/>
          <p:cNvSpPr>
            <a:spLocks noChangeArrowheads="1"/>
          </p:cNvSpPr>
          <p:nvPr/>
        </p:nvSpPr>
        <p:spPr bwMode="auto">
          <a:xfrm>
            <a:off x="5627688" y="4163378"/>
            <a:ext cx="617537" cy="617537"/>
          </a:xfrm>
          <a:prstGeom prst="ellipse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240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4108" name="椭圆 21"/>
          <p:cNvSpPr>
            <a:spLocks noChangeArrowheads="1"/>
          </p:cNvSpPr>
          <p:nvPr/>
        </p:nvSpPr>
        <p:spPr bwMode="auto">
          <a:xfrm>
            <a:off x="5627688" y="5270183"/>
            <a:ext cx="617537" cy="617537"/>
          </a:xfrm>
          <a:prstGeom prst="ellipse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240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4109" name="文本框 1"/>
          <p:cNvSpPr>
            <a:spLocks noChangeArrowheads="1"/>
          </p:cNvSpPr>
          <p:nvPr/>
        </p:nvSpPr>
        <p:spPr bwMode="auto">
          <a:xfrm>
            <a:off x="5722938" y="2036763"/>
            <a:ext cx="428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等线" panose="02010600030101010101" charset="-122"/>
              </a:rPr>
              <a:t>01</a:t>
            </a:r>
            <a:endParaRPr lang="zh-CN" altLang="en-US">
              <a:solidFill>
                <a:schemeClr val="bg1"/>
              </a:solidFill>
              <a:latin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4110" name="文本框 22"/>
          <p:cNvSpPr>
            <a:spLocks noChangeArrowheads="1"/>
          </p:cNvSpPr>
          <p:nvPr/>
        </p:nvSpPr>
        <p:spPr bwMode="auto">
          <a:xfrm>
            <a:off x="5722938" y="3244850"/>
            <a:ext cx="428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等线" panose="02010600030101010101" charset="-122"/>
              </a:rPr>
              <a:t>02</a:t>
            </a:r>
            <a:endParaRPr lang="zh-CN" altLang="en-US">
              <a:solidFill>
                <a:schemeClr val="bg1"/>
              </a:solidFill>
              <a:latin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4111" name="文本框 23"/>
          <p:cNvSpPr>
            <a:spLocks noChangeArrowheads="1"/>
          </p:cNvSpPr>
          <p:nvPr/>
        </p:nvSpPr>
        <p:spPr bwMode="auto">
          <a:xfrm>
            <a:off x="5722938" y="4304348"/>
            <a:ext cx="4460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等线" panose="02010600030101010101" charset="-122"/>
              </a:rPr>
              <a:t>03</a:t>
            </a:r>
            <a:endParaRPr lang="zh-CN" altLang="en-US">
              <a:solidFill>
                <a:schemeClr val="bg1"/>
              </a:solidFill>
              <a:latin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4112" name="文本框 24"/>
          <p:cNvSpPr>
            <a:spLocks noChangeArrowheads="1"/>
          </p:cNvSpPr>
          <p:nvPr/>
        </p:nvSpPr>
        <p:spPr bwMode="auto">
          <a:xfrm>
            <a:off x="5721668" y="5394008"/>
            <a:ext cx="428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等线" panose="02010600030101010101" charset="-122"/>
              </a:rPr>
              <a:t>04</a:t>
            </a:r>
            <a:endParaRPr lang="zh-CN" altLang="en-US">
              <a:solidFill>
                <a:schemeClr val="bg1"/>
              </a:solidFill>
              <a:latin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" name="椭圆 21"/>
          <p:cNvSpPr>
            <a:spLocks noChangeArrowheads="1"/>
          </p:cNvSpPr>
          <p:nvPr/>
        </p:nvSpPr>
        <p:spPr bwMode="auto">
          <a:xfrm>
            <a:off x="5627688" y="6194108"/>
            <a:ext cx="617537" cy="617537"/>
          </a:xfrm>
          <a:prstGeom prst="ellipse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p>
            <a:pPr algn="ctr"/>
            <a:endParaRPr lang="zh-CN" altLang="zh-CN" sz="240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3" name="文本框 24"/>
          <p:cNvSpPr>
            <a:spLocks noChangeArrowheads="1"/>
          </p:cNvSpPr>
          <p:nvPr/>
        </p:nvSpPr>
        <p:spPr bwMode="auto">
          <a:xfrm>
            <a:off x="5721668" y="6317933"/>
            <a:ext cx="4241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p>
            <a:r>
              <a:rPr lang="en-US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等线" panose="02010600030101010101" charset="-122"/>
              </a:rPr>
              <a:t>05</a:t>
            </a:r>
            <a:endParaRPr lang="zh-CN" altLang="en-US">
              <a:solidFill>
                <a:schemeClr val="bg1"/>
              </a:solidFill>
              <a:latin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4" name="矩形 19"/>
          <p:cNvSpPr>
            <a:spLocks noChangeArrowheads="1"/>
          </p:cNvSpPr>
          <p:nvPr/>
        </p:nvSpPr>
        <p:spPr bwMode="auto">
          <a:xfrm>
            <a:off x="6971348" y="6080760"/>
            <a:ext cx="160528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p>
            <a:pPr>
              <a:lnSpc>
                <a:spcPct val="130000"/>
              </a:lnSpc>
            </a:pPr>
            <a:r>
              <a:rPr lang="zh-CN" altLang="en-US" sz="2800">
                <a:solidFill>
                  <a:srgbClr val="000000"/>
                </a:solidFill>
                <a:latin typeface="宋体" panose="02010600030101010101" pitchFamily="2" charset="-122"/>
                <a:sym typeface="微软雅黑" panose="020B0503020204020204" pitchFamily="34" charset="-122"/>
              </a:rPr>
              <a:t>个人心得</a:t>
            </a:r>
            <a:endParaRPr lang="zh-CN" altLang="en-US" sz="2800">
              <a:solidFill>
                <a:srgbClr val="000000"/>
              </a:solidFill>
              <a:latin typeface="宋体" panose="02010600030101010101" pitchFamily="2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3512185" y="1253490"/>
            <a:ext cx="5167313" cy="435133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1508" name="矩形 4"/>
          <p:cNvSpPr>
            <a:spLocks noChangeArrowheads="1"/>
          </p:cNvSpPr>
          <p:nvPr/>
        </p:nvSpPr>
        <p:spPr bwMode="auto">
          <a:xfrm>
            <a:off x="3729673" y="2875280"/>
            <a:ext cx="4732337" cy="11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66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等线" panose="02010600030101010101" charset="-122"/>
              </a:rPr>
              <a:t>THANK YOU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矩形 1"/>
          <p:cNvSpPr>
            <a:spLocks noChangeArrowheads="1"/>
          </p:cNvSpPr>
          <p:nvPr/>
        </p:nvSpPr>
        <p:spPr bwMode="auto">
          <a:xfrm>
            <a:off x="357188" y="188913"/>
            <a:ext cx="3434080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p>
            <a:r>
              <a:rPr 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PART ONE     </a:t>
            </a:r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个人部分完成情况</a:t>
            </a:r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63395" y="1637665"/>
            <a:ext cx="939292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ym typeface="+mn-ea"/>
              </a:rPr>
              <a:t>完成了网上订餐系统前台中的</a:t>
            </a:r>
            <a:r>
              <a:rPr lang="en-US" altLang="zh-CN" sz="2400">
                <a:sym typeface="+mn-ea"/>
              </a:rPr>
              <a:t>HTML</a:t>
            </a:r>
            <a:r>
              <a:rPr lang="zh-CN" altLang="en-US" sz="2400">
                <a:sym typeface="+mn-ea"/>
              </a:rPr>
              <a:t>页面，</a:t>
            </a:r>
            <a:r>
              <a:rPr lang="en-US" altLang="zh-CN" sz="2400">
                <a:sym typeface="+mn-ea"/>
              </a:rPr>
              <a:t>css</a:t>
            </a:r>
            <a:r>
              <a:rPr lang="zh-CN" altLang="en-US" sz="2400">
                <a:sym typeface="+mn-ea"/>
              </a:rPr>
              <a:t>以及</a:t>
            </a:r>
            <a:r>
              <a:rPr lang="en-US" altLang="zh-CN" sz="2400">
                <a:sym typeface="+mn-ea"/>
              </a:rPr>
              <a:t>js</a:t>
            </a:r>
            <a:endParaRPr lang="en-US" altLang="zh-CN" sz="2400">
              <a:sym typeface="+mn-ea"/>
            </a:endParaRPr>
          </a:p>
          <a:p>
            <a:r>
              <a:rPr lang="zh-CN" altLang="en-US" sz="2400">
                <a:sym typeface="+mn-ea"/>
              </a:rPr>
              <a:t>完成了网上订餐系统前台中的登陆注册功能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完成了</a:t>
            </a:r>
            <a:r>
              <a:rPr lang="zh-CN" altLang="en-US" sz="2400">
                <a:sym typeface="+mn-ea"/>
              </a:rPr>
              <a:t>网上订餐系统前台中的留言功能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完成了网上订餐系统前台中相关的类的封装</a:t>
            </a:r>
            <a:endParaRPr lang="zh-CN" altLang="en-US" sz="2400">
              <a:sym typeface="+mn-ea"/>
            </a:endParaRPr>
          </a:p>
          <a:p>
            <a:endParaRPr lang="zh-CN" altLang="en-US" sz="2400"/>
          </a:p>
          <a:p>
            <a:endParaRPr lang="zh-CN" altLang="en-US" sz="2400"/>
          </a:p>
        </p:txBody>
      </p:sp>
      <p:sp>
        <p:nvSpPr>
          <p:cNvPr id="4101" name="椭圆 9"/>
          <p:cNvSpPr>
            <a:spLocks noChangeArrowheads="1"/>
          </p:cNvSpPr>
          <p:nvPr/>
        </p:nvSpPr>
        <p:spPr bwMode="auto">
          <a:xfrm>
            <a:off x="1540510" y="1779905"/>
            <a:ext cx="222885" cy="222250"/>
          </a:xfrm>
          <a:prstGeom prst="ellipse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p>
            <a:pPr algn="ctr"/>
            <a:endParaRPr lang="zh-CN" altLang="zh-CN" sz="240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7" name="椭圆 9"/>
          <p:cNvSpPr>
            <a:spLocks noChangeArrowheads="1"/>
          </p:cNvSpPr>
          <p:nvPr/>
        </p:nvSpPr>
        <p:spPr bwMode="auto">
          <a:xfrm>
            <a:off x="1540510" y="2136140"/>
            <a:ext cx="222885" cy="222250"/>
          </a:xfrm>
          <a:prstGeom prst="ellipse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p>
            <a:pPr algn="ctr"/>
            <a:endParaRPr lang="zh-CN" altLang="zh-CN" sz="240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8" name="椭圆 9"/>
          <p:cNvSpPr>
            <a:spLocks noChangeArrowheads="1"/>
          </p:cNvSpPr>
          <p:nvPr/>
        </p:nvSpPr>
        <p:spPr bwMode="auto">
          <a:xfrm>
            <a:off x="1540510" y="2495550"/>
            <a:ext cx="222885" cy="222250"/>
          </a:xfrm>
          <a:prstGeom prst="ellipse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p>
            <a:pPr algn="ctr"/>
            <a:endParaRPr lang="zh-CN" altLang="zh-CN" sz="240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9" name="椭圆 9"/>
          <p:cNvSpPr>
            <a:spLocks noChangeArrowheads="1"/>
          </p:cNvSpPr>
          <p:nvPr/>
        </p:nvSpPr>
        <p:spPr bwMode="auto">
          <a:xfrm>
            <a:off x="1540510" y="2887345"/>
            <a:ext cx="222885" cy="222250"/>
          </a:xfrm>
          <a:prstGeom prst="ellipse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p>
            <a:pPr algn="ctr"/>
            <a:endParaRPr lang="zh-CN" altLang="zh-CN" sz="240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-1155065" y="0"/>
            <a:ext cx="7678420" cy="1299845"/>
          </a:xfrm>
        </p:spPr>
        <p:txBody>
          <a:bodyPr/>
          <a:p>
            <a:r>
              <a:rPr lang="zh-CN" altLang="en-US" sz="4400"/>
              <a:t>项目介绍</a:t>
            </a:r>
            <a:endParaRPr lang="zh-CN" altLang="en-US" sz="4400"/>
          </a:p>
        </p:txBody>
      </p:sp>
      <p:sp>
        <p:nvSpPr>
          <p:cNvPr id="5" name="文本框 4"/>
          <p:cNvSpPr txBox="1"/>
          <p:nvPr/>
        </p:nvSpPr>
        <p:spPr>
          <a:xfrm>
            <a:off x="579755" y="1511300"/>
            <a:ext cx="34093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功能描述</a:t>
            </a:r>
            <a:endParaRPr lang="zh-CN" altLang="en-US" sz="3200"/>
          </a:p>
        </p:txBody>
      </p:sp>
      <p:sp>
        <p:nvSpPr>
          <p:cNvPr id="6" name="文本框 5"/>
          <p:cNvSpPr txBox="1"/>
          <p:nvPr/>
        </p:nvSpPr>
        <p:spPr>
          <a:xfrm>
            <a:off x="417195" y="2094865"/>
            <a:ext cx="556704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本系统</a:t>
            </a:r>
            <a:r>
              <a:rPr lang="zh-CN" altLang="en-US"/>
              <a:t>汇聚了登录，注册，查看菜品，购买菜品以及用户管理，订单管理，评价管理等功能，使用PHP、HTML、CSS、AJAX、MySQL数据库等技术能够基本满足大学生网上订餐的基本需求，为人们生活需求带来了便利。管理员可以对会员信息进行查看添加、编辑、删除，对菜品信息进行查看添加、编辑、删除，对会员的留言信息进行查看添加、编辑、删除，对菜品被评价信息</a:t>
            </a:r>
            <a:endParaRPr lang="zh-CN" altLang="en-US"/>
          </a:p>
        </p:txBody>
      </p:sp>
      <p:pic>
        <p:nvPicPr>
          <p:cNvPr id="1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23355" y="0"/>
            <a:ext cx="5668645" cy="68929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6138545" y="2797810"/>
            <a:ext cx="459740" cy="29343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/>
              <a:t>系统</a:t>
            </a:r>
            <a:r>
              <a:rPr lang="zh-CN" altLang="en-US"/>
              <a:t>用例图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07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矩形 2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60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5124" name="直接连接符 10"/>
          <p:cNvSpPr>
            <a:spLocks noChangeShapeType="1"/>
          </p:cNvSpPr>
          <p:nvPr/>
        </p:nvSpPr>
        <p:spPr bwMode="auto">
          <a:xfrm>
            <a:off x="0" y="3429000"/>
            <a:ext cx="12192000" cy="0"/>
          </a:xfrm>
          <a:prstGeom prst="line">
            <a:avLst/>
          </a:prstGeom>
          <a:noFill/>
          <a:ln w="28575" cap="flat" cmpd="sng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椭圆 6"/>
          <p:cNvSpPr>
            <a:spLocks noChangeArrowheads="1"/>
          </p:cNvSpPr>
          <p:nvPr/>
        </p:nvSpPr>
        <p:spPr bwMode="auto">
          <a:xfrm>
            <a:off x="3784600" y="1117600"/>
            <a:ext cx="4622800" cy="462280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5126" name="文本框 7"/>
          <p:cNvSpPr>
            <a:spLocks noChangeArrowheads="1"/>
          </p:cNvSpPr>
          <p:nvPr/>
        </p:nvSpPr>
        <p:spPr bwMode="auto">
          <a:xfrm>
            <a:off x="5254625" y="1851025"/>
            <a:ext cx="1682750" cy="315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99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 sz="1990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27" name="椭圆 8"/>
          <p:cNvSpPr>
            <a:spLocks noChangeArrowheads="1"/>
          </p:cNvSpPr>
          <p:nvPr/>
        </p:nvSpPr>
        <p:spPr bwMode="auto">
          <a:xfrm>
            <a:off x="4068763" y="1401763"/>
            <a:ext cx="4054475" cy="4054475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矩形 1"/>
          <p:cNvSpPr>
            <a:spLocks noChangeArrowheads="1"/>
          </p:cNvSpPr>
          <p:nvPr/>
        </p:nvSpPr>
        <p:spPr bwMode="auto">
          <a:xfrm>
            <a:off x="133985" y="97790"/>
            <a:ext cx="4044950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r>
              <a:rPr 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PART TWO   </a:t>
            </a:r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</a:t>
            </a:r>
            <a:r>
              <a:rPr lang="en-US" sz="3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HTML</a:t>
            </a:r>
            <a:r>
              <a:rPr lang="zh-CN" altLang="en-US" sz="3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en-US" altLang="zh-CN" sz="3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css</a:t>
            </a:r>
            <a:r>
              <a:rPr lang="zh-CN" altLang="en-US" sz="3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以及</a:t>
            </a:r>
            <a:r>
              <a:rPr lang="en-US" altLang="zh-CN" sz="3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js</a:t>
            </a:r>
            <a:endParaRPr lang="en-US" altLang="zh-CN" sz="3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82040" y="1209040"/>
            <a:ext cx="23234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首页界面</a:t>
            </a:r>
            <a:endParaRPr lang="zh-CN" altLang="en-US" sz="24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rcRect b="27314"/>
          <a:stretch>
            <a:fillRect/>
          </a:stretch>
        </p:blipFill>
        <p:spPr>
          <a:xfrm>
            <a:off x="3822700" y="304800"/>
            <a:ext cx="7887970" cy="226885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75640" y="1814830"/>
            <a:ext cx="29616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首页</a:t>
            </a:r>
            <a:r>
              <a:rPr lang="en-US" altLang="zh-CN"/>
              <a:t>html5+css</a:t>
            </a:r>
            <a:r>
              <a:rPr lang="zh-CN" altLang="en-US"/>
              <a:t>编写页面</a:t>
            </a:r>
            <a:endParaRPr lang="zh-CN" altLang="en-US"/>
          </a:p>
          <a:p>
            <a:r>
              <a:rPr lang="zh-CN" altLang="en-US"/>
              <a:t>并连接数据库通过分页函数输出菜品商家信息</a:t>
            </a:r>
            <a:endParaRPr lang="zh-CN" altLang="en-US"/>
          </a:p>
        </p:txBody>
      </p:sp>
      <p:sp>
        <p:nvSpPr>
          <p:cNvPr id="4101" name="椭圆 9"/>
          <p:cNvSpPr>
            <a:spLocks noChangeArrowheads="1"/>
          </p:cNvSpPr>
          <p:nvPr/>
        </p:nvSpPr>
        <p:spPr bwMode="auto">
          <a:xfrm>
            <a:off x="501650" y="1951990"/>
            <a:ext cx="222885" cy="222250"/>
          </a:xfrm>
          <a:prstGeom prst="ellipse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p>
            <a:pPr algn="ctr"/>
            <a:endParaRPr lang="zh-CN" altLang="zh-CN" sz="240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50" y="3002915"/>
            <a:ext cx="11548110" cy="34867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8775" y="1890395"/>
            <a:ext cx="9951720" cy="48310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10235" y="685800"/>
            <a:ext cx="19138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分页函数</a:t>
            </a:r>
            <a:endParaRPr lang="zh-CN" altLang="en-US"/>
          </a:p>
          <a:p>
            <a:r>
              <a:rPr lang="zh-CN" altLang="en-US"/>
              <a:t>       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047750" y="1286510"/>
            <a:ext cx="53530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链接数据库调用</a:t>
            </a:r>
            <a:r>
              <a:rPr lang="en-US" altLang="zh-CN"/>
              <a:t>query</a:t>
            </a:r>
            <a:r>
              <a:rPr lang="zh-CN" altLang="en-US"/>
              <a:t>函数把数据按数组输出并分页显示</a:t>
            </a:r>
            <a:endParaRPr lang="zh-CN" altLang="en-US"/>
          </a:p>
        </p:txBody>
      </p:sp>
      <p:sp>
        <p:nvSpPr>
          <p:cNvPr id="10" name="椭圆 9"/>
          <p:cNvSpPr>
            <a:spLocks noChangeArrowheads="1"/>
          </p:cNvSpPr>
          <p:nvPr/>
        </p:nvSpPr>
        <p:spPr bwMode="auto">
          <a:xfrm>
            <a:off x="462280" y="762635"/>
            <a:ext cx="222885" cy="222250"/>
          </a:xfrm>
          <a:prstGeom prst="ellipse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p>
            <a:pPr algn="ctr"/>
            <a:endParaRPr lang="zh-CN" altLang="zh-CN" sz="240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07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矩形 2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60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10244" name="直接连接符 10"/>
          <p:cNvSpPr>
            <a:spLocks noChangeShapeType="1"/>
          </p:cNvSpPr>
          <p:nvPr/>
        </p:nvSpPr>
        <p:spPr bwMode="auto">
          <a:xfrm>
            <a:off x="0" y="3429000"/>
            <a:ext cx="12192000" cy="0"/>
          </a:xfrm>
          <a:prstGeom prst="line">
            <a:avLst/>
          </a:prstGeom>
          <a:noFill/>
          <a:ln w="28575" cap="flat" cmpd="sng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5" name="椭圆 6"/>
          <p:cNvSpPr>
            <a:spLocks noChangeArrowheads="1"/>
          </p:cNvSpPr>
          <p:nvPr/>
        </p:nvSpPr>
        <p:spPr bwMode="auto">
          <a:xfrm>
            <a:off x="3784600" y="1117600"/>
            <a:ext cx="4622800" cy="462280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10246" name="文本框 7"/>
          <p:cNvSpPr>
            <a:spLocks noChangeArrowheads="1"/>
          </p:cNvSpPr>
          <p:nvPr/>
        </p:nvSpPr>
        <p:spPr bwMode="auto">
          <a:xfrm>
            <a:off x="5254625" y="1851025"/>
            <a:ext cx="1682750" cy="315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99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1990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247" name="椭圆 8"/>
          <p:cNvSpPr>
            <a:spLocks noChangeArrowheads="1"/>
          </p:cNvSpPr>
          <p:nvPr/>
        </p:nvSpPr>
        <p:spPr bwMode="auto">
          <a:xfrm>
            <a:off x="4068763" y="1401763"/>
            <a:ext cx="4054475" cy="4054475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9A6162E-6EC1-4285-81C1-7BA3CF44AB4B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146" name="矩形 1"/>
          <p:cNvSpPr>
            <a:spLocks noChangeArrowheads="1"/>
          </p:cNvSpPr>
          <p:nvPr/>
        </p:nvSpPr>
        <p:spPr bwMode="auto">
          <a:xfrm>
            <a:off x="357188" y="188913"/>
            <a:ext cx="2621280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p>
            <a:pPr algn="l"/>
            <a:r>
              <a:rPr 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PART TWO    </a:t>
            </a:r>
            <a:endParaRPr 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zh-CN" altLang="en-US" sz="320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微软雅黑" panose="020B0503020204020204" pitchFamily="34" charset="-122"/>
              </a:rPr>
              <a:t>登陆注册功能</a:t>
            </a:r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9396" name="图片 -21474826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35713" y="109538"/>
            <a:ext cx="5002212" cy="6638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2281555" y="2014220"/>
            <a:ext cx="349694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注册：</a:t>
            </a:r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1.用户提交注册表</a:t>
            </a:r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2.系统验证并审核通过后返回</a:t>
            </a:r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登录：</a:t>
            </a:r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1.用户提交登录信息并同意安全使用协议</a:t>
            </a:r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2.系统验证通过后进入平台</a:t>
            </a:r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59394" name="文本框 2"/>
          <p:cNvSpPr txBox="1"/>
          <p:nvPr/>
        </p:nvSpPr>
        <p:spPr>
          <a:xfrm>
            <a:off x="838200" y="1765935"/>
            <a:ext cx="598488" cy="26765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b="1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rPr>
              <a:t>登录注册流程图</a:t>
            </a:r>
            <a:endParaRPr lang="zh-CN" altLang="en-US" sz="2400" b="1" dirty="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​​">
      <a:majorFont>
        <a:latin typeface="等线 Light"/>
        <a:ea typeface="等线 Light"/>
        <a:cs typeface="等线 Light"/>
      </a:majorFont>
      <a:minorFont>
        <a:latin typeface="等线"/>
        <a:ea typeface="等线"/>
        <a:cs typeface="等线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1229</Words>
  <Application>WPS 演示</Application>
  <PresentationFormat>宽屏</PresentationFormat>
  <Paragraphs>144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5" baseType="lpstr">
      <vt:lpstr>Arial</vt:lpstr>
      <vt:lpstr>宋体</vt:lpstr>
      <vt:lpstr>Wingdings</vt:lpstr>
      <vt:lpstr>等线 Light</vt:lpstr>
      <vt:lpstr>等线</vt:lpstr>
      <vt:lpstr>方正兰亭超细黑简体</vt:lpstr>
      <vt:lpstr>黑体</vt:lpstr>
      <vt:lpstr>Levenim MT</vt:lpstr>
      <vt:lpstr>微软雅黑</vt:lpstr>
      <vt:lpstr>楷体</vt:lpstr>
      <vt:lpstr>Arial Unicode MS</vt:lpstr>
      <vt:lpstr>Calibri</vt:lpstr>
      <vt:lpstr>NumberOnly</vt:lpstr>
      <vt:lpstr>webwppDefTheme</vt:lpstr>
      <vt:lpstr>Office 主题​​</vt:lpstr>
      <vt:lpstr>PowerPoint 演示文稿</vt:lpstr>
      <vt:lpstr>PowerPoint 演示文稿</vt:lpstr>
      <vt:lpstr>PowerPoint 演示文稿</vt:lpstr>
      <vt:lpstr>项目介绍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BOSSPPT 2017-2018</dc:creator>
  <cp:lastModifiedBy>printf</cp:lastModifiedBy>
  <cp:revision>16</cp:revision>
  <dcterms:created xsi:type="dcterms:W3CDTF">2020-06-02T08:34:00Z</dcterms:created>
  <dcterms:modified xsi:type="dcterms:W3CDTF">2020-06-30T09:21:47Z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