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8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63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A4D"/>
    <a:srgbClr val="A6A6A6"/>
    <a:srgbClr val="DCA898"/>
    <a:srgbClr val="9C2D0C"/>
    <a:srgbClr val="FFF9F6"/>
    <a:srgbClr val="F1E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08" y="76"/>
      </p:cViewPr>
      <p:guideLst>
        <p:guide orient="horz" pos="2172"/>
        <p:guide pos="3824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3F382A5-FC12-4F0E-8B0C-BBA95E4CBDB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07A55A5-132C-485D-ABCB-02C10D1BE93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tags" Target="../tags/tag16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5.emf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3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2" name="圆角矩形 351"/>
          <p:cNvSpPr/>
          <p:nvPr/>
        </p:nvSpPr>
        <p:spPr>
          <a:xfrm>
            <a:off x="5122863" y="4497388"/>
            <a:ext cx="1979613" cy="398463"/>
          </a:xfrm>
          <a:prstGeom prst="roundRect">
            <a:avLst>
              <a:gd name="adj" fmla="val 50000"/>
            </a:avLst>
          </a:prstGeom>
          <a:solidFill>
            <a:srgbClr val="C36A4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矩形 352"/>
          <p:cNvSpPr/>
          <p:nvPr/>
        </p:nvSpPr>
        <p:spPr>
          <a:xfrm>
            <a:off x="5429250" y="4522788"/>
            <a:ext cx="1403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图片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图片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矩形 17"/>
          <p:cNvSpPr/>
          <p:nvPr/>
        </p:nvSpPr>
        <p:spPr>
          <a:xfrm>
            <a:off x="2278063" y="4019550"/>
            <a:ext cx="1231900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LOGO -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58" name="标题 2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298575" y="171450"/>
            <a:ext cx="9799638" cy="2570163"/>
          </a:xfrm>
          <a:ln/>
        </p:spPr>
        <p:txBody>
          <a:bodyPr vert="horz" lIns="91440" tIns="45720" rIns="91440" bIns="45720" anchor="b"/>
          <a:p>
            <a:pPr defTabSz="914400">
              <a:buClrTx/>
              <a:buSzTx/>
              <a:buFontTx/>
            </a:pPr>
            <a:r>
              <a:rPr lang="zh-CN" altLang="zh-CN" kern="1200">
                <a:latin typeface="+mj-lt"/>
                <a:ea typeface="+mj-ea"/>
                <a:cs typeface="+mj-cs"/>
              </a:rPr>
              <a:t>网上订餐 个人项目报告</a:t>
            </a:r>
            <a:endParaRPr lang="zh-CN" altLang="zh-CN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1" hasCustomPrompt="1"/>
          </p:nvPr>
        </p:nvSpPr>
        <p:spPr>
          <a:xfrm>
            <a:off x="608013" y="1490663"/>
            <a:ext cx="9612312" cy="1941512"/>
          </a:xfrm>
          <a:ln/>
        </p:spPr>
        <p:txBody>
          <a:bodyPr vert="horz" lIns="91440" tIns="45720" rIns="91440" bIns="45720" anchor="t"/>
          <a:p>
            <a:r>
              <a:rPr lang="zh-CN">
                <a:sym typeface="等线" panose="02010600030101010101" charset="-122"/>
              </a:rPr>
              <a:t>我使用的</a:t>
            </a:r>
            <a:r>
              <a:rPr lang="en-US" altLang="zh-CN">
                <a:sym typeface="等线" panose="02010600030101010101" charset="-122"/>
              </a:rPr>
              <a:t>switch-case</a:t>
            </a:r>
            <a:r>
              <a:rPr lang="zh-CN">
                <a:sym typeface="等线" panose="02010600030101010101" charset="-122"/>
              </a:rPr>
              <a:t>来应对同一个页面的不同按钮的操作，</a:t>
            </a:r>
            <a:r>
              <a:rPr lang="en-US" altLang="zh-CN">
                <a:sym typeface="等线" panose="02010600030101010101" charset="-122"/>
              </a:rPr>
              <a:t>add</a:t>
            </a:r>
            <a:r>
              <a:rPr lang="zh-CN">
                <a:sym typeface="等线" panose="02010600030101010101" charset="-122"/>
              </a:rPr>
              <a:t>按钮对应餐厅的添加，首先判断餐厅名是否为空，数据判断完成后会保存在数据库中的restaurant数据表中，新增成功会返回后台主页</a:t>
            </a:r>
            <a:endParaRPr lang="zh-CN">
              <a:sym typeface="等线" panose="02010600030101010101" charset="-122"/>
            </a:endParaRPr>
          </a:p>
          <a:p>
            <a:endParaRPr lang="zh-CN" altLang="en-US"/>
          </a:p>
        </p:txBody>
      </p:sp>
      <p:pic>
        <p:nvPicPr>
          <p:cNvPr id="11266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3608388"/>
            <a:ext cx="10058400" cy="306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"/>
          <p:cNvSpPr txBox="1"/>
          <p:nvPr/>
        </p:nvSpPr>
        <p:spPr>
          <a:xfrm>
            <a:off x="746125" y="608013"/>
            <a:ext cx="9218613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等线" panose="02010600030101010101" charset="-122"/>
                <a:ea typeface="等线" panose="02010600030101010101" charset="-122"/>
              </a:rPr>
              <a:t>编码实现和集成测试的内容</a:t>
            </a:r>
            <a:endParaRPr lang="zh-CN" altLang="en-US" sz="36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038" y="1946275"/>
            <a:ext cx="4852987" cy="413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文本框 4"/>
          <p:cNvSpPr txBox="1"/>
          <p:nvPr/>
        </p:nvSpPr>
        <p:spPr>
          <a:xfrm>
            <a:off x="1295400" y="573088"/>
            <a:ext cx="96012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case list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是默认显示在页面的内容，使用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css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内容对遍历输出的数据进行有序排列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编辑通过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链接跳转进行所在餐厅的内容编辑，删除也是通过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id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进行数据库的消除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删除成功后会返回主页面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2291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63" y="2509838"/>
            <a:ext cx="6227762" cy="35702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4"/>
          <p:cNvSpPr txBox="1"/>
          <p:nvPr/>
        </p:nvSpPr>
        <p:spPr>
          <a:xfrm>
            <a:off x="6565265" y="684530"/>
            <a:ext cx="56267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菜品管理的遍历也是通过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sql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语句循环数据库中的数据再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while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循环导出数据，然后使用了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mvc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模式的链接进行跳转到主页面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3315" name="图片 6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4143375"/>
            <a:ext cx="10058400" cy="253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L[NB{_F8F{TSDM`0XM5VU)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684530"/>
            <a:ext cx="6244590" cy="3164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6113" y="1978025"/>
            <a:ext cx="4899025" cy="431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文本框 4"/>
          <p:cNvSpPr txBox="1"/>
          <p:nvPr/>
        </p:nvSpPr>
        <p:spPr>
          <a:xfrm>
            <a:off x="627063" y="322263"/>
            <a:ext cx="112680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使用表单对菜品的内容进行新增或者修改，通过判断数据表中此数据是否存在来判断保存是否成功，上传菜品时间则是数据库表中本数据被变动的时间，而数据的导出则是通过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foreach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语句循环数据库表中的信息生成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4339" name="图片 8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2365375"/>
            <a:ext cx="6600825" cy="35417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4" descr="C:\Users\houxu\Desktop\12.pn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3159125"/>
            <a:ext cx="10325100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文本框 5"/>
          <p:cNvSpPr txBox="1"/>
          <p:nvPr/>
        </p:nvSpPr>
        <p:spPr>
          <a:xfrm>
            <a:off x="1200150" y="557213"/>
            <a:ext cx="8751888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订单管理的搜索栏采用了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select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进行选择而不是模糊搜索，通过选项能更快速的进行下一部分操作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3" y="2820988"/>
            <a:ext cx="9629775" cy="353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文本框 4"/>
          <p:cNvSpPr txBox="1"/>
          <p:nvPr/>
        </p:nvSpPr>
        <p:spPr>
          <a:xfrm>
            <a:off x="1023938" y="355600"/>
            <a:ext cx="83978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留言管理主要是保存着用户在用餐后对菜品的评价，在后台页面则可以对用户的评价做出回复，与用户进行交流，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0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4"/>
            </p:custDataLst>
          </p:nvPr>
        </p:nvSpPr>
        <p:spPr>
          <a:xfrm>
            <a:off x="4992574" y="2646266"/>
            <a:ext cx="6494684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6000" b="0" strike="noStrike" noProof="1" dirty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汇</a:t>
            </a:r>
            <a:r>
              <a:rPr lang="zh-CN" altLang="en-US" sz="60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报完毕感谢观看</a:t>
            </a:r>
            <a:endParaRPr lang="en-US" sz="60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352" name="圆角矩形 351"/>
          <p:cNvSpPr/>
          <p:nvPr/>
        </p:nvSpPr>
        <p:spPr>
          <a:xfrm>
            <a:off x="5122863" y="4497388"/>
            <a:ext cx="1979613" cy="398463"/>
          </a:xfrm>
          <a:prstGeom prst="roundRect">
            <a:avLst>
              <a:gd name="adj" fmla="val 50000"/>
            </a:avLst>
          </a:prstGeom>
          <a:solidFill>
            <a:srgbClr val="C36A4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14" name="矩形 352"/>
          <p:cNvSpPr/>
          <p:nvPr/>
        </p:nvSpPr>
        <p:spPr>
          <a:xfrm>
            <a:off x="5429250" y="4522788"/>
            <a:ext cx="14033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汇报人：侯旭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5" name="图片 3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3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7" name="矩形 17"/>
          <p:cNvSpPr/>
          <p:nvPr/>
        </p:nvSpPr>
        <p:spPr>
          <a:xfrm>
            <a:off x="2278063" y="4019550"/>
            <a:ext cx="1231900" cy="338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LOGO -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多边形: 形状 1"/>
          <p:cNvSpPr/>
          <p:nvPr/>
        </p:nvSpPr>
        <p:spPr>
          <a:xfrm>
            <a:off x="8789988" y="2428875"/>
            <a:ext cx="2408238" cy="3278188"/>
          </a:xfrm>
          <a:prstGeom prst="roundRect">
            <a:avLst/>
          </a:prstGeom>
          <a:solidFill>
            <a:srgbClr val="9C2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896938" y="2428875"/>
            <a:ext cx="2408238" cy="3278188"/>
          </a:xfrm>
          <a:prstGeom prst="roundRect">
            <a:avLst/>
          </a:prstGeom>
          <a:solidFill>
            <a:srgbClr val="C3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891088" y="2428875"/>
            <a:ext cx="2408238" cy="3278188"/>
          </a:xfrm>
          <a:prstGeom prst="roundRect">
            <a:avLst/>
          </a:prstGeom>
          <a:solidFill>
            <a:srgbClr val="DCA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trike="noStrike" noProof="1">
              <a:solidFill>
                <a:schemeClr val="l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29463" y="3116263"/>
            <a:ext cx="627063" cy="52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40575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774238" y="3116263"/>
            <a:ext cx="620713" cy="52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2338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16100" y="3116263"/>
            <a:ext cx="627063" cy="52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19275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81675" y="3116263"/>
            <a:ext cx="627063" cy="522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1" i="0" kern="1200" cap="none" spc="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70400" y="4937125"/>
            <a:ext cx="5635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759825" y="3908425"/>
            <a:ext cx="2468563" cy="398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strike="noStrike" noProof="1">
                <a:latin typeface="+mn-lt"/>
                <a:ea typeface="+mn-ea"/>
                <a:cs typeface="+mn-cs"/>
                <a:sym typeface="+mn-ea"/>
              </a:rPr>
              <a:t>编码实现和集成测试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413" y="3792538"/>
            <a:ext cx="2214563" cy="398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defRPr/>
            </a:pPr>
            <a:r>
              <a:rPr lang="zh-CN" altLang="en-US" sz="2000" strike="noStrike" noProof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Heavy" pitchFamily="18" charset="-122"/>
                <a:ea typeface="思源宋体 Heavy" pitchFamily="18" charset="-122"/>
                <a:cs typeface="+mn-cs"/>
              </a:rPr>
              <a:t>个人部分完成情况</a:t>
            </a:r>
            <a:endParaRPr lang="zh-CN" altLang="en-US" sz="2000" strike="noStrike" noProof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8413" y="3790950"/>
            <a:ext cx="2087563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宋体 Heavy" pitchFamily="18" charset="-122"/>
                <a:ea typeface="思源宋体 Heavy" pitchFamily="18" charset="-122"/>
                <a:cs typeface="+mn-cs"/>
              </a:rPr>
              <a:t>实现部分图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3087" name="文本框 21"/>
          <p:cNvSpPr txBox="1"/>
          <p:nvPr/>
        </p:nvSpPr>
        <p:spPr>
          <a:xfrm>
            <a:off x="5076825" y="746125"/>
            <a:ext cx="2038350" cy="923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5400" dirty="0">
                <a:solidFill>
                  <a:srgbClr val="C36A4D"/>
                </a:solidFill>
                <a:latin typeface="腾祥铭宋简-W8" pitchFamily="2" charset="0"/>
                <a:ea typeface="等线" panose="02010600030101010101" charset="-122"/>
                <a:cs typeface="腾祥铭宋简-W8" pitchFamily="2" charset="0"/>
              </a:rPr>
              <a:t>目录</a:t>
            </a:r>
            <a:endParaRPr lang="zh-CN" altLang="en-US" sz="5400" dirty="0">
              <a:solidFill>
                <a:srgbClr val="C36A4D"/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sp>
        <p:nvSpPr>
          <p:cNvPr id="3088" name="文本框 22"/>
          <p:cNvSpPr txBox="1"/>
          <p:nvPr/>
        </p:nvSpPr>
        <p:spPr>
          <a:xfrm>
            <a:off x="5384800" y="1608138"/>
            <a:ext cx="147320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 defTabSz="609600"/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CONTENT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772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8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个人部分完成情况</a:t>
            </a:r>
            <a:endParaRPr lang="zh-CN" sz="48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4103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矩形 1"/>
          <p:cNvSpPr/>
          <p:nvPr/>
        </p:nvSpPr>
        <p:spPr>
          <a:xfrm>
            <a:off x="2149475" y="2933700"/>
            <a:ext cx="1431925" cy="1323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C3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4" name="Group 51"/>
          <p:cNvGrpSpPr/>
          <p:nvPr/>
        </p:nvGrpSpPr>
        <p:grpSpPr>
          <a:xfrm>
            <a:off x="8664085" y="4362254"/>
            <a:ext cx="397826" cy="344065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5" name="Freeform 154"/>
            <p:cNvSpPr/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56"/>
            <p:cNvSpPr/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/>
              <a:endParaRPr 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428325" y="2074877"/>
            <a:ext cx="2902367" cy="68199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3200" b="0" strike="noStrike" noProof="1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个人完成情况</a:t>
            </a:r>
            <a:endParaRPr lang="zh-CN" sz="3200" b="0" strike="noStrike" noProof="1" dirty="0">
              <a:solidFill>
                <a:schemeClr val="bg1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549775" y="1816100"/>
            <a:ext cx="6797675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1.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完成了网上订餐系统后台管理中的餐厅设置的增删查改，留言管理和订单管理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完成了菜品上新的处理和订单状态修改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772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8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实现部分图</a:t>
            </a:r>
            <a:endParaRPr lang="zh-CN" sz="48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6151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2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矩形 1"/>
          <p:cNvSpPr/>
          <p:nvPr/>
        </p:nvSpPr>
        <p:spPr>
          <a:xfrm>
            <a:off x="2149475" y="2933700"/>
            <a:ext cx="1198563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内容占位符 3"/>
          <p:cNvPicPr>
            <a:picLocks noGrp="1" noChangeAspect="1"/>
          </p:cNvPicPr>
          <p:nvPr>
            <p:ph idx="1" hasCustomPrompt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1338" y="1004888"/>
            <a:ext cx="9831387" cy="5226050"/>
          </a:xfrm>
          <a:ln/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每一个子模块的首页都是通过列表的形式进行第一展现，然后通过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kumimoji="0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链接跳转到不同的页面进行操作</a:t>
            </a:r>
            <a:endParaRPr kumimoji="0" sz="2000" b="0" i="0" u="none" strike="noStrike" kern="1200" cap="none" spc="0" normalizeH="0" baseline="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内容占位符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830263" y="2328863"/>
            <a:ext cx="8272462" cy="2625725"/>
          </a:xfrm>
          <a:ln/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p>
            <a:endParaRPr lang="zh-CN" altLang="en-US"/>
          </a:p>
        </p:txBody>
      </p:sp>
      <p:pic>
        <p:nvPicPr>
          <p:cNvPr id="9218" name="内容占位符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tretch>
            <a:fillRect/>
          </a:stretch>
        </p:blipFill>
        <p:spPr>
          <a:xfrm>
            <a:off x="1835150" y="1490663"/>
            <a:ext cx="7454900" cy="4759325"/>
          </a:xfrm>
          <a:ln/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90725"/>
            <a:ext cx="1881188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98675"/>
            <a:ext cx="2752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13" y="-1187450"/>
            <a:ext cx="1841500" cy="1938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0" y="5765800"/>
            <a:ext cx="1576388" cy="1660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8" y="4098925"/>
            <a:ext cx="925512" cy="973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1" name="PA_文本框 2"/>
          <p:cNvSpPr txBox="1"/>
          <p:nvPr>
            <p:custDataLst>
              <p:tags r:id="rId5"/>
            </p:custDataLst>
          </p:nvPr>
        </p:nvSpPr>
        <p:spPr>
          <a:xfrm>
            <a:off x="4992574" y="2646265"/>
            <a:ext cx="5319826" cy="903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sz="4400" b="0" strike="noStrike" noProof="1" dirty="0" smtClean="0">
                <a:solidFill>
                  <a:srgbClr val="C36A4D"/>
                </a:solidFill>
                <a:latin typeface="思源宋体 Heavy" pitchFamily="18" charset="-122"/>
                <a:ea typeface="思源宋体 Heavy" pitchFamily="18" charset="-122"/>
                <a:cs typeface="+mn-cs"/>
              </a:rPr>
              <a:t>编码实现和集成测试</a:t>
            </a:r>
            <a:endParaRPr lang="zh-CN" sz="4400" b="0" strike="noStrike" noProof="1" dirty="0">
              <a:solidFill>
                <a:srgbClr val="C36A4D"/>
              </a:solidFill>
              <a:latin typeface="思源宋体 Heavy" pitchFamily="18" charset="-122"/>
              <a:ea typeface="思源宋体 Heavy" pitchFamily="18" charset="-122"/>
            </a:endParaRPr>
          </a:p>
        </p:txBody>
      </p:sp>
      <p:sp>
        <p:nvSpPr>
          <p:cNvPr id="10247" name="矩形 352"/>
          <p:cNvSpPr/>
          <p:nvPr/>
        </p:nvSpPr>
        <p:spPr>
          <a:xfrm>
            <a:off x="5492750" y="4532313"/>
            <a:ext cx="122078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8" name="图片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5449888"/>
            <a:ext cx="4064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9" name="图片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5846763"/>
            <a:ext cx="527050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0" name="矩形 1"/>
          <p:cNvSpPr/>
          <p:nvPr/>
        </p:nvSpPr>
        <p:spPr>
          <a:xfrm>
            <a:off x="2149475" y="2933700"/>
            <a:ext cx="1198563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思源宋体 Heavy" pitchFamily="18" charset="-122"/>
                <a:ea typeface="思源宋体 Heavy" pitchFamily="18" charset="-122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PLACING_PICTURE_USER_VIEWPORT" val="{&quot;height&quot;:7495,&quot;width&quot;:4738}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</vt:lpstr>
      <vt:lpstr>思源宋体 Heavy</vt:lpstr>
      <vt:lpstr>腾祥铭宋简-W8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淡蓝</cp:lastModifiedBy>
  <cp:revision>71</cp:revision>
  <dcterms:created xsi:type="dcterms:W3CDTF">2020-05-29T06:43:00Z</dcterms:created>
  <dcterms:modified xsi:type="dcterms:W3CDTF">2020-06-30T08:22:27Z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