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58" r:id="rId6"/>
    <p:sldId id="259" r:id="rId7"/>
    <p:sldId id="260" r:id="rId8"/>
    <p:sldId id="261" r:id="rId9"/>
    <p:sldId id="262" r:id="rId10"/>
    <p:sldId id="263" r:id="rId11"/>
    <p:sldId id="267" r:id="rId12"/>
    <p:sldId id="265" r:id="rId13"/>
    <p:sldId id="264" r:id="rId14"/>
    <p:sldId id="268" r:id="rId15"/>
    <p:sldId id="26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C80"/>
    <a:srgbClr val="71B9F0"/>
    <a:srgbClr val="83DD9B"/>
    <a:srgbClr val="191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97C0303-F80C-437D-918E-92542028D4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5DBC64-BEA0-4746-86DD-6F2CDBD9A9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0303-F80C-437D-918E-92542028D4F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DBC64-BEA0-4746-86DD-6F2CDBD9A9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hyperlink" Target="https://www.datafountain.cn/competitions/536/ranking?isRedance=1" TargetMode="Externa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hyperlink" Target="https://kexue.fm/archives/8046" TargetMode="External"/><Relationship Id="rId5" Type="http://schemas.openxmlformats.org/officeDocument/2006/relationships/hyperlink" Target="https://zhuanlan.zhihu.com/p/504279252" TargetMode="External"/><Relationship Id="rId4" Type="http://schemas.openxmlformats.org/officeDocument/2006/relationships/hyperlink" Target="https://openreview.net/pdf?id=pz1euXohm4H" TargetMode="External"/><Relationship Id="rId3" Type="http://schemas.openxmlformats.org/officeDocument/2006/relationships/hyperlink" Target="https://arxiv.org/abs/1912.08777" TargetMode="External"/><Relationship Id="rId2" Type="http://schemas.openxmlformats.org/officeDocument/2006/relationships/hyperlink" Target="https://zhuanlan.zhihu.com/p/412889866" TargetMode="External"/><Relationship Id="rId1" Type="http://schemas.openxmlformats.org/officeDocument/2006/relationships/hyperlink" Target="https://github.com/PaddlePaddle/PaddleNLP/tree/develop/applications/text_summarization/finetu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hyperlink" Target="https://github.com/TARGET-SIDE-DATA-AUG/TSDASG" TargetMode="Externa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815309"/>
            <a:ext cx="9144000" cy="1227382"/>
          </a:xfrm>
        </p:spPr>
        <p:txBody>
          <a:bodyPr>
            <a:noAutofit/>
          </a:bodyPr>
          <a:lstStyle/>
          <a:p>
            <a:r>
              <a:rPr lang="zh-CN" altLang="en-US" sz="3600" b="1" dirty="0">
                <a:latin typeface="+mn-lt"/>
              </a:rPr>
              <a:t>客服通话文本摘要提取</a:t>
            </a:r>
            <a:br>
              <a:rPr lang="en-US" altLang="zh-CN" sz="3600" b="1" dirty="0">
                <a:latin typeface="+mn-lt"/>
              </a:rPr>
            </a:br>
            <a:r>
              <a:rPr lang="en-US" altLang="zh-CN" sz="3600" b="1" dirty="0">
                <a:latin typeface="+mn-lt"/>
              </a:rPr>
              <a:t>                                         </a:t>
            </a:r>
            <a:r>
              <a:rPr lang="en-US" altLang="zh-CN" sz="1800" b="1" dirty="0">
                <a:latin typeface="+mn-lt"/>
              </a:rPr>
              <a:t>---</a:t>
            </a:r>
            <a:r>
              <a:rPr lang="zh-CN" altLang="en-US" sz="1800" b="1" dirty="0">
                <a:latin typeface="+mn-lt"/>
              </a:rPr>
              <a:t>基于</a:t>
            </a:r>
            <a:r>
              <a:rPr lang="en-US" altLang="zh-CN" sz="1800" b="1" dirty="0">
                <a:latin typeface="+mn-lt"/>
              </a:rPr>
              <a:t>PEGASUS</a:t>
            </a:r>
            <a:r>
              <a:rPr lang="zh-CN" altLang="en-US" sz="1800" b="1" dirty="0">
                <a:latin typeface="+mn-lt"/>
              </a:rPr>
              <a:t>的迭代式摘要抽取</a:t>
            </a:r>
            <a:endParaRPr lang="zh-CN" altLang="en-US" sz="3600" b="1"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1" y="147526"/>
            <a:ext cx="2212215"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3 </a:t>
            </a:r>
            <a:r>
              <a:rPr lang="zh-CN" altLang="en-US" b="1" dirty="0"/>
              <a:t>网络与训练</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4" name="副标题 2"/>
          <p:cNvSpPr txBox="1"/>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3.3 </a:t>
            </a:r>
            <a:r>
              <a:rPr lang="zh-CN" altLang="en-US" sz="2000" b="1" dirty="0"/>
              <a:t>训练</a:t>
            </a:r>
            <a:endParaRPr lang="zh-CN" altLang="en-US" sz="2000" b="1" dirty="0"/>
          </a:p>
        </p:txBody>
      </p:sp>
      <p:sp>
        <p:nvSpPr>
          <p:cNvPr id="2" name="副标题 2"/>
          <p:cNvSpPr txBox="1"/>
          <p:nvPr/>
        </p:nvSpPr>
        <p:spPr>
          <a:xfrm>
            <a:off x="535708" y="1405069"/>
            <a:ext cx="10834255" cy="9348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在</a:t>
            </a:r>
            <a:r>
              <a:rPr lang="en-US" altLang="zh-CN" sz="1600" dirty="0" err="1"/>
              <a:t>linux</a:t>
            </a:r>
            <a:r>
              <a:rPr lang="zh-CN" altLang="en-US" sz="1600" dirty="0"/>
              <a:t>（</a:t>
            </a:r>
            <a:r>
              <a:rPr lang="en-US" altLang="zh-CN" sz="1600" dirty="0"/>
              <a:t>Ubuntu 18.04</a:t>
            </a:r>
            <a:r>
              <a:rPr lang="zh-CN" altLang="en-US" sz="1600" dirty="0"/>
              <a:t>）服务器上使用</a:t>
            </a:r>
            <a:r>
              <a:rPr lang="en-US" altLang="zh-CN" sz="1600" dirty="0"/>
              <a:t>Paddle</a:t>
            </a:r>
            <a:r>
              <a:rPr lang="zh-CN" altLang="en-US" sz="1600" dirty="0"/>
              <a:t>框架作为深度学习框架，显卡为</a:t>
            </a:r>
            <a:r>
              <a:rPr lang="en-US" altLang="zh-CN" sz="1600" dirty="0"/>
              <a:t>24G NVIDIA P40</a:t>
            </a:r>
            <a:r>
              <a:rPr lang="zh-CN" altLang="en-US" sz="1600" dirty="0"/>
              <a:t>单卡，</a:t>
            </a:r>
            <a:r>
              <a:rPr lang="en-US" altLang="zh-CN" sz="1600" dirty="0"/>
              <a:t>cuda11.2</a:t>
            </a:r>
            <a:r>
              <a:rPr lang="zh-CN" altLang="en-US" sz="1600" dirty="0"/>
              <a:t>。</a:t>
            </a:r>
            <a:endParaRPr lang="en-US" altLang="zh-CN" sz="1600" dirty="0"/>
          </a:p>
          <a:p>
            <a:pPr marL="285750" indent="-285750" algn="l">
              <a:lnSpc>
                <a:spcPct val="100000"/>
              </a:lnSpc>
              <a:buFont typeface="Arial" panose="020B0604020202020204" pitchFamily="34" charset="0"/>
              <a:buChar char="•"/>
            </a:pPr>
            <a:r>
              <a:rPr lang="zh-CN" altLang="en-US" sz="1600" dirty="0"/>
              <a:t>最终训练</a:t>
            </a:r>
            <a:r>
              <a:rPr lang="en-US" altLang="zh-CN" sz="1600" dirty="0"/>
              <a:t>epoch</a:t>
            </a:r>
            <a:r>
              <a:rPr lang="zh-CN" altLang="en-US" sz="1600" dirty="0"/>
              <a:t>为</a:t>
            </a:r>
            <a:r>
              <a:rPr lang="en-US" altLang="zh-CN" sz="1600" dirty="0"/>
              <a:t>50</a:t>
            </a:r>
            <a:r>
              <a:rPr lang="zh-CN" altLang="en-US" sz="1600" dirty="0"/>
              <a:t>，总共大约</a:t>
            </a:r>
            <a:r>
              <a:rPr lang="en-US" altLang="zh-CN" sz="1600" dirty="0"/>
              <a:t>15w</a:t>
            </a:r>
            <a:r>
              <a:rPr lang="zh-CN" altLang="en-US" sz="1600" dirty="0"/>
              <a:t>个</a:t>
            </a:r>
            <a:r>
              <a:rPr lang="en-US" altLang="zh-CN" sz="1600" dirty="0"/>
              <a:t>step</a:t>
            </a:r>
            <a:r>
              <a:rPr lang="zh-CN" altLang="en-US" sz="1600" dirty="0"/>
              <a:t>，</a:t>
            </a:r>
            <a:r>
              <a:rPr lang="en-US" altLang="zh-CN" sz="1600" dirty="0"/>
              <a:t>0.9s/step</a:t>
            </a:r>
            <a:r>
              <a:rPr lang="zh-CN" altLang="en-US" sz="1600" dirty="0"/>
              <a:t>，大约需要</a:t>
            </a:r>
            <a:r>
              <a:rPr lang="en-US" altLang="zh-CN" sz="1600" dirty="0"/>
              <a:t>2</a:t>
            </a:r>
            <a:r>
              <a:rPr lang="zh-CN" altLang="en-US" sz="1600" dirty="0"/>
              <a:t>天时间，在</a:t>
            </a:r>
            <a:r>
              <a:rPr lang="en-US" altLang="zh-CN" sz="1600" dirty="0"/>
              <a:t>12w step</a:t>
            </a:r>
            <a:r>
              <a:rPr lang="zh-CN" altLang="en-US" sz="1600" dirty="0"/>
              <a:t>时网络最终收敛。</a:t>
            </a:r>
            <a:endParaRPr lang="en-US" altLang="zh-CN" sz="1600" dirty="0"/>
          </a:p>
          <a:p>
            <a:pPr marL="285750" indent="-285750" algn="l">
              <a:lnSpc>
                <a:spcPct val="100000"/>
              </a:lnSpc>
              <a:buFont typeface="Arial" panose="020B0604020202020204" pitchFamily="34" charset="0"/>
              <a:buChar char="•"/>
            </a:pPr>
            <a:r>
              <a:rPr lang="zh-CN" altLang="en-US" sz="1600" dirty="0"/>
              <a:t>在训练</a:t>
            </a:r>
            <a:r>
              <a:rPr lang="en-US" altLang="zh-CN" sz="1600" dirty="0"/>
              <a:t>step</a:t>
            </a:r>
            <a:r>
              <a:rPr lang="zh-CN" altLang="en-US" sz="1600" dirty="0"/>
              <a:t>的最后时候，每</a:t>
            </a:r>
            <a:r>
              <a:rPr lang="en-US" altLang="zh-CN" sz="1600" dirty="0"/>
              <a:t>4000step</a:t>
            </a:r>
            <a:r>
              <a:rPr lang="zh-CN" altLang="en-US" sz="1600" dirty="0"/>
              <a:t>进行一次判断，通过选取最优的</a:t>
            </a:r>
            <a:r>
              <a:rPr lang="en-US" altLang="zh-CN" sz="1600" dirty="0"/>
              <a:t>rouge</a:t>
            </a:r>
            <a:r>
              <a:rPr lang="zh-CN" altLang="en-US" sz="1600" dirty="0"/>
              <a:t>的模型作为最终的输出模型。</a:t>
            </a:r>
            <a:endParaRPr lang="en-US" altLang="zh-CN" sz="1600" dirty="0"/>
          </a:p>
          <a:p>
            <a:pPr marL="285750" indent="-285750" algn="l">
              <a:lnSpc>
                <a:spcPct val="100000"/>
              </a:lnSpc>
              <a:buFont typeface="Arial" panose="020B0604020202020204" pitchFamily="34" charset="0"/>
              <a:buChar char="•"/>
            </a:pPr>
            <a:endParaRPr lang="en-US" altLang="zh-CN" sz="1600" dirty="0"/>
          </a:p>
        </p:txBody>
      </p:sp>
      <p:pic>
        <p:nvPicPr>
          <p:cNvPr id="16" name="图片 15"/>
          <p:cNvPicPr>
            <a:picLocks noChangeAspect="1"/>
          </p:cNvPicPr>
          <p:nvPr/>
        </p:nvPicPr>
        <p:blipFill>
          <a:blip r:embed="rId1"/>
          <a:stretch>
            <a:fillRect/>
          </a:stretch>
        </p:blipFill>
        <p:spPr>
          <a:xfrm>
            <a:off x="1212219" y="2877579"/>
            <a:ext cx="9034454" cy="34010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1" y="147526"/>
            <a:ext cx="2373745"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4 </a:t>
            </a:r>
            <a:r>
              <a:rPr lang="zh-CN" altLang="en-US" b="1" dirty="0"/>
              <a:t>数据后处理</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2" name="副标题 2"/>
          <p:cNvSpPr txBox="1"/>
          <p:nvPr/>
        </p:nvSpPr>
        <p:spPr>
          <a:xfrm>
            <a:off x="545135" y="905447"/>
            <a:ext cx="10834255" cy="22336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摘要冗余信息去除：</a:t>
            </a:r>
            <a:r>
              <a:rPr lang="zh-CN" altLang="en-US" sz="1600" dirty="0"/>
              <a:t>生成模型中由于使用</a:t>
            </a:r>
            <a:r>
              <a:rPr lang="en-US" altLang="zh-CN" sz="1600" dirty="0"/>
              <a:t>beam search</a:t>
            </a:r>
            <a:r>
              <a:rPr lang="zh-CN" altLang="en-US" sz="1600" dirty="0"/>
              <a:t>，导致模型会在某一段连续时序中生成重复信息，针对该问题，我们进行了后处理。方法为：</a:t>
            </a:r>
            <a:br>
              <a:rPr lang="en-US" altLang="zh-CN" sz="1600" dirty="0"/>
            </a:br>
            <a:r>
              <a:rPr lang="en-US" altLang="zh-CN" sz="1600" dirty="0"/>
              <a:t>a. </a:t>
            </a:r>
            <a:r>
              <a:rPr lang="zh-CN" altLang="en-US" sz="1600" dirty="0"/>
              <a:t>根据标点符号对生成摘要进行切片，遍历切片，相似度小于阈值的切片加入候选集（经过尝试阈值选择</a:t>
            </a:r>
            <a:r>
              <a:rPr lang="en-US" altLang="zh-CN" sz="1600" dirty="0"/>
              <a:t>0.75</a:t>
            </a:r>
            <a:r>
              <a:rPr lang="zh-CN" altLang="en-US" sz="1600" dirty="0"/>
              <a:t>最优）。</a:t>
            </a:r>
            <a:br>
              <a:rPr lang="en-US" altLang="zh-CN" sz="1600" dirty="0"/>
            </a:br>
            <a:r>
              <a:rPr lang="en-US" altLang="zh-CN" sz="1600" dirty="0"/>
              <a:t>b. </a:t>
            </a:r>
            <a:r>
              <a:rPr lang="zh-CN" altLang="en-US" sz="1600" dirty="0"/>
              <a:t>将候选集中的切片连接作为输出。</a:t>
            </a:r>
            <a:br>
              <a:rPr lang="en-US" altLang="zh-CN" sz="1600" dirty="0"/>
            </a:br>
            <a:r>
              <a:rPr lang="zh-CN" altLang="en-US" sz="1600" dirty="0"/>
              <a:t>其中相似度计算公式为</a:t>
            </a:r>
            <a:endParaRPr lang="en-US" altLang="zh-CN" sz="1600" dirty="0"/>
          </a:p>
        </p:txBody>
      </p:sp>
      <p:pic>
        <p:nvPicPr>
          <p:cNvPr id="7" name="图片 6"/>
          <p:cNvPicPr>
            <a:picLocks noChangeAspect="1"/>
          </p:cNvPicPr>
          <p:nvPr/>
        </p:nvPicPr>
        <p:blipFill>
          <a:blip r:embed="rId1"/>
          <a:stretch>
            <a:fillRect/>
          </a:stretch>
        </p:blipFill>
        <p:spPr>
          <a:xfrm>
            <a:off x="2672696" y="2219648"/>
            <a:ext cx="5443783" cy="745443"/>
          </a:xfrm>
          <a:prstGeom prst="rect">
            <a:avLst/>
          </a:prstGeom>
        </p:spPr>
      </p:pic>
      <p:sp>
        <p:nvSpPr>
          <p:cNvPr id="8" name="副标题 2"/>
          <p:cNvSpPr txBox="1"/>
          <p:nvPr/>
        </p:nvSpPr>
        <p:spPr>
          <a:xfrm>
            <a:off x="545135" y="3565378"/>
            <a:ext cx="10834255" cy="8879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altLang="zh-CN" sz="1600" b="1" dirty="0"/>
              <a:t>OOV</a:t>
            </a:r>
            <a:r>
              <a:rPr lang="zh-CN" altLang="en-US" sz="1600" b="1" dirty="0"/>
              <a:t>处理：</a:t>
            </a:r>
            <a:r>
              <a:rPr lang="zh-CN" altLang="en-US" sz="1600" dirty="0"/>
              <a:t>在生成摘要时一些标点符号由于全角半角原因会产生</a:t>
            </a:r>
            <a:r>
              <a:rPr lang="en-US" altLang="zh-CN" sz="1600" dirty="0"/>
              <a:t>OOV</a:t>
            </a:r>
            <a:r>
              <a:rPr lang="zh-CN" altLang="en-US" sz="1600" dirty="0"/>
              <a:t>现象，我们设计了相关的替换代码。</a:t>
            </a:r>
            <a:endParaRPr lang="en-US" altLang="zh-CN" sz="1600" dirty="0"/>
          </a:p>
          <a:p>
            <a:pPr marL="285750" indent="-285750" algn="l">
              <a:lnSpc>
                <a:spcPct val="100000"/>
              </a:lnSpc>
              <a:buFont typeface="Arial" panose="020B0604020202020204" pitchFamily="34" charset="0"/>
              <a:buChar char="•"/>
            </a:pPr>
            <a:r>
              <a:rPr lang="zh-CN" altLang="en-US" sz="1600" dirty="0"/>
              <a:t>经过以上两种后处理方式，最终在提交结果上会有</a:t>
            </a:r>
            <a:r>
              <a:rPr lang="en-US" altLang="zh-CN" sz="1600" dirty="0"/>
              <a:t>3-10</a:t>
            </a:r>
            <a:r>
              <a:rPr lang="zh-CN" altLang="en-US" sz="1600" dirty="0"/>
              <a:t>分左右的提高。</a:t>
            </a:r>
            <a:endParaRPr lang="en-US" altLang="zh-C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0" y="147526"/>
            <a:ext cx="1182255"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5 </a:t>
            </a:r>
            <a:r>
              <a:rPr lang="zh-CN" altLang="en-US" b="1" dirty="0"/>
              <a:t>结果</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4" name="副标题 2"/>
          <p:cNvSpPr txBox="1"/>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5.1 </a:t>
            </a:r>
            <a:r>
              <a:rPr lang="zh-CN" altLang="en-US" sz="2000" b="1" dirty="0"/>
              <a:t>评价指标</a:t>
            </a:r>
            <a:endParaRPr lang="zh-CN" altLang="en-US" sz="2000" b="1" dirty="0"/>
          </a:p>
        </p:txBody>
      </p:sp>
      <p:sp>
        <p:nvSpPr>
          <p:cNvPr id="11" name="副标题 2"/>
          <p:cNvSpPr txBox="1"/>
          <p:nvPr/>
        </p:nvSpPr>
        <p:spPr>
          <a:xfrm>
            <a:off x="452581" y="1030221"/>
            <a:ext cx="10834255" cy="10575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与任务的评价指标保持一致，选择了</a:t>
            </a:r>
            <a:r>
              <a:rPr lang="en-US" altLang="zh-CN" sz="1600" dirty="0"/>
              <a:t>rouge-1</a:t>
            </a:r>
            <a:r>
              <a:rPr lang="zh-CN" altLang="en-US" sz="1600" dirty="0"/>
              <a:t>、</a:t>
            </a:r>
            <a:r>
              <a:rPr lang="en-US" altLang="zh-CN" sz="1600" dirty="0"/>
              <a:t>rouge-2</a:t>
            </a:r>
            <a:r>
              <a:rPr lang="zh-CN" altLang="en-US" sz="1600" dirty="0"/>
              <a:t>以及</a:t>
            </a:r>
            <a:r>
              <a:rPr lang="en-US" altLang="zh-CN" sz="1600" dirty="0"/>
              <a:t>rouge-l</a:t>
            </a:r>
            <a:r>
              <a:rPr lang="zh-CN" altLang="en-US" sz="1600" dirty="0"/>
              <a:t>，训练中对</a:t>
            </a:r>
            <a:r>
              <a:rPr lang="en-US" altLang="zh-CN" sz="1600" dirty="0"/>
              <a:t>train</a:t>
            </a:r>
            <a:r>
              <a:rPr lang="zh-CN" altLang="en-US" sz="1600" dirty="0"/>
              <a:t>数据按照</a:t>
            </a:r>
            <a:r>
              <a:rPr lang="en-US" altLang="zh-CN" sz="1600" dirty="0"/>
              <a:t>9</a:t>
            </a:r>
            <a:r>
              <a:rPr lang="zh-CN" altLang="en-US" sz="1600" dirty="0"/>
              <a:t>：</a:t>
            </a:r>
            <a:r>
              <a:rPr lang="en-US" altLang="zh-CN" sz="1600" dirty="0"/>
              <a:t>1</a:t>
            </a:r>
            <a:r>
              <a:rPr lang="zh-CN" altLang="en-US" sz="1600" dirty="0"/>
              <a:t>进行分割，</a:t>
            </a:r>
            <a:r>
              <a:rPr lang="en-US" altLang="zh-CN" sz="1600" dirty="0"/>
              <a:t>10%</a:t>
            </a:r>
            <a:r>
              <a:rPr lang="zh-CN" altLang="en-US" sz="1600" dirty="0"/>
              <a:t>的数据作为</a:t>
            </a:r>
            <a:r>
              <a:rPr lang="en-US" altLang="zh-CN" sz="1600" dirty="0"/>
              <a:t>validation</a:t>
            </a:r>
            <a:r>
              <a:rPr lang="zh-CN" altLang="en-US" sz="1600" dirty="0"/>
              <a:t>。</a:t>
            </a:r>
            <a:endParaRPr lang="en-US" altLang="zh-CN" sz="1600" dirty="0"/>
          </a:p>
          <a:p>
            <a:pPr marL="285750" indent="-285750" algn="l">
              <a:lnSpc>
                <a:spcPct val="100000"/>
              </a:lnSpc>
              <a:buFont typeface="Arial" panose="020B0604020202020204" pitchFamily="34" charset="0"/>
              <a:buChar char="•"/>
            </a:pPr>
            <a:r>
              <a:rPr lang="zh-CN" altLang="en-US" sz="1600" dirty="0"/>
              <a:t>对于最终输出模型对</a:t>
            </a:r>
            <a:r>
              <a:rPr lang="en-US" altLang="zh-CN" sz="1600" dirty="0"/>
              <a:t>test</a:t>
            </a:r>
            <a:r>
              <a:rPr lang="zh-CN" altLang="en-US" sz="1600" dirty="0"/>
              <a:t>数据集进行摘要，并且将结果上传到比赛网站，对私有数据集进行打分。</a:t>
            </a:r>
            <a:endParaRPr lang="en-US" altLang="zh-CN" sz="1600" dirty="0"/>
          </a:p>
        </p:txBody>
      </p:sp>
      <p:sp>
        <p:nvSpPr>
          <p:cNvPr id="2" name="副标题 2"/>
          <p:cNvSpPr txBox="1"/>
          <p:nvPr/>
        </p:nvSpPr>
        <p:spPr>
          <a:xfrm>
            <a:off x="221673" y="2087784"/>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5.2 </a:t>
            </a:r>
            <a:r>
              <a:rPr lang="zh-CN" altLang="en-US" sz="2000" b="1" dirty="0"/>
              <a:t>结果展示</a:t>
            </a:r>
            <a:endParaRPr lang="zh-CN" altLang="en-US" sz="2000" b="1" dirty="0"/>
          </a:p>
        </p:txBody>
      </p:sp>
      <p:pic>
        <p:nvPicPr>
          <p:cNvPr id="7" name="图片 6"/>
          <p:cNvPicPr>
            <a:picLocks noChangeAspect="1"/>
          </p:cNvPicPr>
          <p:nvPr/>
        </p:nvPicPr>
        <p:blipFill>
          <a:blip r:embed="rId1"/>
          <a:stretch>
            <a:fillRect/>
          </a:stretch>
        </p:blipFill>
        <p:spPr>
          <a:xfrm>
            <a:off x="2461491" y="2290908"/>
            <a:ext cx="6161511" cy="1455925"/>
          </a:xfrm>
          <a:prstGeom prst="rect">
            <a:avLst/>
          </a:prstGeom>
        </p:spPr>
      </p:pic>
      <p:sp>
        <p:nvSpPr>
          <p:cNvPr id="9" name="文本框 8"/>
          <p:cNvSpPr txBox="1"/>
          <p:nvPr/>
        </p:nvSpPr>
        <p:spPr>
          <a:xfrm>
            <a:off x="452581" y="3723997"/>
            <a:ext cx="10248365" cy="338554"/>
          </a:xfrm>
          <a:prstGeom prst="rect">
            <a:avLst/>
          </a:prstGeom>
          <a:noFill/>
        </p:spPr>
        <p:txBody>
          <a:bodyPr wrap="square">
            <a:spAutoFit/>
          </a:bodyPr>
          <a:lstStyle/>
          <a:p>
            <a:pPr marL="285750" indent="-285750" algn="l">
              <a:lnSpc>
                <a:spcPct val="100000"/>
              </a:lnSpc>
              <a:buFont typeface="Arial" panose="020B0604020202020204" pitchFamily="34" charset="0"/>
              <a:buChar char="•"/>
            </a:pPr>
            <a:r>
              <a:rPr lang="en-US" altLang="zh-CN" sz="1600" dirty="0"/>
              <a:t>Rouge</a:t>
            </a:r>
            <a:r>
              <a:rPr lang="zh-CN" altLang="en-US" sz="1600" dirty="0"/>
              <a:t>数据来自于</a:t>
            </a:r>
            <a:r>
              <a:rPr lang="en-US" altLang="zh-CN" sz="1600" dirty="0"/>
              <a:t>validation</a:t>
            </a:r>
            <a:r>
              <a:rPr lang="zh-CN" altLang="en-US" sz="1600" dirty="0"/>
              <a:t>的结果，</a:t>
            </a:r>
            <a:r>
              <a:rPr lang="en-US" altLang="zh-CN" sz="1600" dirty="0"/>
              <a:t>Score</a:t>
            </a:r>
            <a:r>
              <a:rPr lang="zh-CN" altLang="en-US" sz="1600" dirty="0"/>
              <a:t>为官网打分结果，在初赛</a:t>
            </a:r>
            <a:r>
              <a:rPr lang="en-US" altLang="zh-CN" sz="1600" dirty="0"/>
              <a:t>996</a:t>
            </a:r>
            <a:r>
              <a:rPr lang="zh-CN" altLang="en-US" sz="1600" dirty="0"/>
              <a:t>个队伍中该成绩大约在前</a:t>
            </a:r>
            <a:r>
              <a:rPr lang="en-US" altLang="zh-CN" sz="1600" dirty="0"/>
              <a:t>20</a:t>
            </a:r>
            <a:r>
              <a:rPr lang="zh-CN" altLang="en-US" sz="1600" dirty="0"/>
              <a:t>。</a:t>
            </a:r>
            <a:endParaRPr lang="en-US" altLang="zh-CN" sz="1600" dirty="0"/>
          </a:p>
        </p:txBody>
      </p:sp>
      <p:pic>
        <p:nvPicPr>
          <p:cNvPr id="14" name="图片 13"/>
          <p:cNvPicPr>
            <a:picLocks noChangeAspect="1"/>
          </p:cNvPicPr>
          <p:nvPr/>
        </p:nvPicPr>
        <p:blipFill>
          <a:blip r:embed="rId2"/>
          <a:stretch>
            <a:fillRect/>
          </a:stretch>
        </p:blipFill>
        <p:spPr>
          <a:xfrm>
            <a:off x="469966" y="4230225"/>
            <a:ext cx="4489672" cy="918793"/>
          </a:xfrm>
          <a:prstGeom prst="rect">
            <a:avLst/>
          </a:prstGeom>
          <a:ln>
            <a:solidFill>
              <a:schemeClr val="accent1"/>
            </a:solidFill>
          </a:ln>
        </p:spPr>
      </p:pic>
      <p:sp>
        <p:nvSpPr>
          <p:cNvPr id="16" name="文本框 15"/>
          <p:cNvSpPr txBox="1"/>
          <p:nvPr/>
        </p:nvSpPr>
        <p:spPr>
          <a:xfrm>
            <a:off x="304800" y="6505726"/>
            <a:ext cx="4654838" cy="307777"/>
          </a:xfrm>
          <a:prstGeom prst="rect">
            <a:avLst/>
          </a:prstGeom>
          <a:noFill/>
        </p:spPr>
        <p:txBody>
          <a:bodyPr wrap="square">
            <a:spAutoFit/>
          </a:bodyPr>
          <a:lstStyle/>
          <a:p>
            <a:r>
              <a:rPr lang="zh-CN" altLang="en-US" sz="1400" dirty="0">
                <a:hlinkClick r:id="rId3"/>
              </a:rPr>
              <a:t>客服通话文本摘要提取 竞赛 排行榜</a:t>
            </a:r>
            <a:r>
              <a:rPr lang="en-US" altLang="zh-CN" sz="1400" dirty="0">
                <a:hlinkClick r:id="rId3"/>
              </a:rPr>
              <a:t>- </a:t>
            </a:r>
            <a:r>
              <a:rPr lang="en-US" altLang="zh-CN" sz="1400" dirty="0" err="1">
                <a:hlinkClick r:id="rId3"/>
              </a:rPr>
              <a:t>DataFountain</a:t>
            </a:r>
            <a:endParaRPr lang="zh-CN" altLang="en-US" sz="1400" dirty="0"/>
          </a:p>
        </p:txBody>
      </p:sp>
      <p:pic>
        <p:nvPicPr>
          <p:cNvPr id="8" name="图片 7"/>
          <p:cNvPicPr>
            <a:picLocks noChangeAspect="1"/>
          </p:cNvPicPr>
          <p:nvPr/>
        </p:nvPicPr>
        <p:blipFill>
          <a:blip r:embed="rId4"/>
          <a:stretch>
            <a:fillRect/>
          </a:stretch>
        </p:blipFill>
        <p:spPr>
          <a:xfrm>
            <a:off x="6096000" y="4062551"/>
            <a:ext cx="3652124" cy="2618457"/>
          </a:xfrm>
          <a:prstGeom prst="rect">
            <a:avLst/>
          </a:prstGeom>
          <a:ln>
            <a:solidFill>
              <a:schemeClr val="accent1"/>
            </a:solidFill>
          </a:ln>
        </p:spPr>
      </p:pic>
      <p:pic>
        <p:nvPicPr>
          <p:cNvPr id="12" name="图片 11"/>
          <p:cNvPicPr>
            <a:picLocks noChangeAspect="1"/>
          </p:cNvPicPr>
          <p:nvPr/>
        </p:nvPicPr>
        <p:blipFill>
          <a:blip r:embed="rId5"/>
          <a:stretch>
            <a:fillRect/>
          </a:stretch>
        </p:blipFill>
        <p:spPr>
          <a:xfrm>
            <a:off x="440096" y="5295374"/>
            <a:ext cx="4522569" cy="997576"/>
          </a:xfrm>
          <a:prstGeom prst="rect">
            <a:avLst/>
          </a:prstGeom>
          <a:ln>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0" y="147526"/>
            <a:ext cx="1182255"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5 </a:t>
            </a:r>
            <a:r>
              <a:rPr lang="zh-CN" altLang="en-US" b="1" dirty="0"/>
              <a:t>结果</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3" name="副标题 2"/>
          <p:cNvSpPr txBox="1"/>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5.3 </a:t>
            </a:r>
            <a:r>
              <a:rPr lang="zh-CN" altLang="en-US" sz="2000" b="1" dirty="0"/>
              <a:t>存在的问题</a:t>
            </a:r>
            <a:endParaRPr lang="zh-CN" altLang="en-US" sz="2000" b="1" dirty="0"/>
          </a:p>
        </p:txBody>
      </p:sp>
      <p:sp>
        <p:nvSpPr>
          <p:cNvPr id="8" name="副标题 2"/>
          <p:cNvSpPr txBox="1"/>
          <p:nvPr/>
        </p:nvSpPr>
        <p:spPr>
          <a:xfrm>
            <a:off x="526472" y="1231825"/>
            <a:ext cx="10834255" cy="43186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生成摘要存在大量重复内容：解决方法</a:t>
            </a:r>
            <a:r>
              <a:rPr lang="en-US" altLang="zh-CN" sz="1600" dirty="0"/>
              <a:t>----</a:t>
            </a:r>
            <a:r>
              <a:rPr lang="zh-CN" altLang="en-US" sz="1600" dirty="0"/>
              <a:t>还没想好。（下图为</a:t>
            </a:r>
            <a:r>
              <a:rPr lang="en-US" altLang="zh-CN" sz="1600" dirty="0"/>
              <a:t>test</a:t>
            </a:r>
            <a:r>
              <a:rPr lang="zh-CN" altLang="en-US" sz="1600" dirty="0"/>
              <a:t>数据集生成的摘要）</a:t>
            </a:r>
            <a:endParaRPr lang="en-US" altLang="zh-CN" sz="1600" dirty="0"/>
          </a:p>
        </p:txBody>
      </p:sp>
      <p:pic>
        <p:nvPicPr>
          <p:cNvPr id="12" name="图片 11"/>
          <p:cNvPicPr>
            <a:picLocks noChangeAspect="1"/>
          </p:cNvPicPr>
          <p:nvPr/>
        </p:nvPicPr>
        <p:blipFill>
          <a:blip r:embed="rId1"/>
          <a:stretch>
            <a:fillRect/>
          </a:stretch>
        </p:blipFill>
        <p:spPr>
          <a:xfrm>
            <a:off x="999783" y="1686480"/>
            <a:ext cx="4491732" cy="1765309"/>
          </a:xfrm>
          <a:prstGeom prst="rect">
            <a:avLst/>
          </a:prstGeom>
        </p:spPr>
      </p:pic>
      <p:sp>
        <p:nvSpPr>
          <p:cNvPr id="13" name="副标题 2"/>
          <p:cNvSpPr txBox="1"/>
          <p:nvPr/>
        </p:nvSpPr>
        <p:spPr>
          <a:xfrm>
            <a:off x="578398" y="3500289"/>
            <a:ext cx="10834255" cy="43186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目前感觉可能问题出在数据集的</a:t>
            </a:r>
            <a:r>
              <a:rPr lang="en-US" altLang="zh-CN" sz="1600" dirty="0"/>
              <a:t>Ground Truth</a:t>
            </a:r>
            <a:r>
              <a:rPr lang="zh-CN" altLang="en-US" sz="1600" dirty="0"/>
              <a:t>分布上，因为数据集中也存在类似现象，可能根源就是因为数据集的问题（下图为</a:t>
            </a:r>
            <a:r>
              <a:rPr lang="en-US" altLang="zh-CN" sz="1600" dirty="0"/>
              <a:t>train</a:t>
            </a:r>
            <a:r>
              <a:rPr lang="zh-CN" altLang="en-US" sz="1600" dirty="0"/>
              <a:t>数据的</a:t>
            </a:r>
            <a:r>
              <a:rPr lang="en-US" altLang="zh-CN" sz="1600" dirty="0"/>
              <a:t>ground truth</a:t>
            </a:r>
            <a:r>
              <a:rPr lang="zh-CN" altLang="en-US" sz="1600" dirty="0"/>
              <a:t>摘要）</a:t>
            </a:r>
            <a:endParaRPr lang="en-US" altLang="zh-CN" sz="1600" dirty="0"/>
          </a:p>
        </p:txBody>
      </p:sp>
      <p:pic>
        <p:nvPicPr>
          <p:cNvPr id="17" name="图片 16"/>
          <p:cNvPicPr>
            <a:picLocks noChangeAspect="1"/>
          </p:cNvPicPr>
          <p:nvPr/>
        </p:nvPicPr>
        <p:blipFill>
          <a:blip r:embed="rId2"/>
          <a:stretch>
            <a:fillRect/>
          </a:stretch>
        </p:blipFill>
        <p:spPr>
          <a:xfrm>
            <a:off x="999783" y="4209932"/>
            <a:ext cx="3803126" cy="23391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p:nvPr/>
        </p:nvSpPr>
        <p:spPr>
          <a:xfrm>
            <a:off x="87745" y="3213067"/>
            <a:ext cx="2687782"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7 </a:t>
            </a:r>
            <a:r>
              <a:rPr lang="zh-CN" altLang="en-US" b="1" dirty="0"/>
              <a:t>参考资料</a:t>
            </a:r>
            <a:endParaRPr lang="zh-CN" altLang="en-US" b="1" dirty="0"/>
          </a:p>
        </p:txBody>
      </p:sp>
      <p:cxnSp>
        <p:nvCxnSpPr>
          <p:cNvPr id="12" name="直接连接符 11"/>
          <p:cNvCxnSpPr/>
          <p:nvPr/>
        </p:nvCxnSpPr>
        <p:spPr>
          <a:xfrm>
            <a:off x="-124798" y="3721132"/>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981309" y="4280111"/>
            <a:ext cx="10104583" cy="199849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dirty="0" err="1">
                <a:hlinkClick r:id="rId1"/>
              </a:rPr>
              <a:t>PaddleNLP</a:t>
            </a:r>
            <a:r>
              <a:rPr lang="en-US" altLang="zh-CN" sz="1400" dirty="0">
                <a:hlinkClick r:id="rId1"/>
              </a:rPr>
              <a:t>/applications/</a:t>
            </a:r>
            <a:r>
              <a:rPr lang="en-US" altLang="zh-CN" sz="1400" dirty="0" err="1">
                <a:hlinkClick r:id="rId1"/>
              </a:rPr>
              <a:t>text_summarization</a:t>
            </a:r>
            <a:r>
              <a:rPr lang="en-US" altLang="zh-CN" sz="1400" dirty="0">
                <a:hlinkClick r:id="rId1"/>
              </a:rPr>
              <a:t>/finetune at develop · </a:t>
            </a:r>
            <a:r>
              <a:rPr lang="en-US" altLang="zh-CN" sz="1400" dirty="0" err="1">
                <a:hlinkClick r:id="rId1"/>
              </a:rPr>
              <a:t>PaddlePaddle</a:t>
            </a:r>
            <a:r>
              <a:rPr lang="en-US" altLang="zh-CN" sz="1400" dirty="0">
                <a:hlinkClick r:id="rId1"/>
              </a:rPr>
              <a:t>/</a:t>
            </a:r>
            <a:r>
              <a:rPr lang="en-US" altLang="zh-CN" sz="1400" dirty="0" err="1">
                <a:hlinkClick r:id="rId1"/>
              </a:rPr>
              <a:t>PaddleNLP</a:t>
            </a:r>
            <a:r>
              <a:rPr lang="en-US" altLang="zh-CN" sz="1400" dirty="0">
                <a:hlinkClick r:id="rId1"/>
              </a:rPr>
              <a:t> · GitHub</a:t>
            </a:r>
            <a:endParaRPr lang="en-US" altLang="zh-CN" sz="1400" dirty="0"/>
          </a:p>
          <a:p>
            <a:pPr marL="285750" indent="-285750">
              <a:lnSpc>
                <a:spcPct val="150000"/>
              </a:lnSpc>
              <a:buFont typeface="Arial" panose="020B0604020202020204" pitchFamily="34" charset="0"/>
              <a:buChar char="•"/>
            </a:pPr>
            <a:r>
              <a:rPr lang="zh-CN" altLang="en-US" sz="1400" dirty="0">
                <a:hlinkClick r:id="rId2"/>
              </a:rPr>
              <a:t>微调</a:t>
            </a:r>
            <a:r>
              <a:rPr lang="en-US" altLang="zh-CN" sz="1400" dirty="0">
                <a:hlinkClick r:id="rId2"/>
              </a:rPr>
              <a:t>Transformer</a:t>
            </a:r>
            <a:r>
              <a:rPr lang="zh-CN" altLang="en-US" sz="1400" dirty="0">
                <a:hlinkClick r:id="rId2"/>
              </a:rPr>
              <a:t>的高级技法 </a:t>
            </a:r>
            <a:r>
              <a:rPr lang="en-US" altLang="zh-CN" sz="1400" dirty="0">
                <a:hlinkClick r:id="rId2"/>
              </a:rPr>
              <a:t>- </a:t>
            </a:r>
            <a:r>
              <a:rPr lang="zh-CN" altLang="en-US" sz="1400" dirty="0">
                <a:hlinkClick r:id="rId2"/>
              </a:rPr>
              <a:t>知乎 </a:t>
            </a:r>
            <a:r>
              <a:rPr lang="en-US" altLang="zh-CN" sz="1400" dirty="0">
                <a:hlinkClick r:id="rId2"/>
              </a:rPr>
              <a:t>(zhihu.com)</a:t>
            </a:r>
            <a:endParaRPr lang="en-US" altLang="zh-CN" sz="1400" dirty="0"/>
          </a:p>
          <a:p>
            <a:pPr marL="285750" indent="-285750">
              <a:lnSpc>
                <a:spcPct val="150000"/>
              </a:lnSpc>
              <a:buFont typeface="Arial" panose="020B0604020202020204" pitchFamily="34" charset="0"/>
              <a:buChar char="•"/>
            </a:pPr>
            <a:r>
              <a:rPr lang="en-US" altLang="zh-CN" sz="1400" dirty="0">
                <a:hlinkClick r:id="rId3"/>
              </a:rPr>
              <a:t>[1912.08777] PEGASUS: Pre-training with Extracted Gap-sentences for Abstractive Summarization (arxiv.org)</a:t>
            </a:r>
            <a:endParaRPr lang="en-US" altLang="zh-CN" sz="1400" dirty="0"/>
          </a:p>
          <a:p>
            <a:pPr marL="285750" indent="-285750">
              <a:lnSpc>
                <a:spcPct val="150000"/>
              </a:lnSpc>
              <a:buFont typeface="Arial" panose="020B0604020202020204" pitchFamily="34" charset="0"/>
              <a:buChar char="•"/>
            </a:pPr>
            <a:r>
              <a:rPr lang="en-US" altLang="zh-CN" sz="1400" dirty="0">
                <a:hlinkClick r:id="rId4"/>
              </a:rPr>
              <a:t>TARGET-SIDE INPUT AUGMENTATION FOR SEQUENCE(openreview.net)</a:t>
            </a:r>
            <a:endParaRPr lang="en-US" altLang="zh-CN" sz="1400" dirty="0"/>
          </a:p>
          <a:p>
            <a:pPr marL="285750" indent="-285750">
              <a:lnSpc>
                <a:spcPct val="150000"/>
              </a:lnSpc>
              <a:buFont typeface="Arial" panose="020B0604020202020204" pitchFamily="34" charset="0"/>
              <a:buChar char="•"/>
            </a:pPr>
            <a:r>
              <a:rPr lang="en-US" altLang="zh-CN" sz="1400" dirty="0">
                <a:hlinkClick r:id="rId5"/>
              </a:rPr>
              <a:t>NLP</a:t>
            </a:r>
            <a:r>
              <a:rPr lang="zh-CN" altLang="en-US" sz="1400" dirty="0">
                <a:hlinkClick r:id="rId5"/>
              </a:rPr>
              <a:t>评估指标之</a:t>
            </a:r>
            <a:r>
              <a:rPr lang="en-US" altLang="zh-CN" sz="1400" dirty="0">
                <a:hlinkClick r:id="rId5"/>
              </a:rPr>
              <a:t>ROUGE - </a:t>
            </a:r>
            <a:r>
              <a:rPr lang="zh-CN" altLang="en-US" sz="1400" dirty="0">
                <a:hlinkClick r:id="rId5"/>
              </a:rPr>
              <a:t>知乎 </a:t>
            </a:r>
            <a:r>
              <a:rPr lang="en-US" altLang="zh-CN" sz="1400" dirty="0">
                <a:hlinkClick r:id="rId5"/>
              </a:rPr>
              <a:t>(zhihu.com)</a:t>
            </a:r>
            <a:endParaRPr lang="en-US" altLang="zh-CN" sz="1400" dirty="0"/>
          </a:p>
          <a:p>
            <a:pPr marL="285750" indent="-285750">
              <a:lnSpc>
                <a:spcPct val="150000"/>
              </a:lnSpc>
              <a:buFont typeface="Arial" panose="020B0604020202020204" pitchFamily="34" charset="0"/>
              <a:buChar char="•"/>
            </a:pPr>
            <a:r>
              <a:rPr lang="en-US" altLang="zh-CN" sz="1400" dirty="0">
                <a:hlinkClick r:id="rId6"/>
              </a:rPr>
              <a:t>SPACES</a:t>
            </a:r>
            <a:r>
              <a:rPr lang="zh-CN" altLang="en-US" sz="1400" dirty="0">
                <a:hlinkClick r:id="rId6"/>
              </a:rPr>
              <a:t>：“抽取</a:t>
            </a:r>
            <a:r>
              <a:rPr lang="en-US" altLang="zh-CN" sz="1400" dirty="0">
                <a:hlinkClick r:id="rId6"/>
              </a:rPr>
              <a:t>-</a:t>
            </a:r>
            <a:r>
              <a:rPr lang="zh-CN" altLang="en-US" sz="1400" dirty="0">
                <a:hlinkClick r:id="rId6"/>
              </a:rPr>
              <a:t>生成”式长文本摘要（法研杯总结） </a:t>
            </a:r>
            <a:r>
              <a:rPr lang="en-US" altLang="zh-CN" sz="1400" dirty="0">
                <a:hlinkClick r:id="rId6"/>
              </a:rPr>
              <a:t>- </a:t>
            </a:r>
            <a:r>
              <a:rPr lang="zh-CN" altLang="en-US" sz="1400" dirty="0">
                <a:hlinkClick r:id="rId6"/>
              </a:rPr>
              <a:t>科学空间</a:t>
            </a:r>
            <a:r>
              <a:rPr lang="en-US" altLang="zh-CN" sz="1400" dirty="0">
                <a:hlinkClick r:id="rId6"/>
              </a:rPr>
              <a:t>|Scientific Spaces (kexue.fm)</a:t>
            </a:r>
            <a:endParaRPr lang="zh-CN"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47526"/>
            <a:ext cx="2431312" cy="431865"/>
          </a:xfrm>
        </p:spPr>
        <p:txBody>
          <a:bodyPr>
            <a:normAutofit/>
          </a:bodyPr>
          <a:lstStyle/>
          <a:p>
            <a:pPr algn="l"/>
            <a:r>
              <a:rPr lang="en-US" altLang="zh-CN" b="1" dirty="0"/>
              <a:t>1 </a:t>
            </a:r>
            <a:r>
              <a:rPr lang="zh-CN" altLang="en-US" b="1" dirty="0"/>
              <a:t>任务分析</a:t>
            </a:r>
            <a:endParaRPr lang="zh-CN" altLang="en-US" b="1" dirty="0"/>
          </a:p>
        </p:txBody>
      </p:sp>
      <p:cxnSp>
        <p:nvCxnSpPr>
          <p:cNvPr id="9" name="直接连接符 8"/>
          <p:cNvCxnSpPr/>
          <p:nvPr/>
        </p:nvCxnSpPr>
        <p:spPr>
          <a:xfrm>
            <a:off x="-106324" y="579391"/>
            <a:ext cx="2431312" cy="0"/>
          </a:xfrm>
          <a:prstGeom prst="line">
            <a:avLst/>
          </a:prstGeom>
          <a:ln w="41275"/>
        </p:spPr>
        <p:style>
          <a:lnRef idx="1">
            <a:schemeClr val="dk1"/>
          </a:lnRef>
          <a:fillRef idx="0">
            <a:schemeClr val="dk1"/>
          </a:fillRef>
          <a:effectRef idx="0">
            <a:schemeClr val="dk1"/>
          </a:effectRef>
          <a:fontRef idx="minor">
            <a:schemeClr val="tx1"/>
          </a:fontRef>
        </p:style>
      </p:cxnSp>
      <p:sp>
        <p:nvSpPr>
          <p:cNvPr id="2" name="副标题 2"/>
          <p:cNvSpPr txBox="1"/>
          <p:nvPr/>
        </p:nvSpPr>
        <p:spPr>
          <a:xfrm>
            <a:off x="627967" y="1285083"/>
            <a:ext cx="11157633" cy="46002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Arial" panose="020B0604020202020204" pitchFamily="34" charset="0"/>
              <a:buChar char="•"/>
            </a:pPr>
            <a:r>
              <a:rPr lang="zh-CN" altLang="en-US" sz="1800" b="1" dirty="0"/>
              <a:t>任务定位：</a:t>
            </a:r>
            <a:r>
              <a:rPr lang="zh-CN" altLang="en-US" sz="1800" dirty="0"/>
              <a:t>文本摘要是通过对于输入长文本内容进行概括而输出精炼的核心内容，而本任务的语言文本来自于客服通话，题目希望我通过</a:t>
            </a:r>
            <a:r>
              <a:rPr lang="zh-CN" altLang="en-US" sz="1800" b="1" dirty="0">
                <a:effectLst/>
              </a:rPr>
              <a:t>监督学习</a:t>
            </a:r>
            <a:r>
              <a:rPr lang="zh-CN" altLang="en-US" sz="1800" dirty="0"/>
              <a:t>来解决摘要问题。</a:t>
            </a:r>
            <a:endParaRPr lang="en-US" altLang="zh-CN" sz="1800" dirty="0"/>
          </a:p>
          <a:p>
            <a:pPr marL="285750" indent="-285750" algn="l">
              <a:lnSpc>
                <a:spcPct val="150000"/>
              </a:lnSpc>
              <a:buFont typeface="Arial" panose="020B0604020202020204" pitchFamily="34" charset="0"/>
              <a:buChar char="•"/>
            </a:pPr>
            <a:r>
              <a:rPr lang="zh-CN" altLang="en-US" sz="1800" b="1" dirty="0"/>
              <a:t>任务调研：</a:t>
            </a:r>
            <a:r>
              <a:rPr lang="zh-CN" altLang="en-US" sz="1800" dirty="0"/>
              <a:t>在前期调研阶段，我花费了大约半周时间，首先对于任务内容进行了分析，得出了该任务的难点：</a:t>
            </a:r>
            <a:br>
              <a:rPr lang="en-US" altLang="zh-CN" sz="1800" dirty="0"/>
            </a:br>
            <a:r>
              <a:rPr lang="en-US" altLang="zh-CN" sz="1800" dirty="0"/>
              <a:t>A.  </a:t>
            </a:r>
            <a:r>
              <a:rPr lang="zh-CN" altLang="en-US" sz="1800" dirty="0"/>
              <a:t>文本与摘要均</a:t>
            </a:r>
            <a:r>
              <a:rPr lang="zh-CN" altLang="en-US" sz="1800" b="1" dirty="0"/>
              <a:t>过长</a:t>
            </a:r>
            <a:br>
              <a:rPr lang="en-US" altLang="zh-CN" sz="1800" dirty="0"/>
            </a:br>
            <a:r>
              <a:rPr lang="en-US" altLang="zh-CN" sz="1800" dirty="0"/>
              <a:t>B.  </a:t>
            </a:r>
            <a:r>
              <a:rPr lang="zh-CN" altLang="en-US" sz="1800" dirty="0"/>
              <a:t>对话的前后文存在明显异质性和</a:t>
            </a:r>
            <a:r>
              <a:rPr lang="zh-CN" altLang="en-US" sz="1800" b="1" dirty="0"/>
              <a:t>大量冗余信息</a:t>
            </a:r>
            <a:r>
              <a:rPr lang="zh-CN" altLang="en-US" sz="1800" dirty="0"/>
              <a:t>，</a:t>
            </a:r>
            <a:r>
              <a:rPr lang="zh-CN" altLang="en-US" sz="1800" b="1" dirty="0"/>
              <a:t>不适合抽取式</a:t>
            </a:r>
            <a:r>
              <a:rPr lang="zh-CN" altLang="en-US" sz="1800" dirty="0"/>
              <a:t>提取摘要任务</a:t>
            </a:r>
            <a:br>
              <a:rPr lang="en-US" altLang="zh-CN" sz="1800" dirty="0"/>
            </a:br>
            <a:r>
              <a:rPr lang="en-US" altLang="zh-CN" sz="1800" dirty="0"/>
              <a:t>C.</a:t>
            </a:r>
            <a:r>
              <a:rPr lang="zh-CN" altLang="en-US" sz="1800" dirty="0"/>
              <a:t>  数据量</a:t>
            </a:r>
            <a:r>
              <a:rPr lang="zh-CN" altLang="en-US" sz="1800" b="1" dirty="0"/>
              <a:t>极少</a:t>
            </a:r>
            <a:br>
              <a:rPr lang="en-US" altLang="zh-CN" sz="1800" dirty="0"/>
            </a:br>
            <a:r>
              <a:rPr lang="en-US" altLang="zh-CN" sz="1800" dirty="0"/>
              <a:t>D.  </a:t>
            </a:r>
            <a:r>
              <a:rPr lang="zh-CN" altLang="en-US" sz="1800" dirty="0"/>
              <a:t>语音转文本中存在</a:t>
            </a:r>
            <a:r>
              <a:rPr lang="zh-CN" altLang="en-US" sz="1800" b="1" dirty="0"/>
              <a:t>转换错误</a:t>
            </a:r>
            <a:endParaRPr lang="en-US" altLang="zh-CN" sz="1800" b="1" dirty="0"/>
          </a:p>
          <a:p>
            <a:pPr marL="285750" indent="-285750" algn="l">
              <a:lnSpc>
                <a:spcPct val="150000"/>
              </a:lnSpc>
              <a:buFont typeface="Arial" panose="020B0604020202020204" pitchFamily="34" charset="0"/>
              <a:buChar char="•"/>
            </a:pPr>
            <a:r>
              <a:rPr lang="zh-CN" altLang="en-US" sz="1800" b="1" dirty="0"/>
              <a:t>解决方案：</a:t>
            </a:r>
            <a:r>
              <a:rPr lang="zh-CN" altLang="en-US" sz="1800" dirty="0"/>
              <a:t>最终根据这些难点，我使用了</a:t>
            </a:r>
            <a:r>
              <a:rPr lang="zh-CN" altLang="en-US" sz="1800" b="1" dirty="0"/>
              <a:t>“迭代生成提取片段”</a:t>
            </a:r>
            <a:r>
              <a:rPr lang="zh-CN" altLang="en-US" sz="1800" dirty="0"/>
              <a:t>进行预处理，以及基于</a:t>
            </a:r>
            <a:r>
              <a:rPr lang="en-US" altLang="zh-CN" sz="1800" dirty="0"/>
              <a:t>transformer</a:t>
            </a:r>
            <a:r>
              <a:rPr lang="zh-CN" altLang="en-US" sz="1800" dirty="0"/>
              <a:t>的</a:t>
            </a:r>
            <a:r>
              <a:rPr lang="en-US" altLang="zh-CN" sz="1800" b="1" dirty="0"/>
              <a:t>PEGASUS</a:t>
            </a:r>
            <a:r>
              <a:rPr lang="zh-CN" altLang="en-US" sz="1800" b="1" dirty="0"/>
              <a:t>模型</a:t>
            </a:r>
            <a:r>
              <a:rPr lang="zh-CN" altLang="en-US" sz="1800" dirty="0"/>
              <a:t>进行微调完成该项任务</a:t>
            </a:r>
            <a:endParaRPr lang="en-US" altLang="zh-C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组合 163"/>
          <p:cNvGrpSpPr/>
          <p:nvPr/>
        </p:nvGrpSpPr>
        <p:grpSpPr>
          <a:xfrm>
            <a:off x="815164" y="1405838"/>
            <a:ext cx="10150547" cy="4816081"/>
            <a:chOff x="404038" y="994712"/>
            <a:chExt cx="10150547" cy="4816081"/>
          </a:xfrm>
        </p:grpSpPr>
        <p:sp>
          <p:nvSpPr>
            <p:cNvPr id="2" name="矩形: 圆角 1"/>
            <p:cNvSpPr/>
            <p:nvPr/>
          </p:nvSpPr>
          <p:spPr>
            <a:xfrm>
              <a:off x="404038" y="994712"/>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宋体" panose="02010600030101010101" pitchFamily="2" charset="-122"/>
                  <a:ea typeface="宋体" panose="02010600030101010101" pitchFamily="2" charset="-122"/>
                </a:rPr>
                <a:t>训练文本</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7" name="矩形: 圆角 6"/>
            <p:cNvSpPr/>
            <p:nvPr/>
          </p:nvSpPr>
          <p:spPr>
            <a:xfrm>
              <a:off x="3032626" y="994713"/>
              <a:ext cx="2254169" cy="693699"/>
            </a:xfrm>
            <a:prstGeom prst="roundRect">
              <a:avLst/>
            </a:prstGeom>
            <a:solidFill>
              <a:srgbClr val="71B9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PEGASUS </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3" name="矩形: 圆角 12"/>
            <p:cNvSpPr/>
            <p:nvPr/>
          </p:nvSpPr>
          <p:spPr>
            <a:xfrm>
              <a:off x="3032628" y="2323785"/>
              <a:ext cx="2254169" cy="693698"/>
            </a:xfrm>
            <a:prstGeom prst="roundRect">
              <a:avLst/>
            </a:prstGeom>
            <a:solidFill>
              <a:srgbClr val="F8C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Finetune PEGASUS 1</a:t>
              </a:r>
              <a:endParaRPr lang="zh-CN" altLang="en-US" sz="1600" dirty="0">
                <a:solidFill>
                  <a:schemeClr val="tx1"/>
                </a:solidFill>
                <a:latin typeface="宋体" panose="02010600030101010101" pitchFamily="2" charset="-122"/>
                <a:ea typeface="宋体" panose="02010600030101010101" pitchFamily="2" charset="-122"/>
              </a:endParaRPr>
            </a:p>
          </p:txBody>
        </p:sp>
        <p:cxnSp>
          <p:nvCxnSpPr>
            <p:cNvPr id="16" name="直接箭头连接符 15"/>
            <p:cNvCxnSpPr>
              <a:stCxn id="2" idx="3"/>
              <a:endCxn id="7" idx="1"/>
            </p:cNvCxnSpPr>
            <p:nvPr/>
          </p:nvCxnSpPr>
          <p:spPr>
            <a:xfrm>
              <a:off x="1637415" y="1341562"/>
              <a:ext cx="13952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718331" y="1063052"/>
              <a:ext cx="1233377" cy="523220"/>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预处理</a:t>
              </a:r>
              <a:endParaRPr lang="en-US" altLang="zh-CN" sz="1400" dirty="0">
                <a:latin typeface="宋体" panose="02010600030101010101" pitchFamily="2" charset="-122"/>
                <a:ea typeface="宋体" panose="02010600030101010101" pitchFamily="2" charset="-122"/>
              </a:endParaRPr>
            </a:p>
            <a:p>
              <a:pPr algn="ctr"/>
              <a:r>
                <a:rPr lang="zh-CN" altLang="en-US" sz="1400" dirty="0">
                  <a:latin typeface="宋体" panose="02010600030101010101" pitchFamily="2" charset="-122"/>
                  <a:ea typeface="宋体" panose="02010600030101010101" pitchFamily="2" charset="-122"/>
                </a:rPr>
                <a:t>（前后抽取）</a:t>
              </a:r>
              <a:endParaRPr lang="zh-CN" altLang="en-US" sz="1400" dirty="0">
                <a:latin typeface="宋体" panose="02010600030101010101" pitchFamily="2" charset="-122"/>
                <a:ea typeface="宋体" panose="02010600030101010101" pitchFamily="2" charset="-122"/>
              </a:endParaRPr>
            </a:p>
          </p:txBody>
        </p:sp>
        <p:cxnSp>
          <p:nvCxnSpPr>
            <p:cNvPr id="20" name="直接箭头连接符 19"/>
            <p:cNvCxnSpPr>
              <a:stCxn id="7" idx="2"/>
              <a:endCxn id="13" idx="0"/>
            </p:cNvCxnSpPr>
            <p:nvPr/>
          </p:nvCxnSpPr>
          <p:spPr>
            <a:xfrm>
              <a:off x="4159711" y="1688412"/>
              <a:ext cx="2" cy="635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404038" y="2323784"/>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宋体" panose="02010600030101010101" pitchFamily="2" charset="-122"/>
                  <a:ea typeface="宋体" panose="02010600030101010101" pitchFamily="2" charset="-122"/>
                </a:rPr>
                <a:t>训练文本</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24" name="文本框 23"/>
            <p:cNvSpPr txBox="1"/>
            <p:nvPr/>
          </p:nvSpPr>
          <p:spPr>
            <a:xfrm>
              <a:off x="1718331" y="2409022"/>
              <a:ext cx="1233377" cy="523220"/>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预处理</a:t>
              </a:r>
              <a:endParaRPr lang="en-US" altLang="zh-CN" sz="1400" dirty="0">
                <a:latin typeface="宋体" panose="02010600030101010101" pitchFamily="2" charset="-122"/>
                <a:ea typeface="宋体" panose="02010600030101010101" pitchFamily="2" charset="-122"/>
              </a:endParaRPr>
            </a:p>
            <a:p>
              <a:pPr algn="ctr"/>
              <a:r>
                <a:rPr lang="zh-CN" altLang="en-US" sz="1400" dirty="0">
                  <a:latin typeface="宋体" panose="02010600030101010101" pitchFamily="2" charset="-122"/>
                  <a:ea typeface="宋体" panose="02010600030101010101" pitchFamily="2" charset="-122"/>
                </a:rPr>
                <a:t>（迭代生成）</a:t>
              </a:r>
              <a:endParaRPr lang="zh-CN" altLang="en-US" sz="1400" dirty="0">
                <a:latin typeface="宋体" panose="02010600030101010101" pitchFamily="2" charset="-122"/>
                <a:ea typeface="宋体" panose="02010600030101010101" pitchFamily="2" charset="-122"/>
              </a:endParaRPr>
            </a:p>
          </p:txBody>
        </p:sp>
        <p:cxnSp>
          <p:nvCxnSpPr>
            <p:cNvPr id="25" name="直接箭头连接符 24"/>
            <p:cNvCxnSpPr>
              <a:stCxn id="23" idx="3"/>
              <a:endCxn id="13" idx="1"/>
            </p:cNvCxnSpPr>
            <p:nvPr/>
          </p:nvCxnSpPr>
          <p:spPr>
            <a:xfrm>
              <a:off x="1637415" y="2670634"/>
              <a:ext cx="1395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3"/>
              <a:endCxn id="45" idx="1"/>
            </p:cNvCxnSpPr>
            <p:nvPr/>
          </p:nvCxnSpPr>
          <p:spPr>
            <a:xfrm>
              <a:off x="5286797" y="2670634"/>
              <a:ext cx="85252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p:cNvSpPr/>
            <p:nvPr/>
          </p:nvSpPr>
          <p:spPr>
            <a:xfrm>
              <a:off x="6139325" y="2323786"/>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小于等于</a:t>
              </a:r>
              <a:r>
                <a:rPr lang="en-US" altLang="zh-CN" sz="1400" dirty="0">
                  <a:solidFill>
                    <a:schemeClr val="tx1"/>
                  </a:solidFill>
                  <a:latin typeface="宋体" panose="02010600030101010101" pitchFamily="2" charset="-122"/>
                  <a:ea typeface="宋体" panose="02010600030101010101" pitchFamily="2" charset="-122"/>
                </a:rPr>
                <a:t>512</a:t>
              </a:r>
              <a:r>
                <a:rPr lang="zh-CN" altLang="en-US" sz="1400" dirty="0">
                  <a:solidFill>
                    <a:schemeClr val="tx1"/>
                  </a:solidFill>
                  <a:latin typeface="宋体" panose="02010600030101010101" pitchFamily="2" charset="-122"/>
                  <a:ea typeface="宋体" panose="02010600030101010101" pitchFamily="2" charset="-122"/>
                </a:rPr>
                <a:t>字符的文本</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51" name="矩形: 圆角 50"/>
            <p:cNvSpPr/>
            <p:nvPr/>
          </p:nvSpPr>
          <p:spPr>
            <a:xfrm>
              <a:off x="8074455" y="3720439"/>
              <a:ext cx="2480130" cy="693699"/>
            </a:xfrm>
            <a:prstGeom prst="roundRect">
              <a:avLst/>
            </a:prstGeom>
            <a:solidFill>
              <a:srgbClr val="F8C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Finetune PEGASUS 2</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52" name="文本框 51"/>
            <p:cNvSpPr txBox="1"/>
            <p:nvPr/>
          </p:nvSpPr>
          <p:spPr>
            <a:xfrm>
              <a:off x="4272691" y="1852210"/>
              <a:ext cx="555441"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训练</a:t>
              </a:r>
              <a:endParaRPr lang="zh-CN" altLang="en-US" sz="1400" dirty="0">
                <a:latin typeface="宋体" panose="02010600030101010101" pitchFamily="2" charset="-122"/>
                <a:ea typeface="宋体" panose="02010600030101010101" pitchFamily="2" charset="-122"/>
              </a:endParaRPr>
            </a:p>
          </p:txBody>
        </p:sp>
        <p:sp>
          <p:nvSpPr>
            <p:cNvPr id="53" name="矩形: 圆角 52"/>
            <p:cNvSpPr/>
            <p:nvPr/>
          </p:nvSpPr>
          <p:spPr>
            <a:xfrm>
              <a:off x="8074455" y="2323784"/>
              <a:ext cx="2480130" cy="693699"/>
            </a:xfrm>
            <a:prstGeom prst="roundRect">
              <a:avLst/>
            </a:prstGeom>
            <a:solidFill>
              <a:srgbClr val="71B9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PEGASUS Target-Side Argumentation </a:t>
              </a:r>
              <a:endParaRPr lang="zh-CN" altLang="en-US" sz="1600" dirty="0">
                <a:solidFill>
                  <a:schemeClr val="tx1"/>
                </a:solidFill>
                <a:latin typeface="宋体" panose="02010600030101010101" pitchFamily="2" charset="-122"/>
                <a:ea typeface="宋体" panose="02010600030101010101" pitchFamily="2" charset="-122"/>
              </a:endParaRPr>
            </a:p>
          </p:txBody>
        </p:sp>
        <p:cxnSp>
          <p:nvCxnSpPr>
            <p:cNvPr id="55" name="直接箭头连接符 54"/>
            <p:cNvCxnSpPr>
              <a:stCxn id="45" idx="3"/>
              <a:endCxn id="53" idx="1"/>
            </p:cNvCxnSpPr>
            <p:nvPr/>
          </p:nvCxnSpPr>
          <p:spPr>
            <a:xfrm flipV="1">
              <a:off x="7372702" y="2670634"/>
              <a:ext cx="701753"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3" idx="2"/>
              <a:endCxn id="51" idx="0"/>
            </p:cNvCxnSpPr>
            <p:nvPr/>
          </p:nvCxnSpPr>
          <p:spPr>
            <a:xfrm>
              <a:off x="9314520" y="3017483"/>
              <a:ext cx="0" cy="702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9314520" y="3210444"/>
              <a:ext cx="555441"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训练</a:t>
              </a:r>
              <a:endParaRPr lang="zh-CN" altLang="en-US" sz="1400" dirty="0">
                <a:latin typeface="宋体" panose="02010600030101010101" pitchFamily="2" charset="-122"/>
                <a:ea typeface="宋体" panose="02010600030101010101" pitchFamily="2" charset="-122"/>
              </a:endParaRPr>
            </a:p>
          </p:txBody>
        </p:sp>
        <p:sp>
          <p:nvSpPr>
            <p:cNvPr id="69" name="矩形: 圆角 68"/>
            <p:cNvSpPr/>
            <p:nvPr/>
          </p:nvSpPr>
          <p:spPr>
            <a:xfrm>
              <a:off x="405055" y="3720435"/>
              <a:ext cx="1232360"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宋体" panose="02010600030101010101" pitchFamily="2" charset="-122"/>
                  <a:ea typeface="宋体" panose="02010600030101010101" pitchFamily="2" charset="-122"/>
                </a:rPr>
                <a:t>测试文本</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84" name="矩形: 圆角 83"/>
            <p:cNvSpPr/>
            <p:nvPr/>
          </p:nvSpPr>
          <p:spPr>
            <a:xfrm>
              <a:off x="6139325" y="3720436"/>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小于等于</a:t>
              </a:r>
              <a:r>
                <a:rPr lang="en-US" altLang="zh-CN" sz="1400" dirty="0">
                  <a:solidFill>
                    <a:schemeClr val="tx1"/>
                  </a:solidFill>
                  <a:latin typeface="宋体" panose="02010600030101010101" pitchFamily="2" charset="-122"/>
                  <a:ea typeface="宋体" panose="02010600030101010101" pitchFamily="2" charset="-122"/>
                </a:rPr>
                <a:t>512</a:t>
              </a:r>
              <a:r>
                <a:rPr lang="zh-CN" altLang="en-US" sz="1400" dirty="0">
                  <a:solidFill>
                    <a:schemeClr val="tx1"/>
                  </a:solidFill>
                  <a:latin typeface="宋体" panose="02010600030101010101" pitchFamily="2" charset="-122"/>
                  <a:ea typeface="宋体" panose="02010600030101010101" pitchFamily="2" charset="-122"/>
                </a:rPr>
                <a:t>字符的文本</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85" name="文本框 84"/>
            <p:cNvSpPr txBox="1"/>
            <p:nvPr/>
          </p:nvSpPr>
          <p:spPr>
            <a:xfrm>
              <a:off x="5367717" y="2405942"/>
              <a:ext cx="642687"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输出</a:t>
              </a:r>
              <a:endParaRPr lang="zh-CN" altLang="en-US" sz="1400" dirty="0">
                <a:latin typeface="宋体" panose="02010600030101010101" pitchFamily="2" charset="-122"/>
                <a:ea typeface="宋体" panose="02010600030101010101" pitchFamily="2" charset="-122"/>
              </a:endParaRPr>
            </a:p>
          </p:txBody>
        </p:sp>
        <p:sp>
          <p:nvSpPr>
            <p:cNvPr id="86" name="文本框 85"/>
            <p:cNvSpPr txBox="1"/>
            <p:nvPr/>
          </p:nvSpPr>
          <p:spPr>
            <a:xfrm>
              <a:off x="7106889" y="2405943"/>
              <a:ext cx="1233377"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输入</a:t>
              </a:r>
              <a:endParaRPr lang="zh-CN" altLang="en-US" sz="1400" dirty="0">
                <a:latin typeface="宋体" panose="02010600030101010101" pitchFamily="2" charset="-122"/>
                <a:ea typeface="宋体" panose="02010600030101010101" pitchFamily="2" charset="-122"/>
              </a:endParaRPr>
            </a:p>
          </p:txBody>
        </p:sp>
        <p:cxnSp>
          <p:nvCxnSpPr>
            <p:cNvPr id="96" name="直接箭头连接符 95"/>
            <p:cNvCxnSpPr>
              <a:stCxn id="84" idx="3"/>
              <a:endCxn id="51" idx="1"/>
            </p:cNvCxnSpPr>
            <p:nvPr/>
          </p:nvCxnSpPr>
          <p:spPr>
            <a:xfrm>
              <a:off x="7372702" y="4067286"/>
              <a:ext cx="701753"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7106889" y="3779046"/>
              <a:ext cx="1233377"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输入</a:t>
              </a:r>
              <a:endParaRPr lang="zh-CN" altLang="en-US" sz="1400" dirty="0">
                <a:latin typeface="宋体" panose="02010600030101010101" pitchFamily="2" charset="-122"/>
                <a:ea typeface="宋体" panose="02010600030101010101" pitchFamily="2" charset="-122"/>
              </a:endParaRPr>
            </a:p>
          </p:txBody>
        </p:sp>
        <p:sp>
          <p:nvSpPr>
            <p:cNvPr id="118" name="矩形: 圆角 117"/>
            <p:cNvSpPr/>
            <p:nvPr/>
          </p:nvSpPr>
          <p:spPr>
            <a:xfrm>
              <a:off x="3032626" y="3720436"/>
              <a:ext cx="2254169" cy="693698"/>
            </a:xfrm>
            <a:prstGeom prst="roundRect">
              <a:avLst/>
            </a:prstGeom>
            <a:solidFill>
              <a:srgbClr val="F8C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Finetune PEGASUS 1</a:t>
              </a:r>
              <a:endParaRPr lang="zh-CN" altLang="en-US" sz="1600" dirty="0">
                <a:solidFill>
                  <a:schemeClr val="tx1"/>
                </a:solidFill>
                <a:latin typeface="宋体" panose="02010600030101010101" pitchFamily="2" charset="-122"/>
                <a:ea typeface="宋体" panose="02010600030101010101" pitchFamily="2" charset="-122"/>
              </a:endParaRPr>
            </a:p>
          </p:txBody>
        </p:sp>
        <p:cxnSp>
          <p:nvCxnSpPr>
            <p:cNvPr id="119" name="直接箭头连接符 118"/>
            <p:cNvCxnSpPr>
              <a:stCxn id="13" idx="2"/>
              <a:endCxn id="118" idx="0"/>
            </p:cNvCxnSpPr>
            <p:nvPr/>
          </p:nvCxnSpPr>
          <p:spPr>
            <a:xfrm flipH="1">
              <a:off x="4159711" y="3017483"/>
              <a:ext cx="2" cy="702953"/>
            </a:xfrm>
            <a:prstGeom prst="straightConnector1">
              <a:avLst/>
            </a:prstGeom>
            <a:ln>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1703956" y="3798297"/>
              <a:ext cx="1233377" cy="523220"/>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预处理</a:t>
              </a:r>
              <a:endParaRPr lang="en-US" altLang="zh-CN" sz="1400" dirty="0">
                <a:latin typeface="宋体" panose="02010600030101010101" pitchFamily="2" charset="-122"/>
                <a:ea typeface="宋体" panose="02010600030101010101" pitchFamily="2" charset="-122"/>
              </a:endParaRPr>
            </a:p>
            <a:p>
              <a:pPr algn="ctr"/>
              <a:r>
                <a:rPr lang="zh-CN" altLang="en-US" sz="1400" dirty="0">
                  <a:latin typeface="宋体" panose="02010600030101010101" pitchFamily="2" charset="-122"/>
                  <a:ea typeface="宋体" panose="02010600030101010101" pitchFamily="2" charset="-122"/>
                </a:rPr>
                <a:t>（迭代生成）</a:t>
              </a:r>
              <a:endParaRPr lang="zh-CN" altLang="en-US" sz="1400" dirty="0">
                <a:latin typeface="宋体" panose="02010600030101010101" pitchFamily="2" charset="-122"/>
                <a:ea typeface="宋体" panose="02010600030101010101" pitchFamily="2" charset="-122"/>
              </a:endParaRPr>
            </a:p>
          </p:txBody>
        </p:sp>
        <p:cxnSp>
          <p:nvCxnSpPr>
            <p:cNvPr id="123" name="直接箭头连接符 122"/>
            <p:cNvCxnSpPr>
              <a:stCxn id="69" idx="3"/>
              <a:endCxn id="118" idx="1"/>
            </p:cNvCxnSpPr>
            <p:nvPr/>
          </p:nvCxnSpPr>
          <p:spPr>
            <a:xfrm>
              <a:off x="1637415" y="4067285"/>
              <a:ext cx="13952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18" idx="3"/>
              <a:endCxn id="84" idx="1"/>
            </p:cNvCxnSpPr>
            <p:nvPr/>
          </p:nvCxnSpPr>
          <p:spPr>
            <a:xfrm>
              <a:off x="5286795" y="4067285"/>
              <a:ext cx="8525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5423120" y="3752130"/>
              <a:ext cx="612345"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输出</a:t>
              </a:r>
              <a:endParaRPr lang="zh-CN" altLang="en-US" sz="1400" dirty="0">
                <a:latin typeface="宋体" panose="02010600030101010101" pitchFamily="2" charset="-122"/>
                <a:ea typeface="宋体" panose="02010600030101010101" pitchFamily="2" charset="-122"/>
              </a:endParaRPr>
            </a:p>
          </p:txBody>
        </p:sp>
        <p:sp>
          <p:nvSpPr>
            <p:cNvPr id="141" name="矩形: 圆角 140"/>
            <p:cNvSpPr/>
            <p:nvPr/>
          </p:nvSpPr>
          <p:spPr>
            <a:xfrm>
              <a:off x="8697831" y="5117094"/>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输出摘要</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142" name="文本框 141"/>
            <p:cNvSpPr txBox="1"/>
            <p:nvPr/>
          </p:nvSpPr>
          <p:spPr>
            <a:xfrm>
              <a:off x="9338040" y="4611727"/>
              <a:ext cx="569648"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输出</a:t>
              </a:r>
              <a:endParaRPr lang="zh-CN" altLang="en-US" sz="1400" dirty="0">
                <a:latin typeface="宋体" panose="02010600030101010101" pitchFamily="2" charset="-122"/>
                <a:ea typeface="宋体" panose="02010600030101010101" pitchFamily="2" charset="-122"/>
              </a:endParaRPr>
            </a:p>
          </p:txBody>
        </p:sp>
        <p:cxnSp>
          <p:nvCxnSpPr>
            <p:cNvPr id="143" name="直接箭头连接符 142"/>
            <p:cNvCxnSpPr>
              <a:stCxn id="51" idx="2"/>
              <a:endCxn id="141" idx="0"/>
            </p:cNvCxnSpPr>
            <p:nvPr/>
          </p:nvCxnSpPr>
          <p:spPr>
            <a:xfrm>
              <a:off x="9314520" y="4414138"/>
              <a:ext cx="0" cy="702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矩形: 圆角 150"/>
            <p:cNvSpPr/>
            <p:nvPr/>
          </p:nvSpPr>
          <p:spPr>
            <a:xfrm>
              <a:off x="6174591" y="5117094"/>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最终结果</a:t>
              </a:r>
              <a:endParaRPr lang="zh-CN" altLang="en-US" sz="1400" dirty="0">
                <a:solidFill>
                  <a:schemeClr val="tx1"/>
                </a:solidFill>
                <a:latin typeface="宋体" panose="02010600030101010101" pitchFamily="2" charset="-122"/>
                <a:ea typeface="宋体" panose="02010600030101010101" pitchFamily="2" charset="-122"/>
              </a:endParaRPr>
            </a:p>
          </p:txBody>
        </p:sp>
        <p:cxnSp>
          <p:nvCxnSpPr>
            <p:cNvPr id="152" name="直接箭头连接符 151"/>
            <p:cNvCxnSpPr>
              <a:stCxn id="141" idx="1"/>
              <a:endCxn id="151" idx="3"/>
            </p:cNvCxnSpPr>
            <p:nvPr/>
          </p:nvCxnSpPr>
          <p:spPr>
            <a:xfrm flipH="1">
              <a:off x="7407968" y="5463944"/>
              <a:ext cx="12898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文本框 162"/>
            <p:cNvSpPr txBox="1"/>
            <p:nvPr/>
          </p:nvSpPr>
          <p:spPr>
            <a:xfrm>
              <a:off x="7464454" y="5151162"/>
              <a:ext cx="1233377"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后处理</a:t>
              </a:r>
              <a:endParaRPr lang="zh-CN" altLang="en-US" sz="1400" dirty="0">
                <a:latin typeface="宋体" panose="02010600030101010101" pitchFamily="2" charset="-122"/>
                <a:ea typeface="宋体" panose="02010600030101010101" pitchFamily="2" charset="-122"/>
              </a:endParaRPr>
            </a:p>
          </p:txBody>
        </p:sp>
      </p:grpSp>
      <p:sp>
        <p:nvSpPr>
          <p:cNvPr id="165" name="副标题 2"/>
          <p:cNvSpPr>
            <a:spLocks noGrp="1"/>
          </p:cNvSpPr>
          <p:nvPr>
            <p:ph type="subTitle" idx="1"/>
          </p:nvPr>
        </p:nvSpPr>
        <p:spPr>
          <a:xfrm>
            <a:off x="0" y="147526"/>
            <a:ext cx="2431312" cy="431865"/>
          </a:xfrm>
        </p:spPr>
        <p:txBody>
          <a:bodyPr>
            <a:normAutofit/>
          </a:bodyPr>
          <a:lstStyle/>
          <a:p>
            <a:pPr algn="l"/>
            <a:r>
              <a:rPr lang="en-US" altLang="zh-CN" b="1" dirty="0"/>
              <a:t>1 </a:t>
            </a:r>
            <a:r>
              <a:rPr lang="zh-CN" altLang="en-US" b="1" dirty="0"/>
              <a:t>任务概述</a:t>
            </a:r>
            <a:endParaRPr lang="zh-CN" altLang="en-US" b="1" dirty="0"/>
          </a:p>
        </p:txBody>
      </p:sp>
      <p:cxnSp>
        <p:nvCxnSpPr>
          <p:cNvPr id="166" name="直接连接符 165"/>
          <p:cNvCxnSpPr/>
          <p:nvPr/>
        </p:nvCxnSpPr>
        <p:spPr>
          <a:xfrm>
            <a:off x="-106324" y="579391"/>
            <a:ext cx="2431312" cy="0"/>
          </a:xfrm>
          <a:prstGeom prst="line">
            <a:avLst/>
          </a:prstGeom>
          <a:ln w="412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0" y="147526"/>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2 </a:t>
            </a:r>
            <a:r>
              <a:rPr lang="zh-CN" altLang="en-US" b="1" dirty="0"/>
              <a:t>数据预处理</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p:cNvSpPr txBox="1"/>
          <p:nvPr/>
        </p:nvSpPr>
        <p:spPr>
          <a:xfrm>
            <a:off x="221673" y="702959"/>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2.1 </a:t>
            </a:r>
            <a:r>
              <a:rPr lang="zh-CN" altLang="en-US" sz="2000" b="1" dirty="0"/>
              <a:t>解决数据过长问题</a:t>
            </a:r>
            <a:endParaRPr lang="zh-CN" altLang="en-US" sz="2000" b="1" dirty="0"/>
          </a:p>
        </p:txBody>
      </p:sp>
      <p:pic>
        <p:nvPicPr>
          <p:cNvPr id="14" name="图片 13"/>
          <p:cNvPicPr>
            <a:picLocks noChangeAspect="1"/>
          </p:cNvPicPr>
          <p:nvPr/>
        </p:nvPicPr>
        <p:blipFill>
          <a:blip r:embed="rId1"/>
          <a:stretch>
            <a:fillRect/>
          </a:stretch>
        </p:blipFill>
        <p:spPr>
          <a:xfrm>
            <a:off x="131775" y="1172692"/>
            <a:ext cx="5465461" cy="2524026"/>
          </a:xfrm>
          <a:prstGeom prst="rect">
            <a:avLst/>
          </a:prstGeom>
        </p:spPr>
      </p:pic>
      <p:grpSp>
        <p:nvGrpSpPr>
          <p:cNvPr id="17" name="组合 16"/>
          <p:cNvGrpSpPr/>
          <p:nvPr/>
        </p:nvGrpSpPr>
        <p:grpSpPr>
          <a:xfrm>
            <a:off x="600364" y="3902042"/>
            <a:ext cx="4253013" cy="2701957"/>
            <a:chOff x="6530496" y="1338353"/>
            <a:chExt cx="3832704" cy="2423699"/>
          </a:xfrm>
        </p:grpSpPr>
        <p:pic>
          <p:nvPicPr>
            <p:cNvPr id="12" name="图片 11"/>
            <p:cNvPicPr>
              <a:picLocks noChangeAspect="1"/>
            </p:cNvPicPr>
            <p:nvPr/>
          </p:nvPicPr>
          <p:blipFill>
            <a:blip r:embed="rId2"/>
            <a:stretch>
              <a:fillRect/>
            </a:stretch>
          </p:blipFill>
          <p:spPr>
            <a:xfrm>
              <a:off x="6530496" y="1338353"/>
              <a:ext cx="3832704" cy="2423699"/>
            </a:xfrm>
            <a:prstGeom prst="rect">
              <a:avLst/>
            </a:prstGeom>
          </p:spPr>
        </p:pic>
        <p:sp>
          <p:nvSpPr>
            <p:cNvPr id="15" name="矩形 14"/>
            <p:cNvSpPr/>
            <p:nvPr/>
          </p:nvSpPr>
          <p:spPr>
            <a:xfrm>
              <a:off x="6622473" y="1690255"/>
              <a:ext cx="2540000" cy="1985818"/>
            </a:xfrm>
            <a:prstGeom prst="rect">
              <a:avLst/>
            </a:prstGeom>
            <a:noFill/>
            <a:ln w="19050">
              <a:solidFill>
                <a:srgbClr val="19196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294255" y="3429000"/>
              <a:ext cx="794327" cy="247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副标题 2"/>
          <p:cNvSpPr txBox="1"/>
          <p:nvPr/>
        </p:nvSpPr>
        <p:spPr>
          <a:xfrm>
            <a:off x="5331948" y="4457855"/>
            <a:ext cx="6134218" cy="18479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模型限制：</a:t>
            </a:r>
            <a:r>
              <a:rPr lang="zh-CN" altLang="en-US" sz="1600" dirty="0"/>
              <a:t>受限于机器性能，选择的模型</a:t>
            </a:r>
            <a:r>
              <a:rPr lang="en-US" altLang="zh-CN" sz="1600" dirty="0"/>
              <a:t>PEGASUS-238M</a:t>
            </a:r>
            <a:r>
              <a:rPr lang="zh-CN" altLang="en-US" sz="1600" dirty="0"/>
              <a:t>支持最长输入</a:t>
            </a:r>
            <a:r>
              <a:rPr lang="en-US" altLang="zh-CN" sz="1600" dirty="0"/>
              <a:t>token</a:t>
            </a:r>
            <a:r>
              <a:rPr lang="zh-CN" altLang="en-US" sz="1600" dirty="0"/>
              <a:t>为</a:t>
            </a:r>
            <a:r>
              <a:rPr lang="en-US" altLang="zh-CN" sz="1600" dirty="0"/>
              <a:t>512</a:t>
            </a:r>
            <a:r>
              <a:rPr lang="zh-CN" altLang="en-US" sz="1600" dirty="0"/>
              <a:t>。</a:t>
            </a:r>
            <a:endParaRPr lang="en-US" altLang="zh-CN" sz="1600" b="1" dirty="0"/>
          </a:p>
          <a:p>
            <a:pPr marL="285750" indent="-285750" algn="l">
              <a:lnSpc>
                <a:spcPct val="100000"/>
              </a:lnSpc>
              <a:buFont typeface="Arial" panose="020B0604020202020204" pitchFamily="34" charset="0"/>
              <a:buChar char="•"/>
            </a:pPr>
            <a:r>
              <a:rPr lang="zh-CN" altLang="en-US" sz="1600" b="1" dirty="0"/>
              <a:t>文本过长：</a:t>
            </a:r>
            <a:r>
              <a:rPr lang="zh-CN" altLang="en-US" sz="1600" dirty="0"/>
              <a:t>均值为</a:t>
            </a:r>
            <a:r>
              <a:rPr lang="en-US" altLang="zh-CN" sz="1600" dirty="0"/>
              <a:t>1215</a:t>
            </a:r>
            <a:r>
              <a:rPr lang="zh-CN" altLang="en-US" sz="1600" dirty="0"/>
              <a:t>，超过</a:t>
            </a:r>
            <a:r>
              <a:rPr lang="en-US" altLang="zh-CN" sz="1600" dirty="0"/>
              <a:t>90%</a:t>
            </a:r>
            <a:r>
              <a:rPr lang="zh-CN" altLang="en-US" sz="1600" dirty="0"/>
              <a:t>的数据长度小于</a:t>
            </a:r>
            <a:r>
              <a:rPr lang="en-US" altLang="zh-CN" sz="1600" dirty="0"/>
              <a:t>2164</a:t>
            </a:r>
            <a:r>
              <a:rPr lang="zh-CN" altLang="en-US" sz="1600" dirty="0"/>
              <a:t>，最长文本在</a:t>
            </a:r>
            <a:r>
              <a:rPr lang="en-US" altLang="zh-CN" sz="1600" dirty="0"/>
              <a:t>20000</a:t>
            </a:r>
            <a:r>
              <a:rPr lang="zh-CN" altLang="en-US" sz="1600" dirty="0"/>
              <a:t>个字符以上。</a:t>
            </a:r>
            <a:endParaRPr lang="en-US" altLang="zh-CN" sz="1600" dirty="0"/>
          </a:p>
          <a:p>
            <a:pPr marL="285750" indent="-285750" algn="l">
              <a:lnSpc>
                <a:spcPct val="100000"/>
              </a:lnSpc>
              <a:buFont typeface="Arial" panose="020B0604020202020204" pitchFamily="34" charset="0"/>
              <a:buChar char="•"/>
            </a:pPr>
            <a:r>
              <a:rPr lang="zh-CN" altLang="en-US" sz="1600" b="1" dirty="0"/>
              <a:t>对话轮数过长：</a:t>
            </a:r>
            <a:r>
              <a:rPr lang="zh-CN" altLang="en-US" sz="1600" dirty="0"/>
              <a:t>存在大量“垃圾话”时间，导致对话信息十分冗余，并且存在一些固定模式的对话方式。</a:t>
            </a:r>
            <a:endParaRPr lang="en-US" altLang="zh-CN" sz="1600" dirty="0"/>
          </a:p>
        </p:txBody>
      </p:sp>
      <p:pic>
        <p:nvPicPr>
          <p:cNvPr id="20" name="图片 19"/>
          <p:cNvPicPr>
            <a:picLocks noChangeAspect="1"/>
          </p:cNvPicPr>
          <p:nvPr/>
        </p:nvPicPr>
        <p:blipFill>
          <a:blip r:embed="rId3"/>
          <a:stretch>
            <a:fillRect/>
          </a:stretch>
        </p:blipFill>
        <p:spPr>
          <a:xfrm>
            <a:off x="5891524" y="1109662"/>
            <a:ext cx="5574642" cy="26445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0" y="147526"/>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2 </a:t>
            </a:r>
            <a:r>
              <a:rPr lang="zh-CN" altLang="en-US" b="1" dirty="0"/>
              <a:t>数据预处理</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p:cNvSpPr txBox="1"/>
          <p:nvPr/>
        </p:nvSpPr>
        <p:spPr>
          <a:xfrm>
            <a:off x="221673" y="702959"/>
            <a:ext cx="2715491"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2.1 </a:t>
            </a:r>
            <a:r>
              <a:rPr lang="zh-CN" altLang="en-US" sz="2000" b="1" dirty="0"/>
              <a:t>解决数据过长问题</a:t>
            </a:r>
            <a:endParaRPr lang="zh-CN" altLang="en-US" sz="2000" b="1" dirty="0"/>
          </a:p>
        </p:txBody>
      </p:sp>
      <p:sp>
        <p:nvSpPr>
          <p:cNvPr id="18" name="副标题 2"/>
          <p:cNvSpPr txBox="1"/>
          <p:nvPr/>
        </p:nvSpPr>
        <p:spPr>
          <a:xfrm>
            <a:off x="390493" y="1025309"/>
            <a:ext cx="11579834" cy="6320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基于规则的冗余数据去除：</a:t>
            </a:r>
            <a:r>
              <a:rPr lang="zh-CN" altLang="en-US" sz="1600" dirty="0"/>
              <a:t>即根据观察去除句子中某些冗余部分，这一部分包括了</a:t>
            </a:r>
            <a:br>
              <a:rPr lang="en-US" altLang="zh-CN" sz="1600" dirty="0"/>
            </a:br>
            <a:r>
              <a:rPr lang="en-US" altLang="zh-CN" sz="1600" dirty="0"/>
              <a:t>a.</a:t>
            </a:r>
            <a:r>
              <a:rPr lang="zh-CN" altLang="en-US" sz="1600" dirty="0"/>
              <a:t>问候部分去除  </a:t>
            </a:r>
            <a:r>
              <a:rPr lang="en-US" altLang="zh-CN" sz="1600" dirty="0"/>
              <a:t>b.</a:t>
            </a:r>
            <a:r>
              <a:rPr lang="zh-CN" altLang="en-US" sz="1600" dirty="0"/>
              <a:t>停用词以及替换词   </a:t>
            </a:r>
            <a:r>
              <a:rPr lang="en-US" altLang="zh-CN" sz="1600" dirty="0"/>
              <a:t>c. </a:t>
            </a:r>
            <a:r>
              <a:rPr lang="zh-CN" altLang="en-US" sz="1600" dirty="0"/>
              <a:t>短句子去除  </a:t>
            </a:r>
            <a:r>
              <a:rPr lang="en-US" altLang="zh-CN" sz="1600" dirty="0"/>
              <a:t>d.</a:t>
            </a:r>
            <a:r>
              <a:rPr lang="zh-CN" altLang="en-US" sz="1600" dirty="0"/>
              <a:t>前缀编码替换</a:t>
            </a:r>
            <a:endParaRPr lang="en-US" altLang="zh-CN" sz="1600" dirty="0"/>
          </a:p>
          <a:p>
            <a:pPr algn="l">
              <a:lnSpc>
                <a:spcPct val="100000"/>
              </a:lnSpc>
            </a:pPr>
            <a:endParaRPr lang="en-US" altLang="zh-CN" sz="1600" dirty="0"/>
          </a:p>
        </p:txBody>
      </p:sp>
      <p:sp>
        <p:nvSpPr>
          <p:cNvPr id="24" name="副标题 2"/>
          <p:cNvSpPr txBox="1"/>
          <p:nvPr/>
        </p:nvSpPr>
        <p:spPr>
          <a:xfrm>
            <a:off x="390493" y="3748855"/>
            <a:ext cx="11579834" cy="7470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尝试进行无监督的信息抽取：</a:t>
            </a:r>
            <a:r>
              <a:rPr lang="zh-CN" altLang="en-US" sz="1600" dirty="0"/>
              <a:t>选择了</a:t>
            </a:r>
            <a:r>
              <a:rPr lang="en-US" altLang="zh-CN" sz="1600" dirty="0" err="1"/>
              <a:t>TextRank</a:t>
            </a:r>
            <a:r>
              <a:rPr lang="zh-CN" altLang="en-US" sz="1600" dirty="0"/>
              <a:t>这个方法进行抽取，但是效果不尽如人意。这种抽取反而会去掉部分重要信息。</a:t>
            </a:r>
            <a:br>
              <a:rPr lang="en-US" altLang="zh-CN" sz="1600" dirty="0"/>
            </a:br>
            <a:r>
              <a:rPr lang="zh-CN" altLang="en-US" sz="1600" dirty="0"/>
              <a:t>由于是无监督的抽取，以上判断来自于观察，稍后会提供一种方法与之后提出的迭代生成式提取进行对比。</a:t>
            </a:r>
            <a:endParaRPr lang="en-US" altLang="zh-CN" sz="1600" dirty="0"/>
          </a:p>
        </p:txBody>
      </p:sp>
      <p:pic>
        <p:nvPicPr>
          <p:cNvPr id="27" name="图片 26"/>
          <p:cNvPicPr>
            <a:picLocks noChangeAspect="1"/>
          </p:cNvPicPr>
          <p:nvPr/>
        </p:nvPicPr>
        <p:blipFill>
          <a:blip r:embed="rId1"/>
          <a:stretch>
            <a:fillRect/>
          </a:stretch>
        </p:blipFill>
        <p:spPr>
          <a:xfrm>
            <a:off x="745258" y="1780908"/>
            <a:ext cx="10162867" cy="1710256"/>
          </a:xfrm>
          <a:prstGeom prst="rect">
            <a:avLst/>
          </a:prstGeom>
        </p:spPr>
      </p:pic>
      <p:pic>
        <p:nvPicPr>
          <p:cNvPr id="31" name="图片 30"/>
          <p:cNvPicPr>
            <a:picLocks noChangeAspect="1"/>
          </p:cNvPicPr>
          <p:nvPr/>
        </p:nvPicPr>
        <p:blipFill>
          <a:blip r:embed="rId2"/>
          <a:stretch>
            <a:fillRect/>
          </a:stretch>
        </p:blipFill>
        <p:spPr>
          <a:xfrm>
            <a:off x="390493" y="4560126"/>
            <a:ext cx="4020389" cy="1835676"/>
          </a:xfrm>
          <a:prstGeom prst="rect">
            <a:avLst/>
          </a:prstGeom>
        </p:spPr>
      </p:pic>
      <p:pic>
        <p:nvPicPr>
          <p:cNvPr id="37" name="图片 36"/>
          <p:cNvPicPr>
            <a:picLocks noChangeAspect="1"/>
          </p:cNvPicPr>
          <p:nvPr/>
        </p:nvPicPr>
        <p:blipFill>
          <a:blip r:embed="rId3"/>
          <a:stretch>
            <a:fillRect/>
          </a:stretch>
        </p:blipFill>
        <p:spPr>
          <a:xfrm>
            <a:off x="8502765" y="4550330"/>
            <a:ext cx="3384435" cy="1781282"/>
          </a:xfrm>
          <a:prstGeom prst="rect">
            <a:avLst/>
          </a:prstGeom>
        </p:spPr>
      </p:pic>
      <p:pic>
        <p:nvPicPr>
          <p:cNvPr id="39" name="图片 38"/>
          <p:cNvPicPr>
            <a:picLocks noChangeAspect="1"/>
          </p:cNvPicPr>
          <p:nvPr/>
        </p:nvPicPr>
        <p:blipFill>
          <a:blip r:embed="rId4"/>
          <a:stretch>
            <a:fillRect/>
          </a:stretch>
        </p:blipFill>
        <p:spPr>
          <a:xfrm>
            <a:off x="4449959" y="4558240"/>
            <a:ext cx="3878794" cy="1835676"/>
          </a:xfrm>
          <a:prstGeom prst="rect">
            <a:avLst/>
          </a:prstGeom>
        </p:spPr>
      </p:pic>
      <p:sp>
        <p:nvSpPr>
          <p:cNvPr id="40" name="副标题 2"/>
          <p:cNvSpPr txBox="1"/>
          <p:nvPr/>
        </p:nvSpPr>
        <p:spPr>
          <a:xfrm>
            <a:off x="6569082" y="6393916"/>
            <a:ext cx="4194589" cy="314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100" b="1" dirty="0" err="1"/>
              <a:t>TextRank</a:t>
            </a:r>
            <a:r>
              <a:rPr lang="zh-CN" altLang="en-US" sz="1100" b="1" dirty="0"/>
              <a:t>重要度排名后面的句子仍然会丢失很多关键信息</a:t>
            </a:r>
            <a:endParaRPr lang="en-US" altLang="zh-CN" sz="1100" dirty="0"/>
          </a:p>
        </p:txBody>
      </p:sp>
      <p:sp>
        <p:nvSpPr>
          <p:cNvPr id="42" name="副标题 2"/>
          <p:cNvSpPr txBox="1"/>
          <p:nvPr/>
        </p:nvSpPr>
        <p:spPr>
          <a:xfrm>
            <a:off x="931683" y="6395802"/>
            <a:ext cx="2593942" cy="314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100" b="1" dirty="0" err="1"/>
              <a:t>TextRank</a:t>
            </a:r>
            <a:r>
              <a:rPr lang="zh-CN" altLang="en-US" sz="1100" b="1" dirty="0"/>
              <a:t>得到的重要度排序（部分）</a:t>
            </a:r>
            <a:endParaRPr lang="en-US" altLang="zh-CN"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0" y="147526"/>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2 </a:t>
            </a:r>
            <a:r>
              <a:rPr lang="zh-CN" altLang="en-US" b="1" dirty="0"/>
              <a:t>数据预处理</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p:cNvSpPr txBox="1"/>
          <p:nvPr/>
        </p:nvSpPr>
        <p:spPr>
          <a:xfrm>
            <a:off x="221673" y="702959"/>
            <a:ext cx="4313382" cy="43186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2.1 </a:t>
            </a:r>
            <a:r>
              <a:rPr lang="zh-CN" altLang="en-US" sz="2000" b="1" dirty="0"/>
              <a:t>解决数据过长问题与文本信息错误</a:t>
            </a:r>
            <a:endParaRPr lang="zh-CN" altLang="en-US" sz="2000" b="1" dirty="0"/>
          </a:p>
        </p:txBody>
      </p:sp>
      <p:sp>
        <p:nvSpPr>
          <p:cNvPr id="18" name="副标题 2"/>
          <p:cNvSpPr txBox="1"/>
          <p:nvPr/>
        </p:nvSpPr>
        <p:spPr>
          <a:xfrm>
            <a:off x="404670" y="1211071"/>
            <a:ext cx="11579834" cy="3510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基于模型的迭代生成式：</a:t>
            </a:r>
            <a:r>
              <a:rPr lang="zh-CN" altLang="en-US" sz="1600" dirty="0"/>
              <a:t>通过迭代的方式压缩文本长度小于等于</a:t>
            </a:r>
            <a:r>
              <a:rPr lang="en-US" altLang="zh-CN" sz="1600" dirty="0"/>
              <a:t>512</a:t>
            </a:r>
            <a:endParaRPr lang="en-US" altLang="zh-CN" sz="1600" dirty="0"/>
          </a:p>
        </p:txBody>
      </p:sp>
      <p:pic>
        <p:nvPicPr>
          <p:cNvPr id="7" name="图片 6"/>
          <p:cNvPicPr>
            <a:picLocks noChangeAspect="1"/>
          </p:cNvPicPr>
          <p:nvPr/>
        </p:nvPicPr>
        <p:blipFill>
          <a:blip r:embed="rId1"/>
          <a:stretch>
            <a:fillRect/>
          </a:stretch>
        </p:blipFill>
        <p:spPr>
          <a:xfrm>
            <a:off x="109870" y="1638322"/>
            <a:ext cx="4105211" cy="5124893"/>
          </a:xfrm>
          <a:prstGeom prst="rect">
            <a:avLst/>
          </a:prstGeom>
        </p:spPr>
      </p:pic>
      <p:sp>
        <p:nvSpPr>
          <p:cNvPr id="11" name="副标题 2"/>
          <p:cNvSpPr txBox="1"/>
          <p:nvPr/>
        </p:nvSpPr>
        <p:spPr>
          <a:xfrm>
            <a:off x="4654149" y="4820959"/>
            <a:ext cx="7223426" cy="18945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较为一般的迭代生成思路如上图所示，这里后处理指的是，可以观察到模型因为经过微调会产生较为固定的句式：如红框中所示，因此需要后处理将这些语句停用，并且尽可能将句式恢复为与原始数据类似的对话形式，及使用前缀分割。</a:t>
            </a:r>
            <a:endParaRPr lang="en-US" altLang="zh-CN" sz="1600" dirty="0"/>
          </a:p>
          <a:p>
            <a:pPr marL="285750" indent="-285750" algn="l">
              <a:lnSpc>
                <a:spcPct val="100000"/>
              </a:lnSpc>
              <a:buFont typeface="Arial" panose="020B0604020202020204" pitchFamily="34" charset="0"/>
              <a:buChar char="•"/>
            </a:pPr>
            <a:r>
              <a:rPr lang="zh-CN" altLang="en-US" sz="1600" dirty="0"/>
              <a:t>实际上的算法流程采用的是左图的算法所示，对于小于</a:t>
            </a:r>
            <a:r>
              <a:rPr lang="en-US" altLang="zh-CN" sz="1600" dirty="0"/>
              <a:t>512</a:t>
            </a:r>
            <a:r>
              <a:rPr lang="zh-CN" altLang="en-US" sz="1600" dirty="0"/>
              <a:t>的语句不进行切割，对于</a:t>
            </a:r>
            <a:r>
              <a:rPr lang="en-US" altLang="zh-CN" sz="1600" dirty="0"/>
              <a:t>512-600</a:t>
            </a:r>
            <a:r>
              <a:rPr lang="zh-CN" altLang="en-US" sz="1600" dirty="0"/>
              <a:t>的直接取前</a:t>
            </a:r>
            <a:r>
              <a:rPr lang="en-US" altLang="zh-CN" sz="1600" dirty="0"/>
              <a:t>256</a:t>
            </a:r>
            <a:r>
              <a:rPr lang="zh-CN" altLang="en-US" sz="1600" dirty="0"/>
              <a:t>和后</a:t>
            </a:r>
            <a:r>
              <a:rPr lang="en-US" altLang="zh-CN" sz="1600" dirty="0"/>
              <a:t>256</a:t>
            </a:r>
            <a:r>
              <a:rPr lang="zh-CN" altLang="en-US" sz="1600" dirty="0"/>
              <a:t>，并且算法区分了数据长度是否大于</a:t>
            </a:r>
            <a:r>
              <a:rPr lang="en-US" altLang="zh-CN" sz="1600" dirty="0"/>
              <a:t>2048</a:t>
            </a:r>
            <a:r>
              <a:rPr lang="zh-CN" altLang="en-US" sz="1600" dirty="0"/>
              <a:t>的部分。</a:t>
            </a:r>
            <a:endParaRPr lang="en-US" altLang="zh-CN" sz="1600" dirty="0"/>
          </a:p>
        </p:txBody>
      </p:sp>
      <p:pic>
        <p:nvPicPr>
          <p:cNvPr id="13" name="图片 12"/>
          <p:cNvPicPr>
            <a:picLocks noChangeAspect="1"/>
          </p:cNvPicPr>
          <p:nvPr/>
        </p:nvPicPr>
        <p:blipFill rotWithShape="1">
          <a:blip r:embed="rId2"/>
          <a:srcRect l="1263" t="11830" r="6174" b="6962"/>
          <a:stretch>
            <a:fillRect/>
          </a:stretch>
        </p:blipFill>
        <p:spPr>
          <a:xfrm>
            <a:off x="4905786" y="1638322"/>
            <a:ext cx="6527758" cy="31063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0" y="147526"/>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2 </a:t>
            </a:r>
            <a:r>
              <a:rPr lang="zh-CN" altLang="en-US" b="1" dirty="0"/>
              <a:t>数据预处理</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p:cNvSpPr txBox="1"/>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2.2 </a:t>
            </a:r>
            <a:r>
              <a:rPr lang="zh-CN" altLang="en-US" sz="2000" b="1" dirty="0"/>
              <a:t>三种处理方式的一种简单比较</a:t>
            </a:r>
            <a:endParaRPr lang="zh-CN" altLang="en-US" sz="2000" b="1" dirty="0"/>
          </a:p>
        </p:txBody>
      </p:sp>
      <p:sp>
        <p:nvSpPr>
          <p:cNvPr id="2" name="副标题 2"/>
          <p:cNvSpPr txBox="1"/>
          <p:nvPr/>
        </p:nvSpPr>
        <p:spPr>
          <a:xfrm>
            <a:off x="404670" y="1211070"/>
            <a:ext cx="11579834" cy="18461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使用</a:t>
            </a:r>
            <a:r>
              <a:rPr lang="en-US" altLang="zh-CN" sz="1600" b="1" dirty="0"/>
              <a:t>ROUGE</a:t>
            </a:r>
            <a:r>
              <a:rPr lang="zh-CN" altLang="en-US" sz="1600" dirty="0"/>
              <a:t>（</a:t>
            </a:r>
            <a:r>
              <a:rPr lang="en-US" altLang="zh-CN" sz="1600" dirty="0"/>
              <a:t>Recall-Oriented Understudy for </a:t>
            </a:r>
            <a:r>
              <a:rPr lang="en-US" altLang="zh-CN" sz="1600" dirty="0" err="1"/>
              <a:t>Gisting</a:t>
            </a:r>
            <a:r>
              <a:rPr lang="en-US" altLang="zh-CN" sz="1600" dirty="0"/>
              <a:t> Evaluation</a:t>
            </a:r>
            <a:r>
              <a:rPr lang="zh-CN" altLang="en-US" sz="1600" dirty="0"/>
              <a:t>）评估指标进行粗略评估，通过衡量三种生成的长度小于等于</a:t>
            </a:r>
            <a:r>
              <a:rPr lang="en-US" altLang="zh-CN" sz="1600" dirty="0"/>
              <a:t>512</a:t>
            </a:r>
            <a:r>
              <a:rPr lang="zh-CN" altLang="en-US" sz="1600" dirty="0"/>
              <a:t>的句子与标准</a:t>
            </a:r>
            <a:r>
              <a:rPr lang="en-US" altLang="zh-CN" sz="1600" dirty="0"/>
              <a:t>Ground Truth</a:t>
            </a:r>
            <a:r>
              <a:rPr lang="zh-CN" altLang="en-US" sz="1600" dirty="0"/>
              <a:t>之间的距离来进行判断</a:t>
            </a:r>
            <a:br>
              <a:rPr lang="en-US" altLang="zh-CN" sz="1600" dirty="0"/>
            </a:br>
            <a:br>
              <a:rPr lang="en-US" altLang="zh-CN" sz="1600" dirty="0"/>
            </a:br>
            <a:br>
              <a:rPr lang="en-US" altLang="zh-CN" sz="1600" dirty="0"/>
            </a:br>
            <a:br>
              <a:rPr lang="en-US" altLang="zh-CN" sz="1600" dirty="0"/>
            </a:br>
            <a:r>
              <a:rPr lang="zh-CN" altLang="en-US" sz="1600" dirty="0"/>
              <a:t>结果如下图所示：</a:t>
            </a:r>
            <a:endParaRPr lang="en-US" altLang="zh-CN" sz="1600" dirty="0"/>
          </a:p>
        </p:txBody>
      </p:sp>
      <p:pic>
        <p:nvPicPr>
          <p:cNvPr id="4" name="图片 3"/>
          <p:cNvPicPr>
            <a:picLocks noChangeAspect="1"/>
          </p:cNvPicPr>
          <p:nvPr/>
        </p:nvPicPr>
        <p:blipFill rotWithShape="1">
          <a:blip r:embed="rId1"/>
          <a:srcRect t="27028" b="26878"/>
          <a:stretch>
            <a:fillRect/>
          </a:stretch>
        </p:blipFill>
        <p:spPr>
          <a:xfrm>
            <a:off x="3587187" y="1908084"/>
            <a:ext cx="5482924" cy="321435"/>
          </a:xfrm>
          <a:prstGeom prst="rect">
            <a:avLst/>
          </a:prstGeom>
        </p:spPr>
      </p:pic>
      <p:pic>
        <p:nvPicPr>
          <p:cNvPr id="10" name="图片 9"/>
          <p:cNvPicPr>
            <a:picLocks noChangeAspect="1"/>
          </p:cNvPicPr>
          <p:nvPr/>
        </p:nvPicPr>
        <p:blipFill>
          <a:blip r:embed="rId2"/>
          <a:stretch>
            <a:fillRect/>
          </a:stretch>
        </p:blipFill>
        <p:spPr>
          <a:xfrm>
            <a:off x="3151766" y="3057235"/>
            <a:ext cx="5192236" cy="35849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0" y="147526"/>
            <a:ext cx="2212214"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3 </a:t>
            </a:r>
            <a:r>
              <a:rPr lang="zh-CN" altLang="en-US" b="1" dirty="0"/>
              <a:t>网络与训练</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p:cNvSpPr txBox="1"/>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3.1 </a:t>
            </a:r>
            <a:r>
              <a:rPr lang="zh-CN" altLang="en-US" sz="2000" b="1" dirty="0"/>
              <a:t>关于</a:t>
            </a:r>
            <a:r>
              <a:rPr lang="en-US" altLang="zh-CN" sz="2000" b="1" dirty="0"/>
              <a:t>PEGASUS</a:t>
            </a:r>
            <a:endParaRPr lang="zh-CN" altLang="en-US" sz="2000" b="1" dirty="0"/>
          </a:p>
        </p:txBody>
      </p:sp>
      <p:sp>
        <p:nvSpPr>
          <p:cNvPr id="2" name="副标题 2"/>
          <p:cNvSpPr txBox="1"/>
          <p:nvPr/>
        </p:nvSpPr>
        <p:spPr>
          <a:xfrm>
            <a:off x="376960" y="1211071"/>
            <a:ext cx="11579834" cy="10241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altLang="zh-CN" sz="1600" b="1" dirty="0"/>
              <a:t>PEGASUS</a:t>
            </a:r>
            <a:r>
              <a:rPr lang="zh-CN" altLang="en-US" sz="1600" b="1" dirty="0"/>
              <a:t>：</a:t>
            </a:r>
            <a:r>
              <a:rPr lang="zh-CN" altLang="en-US" sz="1600" dirty="0"/>
              <a:t>（</a:t>
            </a:r>
            <a:r>
              <a:rPr lang="en-US" altLang="zh-CN" sz="1600" dirty="0"/>
              <a:t>Pre-training with Extracted Gap-sentences for Abstractive Summarization Sequence-to-sequence models)</a:t>
            </a:r>
            <a:endParaRPr lang="en-US" altLang="zh-CN" sz="1600" dirty="0"/>
          </a:p>
          <a:p>
            <a:pPr marL="285750" indent="-285750" algn="l">
              <a:lnSpc>
                <a:spcPct val="100000"/>
              </a:lnSpc>
              <a:buFont typeface="Arial" panose="020B0604020202020204" pitchFamily="34" charset="0"/>
              <a:buChar char="•"/>
            </a:pPr>
            <a:r>
              <a:rPr lang="zh-CN" altLang="en-US" sz="1600" dirty="0"/>
              <a:t>选择的原因：该模型预训练的时候的目标是把生成间隙句子（</a:t>
            </a:r>
            <a:r>
              <a:rPr lang="en-US" altLang="zh-CN" sz="1600" dirty="0"/>
              <a:t>GSG</a:t>
            </a:r>
            <a:r>
              <a:rPr lang="zh-CN" altLang="en-US" sz="1600" dirty="0"/>
              <a:t>）， 所以在提取文本摘要的时候，简单的</a:t>
            </a:r>
            <a:r>
              <a:rPr lang="en-US" altLang="zh-CN" sz="1600" dirty="0"/>
              <a:t>finetuning</a:t>
            </a:r>
            <a:r>
              <a:rPr lang="zh-CN" altLang="en-US" sz="1600" dirty="0"/>
              <a:t>有很大的提升。随机</a:t>
            </a:r>
            <a:r>
              <a:rPr lang="en-US" altLang="zh-CN" sz="1600" dirty="0"/>
              <a:t>mask</a:t>
            </a:r>
            <a:r>
              <a:rPr lang="zh-CN" altLang="en-US" sz="1600" dirty="0"/>
              <a:t>掉一部分句子，然后将</a:t>
            </a:r>
            <a:r>
              <a:rPr lang="en-US" altLang="zh-CN" sz="1600" dirty="0"/>
              <a:t>Gap sentence</a:t>
            </a:r>
            <a:r>
              <a:rPr lang="zh-CN" altLang="en-US" sz="1600" dirty="0"/>
              <a:t>直接拼接，作为一个“伪摘要”，</a:t>
            </a:r>
            <a:r>
              <a:rPr lang="en-US" altLang="zh-CN" sz="1600" dirty="0"/>
              <a:t>mask</a:t>
            </a:r>
            <a:r>
              <a:rPr lang="zh-CN" altLang="en-US" sz="1600" dirty="0"/>
              <a:t>调的句子则被</a:t>
            </a:r>
            <a:r>
              <a:rPr lang="en-US" altLang="zh-CN" sz="1600" dirty="0"/>
              <a:t>[Mask]</a:t>
            </a:r>
            <a:r>
              <a:rPr lang="zh-CN" altLang="en-US" sz="1600" dirty="0"/>
              <a:t>替换掉。</a:t>
            </a:r>
            <a:endParaRPr lang="en-US" altLang="zh-CN" sz="1600" dirty="0"/>
          </a:p>
        </p:txBody>
      </p:sp>
      <p:pic>
        <p:nvPicPr>
          <p:cNvPr id="7" name="图片 6"/>
          <p:cNvPicPr>
            <a:picLocks noChangeAspect="1"/>
          </p:cNvPicPr>
          <p:nvPr/>
        </p:nvPicPr>
        <p:blipFill>
          <a:blip r:embed="rId1"/>
          <a:stretch>
            <a:fillRect/>
          </a:stretch>
        </p:blipFill>
        <p:spPr>
          <a:xfrm>
            <a:off x="844613" y="2311447"/>
            <a:ext cx="4062260" cy="2001935"/>
          </a:xfrm>
          <a:prstGeom prst="rect">
            <a:avLst/>
          </a:prstGeom>
        </p:spPr>
      </p:pic>
      <p:pic>
        <p:nvPicPr>
          <p:cNvPr id="14" name="图片 13"/>
          <p:cNvPicPr>
            <a:picLocks noChangeAspect="1"/>
          </p:cNvPicPr>
          <p:nvPr/>
        </p:nvPicPr>
        <p:blipFill>
          <a:blip r:embed="rId2"/>
          <a:stretch>
            <a:fillRect/>
          </a:stretch>
        </p:blipFill>
        <p:spPr>
          <a:xfrm>
            <a:off x="5190202" y="2412272"/>
            <a:ext cx="6103505" cy="745677"/>
          </a:xfrm>
          <a:prstGeom prst="rect">
            <a:avLst/>
          </a:prstGeom>
          <a:ln w="15875">
            <a:solidFill>
              <a:schemeClr val="dk1"/>
            </a:solidFill>
          </a:ln>
        </p:spPr>
      </p:pic>
      <p:sp>
        <p:nvSpPr>
          <p:cNvPr id="15" name="副标题 2"/>
          <p:cNvSpPr txBox="1"/>
          <p:nvPr/>
        </p:nvSpPr>
        <p:spPr>
          <a:xfrm>
            <a:off x="625343" y="5295338"/>
            <a:ext cx="6259367" cy="9348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微调的过程：微调的过程主要对于优化器和学习率进行了改动，参考了网上的一些例子，采用了一些</a:t>
            </a:r>
            <a:r>
              <a:rPr lang="en-US" altLang="zh-CN" sz="1600" dirty="0"/>
              <a:t>trick</a:t>
            </a:r>
            <a:r>
              <a:rPr lang="zh-CN" altLang="en-US" sz="1600" dirty="0"/>
              <a:t>如</a:t>
            </a:r>
            <a:r>
              <a:rPr lang="en-US" altLang="zh-CN" sz="1600" dirty="0"/>
              <a:t>warmup</a:t>
            </a:r>
            <a:r>
              <a:rPr lang="zh-CN" altLang="en-US" sz="1600" dirty="0"/>
              <a:t>，优化器采用了</a:t>
            </a:r>
            <a:r>
              <a:rPr lang="en-US" altLang="zh-CN" sz="1600" dirty="0" err="1"/>
              <a:t>Adamw</a:t>
            </a:r>
            <a:r>
              <a:rPr lang="zh-CN" altLang="en-US" sz="1600" dirty="0"/>
              <a:t>，学习率曲线如右所示。</a:t>
            </a:r>
            <a:endParaRPr lang="en-US" altLang="zh-CN" sz="1600" dirty="0"/>
          </a:p>
        </p:txBody>
      </p:sp>
      <p:sp>
        <p:nvSpPr>
          <p:cNvPr id="18" name="副标题 2"/>
          <p:cNvSpPr txBox="1"/>
          <p:nvPr/>
        </p:nvSpPr>
        <p:spPr>
          <a:xfrm>
            <a:off x="7696778" y="3221813"/>
            <a:ext cx="1576531" cy="2898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200" b="1" dirty="0"/>
              <a:t>Paddle</a:t>
            </a:r>
            <a:r>
              <a:rPr lang="zh-CN" altLang="en-US" sz="1200" b="1" dirty="0"/>
              <a:t>官网的介绍</a:t>
            </a:r>
            <a:endParaRPr lang="en-US" altLang="zh-CN" sz="1200" dirty="0"/>
          </a:p>
        </p:txBody>
      </p:sp>
      <p:pic>
        <p:nvPicPr>
          <p:cNvPr id="24" name="图片 23"/>
          <p:cNvPicPr>
            <a:picLocks noChangeAspect="1"/>
          </p:cNvPicPr>
          <p:nvPr/>
        </p:nvPicPr>
        <p:blipFill>
          <a:blip r:embed="rId3"/>
          <a:stretch>
            <a:fillRect/>
          </a:stretch>
        </p:blipFill>
        <p:spPr>
          <a:xfrm>
            <a:off x="7482176" y="3809036"/>
            <a:ext cx="3582266" cy="28414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1" y="147526"/>
            <a:ext cx="2309567"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3 </a:t>
            </a:r>
            <a:r>
              <a:rPr lang="zh-CN" altLang="en-US" b="1" dirty="0"/>
              <a:t>网络与训练</a:t>
            </a:r>
            <a:endParaRPr lang="zh-CN" altLang="en-US" b="1" dirty="0"/>
          </a:p>
        </p:txBody>
      </p:sp>
      <p:cxnSp>
        <p:nvCxnSpPr>
          <p:cNvPr id="6" name="直接连接符 5"/>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4" name="副标题 2"/>
          <p:cNvSpPr txBox="1"/>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3.2 </a:t>
            </a:r>
            <a:r>
              <a:rPr lang="zh-CN" altLang="en-US" sz="2000" b="1" dirty="0"/>
              <a:t>网络结构的改动</a:t>
            </a:r>
            <a:endParaRPr lang="zh-CN" altLang="en-US" sz="2000" b="1" dirty="0"/>
          </a:p>
        </p:txBody>
      </p:sp>
      <p:pic>
        <p:nvPicPr>
          <p:cNvPr id="10" name="图片 9"/>
          <p:cNvPicPr>
            <a:picLocks noChangeAspect="1"/>
          </p:cNvPicPr>
          <p:nvPr/>
        </p:nvPicPr>
        <p:blipFill>
          <a:blip r:embed="rId1"/>
          <a:stretch>
            <a:fillRect/>
          </a:stretch>
        </p:blipFill>
        <p:spPr>
          <a:xfrm>
            <a:off x="535708" y="2380853"/>
            <a:ext cx="4827284" cy="1715355"/>
          </a:xfrm>
          <a:prstGeom prst="rect">
            <a:avLst/>
          </a:prstGeom>
        </p:spPr>
      </p:pic>
      <p:sp>
        <p:nvSpPr>
          <p:cNvPr id="11" name="副标题 2"/>
          <p:cNvSpPr txBox="1"/>
          <p:nvPr/>
        </p:nvSpPr>
        <p:spPr>
          <a:xfrm>
            <a:off x="535708" y="1405069"/>
            <a:ext cx="10834255" cy="9348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值得一提的是，网络架构可以进行一种被称作目标端数据增强的方式（</a:t>
            </a:r>
            <a:r>
              <a:rPr lang="en-US" altLang="zh-CN" sz="1600" dirty="0"/>
              <a:t>TARGET-SIDE INPUT AUGMENTATION</a:t>
            </a:r>
            <a:r>
              <a:rPr lang="zh-CN" altLang="en-US" sz="1600" dirty="0"/>
              <a:t>）的改动。这个文章提出了在基于</a:t>
            </a:r>
            <a:r>
              <a:rPr lang="en-US" altLang="zh-CN" sz="1600" dirty="0"/>
              <a:t>transform</a:t>
            </a:r>
            <a:r>
              <a:rPr lang="zh-CN" altLang="en-US" sz="1600" dirty="0"/>
              <a:t>的生成任务中一种被用于目标端的数据增强的方法</a:t>
            </a:r>
            <a:endParaRPr lang="en-US" altLang="zh-CN" sz="1600" dirty="0"/>
          </a:p>
        </p:txBody>
      </p:sp>
      <p:sp>
        <p:nvSpPr>
          <p:cNvPr id="13" name="文本框 12"/>
          <p:cNvSpPr txBox="1"/>
          <p:nvPr/>
        </p:nvSpPr>
        <p:spPr>
          <a:xfrm>
            <a:off x="0" y="6571974"/>
            <a:ext cx="11559978" cy="276999"/>
          </a:xfrm>
          <a:prstGeom prst="rect">
            <a:avLst/>
          </a:prstGeom>
          <a:noFill/>
        </p:spPr>
        <p:txBody>
          <a:bodyPr wrap="square">
            <a:spAutoFit/>
          </a:bodyPr>
          <a:lstStyle/>
          <a:p>
            <a:r>
              <a:rPr lang="en-US" altLang="zh-CN" sz="1200" dirty="0">
                <a:hlinkClick r:id="rId2"/>
              </a:rPr>
              <a:t>TARGET-SIDE-DATA-AUG/TSDASG: Source Code for &lt;Target-Side Data Augmentation for Sequence Generation&gt; (github.com)</a:t>
            </a:r>
            <a:endParaRPr lang="zh-CN" altLang="en-US" sz="1200" dirty="0"/>
          </a:p>
        </p:txBody>
      </p:sp>
      <p:pic>
        <p:nvPicPr>
          <p:cNvPr id="18" name="图片 17"/>
          <p:cNvPicPr>
            <a:picLocks noChangeAspect="1"/>
          </p:cNvPicPr>
          <p:nvPr/>
        </p:nvPicPr>
        <p:blipFill>
          <a:blip r:embed="rId3"/>
          <a:stretch>
            <a:fillRect/>
          </a:stretch>
        </p:blipFill>
        <p:spPr>
          <a:xfrm>
            <a:off x="6561914" y="2120892"/>
            <a:ext cx="4159179" cy="934825"/>
          </a:xfrm>
          <a:prstGeom prst="rect">
            <a:avLst/>
          </a:prstGeom>
        </p:spPr>
      </p:pic>
      <p:pic>
        <p:nvPicPr>
          <p:cNvPr id="20" name="图片 19"/>
          <p:cNvPicPr>
            <a:picLocks noChangeAspect="1"/>
          </p:cNvPicPr>
          <p:nvPr/>
        </p:nvPicPr>
        <p:blipFill>
          <a:blip r:embed="rId4"/>
          <a:stretch>
            <a:fillRect/>
          </a:stretch>
        </p:blipFill>
        <p:spPr>
          <a:xfrm>
            <a:off x="6997283" y="4355592"/>
            <a:ext cx="4636403" cy="1042865"/>
          </a:xfrm>
          <a:prstGeom prst="rect">
            <a:avLst/>
          </a:prstGeom>
          <a:ln w="15875">
            <a:solidFill>
              <a:schemeClr val="tx1"/>
            </a:solidFill>
          </a:ln>
        </p:spPr>
      </p:pic>
      <p:sp>
        <p:nvSpPr>
          <p:cNvPr id="21" name="副标题 2"/>
          <p:cNvSpPr txBox="1"/>
          <p:nvPr/>
        </p:nvSpPr>
        <p:spPr>
          <a:xfrm>
            <a:off x="535707" y="5850450"/>
            <a:ext cx="10834255" cy="3045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最终跑分的时候加强了</a:t>
            </a:r>
            <a:r>
              <a:rPr lang="en-US" altLang="zh-CN" sz="1600" dirty="0"/>
              <a:t>target</a:t>
            </a:r>
            <a:r>
              <a:rPr lang="zh-CN" altLang="en-US" sz="1600" dirty="0"/>
              <a:t>端输入的方法的效果确实比不加这个的效果好一些。</a:t>
            </a:r>
            <a:endParaRPr lang="en-US" altLang="zh-CN" sz="1600" dirty="0"/>
          </a:p>
        </p:txBody>
      </p:sp>
      <p:pic>
        <p:nvPicPr>
          <p:cNvPr id="23" name="图片 22"/>
          <p:cNvPicPr>
            <a:picLocks noChangeAspect="1"/>
          </p:cNvPicPr>
          <p:nvPr/>
        </p:nvPicPr>
        <p:blipFill>
          <a:blip r:embed="rId5"/>
          <a:stretch>
            <a:fillRect/>
          </a:stretch>
        </p:blipFill>
        <p:spPr>
          <a:xfrm>
            <a:off x="2930291" y="4350319"/>
            <a:ext cx="3615293" cy="1102612"/>
          </a:xfrm>
          <a:prstGeom prst="rect">
            <a:avLst/>
          </a:prstGeom>
          <a:ln w="15875">
            <a:solidFill>
              <a:schemeClr val="tx1"/>
            </a:solidFill>
          </a:ln>
        </p:spPr>
      </p:pic>
      <p:cxnSp>
        <p:nvCxnSpPr>
          <p:cNvPr id="25" name="直接箭头连接符 24"/>
          <p:cNvCxnSpPr>
            <a:stCxn id="23" idx="0"/>
          </p:cNvCxnSpPr>
          <p:nvPr/>
        </p:nvCxnSpPr>
        <p:spPr>
          <a:xfrm flipV="1">
            <a:off x="4737938" y="2934008"/>
            <a:ext cx="3308310" cy="1416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0"/>
          </p:cNvCxnSpPr>
          <p:nvPr/>
        </p:nvCxnSpPr>
        <p:spPr>
          <a:xfrm flipH="1" flipV="1">
            <a:off x="9228841" y="2800781"/>
            <a:ext cx="86644" cy="1554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3178</Words>
  <Application>WPS 演示</Application>
  <PresentationFormat>宽屏</PresentationFormat>
  <Paragraphs>162</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等线 Light</vt:lpstr>
      <vt:lpstr>等线</vt:lpstr>
      <vt:lpstr>微软雅黑</vt:lpstr>
      <vt:lpstr>Arial Unicode MS</vt:lpstr>
      <vt:lpstr>Calibri</vt:lpstr>
      <vt:lpstr>Office 主题​​</vt:lpstr>
      <vt:lpstr>客服通话文本摘要提取                                          ---基于PEGASUS的迭代式摘要抽取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客服通话文本摘要提取                                          ---基于PEGASUS的迭代式摘要抽取</dc:title>
  <dc:creator>jia hanze</dc:creator>
  <cp:lastModifiedBy>人间归故里</cp:lastModifiedBy>
  <cp:revision>58</cp:revision>
  <dcterms:created xsi:type="dcterms:W3CDTF">2023-06-07T08:04:00Z</dcterms:created>
  <dcterms:modified xsi:type="dcterms:W3CDTF">2024-12-26T09:03:56Z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48C551C91EE24F26B86E8FBDF4801ADE_12</vt:lpwstr>
  </property>
  <property fmtid="{D5CDD505-2E9C-101B-9397-08002B2CF9AE}" pid="3" name="KSOProductBuildVer">
    <vt:lpwstr>2052-12.1.0.19302</vt:lpwstr>
  </property>
</Properties>
</file>