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5143500" type="screen16x9"/>
  <p:notesSz cx="6858000" cy="9144000"/>
  <p:embeddedFontLst>
    <p:embeddedFont>
      <p:font typeface="Lexend SemiBold" charset="0"/>
      <p:regular r:id="rId20"/>
      <p:bold r:id="rId21"/>
    </p:embeddedFont>
    <p:embeddedFont>
      <p:font typeface="Roboto Mono" charset="0"/>
      <p:regular r:id="rId22"/>
      <p:bold r:id="rId23"/>
      <p:italic r:id="rId24"/>
      <p:boldItalic r:id="rId25"/>
    </p:embeddedFont>
    <p:embeddedFont>
      <p:font typeface="Google Sans" charset="0"/>
      <p:regular r:id="rId26"/>
      <p:bold r:id="rId27"/>
      <p:italic r:id="rId28"/>
      <p:boldItalic r:id="rId29"/>
    </p:embeddedFont>
    <p:embeddedFont>
      <p:font typeface="Tahoma" pitchFamily="34" charset="0"/>
      <p:regular r:id="rId30"/>
      <p:bold r:id="rId31"/>
    </p:embeddedFont>
    <p:embeddedFont>
      <p:font typeface="Calibri"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0" d="100"/>
          <a:sy n="120" d="100"/>
        </p:scale>
        <p:origin x="-45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61199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40d3481de8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g240d3481d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40d3481de8_0_205: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240d3481de8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0d3481de8_0_29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40d3481de8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40d3481de8_0_23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240d3481de8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40d3481de8_0_25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240d3481de8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40d3481de8_0_26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240d3481de8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40d3481de8_0_275: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240d3481de8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7a9a7dfd7e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27a9a7dfd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40f71eff32_1_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240f71eff32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0d3481de8_0_2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240d3481de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0d3481de8_0_3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240d3481de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0d3481de8_0_5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g240d3481d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0d3481de8_0_61: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240d3481de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40d3481de8_0_15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240d3481de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40d3481de8_0_12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240d3481de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40d3481de8_0_13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40d3481de8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40d3481de8_0_185: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240d3481de8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33068" y="1219276"/>
            <a:ext cx="7077900" cy="24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1400" b="1" i="0">
                <a:solidFill>
                  <a:srgbClr val="434343"/>
                </a:solidFill>
                <a:latin typeface="Tahoma"/>
                <a:ea typeface="Tahoma"/>
                <a:cs typeface="Tahoma"/>
                <a:sym typeface="Tahom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ftr" idx="11"/>
          </p:nvPr>
        </p:nvSpPr>
        <p:spPr>
          <a:xfrm>
            <a:off x="6447535" y="4716239"/>
            <a:ext cx="1837200" cy="136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700" b="0" i="0">
                <a:solidFill>
                  <a:srgbClr val="62686E"/>
                </a:solidFill>
                <a:latin typeface="Tahoma"/>
                <a:ea typeface="Tahoma"/>
                <a:cs typeface="Tahoma"/>
                <a:sym typeface="Tahoma"/>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61"/>
        <p:cNvGrpSpPr/>
        <p:nvPr/>
      </p:nvGrpSpPr>
      <p:grpSpPr>
        <a:xfrm>
          <a:off x="0" y="0"/>
          <a:ext cx="0" cy="0"/>
          <a:chOff x="0" y="0"/>
          <a:chExt cx="0" cy="0"/>
        </a:xfrm>
      </p:grpSpPr>
      <p:sp>
        <p:nvSpPr>
          <p:cNvPr id="62" name="Google Shape;62;p15"/>
          <p:cNvSpPr txBox="1">
            <a:spLocks noGrp="1"/>
          </p:cNvSpPr>
          <p:nvPr>
            <p:ph type="ftr" idx="11"/>
          </p:nvPr>
        </p:nvSpPr>
        <p:spPr>
          <a:xfrm>
            <a:off x="6447535" y="4716239"/>
            <a:ext cx="1837200" cy="136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700" b="0" i="0">
                <a:solidFill>
                  <a:srgbClr val="62686E"/>
                </a:solidFill>
                <a:latin typeface="Tahoma"/>
                <a:ea typeface="Tahoma"/>
                <a:cs typeface="Tahoma"/>
                <a:sym typeface="Tahoma"/>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1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mc:AlternateContent xmlns:mc="http://schemas.openxmlformats.org/markup-compatibility/2006" xmlns:p14="http://schemas.microsoft.com/office/powerpoint/2010/main">
    <mc:Choice Requires="p14">
      <p:transition spd="med">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5.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gif"/><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6.gif"/><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7.gif"/><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gif"/><Relationship Id="rId5" Type="http://schemas.openxmlformats.org/officeDocument/2006/relationships/image" Target="../media/image3.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gif"/><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2.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3.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8"/>
        <p:cNvGrpSpPr/>
        <p:nvPr/>
      </p:nvGrpSpPr>
      <p:grpSpPr>
        <a:xfrm>
          <a:off x="0" y="0"/>
          <a:ext cx="0" cy="0"/>
          <a:chOff x="0" y="0"/>
          <a:chExt cx="0" cy="0"/>
        </a:xfrm>
      </p:grpSpPr>
      <p:pic>
        <p:nvPicPr>
          <p:cNvPr id="69" name="Google Shape;69;p16"/>
          <p:cNvPicPr preferRelativeResize="0"/>
          <p:nvPr/>
        </p:nvPicPr>
        <p:blipFill rotWithShape="1">
          <a:blip r:embed="rId3">
            <a:alphaModFix/>
          </a:blip>
          <a:srcRect/>
          <a:stretch/>
        </p:blipFill>
        <p:spPr>
          <a:xfrm>
            <a:off x="0" y="25"/>
            <a:ext cx="9144000" cy="5143474"/>
          </a:xfrm>
          <a:prstGeom prst="rect">
            <a:avLst/>
          </a:prstGeom>
          <a:noFill/>
          <a:ln>
            <a:noFill/>
          </a:ln>
        </p:spPr>
      </p:pic>
      <p:sp>
        <p:nvSpPr>
          <p:cNvPr id="70" name="Google Shape;70;p16"/>
          <p:cNvSpPr txBox="1">
            <a:spLocks noGrp="1"/>
          </p:cNvSpPr>
          <p:nvPr>
            <p:ph type="title"/>
          </p:nvPr>
        </p:nvSpPr>
        <p:spPr>
          <a:xfrm>
            <a:off x="1770300" y="2076838"/>
            <a:ext cx="4743300" cy="638100"/>
          </a:xfrm>
          <a:prstGeom prst="rect">
            <a:avLst/>
          </a:prstGeom>
          <a:noFill/>
          <a:ln>
            <a:noFill/>
          </a:ln>
        </p:spPr>
        <p:txBody>
          <a:bodyPr spcFirstLastPara="1" wrap="square" lIns="0" tIns="6975" rIns="0" bIns="0" anchor="t" anchorCtr="0">
            <a:spAutoFit/>
          </a:bodyPr>
          <a:lstStyle/>
          <a:p>
            <a:pPr marL="12700" marR="5080" lvl="0" indent="0" algn="l" rtl="0">
              <a:lnSpc>
                <a:spcPct val="101000"/>
              </a:lnSpc>
              <a:spcBef>
                <a:spcPts val="0"/>
              </a:spcBef>
              <a:spcAft>
                <a:spcPts val="0"/>
              </a:spcAft>
              <a:buNone/>
            </a:pPr>
            <a:r>
              <a:rPr lang="en" sz="4100" b="0" dirty="0">
                <a:solidFill>
                  <a:srgbClr val="000000"/>
                </a:solidFill>
                <a:latin typeface="Lexend SemiBold"/>
                <a:ea typeface="Lexend SemiBold"/>
                <a:cs typeface="Lexend SemiBold"/>
                <a:sym typeface="Lexend SemiBold"/>
              </a:rPr>
              <a:t>GIT AND GITHUB</a:t>
            </a:r>
            <a:endParaRPr sz="4100" b="0" dirty="0">
              <a:latin typeface="Lexend SemiBold"/>
              <a:ea typeface="Lexend SemiBold"/>
              <a:cs typeface="Lexend SemiBold"/>
              <a:sym typeface="Lexend SemiBold"/>
            </a:endParaRPr>
          </a:p>
        </p:txBody>
      </p:sp>
      <p:sp>
        <p:nvSpPr>
          <p:cNvPr id="71" name="Google Shape;71;p16"/>
          <p:cNvSpPr txBox="1"/>
          <p:nvPr/>
        </p:nvSpPr>
        <p:spPr>
          <a:xfrm>
            <a:off x="1201100" y="3062553"/>
            <a:ext cx="3585900"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a:solidFill>
                  <a:srgbClr val="34A852"/>
                </a:solidFill>
                <a:latin typeface="Tahoma"/>
                <a:ea typeface="Tahoma"/>
                <a:cs typeface="Tahoma"/>
                <a:sym typeface="Tahoma"/>
              </a:rPr>
              <a:t>Bringing the world together</a:t>
            </a:r>
            <a:endParaRPr sz="1100" b="0" i="0" u="none" strike="noStrike" cap="none" dirty="0">
              <a:solidFill>
                <a:schemeClr val="dk1"/>
              </a:solidFill>
              <a:latin typeface="Tahoma"/>
              <a:ea typeface="Tahoma"/>
              <a:cs typeface="Tahoma"/>
              <a:sym typeface="Tahoma"/>
            </a:endParaRPr>
          </a:p>
        </p:txBody>
      </p:sp>
      <p:sp>
        <p:nvSpPr>
          <p:cNvPr id="72" name="Google Shape;72;p16"/>
          <p:cNvSpPr txBox="1"/>
          <p:nvPr/>
        </p:nvSpPr>
        <p:spPr>
          <a:xfrm>
            <a:off x="1544574" y="1187957"/>
            <a:ext cx="1920300"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a:solidFill>
                  <a:srgbClr val="34A852"/>
                </a:solidFill>
                <a:latin typeface="Tahoma"/>
                <a:ea typeface="Tahoma"/>
                <a:cs typeface="Tahoma"/>
                <a:sym typeface="Tahoma"/>
              </a:rPr>
              <a:t>C.V. Raman Global University</a:t>
            </a:r>
            <a:endParaRPr sz="1100" dirty="0">
              <a:solidFill>
                <a:schemeClr val="dk1"/>
              </a:solidFill>
              <a:latin typeface="Tahoma"/>
              <a:ea typeface="Tahoma"/>
              <a:cs typeface="Tahoma"/>
              <a:sym typeface="Tahoma"/>
            </a:endParaRPr>
          </a:p>
        </p:txBody>
      </p:sp>
      <p:pic>
        <p:nvPicPr>
          <p:cNvPr id="73" name="Google Shape;73;p16"/>
          <p:cNvPicPr preferRelativeResize="0"/>
          <p:nvPr/>
        </p:nvPicPr>
        <p:blipFill>
          <a:blip r:embed="rId4">
            <a:alphaModFix/>
          </a:blip>
          <a:stretch>
            <a:fillRect/>
          </a:stretch>
        </p:blipFill>
        <p:spPr>
          <a:xfrm>
            <a:off x="7101850" y="341900"/>
            <a:ext cx="1392525" cy="1105825"/>
          </a:xfrm>
          <a:prstGeom prst="rect">
            <a:avLst/>
          </a:prstGeom>
          <a:noFill/>
          <a:ln>
            <a:noFill/>
          </a:ln>
          <a:effectLst>
            <a:outerShdw blurRad="442913" dist="19050" dir="15900000" algn="bl" rotWithShape="0">
              <a:srgbClr val="000000">
                <a:alpha val="38000"/>
              </a:srgbClr>
            </a:outerShdw>
            <a:reflection stA="40000" endPos="69000" dist="152400" dir="5400000" fadeDir="5400012" sy="-100000" algn="bl" rotWithShape="0"/>
          </a:effectLst>
        </p:spPr>
      </p:pic>
      <p:pic>
        <p:nvPicPr>
          <p:cNvPr id="74" name="Google Shape;74;p16"/>
          <p:cNvPicPr preferRelativeResize="0"/>
          <p:nvPr/>
        </p:nvPicPr>
        <p:blipFill>
          <a:blip r:embed="rId5">
            <a:alphaModFix/>
          </a:blip>
          <a:stretch>
            <a:fillRect/>
          </a:stretch>
        </p:blipFill>
        <p:spPr>
          <a:xfrm>
            <a:off x="555374" y="3592849"/>
            <a:ext cx="953052" cy="953052"/>
          </a:xfrm>
          <a:prstGeom prst="rect">
            <a:avLst/>
          </a:prstGeom>
          <a:noFill/>
          <a:ln>
            <a:noFill/>
          </a:ln>
        </p:spPr>
      </p:pic>
      <p:sp>
        <p:nvSpPr>
          <p:cNvPr id="2" name="Rectangle 1"/>
          <p:cNvSpPr/>
          <p:nvPr/>
        </p:nvSpPr>
        <p:spPr>
          <a:xfrm>
            <a:off x="755374" y="731520"/>
            <a:ext cx="3967701" cy="8189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5062" y="829723"/>
            <a:ext cx="2078988" cy="720781"/>
          </a:xfrm>
          <a:prstGeom prst="rect">
            <a:avLst/>
          </a:prstGeom>
        </p:spPr>
      </p:pic>
      <p:sp>
        <p:nvSpPr>
          <p:cNvPr id="10" name="Google Shape;71;p16"/>
          <p:cNvSpPr txBox="1"/>
          <p:nvPr/>
        </p:nvSpPr>
        <p:spPr>
          <a:xfrm>
            <a:off x="3253817" y="4361761"/>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24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pic>
        <p:nvPicPr>
          <p:cNvPr id="197" name="Google Shape;197;p26"/>
          <p:cNvPicPr preferRelativeResize="0"/>
          <p:nvPr/>
        </p:nvPicPr>
        <p:blipFill>
          <a:blip r:embed="rId3">
            <a:alphaModFix/>
          </a:blip>
          <a:stretch>
            <a:fillRect/>
          </a:stretch>
        </p:blipFill>
        <p:spPr>
          <a:xfrm>
            <a:off x="0" y="4168625"/>
            <a:ext cx="2444825" cy="974875"/>
          </a:xfrm>
          <a:prstGeom prst="rect">
            <a:avLst/>
          </a:prstGeom>
          <a:noFill/>
          <a:ln>
            <a:noFill/>
          </a:ln>
        </p:spPr>
      </p:pic>
      <p:pic>
        <p:nvPicPr>
          <p:cNvPr id="198" name="Google Shape;198;p26"/>
          <p:cNvPicPr preferRelativeResize="0"/>
          <p:nvPr/>
        </p:nvPicPr>
        <p:blipFill rotWithShape="1">
          <a:blip r:embed="rId4">
            <a:alphaModFix/>
          </a:blip>
          <a:srcRect/>
          <a:stretch/>
        </p:blipFill>
        <p:spPr>
          <a:xfrm>
            <a:off x="0" y="36375"/>
            <a:ext cx="9144000" cy="5143500"/>
          </a:xfrm>
          <a:prstGeom prst="rect">
            <a:avLst/>
          </a:prstGeom>
          <a:noFill/>
          <a:ln>
            <a:noFill/>
          </a:ln>
        </p:spPr>
      </p:pic>
      <p:sp>
        <p:nvSpPr>
          <p:cNvPr id="199" name="Google Shape;199;p26"/>
          <p:cNvSpPr/>
          <p:nvPr/>
        </p:nvSpPr>
        <p:spPr>
          <a:xfrm>
            <a:off x="610650" y="181875"/>
            <a:ext cx="7922700" cy="45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01" name="Google Shape;201;p26"/>
          <p:cNvSpPr txBox="1"/>
          <p:nvPr/>
        </p:nvSpPr>
        <p:spPr>
          <a:xfrm>
            <a:off x="4197600" y="1856288"/>
            <a:ext cx="11496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500">
              <a:latin typeface="Calibri"/>
              <a:ea typeface="Calibri"/>
              <a:cs typeface="Calibri"/>
              <a:sym typeface="Calibri"/>
            </a:endParaRPr>
          </a:p>
        </p:txBody>
      </p:sp>
      <p:sp>
        <p:nvSpPr>
          <p:cNvPr id="202" name="Google Shape;202;p26"/>
          <p:cNvSpPr txBox="1"/>
          <p:nvPr/>
        </p:nvSpPr>
        <p:spPr>
          <a:xfrm>
            <a:off x="1371000" y="282000"/>
            <a:ext cx="5645400" cy="773700"/>
          </a:xfrm>
          <a:prstGeom prst="rect">
            <a:avLst/>
          </a:prstGeom>
          <a:noFill/>
          <a:ln>
            <a:noFill/>
          </a:ln>
        </p:spPr>
        <p:txBody>
          <a:bodyPr spcFirstLastPara="1" wrap="square" lIns="0" tIns="0" rIns="0" bIns="0" anchor="ctr" anchorCtr="0">
            <a:noAutofit/>
          </a:bodyPr>
          <a:lstStyle/>
          <a:p>
            <a:pPr marL="0" lvl="0" indent="0" algn="l" rtl="0">
              <a:lnSpc>
                <a:spcPct val="130000"/>
              </a:lnSpc>
              <a:spcBef>
                <a:spcPts val="0"/>
              </a:spcBef>
              <a:spcAft>
                <a:spcPts val="0"/>
              </a:spcAft>
              <a:buNone/>
            </a:pPr>
            <a:r>
              <a:rPr lang="en" sz="2800" b="1">
                <a:solidFill>
                  <a:srgbClr val="2C384A"/>
                </a:solidFill>
                <a:latin typeface="Google Sans"/>
                <a:ea typeface="Google Sans"/>
                <a:cs typeface="Google Sans"/>
                <a:sym typeface="Google Sans"/>
              </a:rPr>
              <a:t>WORKFLOW OF GITHUB</a:t>
            </a:r>
            <a:endParaRPr sz="2800" b="1">
              <a:solidFill>
                <a:srgbClr val="EA4335"/>
              </a:solidFill>
              <a:latin typeface="Google Sans"/>
              <a:ea typeface="Google Sans"/>
              <a:cs typeface="Google Sans"/>
              <a:sym typeface="Google Sans"/>
            </a:endParaRPr>
          </a:p>
        </p:txBody>
      </p:sp>
      <p:pic>
        <p:nvPicPr>
          <p:cNvPr id="203" name="Google Shape;203;p26"/>
          <p:cNvPicPr preferRelativeResize="0"/>
          <p:nvPr/>
        </p:nvPicPr>
        <p:blipFill>
          <a:blip r:embed="rId5">
            <a:alphaModFix/>
          </a:blip>
          <a:stretch>
            <a:fillRect/>
          </a:stretch>
        </p:blipFill>
        <p:spPr>
          <a:xfrm>
            <a:off x="1073475" y="1055700"/>
            <a:ext cx="6909752" cy="2918430"/>
          </a:xfrm>
          <a:prstGeom prst="rect">
            <a:avLst/>
          </a:prstGeom>
          <a:noFill/>
          <a:ln>
            <a:no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44" y="4097677"/>
            <a:ext cx="1587025" cy="550218"/>
          </a:xfrm>
          <a:prstGeom prst="rect">
            <a:avLst/>
          </a:prstGeom>
        </p:spPr>
      </p:pic>
      <p:sp>
        <p:nvSpPr>
          <p:cNvPr id="10" name="Google Shape;71;p16"/>
          <p:cNvSpPr txBox="1"/>
          <p:nvPr/>
        </p:nvSpPr>
        <p:spPr>
          <a:xfrm>
            <a:off x="3563906" y="4496928"/>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07"/>
        <p:cNvGrpSpPr/>
        <p:nvPr/>
      </p:nvGrpSpPr>
      <p:grpSpPr>
        <a:xfrm>
          <a:off x="0" y="0"/>
          <a:ext cx="0" cy="0"/>
          <a:chOff x="0" y="0"/>
          <a:chExt cx="0" cy="0"/>
        </a:xfrm>
      </p:grpSpPr>
      <p:pic>
        <p:nvPicPr>
          <p:cNvPr id="208" name="Google Shape;208;p27"/>
          <p:cNvPicPr preferRelativeResize="0"/>
          <p:nvPr/>
        </p:nvPicPr>
        <p:blipFill>
          <a:blip r:embed="rId3">
            <a:alphaModFix/>
          </a:blip>
          <a:stretch>
            <a:fillRect/>
          </a:stretch>
        </p:blipFill>
        <p:spPr>
          <a:xfrm>
            <a:off x="0" y="4168625"/>
            <a:ext cx="2444825" cy="974875"/>
          </a:xfrm>
          <a:prstGeom prst="rect">
            <a:avLst/>
          </a:prstGeom>
          <a:noFill/>
          <a:ln>
            <a:noFill/>
          </a:ln>
        </p:spPr>
      </p:pic>
      <p:pic>
        <p:nvPicPr>
          <p:cNvPr id="209" name="Google Shape;209;p27"/>
          <p:cNvPicPr preferRelativeResize="0"/>
          <p:nvPr/>
        </p:nvPicPr>
        <p:blipFill rotWithShape="1">
          <a:blip r:embed="rId4">
            <a:alphaModFix/>
          </a:blip>
          <a:srcRect/>
          <a:stretch/>
        </p:blipFill>
        <p:spPr>
          <a:xfrm>
            <a:off x="0" y="36375"/>
            <a:ext cx="9144000" cy="5143500"/>
          </a:xfrm>
          <a:prstGeom prst="rect">
            <a:avLst/>
          </a:prstGeom>
          <a:noFill/>
          <a:ln>
            <a:noFill/>
          </a:ln>
        </p:spPr>
      </p:pic>
      <p:sp>
        <p:nvSpPr>
          <p:cNvPr id="210" name="Google Shape;210;p27"/>
          <p:cNvSpPr/>
          <p:nvPr/>
        </p:nvSpPr>
        <p:spPr>
          <a:xfrm>
            <a:off x="610650" y="181875"/>
            <a:ext cx="7922700" cy="45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12" name="Google Shape;212;p27"/>
          <p:cNvSpPr txBox="1"/>
          <p:nvPr/>
        </p:nvSpPr>
        <p:spPr>
          <a:xfrm>
            <a:off x="4197600" y="1856288"/>
            <a:ext cx="11496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500">
              <a:latin typeface="Calibri"/>
              <a:ea typeface="Calibri"/>
              <a:cs typeface="Calibri"/>
              <a:sym typeface="Calibri"/>
            </a:endParaRPr>
          </a:p>
        </p:txBody>
      </p:sp>
      <p:sp>
        <p:nvSpPr>
          <p:cNvPr id="213" name="Google Shape;213;p27"/>
          <p:cNvSpPr txBox="1"/>
          <p:nvPr/>
        </p:nvSpPr>
        <p:spPr>
          <a:xfrm>
            <a:off x="1638375" y="245625"/>
            <a:ext cx="5645400" cy="773700"/>
          </a:xfrm>
          <a:prstGeom prst="rect">
            <a:avLst/>
          </a:prstGeom>
          <a:noFill/>
          <a:ln>
            <a:noFill/>
          </a:ln>
        </p:spPr>
        <p:txBody>
          <a:bodyPr spcFirstLastPara="1" wrap="square" lIns="0" tIns="0" rIns="0" bIns="0" anchor="ctr" anchorCtr="0">
            <a:noAutofit/>
          </a:bodyPr>
          <a:lstStyle/>
          <a:p>
            <a:pPr marL="0" lvl="0" indent="0" algn="l" rtl="0">
              <a:lnSpc>
                <a:spcPct val="130000"/>
              </a:lnSpc>
              <a:spcBef>
                <a:spcPts val="0"/>
              </a:spcBef>
              <a:spcAft>
                <a:spcPts val="0"/>
              </a:spcAft>
              <a:buNone/>
            </a:pPr>
            <a:r>
              <a:rPr lang="en" sz="2800" b="1">
                <a:solidFill>
                  <a:srgbClr val="2C384A"/>
                </a:solidFill>
                <a:latin typeface="Google Sans"/>
                <a:ea typeface="Google Sans"/>
                <a:cs typeface="Google Sans"/>
                <a:sym typeface="Google Sans"/>
              </a:rPr>
              <a:t>WORKFLOW OF GITHUB</a:t>
            </a:r>
            <a:endParaRPr sz="2800" b="1">
              <a:solidFill>
                <a:srgbClr val="EA4335"/>
              </a:solidFill>
              <a:latin typeface="Google Sans"/>
              <a:ea typeface="Google Sans"/>
              <a:cs typeface="Google Sans"/>
              <a:sym typeface="Google Sans"/>
            </a:endParaRPr>
          </a:p>
        </p:txBody>
      </p:sp>
      <p:pic>
        <p:nvPicPr>
          <p:cNvPr id="214" name="Google Shape;214;p27"/>
          <p:cNvPicPr preferRelativeResize="0"/>
          <p:nvPr/>
        </p:nvPicPr>
        <p:blipFill>
          <a:blip r:embed="rId5">
            <a:alphaModFix/>
          </a:blip>
          <a:stretch>
            <a:fillRect/>
          </a:stretch>
        </p:blipFill>
        <p:spPr>
          <a:xfrm>
            <a:off x="2306600" y="1048275"/>
            <a:ext cx="4447575" cy="3091399"/>
          </a:xfrm>
          <a:prstGeom prst="rect">
            <a:avLst/>
          </a:prstGeom>
          <a:noFill/>
          <a:ln>
            <a:no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44" y="4097677"/>
            <a:ext cx="1587025" cy="550218"/>
          </a:xfrm>
          <a:prstGeom prst="rect">
            <a:avLst/>
          </a:prstGeom>
        </p:spPr>
      </p:pic>
      <p:sp>
        <p:nvSpPr>
          <p:cNvPr id="10" name="Google Shape;71;p16"/>
          <p:cNvSpPr txBox="1"/>
          <p:nvPr/>
        </p:nvSpPr>
        <p:spPr>
          <a:xfrm>
            <a:off x="3563906" y="4496928"/>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18"/>
        <p:cNvGrpSpPr/>
        <p:nvPr/>
      </p:nvGrpSpPr>
      <p:grpSpPr>
        <a:xfrm>
          <a:off x="0" y="0"/>
          <a:ext cx="0" cy="0"/>
          <a:chOff x="0" y="0"/>
          <a:chExt cx="0" cy="0"/>
        </a:xfrm>
      </p:grpSpPr>
      <p:pic>
        <p:nvPicPr>
          <p:cNvPr id="219" name="Google Shape;219;p28"/>
          <p:cNvPicPr preferRelativeResize="0"/>
          <p:nvPr/>
        </p:nvPicPr>
        <p:blipFill>
          <a:blip r:embed="rId3">
            <a:alphaModFix/>
          </a:blip>
          <a:stretch>
            <a:fillRect/>
          </a:stretch>
        </p:blipFill>
        <p:spPr>
          <a:xfrm>
            <a:off x="0" y="4168625"/>
            <a:ext cx="2444825" cy="974875"/>
          </a:xfrm>
          <a:prstGeom prst="rect">
            <a:avLst/>
          </a:prstGeom>
          <a:noFill/>
          <a:ln>
            <a:noFill/>
          </a:ln>
        </p:spPr>
      </p:pic>
      <p:pic>
        <p:nvPicPr>
          <p:cNvPr id="220" name="Google Shape;220;p28"/>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221" name="Google Shape;221;p28"/>
          <p:cNvSpPr/>
          <p:nvPr/>
        </p:nvSpPr>
        <p:spPr>
          <a:xfrm>
            <a:off x="610650" y="211000"/>
            <a:ext cx="7922700" cy="45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23" name="Google Shape;223;p28"/>
          <p:cNvSpPr txBox="1"/>
          <p:nvPr/>
        </p:nvSpPr>
        <p:spPr>
          <a:xfrm>
            <a:off x="4197600" y="1856288"/>
            <a:ext cx="11496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500">
              <a:latin typeface="Calibri"/>
              <a:ea typeface="Calibri"/>
              <a:cs typeface="Calibri"/>
              <a:sym typeface="Calibri"/>
            </a:endParaRPr>
          </a:p>
        </p:txBody>
      </p:sp>
      <p:sp>
        <p:nvSpPr>
          <p:cNvPr id="224" name="Google Shape;224;p28"/>
          <p:cNvSpPr txBox="1"/>
          <p:nvPr/>
        </p:nvSpPr>
        <p:spPr>
          <a:xfrm>
            <a:off x="2568100" y="499375"/>
            <a:ext cx="3055500" cy="642900"/>
          </a:xfrm>
          <a:prstGeom prst="rect">
            <a:avLst/>
          </a:prstGeom>
          <a:noFill/>
          <a:ln>
            <a:noFill/>
          </a:ln>
        </p:spPr>
        <p:txBody>
          <a:bodyPr spcFirstLastPara="1" wrap="square" lIns="0" tIns="0" rIns="0" bIns="0" anchor="ctr" anchorCtr="0">
            <a:noAutofit/>
          </a:bodyPr>
          <a:lstStyle/>
          <a:p>
            <a:pPr marL="0" lvl="0" indent="0" algn="ctr" rtl="0">
              <a:lnSpc>
                <a:spcPct val="130000"/>
              </a:lnSpc>
              <a:spcBef>
                <a:spcPts val="0"/>
              </a:spcBef>
              <a:spcAft>
                <a:spcPts val="0"/>
              </a:spcAft>
              <a:buNone/>
            </a:pPr>
            <a:r>
              <a:rPr lang="en" sz="2800" b="1">
                <a:solidFill>
                  <a:srgbClr val="2C384A"/>
                </a:solidFill>
                <a:latin typeface="Google Sans"/>
                <a:ea typeface="Google Sans"/>
                <a:cs typeface="Google Sans"/>
                <a:sym typeface="Google Sans"/>
              </a:rPr>
              <a:t>QUICK DEMO</a:t>
            </a:r>
            <a:endParaRPr sz="2800" b="1">
              <a:solidFill>
                <a:srgbClr val="EA4335"/>
              </a:solidFill>
              <a:latin typeface="Google Sans"/>
              <a:ea typeface="Google Sans"/>
              <a:cs typeface="Google Sans"/>
              <a:sym typeface="Google Sans"/>
            </a:endParaRPr>
          </a:p>
        </p:txBody>
      </p:sp>
      <p:sp>
        <p:nvSpPr>
          <p:cNvPr id="225" name="Google Shape;225;p28"/>
          <p:cNvSpPr txBox="1"/>
          <p:nvPr/>
        </p:nvSpPr>
        <p:spPr>
          <a:xfrm>
            <a:off x="1003950" y="1396825"/>
            <a:ext cx="7158600" cy="27135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Calibri"/>
              <a:buChar char="●"/>
            </a:pPr>
            <a:r>
              <a:rPr lang="en" sz="1500">
                <a:solidFill>
                  <a:schemeClr val="dk1"/>
                </a:solidFill>
              </a:rPr>
              <a:t>Setting up git on Windows.</a:t>
            </a:r>
            <a:endParaRPr sz="1500">
              <a:solidFill>
                <a:schemeClr val="dk1"/>
              </a:solidFill>
            </a:endParaRPr>
          </a:p>
          <a:p>
            <a:pPr marL="0" lvl="0" indent="0" algn="just" rtl="0">
              <a:spcBef>
                <a:spcPts val="0"/>
              </a:spcBef>
              <a:spcAft>
                <a:spcPts val="0"/>
              </a:spcAft>
              <a:buNone/>
            </a:pPr>
            <a:endParaRPr sz="1500">
              <a:solidFill>
                <a:schemeClr val="dk1"/>
              </a:solidFill>
            </a:endParaRPr>
          </a:p>
          <a:p>
            <a:pPr marL="457200" lvl="0" indent="-323850" algn="just" rtl="0">
              <a:spcBef>
                <a:spcPts val="0"/>
              </a:spcBef>
              <a:spcAft>
                <a:spcPts val="0"/>
              </a:spcAft>
              <a:buClr>
                <a:schemeClr val="dk1"/>
              </a:buClr>
              <a:buSzPts val="1500"/>
              <a:buChar char="●"/>
            </a:pPr>
            <a:r>
              <a:rPr lang="en" sz="1500">
                <a:solidFill>
                  <a:schemeClr val="dk1"/>
                </a:solidFill>
              </a:rPr>
              <a:t>Configuring GIT for windows.</a:t>
            </a:r>
            <a:endParaRPr sz="1500">
              <a:solidFill>
                <a:schemeClr val="dk1"/>
              </a:solidFill>
            </a:endParaRPr>
          </a:p>
          <a:p>
            <a:pPr marL="0" lvl="0" indent="0" algn="just" rtl="0">
              <a:spcBef>
                <a:spcPts val="0"/>
              </a:spcBef>
              <a:spcAft>
                <a:spcPts val="0"/>
              </a:spcAft>
              <a:buNone/>
            </a:pPr>
            <a:endParaRPr sz="1500">
              <a:solidFill>
                <a:schemeClr val="dk1"/>
              </a:solidFill>
            </a:endParaRPr>
          </a:p>
          <a:p>
            <a:pPr marL="457200" lvl="0" indent="-323850" algn="just" rtl="0">
              <a:spcBef>
                <a:spcPts val="0"/>
              </a:spcBef>
              <a:spcAft>
                <a:spcPts val="0"/>
              </a:spcAft>
              <a:buClr>
                <a:schemeClr val="dk1"/>
              </a:buClr>
              <a:buSzPts val="1500"/>
              <a:buChar char="●"/>
            </a:pPr>
            <a:r>
              <a:rPr lang="en" sz="1500">
                <a:solidFill>
                  <a:schemeClr val="dk1"/>
                </a:solidFill>
              </a:rPr>
              <a:t>Creating a Github Account.</a:t>
            </a:r>
            <a:endParaRPr sz="1500">
              <a:solidFill>
                <a:schemeClr val="dk1"/>
              </a:solidFill>
            </a:endParaRPr>
          </a:p>
          <a:p>
            <a:pPr marL="0" lvl="0" indent="0" algn="just" rtl="0">
              <a:spcBef>
                <a:spcPts val="0"/>
              </a:spcBef>
              <a:spcAft>
                <a:spcPts val="0"/>
              </a:spcAft>
              <a:buNone/>
            </a:pPr>
            <a:endParaRPr sz="1500">
              <a:solidFill>
                <a:schemeClr val="dk1"/>
              </a:solidFill>
            </a:endParaRPr>
          </a:p>
          <a:p>
            <a:pPr marL="457200" lvl="0" indent="-323850" algn="just" rtl="0">
              <a:spcBef>
                <a:spcPts val="0"/>
              </a:spcBef>
              <a:spcAft>
                <a:spcPts val="0"/>
              </a:spcAft>
              <a:buClr>
                <a:schemeClr val="dk1"/>
              </a:buClr>
              <a:buSzPts val="1500"/>
              <a:buChar char="●"/>
            </a:pPr>
            <a:r>
              <a:rPr lang="en" sz="1500">
                <a:solidFill>
                  <a:schemeClr val="dk1"/>
                </a:solidFill>
              </a:rPr>
              <a:t>Initializing a repo</a:t>
            </a:r>
            <a:endParaRPr sz="1500">
              <a:solidFill>
                <a:schemeClr val="dk1"/>
              </a:solidFill>
            </a:endParaRPr>
          </a:p>
          <a:p>
            <a:pPr marL="0" lvl="0" indent="0" algn="just" rtl="0">
              <a:spcBef>
                <a:spcPts val="0"/>
              </a:spcBef>
              <a:spcAft>
                <a:spcPts val="0"/>
              </a:spcAft>
              <a:buNone/>
            </a:pPr>
            <a:endParaRPr sz="1500">
              <a:solidFill>
                <a:schemeClr val="dk1"/>
              </a:solidFill>
            </a:endParaRPr>
          </a:p>
          <a:p>
            <a:pPr marL="457200" lvl="0" indent="-323850" algn="just" rtl="0">
              <a:spcBef>
                <a:spcPts val="0"/>
              </a:spcBef>
              <a:spcAft>
                <a:spcPts val="0"/>
              </a:spcAft>
              <a:buClr>
                <a:schemeClr val="dk1"/>
              </a:buClr>
              <a:buSzPts val="1500"/>
              <a:buChar char="●"/>
            </a:pPr>
            <a:r>
              <a:rPr lang="en" sz="1500">
                <a:solidFill>
                  <a:schemeClr val="dk1"/>
                </a:solidFill>
              </a:rPr>
              <a:t>Pushing the code to a repo.</a:t>
            </a:r>
            <a:endParaRPr sz="1500">
              <a:solidFill>
                <a:schemeClr val="dk1"/>
              </a:solidFill>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2444" y="4097677"/>
            <a:ext cx="1587025" cy="550218"/>
          </a:xfrm>
          <a:prstGeom prst="rect">
            <a:avLst/>
          </a:prstGeom>
        </p:spPr>
      </p:pic>
      <p:sp>
        <p:nvSpPr>
          <p:cNvPr id="10" name="Google Shape;71;p16"/>
          <p:cNvSpPr txBox="1"/>
          <p:nvPr/>
        </p:nvSpPr>
        <p:spPr>
          <a:xfrm>
            <a:off x="3563906" y="4496928"/>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pic>
        <p:nvPicPr>
          <p:cNvPr id="230" name="Google Shape;230;p29"/>
          <p:cNvPicPr preferRelativeResize="0"/>
          <p:nvPr/>
        </p:nvPicPr>
        <p:blipFill>
          <a:blip r:embed="rId3">
            <a:alphaModFix/>
          </a:blip>
          <a:stretch>
            <a:fillRect/>
          </a:stretch>
        </p:blipFill>
        <p:spPr>
          <a:xfrm>
            <a:off x="0" y="4168625"/>
            <a:ext cx="2444825" cy="974875"/>
          </a:xfrm>
          <a:prstGeom prst="rect">
            <a:avLst/>
          </a:prstGeom>
          <a:noFill/>
          <a:ln>
            <a:noFill/>
          </a:ln>
        </p:spPr>
      </p:pic>
      <p:pic>
        <p:nvPicPr>
          <p:cNvPr id="231" name="Google Shape;231;p29"/>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232" name="Google Shape;232;p29"/>
          <p:cNvSpPr/>
          <p:nvPr/>
        </p:nvSpPr>
        <p:spPr>
          <a:xfrm>
            <a:off x="610650" y="211000"/>
            <a:ext cx="7922700" cy="45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34" name="Google Shape;234;p29"/>
          <p:cNvSpPr txBox="1"/>
          <p:nvPr/>
        </p:nvSpPr>
        <p:spPr>
          <a:xfrm>
            <a:off x="4197600" y="1856288"/>
            <a:ext cx="11496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500">
              <a:latin typeface="Calibri"/>
              <a:ea typeface="Calibri"/>
              <a:cs typeface="Calibri"/>
              <a:sym typeface="Calibri"/>
            </a:endParaRPr>
          </a:p>
        </p:txBody>
      </p:sp>
      <p:sp>
        <p:nvSpPr>
          <p:cNvPr id="235" name="Google Shape;235;p29"/>
          <p:cNvSpPr txBox="1"/>
          <p:nvPr/>
        </p:nvSpPr>
        <p:spPr>
          <a:xfrm>
            <a:off x="1731850" y="433900"/>
            <a:ext cx="3055500" cy="781200"/>
          </a:xfrm>
          <a:prstGeom prst="rect">
            <a:avLst/>
          </a:prstGeom>
          <a:noFill/>
          <a:ln>
            <a:noFill/>
          </a:ln>
        </p:spPr>
        <p:txBody>
          <a:bodyPr spcFirstLastPara="1" wrap="square" lIns="0" tIns="0" rIns="0" bIns="0" anchor="ctr" anchorCtr="0">
            <a:noAutofit/>
          </a:bodyPr>
          <a:lstStyle/>
          <a:p>
            <a:pPr marL="0" lvl="0" indent="0" algn="ctr" rtl="0">
              <a:lnSpc>
                <a:spcPct val="130000"/>
              </a:lnSpc>
              <a:spcBef>
                <a:spcPts val="0"/>
              </a:spcBef>
              <a:spcAft>
                <a:spcPts val="0"/>
              </a:spcAft>
              <a:buNone/>
            </a:pPr>
            <a:r>
              <a:rPr lang="en" sz="2800" b="1">
                <a:solidFill>
                  <a:srgbClr val="2C384A"/>
                </a:solidFill>
                <a:latin typeface="Google Sans"/>
                <a:ea typeface="Google Sans"/>
                <a:cs typeface="Google Sans"/>
                <a:sym typeface="Google Sans"/>
              </a:rPr>
              <a:t>GITHUB</a:t>
            </a:r>
            <a:endParaRPr sz="2800" b="1">
              <a:solidFill>
                <a:srgbClr val="EA4335"/>
              </a:solidFill>
              <a:latin typeface="Google Sans"/>
              <a:ea typeface="Google Sans"/>
              <a:cs typeface="Google Sans"/>
              <a:sym typeface="Google Sans"/>
            </a:endParaRPr>
          </a:p>
        </p:txBody>
      </p:sp>
      <p:pic>
        <p:nvPicPr>
          <p:cNvPr id="236" name="Google Shape;236;p29"/>
          <p:cNvPicPr preferRelativeResize="0"/>
          <p:nvPr/>
        </p:nvPicPr>
        <p:blipFill>
          <a:blip r:embed="rId5">
            <a:alphaModFix/>
          </a:blip>
          <a:stretch>
            <a:fillRect/>
          </a:stretch>
        </p:blipFill>
        <p:spPr>
          <a:xfrm>
            <a:off x="4992050" y="271588"/>
            <a:ext cx="1392525" cy="1105825"/>
          </a:xfrm>
          <a:prstGeom prst="rect">
            <a:avLst/>
          </a:prstGeom>
          <a:noFill/>
          <a:ln>
            <a:noFill/>
          </a:ln>
          <a:effectLst>
            <a:outerShdw blurRad="442913" dist="19050" dir="15900000" algn="bl" rotWithShape="0">
              <a:srgbClr val="000000">
                <a:alpha val="38000"/>
              </a:srgbClr>
            </a:outerShdw>
            <a:reflection stA="40000" endPos="69000" dist="152400" dir="5400000" fadeDir="5400012" sy="-100000" algn="bl" rotWithShape="0"/>
          </a:effectLst>
        </p:spPr>
      </p:pic>
      <p:sp>
        <p:nvSpPr>
          <p:cNvPr id="237" name="Google Shape;237;p29"/>
          <p:cNvSpPr txBox="1"/>
          <p:nvPr/>
        </p:nvSpPr>
        <p:spPr>
          <a:xfrm>
            <a:off x="1410612" y="1454400"/>
            <a:ext cx="4277700" cy="22347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SzPts val="1500"/>
              <a:buChar char="●"/>
            </a:pPr>
            <a:r>
              <a:rPr lang="en" sz="1500" dirty="0">
                <a:solidFill>
                  <a:srgbClr val="34A852"/>
                </a:solidFill>
              </a:rPr>
              <a:t>Github</a:t>
            </a:r>
            <a:r>
              <a:rPr lang="en" sz="1500" dirty="0">
                <a:solidFill>
                  <a:schemeClr val="dk1"/>
                </a:solidFill>
              </a:rPr>
              <a:t> is a web based platform that provides a space where we can collaborate on different projects.</a:t>
            </a:r>
            <a:endParaRPr sz="1500" dirty="0">
              <a:solidFill>
                <a:schemeClr val="dk1"/>
              </a:solidFill>
            </a:endParaRPr>
          </a:p>
          <a:p>
            <a:pPr marL="0" lvl="0" indent="0" algn="just" rtl="0">
              <a:spcBef>
                <a:spcPts val="0"/>
              </a:spcBef>
              <a:spcAft>
                <a:spcPts val="0"/>
              </a:spcAft>
              <a:buNone/>
            </a:pPr>
            <a:endParaRPr sz="1500" dirty="0">
              <a:solidFill>
                <a:schemeClr val="dk1"/>
              </a:solidFill>
            </a:endParaRPr>
          </a:p>
          <a:p>
            <a:pPr marL="457200" lvl="0" indent="-323850" algn="just" rtl="0">
              <a:spcBef>
                <a:spcPts val="0"/>
              </a:spcBef>
              <a:spcAft>
                <a:spcPts val="0"/>
              </a:spcAft>
              <a:buClr>
                <a:schemeClr val="dk1"/>
              </a:buClr>
              <a:buSzPts val="1500"/>
              <a:buChar char="●"/>
            </a:pPr>
            <a:r>
              <a:rPr lang="en" sz="1500" dirty="0">
                <a:solidFill>
                  <a:schemeClr val="dk1"/>
                </a:solidFill>
              </a:rPr>
              <a:t>We can suggest changes to a repo and also we can take references for our own code. </a:t>
            </a:r>
            <a:endParaRPr sz="1500" dirty="0">
              <a:solidFill>
                <a:schemeClr val="dk1"/>
              </a:solidFill>
            </a:endParaRPr>
          </a:p>
          <a:p>
            <a:pPr marL="457200" lvl="0" indent="0" algn="just" rtl="0">
              <a:spcBef>
                <a:spcPts val="0"/>
              </a:spcBef>
              <a:spcAft>
                <a:spcPts val="0"/>
              </a:spcAft>
              <a:buNone/>
            </a:pPr>
            <a:endParaRPr sz="1500" dirty="0">
              <a:solidFill>
                <a:schemeClr val="dk1"/>
              </a:solidFill>
            </a:endParaRPr>
          </a:p>
          <a:p>
            <a:pPr marL="457200" lvl="0" indent="0" algn="just" rtl="0">
              <a:spcBef>
                <a:spcPts val="0"/>
              </a:spcBef>
              <a:spcAft>
                <a:spcPts val="0"/>
              </a:spcAft>
              <a:buNone/>
            </a:pPr>
            <a:endParaRPr sz="1500" dirty="0">
              <a:solidFill>
                <a:schemeClr val="dk1"/>
              </a:solidFill>
            </a:endParaRPr>
          </a:p>
          <a:p>
            <a:pPr marL="457200" lvl="0" indent="0" algn="just" rtl="0">
              <a:spcBef>
                <a:spcPts val="0"/>
              </a:spcBef>
              <a:spcAft>
                <a:spcPts val="0"/>
              </a:spcAft>
              <a:buNone/>
            </a:pPr>
            <a:endParaRPr sz="1500" dirty="0"/>
          </a:p>
          <a:p>
            <a:pPr marL="457200" lvl="0" indent="0" algn="just" rtl="0">
              <a:spcBef>
                <a:spcPts val="0"/>
              </a:spcBef>
              <a:spcAft>
                <a:spcPts val="0"/>
              </a:spcAft>
              <a:buNone/>
            </a:pPr>
            <a:endParaRPr sz="1500" dirty="0"/>
          </a:p>
          <a:p>
            <a:pPr marL="0" lvl="0" indent="0" algn="just" rtl="0">
              <a:spcBef>
                <a:spcPts val="0"/>
              </a:spcBef>
              <a:spcAft>
                <a:spcPts val="0"/>
              </a:spcAft>
              <a:buNone/>
            </a:pPr>
            <a:endParaRPr sz="1500" dirty="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44" y="4097677"/>
            <a:ext cx="1587025" cy="550218"/>
          </a:xfrm>
          <a:prstGeom prst="rect">
            <a:avLst/>
          </a:prstGeom>
        </p:spPr>
      </p:pic>
      <p:sp>
        <p:nvSpPr>
          <p:cNvPr id="11" name="Google Shape;71;p16"/>
          <p:cNvSpPr txBox="1"/>
          <p:nvPr/>
        </p:nvSpPr>
        <p:spPr>
          <a:xfrm>
            <a:off x="3563906" y="4496928"/>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41"/>
        <p:cNvGrpSpPr/>
        <p:nvPr/>
      </p:nvGrpSpPr>
      <p:grpSpPr>
        <a:xfrm>
          <a:off x="0" y="0"/>
          <a:ext cx="0" cy="0"/>
          <a:chOff x="0" y="0"/>
          <a:chExt cx="0" cy="0"/>
        </a:xfrm>
      </p:grpSpPr>
      <p:pic>
        <p:nvPicPr>
          <p:cNvPr id="242" name="Google Shape;242;p30"/>
          <p:cNvPicPr preferRelativeResize="0"/>
          <p:nvPr/>
        </p:nvPicPr>
        <p:blipFill>
          <a:blip r:embed="rId3">
            <a:alphaModFix/>
          </a:blip>
          <a:stretch>
            <a:fillRect/>
          </a:stretch>
        </p:blipFill>
        <p:spPr>
          <a:xfrm>
            <a:off x="0" y="4168625"/>
            <a:ext cx="2444825" cy="974875"/>
          </a:xfrm>
          <a:prstGeom prst="rect">
            <a:avLst/>
          </a:prstGeom>
          <a:noFill/>
          <a:ln>
            <a:noFill/>
          </a:ln>
        </p:spPr>
      </p:pic>
      <p:pic>
        <p:nvPicPr>
          <p:cNvPr id="243" name="Google Shape;243;p30"/>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244" name="Google Shape;244;p30"/>
          <p:cNvSpPr/>
          <p:nvPr/>
        </p:nvSpPr>
        <p:spPr>
          <a:xfrm>
            <a:off x="610650" y="211000"/>
            <a:ext cx="7922700" cy="45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46" name="Google Shape;246;p30"/>
          <p:cNvSpPr txBox="1"/>
          <p:nvPr/>
        </p:nvSpPr>
        <p:spPr>
          <a:xfrm>
            <a:off x="4197600" y="1856288"/>
            <a:ext cx="11496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500">
              <a:latin typeface="Calibri"/>
              <a:ea typeface="Calibri"/>
              <a:cs typeface="Calibri"/>
              <a:sym typeface="Calibri"/>
            </a:endParaRPr>
          </a:p>
        </p:txBody>
      </p:sp>
      <p:sp>
        <p:nvSpPr>
          <p:cNvPr id="247" name="Google Shape;247;p30"/>
          <p:cNvSpPr txBox="1"/>
          <p:nvPr/>
        </p:nvSpPr>
        <p:spPr>
          <a:xfrm>
            <a:off x="1556850" y="412075"/>
            <a:ext cx="3950400" cy="642900"/>
          </a:xfrm>
          <a:prstGeom prst="rect">
            <a:avLst/>
          </a:prstGeom>
          <a:noFill/>
          <a:ln>
            <a:noFill/>
          </a:ln>
        </p:spPr>
        <p:txBody>
          <a:bodyPr spcFirstLastPara="1" wrap="square" lIns="0" tIns="0" rIns="0" bIns="0" anchor="ctr" anchorCtr="0">
            <a:noAutofit/>
          </a:bodyPr>
          <a:lstStyle/>
          <a:p>
            <a:pPr marL="0" lvl="0" indent="0" algn="ctr" rtl="0">
              <a:lnSpc>
                <a:spcPct val="130000"/>
              </a:lnSpc>
              <a:spcBef>
                <a:spcPts val="0"/>
              </a:spcBef>
              <a:spcAft>
                <a:spcPts val="0"/>
              </a:spcAft>
              <a:buNone/>
            </a:pPr>
            <a:r>
              <a:rPr lang="en" sz="2800" b="1">
                <a:solidFill>
                  <a:srgbClr val="2C384A"/>
                </a:solidFill>
                <a:latin typeface="Google Sans"/>
                <a:ea typeface="Google Sans"/>
                <a:cs typeface="Google Sans"/>
                <a:sym typeface="Google Sans"/>
              </a:rPr>
              <a:t>FORK</a:t>
            </a:r>
            <a:endParaRPr sz="2800" b="1">
              <a:solidFill>
                <a:srgbClr val="EA4335"/>
              </a:solidFill>
              <a:latin typeface="Google Sans"/>
              <a:ea typeface="Google Sans"/>
              <a:cs typeface="Google Sans"/>
              <a:sym typeface="Google Sans"/>
            </a:endParaRPr>
          </a:p>
        </p:txBody>
      </p:sp>
      <p:sp>
        <p:nvSpPr>
          <p:cNvPr id="248" name="Google Shape;248;p30"/>
          <p:cNvSpPr txBox="1"/>
          <p:nvPr/>
        </p:nvSpPr>
        <p:spPr>
          <a:xfrm>
            <a:off x="1003950" y="1666000"/>
            <a:ext cx="7158600" cy="24444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Clr>
                <a:schemeClr val="dk1"/>
              </a:buClr>
              <a:buSzPts val="1500"/>
              <a:buChar char="●"/>
            </a:pPr>
            <a:r>
              <a:rPr lang="en" sz="1500" b="1">
                <a:solidFill>
                  <a:srgbClr val="34A852"/>
                </a:solidFill>
              </a:rPr>
              <a:t>Fork </a:t>
            </a:r>
            <a:r>
              <a:rPr lang="en" sz="1500">
                <a:solidFill>
                  <a:schemeClr val="dk1"/>
                </a:solidFill>
              </a:rPr>
              <a:t>is making a copy of a repository into your own GitHub account. </a:t>
            </a:r>
            <a:endParaRPr sz="1500">
              <a:solidFill>
                <a:schemeClr val="dk1"/>
              </a:solidFill>
            </a:endParaRPr>
          </a:p>
          <a:p>
            <a:pPr marL="0" lvl="0" indent="0" algn="just" rtl="0">
              <a:spcBef>
                <a:spcPts val="0"/>
              </a:spcBef>
              <a:spcAft>
                <a:spcPts val="0"/>
              </a:spcAft>
              <a:buNone/>
            </a:pPr>
            <a:endParaRPr sz="1500">
              <a:solidFill>
                <a:schemeClr val="dk1"/>
              </a:solidFill>
            </a:endParaRPr>
          </a:p>
          <a:p>
            <a:pPr marL="457200" lvl="0" indent="-323850" algn="just" rtl="0">
              <a:spcBef>
                <a:spcPts val="0"/>
              </a:spcBef>
              <a:spcAft>
                <a:spcPts val="0"/>
              </a:spcAft>
              <a:buClr>
                <a:schemeClr val="dk1"/>
              </a:buClr>
              <a:buSzPts val="1500"/>
              <a:buChar char="●"/>
            </a:pPr>
            <a:r>
              <a:rPr lang="en" sz="1500">
                <a:solidFill>
                  <a:schemeClr val="dk1"/>
                </a:solidFill>
              </a:rPr>
              <a:t>You can then do any changes or experiments in that code , that won’t be reflected in the original code .</a:t>
            </a:r>
            <a:endParaRPr sz="1500">
              <a:solidFill>
                <a:schemeClr val="dk1"/>
              </a:solidFill>
            </a:endParaRPr>
          </a:p>
          <a:p>
            <a:pPr marL="0" lvl="0" indent="0" algn="just" rtl="0">
              <a:spcBef>
                <a:spcPts val="0"/>
              </a:spcBef>
              <a:spcAft>
                <a:spcPts val="0"/>
              </a:spcAft>
              <a:buNone/>
            </a:pPr>
            <a:endParaRPr sz="1500">
              <a:solidFill>
                <a:schemeClr val="dk1"/>
              </a:solidFill>
            </a:endParaRPr>
          </a:p>
          <a:p>
            <a:pPr marL="457200" lvl="0" indent="-323850" algn="just" rtl="0">
              <a:spcBef>
                <a:spcPts val="0"/>
              </a:spcBef>
              <a:spcAft>
                <a:spcPts val="0"/>
              </a:spcAft>
              <a:buClr>
                <a:schemeClr val="dk1"/>
              </a:buClr>
              <a:buSzPts val="1500"/>
              <a:buChar char="●"/>
            </a:pPr>
            <a:r>
              <a:rPr lang="en" sz="1500">
                <a:solidFill>
                  <a:schemeClr val="dk1"/>
                </a:solidFill>
              </a:rPr>
              <a:t>If you think that your code is better than the original code you can create a </a:t>
            </a:r>
            <a:r>
              <a:rPr lang="en" sz="1500" b="1">
                <a:solidFill>
                  <a:srgbClr val="34A852"/>
                </a:solidFill>
              </a:rPr>
              <a:t>PULL REQUEST (PR) </a:t>
            </a:r>
            <a:r>
              <a:rPr lang="en" sz="1500">
                <a:solidFill>
                  <a:schemeClr val="dk1"/>
                </a:solidFill>
              </a:rPr>
              <a:t>to the original code.</a:t>
            </a:r>
            <a:endParaRPr sz="1500">
              <a:solidFill>
                <a:schemeClr val="dk1"/>
              </a:solidFill>
            </a:endParaRPr>
          </a:p>
        </p:txBody>
      </p:sp>
      <p:pic>
        <p:nvPicPr>
          <p:cNvPr id="249" name="Google Shape;249;p30"/>
          <p:cNvPicPr preferRelativeResize="0"/>
          <p:nvPr/>
        </p:nvPicPr>
        <p:blipFill>
          <a:blip r:embed="rId5">
            <a:alphaModFix/>
          </a:blip>
          <a:stretch>
            <a:fillRect/>
          </a:stretch>
        </p:blipFill>
        <p:spPr>
          <a:xfrm>
            <a:off x="4619675" y="312729"/>
            <a:ext cx="1446000" cy="841572"/>
          </a:xfrm>
          <a:prstGeom prst="rect">
            <a:avLst/>
          </a:prstGeom>
          <a:noFill/>
          <a:ln>
            <a:noFill/>
          </a:ln>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44" y="4097677"/>
            <a:ext cx="1587025" cy="550218"/>
          </a:xfrm>
          <a:prstGeom prst="rect">
            <a:avLst/>
          </a:prstGeom>
        </p:spPr>
      </p:pic>
      <p:sp>
        <p:nvSpPr>
          <p:cNvPr id="11" name="Google Shape;71;p16"/>
          <p:cNvSpPr txBox="1"/>
          <p:nvPr/>
        </p:nvSpPr>
        <p:spPr>
          <a:xfrm>
            <a:off x="3563906" y="4496928"/>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53"/>
        <p:cNvGrpSpPr/>
        <p:nvPr/>
      </p:nvGrpSpPr>
      <p:grpSpPr>
        <a:xfrm>
          <a:off x="0" y="0"/>
          <a:ext cx="0" cy="0"/>
          <a:chOff x="0" y="0"/>
          <a:chExt cx="0" cy="0"/>
        </a:xfrm>
      </p:grpSpPr>
      <p:pic>
        <p:nvPicPr>
          <p:cNvPr id="254" name="Google Shape;254;p31"/>
          <p:cNvPicPr preferRelativeResize="0"/>
          <p:nvPr/>
        </p:nvPicPr>
        <p:blipFill>
          <a:blip r:embed="rId3">
            <a:alphaModFix/>
          </a:blip>
          <a:stretch>
            <a:fillRect/>
          </a:stretch>
        </p:blipFill>
        <p:spPr>
          <a:xfrm>
            <a:off x="0" y="4168625"/>
            <a:ext cx="2444825" cy="974875"/>
          </a:xfrm>
          <a:prstGeom prst="rect">
            <a:avLst/>
          </a:prstGeom>
          <a:noFill/>
          <a:ln>
            <a:noFill/>
          </a:ln>
        </p:spPr>
      </p:pic>
      <p:pic>
        <p:nvPicPr>
          <p:cNvPr id="255" name="Google Shape;255;p31"/>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256" name="Google Shape;256;p31"/>
          <p:cNvSpPr/>
          <p:nvPr/>
        </p:nvSpPr>
        <p:spPr>
          <a:xfrm>
            <a:off x="610650" y="211000"/>
            <a:ext cx="7922700" cy="45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58" name="Google Shape;258;p31"/>
          <p:cNvSpPr txBox="1"/>
          <p:nvPr/>
        </p:nvSpPr>
        <p:spPr>
          <a:xfrm>
            <a:off x="4197600" y="1856288"/>
            <a:ext cx="11496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500">
              <a:latin typeface="Calibri"/>
              <a:ea typeface="Calibri"/>
              <a:cs typeface="Calibri"/>
              <a:sym typeface="Calibri"/>
            </a:endParaRPr>
          </a:p>
        </p:txBody>
      </p:sp>
      <p:sp>
        <p:nvSpPr>
          <p:cNvPr id="259" name="Google Shape;259;p31"/>
          <p:cNvSpPr txBox="1"/>
          <p:nvPr/>
        </p:nvSpPr>
        <p:spPr>
          <a:xfrm>
            <a:off x="1556850" y="412075"/>
            <a:ext cx="3950400" cy="642900"/>
          </a:xfrm>
          <a:prstGeom prst="rect">
            <a:avLst/>
          </a:prstGeom>
          <a:noFill/>
          <a:ln>
            <a:noFill/>
          </a:ln>
        </p:spPr>
        <p:txBody>
          <a:bodyPr spcFirstLastPara="1" wrap="square" lIns="0" tIns="0" rIns="0" bIns="0" anchor="ctr" anchorCtr="0">
            <a:noAutofit/>
          </a:bodyPr>
          <a:lstStyle/>
          <a:p>
            <a:pPr marL="0" lvl="0" indent="0" algn="ctr" rtl="0">
              <a:lnSpc>
                <a:spcPct val="130000"/>
              </a:lnSpc>
              <a:spcBef>
                <a:spcPts val="0"/>
              </a:spcBef>
              <a:spcAft>
                <a:spcPts val="0"/>
              </a:spcAft>
              <a:buNone/>
            </a:pPr>
            <a:r>
              <a:rPr lang="en" sz="2800" b="1">
                <a:solidFill>
                  <a:srgbClr val="2C384A"/>
                </a:solidFill>
                <a:latin typeface="Google Sans"/>
                <a:ea typeface="Google Sans"/>
                <a:cs typeface="Google Sans"/>
                <a:sym typeface="Google Sans"/>
              </a:rPr>
              <a:t>PULL REQUESTS (PR)</a:t>
            </a:r>
            <a:endParaRPr sz="2800" b="1">
              <a:solidFill>
                <a:srgbClr val="EA4335"/>
              </a:solidFill>
              <a:latin typeface="Google Sans"/>
              <a:ea typeface="Google Sans"/>
              <a:cs typeface="Google Sans"/>
              <a:sym typeface="Google Sans"/>
            </a:endParaRPr>
          </a:p>
        </p:txBody>
      </p:sp>
      <p:sp>
        <p:nvSpPr>
          <p:cNvPr id="260" name="Google Shape;260;p31"/>
          <p:cNvSpPr txBox="1"/>
          <p:nvPr/>
        </p:nvSpPr>
        <p:spPr>
          <a:xfrm>
            <a:off x="1003950" y="1666000"/>
            <a:ext cx="7158600" cy="24444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Clr>
                <a:schemeClr val="dk1"/>
              </a:buClr>
              <a:buSzPts val="1500"/>
              <a:buChar char="●"/>
            </a:pPr>
            <a:r>
              <a:rPr lang="en" sz="1500">
                <a:solidFill>
                  <a:schemeClr val="dk1"/>
                </a:solidFill>
              </a:rPr>
              <a:t>A </a:t>
            </a:r>
            <a:r>
              <a:rPr lang="en" sz="1500" b="1">
                <a:solidFill>
                  <a:srgbClr val="34A852"/>
                </a:solidFill>
              </a:rPr>
              <a:t>pull request </a:t>
            </a:r>
            <a:r>
              <a:rPr lang="en" sz="1500">
                <a:solidFill>
                  <a:schemeClr val="dk1"/>
                </a:solidFill>
              </a:rPr>
              <a:t>is like asking your team to look at the changes you've made in your separate version of the project and consider adding those changes to the main project if they're good and ready.</a:t>
            </a:r>
            <a:endParaRPr sz="1500">
              <a:solidFill>
                <a:schemeClr val="dk1"/>
              </a:solidFill>
            </a:endParaRPr>
          </a:p>
          <a:p>
            <a:pPr marL="0" lvl="0" indent="0" algn="just" rtl="0">
              <a:spcBef>
                <a:spcPts val="0"/>
              </a:spcBef>
              <a:spcAft>
                <a:spcPts val="0"/>
              </a:spcAft>
              <a:buNone/>
            </a:pPr>
            <a:endParaRPr sz="1500">
              <a:solidFill>
                <a:schemeClr val="dk1"/>
              </a:solidFill>
            </a:endParaRPr>
          </a:p>
          <a:p>
            <a:pPr marL="457200" lvl="0" indent="-323850" algn="just" rtl="0">
              <a:spcBef>
                <a:spcPts val="0"/>
              </a:spcBef>
              <a:spcAft>
                <a:spcPts val="0"/>
              </a:spcAft>
              <a:buClr>
                <a:schemeClr val="dk1"/>
              </a:buClr>
              <a:buSzPts val="1500"/>
              <a:buChar char="●"/>
            </a:pPr>
            <a:r>
              <a:rPr lang="en" sz="1500">
                <a:solidFill>
                  <a:schemeClr val="dk1"/>
                </a:solidFill>
              </a:rPr>
              <a:t>If they feel good about your work they can merge your code with theirs.</a:t>
            </a:r>
            <a:endParaRPr sz="1500">
              <a:solidFill>
                <a:schemeClr val="dk1"/>
              </a:solidFill>
            </a:endParaRPr>
          </a:p>
          <a:p>
            <a:pPr marL="0" lvl="0" indent="0" algn="just" rtl="0">
              <a:spcBef>
                <a:spcPts val="0"/>
              </a:spcBef>
              <a:spcAft>
                <a:spcPts val="0"/>
              </a:spcAft>
              <a:buNone/>
            </a:pPr>
            <a:endParaRPr sz="1500">
              <a:solidFill>
                <a:schemeClr val="dk1"/>
              </a:solidFill>
            </a:endParaRPr>
          </a:p>
          <a:p>
            <a:pPr marL="457200" lvl="0" indent="-323850" algn="just" rtl="0">
              <a:spcBef>
                <a:spcPts val="0"/>
              </a:spcBef>
              <a:spcAft>
                <a:spcPts val="0"/>
              </a:spcAft>
              <a:buClr>
                <a:schemeClr val="dk1"/>
              </a:buClr>
              <a:buSzPts val="1500"/>
              <a:buChar char="●"/>
            </a:pPr>
            <a:r>
              <a:rPr lang="en" sz="1500">
                <a:solidFill>
                  <a:schemeClr val="dk1"/>
                </a:solidFill>
              </a:rPr>
              <a:t>If they don’t like it they can discard and close the </a:t>
            </a:r>
            <a:r>
              <a:rPr lang="en" sz="1500" b="1">
                <a:solidFill>
                  <a:srgbClr val="34A852"/>
                </a:solidFill>
              </a:rPr>
              <a:t>PULL REQUEST (PR)</a:t>
            </a:r>
            <a:endParaRPr sz="1500" b="1">
              <a:solidFill>
                <a:srgbClr val="34A852"/>
              </a:solidFill>
            </a:endParaRPr>
          </a:p>
        </p:txBody>
      </p:sp>
      <p:pic>
        <p:nvPicPr>
          <p:cNvPr id="261" name="Google Shape;261;p31"/>
          <p:cNvPicPr preferRelativeResize="0"/>
          <p:nvPr/>
        </p:nvPicPr>
        <p:blipFill>
          <a:blip r:embed="rId5">
            <a:alphaModFix/>
          </a:blip>
          <a:stretch>
            <a:fillRect/>
          </a:stretch>
        </p:blipFill>
        <p:spPr>
          <a:xfrm>
            <a:off x="6259700" y="329750"/>
            <a:ext cx="2095500" cy="1181100"/>
          </a:xfrm>
          <a:prstGeom prst="rect">
            <a:avLst/>
          </a:prstGeom>
          <a:noFill/>
          <a:ln>
            <a:noFill/>
          </a:ln>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44" y="4097677"/>
            <a:ext cx="1587025" cy="550218"/>
          </a:xfrm>
          <a:prstGeom prst="rect">
            <a:avLst/>
          </a:prstGeom>
        </p:spPr>
      </p:pic>
      <p:sp>
        <p:nvSpPr>
          <p:cNvPr id="11" name="Google Shape;71;p16"/>
          <p:cNvSpPr txBox="1"/>
          <p:nvPr/>
        </p:nvSpPr>
        <p:spPr>
          <a:xfrm>
            <a:off x="3563906" y="4496928"/>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65"/>
        <p:cNvGrpSpPr/>
        <p:nvPr/>
      </p:nvGrpSpPr>
      <p:grpSpPr>
        <a:xfrm>
          <a:off x="0" y="0"/>
          <a:ext cx="0" cy="0"/>
          <a:chOff x="0" y="0"/>
          <a:chExt cx="0" cy="0"/>
        </a:xfrm>
      </p:grpSpPr>
      <p:pic>
        <p:nvPicPr>
          <p:cNvPr id="266" name="Google Shape;266;p32"/>
          <p:cNvPicPr preferRelativeResize="0"/>
          <p:nvPr/>
        </p:nvPicPr>
        <p:blipFill>
          <a:blip r:embed="rId3">
            <a:alphaModFix/>
          </a:blip>
          <a:stretch>
            <a:fillRect/>
          </a:stretch>
        </p:blipFill>
        <p:spPr>
          <a:xfrm>
            <a:off x="0" y="4168625"/>
            <a:ext cx="2444825" cy="974875"/>
          </a:xfrm>
          <a:prstGeom prst="rect">
            <a:avLst/>
          </a:prstGeom>
          <a:noFill/>
          <a:ln>
            <a:noFill/>
          </a:ln>
        </p:spPr>
      </p:pic>
      <p:pic>
        <p:nvPicPr>
          <p:cNvPr id="267" name="Google Shape;267;p32"/>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268" name="Google Shape;268;p32"/>
          <p:cNvSpPr/>
          <p:nvPr/>
        </p:nvSpPr>
        <p:spPr>
          <a:xfrm>
            <a:off x="610650" y="211000"/>
            <a:ext cx="7922700" cy="45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0" name="Google Shape;270;p32"/>
          <p:cNvSpPr txBox="1"/>
          <p:nvPr/>
        </p:nvSpPr>
        <p:spPr>
          <a:xfrm>
            <a:off x="4197600" y="1856288"/>
            <a:ext cx="11496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500">
              <a:latin typeface="Calibri"/>
              <a:ea typeface="Calibri"/>
              <a:cs typeface="Calibri"/>
              <a:sym typeface="Calibri"/>
            </a:endParaRPr>
          </a:p>
        </p:txBody>
      </p:sp>
      <p:sp>
        <p:nvSpPr>
          <p:cNvPr id="271" name="Google Shape;271;p32"/>
          <p:cNvSpPr txBox="1"/>
          <p:nvPr/>
        </p:nvSpPr>
        <p:spPr>
          <a:xfrm>
            <a:off x="2662650" y="906800"/>
            <a:ext cx="3950400" cy="642900"/>
          </a:xfrm>
          <a:prstGeom prst="rect">
            <a:avLst/>
          </a:prstGeom>
          <a:noFill/>
          <a:ln>
            <a:noFill/>
          </a:ln>
        </p:spPr>
        <p:txBody>
          <a:bodyPr spcFirstLastPara="1" wrap="square" lIns="0" tIns="0" rIns="0" bIns="0" anchor="ctr" anchorCtr="0">
            <a:noAutofit/>
          </a:bodyPr>
          <a:lstStyle/>
          <a:p>
            <a:pPr marL="0" lvl="0" indent="0" algn="ctr" rtl="0">
              <a:lnSpc>
                <a:spcPct val="130000"/>
              </a:lnSpc>
              <a:spcBef>
                <a:spcPts val="0"/>
              </a:spcBef>
              <a:spcAft>
                <a:spcPts val="0"/>
              </a:spcAft>
              <a:buNone/>
            </a:pPr>
            <a:r>
              <a:rPr lang="en" sz="2800" b="1">
                <a:solidFill>
                  <a:srgbClr val="2C384A"/>
                </a:solidFill>
                <a:latin typeface="Google Sans"/>
                <a:ea typeface="Google Sans"/>
                <a:cs typeface="Google Sans"/>
                <a:sym typeface="Google Sans"/>
              </a:rPr>
              <a:t>QUICK DEMO</a:t>
            </a:r>
            <a:endParaRPr sz="2800" b="1">
              <a:solidFill>
                <a:srgbClr val="EA4335"/>
              </a:solidFill>
              <a:latin typeface="Google Sans"/>
              <a:ea typeface="Google Sans"/>
              <a:cs typeface="Google Sans"/>
              <a:sym typeface="Google Sans"/>
            </a:endParaRPr>
          </a:p>
        </p:txBody>
      </p:sp>
      <p:sp>
        <p:nvSpPr>
          <p:cNvPr id="272" name="Google Shape;272;p32"/>
          <p:cNvSpPr txBox="1"/>
          <p:nvPr/>
        </p:nvSpPr>
        <p:spPr>
          <a:xfrm>
            <a:off x="1003950" y="1666000"/>
            <a:ext cx="7158600" cy="24444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2"/>
              </a:buClr>
              <a:buSzPts val="1500"/>
              <a:buChar char="●"/>
            </a:pPr>
            <a:r>
              <a:rPr lang="en" sz="1500" b="1">
                <a:solidFill>
                  <a:schemeClr val="dk2"/>
                </a:solidFill>
              </a:rPr>
              <a:t>Forking a Repo</a:t>
            </a:r>
            <a:endParaRPr sz="1500" b="1">
              <a:solidFill>
                <a:schemeClr val="dk2"/>
              </a:solidFill>
            </a:endParaRPr>
          </a:p>
          <a:p>
            <a:pPr marL="0" lvl="0" indent="0" algn="l" rtl="0">
              <a:spcBef>
                <a:spcPts val="0"/>
              </a:spcBef>
              <a:spcAft>
                <a:spcPts val="0"/>
              </a:spcAft>
              <a:buNone/>
            </a:pPr>
            <a:endParaRPr sz="1500" b="1">
              <a:solidFill>
                <a:schemeClr val="dk2"/>
              </a:solidFill>
            </a:endParaRPr>
          </a:p>
          <a:p>
            <a:pPr marL="457200" lvl="0" indent="-323850" algn="l" rtl="0">
              <a:spcBef>
                <a:spcPts val="0"/>
              </a:spcBef>
              <a:spcAft>
                <a:spcPts val="0"/>
              </a:spcAft>
              <a:buClr>
                <a:schemeClr val="dk2"/>
              </a:buClr>
              <a:buSzPts val="1500"/>
              <a:buChar char="●"/>
            </a:pPr>
            <a:r>
              <a:rPr lang="en" sz="1500" b="1">
                <a:solidFill>
                  <a:schemeClr val="dk2"/>
                </a:solidFill>
              </a:rPr>
              <a:t>Cloning </a:t>
            </a:r>
            <a:endParaRPr sz="1500" b="1">
              <a:solidFill>
                <a:schemeClr val="dk2"/>
              </a:solidFill>
            </a:endParaRPr>
          </a:p>
          <a:p>
            <a:pPr marL="0" lvl="0" indent="0" algn="l" rtl="0">
              <a:spcBef>
                <a:spcPts val="0"/>
              </a:spcBef>
              <a:spcAft>
                <a:spcPts val="0"/>
              </a:spcAft>
              <a:buNone/>
            </a:pPr>
            <a:endParaRPr sz="1500" b="1">
              <a:solidFill>
                <a:schemeClr val="dk2"/>
              </a:solidFill>
            </a:endParaRPr>
          </a:p>
          <a:p>
            <a:pPr marL="457200" lvl="0" indent="-323850" algn="l" rtl="0">
              <a:spcBef>
                <a:spcPts val="0"/>
              </a:spcBef>
              <a:spcAft>
                <a:spcPts val="0"/>
              </a:spcAft>
              <a:buClr>
                <a:schemeClr val="dk2"/>
              </a:buClr>
              <a:buSzPts val="1500"/>
              <a:buChar char="●"/>
            </a:pPr>
            <a:r>
              <a:rPr lang="en" sz="1500" b="1">
                <a:solidFill>
                  <a:schemeClr val="dk2"/>
                </a:solidFill>
              </a:rPr>
              <a:t>Making changes</a:t>
            </a:r>
            <a:endParaRPr sz="1500" b="1">
              <a:solidFill>
                <a:schemeClr val="dk2"/>
              </a:solidFill>
            </a:endParaRPr>
          </a:p>
          <a:p>
            <a:pPr marL="0" lvl="0" indent="0" algn="l" rtl="0">
              <a:spcBef>
                <a:spcPts val="0"/>
              </a:spcBef>
              <a:spcAft>
                <a:spcPts val="0"/>
              </a:spcAft>
              <a:buNone/>
            </a:pPr>
            <a:endParaRPr sz="1500" b="1">
              <a:solidFill>
                <a:schemeClr val="dk2"/>
              </a:solidFill>
            </a:endParaRPr>
          </a:p>
          <a:p>
            <a:pPr marL="457200" lvl="0" indent="-323850" algn="l" rtl="0">
              <a:spcBef>
                <a:spcPts val="0"/>
              </a:spcBef>
              <a:spcAft>
                <a:spcPts val="0"/>
              </a:spcAft>
              <a:buClr>
                <a:schemeClr val="dk2"/>
              </a:buClr>
              <a:buSzPts val="1500"/>
              <a:buChar char="●"/>
            </a:pPr>
            <a:r>
              <a:rPr lang="en" sz="1500" b="1">
                <a:solidFill>
                  <a:schemeClr val="dk2"/>
                </a:solidFill>
              </a:rPr>
              <a:t>Making PULL REQUESTS (PR)</a:t>
            </a:r>
            <a:endParaRPr sz="1500" b="1">
              <a:solidFill>
                <a:schemeClr val="dk2"/>
              </a:solidFill>
            </a:endParaRPr>
          </a:p>
          <a:p>
            <a:pPr marL="0" lvl="0" indent="0" algn="l" rtl="0">
              <a:spcBef>
                <a:spcPts val="0"/>
              </a:spcBef>
              <a:spcAft>
                <a:spcPts val="0"/>
              </a:spcAft>
              <a:buNone/>
            </a:pPr>
            <a:endParaRPr sz="1500" b="1">
              <a:solidFill>
                <a:schemeClr val="dk2"/>
              </a:solidFill>
            </a:endParaRPr>
          </a:p>
          <a:p>
            <a:pPr marL="457200" lvl="0" indent="-323850" algn="l" rtl="0">
              <a:spcBef>
                <a:spcPts val="0"/>
              </a:spcBef>
              <a:spcAft>
                <a:spcPts val="0"/>
              </a:spcAft>
              <a:buClr>
                <a:schemeClr val="dk2"/>
              </a:buClr>
              <a:buSzPts val="1500"/>
              <a:buChar char="●"/>
            </a:pPr>
            <a:r>
              <a:rPr lang="en" sz="1500" b="1">
                <a:solidFill>
                  <a:schemeClr val="dk2"/>
                </a:solidFill>
              </a:rPr>
              <a:t>Accepting PULL REQUEST (PR)</a:t>
            </a:r>
            <a:endParaRPr sz="1500" b="1">
              <a:solidFill>
                <a:schemeClr val="dk2"/>
              </a:solidFill>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2444" y="4097677"/>
            <a:ext cx="1587025" cy="550218"/>
          </a:xfrm>
          <a:prstGeom prst="rect">
            <a:avLst/>
          </a:prstGeom>
        </p:spPr>
      </p:pic>
      <p:sp>
        <p:nvSpPr>
          <p:cNvPr id="10" name="Google Shape;71;p16"/>
          <p:cNvSpPr txBox="1"/>
          <p:nvPr/>
        </p:nvSpPr>
        <p:spPr>
          <a:xfrm>
            <a:off x="3563906" y="4496928"/>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pic>
        <p:nvPicPr>
          <p:cNvPr id="277" name="Google Shape;277;p33"/>
          <p:cNvPicPr preferRelativeResize="0"/>
          <p:nvPr/>
        </p:nvPicPr>
        <p:blipFill>
          <a:blip r:embed="rId3">
            <a:alphaModFix/>
          </a:blip>
          <a:stretch>
            <a:fillRect/>
          </a:stretch>
        </p:blipFill>
        <p:spPr>
          <a:xfrm>
            <a:off x="0" y="4168625"/>
            <a:ext cx="2444825" cy="974875"/>
          </a:xfrm>
          <a:prstGeom prst="rect">
            <a:avLst/>
          </a:prstGeom>
          <a:noFill/>
          <a:ln>
            <a:noFill/>
          </a:ln>
        </p:spPr>
      </p:pic>
      <p:pic>
        <p:nvPicPr>
          <p:cNvPr id="278" name="Google Shape;278;p33"/>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279" name="Google Shape;279;p33"/>
          <p:cNvSpPr/>
          <p:nvPr/>
        </p:nvSpPr>
        <p:spPr>
          <a:xfrm>
            <a:off x="610650" y="211000"/>
            <a:ext cx="7922700" cy="45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81" name="Google Shape;281;p33"/>
          <p:cNvSpPr txBox="1"/>
          <p:nvPr/>
        </p:nvSpPr>
        <p:spPr>
          <a:xfrm>
            <a:off x="4197600" y="1856288"/>
            <a:ext cx="11496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500">
              <a:latin typeface="Calibri"/>
              <a:ea typeface="Calibri"/>
              <a:cs typeface="Calibri"/>
              <a:sym typeface="Calibri"/>
            </a:endParaRPr>
          </a:p>
        </p:txBody>
      </p:sp>
      <p:sp>
        <p:nvSpPr>
          <p:cNvPr id="282" name="Google Shape;282;p33"/>
          <p:cNvSpPr txBox="1"/>
          <p:nvPr/>
        </p:nvSpPr>
        <p:spPr>
          <a:xfrm>
            <a:off x="2162550" y="461025"/>
            <a:ext cx="4766400" cy="642900"/>
          </a:xfrm>
          <a:prstGeom prst="rect">
            <a:avLst/>
          </a:prstGeom>
          <a:noFill/>
          <a:ln>
            <a:noFill/>
          </a:ln>
        </p:spPr>
        <p:txBody>
          <a:bodyPr spcFirstLastPara="1" wrap="square" lIns="0" tIns="0" rIns="0" bIns="0" anchor="ctr" anchorCtr="0">
            <a:noAutofit/>
          </a:bodyPr>
          <a:lstStyle/>
          <a:p>
            <a:pPr marL="0" lvl="0" indent="0" algn="ctr" rtl="0">
              <a:lnSpc>
                <a:spcPct val="130000"/>
              </a:lnSpc>
              <a:spcBef>
                <a:spcPts val="0"/>
              </a:spcBef>
              <a:spcAft>
                <a:spcPts val="0"/>
              </a:spcAft>
              <a:buNone/>
            </a:pPr>
            <a:r>
              <a:rPr lang="en" sz="2800" b="1">
                <a:solidFill>
                  <a:srgbClr val="2C384A"/>
                </a:solidFill>
                <a:latin typeface="Google Sans"/>
                <a:ea typeface="Google Sans"/>
                <a:cs typeface="Google Sans"/>
                <a:sym typeface="Google Sans"/>
              </a:rPr>
              <a:t>OPEN SOURCE DEVELOPMENT</a:t>
            </a:r>
            <a:endParaRPr sz="2800" b="1">
              <a:solidFill>
                <a:srgbClr val="EA4335"/>
              </a:solidFill>
              <a:latin typeface="Google Sans"/>
              <a:ea typeface="Google Sans"/>
              <a:cs typeface="Google Sans"/>
              <a:sym typeface="Google Sans"/>
            </a:endParaRPr>
          </a:p>
        </p:txBody>
      </p:sp>
      <p:sp>
        <p:nvSpPr>
          <p:cNvPr id="283" name="Google Shape;283;p33"/>
          <p:cNvSpPr txBox="1"/>
          <p:nvPr/>
        </p:nvSpPr>
        <p:spPr>
          <a:xfrm>
            <a:off x="992700" y="1269550"/>
            <a:ext cx="4976100" cy="270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b="1">
                <a:solidFill>
                  <a:srgbClr val="34A852"/>
                </a:solidFill>
              </a:rPr>
              <a:t>What is open source?</a:t>
            </a:r>
            <a:endParaRPr sz="1500" b="1">
              <a:solidFill>
                <a:srgbClr val="34A852"/>
              </a:solidFill>
            </a:endParaRPr>
          </a:p>
          <a:p>
            <a:pPr marL="914400" lvl="1" indent="-323850" algn="just" rtl="0">
              <a:spcBef>
                <a:spcPts val="0"/>
              </a:spcBef>
              <a:spcAft>
                <a:spcPts val="0"/>
              </a:spcAft>
              <a:buClr>
                <a:schemeClr val="dk1"/>
              </a:buClr>
              <a:buSzPts val="1500"/>
              <a:buChar char="○"/>
            </a:pPr>
            <a:r>
              <a:rPr lang="en" sz="1500">
                <a:solidFill>
                  <a:schemeClr val="dk1"/>
                </a:solidFill>
              </a:rPr>
              <a:t>Software whose source code is made available to the public, allowing anyone to view, use, modify, and distribute it.</a:t>
            </a:r>
            <a:endParaRPr sz="1500">
              <a:solidFill>
                <a:schemeClr val="dk1"/>
              </a:solidFill>
            </a:endParaRPr>
          </a:p>
          <a:p>
            <a:pPr marL="914400" lvl="0" indent="0" algn="just" rtl="0">
              <a:spcBef>
                <a:spcPts val="0"/>
              </a:spcBef>
              <a:spcAft>
                <a:spcPts val="0"/>
              </a:spcAft>
              <a:buNone/>
            </a:pPr>
            <a:endParaRPr sz="1500" b="1">
              <a:solidFill>
                <a:schemeClr val="dk1"/>
              </a:solidFill>
            </a:endParaRPr>
          </a:p>
          <a:p>
            <a:pPr marL="0" lvl="0" indent="0" algn="just" rtl="0">
              <a:spcBef>
                <a:spcPts val="0"/>
              </a:spcBef>
              <a:spcAft>
                <a:spcPts val="0"/>
              </a:spcAft>
              <a:buNone/>
            </a:pPr>
            <a:r>
              <a:rPr lang="en" sz="1500" b="1">
                <a:solidFill>
                  <a:schemeClr val="dk1"/>
                </a:solidFill>
              </a:rPr>
              <a:t>Key Features: </a:t>
            </a:r>
            <a:endParaRPr sz="1500" b="1">
              <a:solidFill>
                <a:schemeClr val="dk1"/>
              </a:solidFill>
            </a:endParaRPr>
          </a:p>
          <a:p>
            <a:pPr marL="914400" lvl="1" indent="-323850" algn="just" rtl="0">
              <a:spcBef>
                <a:spcPts val="0"/>
              </a:spcBef>
              <a:spcAft>
                <a:spcPts val="0"/>
              </a:spcAft>
              <a:buClr>
                <a:schemeClr val="dk1"/>
              </a:buClr>
              <a:buSzPts val="1500"/>
              <a:buChar char="○"/>
            </a:pPr>
            <a:r>
              <a:rPr lang="en" sz="1500">
                <a:solidFill>
                  <a:schemeClr val="dk1"/>
                </a:solidFill>
              </a:rPr>
              <a:t>Transparency,community-driven development, and freedom to customize.</a:t>
            </a:r>
            <a:endParaRPr sz="1500">
              <a:solidFill>
                <a:schemeClr val="dk1"/>
              </a:solidFill>
            </a:endParaRPr>
          </a:p>
        </p:txBody>
      </p:sp>
      <p:pic>
        <p:nvPicPr>
          <p:cNvPr id="284" name="Google Shape;284;p33"/>
          <p:cNvPicPr preferRelativeResize="0"/>
          <p:nvPr/>
        </p:nvPicPr>
        <p:blipFill>
          <a:blip r:embed="rId5">
            <a:alphaModFix/>
          </a:blip>
          <a:stretch>
            <a:fillRect/>
          </a:stretch>
        </p:blipFill>
        <p:spPr>
          <a:xfrm>
            <a:off x="6105900" y="566625"/>
            <a:ext cx="2264675" cy="2264675"/>
          </a:xfrm>
          <a:prstGeom prst="rect">
            <a:avLst/>
          </a:prstGeom>
          <a:noFill/>
          <a:ln>
            <a:noFill/>
          </a:ln>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44" y="4097677"/>
            <a:ext cx="1587025" cy="550218"/>
          </a:xfrm>
          <a:prstGeom prst="rect">
            <a:avLst/>
          </a:prstGeom>
        </p:spPr>
      </p:pic>
      <p:sp>
        <p:nvSpPr>
          <p:cNvPr id="11" name="Google Shape;71;p16"/>
          <p:cNvSpPr txBox="1"/>
          <p:nvPr/>
        </p:nvSpPr>
        <p:spPr>
          <a:xfrm>
            <a:off x="3563906" y="4496928"/>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0" y="4168625"/>
            <a:ext cx="2444825" cy="974875"/>
          </a:xfrm>
          <a:prstGeom prst="rect">
            <a:avLst/>
          </a:prstGeom>
          <a:noFill/>
          <a:ln>
            <a:noFill/>
          </a:ln>
        </p:spPr>
      </p:pic>
      <p:pic>
        <p:nvPicPr>
          <p:cNvPr id="99" name="Google Shape;99;p18"/>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00" name="Google Shape;100;p18"/>
          <p:cNvSpPr/>
          <p:nvPr/>
        </p:nvSpPr>
        <p:spPr>
          <a:xfrm>
            <a:off x="610650" y="218250"/>
            <a:ext cx="7922700" cy="45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1" name="Google Shape;101;p18"/>
          <p:cNvSpPr txBox="1"/>
          <p:nvPr/>
        </p:nvSpPr>
        <p:spPr>
          <a:xfrm>
            <a:off x="857800" y="797650"/>
            <a:ext cx="4671300" cy="453600"/>
          </a:xfrm>
          <a:prstGeom prst="rect">
            <a:avLst/>
          </a:prstGeom>
          <a:noFill/>
          <a:ln>
            <a:noFill/>
          </a:ln>
        </p:spPr>
        <p:txBody>
          <a:bodyPr spcFirstLastPara="1" wrap="square" lIns="0" tIns="0" rIns="0" bIns="0" anchor="ctr" anchorCtr="0">
            <a:noAutofit/>
          </a:bodyPr>
          <a:lstStyle/>
          <a:p>
            <a:pPr marL="0" lvl="0" indent="0" algn="ctr" rtl="0">
              <a:lnSpc>
                <a:spcPct val="130000"/>
              </a:lnSpc>
              <a:spcBef>
                <a:spcPts val="0"/>
              </a:spcBef>
              <a:spcAft>
                <a:spcPts val="0"/>
              </a:spcAft>
              <a:buNone/>
            </a:pPr>
            <a:r>
              <a:rPr lang="en" sz="2600" b="1">
                <a:solidFill>
                  <a:srgbClr val="2C384A"/>
                </a:solidFill>
                <a:latin typeface="Google Sans"/>
                <a:ea typeface="Google Sans"/>
                <a:cs typeface="Google Sans"/>
                <a:sym typeface="Google Sans"/>
              </a:rPr>
              <a:t>VERSION CONTROL SYSTEM</a:t>
            </a:r>
            <a:endParaRPr sz="2600" b="1">
              <a:solidFill>
                <a:srgbClr val="EA4335"/>
              </a:solidFill>
              <a:latin typeface="Google Sans"/>
              <a:ea typeface="Google Sans"/>
              <a:cs typeface="Google Sans"/>
              <a:sym typeface="Google Sans"/>
            </a:endParaRPr>
          </a:p>
        </p:txBody>
      </p:sp>
      <p:pic>
        <p:nvPicPr>
          <p:cNvPr id="103" name="Google Shape;103;p18"/>
          <p:cNvPicPr preferRelativeResize="0"/>
          <p:nvPr/>
        </p:nvPicPr>
        <p:blipFill>
          <a:blip r:embed="rId5">
            <a:alphaModFix/>
          </a:blip>
          <a:stretch>
            <a:fillRect/>
          </a:stretch>
        </p:blipFill>
        <p:spPr>
          <a:xfrm>
            <a:off x="5877875" y="404800"/>
            <a:ext cx="931226" cy="931226"/>
          </a:xfrm>
          <a:prstGeom prst="rect">
            <a:avLst/>
          </a:prstGeom>
          <a:noFill/>
          <a:ln>
            <a:noFill/>
          </a:ln>
        </p:spPr>
      </p:pic>
      <p:sp>
        <p:nvSpPr>
          <p:cNvPr id="104" name="Google Shape;104;p18"/>
          <p:cNvSpPr txBox="1"/>
          <p:nvPr/>
        </p:nvSpPr>
        <p:spPr>
          <a:xfrm>
            <a:off x="1018525" y="1571425"/>
            <a:ext cx="6707700" cy="26700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SzPts val="1500"/>
              <a:buChar char="●"/>
            </a:pPr>
            <a:r>
              <a:rPr lang="en" sz="1500"/>
              <a:t>A version control system (VCS) is like a smart tool that helps people work together on projects, especially computer programs.</a:t>
            </a:r>
            <a:endParaRPr sz="1500"/>
          </a:p>
          <a:p>
            <a:pPr marL="0" lvl="0" indent="0" algn="just" rtl="0">
              <a:spcBef>
                <a:spcPts val="0"/>
              </a:spcBef>
              <a:spcAft>
                <a:spcPts val="0"/>
              </a:spcAft>
              <a:buNone/>
            </a:pPr>
            <a:endParaRPr sz="1500"/>
          </a:p>
          <a:p>
            <a:pPr marL="457200" lvl="0" indent="-323850" algn="just" rtl="0">
              <a:spcBef>
                <a:spcPts val="0"/>
              </a:spcBef>
              <a:spcAft>
                <a:spcPts val="0"/>
              </a:spcAft>
              <a:buSzPts val="1500"/>
              <a:buChar char="●"/>
            </a:pPr>
            <a:r>
              <a:rPr lang="en" sz="1500"/>
              <a:t>It keeps track of changes made to files, kind of like saving different versions of a document.</a:t>
            </a:r>
            <a:endParaRPr sz="1500"/>
          </a:p>
          <a:p>
            <a:pPr marL="0" lvl="0" indent="0" algn="just" rtl="0">
              <a:spcBef>
                <a:spcPts val="0"/>
              </a:spcBef>
              <a:spcAft>
                <a:spcPts val="0"/>
              </a:spcAft>
              <a:buNone/>
            </a:pPr>
            <a:endParaRPr sz="1500"/>
          </a:p>
          <a:p>
            <a:pPr marL="457200" lvl="0" indent="-323850" algn="just" rtl="0">
              <a:spcBef>
                <a:spcPts val="0"/>
              </a:spcBef>
              <a:spcAft>
                <a:spcPts val="0"/>
              </a:spcAft>
              <a:buSzPts val="1500"/>
              <a:buChar char="●"/>
            </a:pPr>
            <a:r>
              <a:rPr lang="en" sz="1500"/>
              <a:t>It's like having a time machine for your work!</a:t>
            </a:r>
            <a:endParaRPr sz="1500"/>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44" y="4097677"/>
            <a:ext cx="1587025" cy="550218"/>
          </a:xfrm>
          <a:prstGeom prst="rect">
            <a:avLst/>
          </a:prstGeom>
        </p:spPr>
      </p:pic>
      <p:sp>
        <p:nvSpPr>
          <p:cNvPr id="10" name="Google Shape;71;p16"/>
          <p:cNvSpPr txBox="1"/>
          <p:nvPr/>
        </p:nvSpPr>
        <p:spPr>
          <a:xfrm>
            <a:off x="3563906" y="4496928"/>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0" y="4168625"/>
            <a:ext cx="2444825" cy="974875"/>
          </a:xfrm>
          <a:prstGeom prst="rect">
            <a:avLst/>
          </a:prstGeom>
          <a:noFill/>
          <a:ln>
            <a:noFill/>
          </a:ln>
        </p:spPr>
      </p:pic>
      <p:pic>
        <p:nvPicPr>
          <p:cNvPr id="110" name="Google Shape;110;p19"/>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11" name="Google Shape;111;p19"/>
          <p:cNvSpPr/>
          <p:nvPr/>
        </p:nvSpPr>
        <p:spPr>
          <a:xfrm>
            <a:off x="610650" y="218250"/>
            <a:ext cx="7922700" cy="45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13" name="Google Shape;113;p19"/>
          <p:cNvPicPr preferRelativeResize="0"/>
          <p:nvPr/>
        </p:nvPicPr>
        <p:blipFill>
          <a:blip r:embed="rId5">
            <a:alphaModFix/>
          </a:blip>
          <a:stretch>
            <a:fillRect/>
          </a:stretch>
        </p:blipFill>
        <p:spPr>
          <a:xfrm>
            <a:off x="1571000" y="1626975"/>
            <a:ext cx="1433626" cy="1433626"/>
          </a:xfrm>
          <a:prstGeom prst="rect">
            <a:avLst/>
          </a:prstGeom>
          <a:noFill/>
          <a:ln>
            <a:noFill/>
          </a:ln>
        </p:spPr>
      </p:pic>
      <p:sp>
        <p:nvSpPr>
          <p:cNvPr id="114" name="Google Shape;114;p19"/>
          <p:cNvSpPr txBox="1"/>
          <p:nvPr/>
        </p:nvSpPr>
        <p:spPr>
          <a:xfrm>
            <a:off x="4197600" y="1856288"/>
            <a:ext cx="11496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500">
                <a:latin typeface="Calibri"/>
                <a:ea typeface="Calibri"/>
                <a:cs typeface="Calibri"/>
                <a:sym typeface="Calibri"/>
              </a:rPr>
              <a:t>!=</a:t>
            </a:r>
            <a:endParaRPr sz="5500">
              <a:latin typeface="Calibri"/>
              <a:ea typeface="Calibri"/>
              <a:cs typeface="Calibri"/>
              <a:sym typeface="Calibri"/>
            </a:endParaRPr>
          </a:p>
        </p:txBody>
      </p:sp>
      <p:pic>
        <p:nvPicPr>
          <p:cNvPr id="115" name="Google Shape;115;p19"/>
          <p:cNvPicPr preferRelativeResize="0"/>
          <p:nvPr/>
        </p:nvPicPr>
        <p:blipFill>
          <a:blip r:embed="rId6">
            <a:alphaModFix/>
          </a:blip>
          <a:stretch>
            <a:fillRect/>
          </a:stretch>
        </p:blipFill>
        <p:spPr>
          <a:xfrm>
            <a:off x="6061500" y="1790875"/>
            <a:ext cx="1392525" cy="1105825"/>
          </a:xfrm>
          <a:prstGeom prst="rect">
            <a:avLst/>
          </a:prstGeom>
          <a:noFill/>
          <a:ln>
            <a:noFill/>
          </a:ln>
          <a:effectLst>
            <a:outerShdw blurRad="442913" dist="19050" dir="15900000" algn="bl" rotWithShape="0">
              <a:srgbClr val="000000">
                <a:alpha val="38000"/>
              </a:srgbClr>
            </a:outerShdw>
            <a:reflection stA="40000" endPos="69000" dist="152400" dir="5400000" fadeDir="5400012" sy="-100000" algn="bl" rotWithShape="0"/>
          </a:effectLst>
        </p:spPr>
      </p:pic>
      <p:sp>
        <p:nvSpPr>
          <p:cNvPr id="116" name="Google Shape;116;p19"/>
          <p:cNvSpPr txBox="1"/>
          <p:nvPr/>
        </p:nvSpPr>
        <p:spPr>
          <a:xfrm>
            <a:off x="960300" y="550300"/>
            <a:ext cx="3237300" cy="453600"/>
          </a:xfrm>
          <a:prstGeom prst="rect">
            <a:avLst/>
          </a:prstGeom>
          <a:noFill/>
          <a:ln>
            <a:noFill/>
          </a:ln>
        </p:spPr>
        <p:txBody>
          <a:bodyPr spcFirstLastPara="1" wrap="square" lIns="0" tIns="0" rIns="0" bIns="0" anchor="ctr" anchorCtr="0">
            <a:noAutofit/>
          </a:bodyPr>
          <a:lstStyle/>
          <a:p>
            <a:pPr marL="0" lvl="0" indent="0" algn="ctr" rtl="0">
              <a:lnSpc>
                <a:spcPct val="130000"/>
              </a:lnSpc>
              <a:spcBef>
                <a:spcPts val="0"/>
              </a:spcBef>
              <a:spcAft>
                <a:spcPts val="0"/>
              </a:spcAft>
              <a:buNone/>
            </a:pPr>
            <a:r>
              <a:rPr lang="en" sz="2600" b="1">
                <a:solidFill>
                  <a:srgbClr val="2C384A"/>
                </a:solidFill>
                <a:latin typeface="Google Sans"/>
                <a:ea typeface="Google Sans"/>
                <a:cs typeface="Google Sans"/>
                <a:sym typeface="Google Sans"/>
              </a:rPr>
              <a:t>DID YOU KNOW?</a:t>
            </a:r>
            <a:endParaRPr sz="2600" b="1">
              <a:solidFill>
                <a:srgbClr val="EA4335"/>
              </a:solidFill>
              <a:latin typeface="Google Sans"/>
              <a:ea typeface="Google Sans"/>
              <a:cs typeface="Google Sans"/>
              <a:sym typeface="Google Sans"/>
            </a:endParaRPr>
          </a:p>
        </p:txBody>
      </p:sp>
      <p:sp>
        <p:nvSpPr>
          <p:cNvPr id="117" name="Google Shape;117;p19"/>
          <p:cNvSpPr txBox="1"/>
          <p:nvPr/>
        </p:nvSpPr>
        <p:spPr>
          <a:xfrm>
            <a:off x="1612025" y="3266525"/>
            <a:ext cx="1392600" cy="45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b="1">
                <a:latin typeface="Google Sans"/>
                <a:ea typeface="Google Sans"/>
                <a:cs typeface="Google Sans"/>
                <a:sym typeface="Google Sans"/>
              </a:rPr>
              <a:t>GIT</a:t>
            </a:r>
            <a:endParaRPr sz="1900" b="1">
              <a:latin typeface="Google Sans"/>
              <a:ea typeface="Google Sans"/>
              <a:cs typeface="Google Sans"/>
              <a:sym typeface="Google Sans"/>
            </a:endParaRPr>
          </a:p>
        </p:txBody>
      </p:sp>
      <p:sp>
        <p:nvSpPr>
          <p:cNvPr id="118" name="Google Shape;118;p19"/>
          <p:cNvSpPr txBox="1"/>
          <p:nvPr/>
        </p:nvSpPr>
        <p:spPr>
          <a:xfrm>
            <a:off x="6134213" y="3353825"/>
            <a:ext cx="1392600" cy="45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b="1">
                <a:latin typeface="Google Sans"/>
                <a:ea typeface="Google Sans"/>
                <a:cs typeface="Google Sans"/>
                <a:sym typeface="Google Sans"/>
              </a:rPr>
              <a:t>GITHUB</a:t>
            </a:r>
            <a:endParaRPr sz="1900" b="1">
              <a:latin typeface="Google Sans"/>
              <a:ea typeface="Google Sans"/>
              <a:cs typeface="Google Sans"/>
              <a:sym typeface="Google Sans"/>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2444" y="4097677"/>
            <a:ext cx="1587025" cy="550218"/>
          </a:xfrm>
          <a:prstGeom prst="rect">
            <a:avLst/>
          </a:prstGeom>
        </p:spPr>
      </p:pic>
      <p:sp>
        <p:nvSpPr>
          <p:cNvPr id="13" name="Google Shape;71;p16"/>
          <p:cNvSpPr txBox="1"/>
          <p:nvPr/>
        </p:nvSpPr>
        <p:spPr>
          <a:xfrm>
            <a:off x="3563906" y="4496928"/>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0" y="4168625"/>
            <a:ext cx="2444825" cy="974875"/>
          </a:xfrm>
          <a:prstGeom prst="rect">
            <a:avLst/>
          </a:prstGeom>
          <a:noFill/>
          <a:ln>
            <a:noFill/>
          </a:ln>
        </p:spPr>
      </p:pic>
      <p:pic>
        <p:nvPicPr>
          <p:cNvPr id="124" name="Google Shape;124;p20"/>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25" name="Google Shape;125;p20"/>
          <p:cNvSpPr/>
          <p:nvPr/>
        </p:nvSpPr>
        <p:spPr>
          <a:xfrm>
            <a:off x="610650" y="218250"/>
            <a:ext cx="7922700" cy="45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27" name="Google Shape;127;p20"/>
          <p:cNvSpPr txBox="1"/>
          <p:nvPr/>
        </p:nvSpPr>
        <p:spPr>
          <a:xfrm>
            <a:off x="4197600" y="1856288"/>
            <a:ext cx="11496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500">
              <a:latin typeface="Calibri"/>
              <a:ea typeface="Calibri"/>
              <a:cs typeface="Calibri"/>
              <a:sym typeface="Calibri"/>
            </a:endParaRPr>
          </a:p>
        </p:txBody>
      </p:sp>
      <p:sp>
        <p:nvSpPr>
          <p:cNvPr id="128" name="Google Shape;128;p20"/>
          <p:cNvSpPr txBox="1"/>
          <p:nvPr/>
        </p:nvSpPr>
        <p:spPr>
          <a:xfrm>
            <a:off x="960300" y="630325"/>
            <a:ext cx="3237300" cy="453600"/>
          </a:xfrm>
          <a:prstGeom prst="rect">
            <a:avLst/>
          </a:prstGeom>
          <a:noFill/>
          <a:ln>
            <a:noFill/>
          </a:ln>
        </p:spPr>
        <p:txBody>
          <a:bodyPr spcFirstLastPara="1" wrap="square" lIns="0" tIns="0" rIns="0" bIns="0" anchor="ctr" anchorCtr="0">
            <a:noAutofit/>
          </a:bodyPr>
          <a:lstStyle/>
          <a:p>
            <a:pPr marL="0" lvl="0" indent="0" algn="ctr" rtl="0">
              <a:lnSpc>
                <a:spcPct val="130000"/>
              </a:lnSpc>
              <a:spcBef>
                <a:spcPts val="0"/>
              </a:spcBef>
              <a:spcAft>
                <a:spcPts val="0"/>
              </a:spcAft>
              <a:buNone/>
            </a:pPr>
            <a:r>
              <a:rPr lang="en" sz="2600" b="1">
                <a:solidFill>
                  <a:srgbClr val="2C384A"/>
                </a:solidFill>
                <a:latin typeface="Google Sans"/>
                <a:ea typeface="Google Sans"/>
                <a:cs typeface="Google Sans"/>
                <a:sym typeface="Google Sans"/>
              </a:rPr>
              <a:t>WHAT IS GIT?</a:t>
            </a:r>
            <a:endParaRPr sz="2600" b="1">
              <a:solidFill>
                <a:srgbClr val="EA4335"/>
              </a:solidFill>
              <a:latin typeface="Google Sans"/>
              <a:ea typeface="Google Sans"/>
              <a:cs typeface="Google Sans"/>
              <a:sym typeface="Google Sans"/>
            </a:endParaRPr>
          </a:p>
        </p:txBody>
      </p:sp>
      <p:pic>
        <p:nvPicPr>
          <p:cNvPr id="129" name="Google Shape;129;p20"/>
          <p:cNvPicPr preferRelativeResize="0"/>
          <p:nvPr/>
        </p:nvPicPr>
        <p:blipFill>
          <a:blip r:embed="rId5">
            <a:alphaModFix/>
          </a:blip>
          <a:stretch>
            <a:fillRect/>
          </a:stretch>
        </p:blipFill>
        <p:spPr>
          <a:xfrm>
            <a:off x="4084500" y="289600"/>
            <a:ext cx="975002" cy="975002"/>
          </a:xfrm>
          <a:prstGeom prst="rect">
            <a:avLst/>
          </a:prstGeom>
          <a:noFill/>
          <a:ln>
            <a:noFill/>
          </a:ln>
        </p:spPr>
      </p:pic>
      <p:sp>
        <p:nvSpPr>
          <p:cNvPr id="130" name="Google Shape;130;p20"/>
          <p:cNvSpPr txBox="1"/>
          <p:nvPr/>
        </p:nvSpPr>
        <p:spPr>
          <a:xfrm>
            <a:off x="1149475" y="1462250"/>
            <a:ext cx="6707700" cy="26700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SzPts val="1500"/>
              <a:buChar char="●"/>
            </a:pPr>
            <a:r>
              <a:rPr lang="en" sz="1500"/>
              <a:t>GIT is a CLI (Command Line Interface) based tool which is used for taking snapshots of each and every version of your code.</a:t>
            </a:r>
            <a:endParaRPr sz="1500"/>
          </a:p>
          <a:p>
            <a:pPr marL="0" lvl="0" indent="0" algn="just" rtl="0">
              <a:spcBef>
                <a:spcPts val="0"/>
              </a:spcBef>
              <a:spcAft>
                <a:spcPts val="0"/>
              </a:spcAft>
              <a:buNone/>
            </a:pPr>
            <a:endParaRPr sz="1500"/>
          </a:p>
          <a:p>
            <a:pPr marL="457200" lvl="0" indent="-323850" algn="just" rtl="0">
              <a:spcBef>
                <a:spcPts val="0"/>
              </a:spcBef>
              <a:spcAft>
                <a:spcPts val="0"/>
              </a:spcAft>
              <a:buSzPts val="1500"/>
              <a:buChar char="●"/>
            </a:pPr>
            <a:r>
              <a:rPr lang="en" sz="1500"/>
              <a:t>GIT is like an all rounder in a team , if you mess up GIT is there to cover up.</a:t>
            </a:r>
            <a:endParaRPr sz="1500"/>
          </a:p>
          <a:p>
            <a:pPr marL="0" lvl="0" indent="0" algn="just" rtl="0">
              <a:spcBef>
                <a:spcPts val="0"/>
              </a:spcBef>
              <a:spcAft>
                <a:spcPts val="0"/>
              </a:spcAft>
              <a:buNone/>
            </a:pPr>
            <a:endParaRPr sz="1500"/>
          </a:p>
          <a:p>
            <a:pPr marL="457200" lvl="0" indent="-323850" algn="just" rtl="0">
              <a:spcBef>
                <a:spcPts val="0"/>
              </a:spcBef>
              <a:spcAft>
                <a:spcPts val="0"/>
              </a:spcAft>
              <a:buSzPts val="1500"/>
              <a:buChar char="●"/>
            </a:pPr>
            <a:r>
              <a:rPr lang="en" sz="1500"/>
              <a:t>GIT can go back in time , can save your work repeatedly and many more. It is by far most used tools by the developers.</a:t>
            </a:r>
            <a:endParaRPr sz="150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44" y="4097677"/>
            <a:ext cx="1587025" cy="550218"/>
          </a:xfrm>
          <a:prstGeom prst="rect">
            <a:avLst/>
          </a:prstGeom>
        </p:spPr>
      </p:pic>
      <p:sp>
        <p:nvSpPr>
          <p:cNvPr id="11" name="Google Shape;71;p16"/>
          <p:cNvSpPr txBox="1"/>
          <p:nvPr/>
        </p:nvSpPr>
        <p:spPr>
          <a:xfrm>
            <a:off x="3563906" y="4496928"/>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0" y="4168625"/>
            <a:ext cx="2444825" cy="974875"/>
          </a:xfrm>
          <a:prstGeom prst="rect">
            <a:avLst/>
          </a:prstGeom>
          <a:noFill/>
          <a:ln>
            <a:noFill/>
          </a:ln>
        </p:spPr>
      </p:pic>
      <p:pic>
        <p:nvPicPr>
          <p:cNvPr id="136" name="Google Shape;136;p21"/>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37" name="Google Shape;137;p21"/>
          <p:cNvSpPr/>
          <p:nvPr/>
        </p:nvSpPr>
        <p:spPr>
          <a:xfrm>
            <a:off x="610650" y="218275"/>
            <a:ext cx="7922700" cy="45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txBox="1"/>
          <p:nvPr/>
        </p:nvSpPr>
        <p:spPr>
          <a:xfrm>
            <a:off x="4197600" y="1856288"/>
            <a:ext cx="11496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500">
              <a:latin typeface="Calibri"/>
              <a:ea typeface="Calibri"/>
              <a:cs typeface="Calibri"/>
              <a:sym typeface="Calibri"/>
            </a:endParaRPr>
          </a:p>
        </p:txBody>
      </p:sp>
      <p:sp>
        <p:nvSpPr>
          <p:cNvPr id="140" name="Google Shape;140;p21"/>
          <p:cNvSpPr txBox="1"/>
          <p:nvPr/>
        </p:nvSpPr>
        <p:spPr>
          <a:xfrm>
            <a:off x="960300" y="630325"/>
            <a:ext cx="3055500" cy="453600"/>
          </a:xfrm>
          <a:prstGeom prst="rect">
            <a:avLst/>
          </a:prstGeom>
          <a:noFill/>
          <a:ln>
            <a:noFill/>
          </a:ln>
        </p:spPr>
        <p:txBody>
          <a:bodyPr spcFirstLastPara="1" wrap="square" lIns="0" tIns="0" rIns="0" bIns="0" anchor="ctr" anchorCtr="0">
            <a:noAutofit/>
          </a:bodyPr>
          <a:lstStyle/>
          <a:p>
            <a:pPr marL="0" lvl="0" indent="0" algn="ctr" rtl="0">
              <a:lnSpc>
                <a:spcPct val="130000"/>
              </a:lnSpc>
              <a:spcBef>
                <a:spcPts val="0"/>
              </a:spcBef>
              <a:spcAft>
                <a:spcPts val="0"/>
              </a:spcAft>
              <a:buNone/>
            </a:pPr>
            <a:r>
              <a:rPr lang="en" sz="2600" b="1">
                <a:solidFill>
                  <a:srgbClr val="2C384A"/>
                </a:solidFill>
                <a:latin typeface="Google Sans"/>
                <a:ea typeface="Google Sans"/>
                <a:cs typeface="Google Sans"/>
                <a:sym typeface="Google Sans"/>
              </a:rPr>
              <a:t>REPOSITORIES</a:t>
            </a:r>
            <a:endParaRPr sz="2600" b="1">
              <a:solidFill>
                <a:srgbClr val="EA4335"/>
              </a:solidFill>
              <a:latin typeface="Google Sans"/>
              <a:ea typeface="Google Sans"/>
              <a:cs typeface="Google Sans"/>
              <a:sym typeface="Google Sans"/>
            </a:endParaRPr>
          </a:p>
        </p:txBody>
      </p:sp>
      <p:sp>
        <p:nvSpPr>
          <p:cNvPr id="141" name="Google Shape;141;p21"/>
          <p:cNvSpPr txBox="1"/>
          <p:nvPr/>
        </p:nvSpPr>
        <p:spPr>
          <a:xfrm>
            <a:off x="756625" y="1338575"/>
            <a:ext cx="3513900" cy="26700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SzPts val="1500"/>
              <a:buChar char="●"/>
            </a:pPr>
            <a:r>
              <a:rPr lang="en" sz="1500"/>
              <a:t>Repo = Repository.</a:t>
            </a:r>
            <a:endParaRPr sz="1500"/>
          </a:p>
          <a:p>
            <a:pPr marL="0" lvl="0" indent="0" algn="just" rtl="0">
              <a:spcBef>
                <a:spcPts val="0"/>
              </a:spcBef>
              <a:spcAft>
                <a:spcPts val="0"/>
              </a:spcAft>
              <a:buNone/>
            </a:pPr>
            <a:endParaRPr sz="1500"/>
          </a:p>
          <a:p>
            <a:pPr marL="457200" lvl="0" indent="-323850" algn="just" rtl="0">
              <a:spcBef>
                <a:spcPts val="0"/>
              </a:spcBef>
              <a:spcAft>
                <a:spcPts val="0"/>
              </a:spcAft>
              <a:buSzPts val="1500"/>
              <a:buChar char="●"/>
            </a:pPr>
            <a:r>
              <a:rPr lang="en" sz="1500"/>
              <a:t>A folder like Structure containing all your necessary files .</a:t>
            </a:r>
            <a:endParaRPr sz="1500"/>
          </a:p>
          <a:p>
            <a:pPr marL="0" lvl="0" indent="0" algn="just" rtl="0">
              <a:spcBef>
                <a:spcPts val="0"/>
              </a:spcBef>
              <a:spcAft>
                <a:spcPts val="0"/>
              </a:spcAft>
              <a:buNone/>
            </a:pPr>
            <a:endParaRPr sz="1500"/>
          </a:p>
          <a:p>
            <a:pPr marL="457200" lvl="0" indent="-323850" algn="just" rtl="0">
              <a:spcBef>
                <a:spcPts val="0"/>
              </a:spcBef>
              <a:spcAft>
                <a:spcPts val="0"/>
              </a:spcAft>
              <a:buSzPts val="1500"/>
              <a:buChar char="●"/>
            </a:pPr>
            <a:r>
              <a:rPr lang="en" sz="1500"/>
              <a:t>Can contain folders,images,files, etc. , anything you want.</a:t>
            </a:r>
            <a:endParaRPr sz="1500"/>
          </a:p>
        </p:txBody>
      </p:sp>
      <p:pic>
        <p:nvPicPr>
          <p:cNvPr id="142" name="Google Shape;142;p21"/>
          <p:cNvPicPr preferRelativeResize="0"/>
          <p:nvPr/>
        </p:nvPicPr>
        <p:blipFill>
          <a:blip r:embed="rId5">
            <a:alphaModFix amt="90000"/>
          </a:blip>
          <a:stretch>
            <a:fillRect/>
          </a:stretch>
        </p:blipFill>
        <p:spPr>
          <a:xfrm>
            <a:off x="4335950" y="1216163"/>
            <a:ext cx="4040324" cy="3215574"/>
          </a:xfrm>
          <a:prstGeom prst="rect">
            <a:avLst/>
          </a:prstGeom>
          <a:noFill/>
          <a:ln>
            <a:noFill/>
          </a:ln>
          <a:effectLst>
            <a:outerShdw blurRad="57150" dist="19050" dir="5400000" algn="bl" rotWithShape="0">
              <a:srgbClr val="000000">
                <a:alpha val="50000"/>
              </a:srgbClr>
            </a:outerShdw>
          </a:effectLst>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625" y="4156628"/>
            <a:ext cx="1587025" cy="550218"/>
          </a:xfrm>
          <a:prstGeom prst="rect">
            <a:avLst/>
          </a:prstGeom>
        </p:spPr>
      </p:pic>
      <p:sp>
        <p:nvSpPr>
          <p:cNvPr id="11" name="Google Shape;71;p16"/>
          <p:cNvSpPr txBox="1"/>
          <p:nvPr/>
        </p:nvSpPr>
        <p:spPr>
          <a:xfrm>
            <a:off x="3563906" y="4496928"/>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46"/>
        <p:cNvGrpSpPr/>
        <p:nvPr/>
      </p:nvGrpSpPr>
      <p:grpSpPr>
        <a:xfrm>
          <a:off x="0" y="0"/>
          <a:ext cx="0" cy="0"/>
          <a:chOff x="0" y="0"/>
          <a:chExt cx="0" cy="0"/>
        </a:xfrm>
      </p:grpSpPr>
      <p:pic>
        <p:nvPicPr>
          <p:cNvPr id="147" name="Google Shape;147;p22"/>
          <p:cNvPicPr preferRelativeResize="0"/>
          <p:nvPr/>
        </p:nvPicPr>
        <p:blipFill>
          <a:blip r:embed="rId3">
            <a:alphaModFix/>
          </a:blip>
          <a:stretch>
            <a:fillRect/>
          </a:stretch>
        </p:blipFill>
        <p:spPr>
          <a:xfrm>
            <a:off x="0" y="4168625"/>
            <a:ext cx="2444825" cy="974875"/>
          </a:xfrm>
          <a:prstGeom prst="rect">
            <a:avLst/>
          </a:prstGeom>
          <a:noFill/>
          <a:ln>
            <a:noFill/>
          </a:ln>
        </p:spPr>
      </p:pic>
      <p:pic>
        <p:nvPicPr>
          <p:cNvPr id="148" name="Google Shape;148;p22"/>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49" name="Google Shape;149;p22"/>
          <p:cNvSpPr/>
          <p:nvPr/>
        </p:nvSpPr>
        <p:spPr>
          <a:xfrm>
            <a:off x="610650" y="211000"/>
            <a:ext cx="7922700" cy="45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51" name="Google Shape;151;p22"/>
          <p:cNvSpPr txBox="1"/>
          <p:nvPr/>
        </p:nvSpPr>
        <p:spPr>
          <a:xfrm>
            <a:off x="4197600" y="1856288"/>
            <a:ext cx="11496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500">
              <a:latin typeface="Calibri"/>
              <a:ea typeface="Calibri"/>
              <a:cs typeface="Calibri"/>
              <a:sym typeface="Calibri"/>
            </a:endParaRPr>
          </a:p>
        </p:txBody>
      </p:sp>
      <p:sp>
        <p:nvSpPr>
          <p:cNvPr id="152" name="Google Shape;152;p22"/>
          <p:cNvSpPr txBox="1"/>
          <p:nvPr/>
        </p:nvSpPr>
        <p:spPr>
          <a:xfrm>
            <a:off x="851175" y="630325"/>
            <a:ext cx="3055500" cy="453600"/>
          </a:xfrm>
          <a:prstGeom prst="rect">
            <a:avLst/>
          </a:prstGeom>
          <a:noFill/>
          <a:ln>
            <a:noFill/>
          </a:ln>
        </p:spPr>
        <p:txBody>
          <a:bodyPr spcFirstLastPara="1" wrap="square" lIns="0" tIns="0" rIns="0" bIns="0" anchor="ctr" anchorCtr="0">
            <a:noAutofit/>
          </a:bodyPr>
          <a:lstStyle/>
          <a:p>
            <a:pPr marL="0" lvl="0" indent="0" algn="ctr" rtl="0">
              <a:lnSpc>
                <a:spcPct val="130000"/>
              </a:lnSpc>
              <a:spcBef>
                <a:spcPts val="0"/>
              </a:spcBef>
              <a:spcAft>
                <a:spcPts val="0"/>
              </a:spcAft>
              <a:buNone/>
            </a:pPr>
            <a:r>
              <a:rPr lang="en" sz="2800" b="1">
                <a:solidFill>
                  <a:srgbClr val="2C384A"/>
                </a:solidFill>
                <a:latin typeface="Google Sans"/>
                <a:ea typeface="Google Sans"/>
                <a:cs typeface="Google Sans"/>
                <a:sym typeface="Google Sans"/>
              </a:rPr>
              <a:t>BRANCH</a:t>
            </a:r>
            <a:endParaRPr sz="2800" b="1">
              <a:solidFill>
                <a:srgbClr val="EA4335"/>
              </a:solidFill>
              <a:latin typeface="Google Sans"/>
              <a:ea typeface="Google Sans"/>
              <a:cs typeface="Google Sans"/>
              <a:sym typeface="Google Sans"/>
            </a:endParaRPr>
          </a:p>
        </p:txBody>
      </p:sp>
      <p:sp>
        <p:nvSpPr>
          <p:cNvPr id="153" name="Google Shape;153;p22"/>
          <p:cNvSpPr txBox="1"/>
          <p:nvPr/>
        </p:nvSpPr>
        <p:spPr>
          <a:xfrm>
            <a:off x="960300" y="1498625"/>
            <a:ext cx="4634400" cy="21825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a:solidFill>
                  <a:schemeClr val="dk1"/>
                </a:solidFill>
              </a:rPr>
              <a:t>The branch concept in GIT is like You can create a branch to work on new features or fix issues without disrupting the main code. </a:t>
            </a:r>
            <a:endParaRPr/>
          </a:p>
          <a:p>
            <a:pPr marL="0" lvl="0" indent="0" algn="just" rtl="0">
              <a:spcBef>
                <a:spcPts val="0"/>
              </a:spcBef>
              <a:spcAft>
                <a:spcPts val="0"/>
              </a:spcAft>
              <a:buNone/>
            </a:pPr>
            <a:endParaRPr/>
          </a:p>
          <a:p>
            <a:pPr marL="457200" lvl="0" indent="-317500" algn="just" rtl="0">
              <a:spcBef>
                <a:spcPts val="0"/>
              </a:spcBef>
              <a:spcAft>
                <a:spcPts val="0"/>
              </a:spcAft>
              <a:buClr>
                <a:schemeClr val="dk1"/>
              </a:buClr>
              <a:buSzPts val="1400"/>
              <a:buChar char="●"/>
            </a:pPr>
            <a:r>
              <a:rPr lang="en">
                <a:solidFill>
                  <a:schemeClr val="dk1"/>
                </a:solidFill>
              </a:rPr>
              <a:t>If your changes in the branch are good, you can merge them into the main code. If not, you can make improvements without affecting the main codebase.</a:t>
            </a:r>
            <a:endParaRPr>
              <a:solidFill>
                <a:schemeClr val="dk1"/>
              </a:solidFill>
            </a:endParaRPr>
          </a:p>
          <a:p>
            <a:pPr marL="457200" lvl="0" indent="0" algn="just" rtl="0">
              <a:spcBef>
                <a:spcPts val="0"/>
              </a:spcBef>
              <a:spcAft>
                <a:spcPts val="0"/>
              </a:spcAft>
              <a:buNone/>
            </a:pPr>
            <a:endParaRPr/>
          </a:p>
          <a:p>
            <a:pPr marL="0" lvl="0" indent="0" algn="just" rtl="0">
              <a:spcBef>
                <a:spcPts val="0"/>
              </a:spcBef>
              <a:spcAft>
                <a:spcPts val="0"/>
              </a:spcAft>
              <a:buNone/>
            </a:pPr>
            <a:endParaRPr/>
          </a:p>
        </p:txBody>
      </p:sp>
      <p:pic>
        <p:nvPicPr>
          <p:cNvPr id="154" name="Google Shape;154;p22"/>
          <p:cNvPicPr preferRelativeResize="0"/>
          <p:nvPr/>
        </p:nvPicPr>
        <p:blipFill>
          <a:blip r:embed="rId5">
            <a:alphaModFix amt="84000"/>
          </a:blip>
          <a:stretch>
            <a:fillRect/>
          </a:stretch>
        </p:blipFill>
        <p:spPr>
          <a:xfrm>
            <a:off x="5660174" y="2337950"/>
            <a:ext cx="2575250" cy="1567550"/>
          </a:xfrm>
          <a:prstGeom prst="rect">
            <a:avLst/>
          </a:prstGeom>
          <a:noFill/>
          <a:ln>
            <a:noFill/>
          </a:ln>
          <a:effectLst>
            <a:outerShdw blurRad="57150" dist="19050" dir="5400000" algn="bl" rotWithShape="0">
              <a:srgbClr val="000000">
                <a:alpha val="50000"/>
              </a:srgbClr>
            </a:outerShdw>
          </a:effectLst>
        </p:spPr>
      </p:pic>
      <p:pic>
        <p:nvPicPr>
          <p:cNvPr id="155" name="Google Shape;155;p22"/>
          <p:cNvPicPr preferRelativeResize="0"/>
          <p:nvPr/>
        </p:nvPicPr>
        <p:blipFill rotWithShape="1">
          <a:blip r:embed="rId6">
            <a:alphaModFix/>
          </a:blip>
          <a:srcRect t="18521" b="18521"/>
          <a:stretch/>
        </p:blipFill>
        <p:spPr>
          <a:xfrm>
            <a:off x="3721538" y="418213"/>
            <a:ext cx="2101726" cy="877825"/>
          </a:xfrm>
          <a:prstGeom prst="rect">
            <a:avLst/>
          </a:prstGeom>
          <a:noFill/>
          <a:ln>
            <a:noFill/>
          </a:ln>
          <a:effectLst>
            <a:outerShdw blurRad="57150" dist="19050" dir="5400000" algn="bl" rotWithShape="0">
              <a:srgbClr val="000000">
                <a:alpha val="50000"/>
              </a:srgbClr>
            </a:outerShdw>
          </a:effec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2444" y="4097677"/>
            <a:ext cx="1587025" cy="550218"/>
          </a:xfrm>
          <a:prstGeom prst="rect">
            <a:avLst/>
          </a:prstGeom>
        </p:spPr>
      </p:pic>
      <p:sp>
        <p:nvSpPr>
          <p:cNvPr id="12" name="Google Shape;71;p16"/>
          <p:cNvSpPr txBox="1"/>
          <p:nvPr/>
        </p:nvSpPr>
        <p:spPr>
          <a:xfrm>
            <a:off x="3563906" y="4496928"/>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59"/>
        <p:cNvGrpSpPr/>
        <p:nvPr/>
      </p:nvGrpSpPr>
      <p:grpSpPr>
        <a:xfrm>
          <a:off x="0" y="0"/>
          <a:ext cx="0" cy="0"/>
          <a:chOff x="0" y="0"/>
          <a:chExt cx="0" cy="0"/>
        </a:xfrm>
      </p:grpSpPr>
      <p:pic>
        <p:nvPicPr>
          <p:cNvPr id="160" name="Google Shape;160;p23"/>
          <p:cNvPicPr preferRelativeResize="0"/>
          <p:nvPr/>
        </p:nvPicPr>
        <p:blipFill>
          <a:blip r:embed="rId3">
            <a:alphaModFix/>
          </a:blip>
          <a:stretch>
            <a:fillRect/>
          </a:stretch>
        </p:blipFill>
        <p:spPr>
          <a:xfrm>
            <a:off x="0" y="4168625"/>
            <a:ext cx="2444825" cy="974875"/>
          </a:xfrm>
          <a:prstGeom prst="rect">
            <a:avLst/>
          </a:prstGeom>
          <a:noFill/>
          <a:ln>
            <a:noFill/>
          </a:ln>
        </p:spPr>
      </p:pic>
      <p:pic>
        <p:nvPicPr>
          <p:cNvPr id="161" name="Google Shape;161;p23"/>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62" name="Google Shape;162;p23"/>
          <p:cNvSpPr/>
          <p:nvPr/>
        </p:nvSpPr>
        <p:spPr>
          <a:xfrm>
            <a:off x="610650" y="218275"/>
            <a:ext cx="7922700" cy="45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64" name="Google Shape;164;p23"/>
          <p:cNvSpPr txBox="1"/>
          <p:nvPr/>
        </p:nvSpPr>
        <p:spPr>
          <a:xfrm>
            <a:off x="4197600" y="1856288"/>
            <a:ext cx="11496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500">
              <a:latin typeface="Calibri"/>
              <a:ea typeface="Calibri"/>
              <a:cs typeface="Calibri"/>
              <a:sym typeface="Calibri"/>
            </a:endParaRPr>
          </a:p>
        </p:txBody>
      </p:sp>
      <p:sp>
        <p:nvSpPr>
          <p:cNvPr id="165" name="Google Shape;165;p23"/>
          <p:cNvSpPr txBox="1"/>
          <p:nvPr/>
        </p:nvSpPr>
        <p:spPr>
          <a:xfrm>
            <a:off x="960300" y="630325"/>
            <a:ext cx="3055500" cy="453600"/>
          </a:xfrm>
          <a:prstGeom prst="rect">
            <a:avLst/>
          </a:prstGeom>
          <a:noFill/>
          <a:ln>
            <a:noFill/>
          </a:ln>
        </p:spPr>
        <p:txBody>
          <a:bodyPr spcFirstLastPara="1" wrap="square" lIns="0" tIns="0" rIns="0" bIns="0" anchor="ctr" anchorCtr="0">
            <a:noAutofit/>
          </a:bodyPr>
          <a:lstStyle/>
          <a:p>
            <a:pPr marL="0" lvl="0" indent="0" algn="ctr" rtl="0">
              <a:lnSpc>
                <a:spcPct val="130000"/>
              </a:lnSpc>
              <a:spcBef>
                <a:spcPts val="0"/>
              </a:spcBef>
              <a:spcAft>
                <a:spcPts val="0"/>
              </a:spcAft>
              <a:buNone/>
            </a:pPr>
            <a:r>
              <a:rPr lang="en" sz="2600" b="1">
                <a:solidFill>
                  <a:srgbClr val="2C384A"/>
                </a:solidFill>
                <a:latin typeface="Google Sans"/>
                <a:ea typeface="Google Sans"/>
                <a:cs typeface="Google Sans"/>
                <a:sym typeface="Google Sans"/>
              </a:rPr>
              <a:t>COMMIT</a:t>
            </a:r>
            <a:endParaRPr sz="2600" b="1">
              <a:solidFill>
                <a:srgbClr val="EA4335"/>
              </a:solidFill>
              <a:latin typeface="Google Sans"/>
              <a:ea typeface="Google Sans"/>
              <a:cs typeface="Google Sans"/>
              <a:sym typeface="Google Sans"/>
            </a:endParaRPr>
          </a:p>
        </p:txBody>
      </p:sp>
      <p:sp>
        <p:nvSpPr>
          <p:cNvPr id="166" name="Google Shape;166;p23"/>
          <p:cNvSpPr txBox="1"/>
          <p:nvPr/>
        </p:nvSpPr>
        <p:spPr>
          <a:xfrm>
            <a:off x="960300" y="1498625"/>
            <a:ext cx="4488900" cy="26700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a:t>A commit is a snapshot of the changes made to the files in the repository at a specific point in time. </a:t>
            </a:r>
            <a:endParaRPr/>
          </a:p>
          <a:p>
            <a:pPr marL="0" lvl="0" indent="0" algn="just" rtl="0">
              <a:spcBef>
                <a:spcPts val="0"/>
              </a:spcBef>
              <a:spcAft>
                <a:spcPts val="0"/>
              </a:spcAft>
              <a:buNone/>
            </a:pPr>
            <a:endParaRPr/>
          </a:p>
          <a:p>
            <a:pPr marL="457200" lvl="0" indent="-317500" algn="just" rtl="0">
              <a:spcBef>
                <a:spcPts val="0"/>
              </a:spcBef>
              <a:spcAft>
                <a:spcPts val="0"/>
              </a:spcAft>
              <a:buClr>
                <a:schemeClr val="dk1"/>
              </a:buClr>
              <a:buSzPts val="1400"/>
              <a:buChar char="●"/>
            </a:pPr>
            <a:r>
              <a:rPr lang="en">
                <a:solidFill>
                  <a:schemeClr val="dk1"/>
                </a:solidFill>
              </a:rPr>
              <a:t>Commits store information about what was changed, who made the change, and when it was made.</a:t>
            </a:r>
            <a:endParaRPr>
              <a:solidFill>
                <a:schemeClr val="dk1"/>
              </a:solidFill>
            </a:endParaRPr>
          </a:p>
          <a:p>
            <a:pPr marL="457200" lvl="0" indent="0" algn="just" rtl="0">
              <a:spcBef>
                <a:spcPts val="0"/>
              </a:spcBef>
              <a:spcAft>
                <a:spcPts val="0"/>
              </a:spcAft>
              <a:buNone/>
            </a:pPr>
            <a:endParaRPr/>
          </a:p>
          <a:p>
            <a:pPr marL="0" lvl="0" indent="0" algn="just" rtl="0">
              <a:spcBef>
                <a:spcPts val="0"/>
              </a:spcBef>
              <a:spcAft>
                <a:spcPts val="0"/>
              </a:spcAft>
              <a:buNone/>
            </a:pPr>
            <a:endParaRPr/>
          </a:p>
        </p:txBody>
      </p:sp>
      <p:pic>
        <p:nvPicPr>
          <p:cNvPr id="167" name="Google Shape;167;p23"/>
          <p:cNvPicPr preferRelativeResize="0"/>
          <p:nvPr/>
        </p:nvPicPr>
        <p:blipFill>
          <a:blip r:embed="rId5">
            <a:alphaModFix/>
          </a:blip>
          <a:stretch>
            <a:fillRect/>
          </a:stretch>
        </p:blipFill>
        <p:spPr>
          <a:xfrm>
            <a:off x="3707967" y="308750"/>
            <a:ext cx="1291657" cy="1022550"/>
          </a:xfrm>
          <a:prstGeom prst="rect">
            <a:avLst/>
          </a:prstGeom>
          <a:noFill/>
          <a:ln>
            <a:noFill/>
          </a:ln>
          <a:effectLst>
            <a:outerShdw blurRad="57150" dist="19050" dir="5400000" algn="bl" rotWithShape="0">
              <a:srgbClr val="000000">
                <a:alpha val="50000"/>
              </a:srgbClr>
            </a:outerShdw>
          </a:effectLst>
        </p:spPr>
      </p:pic>
      <p:pic>
        <p:nvPicPr>
          <p:cNvPr id="168" name="Google Shape;168;p23"/>
          <p:cNvPicPr preferRelativeResize="0"/>
          <p:nvPr/>
        </p:nvPicPr>
        <p:blipFill rotWithShape="1">
          <a:blip r:embed="rId6">
            <a:alphaModFix/>
          </a:blip>
          <a:srcRect t="-5180" b="5180"/>
          <a:stretch/>
        </p:blipFill>
        <p:spPr>
          <a:xfrm>
            <a:off x="1524063" y="3215738"/>
            <a:ext cx="6496675" cy="842750"/>
          </a:xfrm>
          <a:prstGeom prst="rect">
            <a:avLst/>
          </a:prstGeom>
          <a:noFill/>
          <a:ln>
            <a:noFill/>
          </a:ln>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2444" y="4168625"/>
            <a:ext cx="1587025" cy="550218"/>
          </a:xfrm>
          <a:prstGeom prst="rect">
            <a:avLst/>
          </a:prstGeom>
        </p:spPr>
      </p:pic>
      <p:sp>
        <p:nvSpPr>
          <p:cNvPr id="12" name="Google Shape;71;p16"/>
          <p:cNvSpPr txBox="1"/>
          <p:nvPr/>
        </p:nvSpPr>
        <p:spPr>
          <a:xfrm>
            <a:off x="3563906" y="4496928"/>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pic>
        <p:nvPicPr>
          <p:cNvPr id="173" name="Google Shape;173;p24"/>
          <p:cNvPicPr preferRelativeResize="0"/>
          <p:nvPr/>
        </p:nvPicPr>
        <p:blipFill>
          <a:blip r:embed="rId3">
            <a:alphaModFix/>
          </a:blip>
          <a:stretch>
            <a:fillRect/>
          </a:stretch>
        </p:blipFill>
        <p:spPr>
          <a:xfrm>
            <a:off x="0" y="4168625"/>
            <a:ext cx="2444825" cy="974875"/>
          </a:xfrm>
          <a:prstGeom prst="rect">
            <a:avLst/>
          </a:prstGeom>
          <a:noFill/>
          <a:ln>
            <a:noFill/>
          </a:ln>
        </p:spPr>
      </p:pic>
      <p:pic>
        <p:nvPicPr>
          <p:cNvPr id="174" name="Google Shape;174;p24"/>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5" name="Google Shape;175;p24"/>
          <p:cNvSpPr/>
          <p:nvPr/>
        </p:nvSpPr>
        <p:spPr>
          <a:xfrm>
            <a:off x="610650" y="218275"/>
            <a:ext cx="7922700" cy="45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7" name="Google Shape;177;p24"/>
          <p:cNvSpPr txBox="1"/>
          <p:nvPr/>
        </p:nvSpPr>
        <p:spPr>
          <a:xfrm>
            <a:off x="4197600" y="1856288"/>
            <a:ext cx="11496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500">
              <a:latin typeface="Calibri"/>
              <a:ea typeface="Calibri"/>
              <a:cs typeface="Calibri"/>
              <a:sym typeface="Calibri"/>
            </a:endParaRPr>
          </a:p>
        </p:txBody>
      </p:sp>
      <p:sp>
        <p:nvSpPr>
          <p:cNvPr id="178" name="Google Shape;178;p24"/>
          <p:cNvSpPr txBox="1"/>
          <p:nvPr/>
        </p:nvSpPr>
        <p:spPr>
          <a:xfrm>
            <a:off x="851175" y="630325"/>
            <a:ext cx="3055500" cy="453600"/>
          </a:xfrm>
          <a:prstGeom prst="rect">
            <a:avLst/>
          </a:prstGeom>
          <a:noFill/>
          <a:ln>
            <a:noFill/>
          </a:ln>
        </p:spPr>
        <p:txBody>
          <a:bodyPr spcFirstLastPara="1" wrap="square" lIns="0" tIns="0" rIns="0" bIns="0" anchor="ctr" anchorCtr="0">
            <a:noAutofit/>
          </a:bodyPr>
          <a:lstStyle/>
          <a:p>
            <a:pPr marL="0" lvl="0" indent="0" algn="ctr" rtl="0">
              <a:lnSpc>
                <a:spcPct val="130000"/>
              </a:lnSpc>
              <a:spcBef>
                <a:spcPts val="0"/>
              </a:spcBef>
              <a:spcAft>
                <a:spcPts val="0"/>
              </a:spcAft>
              <a:buNone/>
            </a:pPr>
            <a:r>
              <a:rPr lang="en" sz="3100" b="1">
                <a:solidFill>
                  <a:srgbClr val="2C384A"/>
                </a:solidFill>
                <a:latin typeface="Google Sans"/>
                <a:ea typeface="Google Sans"/>
                <a:cs typeface="Google Sans"/>
                <a:sym typeface="Google Sans"/>
              </a:rPr>
              <a:t>PUSH</a:t>
            </a:r>
            <a:endParaRPr sz="3100" b="1">
              <a:solidFill>
                <a:srgbClr val="EA4335"/>
              </a:solidFill>
              <a:latin typeface="Google Sans"/>
              <a:ea typeface="Google Sans"/>
              <a:cs typeface="Google Sans"/>
              <a:sym typeface="Google Sans"/>
            </a:endParaRPr>
          </a:p>
        </p:txBody>
      </p:sp>
      <p:sp>
        <p:nvSpPr>
          <p:cNvPr id="179" name="Google Shape;179;p24"/>
          <p:cNvSpPr txBox="1"/>
          <p:nvPr/>
        </p:nvSpPr>
        <p:spPr>
          <a:xfrm>
            <a:off x="960300" y="1498625"/>
            <a:ext cx="4488900" cy="26700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SzPts val="1500"/>
              <a:buFont typeface="Calibri"/>
              <a:buChar char="●"/>
            </a:pPr>
            <a:r>
              <a:rPr lang="en" sz="1500">
                <a:solidFill>
                  <a:schemeClr val="dk1"/>
                </a:solidFill>
              </a:rPr>
              <a:t>The </a:t>
            </a:r>
            <a:r>
              <a:rPr lang="en" sz="1500" b="1">
                <a:solidFill>
                  <a:srgbClr val="188038"/>
                </a:solidFill>
              </a:rPr>
              <a:t>git push</a:t>
            </a:r>
            <a:r>
              <a:rPr lang="en" sz="1500">
                <a:solidFill>
                  <a:schemeClr val="dk1"/>
                </a:solidFill>
              </a:rPr>
              <a:t> command is used in Git to upload your local commits and changes to a remote repository.</a:t>
            </a:r>
            <a:endParaRPr sz="1500"/>
          </a:p>
          <a:p>
            <a:pPr marL="0" lvl="0" indent="0" algn="just" rtl="0">
              <a:spcBef>
                <a:spcPts val="0"/>
              </a:spcBef>
              <a:spcAft>
                <a:spcPts val="0"/>
              </a:spcAft>
              <a:buNone/>
            </a:pPr>
            <a:endParaRPr sz="1500"/>
          </a:p>
          <a:p>
            <a:pPr marL="457200" lvl="0" indent="-323850" algn="just" rtl="0">
              <a:spcBef>
                <a:spcPts val="0"/>
              </a:spcBef>
              <a:spcAft>
                <a:spcPts val="0"/>
              </a:spcAft>
              <a:buClr>
                <a:schemeClr val="dk1"/>
              </a:buClr>
              <a:buSzPts val="1500"/>
              <a:buChar char="●"/>
            </a:pPr>
            <a:r>
              <a:rPr lang="en" sz="1500">
                <a:solidFill>
                  <a:schemeClr val="dk1"/>
                </a:solidFill>
              </a:rPr>
              <a:t>It's like uploading your work to the cloud so that your teammates or collaborators can access it.</a:t>
            </a:r>
            <a:endParaRPr sz="1500">
              <a:solidFill>
                <a:schemeClr val="dk1"/>
              </a:solidFill>
            </a:endParaRPr>
          </a:p>
          <a:p>
            <a:pPr marL="457200" lvl="0" indent="0" algn="just" rtl="0">
              <a:spcBef>
                <a:spcPts val="0"/>
              </a:spcBef>
              <a:spcAft>
                <a:spcPts val="0"/>
              </a:spcAft>
              <a:buNone/>
            </a:pPr>
            <a:endParaRPr>
              <a:latin typeface="Calibri"/>
              <a:ea typeface="Calibri"/>
              <a:cs typeface="Calibri"/>
              <a:sym typeface="Calibri"/>
            </a:endParaRPr>
          </a:p>
          <a:p>
            <a:pPr marL="0" lvl="0" indent="0" algn="just" rtl="0">
              <a:spcBef>
                <a:spcPts val="0"/>
              </a:spcBef>
              <a:spcAft>
                <a:spcPts val="0"/>
              </a:spcAft>
              <a:buNone/>
            </a:pPr>
            <a:endParaRPr>
              <a:latin typeface="Calibri"/>
              <a:ea typeface="Calibri"/>
              <a:cs typeface="Calibri"/>
              <a:sym typeface="Calibri"/>
            </a:endParaRPr>
          </a:p>
        </p:txBody>
      </p:sp>
      <p:pic>
        <p:nvPicPr>
          <p:cNvPr id="180" name="Google Shape;180;p24"/>
          <p:cNvPicPr preferRelativeResize="0"/>
          <p:nvPr/>
        </p:nvPicPr>
        <p:blipFill>
          <a:blip r:embed="rId5">
            <a:alphaModFix/>
          </a:blip>
          <a:stretch>
            <a:fillRect/>
          </a:stretch>
        </p:blipFill>
        <p:spPr>
          <a:xfrm>
            <a:off x="6138700" y="410200"/>
            <a:ext cx="1630150" cy="1088425"/>
          </a:xfrm>
          <a:prstGeom prst="rect">
            <a:avLst/>
          </a:prstGeom>
          <a:noFill/>
          <a:ln>
            <a:noFill/>
          </a:ln>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44" y="4097677"/>
            <a:ext cx="1587025" cy="550218"/>
          </a:xfrm>
          <a:prstGeom prst="rect">
            <a:avLst/>
          </a:prstGeom>
        </p:spPr>
      </p:pic>
      <p:sp>
        <p:nvSpPr>
          <p:cNvPr id="11" name="Google Shape;71;p16"/>
          <p:cNvSpPr txBox="1"/>
          <p:nvPr/>
        </p:nvSpPr>
        <p:spPr>
          <a:xfrm>
            <a:off x="3563906" y="4496928"/>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pic>
        <p:nvPicPr>
          <p:cNvPr id="185" name="Google Shape;185;p25"/>
          <p:cNvPicPr preferRelativeResize="0"/>
          <p:nvPr/>
        </p:nvPicPr>
        <p:blipFill>
          <a:blip r:embed="rId3">
            <a:alphaModFix/>
          </a:blip>
          <a:stretch>
            <a:fillRect/>
          </a:stretch>
        </p:blipFill>
        <p:spPr>
          <a:xfrm>
            <a:off x="0" y="4168625"/>
            <a:ext cx="2444825" cy="974875"/>
          </a:xfrm>
          <a:prstGeom prst="rect">
            <a:avLst/>
          </a:prstGeom>
          <a:noFill/>
          <a:ln>
            <a:noFill/>
          </a:ln>
        </p:spPr>
      </p:pic>
      <p:pic>
        <p:nvPicPr>
          <p:cNvPr id="186" name="Google Shape;186;p25"/>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87" name="Google Shape;187;p25"/>
          <p:cNvSpPr/>
          <p:nvPr/>
        </p:nvSpPr>
        <p:spPr>
          <a:xfrm>
            <a:off x="610650" y="211000"/>
            <a:ext cx="7922700" cy="45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89" name="Google Shape;189;p25"/>
          <p:cNvSpPr txBox="1"/>
          <p:nvPr/>
        </p:nvSpPr>
        <p:spPr>
          <a:xfrm>
            <a:off x="4197600" y="1856288"/>
            <a:ext cx="11496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5500">
              <a:latin typeface="Calibri"/>
              <a:ea typeface="Calibri"/>
              <a:cs typeface="Calibri"/>
              <a:sym typeface="Calibri"/>
            </a:endParaRPr>
          </a:p>
        </p:txBody>
      </p:sp>
      <p:sp>
        <p:nvSpPr>
          <p:cNvPr id="190" name="Google Shape;190;p25"/>
          <p:cNvSpPr txBox="1"/>
          <p:nvPr/>
        </p:nvSpPr>
        <p:spPr>
          <a:xfrm>
            <a:off x="851175" y="630325"/>
            <a:ext cx="3055500" cy="453600"/>
          </a:xfrm>
          <a:prstGeom prst="rect">
            <a:avLst/>
          </a:prstGeom>
          <a:noFill/>
          <a:ln>
            <a:noFill/>
          </a:ln>
        </p:spPr>
        <p:txBody>
          <a:bodyPr spcFirstLastPara="1" wrap="square" lIns="0" tIns="0" rIns="0" bIns="0" anchor="ctr" anchorCtr="0">
            <a:noAutofit/>
          </a:bodyPr>
          <a:lstStyle/>
          <a:p>
            <a:pPr marL="0" lvl="0" indent="0" algn="ctr" rtl="0">
              <a:lnSpc>
                <a:spcPct val="130000"/>
              </a:lnSpc>
              <a:spcBef>
                <a:spcPts val="0"/>
              </a:spcBef>
              <a:spcAft>
                <a:spcPts val="0"/>
              </a:spcAft>
              <a:buNone/>
            </a:pPr>
            <a:r>
              <a:rPr lang="en" sz="2800" b="1">
                <a:solidFill>
                  <a:srgbClr val="2C384A"/>
                </a:solidFill>
                <a:latin typeface="Google Sans"/>
                <a:ea typeface="Google Sans"/>
                <a:cs typeface="Google Sans"/>
                <a:sym typeface="Google Sans"/>
              </a:rPr>
              <a:t>PULL</a:t>
            </a:r>
            <a:endParaRPr sz="2800" b="1">
              <a:solidFill>
                <a:srgbClr val="EA4335"/>
              </a:solidFill>
              <a:latin typeface="Google Sans"/>
              <a:ea typeface="Google Sans"/>
              <a:cs typeface="Google Sans"/>
              <a:sym typeface="Google Sans"/>
            </a:endParaRPr>
          </a:p>
        </p:txBody>
      </p:sp>
      <p:sp>
        <p:nvSpPr>
          <p:cNvPr id="191" name="Google Shape;191;p25"/>
          <p:cNvSpPr txBox="1"/>
          <p:nvPr/>
        </p:nvSpPr>
        <p:spPr>
          <a:xfrm>
            <a:off x="1003950" y="2080625"/>
            <a:ext cx="6765900" cy="14331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SzPts val="1500"/>
              <a:buFont typeface="Calibri"/>
              <a:buChar char="●"/>
            </a:pPr>
            <a:r>
              <a:rPr lang="en" sz="1500">
                <a:solidFill>
                  <a:schemeClr val="dk1"/>
                </a:solidFill>
              </a:rPr>
              <a:t>The </a:t>
            </a:r>
            <a:r>
              <a:rPr lang="en" sz="1500" b="1">
                <a:solidFill>
                  <a:srgbClr val="188038"/>
                </a:solidFill>
                <a:latin typeface="Roboto Mono"/>
                <a:ea typeface="Roboto Mono"/>
                <a:cs typeface="Roboto Mono"/>
                <a:sym typeface="Roboto Mono"/>
              </a:rPr>
              <a:t>git pull</a:t>
            </a:r>
            <a:r>
              <a:rPr lang="en" sz="1500">
                <a:solidFill>
                  <a:schemeClr val="dk1"/>
                </a:solidFill>
              </a:rPr>
              <a:t> command is used in Git to synchornize the changes made by others in your code.</a:t>
            </a:r>
            <a:endParaRPr sz="1500">
              <a:solidFill>
                <a:schemeClr val="dk1"/>
              </a:solidFill>
            </a:endParaRPr>
          </a:p>
          <a:p>
            <a:pPr marL="457200" lvl="0" indent="0" algn="just" rtl="0">
              <a:spcBef>
                <a:spcPts val="0"/>
              </a:spcBef>
              <a:spcAft>
                <a:spcPts val="0"/>
              </a:spcAft>
              <a:buNone/>
            </a:pPr>
            <a:endParaRPr sz="1500">
              <a:solidFill>
                <a:schemeClr val="dk1"/>
              </a:solidFill>
            </a:endParaRPr>
          </a:p>
          <a:p>
            <a:pPr marL="457200" lvl="0" indent="-323850" algn="just" rtl="0">
              <a:spcBef>
                <a:spcPts val="0"/>
              </a:spcBef>
              <a:spcAft>
                <a:spcPts val="0"/>
              </a:spcAft>
              <a:buClr>
                <a:schemeClr val="dk1"/>
              </a:buClr>
              <a:buSzPts val="1500"/>
              <a:buFont typeface="Calibri"/>
              <a:buChar char="●"/>
            </a:pPr>
            <a:r>
              <a:rPr lang="en" sz="1500">
                <a:solidFill>
                  <a:schemeClr val="dk1"/>
                </a:solidFill>
              </a:rPr>
              <a:t>It’s like merging two codespaces in one.</a:t>
            </a:r>
            <a:endParaRPr sz="1500">
              <a:solidFill>
                <a:schemeClr val="dk1"/>
              </a:solidFill>
              <a:latin typeface="Calibri"/>
              <a:ea typeface="Calibri"/>
              <a:cs typeface="Calibri"/>
              <a:sym typeface="Calibri"/>
            </a:endParaRPr>
          </a:p>
          <a:p>
            <a:pPr marL="457200" lvl="0" indent="0" algn="l" rtl="0">
              <a:spcBef>
                <a:spcPts val="0"/>
              </a:spcBef>
              <a:spcAft>
                <a:spcPts val="0"/>
              </a:spcAft>
              <a:buNone/>
            </a:pPr>
            <a:endParaRPr sz="1600">
              <a:latin typeface="Calibri"/>
              <a:ea typeface="Calibri"/>
              <a:cs typeface="Calibri"/>
              <a:sym typeface="Calibri"/>
            </a:endParaRPr>
          </a:p>
          <a:p>
            <a:pPr marL="45720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p:txBody>
      </p:sp>
      <p:pic>
        <p:nvPicPr>
          <p:cNvPr id="192" name="Google Shape;192;p25"/>
          <p:cNvPicPr preferRelativeResize="0"/>
          <p:nvPr/>
        </p:nvPicPr>
        <p:blipFill rotWithShape="1">
          <a:blip r:embed="rId5">
            <a:alphaModFix/>
          </a:blip>
          <a:srcRect t="99" b="89"/>
          <a:stretch/>
        </p:blipFill>
        <p:spPr>
          <a:xfrm>
            <a:off x="4699725" y="429828"/>
            <a:ext cx="1855125" cy="1042675"/>
          </a:xfrm>
          <a:prstGeom prst="rect">
            <a:avLst/>
          </a:prstGeom>
          <a:noFill/>
          <a:ln>
            <a:noFill/>
          </a:ln>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44" y="4097677"/>
            <a:ext cx="1587025" cy="550218"/>
          </a:xfrm>
          <a:prstGeom prst="rect">
            <a:avLst/>
          </a:prstGeom>
        </p:spPr>
      </p:pic>
      <p:sp>
        <p:nvSpPr>
          <p:cNvPr id="11" name="Google Shape;71;p16"/>
          <p:cNvSpPr txBox="1"/>
          <p:nvPr/>
        </p:nvSpPr>
        <p:spPr>
          <a:xfrm>
            <a:off x="3563906" y="4496928"/>
            <a:ext cx="1363952" cy="1827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100" dirty="0" smtClean="0">
                <a:solidFill>
                  <a:srgbClr val="34A852"/>
                </a:solidFill>
                <a:latin typeface="Tahoma"/>
                <a:ea typeface="Tahoma"/>
                <a:cs typeface="Tahoma"/>
                <a:sym typeface="Tahoma"/>
              </a:rPr>
              <a:t>www.codeboosters.in</a:t>
            </a:r>
            <a:endParaRPr sz="1100" b="0" i="0" u="none" strike="noStrike" cap="none" dirty="0">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632</Words>
  <Application>Microsoft Office PowerPoint</Application>
  <PresentationFormat>On-screen Show (16:9)</PresentationFormat>
  <Paragraphs>106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Lexend SemiBold</vt:lpstr>
      <vt:lpstr>Roboto Mono</vt:lpstr>
      <vt:lpstr>Google Sans</vt:lpstr>
      <vt:lpstr>Tahoma</vt:lpstr>
      <vt:lpstr>Calibri</vt:lpstr>
      <vt:lpstr>Simple Light</vt:lpstr>
      <vt:lpstr>GIT AND GITHUB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Administrator</dc:creator>
  <cp:lastModifiedBy>Windows User</cp:lastModifiedBy>
  <cp:revision>2</cp:revision>
  <dcterms:modified xsi:type="dcterms:W3CDTF">2025-07-02T00:45:04Z</dcterms:modified>
</cp:coreProperties>
</file>