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  <p:embeddedFont>
      <p:font typeface="DM Sans" charset="1" panose="00000000000000000000"/>
      <p:regular r:id="rId20"/>
    </p:embeddedFont>
    <p:embeddedFont>
      <p:font typeface="Century Gothic Paneuropean Bold" charset="1" panose="020B0702020202020204"/>
      <p:regular r:id="rId21"/>
    </p:embeddedFont>
    <p:embeddedFont>
      <p:font typeface="Open Sans" charset="1" panose="020B0606030504020204"/>
      <p:regular r:id="rId22"/>
    </p:embeddedFont>
    <p:embeddedFont>
      <p:font typeface="Century Gothic Paneuropean" charset="1" panose="020B0502020202020204"/>
      <p:regular r:id="rId23"/>
    </p:embeddedFont>
    <p:embeddedFont>
      <p:font typeface="Open Sans Bold" charset="1" panose="020B08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-529352" y="3061050"/>
            <a:ext cx="18288000" cy="371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dge-Enabled Digital Twin Framework for DRL-Based CooperativePerception in Autonomous Vehicles​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011263" y="4786662"/>
            <a:ext cx="1426547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Binbin Lu, Xumin Huang, Yuan Wu, Liping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Qian, Dusit Niyato, Tony Q. S. Quek, Cheng-Zhong Xu ​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516098" y="5915375"/>
            <a:ext cx="21971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29758" y="7530203"/>
            <a:ext cx="6451799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Theme 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Autonomous Vehicles</a:t>
            </a: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 : </a:t>
            </a: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Task Scheduling</a:t>
            </a:r>
            <a:r>
              <a:rPr lang="en-US" b="true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69057" y="2853230"/>
            <a:ext cx="10023807" cy="6064397"/>
          </a:xfrm>
          <a:custGeom>
            <a:avLst/>
            <a:gdLst/>
            <a:ahLst/>
            <a:cxnLst/>
            <a:rect r="r" b="b" t="t" l="l"/>
            <a:pathLst>
              <a:path h="6064397" w="10023807">
                <a:moveTo>
                  <a:pt x="0" y="0"/>
                </a:moveTo>
                <a:lnTo>
                  <a:pt x="10023808" y="0"/>
                </a:lnTo>
                <a:lnTo>
                  <a:pt x="10023808" y="6064398"/>
                </a:lnTo>
                <a:lnTo>
                  <a:pt x="0" y="6064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5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43025" y="256443"/>
            <a:ext cx="135979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DRL – OUTPUT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931736" y="3429211"/>
            <a:ext cx="4787207" cy="517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1970" indent="-230985" lvl="1">
              <a:lnSpc>
                <a:spcPts val="2995"/>
              </a:lnSpc>
              <a:buFont typeface="Arial"/>
              <a:buChar char="•"/>
            </a:pPr>
            <a:r>
              <a:rPr lang="en-US" b="true" sz="213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chosen_cov </a:t>
            </a:r>
            <a:r>
              <a:rPr lang="en-US" sz="213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CoV (or DT) selected by the agent.</a:t>
            </a:r>
          </a:p>
          <a:p>
            <a:pPr algn="l" marL="461970" indent="-230985" lvl="1">
              <a:lnSpc>
                <a:spcPts val="2995"/>
              </a:lnSpc>
              <a:buFont typeface="Arial"/>
              <a:buChar char="•"/>
            </a:pPr>
            <a:r>
              <a:rPr lang="en-US" b="true" sz="213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distance </a:t>
            </a:r>
            <a:r>
              <a:rPr lang="en-US" sz="213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Distance between VU and chosen CoV.</a:t>
            </a:r>
          </a:p>
          <a:p>
            <a:pPr algn="l" marL="461970" indent="-230985" lvl="1">
              <a:lnSpc>
                <a:spcPts val="2995"/>
              </a:lnSpc>
              <a:buFont typeface="Arial"/>
              <a:buChar char="•"/>
            </a:pPr>
            <a:r>
              <a:rPr lang="en-US" b="true" sz="213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perception_gain </a:t>
            </a:r>
            <a:r>
              <a:rPr lang="en-US" sz="213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Improvement in perception accuracy.</a:t>
            </a:r>
          </a:p>
          <a:p>
            <a:pPr algn="l" marL="461970" indent="-230985" lvl="1">
              <a:lnSpc>
                <a:spcPts val="2995"/>
              </a:lnSpc>
              <a:buFont typeface="Arial"/>
              <a:buChar char="•"/>
            </a:pPr>
            <a:r>
              <a:rPr lang="en-US" b="true" sz="213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delay </a:t>
            </a:r>
            <a:r>
              <a:rPr lang="en-US" sz="213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Communication latency (seconds).</a:t>
            </a:r>
          </a:p>
          <a:p>
            <a:pPr algn="l" marL="461970" indent="-230985" lvl="1">
              <a:lnSpc>
                <a:spcPts val="2995"/>
              </a:lnSpc>
              <a:buFont typeface="Arial"/>
              <a:buChar char="•"/>
            </a:pPr>
            <a:r>
              <a:rPr lang="en-US" b="true" sz="213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trust </a:t>
            </a:r>
            <a:r>
              <a:rPr lang="en-US" sz="213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Reliability score of chosen CoV.</a:t>
            </a:r>
          </a:p>
          <a:p>
            <a:pPr algn="l" marL="461970" indent="-230985" lvl="1">
              <a:lnSpc>
                <a:spcPts val="2995"/>
              </a:lnSpc>
              <a:buFont typeface="Arial"/>
              <a:buChar char="•"/>
            </a:pPr>
            <a:r>
              <a:rPr lang="en-US" b="true" sz="213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reward </a:t>
            </a:r>
            <a:r>
              <a:rPr lang="en-US" sz="213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Final performance score (good/bad choice).</a:t>
            </a:r>
          </a:p>
          <a:p>
            <a:pPr algn="l">
              <a:lnSpc>
                <a:spcPts val="299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8563" y="35708"/>
            <a:ext cx="14993157" cy="2590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89"/>
              </a:lnSpc>
            </a:pPr>
            <a:r>
              <a:rPr lang="en-US" sz="74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DRL FRAMOVERVIEW PENDING TASKS (NOT YET DONE)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3028023"/>
            <a:ext cx="15532662" cy="604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6"/>
              </a:lnSpc>
            </a:pPr>
            <a:r>
              <a:rPr lang="en-US" sz="28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Digital Twin Implementation​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Still not built , only skeleton design is ready.​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be integrated with CARLA + LSTM predictions.​</a:t>
            </a:r>
          </a:p>
          <a:p>
            <a:pPr algn="l">
              <a:lnSpc>
                <a:spcPts val="3976"/>
              </a:lnSpc>
            </a:pPr>
            <a:r>
              <a:rPr lang="en-US" sz="28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DRL Full Integration​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PPO partially implemented, but not yet connected with CARLA and DT.​</a:t>
            </a:r>
          </a:p>
          <a:p>
            <a:pPr algn="l">
              <a:lnSpc>
                <a:spcPts val="3976"/>
              </a:lnSpc>
            </a:pPr>
            <a:r>
              <a:rPr lang="en-US" sz="28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Result Visualization​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Graphs like real vs predicted coordinates, delay vs vehicles, PPO rewardcurve are pending.​</a:t>
            </a:r>
          </a:p>
          <a:p>
            <a:pPr algn="l">
              <a:lnSpc>
                <a:spcPts val="3976"/>
              </a:lnSpc>
            </a:pPr>
            <a:r>
              <a:rPr lang="en-US" sz="28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Next Steps:​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Complete Digital Twin coding.​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Integrate PPO DRL agent with DT and LSTM predictions.​</a:t>
            </a:r>
          </a:p>
          <a:p>
            <a:pPr algn="l" marL="613216" indent="-306608" lvl="1">
              <a:lnSpc>
                <a:spcPts val="3976"/>
              </a:lnSpc>
              <a:buFont typeface="Arial"/>
              <a:buChar char="•"/>
            </a:pPr>
            <a:r>
              <a:rPr lang="en-US" sz="28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 visualizations: trajectory plots, performance metrics, delay graphs.​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42358" y="4080834"/>
            <a:ext cx="2770992" cy="58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5"/>
              </a:lnSpc>
              <a:spcBef>
                <a:spcPct val="0"/>
              </a:spcBef>
            </a:pPr>
            <a:r>
              <a:rPr lang="en-US" b="true" sz="3432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LSTM 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00092" y="4090359"/>
            <a:ext cx="3546631" cy="58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3"/>
              </a:lnSpc>
              <a:spcBef>
                <a:spcPct val="0"/>
              </a:spcBef>
            </a:pPr>
            <a:r>
              <a:rPr lang="en-US" b="true" sz="3488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Edge Part Code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66272" y="141215"/>
            <a:ext cx="5545336" cy="5735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RVIEW ​</a:t>
            </a:r>
          </a:p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​</a:t>
            </a:r>
          </a:p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​</a:t>
            </a:r>
          </a:p>
          <a:p>
            <a:pPr algn="ctr">
              <a:lnSpc>
                <a:spcPts val="1146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32575" y="2359375"/>
            <a:ext cx="15926725" cy="926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CARLA Simulator: Used to generate realistic vehicle mobility data (position, speed, heading).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 3.7.9 Support: CARLA works smoothly with Python 3.7.9, making it easy to integrate with ML models.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 Flow:</a:t>
            </a:r>
          </a:p>
          <a:p>
            <a:pPr algn="l" marL="1511301" indent="-503767" lvl="2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Collect vehicle coordinates and speed from CARLA.</a:t>
            </a:r>
          </a:p>
          <a:p>
            <a:pPr algn="l" marL="1511301" indent="-503767" lvl="2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Send this data to the LSTM model → predict future vehicle positions.</a:t>
            </a:r>
          </a:p>
          <a:p>
            <a:pPr algn="l" marL="1511301" indent="-503767" lvl="2">
              <a:lnSpc>
                <a:spcPts val="4900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DRL (PPO) for Cooperative Vehicle (CoV) selection based on predicted states.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Objective: Reduce delay and improve perception quality in autonomous driving.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3025" y="256443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UPDATES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3025" y="2085318"/>
            <a:ext cx="14775918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Setup &amp; Implementation of CARLA – Installed CARLA and connected with Python 3.7.9.​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Created Simulation Environment – Built traffic scenarios in CARLA to generate vehicle mobility data.​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LSTM Prediction – Predicted Vehicle Under Test (VU) future coordinates using mobility traces.​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DRL for CoV Selection – Implemented PPO agent partially, integration in progress.​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Live Environment Capture – Captured and visualized CARLA frames using a computer vision module.​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967734" y="1967015"/>
            <a:ext cx="14751209" cy="7394043"/>
          </a:xfrm>
          <a:custGeom>
            <a:avLst/>
            <a:gdLst/>
            <a:ahLst/>
            <a:cxnLst/>
            <a:rect r="r" b="b" t="t" l="l"/>
            <a:pathLst>
              <a:path h="7394043" w="14751209">
                <a:moveTo>
                  <a:pt x="0" y="0"/>
                </a:moveTo>
                <a:lnTo>
                  <a:pt x="14751209" y="0"/>
                </a:lnTo>
                <a:lnTo>
                  <a:pt x="14751209" y="7394043"/>
                </a:lnTo>
                <a:lnTo>
                  <a:pt x="0" y="739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43025" y="256443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3025" y="256443"/>
            <a:ext cx="14775918" cy="283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LSTM ?(LONG SHORTTERM MEMORY)​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43025" y="3631373"/>
            <a:ext cx="14775918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LSTM is powerful for time-series andsequential data​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driving:​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Learns temporal patterns (speed,steering angle, acceleration)​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Predicts future vehicle states​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Captures long-term dependencies​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smoother and data-driventrajectory prediction​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943025" y="3595392"/>
            <a:ext cx="14012706" cy="3135343"/>
          </a:xfrm>
          <a:custGeom>
            <a:avLst/>
            <a:gdLst/>
            <a:ahLst/>
            <a:cxnLst/>
            <a:rect r="r" b="b" t="t" l="l"/>
            <a:pathLst>
              <a:path h="3135343" w="14012706">
                <a:moveTo>
                  <a:pt x="0" y="0"/>
                </a:moveTo>
                <a:lnTo>
                  <a:pt x="14012706" y="0"/>
                </a:lnTo>
                <a:lnTo>
                  <a:pt x="14012706" y="3135343"/>
                </a:lnTo>
                <a:lnTo>
                  <a:pt x="0" y="31353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43025" y="212552"/>
            <a:ext cx="14543840" cy="283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PREDICTED OUTPUTS OF LSTM MODEL​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05832" y="6992321"/>
            <a:ext cx="9574319" cy="250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9259" indent="-254629" lvl="1">
              <a:lnSpc>
                <a:spcPts val="3302"/>
              </a:lnSpc>
              <a:buFont typeface="Arial"/>
              <a:buChar char="•"/>
            </a:pPr>
            <a:r>
              <a:rPr lang="en-US" b="true" sz="235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vehicle_id </a:t>
            </a:r>
            <a:r>
              <a:rPr lang="en-US" sz="23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Unique identifier for each vehicle.​</a:t>
            </a:r>
          </a:p>
          <a:p>
            <a:pPr algn="l" marL="509259" indent="-254629" lvl="1">
              <a:lnSpc>
                <a:spcPts val="3302"/>
              </a:lnSpc>
              <a:buFont typeface="Arial"/>
              <a:buChar char="•"/>
            </a:pPr>
            <a:r>
              <a:rPr lang="en-US" b="true" sz="235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target_time </a:t>
            </a:r>
            <a:r>
              <a:rPr lang="en-US" sz="23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Prediction horizon (here it looks like 2.0seconds ahead).​</a:t>
            </a:r>
          </a:p>
          <a:p>
            <a:pPr algn="l" marL="509259" indent="-254629" lvl="1">
              <a:lnSpc>
                <a:spcPts val="3302"/>
              </a:lnSpc>
              <a:buFont typeface="Arial"/>
              <a:buChar char="•"/>
            </a:pPr>
            <a:r>
              <a:rPr lang="en-US" b="true" sz="235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x_pred</a:t>
            </a:r>
            <a:r>
              <a:rPr lang="en-US" sz="23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b="true" sz="235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y_pred</a:t>
            </a:r>
            <a:r>
              <a:rPr lang="en-US" sz="23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b="true" sz="235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z_pred </a:t>
            </a:r>
            <a:r>
              <a:rPr lang="en-US" sz="23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Predicted positions (ortrajectories) of the vehicle in 3D space.​</a:t>
            </a:r>
          </a:p>
          <a:p>
            <a:pPr algn="l" marL="509259" indent="-254629" lvl="1">
              <a:lnSpc>
                <a:spcPts val="3302"/>
              </a:lnSpc>
              <a:buFont typeface="Arial"/>
              <a:buChar char="•"/>
            </a:pPr>
            <a:r>
              <a:rPr lang="en-US" b="true" sz="2358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status </a:t>
            </a:r>
            <a:r>
              <a:rPr lang="en-US" sz="235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→ Availability flag (in your case,"earliest_available").​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3025" y="256443"/>
            <a:ext cx="13621557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DRL​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6041" y="2771118"/>
            <a:ext cx="14775918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use an LSTM predictor to learn vehicle motion patterns from trajectory data. This gives us the predicted future positions of the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Vehicle Under Test (VU)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 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LSTM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= sequence learning → prediction​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with multiple sources of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cooperative perception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(other vehicles and the Edge Digital Twin), how do we decide which one to rely on at each moment?​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DRL 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= decision-making → cooperative perception​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3025" y="256443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DRL FRAMEWORK​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6041" y="1876707"/>
            <a:ext cx="14775918" cy="763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State / Observations (what the agent sees):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LSTM-predicted next VU position.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Current positions of CoVs.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Communication latency, bandwidth, and trust of CoVs.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Digital Twin’s predicted position + fidelity.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Action (what the agent decides):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Pick one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CoV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OR pick the 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Edge Digital Twin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Reward (what the agent learns to optimize):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High if the choice leads to accurate perception (close to true VU position).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Penalized if delay is high, bandwidth is costly, or trust is low.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Bonus if DT fidelity is high.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3025" y="256443"/>
            <a:ext cx="1359790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DRL CODE &amp; MODULES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43025" y="2581780"/>
            <a:ext cx="6711856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tensorflow 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/ </a:t>
            </a: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keras 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-used for loading and running the pre-trained LSTM model that predicts vehicle positions.​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gymnasium 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– environment interface with CARLA​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stable_baselines3 </a:t>
            </a: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-provides the PPO reinforcement learning algorithm that trains the agent to choose between CoVs and Edge DT​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569281" y="2581780"/>
            <a:ext cx="6711856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Loads vehicle trajectory data and an LSTM predictor to forecast the VU’s next position.​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Builds a Gymnasium environment where the agent can choose between CoVs or the Edge Digital Twin (DT).​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Trains a PPO (DRL) agent to learn the best selection policy by balancing accuracy, delay, trust ,bandwidth, and DT fidelity.​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DAGzWnefFOo</dc:identifier>
  <dcterms:modified xsi:type="dcterms:W3CDTF">2011-08-01T06:04:30Z</dcterms:modified>
  <cp:revision>1</cp:revision>
  <dc:title>Add a heading</dc:title>
</cp:coreProperties>
</file>