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E3A03-6822-9DF8-7822-BB7EF8C63F58}" v="46" dt="2025-09-22T19:39:05.551"/>
    <p1510:client id="{AE8ECD9B-3D9C-E320-A30F-C3E7D92DFBEE}" v="531" dt="2025-09-22T16:49:50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61" y="3651360"/>
            <a:ext cx="10585938" cy="27920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7200" b="1">
                <a:solidFill>
                  <a:srgbClr val="000000"/>
                </a:solidFill>
                <a:latin typeface="Neue Haas Grotesk Text Pro"/>
                <a:ea typeface="Calibri"/>
                <a:cs typeface="Calibri"/>
              </a:rPr>
              <a:t>THING</a:t>
            </a:r>
            <a:br>
              <a:rPr lang="en-US" sz="7200" b="1">
                <a:latin typeface="Neue Haas Grotesk Text Pro"/>
                <a:ea typeface="Calibri"/>
                <a:cs typeface="Calibri"/>
              </a:rPr>
            </a:br>
            <a:r>
              <a:rPr lang="en-US" sz="7200" b="1">
                <a:solidFill>
                  <a:srgbClr val="000000"/>
                </a:solidFill>
                <a:latin typeface="Neue Haas Grotesk Text Pro"/>
                <a:ea typeface="Calibri"/>
                <a:cs typeface="Calibri"/>
              </a:rPr>
              <a:t>DIFFERENT - 02</a:t>
            </a:r>
            <a:endParaRPr lang="en-US" sz="7200">
              <a:latin typeface="Aptos Display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607" y="3895512"/>
            <a:ext cx="4839730" cy="2762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>
              <a:lnSpc>
                <a:spcPct val="120000"/>
              </a:lnSpc>
              <a:spcBef>
                <a:spcPts val="100"/>
              </a:spcBef>
            </a:pPr>
            <a:r>
              <a:rPr lang="en-US" sz="2600" b="1">
                <a:latin typeface="Neue Haas Grotesk Text Pro"/>
              </a:rPr>
              <a:t>PRESENTERS:</a:t>
            </a:r>
            <a:endParaRPr lang="en-US"/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VARUN</a:t>
            </a:r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AMRITH B</a:t>
            </a:r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SARVESHA</a:t>
            </a:r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AJETH</a:t>
            </a:r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KANISHTHIKA</a:t>
            </a:r>
          </a:p>
          <a:p>
            <a:pPr marL="1200150" lvl="2" indent="-285750" algn="l">
              <a:lnSpc>
                <a:spcPct val="120000"/>
              </a:lnSpc>
              <a:spcBef>
                <a:spcPts val="100"/>
              </a:spcBef>
              <a:buChar char="•"/>
            </a:pPr>
            <a:r>
              <a:rPr lang="en-US" sz="1600" b="1">
                <a:latin typeface="Neue Haas Grotesk Text Pro"/>
              </a:rPr>
              <a:t>HARINIE C B</a:t>
            </a:r>
          </a:p>
          <a:p>
            <a:pPr lvl="1" algn="l">
              <a:lnSpc>
                <a:spcPct val="120000"/>
              </a:lnSpc>
              <a:spcBef>
                <a:spcPts val="100"/>
              </a:spcBef>
            </a:pPr>
            <a:endParaRPr lang="en-US" sz="1600">
              <a:latin typeface="Neue Haas Grotesk Text Pro"/>
            </a:endParaRPr>
          </a:p>
          <a:p>
            <a:pPr lvl="1"/>
            <a:endParaRPr lang="en-US">
              <a:latin typeface="Aptos" panose="020B00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CE4EF-156F-7A20-7581-BB5F7D356B25}"/>
              </a:ext>
            </a:extLst>
          </p:cNvPr>
          <p:cNvSpPr/>
          <p:nvPr/>
        </p:nvSpPr>
        <p:spPr>
          <a:xfrm>
            <a:off x="8591669" y="3892695"/>
            <a:ext cx="3317630" cy="276664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B0FFE6-B2FB-C54B-C1B3-CD8AED10AB7D}"/>
              </a:ext>
            </a:extLst>
          </p:cNvPr>
          <p:cNvSpPr>
            <a:spLocks noGrp="1"/>
          </p:cNvSpPr>
          <p:nvPr/>
        </p:nvSpPr>
        <p:spPr>
          <a:xfrm>
            <a:off x="1787573" y="503432"/>
            <a:ext cx="7588155" cy="223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>
                <a:latin typeface="Aptos"/>
              </a:rPr>
              <a:t>Spatiotemporal Non-Uniformity-Aware Online </a:t>
            </a:r>
            <a:r>
              <a:rPr lang="en-US" sz="3800" b="1" u="sng">
                <a:latin typeface="Aptos"/>
              </a:rPr>
              <a:t>Task Scheduling</a:t>
            </a:r>
            <a:r>
              <a:rPr lang="en-US" sz="3800" b="1">
                <a:latin typeface="Aptos"/>
              </a:rPr>
              <a:t> in Collaborative Edge Computing for </a:t>
            </a:r>
            <a:r>
              <a:rPr lang="en-US" sz="3800" b="1" u="sng" err="1">
                <a:latin typeface="Aptos"/>
              </a:rPr>
              <a:t>IIoT</a:t>
            </a:r>
            <a:endParaRPr lang="en-US" sz="3800" u="sng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ED31-FFDB-E1E1-F728-FB4169D2B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4DD7-40B7-AE0A-6568-895FC609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1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Neue Haas Grotesk Text Pro"/>
              </a:rPr>
              <a:t>PLAN FOR REVIEW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7E6CD-1922-71D8-EECD-7F6E0C407C00}"/>
              </a:ext>
            </a:extLst>
          </p:cNvPr>
          <p:cNvSpPr txBox="1"/>
          <p:nvPr/>
        </p:nvSpPr>
        <p:spPr>
          <a:xfrm>
            <a:off x="836146" y="1431553"/>
            <a:ext cx="1080845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eue Haas Grotesk Text Pro"/>
              </a:rPr>
              <a:t>Complete </a:t>
            </a:r>
            <a:r>
              <a:rPr lang="en-US" b="1" err="1">
                <a:latin typeface="Neue Haas Grotesk Text Pro"/>
              </a:rPr>
              <a:t>EdgeSimPy</a:t>
            </a:r>
            <a:r>
              <a:rPr lang="en-US" b="1">
                <a:latin typeface="Neue Haas Grotesk Text Pro"/>
              </a:rPr>
              <a:t> implementation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Neue Haas Grotesk Text Pro"/>
                <a:ea typeface="+mn-lt"/>
                <a:cs typeface="+mn-lt"/>
              </a:rPr>
              <a:t>Node Configuration</a:t>
            </a:r>
            <a:r>
              <a:rPr lang="en-US">
                <a:latin typeface="Neue Haas Grotesk Text Pro"/>
                <a:ea typeface="+mn-lt"/>
                <a:cs typeface="+mn-lt"/>
              </a:rPr>
              <a:t>: Defining the computational capacity of each edge node within the </a:t>
            </a:r>
            <a:r>
              <a:rPr lang="en-US" err="1">
                <a:latin typeface="Neue Haas Grotesk Text Pro"/>
                <a:ea typeface="+mn-lt"/>
                <a:cs typeface="+mn-lt"/>
              </a:rPr>
              <a:t>EdgeSimPy</a:t>
            </a:r>
            <a:r>
              <a:rPr lang="en-US">
                <a:latin typeface="Neue Haas Grotesk Text Pro"/>
                <a:ea typeface="+mn-lt"/>
                <a:cs typeface="+mn-lt"/>
              </a:rPr>
              <a:t> environment, aligning with the parameters in our numerical simulation.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Neue Haas Grotesk Text Pro"/>
                <a:ea typeface="+mn-lt"/>
                <a:cs typeface="+mn-lt"/>
              </a:rPr>
              <a:t>Network Topology</a:t>
            </a:r>
            <a:r>
              <a:rPr lang="en-US">
                <a:latin typeface="Neue Haas Grotesk Text Pro"/>
                <a:ea typeface="+mn-lt"/>
                <a:cs typeface="+mn-lt"/>
              </a:rPr>
              <a:t>: Building the inter-factory network and defining communication links with realistic bandwidths and costs.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Neue Haas Grotesk Text Pro"/>
                <a:ea typeface="+mn-lt"/>
                <a:cs typeface="+mn-lt"/>
              </a:rPr>
              <a:t>Task Generation</a:t>
            </a:r>
            <a:r>
              <a:rPr lang="en-US">
                <a:latin typeface="Neue Haas Grotesk Text Pro"/>
                <a:ea typeface="+mn-lt"/>
                <a:cs typeface="+mn-lt"/>
              </a:rPr>
              <a:t>: Configuring </a:t>
            </a:r>
            <a:r>
              <a:rPr lang="en-US" err="1">
                <a:latin typeface="Neue Haas Grotesk Text Pro"/>
                <a:ea typeface="+mn-lt"/>
                <a:cs typeface="+mn-lt"/>
              </a:rPr>
              <a:t>EdgeSimPy</a:t>
            </a:r>
            <a:r>
              <a:rPr lang="en-US">
                <a:latin typeface="Neue Haas Grotesk Text Pro"/>
                <a:ea typeface="+mn-lt"/>
                <a:cs typeface="+mn-lt"/>
              </a:rPr>
              <a:t> to generate tasks in real-time, simulating the spatiotemporal non-uniformity of our scenario.</a:t>
            </a:r>
            <a:endParaRPr lang="en-US">
              <a:latin typeface="Neue Haas Grotesk Text Pro"/>
            </a:endParaRPr>
          </a:p>
          <a:p>
            <a:endParaRPr lang="en-US"/>
          </a:p>
          <a:p>
            <a:r>
              <a:rPr lang="en-US" b="1">
                <a:latin typeface="Neue Haas Grotesk Text Pro"/>
                <a:ea typeface="+mn-lt"/>
                <a:cs typeface="+mn-lt"/>
              </a:rPr>
              <a:t>Performance Evaluation and Validation</a:t>
            </a:r>
            <a:endParaRPr lang="en-US">
              <a:latin typeface="Neue Haas Grotesk Text Pr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Neue Haas Grotesk Text Pro"/>
                <a:ea typeface="+mn-lt"/>
                <a:cs typeface="+mn-lt"/>
              </a:rPr>
              <a:t>Metric Collection</a:t>
            </a:r>
            <a:r>
              <a:rPr lang="en-US">
                <a:latin typeface="Neue Haas Grotesk Text Pro"/>
                <a:ea typeface="+mn-lt"/>
                <a:cs typeface="+mn-lt"/>
              </a:rPr>
              <a:t>: We will collect key metrics such as average delay, total cost, and virtual queue backlog to demonstrate the effectiveness and stability of our proposed solution.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Neue Haas Grotesk Text Pro"/>
                <a:ea typeface="+mn-lt"/>
                <a:cs typeface="+mn-lt"/>
              </a:rPr>
              <a:t>Code-to-Simulation Mapping</a:t>
            </a:r>
            <a:r>
              <a:rPr lang="en-US">
                <a:latin typeface="Neue Haas Grotesk Text Pro"/>
                <a:ea typeface="+mn-lt"/>
                <a:cs typeface="+mn-lt"/>
              </a:rPr>
              <a:t>: We will prepare a detailed walkthrough to explain how our custom-implemented algorithms (PSO and Harmony Search) integrate with and control the </a:t>
            </a:r>
            <a:r>
              <a:rPr lang="en-US" err="1">
                <a:latin typeface="Neue Haas Grotesk Text Pro"/>
                <a:ea typeface="+mn-lt"/>
                <a:cs typeface="+mn-lt"/>
              </a:rPr>
              <a:t>EdgeSimPy</a:t>
            </a:r>
            <a:r>
              <a:rPr lang="en-US">
                <a:latin typeface="Neue Haas Grotesk Text Pro"/>
                <a:ea typeface="+mn-lt"/>
                <a:cs typeface="+mn-lt"/>
              </a:rPr>
              <a:t> simulation environment.</a:t>
            </a:r>
            <a:endParaRPr lang="en-US">
              <a:latin typeface="Neue Haas Grotesk Text Pro"/>
            </a:endParaRPr>
          </a:p>
          <a:p>
            <a:pPr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16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BCFF-804B-0CC6-2100-A9FBE9FD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Neue Haas Grotesk Text Pro"/>
              </a:rPr>
              <a:t>RECAP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BA9CC-1466-DDFD-FA7A-B6D146075D7B}"/>
              </a:ext>
            </a:extLst>
          </p:cNvPr>
          <p:cNvSpPr txBox="1"/>
          <p:nvPr/>
        </p:nvSpPr>
        <p:spPr>
          <a:xfrm>
            <a:off x="1022066" y="1834119"/>
            <a:ext cx="1005689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eue Haas Grotesk Text Pro"/>
              </a:rPr>
              <a:t>Problem Addressed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Factories in Industrial IoT generate data that varies by location and time (</a:t>
            </a:r>
            <a:r>
              <a:rPr lang="en-US" b="1">
                <a:latin typeface="Neue Haas Grotesk Text Pro"/>
                <a:ea typeface="+mn-lt"/>
                <a:cs typeface="+mn-lt"/>
              </a:rPr>
              <a:t>spatiotemporal non-uniformity</a:t>
            </a:r>
            <a:r>
              <a:rPr lang="en-US">
                <a:latin typeface="Neue Haas Grotesk Text Pro"/>
                <a:ea typeface="+mn-lt"/>
                <a:cs typeface="+mn-lt"/>
              </a:rPr>
              <a:t>).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Edge servers have limited resources, and tasks must be processed</a:t>
            </a:r>
            <a:r>
              <a:rPr lang="en-US" b="1">
                <a:latin typeface="Neue Haas Grotesk Text Pro"/>
                <a:ea typeface="+mn-lt"/>
                <a:cs typeface="+mn-lt"/>
              </a:rPr>
              <a:t> </a:t>
            </a:r>
            <a:r>
              <a:rPr lang="en-US">
                <a:latin typeface="Neue Haas Grotesk Text Pro"/>
                <a:ea typeface="+mn-lt"/>
                <a:cs typeface="+mn-lt"/>
              </a:rPr>
              <a:t>quickly, securely, and cost-effectively.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Existing solutions struggle with dynamic workloads and long-term cost constraints.</a:t>
            </a:r>
            <a:br>
              <a:rPr lang="en-US">
                <a:latin typeface="Neue Haas Grotesk Text Pro"/>
              </a:rPr>
            </a:br>
            <a:endParaRPr lang="en-US">
              <a:latin typeface="Neue Haas Grotesk Text Pro"/>
            </a:endParaRPr>
          </a:p>
          <a:p>
            <a:r>
              <a:rPr lang="en-US" b="1">
                <a:latin typeface="Neue Haas Grotesk Text Pro"/>
              </a:rPr>
              <a:t>Proposed Solution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An online task scheduling framework that adapts in real time without prior knowledge.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Uses:</a:t>
            </a:r>
            <a:endParaRPr lang="en-US">
              <a:latin typeface="Neue Haas Grotesk Text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Lyapunov optimization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Graph models</a:t>
            </a:r>
            <a:endParaRPr lang="en-US">
              <a:latin typeface="Neue Haas Grotesk Text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Heuristic algorithms &amp; imitation learning </a:t>
            </a:r>
            <a:endParaRPr lang="en-US">
              <a:latin typeface="Neue Haas Grotesk Text Pro"/>
            </a:endParaRPr>
          </a:p>
          <a:p>
            <a:pPr algn="l"/>
            <a:endParaRPr lang="en-U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4977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C7B44-D503-9FB4-CAF9-719A5850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649-9176-8681-41AD-DEFC782A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Neue Haas Grotesk Text Pro"/>
              </a:rPr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8DEF3-BBF0-B1BD-D8E5-B8DC17499FFB}"/>
              </a:ext>
            </a:extLst>
          </p:cNvPr>
          <p:cNvSpPr txBox="1"/>
          <p:nvPr/>
        </p:nvSpPr>
        <p:spPr>
          <a:xfrm>
            <a:off x="447957" y="1834119"/>
            <a:ext cx="1080845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Neue Haas Grotesk Text Pro"/>
              </a:rPr>
              <a:t>Implementation Status</a:t>
            </a:r>
          </a:p>
          <a:p>
            <a:r>
              <a:rPr lang="en-US">
                <a:latin typeface="Neue Haas Grotesk Text Pro"/>
              </a:rPr>
              <a:t>We have implemented the Lyapunov optimization algorithm and heuristic search algorithms along with physical and network parameters for a numerical python simulation. Parallelly </a:t>
            </a:r>
            <a:r>
              <a:rPr lang="en-US" b="1">
                <a:latin typeface="Neue Haas Grotesk Text Pro"/>
              </a:rPr>
              <a:t>40%</a:t>
            </a:r>
            <a:r>
              <a:rPr lang="en-US">
                <a:latin typeface="Neue Haas Grotesk Text Pro"/>
              </a:rPr>
              <a:t> of the implementation is done in </a:t>
            </a:r>
            <a:r>
              <a:rPr lang="en-US" b="1" err="1">
                <a:latin typeface="Neue Haas Grotesk Text Pro"/>
              </a:rPr>
              <a:t>EdgeSimPy</a:t>
            </a:r>
            <a:endParaRPr lang="en-US" b="1">
              <a:latin typeface="Neue Haas Grotesk Text Pro"/>
            </a:endParaRPr>
          </a:p>
          <a:p>
            <a:endParaRPr lang="en-US"/>
          </a:p>
          <a:p>
            <a:r>
              <a:rPr lang="en-US" b="1">
                <a:latin typeface="Neue Haas Grotesk Text Pro"/>
              </a:rPr>
              <a:t>Lyapunov Optimization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Converts long-term cost constraints into real-time scheduling decisions.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Maintains virtual queues to track cost over time and ensure stability.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Balances task response delay and operational cost through a drift-plus-penalty approach.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Does not require prior knowledge of future workloads or network states.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latin typeface="Neue Haas Grotesk Text Pro"/>
            </a:endParaRPr>
          </a:p>
          <a:p>
            <a:r>
              <a:rPr lang="en-US" b="1">
                <a:latin typeface="Neue Haas Grotesk Text Pro"/>
              </a:rPr>
              <a:t>Heuristic Search Algorithms</a:t>
            </a:r>
            <a:endParaRPr lang="en-US">
              <a:latin typeface="Neue Haas Grotesk Text Pro"/>
            </a:endParaRPr>
          </a:p>
          <a:p>
            <a:r>
              <a:rPr lang="en-US" b="1">
                <a:latin typeface="Neue Haas Grotesk Text Pro"/>
              </a:rPr>
              <a:t>Particle Swarm Optimization (PSO)</a:t>
            </a:r>
            <a:endParaRPr lang="en-US">
              <a:latin typeface="Neue Haas Grotesk Text Pr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Used for factory classification into source, sink, or isolated nodes.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Efficiently searches large solution spaces while reducing computation time.</a:t>
            </a:r>
            <a:endParaRPr lang="en-US">
              <a:latin typeface="Neue Haas Grotesk Text Pro"/>
            </a:endParaRPr>
          </a:p>
          <a:p>
            <a:r>
              <a:rPr lang="en-US" b="1">
                <a:latin typeface="Neue Haas Grotesk Text Pro"/>
              </a:rPr>
              <a:t>Harmony Search (HS)</a:t>
            </a:r>
            <a:endParaRPr lang="en-US">
              <a:latin typeface="Neue Haas Grotesk Text Pr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Neue Haas Grotesk Text Pro"/>
                <a:ea typeface="+mn-lt"/>
                <a:cs typeface="+mn-lt"/>
              </a:rPr>
              <a:t>Optimizes task allocation once node categories are fixed.</a:t>
            </a:r>
            <a:endParaRPr lang="en-U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32099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4364-E044-1B28-B412-880BB30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1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Neue Haas Grotesk Text Pro"/>
              </a:rPr>
              <a:t>ARCHITECTURE DIAGRAM</a:t>
            </a:r>
            <a:endParaRPr lang="en-US"/>
          </a:p>
        </p:txBody>
      </p:sp>
      <p:pic>
        <p:nvPicPr>
          <p:cNvPr id="4" name="Picture 3" descr="A diagram of a factory network&#10;&#10;AI-generated content may be incorrect.">
            <a:extLst>
              <a:ext uri="{FF2B5EF4-FFF2-40B4-BE49-F238E27FC236}">
                <a16:creationId xmlns:a16="http://schemas.microsoft.com/office/drawing/2014/main" id="{CF830C15-C276-3DBA-66C2-896FB646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3" y="1445746"/>
            <a:ext cx="10114454" cy="49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24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6C14-CB22-FF4A-0AA3-C3AAB898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21764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baseline="0">
                <a:latin typeface="Neue Haas Grotesk Text Pro"/>
              </a:rPr>
              <a:t>Heuristic Search </a:t>
            </a:r>
            <a:r>
              <a:rPr lang="en-US" sz="2800" b="1">
                <a:latin typeface="Neue Haas Grotesk Text Pro"/>
              </a:rPr>
              <a:t>Algorithms</a:t>
            </a:r>
            <a:endParaRPr lang="en-US" sz="2800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7BA-A5DA-7E18-D020-E0F80453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989884"/>
            <a:ext cx="10515600" cy="5199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/>
          </a:p>
          <a:p>
            <a:pPr>
              <a:buNone/>
            </a:pPr>
            <a:r>
              <a:rPr lang="en-US" sz="2400" b="1">
                <a:latin typeface="Neue Haas Grotesk Text Pro"/>
              </a:rPr>
              <a:t>High-Level Strategy (PSO):</a:t>
            </a:r>
            <a:endParaRPr lang="en-US" sz="2400">
              <a:latin typeface="Neue Haas Grotesk Text Pro"/>
            </a:endParaRPr>
          </a:p>
          <a:p>
            <a:r>
              <a:rPr lang="en-US" sz="2000">
                <a:latin typeface="Neue Haas Grotesk Text Pro"/>
                <a:ea typeface="+mn-lt"/>
                <a:cs typeface="+mn-lt"/>
              </a:rPr>
              <a:t>The first stage is about forming a high-level plan for the entire network. The goal is to answer the question:</a:t>
            </a:r>
            <a:r>
              <a:rPr lang="en-US" sz="2000" b="1">
                <a:latin typeface="Neue Haas Grotesk Text Pro"/>
                <a:ea typeface="+mn-lt"/>
                <a:cs typeface="+mn-lt"/>
              </a:rPr>
              <a:t> "What is the best configuration of roles (Source, Sink, Isolated) for our network of factories right now?"</a:t>
            </a:r>
            <a:endParaRPr lang="en-US" b="1">
              <a:latin typeface="Neue Haas Grotesk Text Pro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Neue Haas Grotesk Text Pro"/>
                <a:ea typeface="+mn-lt"/>
                <a:cs typeface="+mn-lt"/>
              </a:rPr>
              <a:t>Problem Type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: This is a </a:t>
            </a:r>
            <a:r>
              <a:rPr lang="en-US" sz="2000" b="1">
                <a:latin typeface="Neue Haas Grotesk Text Pro"/>
                <a:ea typeface="+mn-lt"/>
                <a:cs typeface="+mn-lt"/>
              </a:rPr>
              <a:t>discrete combinatorial optimization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 problem. The number of possible combinations of roles is vast, and a brute-force search would be impossible in real-time.</a:t>
            </a:r>
            <a:endParaRPr lang="en-US">
              <a:latin typeface="Neue Haas Grotesk Text Pro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Neue Haas Grotesk Text Pro"/>
                <a:ea typeface="+mn-lt"/>
                <a:cs typeface="+mn-lt"/>
              </a:rPr>
              <a:t>Why PSO is a great fit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: PSO excels at quickly exploring a large and complex solution space to find a good starting point. Its social, "swarming" behavior is perfect for this task because:</a:t>
            </a:r>
            <a:endParaRPr lang="en-US">
              <a:latin typeface="Neue Haas Grotesk Text Pro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b="1">
                <a:latin typeface="Neue Haas Grotesk Text Pro"/>
                <a:ea typeface="+mn-lt"/>
                <a:cs typeface="+mn-lt"/>
              </a:rPr>
              <a:t>Broad Search</a:t>
            </a:r>
            <a:endParaRPr lang="en-US" sz="2000">
              <a:latin typeface="Neue Haas Grotesk Text Pro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b="1">
                <a:latin typeface="Neue Haas Grotesk Text Pro"/>
                <a:ea typeface="+mn-lt"/>
                <a:cs typeface="+mn-lt"/>
              </a:rPr>
              <a:t>Fast Convergence</a:t>
            </a:r>
            <a:endParaRPr lang="en-US" sz="2000">
              <a:latin typeface="Neue Haas Grotesk Text Pro"/>
              <a:ea typeface="+mn-lt"/>
              <a:cs typeface="+mn-lt"/>
            </a:endParaRPr>
          </a:p>
          <a:p>
            <a:r>
              <a:rPr lang="en-US" sz="1900">
                <a:latin typeface="Neue Haas Grotesk Text Pro"/>
              </a:rPr>
              <a:t>The output of this stage is a single, optimized assignment, such as [Source, Isolated, Sink, Source, Sink] (</a:t>
            </a:r>
            <a:r>
              <a:rPr lang="en-US" sz="1900" err="1">
                <a:latin typeface="Neue Haas Grotesk Text Pro"/>
              </a:rPr>
              <a:t>eg</a:t>
            </a:r>
            <a:r>
              <a:rPr lang="en-US" sz="1900">
                <a:latin typeface="Neue Haas Grotesk Text Pro"/>
              </a:rPr>
              <a:t>), which serves as the blueprint for the next stage.</a:t>
            </a:r>
            <a:endParaRPr lang="en-U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223241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4EC7-721B-DDD7-6E44-6FE8644E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254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Neue Haas Grotesk Text Pro"/>
              </a:rPr>
              <a:t>Heuristic Search Algorithms</a:t>
            </a:r>
            <a:endParaRPr lang="en-US" sz="2800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FF27-40BA-B536-6470-6826FF8B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3217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Neue Haas Grotesk Text Pro"/>
              </a:rPr>
              <a:t>Low-Level Execution (Harmony Search):</a:t>
            </a:r>
          </a:p>
          <a:p>
            <a:r>
              <a:rPr lang="en-US" sz="2000">
                <a:latin typeface="Neue Haas Grotesk Text Pro"/>
                <a:ea typeface="+mn-lt"/>
                <a:cs typeface="+mn-lt"/>
              </a:rPr>
              <a:t>The second stage takes the strategic blueprint from the PSO and translates it into a detailed, executable plan. The goal here is to answer the question: </a:t>
            </a:r>
            <a:r>
              <a:rPr lang="en-US" sz="2000" b="1">
                <a:latin typeface="Neue Haas Grotesk Text Pro"/>
                <a:ea typeface="+mn-lt"/>
                <a:cs typeface="+mn-lt"/>
              </a:rPr>
              <a:t>"Now that we know who the Sources and Sinks are, exactly how many tasks should each Source send to each Sink?"</a:t>
            </a:r>
            <a:endParaRPr lang="en-US" sz="2000" b="1">
              <a:latin typeface="Neue Haas Grotesk Text Pro"/>
            </a:endParaRPr>
          </a:p>
          <a:p>
            <a:r>
              <a:rPr lang="en-US" sz="2000" b="1">
                <a:latin typeface="Neue Haas Grotesk Text Pro"/>
                <a:ea typeface="+mn-lt"/>
                <a:cs typeface="+mn-lt"/>
              </a:rPr>
              <a:t>Problem Type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: This is a </a:t>
            </a:r>
            <a:r>
              <a:rPr lang="en-US" sz="2000" b="1">
                <a:latin typeface="Neue Haas Grotesk Text Pro"/>
                <a:ea typeface="+mn-lt"/>
                <a:cs typeface="+mn-lt"/>
              </a:rPr>
              <a:t>continuous numerical optimization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 problem. The task is to find the precise numerical values for task offloading that will minimize delay and cost.</a:t>
            </a:r>
            <a:endParaRPr lang="en-US" sz="2000">
              <a:latin typeface="Neue Haas Grotesk Text Pro"/>
            </a:endParaRPr>
          </a:p>
          <a:p>
            <a:r>
              <a:rPr lang="en-US" sz="2000" b="1">
                <a:latin typeface="Neue Haas Grotesk Text Pro"/>
                <a:ea typeface="+mn-lt"/>
                <a:cs typeface="+mn-lt"/>
              </a:rPr>
              <a:t>Why HS is a great fit</a:t>
            </a:r>
            <a:r>
              <a:rPr lang="en-US" sz="2000">
                <a:latin typeface="Neue Haas Grotesk Text Pro"/>
                <a:ea typeface="+mn-lt"/>
                <a:cs typeface="+mn-lt"/>
              </a:rPr>
              <a:t>: HS is well-suited for fine-tuning a solution within a defined space. Its "improvisation" and "pitch adjustment" mechanics make it ideal for this task:</a:t>
            </a:r>
            <a:endParaRPr lang="en-US" sz="2000">
              <a:latin typeface="Neue Haas Grotesk Text Pro"/>
            </a:endParaRPr>
          </a:p>
          <a:p>
            <a:pPr lvl="1"/>
            <a:r>
              <a:rPr lang="en-US" sz="2000" b="1">
                <a:latin typeface="Neue Haas Grotesk Text Pro"/>
                <a:ea typeface="+mn-lt"/>
                <a:cs typeface="+mn-lt"/>
              </a:rPr>
              <a:t>Fine-Tuning</a:t>
            </a:r>
            <a:endParaRPr lang="en-US" sz="2000">
              <a:latin typeface="Neue Haas Grotesk Text Pro"/>
            </a:endParaRPr>
          </a:p>
          <a:p>
            <a:pPr lvl="1"/>
            <a:r>
              <a:rPr lang="en-US" sz="2000" b="1">
                <a:latin typeface="Neue Haas Grotesk Text Pro"/>
                <a:ea typeface="+mn-lt"/>
                <a:cs typeface="+mn-lt"/>
              </a:rPr>
              <a:t>Refining a Solution</a:t>
            </a:r>
            <a:endParaRPr lang="en-US" sz="2000" b="1">
              <a:latin typeface="Neue Haas Grotesk Text Pro"/>
            </a:endParaRPr>
          </a:p>
          <a:p>
            <a:r>
              <a:rPr lang="en-US" sz="2000">
                <a:latin typeface="Neue Haas Grotesk Text Pro"/>
                <a:ea typeface="+mn-lt"/>
                <a:cs typeface="+mn-lt"/>
              </a:rPr>
              <a:t>This output is the specific schedule for task offloading that the central controller would execute.</a:t>
            </a:r>
            <a:endParaRPr lang="en-US" sz="2000" b="1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184944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F823-1602-4BF0-A409-A95BD95B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235" y="2780791"/>
            <a:ext cx="9226923" cy="12929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9600" b="1">
                <a:latin typeface="Neue Haas Grotesk Text Pro"/>
              </a:rPr>
              <a:t>Simulation Demo</a:t>
            </a:r>
            <a:endParaRPr lang="en-US" b="1">
              <a:latin typeface="Neue Haas Grotesk Text Pro"/>
            </a:endParaRPr>
          </a:p>
          <a:p>
            <a:endParaRPr lang="en-US" b="1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245286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D073-5406-7353-8FAF-0229486C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Edge Side Contribution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E703-913F-8DD1-8B4D-1A25244064CA}"/>
              </a:ext>
            </a:extLst>
          </p:cNvPr>
          <p:cNvSpPr txBox="1"/>
          <p:nvPr/>
        </p:nvSpPr>
        <p:spPr>
          <a:xfrm>
            <a:off x="171450" y="1476375"/>
            <a:ext cx="3095625" cy="23083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Input Parameters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CPU capacity (F)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Bandwidth (R)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Cycles per task (C)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size (L)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Communication cost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Lyapunov parameters.</a:t>
            </a:r>
            <a:endParaRPr lang="en-US"/>
          </a:p>
          <a:p>
            <a:pPr>
              <a:buFont typeface="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412CD-1573-DF69-0DE4-6B580062C0BC}"/>
              </a:ext>
            </a:extLst>
          </p:cNvPr>
          <p:cNvSpPr txBox="1"/>
          <p:nvPr/>
        </p:nvSpPr>
        <p:spPr>
          <a:xfrm>
            <a:off x="3598293" y="1472421"/>
            <a:ext cx="3656342" cy="203132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Lyapunov Drift Penalty Function</a:t>
            </a:r>
            <a:endParaRPr lang="en-US" b="1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Full integration of computation time, communication delay, and energy cost.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Virtual queue (Q[t]) tracks energy constraint violation.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1A2B9-B51B-6DF4-9170-9E54BFDA2EEE}"/>
              </a:ext>
            </a:extLst>
          </p:cNvPr>
          <p:cNvSpPr txBox="1"/>
          <p:nvPr/>
        </p:nvSpPr>
        <p:spPr>
          <a:xfrm>
            <a:off x="7806365" y="1479071"/>
            <a:ext cx="3872002" cy="147732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PSO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Optimized using parameters F, R, C, </a:t>
            </a:r>
            <a:r>
              <a:rPr lang="en-US" err="1">
                <a:ea typeface="+mn-lt"/>
                <a:cs typeface="+mn-lt"/>
              </a:rPr>
              <a:t>CommCost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latin typeface="Consolas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Assignment evaluated with drift-plus-penalty objective.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032EE-46CE-4F88-72E7-E520736E1B43}"/>
              </a:ext>
            </a:extLst>
          </p:cNvPr>
          <p:cNvSpPr txBox="1"/>
          <p:nvPr/>
        </p:nvSpPr>
        <p:spPr>
          <a:xfrm>
            <a:off x="174505" y="4060166"/>
            <a:ext cx="3095625" cy="203132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Harmony Search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Uses </a:t>
            </a:r>
            <a:r>
              <a:rPr lang="en-US" b="1">
                <a:ea typeface="+mn-lt"/>
                <a:cs typeface="+mn-lt"/>
              </a:rPr>
              <a:t>CPU-based sink capacity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>
                <a:latin typeface="Consolas"/>
              </a:rPr>
              <a:t>F[j]/C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Adds computed metrics: comp time, comm time, energy cost.</a:t>
            </a:r>
            <a:endParaRPr lang="en-US"/>
          </a:p>
          <a:p>
            <a:endParaRPr lang="en-US" b="1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A1DDB-3B32-F346-2364-344CA932F2FE}"/>
              </a:ext>
            </a:extLst>
          </p:cNvPr>
          <p:cNvSpPr txBox="1"/>
          <p:nvPr/>
        </p:nvSpPr>
        <p:spPr>
          <a:xfrm>
            <a:off x="3595417" y="4059986"/>
            <a:ext cx="3663350" cy="147732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Outputs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Per-slot logs of assignments and decisions.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Final averages: </a:t>
            </a:r>
            <a:r>
              <a:rPr lang="en-US" b="1" err="1"/>
              <a:t>T_avg</a:t>
            </a:r>
            <a:r>
              <a:rPr lang="en-US"/>
              <a:t>, </a:t>
            </a:r>
            <a:r>
              <a:rPr lang="en-US" b="1" err="1"/>
              <a:t>E_avg</a:t>
            </a:r>
            <a:r>
              <a:rPr lang="en-US"/>
              <a:t>, and virtual queue stability.</a:t>
            </a:r>
          </a:p>
        </p:txBody>
      </p:sp>
    </p:spTree>
    <p:extLst>
      <p:ext uri="{BB962C8B-B14F-4D97-AF65-F5344CB8AC3E}">
        <p14:creationId xmlns:p14="http://schemas.microsoft.com/office/powerpoint/2010/main" val="324443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9771E-B7A7-035F-8DEA-5CD0E7AB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84" y="1687361"/>
            <a:ext cx="6422571" cy="4016828"/>
          </a:xfrm>
          <a:prstGeom prst="rect">
            <a:avLst/>
          </a:prstGeom>
        </p:spPr>
      </p:pic>
      <p:pic>
        <p:nvPicPr>
          <p:cNvPr id="5" name="Picture 4" descr="A computer screen with numbers and digits&#10;&#10;AI-generated content may be incorrect.">
            <a:extLst>
              <a:ext uri="{FF2B5EF4-FFF2-40B4-BE49-F238E27FC236}">
                <a16:creationId xmlns:a16="http://schemas.microsoft.com/office/drawing/2014/main" id="{538447EC-C99C-6F11-392F-043314CD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47" y="2398939"/>
            <a:ext cx="5370773" cy="269013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9B0107B-5910-BEF4-B3E0-DEE6D742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1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Neue Haas Grotesk Text Pro"/>
              </a:rPr>
              <a:t>RESULT -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THING DIFFERENT - 02</vt:lpstr>
      <vt:lpstr>RECAP</vt:lpstr>
      <vt:lpstr>UPDATE</vt:lpstr>
      <vt:lpstr>ARCHITECTURE DIAGRAM</vt:lpstr>
      <vt:lpstr>Heuristic Search Algorithms</vt:lpstr>
      <vt:lpstr>Heuristic Search Algorithms</vt:lpstr>
      <vt:lpstr>PowerPoint Presentation</vt:lpstr>
      <vt:lpstr>Edge Side Contribution</vt:lpstr>
      <vt:lpstr>RESULT - V</vt:lpstr>
      <vt:lpstr>PLAN FOR REVIEW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2025-09-11T09:58:32Z</dcterms:created>
  <dcterms:modified xsi:type="dcterms:W3CDTF">2025-09-26T06:50:03Z</dcterms:modified>
</cp:coreProperties>
</file>