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3F05B46F.xml" ContentType="application/vnd.ms-powerpoint.comments+xml"/>
  <Override PartName="/ppt/comments/modernComment_105_EF38D7B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9" r:id="rId3"/>
    <p:sldId id="258" r:id="rId4"/>
    <p:sldId id="266" r:id="rId5"/>
    <p:sldId id="259" r:id="rId6"/>
    <p:sldId id="270" r:id="rId7"/>
    <p:sldId id="271" r:id="rId8"/>
    <p:sldId id="267" r:id="rId9"/>
    <p:sldId id="261" r:id="rId10"/>
    <p:sldId id="272" r:id="rId11"/>
    <p:sldId id="265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FD0133-0C85-0E95-8E31-15763067BF95}" name="Guest User" initials="GU" userId="S::urn:spo:tenantanon#00f9cda3-075e-44e5-aa0b-aba3add6539f::" providerId="AD"/>
  <p188:author id="{B71FEA8D-26C9-6F31-D3D8-12FC35F59657}" name="Ajeth S" initials="AS" userId="2f2171898c766fc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A79C7-5454-6DD4-8BE3-4A54F48123C7}" v="47" dt="2025-08-04T13:01:31.357"/>
    <p1510:client id="{4CD89ED3-F3A7-52FD-5B0C-64CF69B9702E}" v="122" dt="2025-08-04T12:09:56.871"/>
    <p1510:client id="{7851DD2A-DFFD-91CC-2E38-9D1010EF9D17}" v="507" dt="2025-08-04T17:38:25.855"/>
    <p1510:client id="{D46221FB-477E-437F-6DAA-03BCCDA16939}" v="48" dt="2025-08-04T12:13:57.860"/>
    <p1510:client id="{D8191165-DE0F-A368-0A3E-8ABC780B77C0}" v="66" dt="2025-08-04T12:43:48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3_3F05B4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0037E8-D13E-40B6-9879-D2640A038C1F}" authorId="{85FD0133-0C85-0E95-8E31-15763067BF95}" created="2025-08-04T12:32:37.925">
    <pc:sldMkLst xmlns:pc="http://schemas.microsoft.com/office/powerpoint/2013/main/command">
      <pc:docMk/>
      <pc:sldMk cId="1057338479" sldId="259"/>
    </pc:sldMkLst>
    <p188:txBody>
      <a:bodyPr/>
      <a:lstStyle/>
      <a:p>
        <a:r>
          <a:rPr lang="en-US"/>
          <a:t>need to add references</a:t>
        </a:r>
      </a:p>
    </p188:txBody>
  </p188:cm>
</p188:cmLst>
</file>

<file path=ppt/comments/modernComment_105_EF38D7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F2E6A5-3C10-49CB-9C71-1EF04F0EFC2D}" authorId="{B71FEA8D-26C9-6F31-D3D8-12FC35F59657}" created="2025-08-04T14:18:43.644">
    <pc:sldMkLst xmlns:pc="http://schemas.microsoft.com/office/powerpoint/2013/main/command">
      <pc:docMk/>
      <pc:sldMk cId="4013479871" sldId="261"/>
    </pc:sldMkLst>
    <p188:txBody>
      <a:bodyPr/>
      <a:lstStyle/>
      <a:p>
        <a:r>
          <a:rPr lang="en-IN"/>
          <a:t>Why, what how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3_3F05B46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EF38D7B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DE307-A4AB-D48F-31F1-C790372F01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709" r="-2" b="1928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923" y="903482"/>
            <a:ext cx="7588155" cy="2236264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  <a:latin typeface="Aptos"/>
              </a:rPr>
              <a:t>Spatiotemporal Non-Uniformity-Aware Online </a:t>
            </a:r>
            <a:r>
              <a:rPr lang="en-US" sz="3800" b="1" u="sng" dirty="0">
                <a:solidFill>
                  <a:srgbClr val="FFFFFF"/>
                </a:solidFill>
                <a:latin typeface="Aptos"/>
              </a:rPr>
              <a:t>Task Scheduling</a:t>
            </a:r>
            <a:r>
              <a:rPr lang="en-US" sz="3800" b="1" dirty="0">
                <a:solidFill>
                  <a:srgbClr val="FFFFFF"/>
                </a:solidFill>
                <a:latin typeface="Aptos"/>
              </a:rPr>
              <a:t> in Collaborative Edge Computing for </a:t>
            </a:r>
            <a:r>
              <a:rPr lang="en-US" sz="3800" b="1" u="sng" err="1">
                <a:solidFill>
                  <a:srgbClr val="FFFFFF"/>
                </a:solidFill>
                <a:latin typeface="Aptos"/>
              </a:rPr>
              <a:t>IIoT</a:t>
            </a:r>
            <a:endParaRPr lang="en-US" sz="3800" u="sng" err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923" y="3265617"/>
            <a:ext cx="7588155" cy="14140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>
                <a:solidFill>
                  <a:srgbClr val="FFFFFF"/>
                </a:solidFill>
              </a:rPr>
              <a:t>Team: </a:t>
            </a:r>
            <a:r>
              <a:rPr lang="en-US" sz="2200" dirty="0">
                <a:solidFill>
                  <a:srgbClr val="FFFFFF"/>
                </a:solidFill>
              </a:rPr>
              <a:t>Thing Different - 02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solidFill>
                  <a:srgbClr val="FFFFFF"/>
                </a:solidFill>
                <a:ea typeface="+mn-lt"/>
                <a:cs typeface="+mn-lt"/>
              </a:rPr>
              <a:t>Authors: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Yang Li, Xing Zhang, </a:t>
            </a:r>
            <a:r>
              <a:rPr lang="en-US" sz="2200" dirty="0" err="1">
                <a:solidFill>
                  <a:srgbClr val="FFFFFF"/>
                </a:solidFill>
                <a:ea typeface="+mn-lt"/>
                <a:cs typeface="+mn-lt"/>
              </a:rPr>
              <a:t>Yukun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 Sun, Wenbo Wang, Bo Lei</a:t>
            </a:r>
            <a:endParaRPr lang="en-US" sz="2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22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0E87BF-08E6-6643-A3DA-026CF327C8F6}"/>
              </a:ext>
            </a:extLst>
          </p:cNvPr>
          <p:cNvSpPr txBox="1">
            <a:spLocks/>
          </p:cNvSpPr>
          <p:nvPr/>
        </p:nvSpPr>
        <p:spPr>
          <a:xfrm>
            <a:off x="483283" y="4952177"/>
            <a:ext cx="7588155" cy="1414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CB.SC.U4CSE23105 - Amrith</a:t>
            </a:r>
            <a:endParaRPr lang="en-US" dirty="0"/>
          </a:p>
          <a:p>
            <a:pPr algn="l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CB.SC.U4CSE23142 - S </a:t>
            </a:r>
            <a:r>
              <a:rPr lang="en-US" sz="2200" dirty="0" err="1">
                <a:solidFill>
                  <a:srgbClr val="FFFFFF"/>
                </a:solidFill>
              </a:rPr>
              <a:t>Ajeth</a:t>
            </a:r>
            <a:endParaRPr lang="en-US" sz="2200">
              <a:solidFill>
                <a:srgbClr val="FFFFFF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CB.SC.U4CSE23145 - Sarvesha</a:t>
            </a:r>
          </a:p>
          <a:p>
            <a:pPr algn="l">
              <a:lnSpc>
                <a:spcPct val="110000"/>
              </a:lnSpc>
            </a:pPr>
            <a:r>
              <a:rPr lang="en-US" sz="2200" dirty="0">
                <a:solidFill>
                  <a:srgbClr val="FFFFFF"/>
                </a:solidFill>
              </a:rPr>
              <a:t>CB.SC.U4CSE23157 - Varun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47-1DB5-3440-197C-64FC804B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1" y="217922"/>
            <a:ext cx="10653578" cy="1132258"/>
          </a:xfrm>
        </p:spPr>
        <p:txBody>
          <a:bodyPr/>
          <a:lstStyle/>
          <a:p>
            <a:pPr algn="ctr"/>
            <a:r>
              <a:rPr lang="en-US" dirty="0"/>
              <a:t>The Role of Lyapunov Optimization Contd.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374EAD-D378-03ED-C9B2-468DAD6E1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7" y="1350180"/>
            <a:ext cx="1157935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it's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Lyapunov optimization works by transforming a long-term problem into a series of real-time, single-slot problems. It does this by creating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"virtual queue"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tracks the violation of the long-term cost constraint. The algorithm's job is to make decisions in each time slot that keep this virtual queue stable.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is a perfect fit for this problem because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 is highly dynamic and stochastic. Traditional methods that require a perfect forecast of future events are impractical. Lyapunov optimization allows the system to be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and adaptive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decisions based on the current system state, a crucial capability for real-time industrial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it's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Lyapunov optimization algorithm is invoked at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beginning of each discrete time slot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 each slot, it performs the following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observes the current system state (e.g., new requests, virtual queue backlog).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solves the real-time sub-problem to find the best scheduling decision for that specific time slot.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updates the virtual queue based on the cost of the decision made.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proceeds to the next time slot, repeating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4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03BF1D-CD8C-506B-60D4-269EBB38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548640"/>
            <a:ext cx="11007146" cy="113225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1B1C1D"/>
                </a:solidFill>
                <a:latin typeface="Google Sans"/>
              </a:rPr>
              <a:t>Heuristic-Based Hierarchical Optimization</a:t>
            </a:r>
            <a:br>
              <a:rPr lang="en-US" altLang="en-US" dirty="0">
                <a:solidFill>
                  <a:srgbClr val="1B1C1D"/>
                </a:solidFill>
                <a:latin typeface="Google Sans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038F9-56EF-60A0-7E67-8A2DF37C052E}"/>
              </a:ext>
            </a:extLst>
          </p:cNvPr>
          <p:cNvSpPr txBox="1"/>
          <p:nvPr/>
        </p:nvSpPr>
        <p:spPr>
          <a:xfrm>
            <a:off x="259080" y="1341725"/>
            <a:ext cx="11726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General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is:</a:t>
            </a:r>
            <a:r>
              <a:rPr lang="en-US" dirty="0"/>
              <a:t> A strategy that breaks down a complex, difficult problem into smaller, more manageable sub-problems to find a quick, effective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it's used:</a:t>
            </a:r>
            <a:r>
              <a:rPr lang="en-US" dirty="0"/>
              <a:t> It's a pragmatic way to solve </a:t>
            </a:r>
            <a:r>
              <a:rPr lang="en-US" b="1" dirty="0"/>
              <a:t>NP-hard problems</a:t>
            </a:r>
            <a:r>
              <a:rPr lang="en-US" dirty="0"/>
              <a:t>, which are too slow to solve perfectly.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EFBF2-B7B7-8E31-49E2-7199CB6BB0CD}"/>
              </a:ext>
            </a:extLst>
          </p:cNvPr>
          <p:cNvSpPr txBox="1"/>
          <p:nvPr/>
        </p:nvSpPr>
        <p:spPr>
          <a:xfrm>
            <a:off x="259081" y="3032070"/>
            <a:ext cx="11007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Specific Use in this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it's used here:</a:t>
            </a:r>
            <a:r>
              <a:rPr lang="en-US" dirty="0"/>
              <a:t> A two-step process to solve the NP-hard task scheduling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A </a:t>
            </a:r>
            <a:r>
              <a:rPr lang="en-US" b="1" dirty="0"/>
              <a:t>discrete particle swarm algorithm (PSO)</a:t>
            </a:r>
            <a:r>
              <a:rPr lang="en-US" dirty="0"/>
              <a:t> classifies factories as a </a:t>
            </a:r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b="1" dirty="0"/>
              <a:t>sink</a:t>
            </a:r>
            <a:r>
              <a:rPr lang="en-US" dirty="0"/>
              <a:t>, or </a:t>
            </a:r>
            <a:r>
              <a:rPr lang="en-US" b="1" dirty="0"/>
              <a:t>isolated node</a:t>
            </a:r>
            <a:r>
              <a:rPr lang="en-US" dirty="0"/>
              <a:t>. This dramatically simplifies the 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A </a:t>
            </a:r>
            <a:r>
              <a:rPr lang="en-US" b="1" dirty="0"/>
              <a:t>harmony search (HS)</a:t>
            </a:r>
            <a:r>
              <a:rPr lang="en-US" dirty="0"/>
              <a:t> algorithm then determines the specific number of tasks to be forwarded between the classified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result:</a:t>
            </a:r>
            <a:r>
              <a:rPr lang="en-US" dirty="0"/>
              <a:t> This approach finds an efficient, near-optimal scheduling decision in real time, making the problem solvable for practical </a:t>
            </a:r>
            <a:r>
              <a:rPr lang="en-US" dirty="0" err="1"/>
              <a:t>IIoT</a:t>
            </a:r>
            <a:r>
              <a:rPr lang="en-US" dirty="0"/>
              <a:t> deployments.</a:t>
            </a:r>
          </a:p>
        </p:txBody>
      </p:sp>
    </p:spTree>
    <p:extLst>
      <p:ext uri="{BB962C8B-B14F-4D97-AF65-F5344CB8AC3E}">
        <p14:creationId xmlns:p14="http://schemas.microsoft.com/office/powerpoint/2010/main" val="93903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60CF8-55B7-1C43-753E-4A25CEC4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7" y="563878"/>
            <a:ext cx="12376404" cy="792482"/>
          </a:xfrm>
        </p:spPr>
        <p:txBody>
          <a:bodyPr anchor="ctr">
            <a:normAutofit fontScale="90000"/>
          </a:bodyPr>
          <a:lstStyle/>
          <a:p>
            <a:r>
              <a:rPr lang="en-US" sz="4000" b="0" dirty="0">
                <a:ea typeface="+mj-lt"/>
                <a:cs typeface="+mj-lt"/>
              </a:rPr>
              <a:t> Low-Complexity Acceleration with Imitation Learning</a:t>
            </a:r>
            <a:endParaRPr lang="en-US" sz="4000" dirty="0">
              <a:ea typeface="+mj-lt"/>
              <a:cs typeface="+mj-lt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0B4931-5CB5-2FEA-4666-6238F5D0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77" y="1356360"/>
            <a:ext cx="1194507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General Use</a:t>
            </a:r>
          </a:p>
          <a:p>
            <a:r>
              <a:rPr lang="en-US" sz="2000" b="1" dirty="0"/>
              <a:t>What it is:</a:t>
            </a:r>
            <a:r>
              <a:rPr lang="en-US" sz="2000" dirty="0"/>
              <a:t> A machine learning strategy where an agent learns to perform a task by </a:t>
            </a:r>
            <a:r>
              <a:rPr lang="en-US" sz="2000" b="1" dirty="0"/>
              <a:t>mimicking an expert's behavior</a:t>
            </a:r>
            <a:r>
              <a:rPr lang="en-US" sz="2000" dirty="0"/>
              <a:t>, rather than learning through trial and error.</a:t>
            </a:r>
          </a:p>
          <a:p>
            <a:r>
              <a:rPr lang="en-US" sz="2000" b="1" dirty="0"/>
              <a:t>Why it's used:</a:t>
            </a:r>
            <a:r>
              <a:rPr lang="en-US" sz="2000" dirty="0"/>
              <a:t> It is highly effective for reducing </a:t>
            </a:r>
            <a:r>
              <a:rPr lang="en-US" sz="2000" b="1" dirty="0"/>
              <a:t>computational complexity</a:t>
            </a:r>
            <a:r>
              <a:rPr lang="en-US" sz="2000" dirty="0"/>
              <a:t> and improving </a:t>
            </a:r>
            <a:r>
              <a:rPr lang="en-US" sz="2000" b="1" dirty="0"/>
              <a:t>scalability</a:t>
            </a:r>
            <a:r>
              <a:rPr lang="en-US" sz="2000" dirty="0"/>
              <a:t>, especially in systems where real-time decisions are critical and a slower, more complex "expert" algorithm already exists.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1" dirty="0"/>
              <a:t>Specific Use in this Research</a:t>
            </a:r>
          </a:p>
          <a:p>
            <a:r>
              <a:rPr lang="en-US" sz="2000" b="1" dirty="0"/>
              <a:t>How it's used here:</a:t>
            </a:r>
            <a:r>
              <a:rPr lang="en-US" sz="2000" dirty="0"/>
              <a:t> The project's more complex </a:t>
            </a:r>
            <a:r>
              <a:rPr lang="en-US" sz="2000" b="1" dirty="0"/>
              <a:t>Heuristic-Based Hierarchical (HH)</a:t>
            </a:r>
            <a:r>
              <a:rPr lang="en-US" sz="2000" dirty="0"/>
              <a:t> algorithm acts as the "expert." An </a:t>
            </a:r>
            <a:r>
              <a:rPr lang="en-US" sz="2000" b="1" dirty="0"/>
              <a:t>Imitation Learning (IL)</a:t>
            </a:r>
            <a:r>
              <a:rPr lang="en-US" sz="2000" dirty="0"/>
              <a:t> model, built with a </a:t>
            </a:r>
            <a:r>
              <a:rPr lang="en-US" sz="2000" b="1" dirty="0"/>
              <a:t>Graph Neural Network (GNN)</a:t>
            </a:r>
            <a:r>
              <a:rPr lang="en-US" sz="2000" dirty="0"/>
              <a:t>, is trained to mimic the HH algorithm's high-level category assignment decisions.</a:t>
            </a:r>
          </a:p>
          <a:p>
            <a:r>
              <a:rPr lang="en-US" sz="2000" b="1" dirty="0"/>
              <a:t>The result:</a:t>
            </a:r>
            <a:r>
              <a:rPr lang="en-US" sz="2000" dirty="0"/>
              <a:t> This allows the system to make decisions with a significant </a:t>
            </a:r>
            <a:r>
              <a:rPr lang="en-US" sz="2000" b="1" dirty="0"/>
              <a:t>reduction in runtime</a:t>
            </a:r>
            <a:r>
              <a:rPr lang="en-US" sz="2000" dirty="0"/>
              <a:t>, making the solution practical and scalable for large-scale </a:t>
            </a:r>
            <a:r>
              <a:rPr lang="en-US" sz="2000" dirty="0" err="1"/>
              <a:t>IIoT</a:t>
            </a:r>
            <a:r>
              <a:rPr lang="en-US" sz="2000" dirty="0"/>
              <a:t> deployments where low-latency responsiveness is a priority.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4D2207-AA67-DAD1-D42E-7A07328C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4961-63B5-93ED-8B4A-8BAC56D0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3657600" cy="1294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strategy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D0627F6-953D-6BDE-B9EF-BDB50F5A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849" y="548637"/>
            <a:ext cx="6561437" cy="21931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Codebase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: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GitHub repository provided in the paper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Programming Language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Python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Core Libraries:</a:t>
            </a:r>
            <a:r>
              <a:rPr lang="en-US" dirty="0">
                <a:ea typeface="+mn-lt"/>
                <a:cs typeface="+mn-lt"/>
              </a:rPr>
              <a:t>  </a:t>
            </a:r>
            <a:r>
              <a:rPr lang="en-US" dirty="0" err="1">
                <a:ea typeface="+mn-lt"/>
                <a:cs typeface="+mn-lt"/>
              </a:rPr>
              <a:t>PyTorch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marR="0" lvl="0"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i="0" u="none" strike="noStrike" cap="none" normalizeH="0" baseline="0" dirty="0">
              <a:ln>
                <a:noFill/>
              </a:ln>
              <a:effectLst/>
            </a:endParaRPr>
          </a:p>
          <a:p>
            <a:r>
              <a:rPr lang="en-US" b="1" dirty="0"/>
              <a:t>Simulation Environment: </a:t>
            </a:r>
            <a:r>
              <a:rPr lang="en-US" err="1"/>
              <a:t>PyTorch</a:t>
            </a:r>
            <a:endParaRPr lang="en-US"/>
          </a:p>
          <a:p>
            <a:pPr indent="-2286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A6F80-2324-973B-CAE2-75117A97EDFA}"/>
              </a:ext>
            </a:extLst>
          </p:cNvPr>
          <p:cNvSpPr txBox="1"/>
          <p:nvPr/>
        </p:nvSpPr>
        <p:spPr>
          <a:xfrm>
            <a:off x="175492" y="2727036"/>
            <a:ext cx="647238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AutoNum type="arabicPeriod"/>
            </a:pPr>
            <a:r>
              <a:rPr lang="en-US" b="1"/>
              <a:t>Code Setup:</a:t>
            </a:r>
            <a:r>
              <a:rPr lang="en-US"/>
              <a:t> Clone the repository and install all required Python libraries.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Expert Training:</a:t>
            </a:r>
            <a:r>
              <a:rPr lang="en-US"/>
              <a:t> Run the slower </a:t>
            </a:r>
            <a:r>
              <a:rPr lang="en-US" b="1"/>
              <a:t>Heuristic-Based Hierarchical (HH)</a:t>
            </a:r>
            <a:r>
              <a:rPr lang="en-US"/>
              <a:t> algorithm to generate a dataset of optimal decisions.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Model Training:</a:t>
            </a:r>
            <a:r>
              <a:rPr lang="en-US"/>
              <a:t> Use this dataset to train the fast </a:t>
            </a:r>
            <a:r>
              <a:rPr lang="en-US" b="1"/>
              <a:t>Imitation Learning (IL)</a:t>
            </a:r>
            <a:r>
              <a:rPr lang="en-US"/>
              <a:t> model (a GNN) to mimic the HH algorithm's decisions.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Scenario Simulation:</a:t>
            </a:r>
            <a:r>
              <a:rPr lang="en-US"/>
              <a:t> We'll test the trained model against various scenarios, including different values for the </a:t>
            </a:r>
            <a:r>
              <a:rPr lang="en-US" b="1"/>
              <a:t>V parameter</a:t>
            </a:r>
            <a:r>
              <a:rPr lang="en-US"/>
              <a:t> and varying numbers of factories.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Comparative Analysis:</a:t>
            </a:r>
            <a:r>
              <a:rPr lang="en-US"/>
              <a:t> We will compare our results against benchmark algorithms to validate the paper's claims of superior performance and scalability.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C5C0-A273-D5B2-ADC9-DCEC97ED41FF}"/>
              </a:ext>
            </a:extLst>
          </p:cNvPr>
          <p:cNvSpPr txBox="1"/>
          <p:nvPr/>
        </p:nvSpPr>
        <p:spPr>
          <a:xfrm>
            <a:off x="6652491" y="2727036"/>
            <a:ext cx="5364017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Performance Metrics:</a:t>
            </a: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Average Task Processing Delay:</a:t>
            </a:r>
            <a:r>
              <a:rPr lang="en-US" sz="1600" dirty="0">
                <a:ea typeface="+mn-lt"/>
                <a:cs typeface="+mn-lt"/>
              </a:rPr>
              <a:t> Measures the quality of service by calculating the average time from task arrival to completion.</a:t>
            </a: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Long-Term Average Task Processing Cost:</a:t>
            </a:r>
            <a:r>
              <a:rPr lang="en-US" sz="1600" dirty="0">
                <a:ea typeface="+mn-lt"/>
                <a:cs typeface="+mn-lt"/>
              </a:rPr>
              <a:t> Measures the total operational cost over time to ensure adherence to the budget.</a:t>
            </a: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Computational Running Time:</a:t>
            </a:r>
            <a:r>
              <a:rPr lang="en-US" sz="1600" dirty="0">
                <a:ea typeface="+mn-lt"/>
                <a:cs typeface="+mn-lt"/>
              </a:rPr>
              <a:t> Evaluates the </a:t>
            </a:r>
            <a:r>
              <a:rPr lang="en-US" sz="1600" b="1" dirty="0">
                <a:ea typeface="+mn-lt"/>
                <a:cs typeface="+mn-lt"/>
              </a:rPr>
              <a:t>scalability</a:t>
            </a:r>
            <a:r>
              <a:rPr lang="en-US" sz="1600" dirty="0">
                <a:ea typeface="+mn-lt"/>
                <a:cs typeface="+mn-lt"/>
              </a:rPr>
              <a:t> and real-time feasibility of the algorithms as the network size changes.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Virtual Queue Backlog:</a:t>
            </a:r>
            <a:r>
              <a:rPr lang="en-US" sz="1600" dirty="0">
                <a:ea typeface="+mn-lt"/>
                <a:cs typeface="+mn-lt"/>
              </a:rPr>
              <a:t> Used to demonstrate the algorithm's </a:t>
            </a:r>
            <a:r>
              <a:rPr lang="en-US" sz="1600" b="1" dirty="0">
                <a:ea typeface="+mn-lt"/>
                <a:cs typeface="+mn-lt"/>
              </a:rPr>
              <a:t>stability</a:t>
            </a:r>
            <a:r>
              <a:rPr lang="en-US" sz="1600" dirty="0">
                <a:ea typeface="+mn-lt"/>
                <a:cs typeface="+mn-lt"/>
              </a:rPr>
              <a:t> and its ability to effectively control the long-term cost constraint.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Weighted Sum of Normalized Delay and Overrun Cost:</a:t>
            </a:r>
            <a:r>
              <a:rPr lang="en-US" sz="1600" dirty="0">
                <a:ea typeface="+mn-lt"/>
                <a:cs typeface="+mn-lt"/>
              </a:rPr>
              <a:t> A combined metric that shows the tunable balance between performance and cost.</a:t>
            </a:r>
            <a:endParaRPr lang="en-US" sz="1600" dirty="0"/>
          </a:p>
          <a:p>
            <a:pPr marL="228600" indent="-228600">
              <a:buFont typeface="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80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B9B8B4-6AA0-6EC2-5180-35BA3CFC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2FFD-48EE-048F-B4D0-2AE4CA0D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0872215" cy="1132258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Team Roles and Contributions</a:t>
            </a:r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BB3767F-B0E9-DA60-385C-0185A6B9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31" r="2" b="2437"/>
          <a:stretch>
            <a:fillRect/>
          </a:stretch>
        </p:blipFill>
        <p:spPr>
          <a:xfrm>
            <a:off x="731520" y="1775012"/>
            <a:ext cx="6355080" cy="45343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FC76-1591-93E0-59BA-F64A4CDD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9" y="1775012"/>
            <a:ext cx="3999334" cy="4534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Amrith: Implementation </a:t>
            </a:r>
            <a:r>
              <a:rPr lang="en-IN" dirty="0"/>
              <a:t>Optimization Algorithm from GitHub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Varun: Implementation of Heuristic based Search Algorithm from GitHub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Ajeth</a:t>
            </a:r>
            <a:r>
              <a:rPr lang="en-US" dirty="0"/>
              <a:t>: Simulator Setup</a:t>
            </a:r>
          </a:p>
          <a:p>
            <a:pPr>
              <a:lnSpc>
                <a:spcPct val="110000"/>
              </a:lnSpc>
            </a:pPr>
            <a:r>
              <a:rPr lang="en-US" dirty="0"/>
              <a:t>Sarvesha: Experiment Design and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6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5476C8F-64A1-0D01-9D82-6C9326D5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7877" y="463908"/>
            <a:ext cx="13387754" cy="54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"/>
              </a:rPr>
              <a:t>Motivation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C15D71-FABB-FDE9-FED9-59CD1DE9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" y="1007630"/>
            <a:ext cx="12085321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"/>
              </a:rPr>
              <a:t>The Challenge with Cloud Computing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High Latency: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For critical industrial applications, sending data to a distant cloud server introduces unpredictable delays that are unacceptable for real-time control and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Privacy Concerns: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Sensitive factory data and intellectual property are often legally required to remain within a private, local network, which traditional cloud computing cannot guarantee.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"/>
              </a:rPr>
              <a:t>The Rise of Mobile Edge Computing (MEC)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Proximity: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MEC places computing resources close to the data source, directly addressing the latency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Resource Limitations: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However, individual edge servers have limited capacity compared to the vast resources of the cloud. This leads to them becoming easily overloaded as the number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IIoT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devices and data streams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"/>
              </a:rPr>
              <a:t>The Problem this Research Solves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Collaborative Need: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The limitations of individual edge servers necessitate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collaborative edge computing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framework, where multiple edge nodes work together to share the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Spatiotemporal Non-Uniformity: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The main problem is that task requests from different factories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unevenly distributed over both time and 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. This unpredictable nature makes efficient scheduling incredibly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Core 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The research is motivated by the need to create a smart, real-time task scheduling system that can handle this dynamic unpredictability while simultaneously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minimizing long-term delays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and adhering to a strict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long-term operational cost budget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2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E5C73-CB59-E9AF-D9ED-19C06498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Core Problem Statement and Unique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4FB6-69FE-7D6C-CED3-0364F7E8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b="1" dirty="0">
                <a:ea typeface="+mn-lt"/>
                <a:cs typeface="+mn-lt"/>
              </a:rPr>
              <a:t>The Core Problem</a:t>
            </a:r>
            <a:r>
              <a:rPr lang="en-US" sz="1100" dirty="0">
                <a:ea typeface="+mn-lt"/>
                <a:cs typeface="+mn-lt"/>
              </a:rPr>
              <a:t>: The central objective is to develop a task scheduling framework that minimizes long-term average task processing delay while strictly adhering to a long-term operational cost budget.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b="1" dirty="0">
                <a:ea typeface="+mn-lt"/>
                <a:cs typeface="+mn-lt"/>
              </a:rPr>
              <a:t>Unique </a:t>
            </a:r>
            <a:r>
              <a:rPr lang="en-US" sz="1100" b="1" dirty="0" err="1">
                <a:ea typeface="+mn-lt"/>
                <a:cs typeface="+mn-lt"/>
              </a:rPr>
              <a:t>IIoT</a:t>
            </a:r>
            <a:r>
              <a:rPr lang="en-US" sz="1100" b="1" dirty="0">
                <a:ea typeface="+mn-lt"/>
                <a:cs typeface="+mn-lt"/>
              </a:rPr>
              <a:t> Challenges:</a:t>
            </a:r>
            <a:endParaRPr lang="en-US" sz="11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        1.  Horizontal Collaboration: Due to privacy-sensitive data, </a:t>
            </a:r>
            <a:r>
              <a:rPr lang="en-US" sz="1100" dirty="0" err="1">
                <a:ea typeface="+mn-lt"/>
                <a:cs typeface="+mn-lt"/>
              </a:rPr>
              <a:t>IIoT</a:t>
            </a:r>
            <a:r>
              <a:rPr lang="en-US" sz="1100" dirty="0">
                <a:ea typeface="+mn-lt"/>
                <a:cs typeface="+mn-lt"/>
              </a:rPr>
              <a:t> applications often restrict task processing to a local, trusted network. This forces horizontal collaboration between edge nodes in different factories, rather than vertical offloading to the cloud.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        2.  Spatiotemporal Non-Uniformity: Service requests from </a:t>
            </a:r>
            <a:r>
              <a:rPr lang="en-US" sz="1100" dirty="0" err="1">
                <a:ea typeface="+mn-lt"/>
                <a:cs typeface="+mn-lt"/>
              </a:rPr>
              <a:t>IIoT</a:t>
            </a:r>
            <a:r>
              <a:rPr lang="en-US" sz="1100" dirty="0">
                <a:ea typeface="+mn-lt"/>
                <a:cs typeface="+mn-lt"/>
              </a:rPr>
              <a:t> devices are not only unevenly distributed geographically (spatial non-uniformity) but also fluctuate significantly over time (temporal non-uniformity).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        3.  Dynamic System State: The system is constantly in a state of flux. This makes it impossible to rely on traditional methods that require prior knowledge of future request distributions or network states.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        4.  NP-Hard Nature: The combination of these factors creates a problem that is computationally infeasible to solve for a globally optimal solution in polynomial time, establishing it as an NP-hard problem. This directly justifies the need for efficient heuristic algorithms.</a:t>
            </a:r>
            <a:endParaRPr lang="en-US" sz="11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F02B8DA-2B06-767A-2AB7-F871EE2A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03" r="19596" b="-3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642772-2521-3FAB-B405-4D946823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AFB27-B8FD-002A-7F6B-97954ED2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950" y="-658672"/>
            <a:ext cx="6083029" cy="2289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State of Art Literature Survey</a:t>
            </a:r>
          </a:p>
        </p:txBody>
      </p:sp>
      <p:pic>
        <p:nvPicPr>
          <p:cNvPr id="6" name="Content Placeholder 5" descr="A table with text on it&#10;&#10;AI-generated content may be incorrect.">
            <a:extLst>
              <a:ext uri="{FF2B5EF4-FFF2-40B4-BE49-F238E27FC236}">
                <a16:creationId xmlns:a16="http://schemas.microsoft.com/office/drawing/2014/main" id="{7FA56A56-C011-DE10-EA18-BDF06B1E8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539" y="1703107"/>
            <a:ext cx="5774891" cy="4593828"/>
          </a:xfrm>
          <a:prstGeom prst="rect">
            <a:avLst/>
          </a:prstGeom>
        </p:spPr>
      </p:pic>
      <p:pic>
        <p:nvPicPr>
          <p:cNvPr id="7" name="Picture 6" descr="A screenshot of a text&#10;&#10;AI-generated content may be incorrect.">
            <a:extLst>
              <a:ext uri="{FF2B5EF4-FFF2-40B4-BE49-F238E27FC236}">
                <a16:creationId xmlns:a16="http://schemas.microsoft.com/office/drawing/2014/main" id="{40F761F7-F6E3-8F82-43ED-F665E112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19" t="-1143" r="-366"/>
          <a:stretch>
            <a:fillRect/>
          </a:stretch>
        </p:blipFill>
        <p:spPr>
          <a:xfrm>
            <a:off x="241325" y="414635"/>
            <a:ext cx="2572119" cy="5900740"/>
          </a:xfrm>
          <a:prstGeom prst="rect">
            <a:avLst/>
          </a:prstGeom>
        </p:spPr>
      </p:pic>
      <p:pic>
        <p:nvPicPr>
          <p:cNvPr id="8" name="Picture 7" descr="A close-up of a text&#10;&#10;AI-generated content may be incorrect.">
            <a:extLst>
              <a:ext uri="{FF2B5EF4-FFF2-40B4-BE49-F238E27FC236}">
                <a16:creationId xmlns:a16="http://schemas.microsoft.com/office/drawing/2014/main" id="{E668A1BC-390C-BCCC-F055-00A884DE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789" y="358681"/>
            <a:ext cx="2700338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141E3-AE45-3F3C-678A-9D87BB9B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35585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b="0" dirty="0"/>
              <a:t>State of the Art Literature Survey Contd.</a:t>
            </a:r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9E7A1D9A-70DB-F2F1-ED31-4578AC5A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43" r="19334" b="-3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AF4B-277E-B7D3-C66C-1F8B9DD1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000" dirty="0">
                <a:ea typeface="+mn-lt"/>
                <a:cs typeface="+mn-lt"/>
              </a:rPr>
              <a:t> Single-Node Focus: Many existing studies assume end devices can offload tasks directly to all edge nodes, neglecting the reality that tasks must be redistributed via the network between collaborating edge nodes.</a:t>
            </a:r>
            <a:endParaRPr lang="en-US" sz="1000" dirty="0"/>
          </a:p>
          <a:p>
            <a:pPr>
              <a:lnSpc>
                <a:spcPct val="110000"/>
              </a:lnSpc>
              <a:buNone/>
            </a:pPr>
            <a:r>
              <a:rPr lang="en-US" sz="1000" dirty="0">
                <a:ea typeface="+mn-lt"/>
                <a:cs typeface="+mn-lt"/>
              </a:rPr>
              <a:t>     Short-Term Performance: Research on collaborative offloading often focuses on short-term gains, ignoring the long-term effects of time-varying request distributions on overall costs and performance.</a:t>
            </a:r>
            <a:endParaRPr lang="en-US" sz="1000" dirty="0"/>
          </a:p>
          <a:p>
            <a:pPr>
              <a:lnSpc>
                <a:spcPct val="110000"/>
              </a:lnSpc>
              <a:buNone/>
            </a:pPr>
            <a:r>
              <a:rPr lang="en-US" sz="1000" dirty="0">
                <a:ea typeface="+mn-lt"/>
                <a:cs typeface="+mn-lt"/>
              </a:rPr>
              <a:t>     DRL Drawbacks: While Deep Reinforcement Learning (DRL) is a popular approach, it suffers from significant issues for critical </a:t>
            </a:r>
            <a:r>
              <a:rPr lang="en-US" sz="1000" dirty="0" err="1">
                <a:ea typeface="+mn-lt"/>
                <a:cs typeface="+mn-lt"/>
              </a:rPr>
              <a:t>IIoT</a:t>
            </a:r>
            <a:r>
              <a:rPr lang="en-US" sz="1000" dirty="0">
                <a:ea typeface="+mn-lt"/>
                <a:cs typeface="+mn-lt"/>
              </a:rPr>
              <a:t> applications. Its training process is prone to instability and oscillations, and as a "black box" model, it lacks strict performance guarantees.</a:t>
            </a:r>
            <a:endParaRPr lang="en-US" sz="1000" dirty="0"/>
          </a:p>
          <a:p>
            <a:pPr>
              <a:lnSpc>
                <a:spcPct val="110000"/>
              </a:lnSpc>
              <a:buNone/>
            </a:pPr>
            <a:r>
              <a:rPr lang="en-US" sz="1000" dirty="0">
                <a:ea typeface="+mn-lt"/>
                <a:cs typeface="+mn-lt"/>
              </a:rPr>
              <a:t>     Lyapunov Limitations: Existing Lyapunov-based methods primarily focus on either spatial or temporal respectively and cannot be directly applied to problems with the coupled spatial and temporal dimensions present in </a:t>
            </a:r>
            <a:r>
              <a:rPr lang="en-US" sz="1000" dirty="0" err="1">
                <a:ea typeface="+mn-lt"/>
                <a:cs typeface="+mn-lt"/>
              </a:rPr>
              <a:t>IIoT</a:t>
            </a:r>
            <a:r>
              <a:rPr lang="en-US" sz="1000" dirty="0">
                <a:ea typeface="+mn-lt"/>
                <a:cs typeface="+mn-lt"/>
              </a:rPr>
              <a:t>.</a:t>
            </a:r>
            <a:endParaRPr lang="en-US" sz="1000" dirty="0"/>
          </a:p>
          <a:p>
            <a:pPr>
              <a:lnSpc>
                <a:spcPct val="110000"/>
              </a:lnSpc>
              <a:buNone/>
            </a:pPr>
            <a:r>
              <a:rPr lang="en-US" sz="1000" dirty="0">
                <a:ea typeface="+mn-lt"/>
                <a:cs typeface="+mn-lt"/>
              </a:rPr>
              <a:t>     Computational Cost: Other approaches, particularly those using graph models, often suffer from high computational costs that make them impractical for large-scale, real-time </a:t>
            </a:r>
            <a:r>
              <a:rPr lang="en-US" sz="1000" dirty="0" err="1">
                <a:ea typeface="+mn-lt"/>
                <a:cs typeface="+mn-lt"/>
              </a:rPr>
              <a:t>IIoT</a:t>
            </a:r>
            <a:r>
              <a:rPr lang="en-US" sz="1000" dirty="0">
                <a:ea typeface="+mn-lt"/>
                <a:cs typeface="+mn-lt"/>
              </a:rPr>
              <a:t> environments.</a:t>
            </a:r>
            <a:endParaRPr lang="en-US" sz="1000" dirty="0"/>
          </a:p>
          <a:p>
            <a:pPr>
              <a:lnSpc>
                <a:spcPct val="110000"/>
              </a:lnSpc>
              <a:buNone/>
            </a:pPr>
            <a:r>
              <a:rPr lang="en-US" sz="1000" dirty="0">
                <a:ea typeface="+mn-lt"/>
                <a:cs typeface="+mn-lt"/>
              </a:rPr>
              <a:t>     Lack of Real-World Validation: A critical gap is the absence of demonstrated superior performance in real engineering applications, as many solutions are difficult to implement in practice.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73384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F8B22-F64B-A8CC-5A68-E951398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this paper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29EF1E-4A3A-B7A6-5832-348627EE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A Novel Integrated Framework:</a:t>
            </a:r>
            <a:endParaRPr lang="en-US" b="1" dirty="0"/>
          </a:p>
          <a:p>
            <a:r>
              <a:rPr lang="en-US" b="1" dirty="0"/>
              <a:t>Lyapunov Optimization + Graph Models:</a:t>
            </a:r>
            <a:r>
              <a:rPr lang="en-US" dirty="0"/>
              <a:t> The paper's primary contribution is a unique, integrated framework that combines Lyapunov optimization (to manage long-term costs) with a graph-based model (to handle spatial non-uniformity). This is the first approach to effectively address both the time-varying and geographically distributed nature of the </a:t>
            </a:r>
            <a:r>
              <a:rPr lang="en-US" dirty="0" err="1"/>
              <a:t>IIoT</a:t>
            </a:r>
            <a:r>
              <a:rPr lang="en-US" dirty="0"/>
              <a:t> task scheduling problem.</a:t>
            </a:r>
          </a:p>
          <a:p>
            <a:pPr marL="0" indent="0">
              <a:buNone/>
            </a:pPr>
            <a:r>
              <a:rPr lang="en-IN" dirty="0"/>
              <a:t>Enhanced Scalability and Efficiency:</a:t>
            </a:r>
          </a:p>
          <a:p>
            <a:r>
              <a:rPr lang="en-US" b="1" dirty="0"/>
              <a:t>Heuristic-Based Hierarchical Optimization:</a:t>
            </a:r>
            <a:r>
              <a:rPr lang="en-US" dirty="0"/>
              <a:t> To tackle the computationally complex (NP-hard) nature of the problem, the paper introduces a two-stage heuristic approach. This breaks the problem into a simpler category assignment and a task scheduling sub-problem, significantly improving efficiency.</a:t>
            </a:r>
          </a:p>
          <a:p>
            <a:r>
              <a:rPr lang="en-US" b="1" dirty="0"/>
              <a:t>Imitation Learning for Acceleration:</a:t>
            </a:r>
            <a:r>
              <a:rPr lang="en-US" dirty="0"/>
              <a:t> For large-scale systems, an imitation learning-based scheme is introduced. This trains a neural network to mimic the heuristic's decisions, providing a significant reduction in runtime and making the solution practical for very large networks.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2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310-5769-FAF7-3F3C-853C7FAF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7E4A-1A00-503C-D89C-DC5C3B81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1. User Plane: </a:t>
            </a:r>
            <a:r>
              <a:rPr lang="en-US" b="1" dirty="0" err="1"/>
              <a:t>IIoT</a:t>
            </a:r>
            <a:r>
              <a:rPr lang="en-US" b="1" dirty="0"/>
              <a:t> Devices</a:t>
            </a:r>
          </a:p>
          <a:p>
            <a:r>
              <a:rPr lang="en-US" dirty="0"/>
              <a:t>This plane consists of </a:t>
            </a:r>
            <a:r>
              <a:rPr lang="en-US" b="1" dirty="0" err="1"/>
              <a:t>IIoT</a:t>
            </a:r>
            <a:r>
              <a:rPr lang="en-US" b="1" dirty="0"/>
              <a:t> devices</a:t>
            </a:r>
            <a:r>
              <a:rPr lang="en-US" dirty="0"/>
              <a:t> (e.g., sensors, robots, smart machinery) distributed across various factories.</a:t>
            </a:r>
          </a:p>
          <a:p>
            <a:r>
              <a:rPr lang="en-US" dirty="0"/>
              <a:t>These devices generate real-time data and send </a:t>
            </a:r>
            <a:r>
              <a:rPr lang="en-US" b="1" dirty="0"/>
              <a:t>requests for services</a:t>
            </a:r>
            <a:r>
              <a:rPr lang="en-US" dirty="0"/>
              <a:t> to the closest </a:t>
            </a:r>
            <a:r>
              <a:rPr lang="en-US" b="1" dirty="0"/>
              <a:t>Access Point (AP)</a:t>
            </a:r>
            <a:r>
              <a:rPr lang="en-US" dirty="0"/>
              <a:t> located within their own factory.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Edge Computing Plane: APs, Edge Servers, and Inter-factory Network</a:t>
            </a:r>
          </a:p>
          <a:p>
            <a:r>
              <a:rPr lang="en-US" dirty="0"/>
              <a:t>Each factory is equipped with an </a:t>
            </a:r>
            <a:r>
              <a:rPr lang="en-US" b="1" dirty="0"/>
              <a:t>Access Point (AP)</a:t>
            </a:r>
            <a:r>
              <a:rPr lang="en-US" dirty="0"/>
              <a:t> and a powerful </a:t>
            </a:r>
            <a:r>
              <a:rPr lang="en-US" b="1" dirty="0"/>
              <a:t>Edge Server (ES)</a:t>
            </a:r>
            <a:r>
              <a:rPr lang="en-US" dirty="0"/>
              <a:t>. The AP receives the service requests from the </a:t>
            </a:r>
            <a:r>
              <a:rPr lang="en-US" dirty="0" err="1"/>
              <a:t>IIoT</a:t>
            </a:r>
            <a:r>
              <a:rPr lang="en-US" dirty="0"/>
              <a:t> devices.</a:t>
            </a:r>
          </a:p>
          <a:p>
            <a:r>
              <a:rPr lang="en-US" dirty="0"/>
              <a:t>The </a:t>
            </a:r>
            <a:r>
              <a:rPr lang="en-US" b="1" dirty="0"/>
              <a:t>Edge Servers</a:t>
            </a:r>
            <a:r>
              <a:rPr lang="en-US" dirty="0"/>
              <a:t> are responsible for processing these requests. Due to privacy concerns, the initial processing is confined to the factory's local ES.</a:t>
            </a:r>
          </a:p>
          <a:p>
            <a:r>
              <a:rPr lang="en-US" dirty="0"/>
              <a:t>The </a:t>
            </a:r>
            <a:r>
              <a:rPr lang="en-US" b="1" dirty="0"/>
              <a:t>factories are interconnected</a:t>
            </a:r>
            <a:r>
              <a:rPr lang="en-US" dirty="0"/>
              <a:t> via a network, enabling </a:t>
            </a:r>
            <a:r>
              <a:rPr lang="en-US" b="1" dirty="0"/>
              <a:t>horizontal collaboration</a:t>
            </a:r>
            <a:r>
              <a:rPr lang="en-US" dirty="0"/>
              <a:t>. This allows an AP to forward tasks to other ESs in different factories if its local ES is overloaded or if another ES is better suited to handle the task.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Central Controller: The Brain</a:t>
            </a:r>
          </a:p>
          <a:p>
            <a:r>
              <a:rPr lang="en-US" dirty="0"/>
              <a:t>This is the central entity that oversees the entire system. It is responsible for making all the high-level task scheduling decisions.</a:t>
            </a:r>
          </a:p>
          <a:p>
            <a:r>
              <a:rPr lang="en-US" dirty="0"/>
              <a:t>It constantly </a:t>
            </a:r>
            <a:r>
              <a:rPr lang="en-US" b="1" dirty="0"/>
              <a:t>senses the system state</a:t>
            </a:r>
            <a:r>
              <a:rPr lang="en-US" dirty="0"/>
              <a:t>, including the number of new requests at each AP and the available resources at each ES.</a:t>
            </a:r>
          </a:p>
          <a:p>
            <a:r>
              <a:rPr lang="en-US" dirty="0"/>
              <a:t>Based on its analysis, it dynamically adjusts the </a:t>
            </a:r>
            <a:r>
              <a:rPr lang="en-US" b="1" dirty="0"/>
              <a:t>task scheduling strategies</a:t>
            </a:r>
            <a:r>
              <a:rPr lang="en-US" dirty="0"/>
              <a:t> and dispatches these policies to the APs. The APs then use these policies to decide whether to process tasks locally or redistribute them to other collaborating edge nodes.</a:t>
            </a:r>
          </a:p>
          <a:p>
            <a:r>
              <a:rPr lang="en-US" dirty="0"/>
              <a:t>The Central Controller effectively decouples </a:t>
            </a:r>
            <a:r>
              <a:rPr lang="en-US" b="1" dirty="0"/>
              <a:t>slow-changing resource allocation</a:t>
            </a:r>
            <a:r>
              <a:rPr lang="en-US" dirty="0"/>
              <a:t> (e.g., how much CPU to give a service) from </a:t>
            </a:r>
            <a:r>
              <a:rPr lang="en-US" b="1" dirty="0"/>
              <a:t>fast-changing task scheduling</a:t>
            </a:r>
            <a:r>
              <a:rPr lang="en-US" dirty="0"/>
              <a:t>, which is a key design choice for a stable and efficient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9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AC92-24F2-76E2-B47D-3FEDFA6B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Diagram 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F1F07-BCB1-28BD-14EB-D1CA6238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390" y="1790454"/>
            <a:ext cx="48720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1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E0C7C13-3BFA-8AA8-4337-DD78BAAD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97081"/>
            <a:ext cx="10653578" cy="1132258"/>
          </a:xfrm>
        </p:spPr>
        <p:txBody>
          <a:bodyPr/>
          <a:lstStyle/>
          <a:p>
            <a:pPr algn="ctr"/>
            <a:r>
              <a:rPr lang="en-US" dirty="0"/>
              <a:t>The Role of Lyapunov Optimization: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F5FD1-E30D-8AC3-E358-B53CACD17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5360"/>
            <a:ext cx="12192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It's a mathematical tool for solving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stochastic optimization problems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unpredictable systems. It helps satisfy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goals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a budget) while making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short-term decisions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minimizing delay).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Use: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this research, it is used to manage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operational cost budget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simultaneously minimizing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average task processing delay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798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1960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Spatiotemporal Non-Uniformity-Aware Online Task Scheduling in Collaborative Edge Computing for IIoT</vt:lpstr>
      <vt:lpstr>PowerPoint Presentation</vt:lpstr>
      <vt:lpstr>Core Problem Statement and Unique Challenges</vt:lpstr>
      <vt:lpstr>State of Art Literature Survey</vt:lpstr>
      <vt:lpstr>State of the Art Literature Survey Contd.</vt:lpstr>
      <vt:lpstr>Contribution of this paper</vt:lpstr>
      <vt:lpstr>Architecture Overview</vt:lpstr>
      <vt:lpstr>Architecture Diagram  </vt:lpstr>
      <vt:lpstr>The Role of Lyapunov Optimization:</vt:lpstr>
      <vt:lpstr>The Role of Lyapunov Optimization Contd.</vt:lpstr>
      <vt:lpstr>Heuristic-Based Hierarchical Optimization </vt:lpstr>
      <vt:lpstr> Low-Complexity Acceleration with Imitation Learning  </vt:lpstr>
      <vt:lpstr>Implementation strategy</vt:lpstr>
      <vt:lpstr>Team Roles and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Ajeth S</cp:lastModifiedBy>
  <cp:revision>249</cp:revision>
  <dcterms:created xsi:type="dcterms:W3CDTF">2025-08-04T11:54:35Z</dcterms:created>
  <dcterms:modified xsi:type="dcterms:W3CDTF">2025-08-04T17:38:51Z</dcterms:modified>
</cp:coreProperties>
</file>