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3_3F05B46F.xml" ContentType="application/vnd.ms-powerpoint.comments+xml"/>
  <Override PartName="/ppt/comments/modernComment_105_EF38D7BF.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69" r:id="rId3"/>
    <p:sldId id="273" r:id="rId4"/>
    <p:sldId id="266" r:id="rId5"/>
    <p:sldId id="259" r:id="rId6"/>
    <p:sldId id="271" r:id="rId7"/>
    <p:sldId id="270" r:id="rId8"/>
    <p:sldId id="261" r:id="rId9"/>
    <p:sldId id="265"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5FD0133-0C85-0E95-8E31-15763067BF95}" name="Guest User" initials="GU" userId="S::urn:spo:tenantanon#00f9cda3-075e-44e5-aa0b-aba3add6539f::" providerId="AD"/>
  <p188:author id="{B71FEA8D-26C9-6F31-D3D8-12FC35F59657}" name="Ajeth S" initials="AS" userId="2f2171898c766fc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20D6F2-A071-DF50-B22C-09315A67C9A1}" v="6" dt="2025-08-06T09:36:03.069"/>
    <p1510:client id="{2492C945-6DC4-8DF9-CA3E-EBC58CD23EB2}" v="127" dt="2025-08-06T11:01:03.128"/>
    <p1510:client id="{28FEE9FB-6849-B1BE-3809-34A37EFB2100}" v="55" dt="2025-08-06T15:00:08.586"/>
    <p1510:client id="{499C4296-F8C6-4AD4-9E26-046BC8DE51E1}" v="120" dt="2025-08-06T11:28:10.220"/>
    <p1510:client id="{566A5E97-BFF6-093B-7827-5766C2E68B0A}" v="18" dt="2025-08-06T11:53:06.476"/>
    <p1510:client id="{5B65860F-E978-799B-9E21-8EB0BA494AD4}" v="355" dt="2025-08-06T17:50:30.719"/>
    <p1510:client id="{76B3C60C-3111-E35E-5A81-9B273E306533}" v="2" dt="2025-08-06T09:23:41.496"/>
    <p1510:client id="{CD842955-205D-9AFE-0EE5-4F0EDFE78FDC}" v="992" dt="2025-08-06T13:42:13.9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modernComment_103_3F05B46F.xml><?xml version="1.0" encoding="utf-8"?>
<p188:cmLst xmlns:a="http://schemas.openxmlformats.org/drawingml/2006/main" xmlns:r="http://schemas.openxmlformats.org/officeDocument/2006/relationships" xmlns:p188="http://schemas.microsoft.com/office/powerpoint/2018/8/main">
  <p188:cm id="{7D0037E8-D13E-40B6-9879-D2640A038C1F}" authorId="{85FD0133-0C85-0E95-8E31-15763067BF95}" created="2025-08-04T12:32:37.925">
    <pc:sldMkLst xmlns:pc="http://schemas.microsoft.com/office/powerpoint/2013/main/command">
      <pc:docMk/>
      <pc:sldMk cId="1057338479" sldId="259"/>
    </pc:sldMkLst>
    <p188:txBody>
      <a:bodyPr/>
      <a:lstStyle/>
      <a:p>
        <a:r>
          <a:rPr lang="en-US"/>
          <a:t>need to add references</a:t>
        </a:r>
      </a:p>
    </p188:txBody>
  </p188:cm>
</p188:cmLst>
</file>

<file path=ppt/comments/modernComment_105_EF38D7BF.xml><?xml version="1.0" encoding="utf-8"?>
<p188:cmLst xmlns:a="http://schemas.openxmlformats.org/drawingml/2006/main" xmlns:r="http://schemas.openxmlformats.org/officeDocument/2006/relationships" xmlns:p188="http://schemas.microsoft.com/office/powerpoint/2018/8/main">
  <p188:cm id="{E1F2E6A5-3C10-49CB-9C71-1EF04F0EFC2D}" authorId="{B71FEA8D-26C9-6F31-D3D8-12FC35F59657}" created="2025-08-04T14:18:43.644">
    <pc:sldMkLst xmlns:pc="http://schemas.microsoft.com/office/powerpoint/2013/main/command">
      <pc:docMk/>
      <pc:sldMk cId="4013479871" sldId="261"/>
    </pc:sldMkLst>
    <p188:txBody>
      <a:bodyPr/>
      <a:lstStyle/>
      <a:p>
        <a:r>
          <a:rPr lang="en-IN"/>
          <a:t>Why, what how</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8/6/2025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70968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8/6/2025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00146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8/6/2025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488238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8/6/2025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61754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8/6/2025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46658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8/6/2025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90992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8/6/2025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77581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8/6/2025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73650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8/6/2025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08031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8/6/2025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0502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8/6/2025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83562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8/6/2025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205025007"/>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microsoft.com/office/2018/10/relationships/comments" Target="../comments/modernComment_103_3F05B46F.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05_EF38D7BF.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2EDE307-A4AB-D48F-31F1-C790372F0110}"/>
              </a:ext>
            </a:extLst>
          </p:cNvPr>
          <p:cNvPicPr>
            <a:picLocks noChangeAspect="1"/>
          </p:cNvPicPr>
          <p:nvPr/>
        </p:nvPicPr>
        <p:blipFill>
          <a:blip r:embed="rId2">
            <a:alphaModFix amt="60000"/>
          </a:blip>
          <a:srcRect t="5709" r="-2" b="19289"/>
          <a:stretch>
            <a:fillRect/>
          </a:stretch>
        </p:blipFill>
        <p:spPr>
          <a:xfrm>
            <a:off x="1" y="1"/>
            <a:ext cx="12192000" cy="6857999"/>
          </a:xfrm>
          <a:prstGeom prst="rect">
            <a:avLst/>
          </a:prstGeom>
        </p:spPr>
      </p:pic>
      <p:sp>
        <p:nvSpPr>
          <p:cNvPr id="2" name="Title 1"/>
          <p:cNvSpPr>
            <a:spLocks noGrp="1"/>
          </p:cNvSpPr>
          <p:nvPr>
            <p:ph type="ctrTitle"/>
          </p:nvPr>
        </p:nvSpPr>
        <p:spPr>
          <a:xfrm>
            <a:off x="2301923" y="903482"/>
            <a:ext cx="7588155" cy="2236264"/>
          </a:xfrm>
        </p:spPr>
        <p:txBody>
          <a:bodyPr>
            <a:normAutofit/>
          </a:bodyPr>
          <a:lstStyle/>
          <a:p>
            <a:r>
              <a:rPr lang="en-US" sz="3800" b="1">
                <a:solidFill>
                  <a:srgbClr val="FFFFFF"/>
                </a:solidFill>
                <a:latin typeface="Aptos"/>
              </a:rPr>
              <a:t>Spatiotemporal Non-Uniformity-Aware Online </a:t>
            </a:r>
            <a:r>
              <a:rPr lang="en-US" sz="3800" b="1" u="sng">
                <a:solidFill>
                  <a:srgbClr val="FFFFFF"/>
                </a:solidFill>
                <a:latin typeface="Aptos"/>
              </a:rPr>
              <a:t>Task Scheduling</a:t>
            </a:r>
            <a:r>
              <a:rPr lang="en-US" sz="3800" b="1">
                <a:solidFill>
                  <a:srgbClr val="FFFFFF"/>
                </a:solidFill>
                <a:latin typeface="Aptos"/>
              </a:rPr>
              <a:t> in Collaborative Edge Computing for </a:t>
            </a:r>
            <a:r>
              <a:rPr lang="en-US" sz="3800" b="1" u="sng" err="1">
                <a:solidFill>
                  <a:srgbClr val="FFFFFF"/>
                </a:solidFill>
                <a:latin typeface="Aptos"/>
              </a:rPr>
              <a:t>IIoT</a:t>
            </a:r>
            <a:endParaRPr lang="en-US" sz="3800" u="sng" err="1">
              <a:solidFill>
                <a:srgbClr val="FFFFFF"/>
              </a:solidFill>
            </a:endParaRPr>
          </a:p>
        </p:txBody>
      </p:sp>
      <p:sp>
        <p:nvSpPr>
          <p:cNvPr id="3" name="Subtitle 2"/>
          <p:cNvSpPr>
            <a:spLocks noGrp="1"/>
          </p:cNvSpPr>
          <p:nvPr>
            <p:ph type="subTitle" idx="1"/>
          </p:nvPr>
        </p:nvSpPr>
        <p:spPr>
          <a:xfrm>
            <a:off x="2301923" y="3265617"/>
            <a:ext cx="7588155" cy="1414091"/>
          </a:xfrm>
        </p:spPr>
        <p:txBody>
          <a:bodyPr vert="horz" lIns="91440" tIns="45720" rIns="91440" bIns="45720" rtlCol="0" anchor="t">
            <a:normAutofit fontScale="85000" lnSpcReduction="10000"/>
          </a:bodyPr>
          <a:lstStyle/>
          <a:p>
            <a:pPr>
              <a:lnSpc>
                <a:spcPct val="110000"/>
              </a:lnSpc>
            </a:pPr>
            <a:r>
              <a:rPr lang="en-US" sz="2200" b="1" dirty="0">
                <a:solidFill>
                  <a:srgbClr val="FFFFFF"/>
                </a:solidFill>
              </a:rPr>
              <a:t>Team: </a:t>
            </a:r>
            <a:r>
              <a:rPr lang="en-US" sz="2200" dirty="0">
                <a:solidFill>
                  <a:srgbClr val="FFFFFF"/>
                </a:solidFill>
              </a:rPr>
              <a:t>Thing Different - 02</a:t>
            </a:r>
          </a:p>
          <a:p>
            <a:pPr>
              <a:lnSpc>
                <a:spcPct val="110000"/>
              </a:lnSpc>
            </a:pPr>
            <a:r>
              <a:rPr lang="en-US" sz="2200" b="1" dirty="0">
                <a:solidFill>
                  <a:srgbClr val="FFFFFF"/>
                </a:solidFill>
                <a:ea typeface="+mn-lt"/>
                <a:cs typeface="+mn-lt"/>
              </a:rPr>
              <a:t>Authors:</a:t>
            </a:r>
            <a:r>
              <a:rPr lang="en-US" sz="2200" dirty="0">
                <a:solidFill>
                  <a:srgbClr val="FFFFFF"/>
                </a:solidFill>
                <a:ea typeface="+mn-lt"/>
                <a:cs typeface="+mn-lt"/>
              </a:rPr>
              <a:t> Yang Li, Xing Zhang, </a:t>
            </a:r>
            <a:r>
              <a:rPr lang="en-US" sz="2200" dirty="0" err="1">
                <a:solidFill>
                  <a:srgbClr val="FFFFFF"/>
                </a:solidFill>
                <a:ea typeface="+mn-lt"/>
                <a:cs typeface="+mn-lt"/>
              </a:rPr>
              <a:t>Yukun</a:t>
            </a:r>
            <a:r>
              <a:rPr lang="en-US" sz="2200" dirty="0">
                <a:solidFill>
                  <a:srgbClr val="FFFFFF"/>
                </a:solidFill>
                <a:ea typeface="+mn-lt"/>
                <a:cs typeface="+mn-lt"/>
              </a:rPr>
              <a:t> Sun, Wenbo Wang, Bo Lei</a:t>
            </a:r>
          </a:p>
          <a:p>
            <a:pPr>
              <a:lnSpc>
                <a:spcPct val="110000"/>
              </a:lnSpc>
            </a:pPr>
            <a:r>
              <a:rPr lang="en-US" sz="2200" dirty="0">
                <a:solidFill>
                  <a:srgbClr val="FFFFFF"/>
                </a:solidFill>
                <a:ea typeface="+mn-lt"/>
                <a:cs typeface="+mn-lt"/>
              </a:rPr>
              <a:t>IEEE Transactions on Mobile Computing</a:t>
            </a:r>
            <a:endParaRPr lang="en-US" dirty="0"/>
          </a:p>
          <a:p>
            <a:pPr>
              <a:lnSpc>
                <a:spcPct val="110000"/>
              </a:lnSpc>
            </a:pPr>
            <a:endParaRPr lang="en-US" sz="2200">
              <a:solidFill>
                <a:srgbClr val="FFFFFF"/>
              </a:solidFill>
              <a:ea typeface="+mn-lt"/>
              <a:cs typeface="+mn-lt"/>
            </a:endParaRPr>
          </a:p>
          <a:p>
            <a:pPr>
              <a:lnSpc>
                <a:spcPct val="110000"/>
              </a:lnSpc>
            </a:pPr>
            <a:endParaRPr lang="en-US" sz="2200">
              <a:solidFill>
                <a:srgbClr val="FFFFFF"/>
              </a:solidFill>
            </a:endParaRPr>
          </a:p>
        </p:txBody>
      </p:sp>
      <p:sp>
        <p:nvSpPr>
          <p:cNvPr id="6" name="Subtitle 2">
            <a:extLst>
              <a:ext uri="{FF2B5EF4-FFF2-40B4-BE49-F238E27FC236}">
                <a16:creationId xmlns:a16="http://schemas.microsoft.com/office/drawing/2014/main" id="{3B0E87BF-08E6-6643-A3DA-026CF327C8F6}"/>
              </a:ext>
            </a:extLst>
          </p:cNvPr>
          <p:cNvSpPr txBox="1">
            <a:spLocks/>
          </p:cNvSpPr>
          <p:nvPr/>
        </p:nvSpPr>
        <p:spPr>
          <a:xfrm>
            <a:off x="483283" y="4952177"/>
            <a:ext cx="7588155" cy="1414091"/>
          </a:xfrm>
          <a:prstGeom prst="rect">
            <a:avLst/>
          </a:prstGeom>
        </p:spPr>
        <p:txBody>
          <a:bodyPr vert="horz" lIns="91440" tIns="45720" rIns="91440" bIns="45720" rtlCol="0" anchor="t">
            <a:normAutofit fontScale="77500" lnSpcReduction="20000"/>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10000"/>
              </a:lnSpc>
            </a:pPr>
            <a:r>
              <a:rPr lang="en-US" sz="2200">
                <a:solidFill>
                  <a:srgbClr val="FFFFFF"/>
                </a:solidFill>
              </a:rPr>
              <a:t>CB.SC.U4CSE23105 - Amrith</a:t>
            </a:r>
            <a:endParaRPr lang="en-US"/>
          </a:p>
          <a:p>
            <a:pPr algn="l">
              <a:lnSpc>
                <a:spcPct val="110000"/>
              </a:lnSpc>
            </a:pPr>
            <a:r>
              <a:rPr lang="en-US" sz="2200">
                <a:solidFill>
                  <a:srgbClr val="FFFFFF"/>
                </a:solidFill>
              </a:rPr>
              <a:t>CB.SC.U4CSE23142 - S </a:t>
            </a:r>
            <a:r>
              <a:rPr lang="en-US" sz="2200" err="1">
                <a:solidFill>
                  <a:srgbClr val="FFFFFF"/>
                </a:solidFill>
              </a:rPr>
              <a:t>Ajeth</a:t>
            </a:r>
            <a:endParaRPr lang="en-US" sz="2200">
              <a:solidFill>
                <a:srgbClr val="FFFFFF"/>
              </a:solidFill>
            </a:endParaRPr>
          </a:p>
          <a:p>
            <a:pPr algn="l">
              <a:lnSpc>
                <a:spcPct val="110000"/>
              </a:lnSpc>
            </a:pPr>
            <a:r>
              <a:rPr lang="en-US" sz="2200">
                <a:solidFill>
                  <a:srgbClr val="FFFFFF"/>
                </a:solidFill>
              </a:rPr>
              <a:t>CB.SC.U4CSE23145 - Sarvesha</a:t>
            </a:r>
          </a:p>
          <a:p>
            <a:pPr algn="l">
              <a:lnSpc>
                <a:spcPct val="110000"/>
              </a:lnSpc>
            </a:pPr>
            <a:r>
              <a:rPr lang="en-US" sz="2200">
                <a:solidFill>
                  <a:srgbClr val="FFFFFF"/>
                </a:solidFill>
              </a:rPr>
              <a:t>CB.SC.U4CSE23157 - Varun</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60CF8-55B7-1C43-753E-4A25CEC440E8}"/>
              </a:ext>
            </a:extLst>
          </p:cNvPr>
          <p:cNvSpPr>
            <a:spLocks noGrp="1"/>
          </p:cNvSpPr>
          <p:nvPr>
            <p:ph type="title"/>
          </p:nvPr>
        </p:nvSpPr>
        <p:spPr>
          <a:xfrm>
            <a:off x="87617" y="563878"/>
            <a:ext cx="12376404" cy="792482"/>
          </a:xfrm>
        </p:spPr>
        <p:txBody>
          <a:bodyPr anchor="ctr">
            <a:normAutofit fontScale="90000"/>
          </a:bodyPr>
          <a:lstStyle/>
          <a:p>
            <a:r>
              <a:rPr lang="en-US" sz="4000" dirty="0">
                <a:ea typeface="+mj-lt"/>
                <a:cs typeface="+mj-lt"/>
              </a:rPr>
              <a:t> Low-Complexity Acceleration with Imitation Learning</a:t>
            </a:r>
          </a:p>
          <a:p>
            <a:endParaRPr lang="en-US" sz="4000"/>
          </a:p>
          <a:p>
            <a:endParaRPr lang="en-US" sz="4000"/>
          </a:p>
        </p:txBody>
      </p:sp>
      <p:sp>
        <p:nvSpPr>
          <p:cNvPr id="5" name="Rectangle 1">
            <a:extLst>
              <a:ext uri="{FF2B5EF4-FFF2-40B4-BE49-F238E27FC236}">
                <a16:creationId xmlns:a16="http://schemas.microsoft.com/office/drawing/2014/main" id="{000B4931-5CB5-2FEA-4666-6238F5D05C56}"/>
              </a:ext>
            </a:extLst>
          </p:cNvPr>
          <p:cNvSpPr>
            <a:spLocks noChangeArrowheads="1"/>
          </p:cNvSpPr>
          <p:nvPr/>
        </p:nvSpPr>
        <p:spPr bwMode="auto">
          <a:xfrm>
            <a:off x="303277" y="1356360"/>
            <a:ext cx="11945072"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000" b="1"/>
              <a:t>General Use</a:t>
            </a:r>
          </a:p>
          <a:p>
            <a:r>
              <a:rPr lang="en-US" sz="2000" b="1"/>
              <a:t>What it is:</a:t>
            </a:r>
            <a:r>
              <a:rPr lang="en-US" sz="2000"/>
              <a:t> A machine learning strategy where an agent learns to perform a task by </a:t>
            </a:r>
            <a:r>
              <a:rPr lang="en-US" sz="2000" b="1"/>
              <a:t>mimicking an expert's behavior</a:t>
            </a:r>
            <a:r>
              <a:rPr lang="en-US" sz="2000"/>
              <a:t>, rather than learning through trial and error.</a:t>
            </a:r>
          </a:p>
          <a:p>
            <a:r>
              <a:rPr lang="en-US" sz="2000" b="1"/>
              <a:t>Why it's used:</a:t>
            </a:r>
            <a:r>
              <a:rPr lang="en-US" sz="2000"/>
              <a:t> It is highly effective for reducing </a:t>
            </a:r>
            <a:r>
              <a:rPr lang="en-US" sz="2000" b="1"/>
              <a:t>computational complexity</a:t>
            </a:r>
            <a:r>
              <a:rPr lang="en-US" sz="2000"/>
              <a:t> and improving </a:t>
            </a:r>
            <a:r>
              <a:rPr lang="en-US" sz="2000" b="1"/>
              <a:t>scalability</a:t>
            </a:r>
            <a:r>
              <a:rPr lang="en-US" sz="2000"/>
              <a:t>, especially in systems where real-time decisions are critical and a slower, more complex "expert" algorithm already exists.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a:p>
            <a:r>
              <a:rPr lang="en-US" sz="2000" b="1"/>
              <a:t>Specific Use in this Research</a:t>
            </a:r>
          </a:p>
          <a:p>
            <a:r>
              <a:rPr lang="en-US" sz="2000" b="1"/>
              <a:t>How it's used here:</a:t>
            </a:r>
            <a:r>
              <a:rPr lang="en-US" sz="2000"/>
              <a:t> The project's more complex </a:t>
            </a:r>
            <a:r>
              <a:rPr lang="en-US" sz="2000" b="1"/>
              <a:t>Heuristic-Based Hierarchical (HH)</a:t>
            </a:r>
            <a:r>
              <a:rPr lang="en-US" sz="2000"/>
              <a:t> algorithm acts as the "expert." An </a:t>
            </a:r>
            <a:r>
              <a:rPr lang="en-US" sz="2000" b="1"/>
              <a:t>Imitation Learning (IL)</a:t>
            </a:r>
            <a:r>
              <a:rPr lang="en-US" sz="2000"/>
              <a:t> model, built with a </a:t>
            </a:r>
            <a:r>
              <a:rPr lang="en-US" sz="2000" b="1"/>
              <a:t>Graph Neural Network (GNN)</a:t>
            </a:r>
            <a:r>
              <a:rPr lang="en-US" sz="2000"/>
              <a:t>, is trained to mimic the HH algorithm's high-level category assignment decisions.</a:t>
            </a:r>
          </a:p>
          <a:p>
            <a:r>
              <a:rPr lang="en-US" sz="2000" b="1"/>
              <a:t>The result:</a:t>
            </a:r>
            <a:r>
              <a:rPr lang="en-US" sz="2000"/>
              <a:t> This allows the system to make decisions with a significant </a:t>
            </a:r>
            <a:r>
              <a:rPr lang="en-US" sz="2000" b="1"/>
              <a:t>reduction in runtime</a:t>
            </a:r>
            <a:r>
              <a:rPr lang="en-US" sz="2000"/>
              <a:t>, making the solution practical and scalable for large-scale </a:t>
            </a:r>
            <a:r>
              <a:rPr lang="en-US" sz="2000" err="1"/>
              <a:t>IIoT</a:t>
            </a:r>
            <a:r>
              <a:rPr lang="en-US" sz="2000"/>
              <a:t> deployments where low-latency responsiveness is a priority.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8851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64D2207-AA67-DAD1-D42E-7A07328CA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D5804961-63B5-93ED-8B4A-8BAC56D0062C}"/>
              </a:ext>
            </a:extLst>
          </p:cNvPr>
          <p:cNvSpPr>
            <a:spLocks noGrp="1"/>
          </p:cNvSpPr>
          <p:nvPr>
            <p:ph type="title"/>
          </p:nvPr>
        </p:nvSpPr>
        <p:spPr>
          <a:xfrm>
            <a:off x="770128" y="99695"/>
            <a:ext cx="5019675" cy="1294374"/>
          </a:xfrm>
        </p:spPr>
        <p:txBody>
          <a:bodyPr vert="horz" lIns="91440" tIns="45720" rIns="91440" bIns="45720" rtlCol="0" anchor="t">
            <a:normAutofit/>
          </a:bodyPr>
          <a:lstStyle/>
          <a:p>
            <a:pPr algn="ctr"/>
            <a:r>
              <a:rPr lang="en-US" sz="3300" b="1" kern="1200">
                <a:solidFill>
                  <a:schemeClr val="tx1"/>
                </a:solidFill>
                <a:latin typeface="+mj-lt"/>
                <a:ea typeface="+mj-ea"/>
                <a:cs typeface="+mj-cs"/>
              </a:rPr>
              <a:t>Implementation strategy</a:t>
            </a:r>
            <a:endParaRPr lang="en-US">
              <a:ea typeface="+mj-ea"/>
              <a:cs typeface="+mj-cs"/>
            </a:endParaRPr>
          </a:p>
        </p:txBody>
      </p:sp>
      <p:sp>
        <p:nvSpPr>
          <p:cNvPr id="10" name="Rectangle 4">
            <a:extLst>
              <a:ext uri="{FF2B5EF4-FFF2-40B4-BE49-F238E27FC236}">
                <a16:creationId xmlns:a16="http://schemas.microsoft.com/office/drawing/2014/main" id="{3D0627F6-953D-6BDE-B9EF-BDB50F5AE3B9}"/>
              </a:ext>
            </a:extLst>
          </p:cNvPr>
          <p:cNvSpPr>
            <a:spLocks noChangeArrowheads="1"/>
          </p:cNvSpPr>
          <p:nvPr/>
        </p:nvSpPr>
        <p:spPr bwMode="auto">
          <a:xfrm>
            <a:off x="6936629" y="417827"/>
            <a:ext cx="5514957" cy="21626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lnSpcReduction="10000"/>
          </a:bodyPr>
          <a:lstStyle/>
          <a:p>
            <a:pPr>
              <a:buFont typeface="Arial" panose="020B0604020202020204" pitchFamily="34" charset="0"/>
              <a:buChar char="•"/>
            </a:pPr>
            <a:r>
              <a:rPr lang="en-US" b="1" dirty="0">
                <a:ea typeface="+mn-lt"/>
                <a:cs typeface="+mn-lt"/>
              </a:rPr>
              <a:t>Codebase</a:t>
            </a:r>
            <a:r>
              <a:rPr kumimoji="0" lang="en-US" b="1" i="0" u="none" strike="noStrike" cap="none" normalizeH="0" baseline="0" dirty="0">
                <a:ln>
                  <a:noFill/>
                </a:ln>
                <a:effectLst/>
                <a:ea typeface="+mn-lt"/>
                <a:cs typeface="+mn-lt"/>
              </a:rPr>
              <a:t>:</a:t>
            </a:r>
            <a:r>
              <a:rPr lang="en-US" b="1" dirty="0">
                <a:ea typeface="+mn-lt"/>
                <a:cs typeface="+mn-lt"/>
              </a:rPr>
              <a:t> </a:t>
            </a:r>
            <a:r>
              <a:rPr kumimoji="0" lang="en-US" b="0" i="0" u="none" strike="noStrike" cap="none" normalizeH="0" baseline="0" dirty="0">
                <a:ln>
                  <a:noFill/>
                </a:ln>
                <a:effectLst/>
                <a:ea typeface="+mn-lt"/>
                <a:cs typeface="+mn-lt"/>
              </a:rPr>
              <a:t> </a:t>
            </a:r>
            <a:r>
              <a:rPr lang="en-US" dirty="0">
                <a:ea typeface="+mn-lt"/>
                <a:cs typeface="+mn-lt"/>
              </a:rPr>
              <a:t>GitHub repository provided in the paper</a:t>
            </a:r>
          </a:p>
          <a:p>
            <a:pPr>
              <a:buFont typeface="Arial" panose="020B0604020202020204" pitchFamily="34" charset="0"/>
              <a:buChar char="•"/>
            </a:pPr>
            <a:endParaRPr lang="en-US">
              <a:ea typeface="+mn-lt"/>
              <a:cs typeface="+mn-lt"/>
            </a:endParaRPr>
          </a:p>
          <a:p>
            <a:pPr>
              <a:buFont typeface="Arial" panose="020B0604020202020204" pitchFamily="34" charset="0"/>
              <a:buChar char="•"/>
            </a:pPr>
            <a:r>
              <a:rPr lang="en-US" b="1" dirty="0">
                <a:ea typeface="+mn-lt"/>
                <a:cs typeface="+mn-lt"/>
              </a:rPr>
              <a:t>Programming Language</a:t>
            </a:r>
            <a:r>
              <a:rPr kumimoji="0" lang="en-US" b="1" i="0" u="none" strike="noStrike" cap="none" normalizeH="0" baseline="0" dirty="0">
                <a:ln>
                  <a:noFill/>
                </a:ln>
                <a:effectLst/>
                <a:ea typeface="+mn-lt"/>
                <a:cs typeface="+mn-lt"/>
              </a:rPr>
              <a:t>:</a:t>
            </a:r>
            <a:r>
              <a:rPr lang="en-US" dirty="0">
                <a:ea typeface="+mn-lt"/>
                <a:cs typeface="+mn-lt"/>
              </a:rPr>
              <a:t> </a:t>
            </a:r>
            <a:r>
              <a:rPr kumimoji="0" lang="en-US" b="0" i="0" u="none" strike="noStrike" cap="none" normalizeH="0" baseline="0" dirty="0">
                <a:ln>
                  <a:noFill/>
                </a:ln>
                <a:effectLst/>
                <a:ea typeface="+mn-lt"/>
                <a:cs typeface="+mn-lt"/>
              </a:rPr>
              <a:t> </a:t>
            </a:r>
            <a:r>
              <a:rPr lang="en-US" dirty="0">
                <a:ea typeface="+mn-lt"/>
                <a:cs typeface="+mn-lt"/>
              </a:rPr>
              <a:t>Python</a:t>
            </a:r>
            <a:endParaRPr lang="en-US" dirty="0"/>
          </a:p>
          <a:p>
            <a:pPr>
              <a:buFont typeface="Arial" panose="020B0604020202020204" pitchFamily="34" charset="0"/>
              <a:buChar char="•"/>
            </a:pPr>
            <a:endParaRPr lang="en-US">
              <a:ea typeface="+mn-lt"/>
              <a:cs typeface="+mn-lt"/>
            </a:endParaRPr>
          </a:p>
          <a:p>
            <a:pPr>
              <a:buFont typeface="Arial" panose="020B0604020202020204" pitchFamily="34" charset="0"/>
              <a:buChar char="•"/>
            </a:pPr>
            <a:r>
              <a:rPr lang="en-US" b="1" dirty="0">
                <a:ea typeface="+mn-lt"/>
                <a:cs typeface="+mn-lt"/>
              </a:rPr>
              <a:t>Core Libraries:</a:t>
            </a:r>
            <a:r>
              <a:rPr lang="en-US" dirty="0">
                <a:ea typeface="+mn-lt"/>
                <a:cs typeface="+mn-lt"/>
              </a:rPr>
              <a:t>  </a:t>
            </a:r>
            <a:r>
              <a:rPr lang="en-US" dirty="0" err="1">
                <a:ea typeface="+mn-lt"/>
                <a:cs typeface="+mn-lt"/>
              </a:rPr>
              <a:t>PyTorch</a:t>
            </a:r>
            <a:r>
              <a:rPr lang="en-US" dirty="0">
                <a:ea typeface="+mn-lt"/>
                <a:cs typeface="+mn-lt"/>
              </a:rPr>
              <a:t> </a:t>
            </a:r>
          </a:p>
          <a:p>
            <a:pPr marL="0" marR="0" lvl="0">
              <a:buClrTx/>
              <a:buSzTx/>
              <a:buFont typeface="Arial" panose="020B0604020202020204" pitchFamily="34" charset="0"/>
              <a:buChar char="•"/>
              <a:tabLst/>
            </a:pPr>
            <a:endParaRPr lang="en-US" b="0" i="0" u="none" strike="noStrike" cap="none" normalizeH="0" baseline="0">
              <a:ln>
                <a:noFill/>
              </a:ln>
              <a:effectLst/>
            </a:endParaRPr>
          </a:p>
          <a:p>
            <a:r>
              <a:rPr lang="en-US" b="1" dirty="0"/>
              <a:t>Simulation Environment: </a:t>
            </a:r>
            <a:r>
              <a:rPr lang="en-US" dirty="0" err="1"/>
              <a:t>PyTorch</a:t>
            </a:r>
            <a:endParaRPr lang="en-US" dirty="0"/>
          </a:p>
          <a:p>
            <a:pPr indent="-228600">
              <a:lnSpc>
                <a:spcPct val="120000"/>
              </a:lnSpc>
              <a:spcBef>
                <a:spcPct val="0"/>
              </a:spcBef>
              <a:spcAft>
                <a:spcPts val="600"/>
              </a:spcAft>
              <a:buFont typeface="Arial" panose="020B0604020202020204" pitchFamily="34" charset="0"/>
              <a:buChar char="•"/>
            </a:pPr>
            <a:endParaRPr lang="en-US" altLang="en-US"/>
          </a:p>
        </p:txBody>
      </p:sp>
      <p:sp>
        <p:nvSpPr>
          <p:cNvPr id="4" name="TextBox 3">
            <a:extLst>
              <a:ext uri="{FF2B5EF4-FFF2-40B4-BE49-F238E27FC236}">
                <a16:creationId xmlns:a16="http://schemas.microsoft.com/office/drawing/2014/main" id="{DE89C5C0-A273-D5B2-ADC9-DCEC97ED41FF}"/>
              </a:ext>
            </a:extLst>
          </p:cNvPr>
          <p:cNvSpPr txBox="1"/>
          <p:nvPr/>
        </p:nvSpPr>
        <p:spPr>
          <a:xfrm>
            <a:off x="6823941" y="2584161"/>
            <a:ext cx="5364017"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Performance Metrics:</a:t>
            </a:r>
          </a:p>
          <a:p>
            <a:pPr>
              <a:buFont typeface="Arial"/>
              <a:buChar char="•"/>
            </a:pPr>
            <a:r>
              <a:rPr lang="en-US" sz="1600" b="1" dirty="0">
                <a:ea typeface="+mn-lt"/>
                <a:cs typeface="+mn-lt"/>
              </a:rPr>
              <a:t>Average Task Processing Delay(</a:t>
            </a:r>
            <a:r>
              <a:rPr lang="en-US" sz="1600" b="1" dirty="0" err="1">
                <a:ea typeface="+mn-lt"/>
                <a:cs typeface="+mn-lt"/>
              </a:rPr>
              <a:t>ms</a:t>
            </a:r>
            <a:r>
              <a:rPr lang="en-US" sz="1600" b="1" dirty="0">
                <a:ea typeface="+mn-lt"/>
                <a:cs typeface="+mn-lt"/>
              </a:rPr>
              <a:t>):</a:t>
            </a:r>
            <a:r>
              <a:rPr lang="en-US" sz="1600" dirty="0">
                <a:ea typeface="+mn-lt"/>
                <a:cs typeface="+mn-lt"/>
              </a:rPr>
              <a:t> Measures the quality of service by calculating the average time from task arrival to completion.</a:t>
            </a:r>
          </a:p>
          <a:p>
            <a:pPr>
              <a:buFont typeface="Arial"/>
              <a:buChar char="•"/>
            </a:pPr>
            <a:r>
              <a:rPr lang="en-US" sz="1600" b="1" dirty="0">
                <a:ea typeface="+mn-lt"/>
                <a:cs typeface="+mn-lt"/>
              </a:rPr>
              <a:t>Long-Term Average Task Processing Cost(J):</a:t>
            </a:r>
            <a:r>
              <a:rPr lang="en-US" sz="1600" dirty="0">
                <a:ea typeface="+mn-lt"/>
                <a:cs typeface="+mn-lt"/>
              </a:rPr>
              <a:t> Measures the total operational cost over time to ensure adherence to the budget.</a:t>
            </a:r>
          </a:p>
          <a:p>
            <a:pPr>
              <a:buFont typeface="Arial"/>
              <a:buChar char="•"/>
            </a:pPr>
            <a:r>
              <a:rPr lang="en-US" sz="1600" b="1" dirty="0">
                <a:ea typeface="+mn-lt"/>
                <a:cs typeface="+mn-lt"/>
              </a:rPr>
              <a:t>Computational Running Time(</a:t>
            </a:r>
            <a:r>
              <a:rPr lang="en-US" sz="1600" b="1" err="1">
                <a:ea typeface="+mn-lt"/>
                <a:cs typeface="+mn-lt"/>
              </a:rPr>
              <a:t>ms</a:t>
            </a:r>
            <a:r>
              <a:rPr lang="en-US" sz="1600" b="1" dirty="0">
                <a:ea typeface="+mn-lt"/>
                <a:cs typeface="+mn-lt"/>
              </a:rPr>
              <a:t>):</a:t>
            </a:r>
            <a:r>
              <a:rPr lang="en-US" sz="1600" dirty="0">
                <a:ea typeface="+mn-lt"/>
                <a:cs typeface="+mn-lt"/>
              </a:rPr>
              <a:t> Evaluates the scalability and real-time feasibility of the algorithms as the network size changes.</a:t>
            </a:r>
            <a:endParaRPr lang="en-US" sz="1600" dirty="0"/>
          </a:p>
          <a:p>
            <a:pPr>
              <a:buFont typeface="Arial"/>
              <a:buChar char="•"/>
            </a:pPr>
            <a:r>
              <a:rPr lang="en-US" sz="1600" b="1" dirty="0">
                <a:ea typeface="+mn-lt"/>
                <a:cs typeface="+mn-lt"/>
              </a:rPr>
              <a:t>Virtual Queue Backlog(J):</a:t>
            </a:r>
            <a:r>
              <a:rPr lang="en-US" sz="1600" dirty="0">
                <a:ea typeface="+mn-lt"/>
                <a:cs typeface="+mn-lt"/>
              </a:rPr>
              <a:t> Used to demonstrate the algorithm's stability and its ability to effectively control the long-term cost constraint.</a:t>
            </a:r>
            <a:endParaRPr lang="en-US" sz="1600" dirty="0"/>
          </a:p>
          <a:p>
            <a:pPr>
              <a:buFont typeface="Arial"/>
              <a:buChar char="•"/>
            </a:pPr>
            <a:r>
              <a:rPr lang="en-US" sz="1600" b="1" dirty="0">
                <a:ea typeface="+mn-lt"/>
                <a:cs typeface="+mn-lt"/>
              </a:rPr>
              <a:t>Weighted Sum of Normalized Delay and Overrun Cost:</a:t>
            </a:r>
            <a:r>
              <a:rPr lang="en-US" sz="1600" dirty="0">
                <a:ea typeface="+mn-lt"/>
                <a:cs typeface="+mn-lt"/>
              </a:rPr>
              <a:t> A combined metric that shows the tunable balance between performance and cost.</a:t>
            </a:r>
            <a:endParaRPr lang="en-US" sz="1600" dirty="0"/>
          </a:p>
          <a:p>
            <a:pPr marL="228600" indent="-228600">
              <a:buFont typeface=""/>
              <a:buChar char="•"/>
            </a:pPr>
            <a:endParaRPr lang="en-US" sz="1600"/>
          </a:p>
        </p:txBody>
      </p:sp>
      <p:sp>
        <p:nvSpPr>
          <p:cNvPr id="7" name="TextBox 6">
            <a:extLst>
              <a:ext uri="{FF2B5EF4-FFF2-40B4-BE49-F238E27FC236}">
                <a16:creationId xmlns:a16="http://schemas.microsoft.com/office/drawing/2014/main" id="{C16CA635-D574-2039-85C3-95607FCDC879}"/>
              </a:ext>
            </a:extLst>
          </p:cNvPr>
          <p:cNvSpPr txBox="1"/>
          <p:nvPr/>
        </p:nvSpPr>
        <p:spPr>
          <a:xfrm>
            <a:off x="114300" y="1209040"/>
            <a:ext cx="6705600"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1B1C1D"/>
                </a:solidFill>
                <a:latin typeface="Neue Haas Grotesk Text Pro"/>
              </a:rPr>
              <a:t>1. Environment Setup:</a:t>
            </a:r>
          </a:p>
          <a:p>
            <a:r>
              <a:rPr lang="en-US" dirty="0">
                <a:solidFill>
                  <a:srgbClr val="1B1C1D"/>
                </a:solidFill>
                <a:latin typeface="Neue Haas Grotesk Text Pro"/>
              </a:rPr>
              <a:t>Setup the necessary python environment with </a:t>
            </a:r>
            <a:r>
              <a:rPr lang="en-US" err="1">
                <a:solidFill>
                  <a:srgbClr val="1B1C1D"/>
                </a:solidFill>
                <a:latin typeface="Neue Haas Grotesk Text Pro"/>
              </a:rPr>
              <a:t>PyTorch</a:t>
            </a:r>
            <a:endParaRPr lang="en-US">
              <a:solidFill>
                <a:srgbClr val="1B1C1D"/>
              </a:solidFill>
              <a:latin typeface="Neue Haas Grotesk Text Pro"/>
            </a:endParaRPr>
          </a:p>
          <a:p>
            <a:endParaRPr lang="en-US" b="1" dirty="0">
              <a:solidFill>
                <a:srgbClr val="1B1C1D"/>
              </a:solidFill>
              <a:latin typeface="Neue Haas Grotesk Text Pro"/>
            </a:endParaRPr>
          </a:p>
          <a:p>
            <a:r>
              <a:rPr lang="en-US" b="1" dirty="0">
                <a:solidFill>
                  <a:srgbClr val="1B1C1D"/>
                </a:solidFill>
                <a:latin typeface="Neue Haas Grotesk Text Pro"/>
              </a:rPr>
              <a:t>2. Scenario Formulation:</a:t>
            </a:r>
          </a:p>
          <a:p>
            <a:r>
              <a:rPr lang="en-US" dirty="0">
                <a:solidFill>
                  <a:srgbClr val="1B1C1D"/>
                </a:solidFill>
                <a:latin typeface="Neue Haas Grotesk Text Pro"/>
              </a:rPr>
              <a:t>Simulations to be formulated to test the system's behavior, including:</a:t>
            </a:r>
          </a:p>
          <a:p>
            <a:pPr marL="228600" indent="-228600">
              <a:buFont typeface=""/>
              <a:buChar char="•"/>
            </a:pPr>
            <a:r>
              <a:rPr lang="en-US" b="1" dirty="0">
                <a:solidFill>
                  <a:srgbClr val="1B1C1D"/>
                </a:solidFill>
                <a:latin typeface="Neue Haas Grotesk Text Pro"/>
              </a:rPr>
              <a:t>Trade-off Analysis:</a:t>
            </a:r>
            <a:r>
              <a:rPr lang="en-US" dirty="0">
                <a:solidFill>
                  <a:srgbClr val="1B1C1D"/>
                </a:solidFill>
                <a:latin typeface="Neue Haas Grotesk Text Pro"/>
              </a:rPr>
              <a:t> We will vary the </a:t>
            </a:r>
            <a:r>
              <a:rPr lang="en-US" b="1" dirty="0">
                <a:solidFill>
                  <a:srgbClr val="1B1C1D"/>
                </a:solidFill>
                <a:latin typeface="Neue Haas Grotesk Text Pro"/>
              </a:rPr>
              <a:t>V</a:t>
            </a:r>
            <a:r>
              <a:rPr lang="en-US" dirty="0">
                <a:solidFill>
                  <a:srgbClr val="1B1C1D"/>
                </a:solidFill>
                <a:latin typeface="Neue Haas Grotesk Text Pro"/>
              </a:rPr>
              <a:t> parameter(prioritization between delay and cost) to demonstrate the balance between delay and cost.</a:t>
            </a:r>
            <a:endParaRPr lang="en-US" dirty="0">
              <a:solidFill>
                <a:srgbClr val="000000"/>
              </a:solidFill>
              <a:latin typeface="Neue Haas Grotesk Text Pro"/>
              <a:ea typeface="+mn-lt"/>
              <a:cs typeface="+mn-lt"/>
            </a:endParaRPr>
          </a:p>
          <a:p>
            <a:pPr marL="228600" indent="-228600">
              <a:buFont typeface=""/>
              <a:buChar char="•"/>
            </a:pPr>
            <a:r>
              <a:rPr lang="en-US" b="1" dirty="0">
                <a:solidFill>
                  <a:srgbClr val="1B1C1D"/>
                </a:solidFill>
                <a:latin typeface="Neue Haas Grotesk Text Pro"/>
                <a:ea typeface="+mn-lt"/>
                <a:cs typeface="+mn-lt"/>
              </a:rPr>
              <a:t>Scalability Test:</a:t>
            </a:r>
            <a:r>
              <a:rPr lang="en-US" dirty="0">
                <a:solidFill>
                  <a:srgbClr val="1B1C1D"/>
                </a:solidFill>
                <a:latin typeface="Neue Haas Grotesk Text Pro"/>
                <a:ea typeface="+mn-lt"/>
                <a:cs typeface="+mn-lt"/>
              </a:rPr>
              <a:t> Increase the number of factories to validate the scalability and runtime efficiency of both the </a:t>
            </a:r>
            <a:r>
              <a:rPr lang="en-US" b="1" dirty="0">
                <a:solidFill>
                  <a:srgbClr val="1B1C1D"/>
                </a:solidFill>
                <a:latin typeface="Neue Haas Grotesk Text Pro"/>
                <a:ea typeface="+mn-lt"/>
                <a:cs typeface="+mn-lt"/>
              </a:rPr>
              <a:t>HH</a:t>
            </a:r>
            <a:r>
              <a:rPr lang="en-US" dirty="0">
                <a:solidFill>
                  <a:srgbClr val="1B1C1D"/>
                </a:solidFill>
                <a:latin typeface="Neue Haas Grotesk Text Pro"/>
                <a:ea typeface="+mn-lt"/>
                <a:cs typeface="+mn-lt"/>
              </a:rPr>
              <a:t> and </a:t>
            </a:r>
            <a:r>
              <a:rPr lang="en-US" b="1" dirty="0">
                <a:solidFill>
                  <a:srgbClr val="1B1C1D"/>
                </a:solidFill>
                <a:latin typeface="Neue Haas Grotesk Text Pro"/>
                <a:ea typeface="+mn-lt"/>
                <a:cs typeface="+mn-lt"/>
              </a:rPr>
              <a:t>IL</a:t>
            </a:r>
            <a:r>
              <a:rPr lang="en-US" dirty="0">
                <a:solidFill>
                  <a:srgbClr val="1B1C1D"/>
                </a:solidFill>
                <a:latin typeface="Neue Haas Grotesk Text Pro"/>
                <a:ea typeface="+mn-lt"/>
                <a:cs typeface="+mn-lt"/>
              </a:rPr>
              <a:t> models, and to show where the IL model becomes more practical.</a:t>
            </a:r>
            <a:endParaRPr lang="en-US" dirty="0">
              <a:solidFill>
                <a:srgbClr val="000000"/>
              </a:solidFill>
              <a:latin typeface="Neue Haas Grotesk Text Pro"/>
              <a:ea typeface="+mn-lt"/>
              <a:cs typeface="+mn-lt"/>
            </a:endParaRPr>
          </a:p>
          <a:p>
            <a:pPr marL="228600" indent="-228600">
              <a:buFont typeface=""/>
              <a:buChar char="•"/>
            </a:pPr>
            <a:r>
              <a:rPr lang="en-US" b="1" dirty="0">
                <a:solidFill>
                  <a:srgbClr val="1B1C1D"/>
                </a:solidFill>
                <a:latin typeface="Neue Haas Grotesk Text Pro"/>
                <a:ea typeface="+mn-lt"/>
                <a:cs typeface="+mn-lt"/>
              </a:rPr>
              <a:t>Comparative Analysis:</a:t>
            </a:r>
            <a:r>
              <a:rPr lang="en-US" dirty="0">
                <a:solidFill>
                  <a:srgbClr val="1B1C1D"/>
                </a:solidFill>
                <a:latin typeface="Neue Haas Grotesk Text Pro"/>
                <a:ea typeface="+mn-lt"/>
                <a:cs typeface="+mn-lt"/>
              </a:rPr>
              <a:t> Run various benchmark algorithms to compare their performance against both the </a:t>
            </a:r>
            <a:r>
              <a:rPr lang="en-US" b="1" dirty="0">
                <a:solidFill>
                  <a:srgbClr val="1B1C1D"/>
                </a:solidFill>
                <a:latin typeface="Neue Haas Grotesk Text Pro"/>
                <a:ea typeface="+mn-lt"/>
                <a:cs typeface="+mn-lt"/>
              </a:rPr>
              <a:t>HH</a:t>
            </a:r>
            <a:r>
              <a:rPr lang="en-US" dirty="0">
                <a:solidFill>
                  <a:srgbClr val="1B1C1D"/>
                </a:solidFill>
                <a:latin typeface="Neue Haas Grotesk Text Pro"/>
                <a:ea typeface="+mn-lt"/>
                <a:cs typeface="+mn-lt"/>
              </a:rPr>
              <a:t> and </a:t>
            </a:r>
            <a:r>
              <a:rPr lang="en-US" b="1" dirty="0">
                <a:solidFill>
                  <a:srgbClr val="1B1C1D"/>
                </a:solidFill>
                <a:latin typeface="Neue Haas Grotesk Text Pro"/>
                <a:ea typeface="+mn-lt"/>
                <a:cs typeface="+mn-lt"/>
              </a:rPr>
              <a:t>IL</a:t>
            </a:r>
            <a:r>
              <a:rPr lang="en-US" dirty="0">
                <a:solidFill>
                  <a:srgbClr val="1B1C1D"/>
                </a:solidFill>
                <a:latin typeface="Neue Haas Grotesk Text Pro"/>
                <a:ea typeface="+mn-lt"/>
                <a:cs typeface="+mn-lt"/>
              </a:rPr>
              <a:t> models on metrics like delay, cost, and runtime.</a:t>
            </a:r>
            <a:endParaRPr lang="en-US">
              <a:latin typeface="Neue Haas Grotesk Text Pro"/>
            </a:endParaRPr>
          </a:p>
          <a:p>
            <a:r>
              <a:rPr lang="en-US" b="1" dirty="0">
                <a:solidFill>
                  <a:srgbClr val="1B1C1D"/>
                </a:solidFill>
                <a:latin typeface="Neue Haas Grotesk Text Pro"/>
              </a:rPr>
              <a:t>3. Simulation &amp; Validation :</a:t>
            </a:r>
          </a:p>
          <a:p>
            <a:r>
              <a:rPr lang="en-US" dirty="0">
                <a:solidFill>
                  <a:srgbClr val="1B1C1D"/>
                </a:solidFill>
                <a:latin typeface="Neue Haas Grotesk Text Pro"/>
              </a:rPr>
              <a:t>The simulation will use the pre-trained models to execute the formulated scenarios. </a:t>
            </a:r>
          </a:p>
        </p:txBody>
      </p:sp>
    </p:spTree>
    <p:extLst>
      <p:ext uri="{BB962C8B-B14F-4D97-AF65-F5344CB8AC3E}">
        <p14:creationId xmlns:p14="http://schemas.microsoft.com/office/powerpoint/2010/main" val="2023806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AB9B8B4-6AA0-6EC2-5180-35BA3CFC2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32FFD-48EE-048F-B4D0-2AE4CA0DE56A}"/>
              </a:ext>
            </a:extLst>
          </p:cNvPr>
          <p:cNvSpPr>
            <a:spLocks noGrp="1"/>
          </p:cNvSpPr>
          <p:nvPr>
            <p:ph type="title"/>
          </p:nvPr>
        </p:nvSpPr>
        <p:spPr>
          <a:xfrm>
            <a:off x="4513632" y="139207"/>
            <a:ext cx="3832245" cy="1155003"/>
          </a:xfrm>
        </p:spPr>
        <p:txBody>
          <a:bodyPr>
            <a:normAutofit/>
          </a:bodyPr>
          <a:lstStyle/>
          <a:p>
            <a:r>
              <a:rPr lang="en-US" b="0" dirty="0"/>
              <a:t>Phase two Plan</a:t>
            </a:r>
          </a:p>
        </p:txBody>
      </p:sp>
      <p:pic>
        <p:nvPicPr>
          <p:cNvPr id="5" name="Picture 4" descr="Top view of cubes connected with black lines">
            <a:extLst>
              <a:ext uri="{FF2B5EF4-FFF2-40B4-BE49-F238E27FC236}">
                <a16:creationId xmlns:a16="http://schemas.microsoft.com/office/drawing/2014/main" id="{BBB3767F-B0E9-DA60-385C-0185A6B92A7E}"/>
              </a:ext>
            </a:extLst>
          </p:cNvPr>
          <p:cNvPicPr>
            <a:picLocks noChangeAspect="1"/>
          </p:cNvPicPr>
          <p:nvPr/>
        </p:nvPicPr>
        <p:blipFill>
          <a:blip r:embed="rId2"/>
          <a:srcRect t="2431" r="2" b="2437"/>
          <a:stretch>
            <a:fillRect/>
          </a:stretch>
        </p:blipFill>
        <p:spPr>
          <a:xfrm>
            <a:off x="401699" y="1712460"/>
            <a:ext cx="6355080" cy="4534348"/>
          </a:xfrm>
          <a:prstGeom prst="rect">
            <a:avLst/>
          </a:prstGeom>
        </p:spPr>
      </p:pic>
      <p:sp>
        <p:nvSpPr>
          <p:cNvPr id="3" name="Content Placeholder 2">
            <a:extLst>
              <a:ext uri="{FF2B5EF4-FFF2-40B4-BE49-F238E27FC236}">
                <a16:creationId xmlns:a16="http://schemas.microsoft.com/office/drawing/2014/main" id="{2DEFFC76-1591-93E0-59BA-F64A4CDD22E3}"/>
              </a:ext>
            </a:extLst>
          </p:cNvPr>
          <p:cNvSpPr>
            <a:spLocks noGrp="1"/>
          </p:cNvSpPr>
          <p:nvPr>
            <p:ph idx="1"/>
          </p:nvPr>
        </p:nvSpPr>
        <p:spPr>
          <a:xfrm>
            <a:off x="7028329" y="1727387"/>
            <a:ext cx="4456534" cy="4534348"/>
          </a:xfrm>
        </p:spPr>
        <p:txBody>
          <a:bodyPr vert="horz" lIns="91440" tIns="45720" rIns="91440" bIns="45720" rtlCol="0" anchor="t">
            <a:normAutofit/>
          </a:bodyPr>
          <a:lstStyle/>
          <a:p>
            <a:pPr>
              <a:lnSpc>
                <a:spcPct val="110000"/>
              </a:lnSpc>
            </a:pPr>
            <a:r>
              <a:rPr lang="en-US" b="1" dirty="0"/>
              <a:t>Amrith</a:t>
            </a:r>
            <a:r>
              <a:rPr lang="en-US" dirty="0"/>
              <a:t>: Exploration of different practical use case of this paper,  &amp; study Heuristic based Search Algorithm </a:t>
            </a:r>
          </a:p>
          <a:p>
            <a:pPr>
              <a:lnSpc>
                <a:spcPct val="110000"/>
              </a:lnSpc>
            </a:pPr>
            <a:r>
              <a:rPr lang="en-US" b="1" dirty="0"/>
              <a:t>Varun</a:t>
            </a:r>
            <a:r>
              <a:rPr lang="en-US" dirty="0"/>
              <a:t>:  study of Lyapunov            </a:t>
            </a:r>
            <a:r>
              <a:rPr lang="en-IN" dirty="0"/>
              <a:t>Optimization Algorithm</a:t>
            </a:r>
            <a:r>
              <a:rPr lang="en-US" dirty="0"/>
              <a:t> </a:t>
            </a:r>
          </a:p>
          <a:p>
            <a:pPr>
              <a:lnSpc>
                <a:spcPct val="110000"/>
              </a:lnSpc>
            </a:pPr>
            <a:r>
              <a:rPr lang="en-US" b="1" dirty="0" err="1"/>
              <a:t>Ajeth</a:t>
            </a:r>
            <a:r>
              <a:rPr lang="en-US" dirty="0"/>
              <a:t>: Simulator Setup</a:t>
            </a:r>
          </a:p>
          <a:p>
            <a:pPr>
              <a:lnSpc>
                <a:spcPct val="110000"/>
              </a:lnSpc>
            </a:pPr>
            <a:r>
              <a:rPr lang="en-US" b="1" dirty="0"/>
              <a:t>Sarvesha</a:t>
            </a:r>
            <a:r>
              <a:rPr lang="en-US" dirty="0"/>
              <a:t>: Experiment Design and Analysis</a:t>
            </a:r>
            <a:endParaRPr lang="en-IN" dirty="0"/>
          </a:p>
        </p:txBody>
      </p:sp>
    </p:spTree>
    <p:extLst>
      <p:ext uri="{BB962C8B-B14F-4D97-AF65-F5344CB8AC3E}">
        <p14:creationId xmlns:p14="http://schemas.microsoft.com/office/powerpoint/2010/main" val="166665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55476C8F-64A1-0D01-9D82-6C9326D57511}"/>
              </a:ext>
            </a:extLst>
          </p:cNvPr>
          <p:cNvSpPr>
            <a:spLocks noChangeArrowheads="1"/>
          </p:cNvSpPr>
          <p:nvPr/>
        </p:nvSpPr>
        <p:spPr bwMode="auto">
          <a:xfrm>
            <a:off x="6725843" y="945246"/>
            <a:ext cx="5465437" cy="85279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a:lnSpc>
                <a:spcPct val="90000"/>
              </a:lnSpc>
              <a:spcBef>
                <a:spcPct val="0"/>
              </a:spcBef>
              <a:spcAft>
                <a:spcPts val="600"/>
              </a:spcAft>
            </a:pPr>
            <a:r>
              <a:rPr lang="en-US" altLang="en-US" sz="3600" b="1" kern="1200">
                <a:solidFill>
                  <a:schemeClr val="tx1"/>
                </a:solidFill>
                <a:latin typeface="+mj-lt"/>
                <a:ea typeface="+mj-ea"/>
                <a:cs typeface="+mj-cs"/>
              </a:rPr>
              <a:t>Problem Understanding</a:t>
            </a:r>
            <a:endParaRPr lang="en-US" sz="3600" b="1" kern="1200">
              <a:solidFill>
                <a:schemeClr val="tx1"/>
              </a:solidFill>
              <a:latin typeface="+mj-lt"/>
              <a:ea typeface="+mj-ea"/>
              <a:cs typeface="+mj-cs"/>
            </a:endParaRPr>
          </a:p>
        </p:txBody>
      </p:sp>
      <p:pic>
        <p:nvPicPr>
          <p:cNvPr id="3" name="Picture 2" descr="Oil Factory Pictures | Download Free Images on Unsplash">
            <a:extLst>
              <a:ext uri="{FF2B5EF4-FFF2-40B4-BE49-F238E27FC236}">
                <a16:creationId xmlns:a16="http://schemas.microsoft.com/office/drawing/2014/main" id="{2BA4FC89-CDBC-BDBE-7602-D852DF6D8554}"/>
              </a:ext>
            </a:extLst>
          </p:cNvPr>
          <p:cNvPicPr>
            <a:picLocks noChangeAspect="1"/>
          </p:cNvPicPr>
          <p:nvPr/>
        </p:nvPicPr>
        <p:blipFill>
          <a:blip r:embed="rId2"/>
          <a:srcRect l="11726" r="26240" b="-1"/>
          <a:stretch>
            <a:fillRect/>
          </a:stretch>
        </p:blipFill>
        <p:spPr>
          <a:xfrm>
            <a:off x="1" y="10"/>
            <a:ext cx="6373368" cy="6857990"/>
          </a:xfrm>
          <a:prstGeom prst="rect">
            <a:avLst/>
          </a:prstGeom>
        </p:spPr>
      </p:pic>
      <p:sp>
        <p:nvSpPr>
          <p:cNvPr id="2" name="TextBox 1">
            <a:extLst>
              <a:ext uri="{FF2B5EF4-FFF2-40B4-BE49-F238E27FC236}">
                <a16:creationId xmlns:a16="http://schemas.microsoft.com/office/drawing/2014/main" id="{C21584D7-59A8-9176-BE2F-134929EC03DA}"/>
              </a:ext>
            </a:extLst>
          </p:cNvPr>
          <p:cNvSpPr txBox="1"/>
          <p:nvPr/>
        </p:nvSpPr>
        <p:spPr>
          <a:xfrm>
            <a:off x="7123007" y="2212846"/>
            <a:ext cx="4361693" cy="409651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10000"/>
              </a:lnSpc>
              <a:spcAft>
                <a:spcPts val="600"/>
              </a:spcAft>
            </a:pPr>
            <a:r>
              <a:rPr lang="en-US" sz="1500"/>
              <a:t>Imagine an oil factory with multiple units, each having multiple pipelines and an edge server. Normally, sensor readings are taken every 10 seconds. However, if an anomaly is detected, the frequency of data collection from a specific pipeline is dramatically increased.</a:t>
            </a:r>
            <a:endParaRPr lang="en-US"/>
          </a:p>
          <a:p>
            <a:pPr marL="285750" indent="-228600">
              <a:lnSpc>
                <a:spcPct val="110000"/>
              </a:lnSpc>
              <a:spcAft>
                <a:spcPts val="600"/>
              </a:spcAft>
              <a:buFont typeface="Arial" panose="020B0604020202020204" pitchFamily="34" charset="0"/>
              <a:buChar char="•"/>
            </a:pPr>
            <a:r>
              <a:rPr lang="en-US" sz="1500" b="1"/>
              <a:t>Temporal Non-Uniformity:</a:t>
            </a:r>
            <a:r>
              <a:rPr lang="en-US" sz="1500"/>
              <a:t> A sudden, high-frequency data burst from one unit (change over time).</a:t>
            </a:r>
          </a:p>
          <a:p>
            <a:pPr marL="285750" indent="-228600">
              <a:lnSpc>
                <a:spcPct val="110000"/>
              </a:lnSpc>
              <a:spcAft>
                <a:spcPts val="600"/>
              </a:spcAft>
              <a:buFont typeface="Arial" panose="020B0604020202020204" pitchFamily="34" charset="0"/>
              <a:buChar char="•"/>
            </a:pPr>
            <a:r>
              <a:rPr lang="en-US" sz="1500" b="1"/>
              <a:t>Spatial Non-Uniformity:</a:t>
            </a:r>
            <a:r>
              <a:rPr lang="en-US" sz="1500"/>
              <a:t> An overloaded edge server in the leaking unit, while others are underutilized (uneven distribution across locations).</a:t>
            </a:r>
          </a:p>
          <a:p>
            <a:pPr indent="-228600">
              <a:lnSpc>
                <a:spcPct val="110000"/>
              </a:lnSpc>
              <a:spcAft>
                <a:spcPts val="600"/>
              </a:spcAft>
              <a:buFont typeface="Arial" panose="020B0604020202020204" pitchFamily="34" charset="0"/>
              <a:buChar char="•"/>
            </a:pPr>
            <a:endParaRPr lang="en-US" sz="1500"/>
          </a:p>
        </p:txBody>
      </p:sp>
      <p:sp>
        <p:nvSpPr>
          <p:cNvPr id="6" name="Rectangle 3">
            <a:extLst>
              <a:ext uri="{FF2B5EF4-FFF2-40B4-BE49-F238E27FC236}">
                <a16:creationId xmlns:a16="http://schemas.microsoft.com/office/drawing/2014/main" id="{F1C15D71-FABB-FDE9-FED9-59CD1DE9D392}"/>
              </a:ext>
            </a:extLst>
          </p:cNvPr>
          <p:cNvSpPr>
            <a:spLocks noChangeArrowheads="1"/>
          </p:cNvSpPr>
          <p:nvPr/>
        </p:nvSpPr>
        <p:spPr bwMode="auto">
          <a:xfrm>
            <a:off x="106679" y="3739147"/>
            <a:ext cx="12085321"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endParaRPr kumimoji="0" lang="en-US" altLang="en-US" b="1" i="0" u="none" strike="noStrike" cap="none" normalizeH="0" baseline="0">
              <a:ln>
                <a:noFill/>
              </a:ln>
              <a:solidFill>
                <a:srgbClr val="1B1C1D"/>
              </a:solidFill>
              <a:effectLst/>
              <a:latin typeface="Google Sans"/>
            </a:endParaRPr>
          </a:p>
          <a:p>
            <a:pPr marL="0" marR="0" lvl="0" indent="0" algn="l" defTabSz="914400" rtl="0" eaLnBrk="0" fontAlgn="base" latinLnBrk="0" hangingPunct="0">
              <a:spcBef>
                <a:spcPct val="0"/>
              </a:spcBef>
              <a:spcAft>
                <a:spcPts val="600"/>
              </a:spcAft>
              <a:buClrTx/>
              <a:buSzTx/>
              <a:buFontTx/>
              <a:buNone/>
              <a:tabLst/>
            </a:pPr>
            <a:endParaRPr lang="en-US" altLang="en-US" b="0" i="0" u="none" strike="noStrike" cap="none" normalizeH="0" baseline="0">
              <a:ln>
                <a:noFill/>
              </a:ln>
              <a:solidFill>
                <a:srgbClr val="1B1C1D"/>
              </a:solidFill>
              <a:effectLst/>
              <a:latin typeface="Google Sans Text"/>
            </a:endParaRPr>
          </a:p>
        </p:txBody>
      </p:sp>
    </p:spTree>
    <p:extLst>
      <p:ext uri="{BB962C8B-B14F-4D97-AF65-F5344CB8AC3E}">
        <p14:creationId xmlns:p14="http://schemas.microsoft.com/office/powerpoint/2010/main" val="1164625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73F61A-7244-55F7-0B18-D75C1D32D244}"/>
              </a:ext>
            </a:extLst>
          </p:cNvPr>
          <p:cNvSpPr>
            <a:spLocks noGrp="1"/>
          </p:cNvSpPr>
          <p:nvPr>
            <p:ph type="title"/>
          </p:nvPr>
        </p:nvSpPr>
        <p:spPr>
          <a:xfrm>
            <a:off x="5568534" y="222504"/>
            <a:ext cx="5916169" cy="660273"/>
          </a:xfrm>
        </p:spPr>
        <p:txBody>
          <a:bodyPr anchor="b">
            <a:normAutofit fontScale="90000"/>
          </a:bodyPr>
          <a:lstStyle/>
          <a:p>
            <a:r>
              <a:rPr lang="en-US"/>
              <a:t>Why it is an Edge Problem</a:t>
            </a:r>
          </a:p>
        </p:txBody>
      </p:sp>
      <p:pic>
        <p:nvPicPr>
          <p:cNvPr id="5" name="Picture 4" descr="Geometric white clouds on a blue sky">
            <a:extLst>
              <a:ext uri="{FF2B5EF4-FFF2-40B4-BE49-F238E27FC236}">
                <a16:creationId xmlns:a16="http://schemas.microsoft.com/office/drawing/2014/main" id="{C01DAB42-AA34-AC02-E1A1-58570FB441D1}"/>
              </a:ext>
            </a:extLst>
          </p:cNvPr>
          <p:cNvPicPr>
            <a:picLocks noChangeAspect="1"/>
          </p:cNvPicPr>
          <p:nvPr/>
        </p:nvPicPr>
        <p:blipFill>
          <a:blip r:embed="rId2"/>
          <a:srcRect l="10421" r="35881" b="4"/>
          <a:stretch>
            <a:fillRect/>
          </a:stretch>
        </p:blipFill>
        <p:spPr>
          <a:xfrm>
            <a:off x="20" y="10"/>
            <a:ext cx="4910308" cy="6857990"/>
          </a:xfrm>
          <a:prstGeom prst="rect">
            <a:avLst/>
          </a:prstGeom>
        </p:spPr>
      </p:pic>
      <p:sp>
        <p:nvSpPr>
          <p:cNvPr id="3" name="Content Placeholder 2">
            <a:extLst>
              <a:ext uri="{FF2B5EF4-FFF2-40B4-BE49-F238E27FC236}">
                <a16:creationId xmlns:a16="http://schemas.microsoft.com/office/drawing/2014/main" id="{74209608-8B90-265F-5404-06D693C771D6}"/>
              </a:ext>
            </a:extLst>
          </p:cNvPr>
          <p:cNvSpPr>
            <a:spLocks noGrp="1"/>
          </p:cNvSpPr>
          <p:nvPr>
            <p:ph idx="1"/>
          </p:nvPr>
        </p:nvSpPr>
        <p:spPr>
          <a:xfrm>
            <a:off x="5035133" y="890307"/>
            <a:ext cx="6992494" cy="5838153"/>
          </a:xfrm>
        </p:spPr>
        <p:txBody>
          <a:bodyPr vert="horz" lIns="91440" tIns="45720" rIns="91440" bIns="45720" rtlCol="0" anchor="t">
            <a:normAutofit fontScale="85000" lnSpcReduction="20000"/>
          </a:bodyPr>
          <a:lstStyle/>
          <a:p>
            <a:pPr marL="0" indent="0">
              <a:lnSpc>
                <a:spcPct val="110000"/>
              </a:lnSpc>
              <a:buNone/>
            </a:pPr>
            <a:endParaRPr lang="en-US" sz="1500" b="1"/>
          </a:p>
          <a:p>
            <a:pPr marL="0" indent="0">
              <a:lnSpc>
                <a:spcPct val="110000"/>
              </a:lnSpc>
              <a:buNone/>
            </a:pPr>
            <a:r>
              <a:rPr lang="en-US" sz="1500" b="1"/>
              <a:t>Starting with the Cloud</a:t>
            </a:r>
          </a:p>
          <a:p>
            <a:pPr>
              <a:lnSpc>
                <a:spcPct val="110000"/>
              </a:lnSpc>
            </a:pPr>
            <a:r>
              <a:rPr lang="en-US" sz="1500" b="1">
                <a:ea typeface="+mn-lt"/>
                <a:cs typeface="+mn-lt"/>
              </a:rPr>
              <a:t>The Initial Thought:</a:t>
            </a:r>
            <a:r>
              <a:rPr lang="en-US" sz="1500">
                <a:ea typeface="+mn-lt"/>
                <a:cs typeface="+mn-lt"/>
              </a:rPr>
              <a:t> The cloud seems like an obvious solution due to its vast, seemingly infinite resources for computation and storage.</a:t>
            </a:r>
            <a:endParaRPr lang="en-US" sz="1500"/>
          </a:p>
          <a:p>
            <a:pPr>
              <a:lnSpc>
                <a:spcPct val="110000"/>
              </a:lnSpc>
            </a:pPr>
            <a:r>
              <a:rPr lang="en-US" sz="1500" b="1">
                <a:ea typeface="+mn-lt"/>
                <a:cs typeface="+mn-lt"/>
              </a:rPr>
              <a:t>Benefits:</a:t>
            </a:r>
            <a:r>
              <a:rPr lang="en-US" sz="1500">
                <a:ea typeface="+mn-lt"/>
                <a:cs typeface="+mn-lt"/>
              </a:rPr>
              <a:t> It's great for tasks that aren't time-sensitive, like long-term data analysis, training large AI models, and acting as a robust backup for the entire system.</a:t>
            </a:r>
            <a:endParaRPr lang="en-US" sz="1500"/>
          </a:p>
          <a:p>
            <a:pPr>
              <a:lnSpc>
                <a:spcPct val="110000"/>
              </a:lnSpc>
            </a:pPr>
            <a:endParaRPr lang="en-US" sz="500"/>
          </a:p>
          <a:p>
            <a:pPr marL="0" indent="0">
              <a:lnSpc>
                <a:spcPct val="110000"/>
              </a:lnSpc>
              <a:buNone/>
            </a:pPr>
            <a:r>
              <a:rPr lang="en-US" sz="1500" b="1"/>
              <a:t>Why Cloud Isn't Feasible for Real-Time Tasks</a:t>
            </a:r>
          </a:p>
          <a:p>
            <a:pPr>
              <a:lnSpc>
                <a:spcPct val="110000"/>
              </a:lnSpc>
            </a:pPr>
            <a:r>
              <a:rPr lang="en-US" sz="1500" b="1">
                <a:ea typeface="+mn-lt"/>
                <a:cs typeface="+mn-lt"/>
              </a:rPr>
              <a:t>High Latency:</a:t>
            </a:r>
            <a:r>
              <a:rPr lang="en-US" sz="1500">
                <a:ea typeface="+mn-lt"/>
                <a:cs typeface="+mn-lt"/>
              </a:rPr>
              <a:t> For critical, real-time tasks like anomaly detection, the delay in sending data to a distant cloud server is simply too long and could lead to significant operational failures.</a:t>
            </a:r>
            <a:endParaRPr lang="en-US" sz="1500"/>
          </a:p>
          <a:p>
            <a:pPr>
              <a:lnSpc>
                <a:spcPct val="110000"/>
              </a:lnSpc>
            </a:pPr>
            <a:r>
              <a:rPr lang="en-US" sz="1500" b="1">
                <a:ea typeface="+mn-lt"/>
                <a:cs typeface="+mn-lt"/>
              </a:rPr>
              <a:t>Privacy &amp; Security:</a:t>
            </a:r>
            <a:r>
              <a:rPr lang="en-US" sz="1500">
                <a:ea typeface="+mn-lt"/>
                <a:cs typeface="+mn-lt"/>
              </a:rPr>
              <a:t> Many industrial applications have strict regulations that prevent sensitive data from leaving the local factory network.</a:t>
            </a:r>
            <a:endParaRPr lang="en-US" sz="1500"/>
          </a:p>
          <a:p>
            <a:pPr>
              <a:lnSpc>
                <a:spcPct val="110000"/>
              </a:lnSpc>
            </a:pPr>
            <a:r>
              <a:rPr lang="en-US" sz="1500" b="1">
                <a:ea typeface="+mn-lt"/>
                <a:cs typeface="+mn-lt"/>
              </a:rPr>
              <a:t>Cost &amp; Bandwidth:</a:t>
            </a:r>
            <a:r>
              <a:rPr lang="en-US" sz="1500">
                <a:ea typeface="+mn-lt"/>
                <a:cs typeface="+mn-lt"/>
              </a:rPr>
              <a:t> Continuously sending the massive volume of data generated by </a:t>
            </a:r>
            <a:r>
              <a:rPr lang="en-US" sz="1500" err="1">
                <a:ea typeface="+mn-lt"/>
                <a:cs typeface="+mn-lt"/>
              </a:rPr>
              <a:t>IIoT</a:t>
            </a:r>
            <a:r>
              <a:rPr lang="en-US" sz="1500">
                <a:ea typeface="+mn-lt"/>
                <a:cs typeface="+mn-lt"/>
              </a:rPr>
              <a:t> devices to the cloud can be very expensive and strain network bandwidth.</a:t>
            </a:r>
            <a:br>
              <a:rPr lang="en-US" sz="1500"/>
            </a:br>
            <a:endParaRPr lang="en-US" sz="1500" b="1"/>
          </a:p>
          <a:p>
            <a:pPr marL="0" indent="0">
              <a:lnSpc>
                <a:spcPct val="110000"/>
              </a:lnSpc>
              <a:buNone/>
            </a:pPr>
            <a:r>
              <a:rPr lang="en-US" sz="1500" b="1"/>
              <a:t>Why Edge Is the Perfect Solution</a:t>
            </a:r>
          </a:p>
          <a:p>
            <a:pPr>
              <a:lnSpc>
                <a:spcPct val="110000"/>
              </a:lnSpc>
            </a:pPr>
            <a:r>
              <a:rPr lang="en-US" sz="1500" b="1">
                <a:ea typeface="+mn-lt"/>
                <a:cs typeface="+mn-lt"/>
              </a:rPr>
              <a:t>Low Latency:</a:t>
            </a:r>
            <a:r>
              <a:rPr lang="en-US" sz="1500">
                <a:ea typeface="+mn-lt"/>
                <a:cs typeface="+mn-lt"/>
              </a:rPr>
              <a:t> Edge servers are located on-site, allowing for near-instantaneous data processing. This enables real-time decisions and automated responses critical for safety and efficiency.</a:t>
            </a:r>
            <a:endParaRPr lang="en-US" sz="1500"/>
          </a:p>
          <a:p>
            <a:pPr>
              <a:lnSpc>
                <a:spcPct val="110000"/>
              </a:lnSpc>
            </a:pPr>
            <a:r>
              <a:rPr lang="en-US" sz="1500" b="1">
                <a:ea typeface="+mn-lt"/>
                <a:cs typeface="+mn-lt"/>
              </a:rPr>
              <a:t>Data Security:</a:t>
            </a:r>
            <a:r>
              <a:rPr lang="en-US" sz="1500">
                <a:ea typeface="+mn-lt"/>
                <a:cs typeface="+mn-lt"/>
              </a:rPr>
              <a:t> Data processing remains within the private, local network, satisfying all privacy and security requirements.</a:t>
            </a:r>
            <a:endParaRPr lang="en-US" sz="1500"/>
          </a:p>
          <a:p>
            <a:pPr>
              <a:lnSpc>
                <a:spcPct val="110000"/>
              </a:lnSpc>
            </a:pPr>
            <a:r>
              <a:rPr lang="en-US" sz="1500" b="1">
                <a:ea typeface="+mn-lt"/>
                <a:cs typeface="+mn-lt"/>
              </a:rPr>
              <a:t>Cost-Effective:</a:t>
            </a:r>
            <a:r>
              <a:rPr lang="en-US" sz="1500">
                <a:ea typeface="+mn-lt"/>
                <a:cs typeface="+mn-lt"/>
              </a:rPr>
              <a:t> Edge computing handles the bulk of the data locally, reducing the need for costly and bandwidth-intensive data transfers to the cloud.</a:t>
            </a:r>
            <a:endParaRPr lang="en-US" sz="1500"/>
          </a:p>
          <a:p>
            <a:pPr>
              <a:lnSpc>
                <a:spcPct val="110000"/>
              </a:lnSpc>
            </a:pPr>
            <a:endParaRPr lang="en-US" sz="1500"/>
          </a:p>
        </p:txBody>
      </p:sp>
      <p:pic>
        <p:nvPicPr>
          <p:cNvPr id="4" name="Picture 3" descr="Cross PNG Transparent Images Free Download | Vector Files ...">
            <a:extLst>
              <a:ext uri="{FF2B5EF4-FFF2-40B4-BE49-F238E27FC236}">
                <a16:creationId xmlns:a16="http://schemas.microsoft.com/office/drawing/2014/main" id="{3EB8A822-36A0-01D9-7D3D-824DF0026B8A}"/>
              </a:ext>
            </a:extLst>
          </p:cNvPr>
          <p:cNvPicPr>
            <a:picLocks noChangeAspect="1"/>
          </p:cNvPicPr>
          <p:nvPr/>
        </p:nvPicPr>
        <p:blipFill>
          <a:blip r:embed="rId3"/>
          <a:stretch>
            <a:fillRect/>
          </a:stretch>
        </p:blipFill>
        <p:spPr>
          <a:xfrm>
            <a:off x="276225" y="323850"/>
            <a:ext cx="3981450" cy="3981450"/>
          </a:xfrm>
          <a:prstGeom prst="rect">
            <a:avLst/>
          </a:prstGeom>
        </p:spPr>
      </p:pic>
    </p:spTree>
    <p:extLst>
      <p:ext uri="{BB962C8B-B14F-4D97-AF65-F5344CB8AC3E}">
        <p14:creationId xmlns:p14="http://schemas.microsoft.com/office/powerpoint/2010/main" val="2771179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642772-2521-3FAB-B405-4D946823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DAFB27-B8FD-002A-7F6B-97954ED26857}"/>
              </a:ext>
            </a:extLst>
          </p:cNvPr>
          <p:cNvSpPr>
            <a:spLocks noGrp="1"/>
          </p:cNvSpPr>
          <p:nvPr>
            <p:ph type="title"/>
          </p:nvPr>
        </p:nvSpPr>
        <p:spPr>
          <a:xfrm>
            <a:off x="1427575" y="170003"/>
            <a:ext cx="9331054" cy="622505"/>
          </a:xfrm>
        </p:spPr>
        <p:txBody>
          <a:bodyPr vert="horz" lIns="91440" tIns="45720" rIns="91440" bIns="45720" rtlCol="0" anchor="b">
            <a:normAutofit/>
          </a:bodyPr>
          <a:lstStyle/>
          <a:p>
            <a:pPr algn="ctr"/>
            <a:r>
              <a:rPr lang="en-US" sz="3100"/>
              <a:t>State of Art Literature Survey</a:t>
            </a:r>
            <a:endParaRPr lang="en-US" sz="2700"/>
          </a:p>
        </p:txBody>
      </p:sp>
      <p:pic>
        <p:nvPicPr>
          <p:cNvPr id="6" name="Content Placeholder 5" descr="A table with text on it&#10;&#10;AI-generated content may be incorrect.">
            <a:extLst>
              <a:ext uri="{FF2B5EF4-FFF2-40B4-BE49-F238E27FC236}">
                <a16:creationId xmlns:a16="http://schemas.microsoft.com/office/drawing/2014/main" id="{7FA56A56-C011-DE10-EA18-BDF06B1E812E}"/>
              </a:ext>
            </a:extLst>
          </p:cNvPr>
          <p:cNvPicPr>
            <a:picLocks noGrp="1" noChangeAspect="1"/>
          </p:cNvPicPr>
          <p:nvPr>
            <p:ph idx="1"/>
          </p:nvPr>
        </p:nvPicPr>
        <p:blipFill>
          <a:blip r:embed="rId2"/>
          <a:stretch>
            <a:fillRect/>
          </a:stretch>
        </p:blipFill>
        <p:spPr>
          <a:xfrm>
            <a:off x="2941158" y="997047"/>
            <a:ext cx="6879791" cy="5470128"/>
          </a:xfrm>
          <a:prstGeom prst="rect">
            <a:avLst/>
          </a:prstGeom>
        </p:spPr>
      </p:pic>
      <p:pic>
        <p:nvPicPr>
          <p:cNvPr id="7" name="Picture 6" descr="A screenshot of a text&#10;&#10;AI-generated content may be incorrect.">
            <a:extLst>
              <a:ext uri="{FF2B5EF4-FFF2-40B4-BE49-F238E27FC236}">
                <a16:creationId xmlns:a16="http://schemas.microsoft.com/office/drawing/2014/main" id="{40F761F7-F6E3-8F82-43ED-F665E112F324}"/>
              </a:ext>
            </a:extLst>
          </p:cNvPr>
          <p:cNvPicPr>
            <a:picLocks noChangeAspect="1"/>
          </p:cNvPicPr>
          <p:nvPr/>
        </p:nvPicPr>
        <p:blipFill>
          <a:blip r:embed="rId3"/>
          <a:srcRect l="13919" t="-1143" r="-366"/>
          <a:stretch>
            <a:fillRect/>
          </a:stretch>
        </p:blipFill>
        <p:spPr>
          <a:xfrm>
            <a:off x="765200" y="786110"/>
            <a:ext cx="2172069" cy="4929190"/>
          </a:xfrm>
          <a:prstGeom prst="rect">
            <a:avLst/>
          </a:prstGeom>
        </p:spPr>
      </p:pic>
      <p:pic>
        <p:nvPicPr>
          <p:cNvPr id="8" name="Picture 7" descr="A close-up of a text&#10;&#10;AI-generated content may be incorrect.">
            <a:extLst>
              <a:ext uri="{FF2B5EF4-FFF2-40B4-BE49-F238E27FC236}">
                <a16:creationId xmlns:a16="http://schemas.microsoft.com/office/drawing/2014/main" id="{E668A1BC-390C-BCCC-F055-00A884DE0966}"/>
              </a:ext>
            </a:extLst>
          </p:cNvPr>
          <p:cNvPicPr>
            <a:picLocks noChangeAspect="1"/>
          </p:cNvPicPr>
          <p:nvPr/>
        </p:nvPicPr>
        <p:blipFill>
          <a:blip r:embed="rId4"/>
          <a:stretch>
            <a:fillRect/>
          </a:stretch>
        </p:blipFill>
        <p:spPr>
          <a:xfrm>
            <a:off x="756464" y="5711731"/>
            <a:ext cx="2176463" cy="885825"/>
          </a:xfrm>
          <a:prstGeom prst="rect">
            <a:avLst/>
          </a:prstGeom>
        </p:spPr>
      </p:pic>
    </p:spTree>
    <p:extLst>
      <p:ext uri="{BB962C8B-B14F-4D97-AF65-F5344CB8AC3E}">
        <p14:creationId xmlns:p14="http://schemas.microsoft.com/office/powerpoint/2010/main" val="2044903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0141E3-AE45-3F3C-678A-9D87BB9B4A66}"/>
              </a:ext>
            </a:extLst>
          </p:cNvPr>
          <p:cNvSpPr>
            <a:spLocks noGrp="1"/>
          </p:cNvSpPr>
          <p:nvPr>
            <p:ph type="title"/>
          </p:nvPr>
        </p:nvSpPr>
        <p:spPr>
          <a:xfrm>
            <a:off x="5446614" y="254"/>
            <a:ext cx="5916169" cy="1110488"/>
          </a:xfrm>
        </p:spPr>
        <p:txBody>
          <a:bodyPr anchor="b">
            <a:normAutofit/>
          </a:bodyPr>
          <a:lstStyle/>
          <a:p>
            <a:r>
              <a:rPr lang="en-US" b="0"/>
              <a:t>State of the Art Literature Survey Contd.</a:t>
            </a:r>
          </a:p>
        </p:txBody>
      </p:sp>
      <p:pic>
        <p:nvPicPr>
          <p:cNvPr id="5" name="Picture 4" descr="Abstract background of mesh on pink">
            <a:extLst>
              <a:ext uri="{FF2B5EF4-FFF2-40B4-BE49-F238E27FC236}">
                <a16:creationId xmlns:a16="http://schemas.microsoft.com/office/drawing/2014/main" id="{9E7A1D9A-70DB-F2F1-ED31-4578AC5A5659}"/>
              </a:ext>
            </a:extLst>
          </p:cNvPr>
          <p:cNvPicPr>
            <a:picLocks noChangeAspect="1"/>
          </p:cNvPicPr>
          <p:nvPr/>
        </p:nvPicPr>
        <p:blipFill>
          <a:blip r:embed="rId3"/>
          <a:srcRect l="32943" r="19334" b="-3"/>
          <a:stretch>
            <a:fillRect/>
          </a:stretch>
        </p:blipFill>
        <p:spPr>
          <a:xfrm>
            <a:off x="20" y="10"/>
            <a:ext cx="4910308" cy="6857990"/>
          </a:xfrm>
          <a:prstGeom prst="rect">
            <a:avLst/>
          </a:prstGeom>
        </p:spPr>
      </p:pic>
      <p:sp>
        <p:nvSpPr>
          <p:cNvPr id="3" name="Content Placeholder 2">
            <a:extLst>
              <a:ext uri="{FF2B5EF4-FFF2-40B4-BE49-F238E27FC236}">
                <a16:creationId xmlns:a16="http://schemas.microsoft.com/office/drawing/2014/main" id="{9111AF4B-277E-B7D3-C66C-1F8B9DD1A6BD}"/>
              </a:ext>
            </a:extLst>
          </p:cNvPr>
          <p:cNvSpPr>
            <a:spLocks noGrp="1"/>
          </p:cNvSpPr>
          <p:nvPr>
            <p:ph idx="1"/>
          </p:nvPr>
        </p:nvSpPr>
        <p:spPr>
          <a:xfrm>
            <a:off x="5082238" y="1098067"/>
            <a:ext cx="7104889" cy="5578438"/>
          </a:xfrm>
        </p:spPr>
        <p:txBody>
          <a:bodyPr vert="horz" lIns="91440" tIns="45720" rIns="91440" bIns="45720" rtlCol="0" anchor="t">
            <a:noAutofit/>
          </a:bodyPr>
          <a:lstStyle/>
          <a:p>
            <a:pPr>
              <a:lnSpc>
                <a:spcPct val="110000"/>
              </a:lnSpc>
              <a:buNone/>
            </a:pPr>
            <a:r>
              <a:rPr lang="en-US" sz="1450" dirty="0">
                <a:ea typeface="+mn-lt"/>
                <a:cs typeface="+mn-lt"/>
              </a:rPr>
              <a:t> Single-Node Focus: Many existing studies assume end devices can offload tasks directly to all edge nodes, neglecting the reality that tasks must be redistributed via the network between collaborating edge nodes.  - [15][16][17]</a:t>
            </a:r>
            <a:endParaRPr lang="en-US" sz="1450"/>
          </a:p>
          <a:p>
            <a:pPr>
              <a:lnSpc>
                <a:spcPct val="110000"/>
              </a:lnSpc>
              <a:buNone/>
            </a:pPr>
            <a:r>
              <a:rPr lang="en-US" sz="1450" dirty="0">
                <a:ea typeface="+mn-lt"/>
                <a:cs typeface="+mn-lt"/>
              </a:rPr>
              <a:t>     Short-Term Performance: Research on collaborative offloading often focuses on short-term gains, ignoring the long-term effects of time-varying request distributions on overall costs and performance. - [18][19]</a:t>
            </a:r>
            <a:endParaRPr lang="en-US" sz="1450"/>
          </a:p>
          <a:p>
            <a:pPr>
              <a:lnSpc>
                <a:spcPct val="110000"/>
              </a:lnSpc>
              <a:buNone/>
            </a:pPr>
            <a:r>
              <a:rPr lang="en-US" sz="1450" dirty="0">
                <a:ea typeface="+mn-lt"/>
                <a:cs typeface="+mn-lt"/>
              </a:rPr>
              <a:t>     DRL Drawbacks: While Deep Reinforcement Learning (DRL) is a popular approach, it suffers from significant issues for critical </a:t>
            </a:r>
            <a:r>
              <a:rPr lang="en-US" sz="1450" err="1">
                <a:ea typeface="+mn-lt"/>
                <a:cs typeface="+mn-lt"/>
              </a:rPr>
              <a:t>IIoT</a:t>
            </a:r>
            <a:r>
              <a:rPr lang="en-US" sz="1450" dirty="0">
                <a:ea typeface="+mn-lt"/>
                <a:cs typeface="+mn-lt"/>
              </a:rPr>
              <a:t> applications. Its training process is prone to instability and oscillations, and as a "black box" model, it lacks strict performance guarantees. -[20][21][23]</a:t>
            </a:r>
            <a:endParaRPr lang="en-US" sz="1450"/>
          </a:p>
          <a:p>
            <a:pPr>
              <a:lnSpc>
                <a:spcPct val="110000"/>
              </a:lnSpc>
              <a:buNone/>
            </a:pPr>
            <a:r>
              <a:rPr lang="en-US" sz="1450" dirty="0">
                <a:ea typeface="+mn-lt"/>
                <a:cs typeface="+mn-lt"/>
              </a:rPr>
              <a:t>     Lyapunov Limitations: Existing Lyapunov-based methods primarily focus on either spatial or temporal respectively and cannot be directly applied to problems with the coupled spatial and temporal dimensions present in </a:t>
            </a:r>
            <a:r>
              <a:rPr lang="en-US" sz="1450" err="1">
                <a:ea typeface="+mn-lt"/>
                <a:cs typeface="+mn-lt"/>
              </a:rPr>
              <a:t>IIoT</a:t>
            </a:r>
            <a:r>
              <a:rPr lang="en-US" sz="1450" dirty="0">
                <a:ea typeface="+mn-lt"/>
                <a:cs typeface="+mn-lt"/>
              </a:rPr>
              <a:t>.- [25][26][27]</a:t>
            </a:r>
            <a:endParaRPr lang="en-US" sz="1450"/>
          </a:p>
          <a:p>
            <a:pPr>
              <a:lnSpc>
                <a:spcPct val="110000"/>
              </a:lnSpc>
              <a:buNone/>
            </a:pPr>
            <a:r>
              <a:rPr lang="en-US" sz="1450" dirty="0">
                <a:ea typeface="+mn-lt"/>
                <a:cs typeface="+mn-lt"/>
              </a:rPr>
              <a:t>     Computational Cost: Other approaches, particularly those using graph models, often suffer from high computational costs that make them impractical for large-scale, real-time </a:t>
            </a:r>
            <a:r>
              <a:rPr lang="en-US" sz="1450" err="1">
                <a:ea typeface="+mn-lt"/>
                <a:cs typeface="+mn-lt"/>
              </a:rPr>
              <a:t>IIoT</a:t>
            </a:r>
            <a:r>
              <a:rPr lang="en-US" sz="1450" dirty="0">
                <a:ea typeface="+mn-lt"/>
                <a:cs typeface="+mn-lt"/>
              </a:rPr>
              <a:t> environments. - [31][33]</a:t>
            </a:r>
            <a:endParaRPr lang="en-US" sz="1450"/>
          </a:p>
          <a:p>
            <a:pPr>
              <a:lnSpc>
                <a:spcPct val="110000"/>
              </a:lnSpc>
              <a:buNone/>
            </a:pPr>
            <a:r>
              <a:rPr lang="en-US" sz="1450" dirty="0">
                <a:ea typeface="+mn-lt"/>
                <a:cs typeface="+mn-lt"/>
              </a:rPr>
              <a:t>     Lack of Real-World Validation: A critical gap is the absence of demonstrated superior performance in real engineering applications, as many solutions are difficult to implement in practice.</a:t>
            </a:r>
            <a:endParaRPr lang="en-US" sz="1450"/>
          </a:p>
        </p:txBody>
      </p:sp>
    </p:spTree>
    <p:extLst>
      <p:ext uri="{BB962C8B-B14F-4D97-AF65-F5344CB8AC3E}">
        <p14:creationId xmlns:p14="http://schemas.microsoft.com/office/powerpoint/2010/main" val="1057338479"/>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75C310-5769-FAF7-3F3C-853C7FAF9202}"/>
              </a:ext>
            </a:extLst>
          </p:cNvPr>
          <p:cNvSpPr>
            <a:spLocks noGrp="1"/>
          </p:cNvSpPr>
          <p:nvPr>
            <p:ph type="title"/>
          </p:nvPr>
        </p:nvSpPr>
        <p:spPr>
          <a:xfrm>
            <a:off x="3889248" y="546354"/>
            <a:ext cx="5862396" cy="612648"/>
          </a:xfrm>
        </p:spPr>
        <p:txBody>
          <a:bodyPr anchor="b">
            <a:normAutofit/>
          </a:bodyPr>
          <a:lstStyle/>
          <a:p>
            <a:r>
              <a:rPr lang="en-US"/>
              <a:t>Architecture Overview</a:t>
            </a:r>
            <a:endParaRPr lang="en-IN"/>
          </a:p>
        </p:txBody>
      </p:sp>
      <p:sp>
        <p:nvSpPr>
          <p:cNvPr id="3" name="Content Placeholder 2">
            <a:extLst>
              <a:ext uri="{FF2B5EF4-FFF2-40B4-BE49-F238E27FC236}">
                <a16:creationId xmlns:a16="http://schemas.microsoft.com/office/drawing/2014/main" id="{D9137E4A-1A00-503C-D89C-DC5C3B818EC4}"/>
              </a:ext>
            </a:extLst>
          </p:cNvPr>
          <p:cNvSpPr>
            <a:spLocks noGrp="1"/>
          </p:cNvSpPr>
          <p:nvPr>
            <p:ph idx="1"/>
          </p:nvPr>
        </p:nvSpPr>
        <p:spPr>
          <a:xfrm>
            <a:off x="220103" y="1511173"/>
            <a:ext cx="6767271" cy="5019859"/>
          </a:xfrm>
        </p:spPr>
        <p:txBody>
          <a:bodyPr vert="horz" lIns="91440" tIns="45720" rIns="91440" bIns="45720" rtlCol="0" anchor="t">
            <a:normAutofit fontScale="62500" lnSpcReduction="20000"/>
          </a:bodyPr>
          <a:lstStyle/>
          <a:p>
            <a:pPr>
              <a:buNone/>
            </a:pPr>
            <a:r>
              <a:rPr lang="en-US" sz="2800" b="1" dirty="0">
                <a:ea typeface="+mn-lt"/>
                <a:cs typeface="+mn-lt"/>
              </a:rPr>
              <a:t>1. User Plane: </a:t>
            </a:r>
            <a:r>
              <a:rPr lang="en-US" sz="2800" b="1" dirty="0" err="1">
                <a:ea typeface="+mn-lt"/>
                <a:cs typeface="+mn-lt"/>
              </a:rPr>
              <a:t>IIoT</a:t>
            </a:r>
            <a:r>
              <a:rPr lang="en-US" sz="2800" b="1" dirty="0">
                <a:ea typeface="+mn-lt"/>
                <a:cs typeface="+mn-lt"/>
              </a:rPr>
              <a:t> Devices</a:t>
            </a:r>
            <a:br>
              <a:rPr lang="en-US" sz="2800" b="1" dirty="0">
                <a:ea typeface="+mn-lt"/>
                <a:cs typeface="+mn-lt"/>
              </a:rPr>
            </a:br>
            <a:r>
              <a:rPr lang="en-US" sz="2800" b="1" dirty="0">
                <a:ea typeface="+mn-lt"/>
                <a:cs typeface="+mn-lt"/>
              </a:rPr>
              <a:t> </a:t>
            </a:r>
            <a:r>
              <a:rPr lang="en-US" sz="2800" i="1" dirty="0">
                <a:ea typeface="+mn-lt"/>
                <a:cs typeface="+mn-lt"/>
              </a:rPr>
              <a:t>What it is:</a:t>
            </a:r>
            <a:r>
              <a:rPr lang="en-US" sz="2800" dirty="0">
                <a:ea typeface="+mn-lt"/>
                <a:cs typeface="+mn-lt"/>
              </a:rPr>
              <a:t> Data sources like sensors, robots, and smart machines in factories.</a:t>
            </a:r>
            <a:br>
              <a:rPr lang="en-US" sz="2800" dirty="0">
                <a:ea typeface="+mn-lt"/>
                <a:cs typeface="+mn-lt"/>
              </a:rPr>
            </a:br>
            <a:r>
              <a:rPr lang="en-US" sz="2800" dirty="0">
                <a:ea typeface="+mn-lt"/>
                <a:cs typeface="+mn-lt"/>
              </a:rPr>
              <a:t> </a:t>
            </a:r>
            <a:r>
              <a:rPr lang="en-US" sz="2800" i="1" dirty="0">
                <a:ea typeface="+mn-lt"/>
                <a:cs typeface="+mn-lt"/>
              </a:rPr>
              <a:t>What it does:</a:t>
            </a:r>
            <a:r>
              <a:rPr lang="en-US" sz="2800" dirty="0">
                <a:ea typeface="+mn-lt"/>
                <a:cs typeface="+mn-lt"/>
              </a:rPr>
              <a:t> Generate real-time data and send service requests to the nearest Access Point (AP).</a:t>
            </a:r>
            <a:endParaRPr lang="en-US" dirty="0"/>
          </a:p>
          <a:p>
            <a:pPr>
              <a:buNone/>
            </a:pPr>
            <a:r>
              <a:rPr lang="en-US" sz="2800" b="1" dirty="0">
                <a:ea typeface="+mn-lt"/>
                <a:cs typeface="+mn-lt"/>
              </a:rPr>
              <a:t>2. Edge Computing Plane: Local Network</a:t>
            </a:r>
            <a:br>
              <a:rPr lang="en-US" sz="2800" b="1" dirty="0">
                <a:ea typeface="+mn-lt"/>
                <a:cs typeface="+mn-lt"/>
              </a:rPr>
            </a:br>
            <a:r>
              <a:rPr lang="en-US" sz="2800" b="1" dirty="0">
                <a:ea typeface="+mn-lt"/>
                <a:cs typeface="+mn-lt"/>
              </a:rPr>
              <a:t> </a:t>
            </a:r>
            <a:r>
              <a:rPr lang="en-US" sz="2800" i="1" dirty="0">
                <a:ea typeface="+mn-lt"/>
                <a:cs typeface="+mn-lt"/>
              </a:rPr>
              <a:t>What it is:</a:t>
            </a:r>
            <a:r>
              <a:rPr lang="en-US" sz="2800" dirty="0">
                <a:ea typeface="+mn-lt"/>
                <a:cs typeface="+mn-lt"/>
              </a:rPr>
              <a:t> Each factory’s AP and Edge Server (ES), connected to other factories.</a:t>
            </a:r>
            <a:br>
              <a:rPr lang="en-US" sz="2800" dirty="0">
                <a:ea typeface="+mn-lt"/>
                <a:cs typeface="+mn-lt"/>
              </a:rPr>
            </a:br>
            <a:r>
              <a:rPr lang="en-US" sz="2800" dirty="0">
                <a:ea typeface="+mn-lt"/>
                <a:cs typeface="+mn-lt"/>
              </a:rPr>
              <a:t> </a:t>
            </a:r>
            <a:r>
              <a:rPr lang="en-US" sz="2800" i="1" dirty="0">
                <a:ea typeface="+mn-lt"/>
                <a:cs typeface="+mn-lt"/>
              </a:rPr>
              <a:t>What it does:</a:t>
            </a:r>
            <a:r>
              <a:rPr lang="en-US" sz="2800" dirty="0">
                <a:ea typeface="+mn-lt"/>
                <a:cs typeface="+mn-lt"/>
              </a:rPr>
              <a:t> AP handles requests; With the help of </a:t>
            </a:r>
            <a:r>
              <a:rPr lang="en-US" sz="2900" dirty="0">
                <a:ea typeface="+mn-lt"/>
                <a:cs typeface="+mn-lt"/>
              </a:rPr>
              <a:t>Central Controller, decision is made to process the request in the same ES or offload it elsewhere</a:t>
            </a:r>
            <a:endParaRPr lang="en-US" sz="2800" dirty="0">
              <a:ea typeface="+mn-lt"/>
              <a:cs typeface="+mn-lt"/>
            </a:endParaRPr>
          </a:p>
          <a:p>
            <a:pPr>
              <a:buNone/>
            </a:pPr>
            <a:r>
              <a:rPr lang="en-US" sz="2800" b="1" dirty="0">
                <a:ea typeface="+mn-lt"/>
                <a:cs typeface="+mn-lt"/>
              </a:rPr>
              <a:t>3. Central Controller: The Brain</a:t>
            </a:r>
            <a:br>
              <a:rPr lang="en-US" sz="2800" b="1" dirty="0">
                <a:ea typeface="+mn-lt"/>
                <a:cs typeface="+mn-lt"/>
              </a:rPr>
            </a:br>
            <a:r>
              <a:rPr lang="en-US" sz="2800" b="1" dirty="0">
                <a:ea typeface="+mn-lt"/>
                <a:cs typeface="+mn-lt"/>
              </a:rPr>
              <a:t> </a:t>
            </a:r>
            <a:r>
              <a:rPr lang="en-US" sz="2800" i="1" dirty="0">
                <a:ea typeface="+mn-lt"/>
                <a:cs typeface="+mn-lt"/>
              </a:rPr>
              <a:t>What it is:</a:t>
            </a:r>
            <a:r>
              <a:rPr lang="en-US" sz="2800" dirty="0">
                <a:ea typeface="+mn-lt"/>
                <a:cs typeface="+mn-lt"/>
              </a:rPr>
              <a:t> The system’s decision-making core.</a:t>
            </a:r>
            <a:br>
              <a:rPr lang="en-US" sz="2800" dirty="0">
                <a:ea typeface="+mn-lt"/>
                <a:cs typeface="+mn-lt"/>
              </a:rPr>
            </a:br>
            <a:r>
              <a:rPr lang="en-US" sz="2800" dirty="0">
                <a:ea typeface="+mn-lt"/>
                <a:cs typeface="+mn-lt"/>
              </a:rPr>
              <a:t> </a:t>
            </a:r>
            <a:r>
              <a:rPr lang="en-US" sz="2800" i="1" dirty="0">
                <a:ea typeface="+mn-lt"/>
                <a:cs typeface="+mn-lt"/>
              </a:rPr>
              <a:t>What it does:</a:t>
            </a:r>
            <a:r>
              <a:rPr lang="en-US" sz="2800" dirty="0">
                <a:ea typeface="+mn-lt"/>
                <a:cs typeface="+mn-lt"/>
              </a:rPr>
              <a:t> Monitors system status and adjusts task scheduling in real time, instructing APs where to route tasks—separating resource allocation from scheduling.</a:t>
            </a:r>
            <a:endParaRPr lang="en-US" dirty="0">
              <a:ea typeface="+mn-lt"/>
              <a:cs typeface="+mn-lt"/>
            </a:endParaRPr>
          </a:p>
          <a:p>
            <a:pPr>
              <a:lnSpc>
                <a:spcPct val="110000"/>
              </a:lnSpc>
              <a:buNone/>
            </a:pPr>
            <a:endParaRPr lang="en-US" sz="2800"/>
          </a:p>
        </p:txBody>
      </p:sp>
      <p:pic>
        <p:nvPicPr>
          <p:cNvPr id="5" name="Content Placeholder 3" descr="A diagram of a computer network&#10;&#10;AI-generated content may be incorrect.">
            <a:extLst>
              <a:ext uri="{FF2B5EF4-FFF2-40B4-BE49-F238E27FC236}">
                <a16:creationId xmlns:a16="http://schemas.microsoft.com/office/drawing/2014/main" id="{2E18BCC4-16BB-8983-1B18-3DF009422E7D}"/>
              </a:ext>
            </a:extLst>
          </p:cNvPr>
          <p:cNvPicPr>
            <a:picLocks noChangeAspect="1"/>
          </p:cNvPicPr>
          <p:nvPr/>
        </p:nvPicPr>
        <p:blipFill>
          <a:blip r:embed="rId2"/>
          <a:stretch>
            <a:fillRect/>
          </a:stretch>
        </p:blipFill>
        <p:spPr>
          <a:xfrm>
            <a:off x="7195881" y="1806425"/>
            <a:ext cx="4681506" cy="3955872"/>
          </a:xfrm>
          <a:prstGeom prst="rect">
            <a:avLst/>
          </a:prstGeom>
        </p:spPr>
      </p:pic>
    </p:spTree>
    <p:extLst>
      <p:ext uri="{BB962C8B-B14F-4D97-AF65-F5344CB8AC3E}">
        <p14:creationId xmlns:p14="http://schemas.microsoft.com/office/powerpoint/2010/main" val="2613395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D6F8B22-F64B-A8CC-5A68-E951398488FD}"/>
              </a:ext>
            </a:extLst>
          </p:cNvPr>
          <p:cNvSpPr>
            <a:spLocks noGrp="1"/>
          </p:cNvSpPr>
          <p:nvPr>
            <p:ph type="title"/>
          </p:nvPr>
        </p:nvSpPr>
        <p:spPr/>
        <p:txBody>
          <a:bodyPr/>
          <a:lstStyle/>
          <a:p>
            <a:r>
              <a:rPr lang="en-US"/>
              <a:t>Contribution of this paper</a:t>
            </a:r>
            <a:endParaRPr lang="en-IN"/>
          </a:p>
        </p:txBody>
      </p:sp>
      <p:sp>
        <p:nvSpPr>
          <p:cNvPr id="8" name="Content Placeholder 7">
            <a:extLst>
              <a:ext uri="{FF2B5EF4-FFF2-40B4-BE49-F238E27FC236}">
                <a16:creationId xmlns:a16="http://schemas.microsoft.com/office/drawing/2014/main" id="{7729EF1E-4A3A-B7A6-5832-348627EE7950}"/>
              </a:ext>
            </a:extLst>
          </p:cNvPr>
          <p:cNvSpPr>
            <a:spLocks noGrp="1"/>
          </p:cNvSpPr>
          <p:nvPr>
            <p:ph idx="1"/>
          </p:nvPr>
        </p:nvSpPr>
        <p:spPr/>
        <p:txBody>
          <a:bodyPr vert="horz" lIns="91440" tIns="45720" rIns="91440" bIns="45720" rtlCol="0" anchor="t">
            <a:normAutofit fontScale="77500" lnSpcReduction="20000"/>
          </a:bodyPr>
          <a:lstStyle/>
          <a:p>
            <a:pPr>
              <a:buNone/>
            </a:pPr>
            <a:r>
              <a:rPr lang="en-IN"/>
              <a:t>1. Problem Formulation &amp; Online Optimization</a:t>
            </a:r>
            <a:endParaRPr lang="en-US"/>
          </a:p>
          <a:p>
            <a:pPr>
              <a:buFont typeface="Arial"/>
              <a:buChar char="•"/>
            </a:pPr>
            <a:r>
              <a:rPr lang="en-IN" b="1">
                <a:ea typeface="+mn-lt"/>
                <a:cs typeface="+mn-lt"/>
              </a:rPr>
              <a:t>Dynamic Task Scheduling:</a:t>
            </a:r>
            <a:r>
              <a:rPr lang="en-IN">
                <a:ea typeface="+mn-lt"/>
                <a:cs typeface="+mn-lt"/>
              </a:rPr>
              <a:t> The paper formulates the dynamic task scheduling in collaborative edge computing as a </a:t>
            </a:r>
            <a:r>
              <a:rPr lang="en-IN" b="1">
                <a:ea typeface="+mn-lt"/>
                <a:cs typeface="+mn-lt"/>
              </a:rPr>
              <a:t>stochastic optimization problem</a:t>
            </a:r>
            <a:r>
              <a:rPr lang="en-IN">
                <a:ea typeface="+mn-lt"/>
                <a:cs typeface="+mn-lt"/>
              </a:rPr>
              <a:t>.</a:t>
            </a:r>
            <a:endParaRPr lang="en-IN"/>
          </a:p>
          <a:p>
            <a:pPr>
              <a:buFont typeface="Arial"/>
              <a:buChar char="•"/>
            </a:pPr>
            <a:r>
              <a:rPr lang="en-IN" b="1">
                <a:ea typeface="+mn-lt"/>
                <a:cs typeface="+mn-lt"/>
              </a:rPr>
              <a:t>Long-Term Goals:</a:t>
            </a:r>
            <a:r>
              <a:rPr lang="en-IN">
                <a:ea typeface="+mn-lt"/>
                <a:cs typeface="+mn-lt"/>
              </a:rPr>
              <a:t> It aims to optimize </a:t>
            </a:r>
            <a:r>
              <a:rPr lang="en-IN" b="1">
                <a:ea typeface="+mn-lt"/>
                <a:cs typeface="+mn-lt"/>
              </a:rPr>
              <a:t>long-term average task processing delay</a:t>
            </a:r>
            <a:r>
              <a:rPr lang="en-IN">
                <a:ea typeface="+mn-lt"/>
                <a:cs typeface="+mn-lt"/>
              </a:rPr>
              <a:t> under a constraint of </a:t>
            </a:r>
            <a:r>
              <a:rPr lang="en-IN" b="1">
                <a:ea typeface="+mn-lt"/>
                <a:cs typeface="+mn-lt"/>
              </a:rPr>
              <a:t>long-term operational cost</a:t>
            </a:r>
            <a:r>
              <a:rPr lang="en-IN">
                <a:ea typeface="+mn-lt"/>
                <a:cs typeface="+mn-lt"/>
              </a:rPr>
              <a:t>.</a:t>
            </a:r>
            <a:endParaRPr lang="en-IN"/>
          </a:p>
          <a:p>
            <a:pPr>
              <a:buFont typeface="Arial"/>
              <a:buChar char="•"/>
            </a:pPr>
            <a:r>
              <a:rPr lang="en-IN" b="1">
                <a:ea typeface="+mn-lt"/>
                <a:cs typeface="+mn-lt"/>
              </a:rPr>
              <a:t>Online Decision-Making:</a:t>
            </a:r>
            <a:r>
              <a:rPr lang="en-IN">
                <a:ea typeface="+mn-lt"/>
                <a:cs typeface="+mn-lt"/>
              </a:rPr>
              <a:t> It employs </a:t>
            </a:r>
            <a:r>
              <a:rPr lang="en-IN" b="1">
                <a:ea typeface="+mn-lt"/>
                <a:cs typeface="+mn-lt"/>
              </a:rPr>
              <a:t>Lyapunov optimization</a:t>
            </a:r>
            <a:r>
              <a:rPr lang="en-IN">
                <a:ea typeface="+mn-lt"/>
                <a:cs typeface="+mn-lt"/>
              </a:rPr>
              <a:t> to make real-time scheduling decisions without needing prior knowledge of future system states.</a:t>
            </a:r>
            <a:endParaRPr lang="en-IN"/>
          </a:p>
          <a:p>
            <a:pPr>
              <a:buNone/>
            </a:pPr>
            <a:r>
              <a:rPr lang="en-IN"/>
              <a:t>2. Novel Solution Approach</a:t>
            </a:r>
          </a:p>
          <a:p>
            <a:pPr>
              <a:buFont typeface="Arial"/>
              <a:buChar char="•"/>
            </a:pPr>
            <a:r>
              <a:rPr lang="en-IN" b="1">
                <a:ea typeface="+mn-lt"/>
                <a:cs typeface="+mn-lt"/>
              </a:rPr>
              <a:t>Graph Model Integration:</a:t>
            </a:r>
            <a:r>
              <a:rPr lang="en-IN">
                <a:ea typeface="+mn-lt"/>
                <a:cs typeface="+mn-lt"/>
              </a:rPr>
              <a:t> A graph model is introduced to guide optimal task scheduling decisions, especially for the NP-hard subproblems derived from Lyapunov optimization.</a:t>
            </a:r>
            <a:endParaRPr lang="en-IN"/>
          </a:p>
          <a:p>
            <a:pPr>
              <a:buFont typeface="Arial"/>
              <a:buChar char="•"/>
            </a:pPr>
            <a:r>
              <a:rPr lang="en-IN" b="1">
                <a:ea typeface="+mn-lt"/>
                <a:cs typeface="+mn-lt"/>
              </a:rPr>
              <a:t>Two-Stage Heuristic Algorithm:</a:t>
            </a:r>
            <a:r>
              <a:rPr lang="en-IN">
                <a:ea typeface="+mn-lt"/>
                <a:cs typeface="+mn-lt"/>
              </a:rPr>
              <a:t> A two-stage heuristic algorithm is developed to find near-optimal solutions efficiently.</a:t>
            </a:r>
            <a:endParaRPr lang="en-IN"/>
          </a:p>
          <a:p>
            <a:pPr>
              <a:buFont typeface="Arial"/>
              <a:buChar char="•"/>
            </a:pPr>
            <a:r>
              <a:rPr lang="en-IN" b="1">
                <a:ea typeface="+mn-lt"/>
                <a:cs typeface="+mn-lt"/>
              </a:rPr>
              <a:t>Imitation Learning for Acceleration:</a:t>
            </a:r>
            <a:r>
              <a:rPr lang="en-IN">
                <a:ea typeface="+mn-lt"/>
                <a:cs typeface="+mn-lt"/>
              </a:rPr>
              <a:t> An imitation learning-based scheme is developed to further reduce the algorithm's execution time, enhancing scalability.</a:t>
            </a:r>
            <a:endParaRPr lang="en-IN"/>
          </a:p>
          <a:p>
            <a:pPr marL="0" indent="0">
              <a:buNone/>
            </a:pPr>
            <a:endParaRPr lang="en-IN"/>
          </a:p>
        </p:txBody>
      </p:sp>
    </p:spTree>
    <p:extLst>
      <p:ext uri="{BB962C8B-B14F-4D97-AF65-F5344CB8AC3E}">
        <p14:creationId xmlns:p14="http://schemas.microsoft.com/office/powerpoint/2010/main" val="1152254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1922D2-D397-9EA4-A66D-55B0884D1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itle 1">
            <a:extLst>
              <a:ext uri="{FF2B5EF4-FFF2-40B4-BE49-F238E27FC236}">
                <a16:creationId xmlns:a16="http://schemas.microsoft.com/office/drawing/2014/main" id="{DE0C7C13-3BFA-8AA8-4337-DD78BAADEA98}"/>
              </a:ext>
            </a:extLst>
          </p:cNvPr>
          <p:cNvSpPr>
            <a:spLocks noGrp="1"/>
          </p:cNvSpPr>
          <p:nvPr>
            <p:ph type="title"/>
          </p:nvPr>
        </p:nvSpPr>
        <p:spPr>
          <a:xfrm>
            <a:off x="612648" y="597081"/>
            <a:ext cx="10653578" cy="1132258"/>
          </a:xfrm>
        </p:spPr>
        <p:txBody>
          <a:bodyPr/>
          <a:lstStyle/>
          <a:p>
            <a:pPr algn="ctr"/>
            <a:r>
              <a:rPr lang="en-US"/>
              <a:t>The Role of Lyapunov Optimization:</a:t>
            </a:r>
            <a:endParaRPr lang="en-IN"/>
          </a:p>
        </p:txBody>
      </p:sp>
      <p:sp>
        <p:nvSpPr>
          <p:cNvPr id="3" name="Rectangle 2">
            <a:extLst>
              <a:ext uri="{FF2B5EF4-FFF2-40B4-BE49-F238E27FC236}">
                <a16:creationId xmlns:a16="http://schemas.microsoft.com/office/drawing/2014/main" id="{69BF5FD1-E30D-8AC3-E358-B53CACD17555}"/>
              </a:ext>
            </a:extLst>
          </p:cNvPr>
          <p:cNvSpPr>
            <a:spLocks noChangeArrowheads="1"/>
          </p:cNvSpPr>
          <p:nvPr/>
        </p:nvSpPr>
        <p:spPr bwMode="auto">
          <a:xfrm>
            <a:off x="143565" y="1888853"/>
            <a:ext cx="121920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solidFill>
                  <a:srgbClr val="1B1C1D"/>
                </a:solidFill>
                <a:ea typeface="+mn-lt"/>
                <a:cs typeface="+mn-lt"/>
              </a:rPr>
              <a:t>Purpose:</a:t>
            </a:r>
            <a:r>
              <a:rPr lang="en-US" dirty="0">
                <a:solidFill>
                  <a:srgbClr val="1B1C1D"/>
                </a:solidFill>
                <a:ea typeface="+mn-lt"/>
                <a:cs typeface="+mn-lt"/>
              </a:rPr>
              <a:t> A mathematical tool for solving stochastic optimization problems in unpredictable systems</a:t>
            </a:r>
            <a:r>
              <a:rPr lang="en-US" sz="1200" baseline="30000" dirty="0">
                <a:solidFill>
                  <a:srgbClr val="575B5F"/>
                </a:solidFill>
                <a:ea typeface="+mn-lt"/>
                <a:cs typeface="+mn-lt"/>
              </a:rPr>
              <a:t>1</a:t>
            </a:r>
            <a:r>
              <a:rPr lang="en-US" dirty="0">
                <a:solidFill>
                  <a:srgbClr val="1B1C1D"/>
                </a:solidFill>
                <a:ea typeface="+mn-lt"/>
                <a:cs typeface="+mn-lt"/>
              </a:rPr>
              <a:t>. It helps achieve long-term goals, like adhering to a budget, by guiding real-time, short-term decisions, such as minimizing delay.</a:t>
            </a:r>
            <a:endParaRPr lang="en-US" dirty="0">
              <a:ea typeface="+mn-lt"/>
              <a:cs typeface="+mn-lt"/>
            </a:endParaRPr>
          </a:p>
          <a:p>
            <a:r>
              <a:rPr lang="en-US" b="1" dirty="0">
                <a:solidFill>
                  <a:srgbClr val="1B1C1D"/>
                </a:solidFill>
                <a:ea typeface="+mn-lt"/>
                <a:cs typeface="+mn-lt"/>
              </a:rPr>
              <a:t>Mechanism:</a:t>
            </a:r>
            <a:r>
              <a:rPr lang="en-US" dirty="0">
                <a:solidFill>
                  <a:srgbClr val="1B1C1D"/>
                </a:solidFill>
                <a:ea typeface="+mn-lt"/>
                <a:cs typeface="+mn-lt"/>
              </a:rPr>
              <a:t> It transforms a long-term problem into a series of real-time, single-slot problems. It does this by creating a </a:t>
            </a:r>
            <a:r>
              <a:rPr lang="en-US" b="1" dirty="0">
                <a:solidFill>
                  <a:srgbClr val="1B1C1D"/>
                </a:solidFill>
                <a:ea typeface="+mn-lt"/>
                <a:cs typeface="+mn-lt"/>
              </a:rPr>
              <a:t>"virtual queue"</a:t>
            </a:r>
            <a:r>
              <a:rPr lang="en-US" dirty="0">
                <a:solidFill>
                  <a:srgbClr val="1B1C1D"/>
                </a:solidFill>
                <a:ea typeface="+mn-lt"/>
                <a:cs typeface="+mn-lt"/>
              </a:rPr>
              <a:t> that tracks the long-term cost constraint. The algorithm's job is to make decisions in each time slot to keep this queue stable.</a:t>
            </a:r>
            <a:endParaRPr lang="en-US" dirty="0">
              <a:ea typeface="+mn-lt"/>
              <a:cs typeface="+mn-lt"/>
            </a:endParaRPr>
          </a:p>
          <a:p>
            <a:endParaRPr lang="en-US" dirty="0">
              <a:solidFill>
                <a:srgbClr val="1B1C1D"/>
              </a:solidFill>
              <a:ea typeface="+mn-lt"/>
              <a:cs typeface="+mn-lt"/>
            </a:endParaRPr>
          </a:p>
          <a:p>
            <a:r>
              <a:rPr lang="en-US" b="1" dirty="0">
                <a:solidFill>
                  <a:srgbClr val="1B1C1D"/>
                </a:solidFill>
                <a:ea typeface="+mn-lt"/>
                <a:cs typeface="+mn-lt"/>
              </a:rPr>
              <a:t>Why it fits </a:t>
            </a:r>
            <a:r>
              <a:rPr lang="en-US" b="1" err="1">
                <a:solidFill>
                  <a:srgbClr val="1B1C1D"/>
                </a:solidFill>
                <a:ea typeface="+mn-lt"/>
                <a:cs typeface="+mn-lt"/>
              </a:rPr>
              <a:t>IIoT</a:t>
            </a:r>
            <a:r>
              <a:rPr lang="en-US" b="1" dirty="0">
                <a:solidFill>
                  <a:srgbClr val="1B1C1D"/>
                </a:solidFill>
                <a:ea typeface="+mn-lt"/>
                <a:cs typeface="+mn-lt"/>
              </a:rPr>
              <a:t>:</a:t>
            </a:r>
            <a:r>
              <a:rPr lang="en-US" dirty="0">
                <a:solidFill>
                  <a:srgbClr val="1B1C1D"/>
                </a:solidFill>
                <a:ea typeface="+mn-lt"/>
                <a:cs typeface="+mn-lt"/>
              </a:rPr>
              <a:t> The </a:t>
            </a:r>
            <a:r>
              <a:rPr lang="en-US" err="1">
                <a:solidFill>
                  <a:srgbClr val="1B1C1D"/>
                </a:solidFill>
                <a:ea typeface="+mn-lt"/>
                <a:cs typeface="+mn-lt"/>
              </a:rPr>
              <a:t>IIoT</a:t>
            </a:r>
            <a:r>
              <a:rPr lang="en-US" dirty="0">
                <a:solidFill>
                  <a:srgbClr val="1B1C1D"/>
                </a:solidFill>
                <a:ea typeface="+mn-lt"/>
                <a:cs typeface="+mn-lt"/>
              </a:rPr>
              <a:t> environment is highly dynamic and stochastic, making traditional methods that require forecasting future events impractical. Lyapunov optimization is proactive and adaptive, making it a crucial capability for real-time industrial applications.</a:t>
            </a:r>
            <a:endParaRPr lang="en-US" dirty="0">
              <a:ea typeface="+mn-lt"/>
              <a:cs typeface="+mn-lt"/>
            </a:endParaRPr>
          </a:p>
          <a:p>
            <a:pPr>
              <a:buFont typeface="Arial"/>
              <a:buChar char="•"/>
            </a:pPr>
            <a:endParaRPr lang="en-US" dirty="0">
              <a:solidFill>
                <a:srgbClr val="1B1C1D"/>
              </a:solidFill>
              <a:ea typeface="+mn-lt"/>
              <a:cs typeface="+mn-lt"/>
            </a:endParaRPr>
          </a:p>
          <a:p>
            <a:r>
              <a:rPr lang="en-US" b="1" dirty="0">
                <a:solidFill>
                  <a:srgbClr val="1B1C1D"/>
                </a:solidFill>
                <a:ea typeface="+mn-lt"/>
                <a:cs typeface="+mn-lt"/>
              </a:rPr>
              <a:t>Workflow (per time slot):</a:t>
            </a:r>
            <a:endParaRPr lang="en-US" dirty="0">
              <a:ea typeface="+mn-lt"/>
              <a:cs typeface="+mn-lt"/>
            </a:endParaRPr>
          </a:p>
          <a:p>
            <a:pPr>
              <a:buFont typeface="Arial"/>
              <a:buChar char="•"/>
            </a:pPr>
            <a:r>
              <a:rPr lang="en-US" b="1" dirty="0">
                <a:solidFill>
                  <a:srgbClr val="1B1C1D"/>
                </a:solidFill>
                <a:ea typeface="+mn-lt"/>
                <a:cs typeface="+mn-lt"/>
              </a:rPr>
              <a:t>Observe:</a:t>
            </a:r>
            <a:r>
              <a:rPr lang="en-US" dirty="0">
                <a:solidFill>
                  <a:srgbClr val="1B1C1D"/>
                </a:solidFill>
                <a:ea typeface="+mn-lt"/>
                <a:cs typeface="+mn-lt"/>
              </a:rPr>
              <a:t> It senses the current system state, including new requests and the virtual queue backlog.</a:t>
            </a:r>
            <a:endParaRPr lang="en-US">
              <a:ea typeface="+mn-lt"/>
              <a:cs typeface="+mn-lt"/>
            </a:endParaRPr>
          </a:p>
          <a:p>
            <a:pPr>
              <a:buFont typeface="Arial"/>
              <a:buChar char="•"/>
            </a:pPr>
            <a:r>
              <a:rPr lang="en-US" b="1" dirty="0">
                <a:solidFill>
                  <a:srgbClr val="1B1C1D"/>
                </a:solidFill>
                <a:ea typeface="+mn-lt"/>
                <a:cs typeface="+mn-lt"/>
              </a:rPr>
              <a:t>Solve:</a:t>
            </a:r>
            <a:r>
              <a:rPr lang="en-US" dirty="0">
                <a:solidFill>
                  <a:srgbClr val="1B1C1D"/>
                </a:solidFill>
                <a:ea typeface="+mn-lt"/>
                <a:cs typeface="+mn-lt"/>
              </a:rPr>
              <a:t> It finds the best scheduling decision for that specific time slot by solving the real-time sub-problem.</a:t>
            </a:r>
            <a:endParaRPr lang="en-US">
              <a:ea typeface="+mn-lt"/>
              <a:cs typeface="+mn-lt"/>
            </a:endParaRPr>
          </a:p>
          <a:p>
            <a:pPr>
              <a:buFont typeface="Arial"/>
              <a:buChar char="•"/>
            </a:pPr>
            <a:r>
              <a:rPr lang="en-US" b="1" dirty="0">
                <a:solidFill>
                  <a:srgbClr val="1B1C1D"/>
                </a:solidFill>
                <a:ea typeface="+mn-lt"/>
                <a:cs typeface="+mn-lt"/>
              </a:rPr>
              <a:t>Update:</a:t>
            </a:r>
            <a:r>
              <a:rPr lang="en-US" dirty="0">
                <a:solidFill>
                  <a:srgbClr val="1B1C1D"/>
                </a:solidFill>
                <a:ea typeface="+mn-lt"/>
                <a:cs typeface="+mn-lt"/>
              </a:rPr>
              <a:t> It updates the virtual queue based on the cost of the decision.</a:t>
            </a:r>
            <a:endParaRPr lang="en-US">
              <a:ea typeface="+mn-lt"/>
              <a:cs typeface="+mn-lt"/>
            </a:endParaRPr>
          </a:p>
          <a:p>
            <a:pPr>
              <a:buFont typeface="Arial"/>
              <a:buChar char="•"/>
            </a:pPr>
            <a:r>
              <a:rPr lang="en-US" b="1" dirty="0">
                <a:solidFill>
                  <a:srgbClr val="1B1C1D"/>
                </a:solidFill>
                <a:ea typeface="+mn-lt"/>
                <a:cs typeface="+mn-lt"/>
              </a:rPr>
              <a:t>Advance:</a:t>
            </a:r>
            <a:r>
              <a:rPr lang="en-US" dirty="0">
                <a:solidFill>
                  <a:srgbClr val="1B1C1D"/>
                </a:solidFill>
                <a:ea typeface="+mn-lt"/>
                <a:cs typeface="+mn-lt"/>
              </a:rPr>
              <a:t> The process repeats for the next time slot.</a:t>
            </a:r>
            <a:endParaRPr lang="en-US" dirty="0">
              <a:ea typeface="+mn-lt"/>
              <a:cs typeface="+mn-lt"/>
            </a:endParaRPr>
          </a:p>
          <a:p>
            <a:pPr marL="0" marR="0" lvl="0" indent="0" algn="l" defTabSz="914400">
              <a:lnSpc>
                <a:spcPct val="100000"/>
              </a:lnSpc>
              <a:buClrTx/>
              <a:buSzTx/>
              <a:buFont typeface="Arial"/>
              <a:buChar char="•"/>
              <a:tabLst/>
            </a:pPr>
            <a:endParaRPr lang="en-US" b="0" i="0" u="none" strike="noStrike" cap="none" normalizeH="0" baseline="0" dirty="0">
              <a:ln>
                <a:noFill/>
              </a:ln>
              <a:solidFill>
                <a:srgbClr val="1B1C1D"/>
              </a:solidFill>
              <a:effectLst/>
              <a:latin typeface="Neue Haas Grotesk Text Pro"/>
              <a:cs typeface="Arial"/>
            </a:endParaRPr>
          </a:p>
        </p:txBody>
      </p:sp>
    </p:spTree>
    <p:extLst>
      <p:ext uri="{BB962C8B-B14F-4D97-AF65-F5344CB8AC3E}">
        <p14:creationId xmlns:p14="http://schemas.microsoft.com/office/powerpoint/2010/main" val="4013479871"/>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1922D2-D397-9EA4-A66D-55B0884D1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303BF1D-CD8C-506B-60D4-269EBB380045}"/>
              </a:ext>
            </a:extLst>
          </p:cNvPr>
          <p:cNvSpPr>
            <a:spLocks noGrp="1"/>
          </p:cNvSpPr>
          <p:nvPr>
            <p:ph type="title"/>
          </p:nvPr>
        </p:nvSpPr>
        <p:spPr>
          <a:xfrm>
            <a:off x="259080" y="548640"/>
            <a:ext cx="11007146" cy="1132258"/>
          </a:xfrm>
        </p:spPr>
        <p:txBody>
          <a:bodyPr/>
          <a:lstStyle/>
          <a:p>
            <a:pPr algn="ctr"/>
            <a:r>
              <a:rPr lang="en-US" altLang="en-US" dirty="0">
                <a:solidFill>
                  <a:srgbClr val="1B1C1D"/>
                </a:solidFill>
                <a:latin typeface="Neue Haas Grotesk Text Pro"/>
              </a:rPr>
              <a:t>Heuristic-Based Hierarchical Optimization</a:t>
            </a:r>
            <a:br>
              <a:rPr lang="en-US" altLang="en-US" dirty="0">
                <a:latin typeface="Neue Haas Grotesk Text Pro"/>
              </a:rPr>
            </a:br>
            <a:endParaRPr lang="en-IN"/>
          </a:p>
        </p:txBody>
      </p:sp>
      <p:sp>
        <p:nvSpPr>
          <p:cNvPr id="3" name="TextBox 2">
            <a:extLst>
              <a:ext uri="{FF2B5EF4-FFF2-40B4-BE49-F238E27FC236}">
                <a16:creationId xmlns:a16="http://schemas.microsoft.com/office/drawing/2014/main" id="{CC6038F9-56EF-60A0-7E67-8A2DF37C052E}"/>
              </a:ext>
            </a:extLst>
          </p:cNvPr>
          <p:cNvSpPr txBox="1"/>
          <p:nvPr/>
        </p:nvSpPr>
        <p:spPr>
          <a:xfrm>
            <a:off x="259080" y="1341725"/>
            <a:ext cx="11726120" cy="1200329"/>
          </a:xfrm>
          <a:prstGeom prst="rect">
            <a:avLst/>
          </a:prstGeom>
          <a:noFill/>
        </p:spPr>
        <p:txBody>
          <a:bodyPr wrap="square">
            <a:spAutoFit/>
          </a:bodyPr>
          <a:lstStyle/>
          <a:p>
            <a:pPr>
              <a:buNone/>
            </a:pPr>
            <a:r>
              <a:rPr lang="en-US" b="1" dirty="0"/>
              <a:t>General Use</a:t>
            </a:r>
          </a:p>
          <a:p>
            <a:pPr>
              <a:buFont typeface="Arial" panose="020B0604020202020204" pitchFamily="34" charset="0"/>
              <a:buChar char="•"/>
            </a:pPr>
            <a:r>
              <a:rPr lang="en-US" b="1" dirty="0"/>
              <a:t>What it is:</a:t>
            </a:r>
            <a:r>
              <a:rPr lang="en-US" dirty="0"/>
              <a:t> A strategy that breaks down a complex, difficult problem into smaller, more manageable sub-problems to find a quick, effective solution.</a:t>
            </a:r>
          </a:p>
          <a:p>
            <a:pPr>
              <a:buFont typeface="Arial" panose="020B0604020202020204" pitchFamily="34" charset="0"/>
              <a:buChar char="•"/>
            </a:pPr>
            <a:r>
              <a:rPr lang="en-US" b="1" dirty="0"/>
              <a:t>Why it's used:</a:t>
            </a:r>
            <a:r>
              <a:rPr lang="en-US" dirty="0"/>
              <a:t> It's a pragmatic way to solve </a:t>
            </a:r>
            <a:r>
              <a:rPr lang="en-US" b="1" dirty="0"/>
              <a:t>NP-hard problems</a:t>
            </a:r>
            <a:r>
              <a:rPr lang="en-US" dirty="0"/>
              <a:t>, which are too slow to solve perfectly.</a:t>
            </a:r>
          </a:p>
        </p:txBody>
      </p:sp>
      <p:sp>
        <p:nvSpPr>
          <p:cNvPr id="6" name="TextBox 5">
            <a:extLst>
              <a:ext uri="{FF2B5EF4-FFF2-40B4-BE49-F238E27FC236}">
                <a16:creationId xmlns:a16="http://schemas.microsoft.com/office/drawing/2014/main" id="{05CEFBF2-B7B7-8E31-49E2-7199CB6BB0CD}"/>
              </a:ext>
            </a:extLst>
          </p:cNvPr>
          <p:cNvSpPr txBox="1"/>
          <p:nvPr/>
        </p:nvSpPr>
        <p:spPr>
          <a:xfrm>
            <a:off x="259081" y="3032070"/>
            <a:ext cx="11007145" cy="2308324"/>
          </a:xfrm>
          <a:prstGeom prst="rect">
            <a:avLst/>
          </a:prstGeom>
          <a:noFill/>
        </p:spPr>
        <p:txBody>
          <a:bodyPr wrap="square">
            <a:spAutoFit/>
          </a:bodyPr>
          <a:lstStyle/>
          <a:p>
            <a:pPr>
              <a:buNone/>
            </a:pPr>
            <a:r>
              <a:rPr lang="en-US" b="1" dirty="0"/>
              <a:t>Specific Use in this Research</a:t>
            </a:r>
          </a:p>
          <a:p>
            <a:pPr>
              <a:buFont typeface="Arial" panose="020B0604020202020204" pitchFamily="34" charset="0"/>
              <a:buChar char="•"/>
            </a:pPr>
            <a:r>
              <a:rPr lang="en-US" b="1" dirty="0"/>
              <a:t>How it's used here:</a:t>
            </a:r>
            <a:r>
              <a:rPr lang="en-US" dirty="0"/>
              <a:t> A two-step process to solve the NP-hard task scheduling problem:</a:t>
            </a:r>
          </a:p>
          <a:p>
            <a:pPr marL="742950" lvl="1" indent="-285750">
              <a:buFont typeface="Arial" panose="020B0604020202020204" pitchFamily="34" charset="0"/>
              <a:buChar char="•"/>
            </a:pPr>
            <a:r>
              <a:rPr lang="en-US" b="1" dirty="0"/>
              <a:t>Step 1:</a:t>
            </a:r>
            <a:r>
              <a:rPr lang="en-US" dirty="0"/>
              <a:t> A </a:t>
            </a:r>
            <a:r>
              <a:rPr lang="en-US" b="1" dirty="0"/>
              <a:t>discrete particle swarm algorithm (PSO)</a:t>
            </a:r>
            <a:r>
              <a:rPr lang="en-US" dirty="0"/>
              <a:t> classifies factories as a </a:t>
            </a:r>
            <a:r>
              <a:rPr lang="en-US" b="1" dirty="0"/>
              <a:t>source</a:t>
            </a:r>
            <a:r>
              <a:rPr lang="en-US" dirty="0"/>
              <a:t>, </a:t>
            </a:r>
            <a:r>
              <a:rPr lang="en-US" b="1" dirty="0"/>
              <a:t>sink</a:t>
            </a:r>
            <a:r>
              <a:rPr lang="en-US" dirty="0"/>
              <a:t>, or </a:t>
            </a:r>
            <a:r>
              <a:rPr lang="en-US" b="1" dirty="0"/>
              <a:t>isolated node</a:t>
            </a:r>
            <a:r>
              <a:rPr lang="en-US" dirty="0"/>
              <a:t>. This dramatically simplifies the problem.</a:t>
            </a:r>
          </a:p>
          <a:p>
            <a:pPr marL="742950" lvl="1" indent="-285750">
              <a:buFont typeface="Arial" panose="020B0604020202020204" pitchFamily="34" charset="0"/>
              <a:buChar char="•"/>
            </a:pPr>
            <a:r>
              <a:rPr lang="en-US" b="1" dirty="0"/>
              <a:t>Step 2:</a:t>
            </a:r>
            <a:r>
              <a:rPr lang="en-US" dirty="0"/>
              <a:t> A </a:t>
            </a:r>
            <a:r>
              <a:rPr lang="en-US" b="1" dirty="0"/>
              <a:t>harmony search (HS)</a:t>
            </a:r>
            <a:r>
              <a:rPr lang="en-US" dirty="0"/>
              <a:t> algorithm then determines the specific number of tasks to be forwarded between the classified nodes.</a:t>
            </a:r>
          </a:p>
          <a:p>
            <a:pPr>
              <a:buFont typeface="Arial" panose="020B0604020202020204" pitchFamily="34" charset="0"/>
              <a:buChar char="•"/>
            </a:pPr>
            <a:r>
              <a:rPr lang="en-US" b="1" dirty="0"/>
              <a:t>The result:</a:t>
            </a:r>
            <a:r>
              <a:rPr lang="en-US" dirty="0"/>
              <a:t> This approach finds an efficient, near-optimal scheduling decision in real time, making the problem solvable for practical </a:t>
            </a:r>
            <a:r>
              <a:rPr lang="en-US" dirty="0" err="1"/>
              <a:t>IIoT</a:t>
            </a:r>
            <a:r>
              <a:rPr lang="en-US" dirty="0"/>
              <a:t> deployments.</a:t>
            </a:r>
          </a:p>
        </p:txBody>
      </p:sp>
    </p:spTree>
    <p:extLst>
      <p:ext uri="{BB962C8B-B14F-4D97-AF65-F5344CB8AC3E}">
        <p14:creationId xmlns:p14="http://schemas.microsoft.com/office/powerpoint/2010/main" val="939039411"/>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VanillaVTI</vt:lpstr>
      <vt:lpstr>Spatiotemporal Non-Uniformity-Aware Online Task Scheduling in Collaborative Edge Computing for IIoT</vt:lpstr>
      <vt:lpstr>PowerPoint Presentation</vt:lpstr>
      <vt:lpstr>Why it is an Edge Problem</vt:lpstr>
      <vt:lpstr>State of Art Literature Survey</vt:lpstr>
      <vt:lpstr>State of the Art Literature Survey Contd.</vt:lpstr>
      <vt:lpstr>Architecture Overview</vt:lpstr>
      <vt:lpstr>Contribution of this paper</vt:lpstr>
      <vt:lpstr>The Role of Lyapunov Optimization:</vt:lpstr>
      <vt:lpstr>Heuristic-Based Hierarchical Optimization </vt:lpstr>
      <vt:lpstr> Low-Complexity Acceleration with Imitation Learning  </vt:lpstr>
      <vt:lpstr>Implementation strategy</vt:lpstr>
      <vt:lpstr>Phase two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115</cp:revision>
  <dcterms:created xsi:type="dcterms:W3CDTF">2025-08-04T11:54:35Z</dcterms:created>
  <dcterms:modified xsi:type="dcterms:W3CDTF">2025-08-06T18:31:44Z</dcterms:modified>
</cp:coreProperties>
</file>