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67" r:id="rId7"/>
    <p:sldId id="261" r:id="rId8"/>
    <p:sldId id="264" r:id="rId9"/>
    <p:sldId id="266" r:id="rId10"/>
    <p:sldId id="268" r:id="rId11"/>
    <p:sldId id="262" r:id="rId12"/>
    <p:sldId id="265" r:id="rId13"/>
  </p:sldIdLst>
  <p:sldSz cx="18288000" cy="10287000"/>
  <p:notesSz cx="6858000" cy="9144000"/>
  <p:embeddedFontLs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uce" panose="020B0604020202020204" charset="0"/>
      <p:regular r:id="rId20"/>
    </p:embeddedFont>
    <p:embeddedFont>
      <p:font typeface="Open Sauce Bold" panose="020B0604020202020204" charset="0"/>
      <p:regular r:id="rId21"/>
    </p:embeddedFont>
    <p:embeddedFont>
      <p:font typeface="TT Lakes Neue Expanded" panose="020B0604020202020204" charset="0"/>
      <p:regular r:id="rId22"/>
    </p:embeddedFont>
    <p:embeddedFont>
      <p:font typeface="TT Lakes Neue Expanded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EB152-F631-5814-6FD6-8ADD90825051}" v="2" dt="2025-09-23T03:11:28.441"/>
    <p1510:client id="{8FF10314-8720-EE59-675D-B072EC40D0C9}" v="11" dt="2025-09-22T09:07:37.586"/>
    <p1510:client id="{967BA540-DACE-5131-59D5-32C71C02E1FA}" v="233" dt="2025-09-22T20:38:25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16858" y="5143500"/>
            <a:ext cx="6935669" cy="4582178"/>
          </a:xfrm>
          <a:custGeom>
            <a:avLst/>
            <a:gdLst/>
            <a:ahLst/>
            <a:cxnLst/>
            <a:rect l="l" t="t" r="r" b="b"/>
            <a:pathLst>
              <a:path w="6935669" h="4582178">
                <a:moveTo>
                  <a:pt x="0" y="0"/>
                </a:moveTo>
                <a:lnTo>
                  <a:pt x="6935669" y="0"/>
                </a:lnTo>
                <a:lnTo>
                  <a:pt x="6935669" y="4582178"/>
                </a:lnTo>
                <a:lnTo>
                  <a:pt x="0" y="4582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9376" y="611762"/>
            <a:ext cx="17589248" cy="1228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9"/>
              </a:lnSpc>
            </a:pPr>
            <a:r>
              <a:rPr lang="en-US" sz="5174" b="1" spc="-206">
                <a:solidFill>
                  <a:srgbClr val="FFDE59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EDGE-BASED PREDICTIVE MAINTENANCE IN SMART FACTORIES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8752" y="2992795"/>
            <a:ext cx="15074665" cy="2916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2"/>
              </a:lnSpc>
              <a:spcBef>
                <a:spcPct val="0"/>
              </a:spcBef>
            </a:pPr>
            <a:r>
              <a:rPr lang="en-US" sz="3130" spc="-125">
                <a:solidFill>
                  <a:srgbClr val="FFDE59"/>
                </a:solidFill>
                <a:latin typeface="Open Sauce"/>
                <a:ea typeface="Open Sauce"/>
                <a:cs typeface="Open Sauce"/>
                <a:sym typeface="Open Sauce"/>
              </a:rPr>
              <a:t>Title of the Paper :  </a:t>
            </a:r>
            <a:r>
              <a:rPr lang="en-US" sz="3130" spc="-12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 edge-cloud IIoT framework for predictive maintenance in manufacturing systems</a:t>
            </a:r>
          </a:p>
          <a:p>
            <a:pPr algn="l">
              <a:lnSpc>
                <a:spcPts val="4382"/>
              </a:lnSpc>
              <a:spcBef>
                <a:spcPct val="0"/>
              </a:spcBef>
            </a:pPr>
            <a:r>
              <a:rPr lang="en-US" sz="3130" spc="-125">
                <a:solidFill>
                  <a:srgbClr val="FFDE59"/>
                </a:solidFill>
                <a:latin typeface="Open Sauce"/>
                <a:ea typeface="Open Sauce"/>
                <a:cs typeface="Open Sauce"/>
                <a:sym typeface="Open Sauce"/>
              </a:rPr>
              <a:t>Authors : </a:t>
            </a:r>
            <a:r>
              <a:rPr lang="en-US" sz="3130" spc="-12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Nivethitha Somu , Nirupam Sannagowdara Dasappa </a:t>
            </a:r>
          </a:p>
          <a:p>
            <a:pPr algn="l">
              <a:lnSpc>
                <a:spcPts val="4382"/>
              </a:lnSpc>
              <a:spcBef>
                <a:spcPct val="0"/>
              </a:spcBef>
            </a:pPr>
            <a:r>
              <a:rPr lang="en-US" sz="3130" spc="-125">
                <a:solidFill>
                  <a:srgbClr val="FFDE59"/>
                </a:solidFill>
                <a:latin typeface="Open Sauce"/>
                <a:ea typeface="Open Sauce"/>
                <a:cs typeface="Open Sauce"/>
                <a:sym typeface="Open Sauce"/>
              </a:rPr>
              <a:t>Journal : </a:t>
            </a:r>
            <a:r>
              <a:rPr lang="en-US" sz="3130" spc="-12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Advanced Engineering Informatics</a:t>
            </a:r>
          </a:p>
          <a:p>
            <a:pPr algn="l">
              <a:lnSpc>
                <a:spcPts val="5922"/>
              </a:lnSpc>
              <a:spcBef>
                <a:spcPct val="0"/>
              </a:spcBef>
            </a:pPr>
            <a:endParaRPr lang="en-US" sz="3130" spc="-125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752" y="2002504"/>
            <a:ext cx="15074665" cy="788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b="1" spc="-183">
                <a:solidFill>
                  <a:srgbClr val="FFDE5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Review - 2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8752" y="5684377"/>
            <a:ext cx="6231850" cy="4867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 b="1" spc="-131">
                <a:solidFill>
                  <a:srgbClr val="8C52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Team Members: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 spc="-10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Team No : 6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 spc="-10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Pradeep S - CB.SC.U4CSE23232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 spc="-10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Rishiikesh S K - CB.SC.U4CSE23236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 spc="-10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Sri Jayaram J S - CB.SC.U4CSE23255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 spc="-10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Sathya Roopan M - CB.SC.U4CSE23256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 spc="-10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Mylavaram Pranav - CB.SC.U4CSE23433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 spc="-10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K.Venkatesh- CB.SC.U4CSE23519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699" spc="-107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699" spc="-107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72984-71B7-7616-33B1-7F98F6B5B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C95DFC4-A96C-8F62-CE43-A003F3433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826" y="-1"/>
            <a:ext cx="7819901" cy="10324544"/>
            <a:chOff x="-19217" y="-1"/>
            <a:chExt cx="5213267" cy="68830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2AE501-9D71-EFB9-0BF4-E3F59DBC4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3CC29D-48C6-DA9B-6200-6A9C68C1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FFEBE4-5DE7-5A32-F4A5-7B108F93B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BD8A4B-2353-8E6B-CAC0-F1E2C6334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49AE9469-851D-6BBF-55F8-12EF7CD7CE1D}"/>
              </a:ext>
            </a:extLst>
          </p:cNvPr>
          <p:cNvSpPr txBox="1"/>
          <p:nvPr/>
        </p:nvSpPr>
        <p:spPr>
          <a:xfrm>
            <a:off x="1133226" y="1109752"/>
            <a:ext cx="5553870" cy="1044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rgbClr val="FFFFFF"/>
                </a:solidFill>
                <a:ea typeface="+mn-lt"/>
                <a:cs typeface="+mn-lt"/>
              </a:rPr>
              <a:t>Why ANN, not CNN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B481C-4236-229E-A7EA-D5DF15F9DC22}"/>
              </a:ext>
            </a:extLst>
          </p:cNvPr>
          <p:cNvSpPr txBox="1"/>
          <p:nvPr/>
        </p:nvSpPr>
        <p:spPr>
          <a:xfrm>
            <a:off x="672044" y="3255213"/>
            <a:ext cx="680444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Brain-like model</a:t>
            </a:r>
            <a:r>
              <a:rPr lang="en-US" sz="2800">
                <a:ea typeface="+mn-lt"/>
                <a:cs typeface="+mn-lt"/>
              </a:rPr>
              <a:t> that learns patterns from sensor data.</a:t>
            </a:r>
            <a:endParaRPr lang="en-US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Takes </a:t>
            </a:r>
            <a:r>
              <a:rPr lang="en-US" sz="2800" b="1">
                <a:ea typeface="+mn-lt"/>
                <a:cs typeface="+mn-lt"/>
              </a:rPr>
              <a:t>inputs</a:t>
            </a:r>
            <a:r>
              <a:rPr lang="en-US" sz="2800">
                <a:ea typeface="+mn-lt"/>
                <a:cs typeface="+mn-lt"/>
              </a:rPr>
              <a:t> such as vibration, temperature, and current readings.</a:t>
            </a:r>
            <a:endParaRPr lang="en-US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Passes data through </a:t>
            </a:r>
            <a:r>
              <a:rPr lang="en-US" sz="2800" b="1">
                <a:ea typeface="+mn-lt"/>
                <a:cs typeface="+mn-lt"/>
              </a:rPr>
              <a:t>layers of neurons</a:t>
            </a:r>
            <a:r>
              <a:rPr lang="en-US" sz="2800">
                <a:ea typeface="+mn-lt"/>
                <a:cs typeface="+mn-lt"/>
              </a:rPr>
              <a:t> to detect faults.</a:t>
            </a:r>
            <a:endParaRPr lang="en-US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Gives a </a:t>
            </a:r>
            <a:r>
              <a:rPr lang="en-US" sz="2800" b="1">
                <a:ea typeface="+mn-lt"/>
                <a:cs typeface="+mn-lt"/>
              </a:rPr>
              <a:t>Normal or Fault</a:t>
            </a:r>
            <a:r>
              <a:rPr lang="en-US" sz="2800">
                <a:ea typeface="+mn-lt"/>
                <a:cs typeface="+mn-lt"/>
              </a:rPr>
              <a:t> result in </a:t>
            </a:r>
            <a:r>
              <a:rPr lang="en-US" sz="2800" b="1">
                <a:ea typeface="+mn-lt"/>
                <a:cs typeface="+mn-lt"/>
              </a:rPr>
              <a:t>real time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Lightweight and fast</a:t>
            </a:r>
            <a:r>
              <a:rPr lang="en-US" sz="2800">
                <a:ea typeface="+mn-lt"/>
                <a:cs typeface="+mn-lt"/>
              </a:rPr>
              <a:t>, so it runs easily on small </a:t>
            </a:r>
            <a:r>
              <a:rPr lang="en-US" sz="2800" b="1">
                <a:ea typeface="+mn-lt"/>
                <a:cs typeface="+mn-lt"/>
              </a:rPr>
              <a:t>edge devices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Used in the project for </a:t>
            </a:r>
            <a:r>
              <a:rPr lang="en-US" sz="2800" b="1">
                <a:ea typeface="+mn-lt"/>
                <a:cs typeface="+mn-lt"/>
              </a:rPr>
              <a:t>instant fault detection</a:t>
            </a:r>
            <a:r>
              <a:rPr lang="en-US" sz="2800">
                <a:ea typeface="+mn-lt"/>
                <a:cs typeface="+mn-lt"/>
              </a:rPr>
              <a:t> before sending data to the cloud.</a:t>
            </a:r>
            <a:endParaRPr lang="en-US" sz="2800">
              <a:ea typeface="Calibri"/>
              <a:cs typeface="Calibri"/>
            </a:endParaRPr>
          </a:p>
          <a:p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60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736611"/>
            <a:ext cx="118502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IMPROVEMENTS FOR  REVIEW 3: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6728" y="1767601"/>
            <a:ext cx="17259300" cy="5670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350">
                <a:solidFill>
                  <a:srgbClr val="FFFFFF"/>
                </a:solidFill>
                <a:ea typeface="+mn-lt"/>
                <a:cs typeface="+mn-lt"/>
                <a:sym typeface="Canva Sans"/>
              </a:rPr>
              <a:t>Data Storage: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sz="3350">
                <a:solidFill>
                  <a:srgbClr val="FFFFFF"/>
                </a:solidFill>
                <a:ea typeface="+mn-lt"/>
                <a:cs typeface="+mn-lt"/>
                <a:sym typeface="Canva Sans"/>
              </a:rPr>
              <a:t>1) Structured data → MongoDB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sz="3350">
                <a:solidFill>
                  <a:srgbClr val="FFFFFF"/>
                </a:solidFill>
                <a:ea typeface="+mn-lt"/>
                <a:cs typeface="+mn-lt"/>
                <a:sym typeface="Canva Sans"/>
              </a:rPr>
              <a:t>2)Unstructured data (images) → files</a:t>
            </a:r>
            <a:endParaRPr lang="en-US">
              <a:ea typeface="Calibri"/>
              <a:cs typeface="Calibri"/>
            </a:endParaRPr>
          </a:p>
          <a:p>
            <a:r>
              <a:rPr lang="en-US" sz="3350">
                <a:solidFill>
                  <a:srgbClr val="FFFFFF"/>
                </a:solidFill>
                <a:ea typeface="+mn-lt"/>
                <a:cs typeface="+mn-lt"/>
                <a:sym typeface="Canva Sans"/>
              </a:rPr>
              <a:t>Data Flow &amp; Transfer: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sz="3350">
                <a:solidFill>
                  <a:srgbClr val="FFFFFF"/>
                </a:solidFill>
                <a:ea typeface="+mn-lt"/>
                <a:cs typeface="+mn-lt"/>
                <a:sym typeface="Canva Sans"/>
              </a:rPr>
              <a:t>1)Use MQTT protocol for reliable streaming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sz="3350">
                <a:solidFill>
                  <a:srgbClr val="FFFFFF"/>
                </a:solidFill>
                <a:ea typeface="+mn-lt"/>
                <a:cs typeface="+mn-lt"/>
                <a:sym typeface="Canva Sans"/>
              </a:rPr>
              <a:t>2)Monitor traffic in Wireshark</a:t>
            </a:r>
            <a:endParaRPr lang="en-US">
              <a:ea typeface="Calibri"/>
              <a:cs typeface="Calibri"/>
            </a:endParaRPr>
          </a:p>
          <a:p>
            <a:r>
              <a:rPr lang="en-US" sz="3350">
                <a:solidFill>
                  <a:srgbClr val="FFFFFF"/>
                </a:solidFill>
                <a:ea typeface="+mn-lt"/>
                <a:cs typeface="+mn-lt"/>
                <a:sym typeface="Canva Sans"/>
              </a:rPr>
              <a:t>Simulation:</a:t>
            </a:r>
            <a:endParaRPr lang="en-US">
              <a:solidFill>
                <a:srgbClr val="000000"/>
              </a:solidFill>
              <a:ea typeface="+mn-lt"/>
              <a:cs typeface="+mn-lt"/>
              <a:sym typeface="Canva Sans"/>
            </a:endParaRPr>
          </a:p>
          <a:p>
            <a:r>
              <a:rPr lang="en-US" sz="3350">
                <a:solidFill>
                  <a:srgbClr val="FFFFFF"/>
                </a:solidFill>
                <a:ea typeface="+mn-lt"/>
                <a:cs typeface="+mn-lt"/>
                <a:sym typeface="Canva Sans"/>
              </a:rPr>
              <a:t> 1)If time permits → GUI in </a:t>
            </a:r>
            <a:r>
              <a:rPr lang="en-US" sz="3350" err="1">
                <a:solidFill>
                  <a:srgbClr val="FFFFFF"/>
                </a:solidFill>
                <a:ea typeface="+mn-lt"/>
                <a:cs typeface="+mn-lt"/>
                <a:sym typeface="Canva Sans"/>
              </a:rPr>
              <a:t>iFogSim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sz="3350">
                <a:solidFill>
                  <a:srgbClr val="FFFFFF"/>
                </a:solidFill>
                <a:ea typeface="+mn-lt"/>
                <a:cs typeface="+mn-lt"/>
                <a:sym typeface="Canva Sans"/>
              </a:rPr>
              <a:t>2)Add Optimized Task Scheduling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sz="3350">
                <a:solidFill>
                  <a:srgbClr val="FFFFFF"/>
                </a:solidFill>
                <a:ea typeface="+mn-lt"/>
                <a:cs typeface="+mn-lt"/>
                <a:sym typeface="Canva Sans"/>
              </a:rPr>
              <a:t>3)Fix Metrics inconsistencies &amp; tracking bugs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sz="3350">
                <a:solidFill>
                  <a:srgbClr val="FFFFFF"/>
                </a:solidFill>
                <a:ea typeface="+mn-lt"/>
                <a:cs typeface="+mn-lt"/>
                <a:sym typeface="Canva Sans"/>
              </a:rPr>
              <a:t>4)Insights Delivered Through Smart Dashboards.</a:t>
            </a: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31056" y="6368959"/>
            <a:ext cx="769715" cy="769715"/>
          </a:xfrm>
          <a:custGeom>
            <a:avLst/>
            <a:gdLst/>
            <a:ahLst/>
            <a:cxnLst/>
            <a:rect l="l" t="t" r="r" b="b"/>
            <a:pathLst>
              <a:path w="769715" h="769715">
                <a:moveTo>
                  <a:pt x="0" y="0"/>
                </a:moveTo>
                <a:lnTo>
                  <a:pt x="769715" y="0"/>
                </a:lnTo>
                <a:lnTo>
                  <a:pt x="769715" y="769715"/>
                </a:lnTo>
                <a:lnTo>
                  <a:pt x="0" y="769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84596" y="4324919"/>
            <a:ext cx="15705487" cy="16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4"/>
              </a:lnSpc>
            </a:pPr>
            <a:r>
              <a:rPr lang="en-US" sz="13059" spc="-522">
                <a:solidFill>
                  <a:srgbClr val="FFDE59"/>
                </a:solidFill>
                <a:latin typeface="TT Lakes Neue Expanded"/>
                <a:ea typeface="TT Lakes Neue Expanded"/>
                <a:cs typeface="TT Lakes Neue Expanded"/>
                <a:sym typeface="TT Lakes Neue Expande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C5F98-A79A-2130-363B-9873368A0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B0A6942E-16AD-BE17-955F-228B51936046}"/>
              </a:ext>
            </a:extLst>
          </p:cNvPr>
          <p:cNvSpPr txBox="1"/>
          <p:nvPr/>
        </p:nvSpPr>
        <p:spPr>
          <a:xfrm>
            <a:off x="349376" y="611762"/>
            <a:ext cx="17589248" cy="1228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9"/>
              </a:lnSpc>
            </a:pPr>
            <a:r>
              <a:rPr lang="en-US" sz="5174" b="1" spc="-206">
                <a:solidFill>
                  <a:srgbClr val="FFDE59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EDGE-BASED PREDICTIVE MAINTENANCE IN SMART FACTORIES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05C9547-C6EB-7D7A-1A71-0BCA7205B672}"/>
              </a:ext>
            </a:extLst>
          </p:cNvPr>
          <p:cNvSpPr txBox="1"/>
          <p:nvPr/>
        </p:nvSpPr>
        <p:spPr>
          <a:xfrm>
            <a:off x="698752" y="2992795"/>
            <a:ext cx="17211577" cy="44661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2"/>
              </a:lnSpc>
              <a:spcBef>
                <a:spcPct val="0"/>
              </a:spcBef>
            </a:pPr>
            <a:r>
              <a:rPr lang="en-US" sz="3600" spc="-125">
                <a:solidFill>
                  <a:srgbClr val="FFFFFF"/>
                </a:solidFill>
                <a:latin typeface="Times New Roman"/>
                <a:ea typeface="Open Sauce"/>
                <a:cs typeface="Open Sauce"/>
              </a:rPr>
              <a:t>Problem Statement:</a:t>
            </a:r>
          </a:p>
          <a:p>
            <a:pPr>
              <a:lnSpc>
                <a:spcPts val="4382"/>
              </a:lnSpc>
              <a:spcBef>
                <a:spcPct val="0"/>
              </a:spcBef>
            </a:pPr>
            <a:r>
              <a:rPr lang="en-US" sz="3600" spc="-125">
                <a:solidFill>
                  <a:srgbClr val="FFFFFF"/>
                </a:solidFill>
                <a:ea typeface="+mn-lt"/>
                <a:cs typeface="+mn-lt"/>
              </a:rPr>
              <a:t>Industrial machines often face costly downtime either due to routine maintenance or unexpected failures, leading to financial losses and inefficiencies.</a:t>
            </a:r>
            <a:endParaRPr lang="en-US" sz="3600">
              <a:ea typeface="Calibri"/>
              <a:cs typeface="Calibri"/>
            </a:endParaRPr>
          </a:p>
          <a:p>
            <a:pPr>
              <a:lnSpc>
                <a:spcPts val="4382"/>
              </a:lnSpc>
              <a:spcBef>
                <a:spcPct val="0"/>
              </a:spcBef>
            </a:pPr>
            <a:endParaRPr lang="en-US" sz="3600" spc="-125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ts val="4382"/>
              </a:lnSpc>
              <a:spcBef>
                <a:spcPct val="0"/>
              </a:spcBef>
            </a:pPr>
            <a:r>
              <a:rPr lang="en-US" sz="3600" spc="-12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Proposed solution:</a:t>
            </a:r>
          </a:p>
          <a:p>
            <a:pPr>
              <a:lnSpc>
                <a:spcPts val="4382"/>
              </a:lnSpc>
              <a:spcBef>
                <a:spcPct val="0"/>
              </a:spcBef>
            </a:pPr>
            <a:r>
              <a:rPr lang="en-US" sz="3600" spc="-125" err="1">
                <a:solidFill>
                  <a:srgbClr val="FFFFFF"/>
                </a:solidFill>
                <a:ea typeface="+mn-lt"/>
                <a:cs typeface="+mn-lt"/>
              </a:rPr>
              <a:t>IntelliPdM</a:t>
            </a:r>
            <a:r>
              <a:rPr lang="en-US" sz="3600" spc="-125">
                <a:solidFill>
                  <a:srgbClr val="FFFFFF"/>
                </a:solidFill>
                <a:ea typeface="+mn-lt"/>
                <a:cs typeface="+mn-lt"/>
              </a:rPr>
              <a:t> deploys multiple sensors across machines to monitor various parameters and detect anomalies, enabling predictive maintenance that minimizes downtime and reduces costs.</a:t>
            </a:r>
            <a:endParaRPr lang="en-US" sz="3600">
              <a:ea typeface="Calibri"/>
              <a:cs typeface="Calibri"/>
            </a:endParaRPr>
          </a:p>
          <a:p>
            <a:pPr>
              <a:lnSpc>
                <a:spcPts val="4382"/>
              </a:lnSpc>
              <a:spcBef>
                <a:spcPct val="0"/>
              </a:spcBef>
            </a:pPr>
            <a:endParaRPr lang="en-US" sz="3600" spc="-125">
              <a:solidFill>
                <a:srgbClr val="FFFFFF"/>
              </a:solidFill>
              <a:latin typeface="Times New Roman"/>
              <a:ea typeface="Open Sauce"/>
              <a:cs typeface="Open Sauce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6AC4F5B-9B31-9CE7-8708-7947B215AEE6}"/>
              </a:ext>
            </a:extLst>
          </p:cNvPr>
          <p:cNvSpPr txBox="1"/>
          <p:nvPr/>
        </p:nvSpPr>
        <p:spPr>
          <a:xfrm>
            <a:off x="698752" y="2002504"/>
            <a:ext cx="15074665" cy="788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b="1" spc="-183">
                <a:solidFill>
                  <a:srgbClr val="FFDE5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Review - 2</a:t>
            </a:r>
          </a:p>
        </p:txBody>
      </p:sp>
    </p:spTree>
    <p:extLst>
      <p:ext uri="{BB962C8B-B14F-4D97-AF65-F5344CB8AC3E}">
        <p14:creationId xmlns:p14="http://schemas.microsoft.com/office/powerpoint/2010/main" val="224833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0274" y="532613"/>
            <a:ext cx="15923225" cy="801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0"/>
              </a:lnSpc>
            </a:pPr>
            <a:r>
              <a:rPr lang="en-US" sz="6494" spc="-259">
                <a:solidFill>
                  <a:srgbClr val="FFDE59"/>
                </a:solidFill>
                <a:latin typeface="TT Lakes Neue Expanded"/>
                <a:ea typeface="TT Lakes Neue Expanded"/>
                <a:cs typeface="TT Lakes Neue Expanded"/>
                <a:sym typeface="TT Lakes Neue Expanded"/>
              </a:rPr>
              <a:t>UPDATES FROM REVIEW - 1</a:t>
            </a:r>
          </a:p>
        </p:txBody>
      </p:sp>
      <p:sp>
        <p:nvSpPr>
          <p:cNvPr id="3" name="Freeform 3"/>
          <p:cNvSpPr/>
          <p:nvPr/>
        </p:nvSpPr>
        <p:spPr>
          <a:xfrm>
            <a:off x="368995" y="9810491"/>
            <a:ext cx="262557" cy="203839"/>
          </a:xfrm>
          <a:custGeom>
            <a:avLst/>
            <a:gdLst/>
            <a:ahLst/>
            <a:cxnLst/>
            <a:rect l="l" t="t" r="r" b="b"/>
            <a:pathLst>
              <a:path w="262557" h="203839">
                <a:moveTo>
                  <a:pt x="0" y="0"/>
                </a:moveTo>
                <a:lnTo>
                  <a:pt x="262557" y="0"/>
                </a:lnTo>
                <a:lnTo>
                  <a:pt x="262557" y="203839"/>
                </a:lnTo>
                <a:lnTo>
                  <a:pt x="0" y="203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2765990" y="9606652"/>
            <a:ext cx="262557" cy="203839"/>
          </a:xfrm>
          <a:custGeom>
            <a:avLst/>
            <a:gdLst/>
            <a:ahLst/>
            <a:cxnLst/>
            <a:rect l="l" t="t" r="r" b="b"/>
            <a:pathLst>
              <a:path w="262557" h="203839">
                <a:moveTo>
                  <a:pt x="262557" y="0"/>
                </a:moveTo>
                <a:lnTo>
                  <a:pt x="0" y="0"/>
                </a:lnTo>
                <a:lnTo>
                  <a:pt x="0" y="203839"/>
                </a:lnTo>
                <a:lnTo>
                  <a:pt x="262557" y="203839"/>
                </a:lnTo>
                <a:lnTo>
                  <a:pt x="2625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237717" y="1610280"/>
            <a:ext cx="262557" cy="203839"/>
          </a:xfrm>
          <a:custGeom>
            <a:avLst/>
            <a:gdLst/>
            <a:ahLst/>
            <a:cxnLst/>
            <a:rect l="l" t="t" r="r" b="b"/>
            <a:pathLst>
              <a:path w="262557" h="203839">
                <a:moveTo>
                  <a:pt x="0" y="203840"/>
                </a:moveTo>
                <a:lnTo>
                  <a:pt x="262557" y="203840"/>
                </a:lnTo>
                <a:lnTo>
                  <a:pt x="262557" y="0"/>
                </a:lnTo>
                <a:lnTo>
                  <a:pt x="0" y="0"/>
                </a:lnTo>
                <a:lnTo>
                  <a:pt x="0" y="20384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2765990" y="1610280"/>
            <a:ext cx="262557" cy="203839"/>
          </a:xfrm>
          <a:custGeom>
            <a:avLst/>
            <a:gdLst/>
            <a:ahLst/>
            <a:cxnLst/>
            <a:rect l="l" t="t" r="r" b="b"/>
            <a:pathLst>
              <a:path w="262557" h="203839">
                <a:moveTo>
                  <a:pt x="262557" y="203840"/>
                </a:moveTo>
                <a:lnTo>
                  <a:pt x="0" y="203840"/>
                </a:lnTo>
                <a:lnTo>
                  <a:pt x="0" y="0"/>
                </a:lnTo>
                <a:lnTo>
                  <a:pt x="262557" y="0"/>
                </a:lnTo>
                <a:lnTo>
                  <a:pt x="262557" y="20384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3315325" y="1819568"/>
            <a:ext cx="4680230" cy="8092843"/>
            <a:chOff x="0" y="0"/>
            <a:chExt cx="725090" cy="10408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25090" cy="1040848"/>
            </a:xfrm>
            <a:custGeom>
              <a:avLst/>
              <a:gdLst/>
              <a:ahLst/>
              <a:cxnLst/>
              <a:rect l="l" t="t" r="r" b="b"/>
              <a:pathLst>
                <a:path w="725090" h="1040848">
                  <a:moveTo>
                    <a:pt x="41354" y="0"/>
                  </a:moveTo>
                  <a:lnTo>
                    <a:pt x="683736" y="0"/>
                  </a:lnTo>
                  <a:cubicBezTo>
                    <a:pt x="694704" y="0"/>
                    <a:pt x="705222" y="4357"/>
                    <a:pt x="712978" y="12112"/>
                  </a:cubicBezTo>
                  <a:cubicBezTo>
                    <a:pt x="720733" y="19868"/>
                    <a:pt x="725090" y="30387"/>
                    <a:pt x="725090" y="41354"/>
                  </a:cubicBezTo>
                  <a:lnTo>
                    <a:pt x="725090" y="999494"/>
                  </a:lnTo>
                  <a:cubicBezTo>
                    <a:pt x="725090" y="1010462"/>
                    <a:pt x="720733" y="1020980"/>
                    <a:pt x="712978" y="1028736"/>
                  </a:cubicBezTo>
                  <a:cubicBezTo>
                    <a:pt x="705222" y="1036491"/>
                    <a:pt x="694704" y="1040848"/>
                    <a:pt x="683736" y="1040848"/>
                  </a:cubicBezTo>
                  <a:lnTo>
                    <a:pt x="41354" y="1040848"/>
                  </a:lnTo>
                  <a:cubicBezTo>
                    <a:pt x="18515" y="1040848"/>
                    <a:pt x="0" y="1022333"/>
                    <a:pt x="0" y="999494"/>
                  </a:cubicBezTo>
                  <a:lnTo>
                    <a:pt x="0" y="41354"/>
                  </a:lnTo>
                  <a:cubicBezTo>
                    <a:pt x="0" y="18515"/>
                    <a:pt x="18515" y="0"/>
                    <a:pt x="41354" y="0"/>
                  </a:cubicBezTo>
                  <a:close/>
                </a:path>
              </a:pathLst>
            </a:custGeom>
            <a:blipFill>
              <a:blip r:embed="rId4"/>
              <a:stretch>
                <a:fillRect l="-94587" r="-60608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501338" y="1814819"/>
            <a:ext cx="12384761" cy="8644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spc="-103">
                <a:solidFill>
                  <a:srgbClr val="FFFFFF"/>
                </a:solidFill>
                <a:ea typeface="+mn-lt"/>
                <a:cs typeface="+mn-lt"/>
                <a:sym typeface="Open Sauce"/>
              </a:rPr>
              <a:t>Initially, CNN was considered at the Edge for better vibration pattern recognition, but ANN was retained since it offers lower latency and is lightweight for real-time inference on resource-constrained devices.</a:t>
            </a:r>
            <a:endParaRPr lang="en-US" sz="2800">
              <a:ea typeface="+mn-lt"/>
              <a:cs typeface="+mn-lt"/>
            </a:endParaRPr>
          </a:p>
          <a:p>
            <a:endParaRPr lang="en-US" sz="2800" spc="-103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spc="-103">
                <a:solidFill>
                  <a:srgbClr val="FFFFFF"/>
                </a:solidFill>
                <a:ea typeface="+mn-lt"/>
                <a:cs typeface="+mn-lt"/>
                <a:sym typeface="Open Sauce"/>
              </a:rPr>
              <a:t>At the Cloud, 1D-CNN was replaced with Random Forest, which is faster, resource-efficient, and effective for feature-based fault prediction.</a:t>
            </a:r>
            <a:endParaRPr lang="en-US" sz="2800">
              <a:ea typeface="Calibri"/>
              <a:cs typeface="Calibri"/>
            </a:endParaRPr>
          </a:p>
          <a:p>
            <a:endParaRPr lang="en-US" sz="2800" spc="-103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spc="-103">
                <a:solidFill>
                  <a:srgbClr val="FFFFFF"/>
                </a:solidFill>
                <a:ea typeface="+mn-lt"/>
                <a:cs typeface="+mn-lt"/>
                <a:sym typeface="Open Sauce"/>
              </a:rPr>
              <a:t>The </a:t>
            </a:r>
            <a:r>
              <a:rPr lang="en-US" sz="2800" spc="-103" err="1">
                <a:solidFill>
                  <a:srgbClr val="FFFFFF"/>
                </a:solidFill>
                <a:ea typeface="+mn-lt"/>
                <a:cs typeface="+mn-lt"/>
                <a:sym typeface="Open Sauce"/>
              </a:rPr>
              <a:t>IntelliPdM</a:t>
            </a:r>
            <a:r>
              <a:rPr lang="en-US" sz="2800" spc="-103">
                <a:solidFill>
                  <a:srgbClr val="FFFFFF"/>
                </a:solidFill>
                <a:ea typeface="+mn-lt"/>
                <a:cs typeface="+mn-lt"/>
                <a:sym typeface="Open Sauce"/>
              </a:rPr>
              <a:t> predictive maintenance framework was implemented in the </a:t>
            </a:r>
            <a:r>
              <a:rPr lang="en-US" sz="2800" spc="-103" err="1">
                <a:solidFill>
                  <a:srgbClr val="FFFFFF"/>
                </a:solidFill>
                <a:ea typeface="+mn-lt"/>
                <a:cs typeface="+mn-lt"/>
                <a:sym typeface="Open Sauce"/>
              </a:rPr>
              <a:t>iFogSim</a:t>
            </a:r>
            <a:r>
              <a:rPr lang="en-US" sz="2800" spc="-103">
                <a:solidFill>
                  <a:srgbClr val="FFFFFF"/>
                </a:solidFill>
                <a:ea typeface="+mn-lt"/>
                <a:cs typeface="+mn-lt"/>
                <a:sym typeface="Open Sauce"/>
              </a:rPr>
              <a:t> environment, enabling simulation of realistic IoT–Edge–Cloud interactions.</a:t>
            </a:r>
            <a:endParaRPr lang="en-US" sz="2800">
              <a:ea typeface="+mn-lt"/>
              <a:cs typeface="+mn-lt"/>
            </a:endParaRPr>
          </a:p>
          <a:p>
            <a:endParaRPr lang="en-US" sz="2800" spc="-103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spc="-103">
                <a:solidFill>
                  <a:srgbClr val="FFFFFF"/>
                </a:solidFill>
                <a:ea typeface="+mn-lt"/>
                <a:cs typeface="+mn-lt"/>
              </a:rPr>
              <a:t>Sensor simulation functions were added to generate real-time vibration, temperature, and current data streams from machines for realistic input to the models.</a:t>
            </a:r>
            <a:endParaRPr lang="en-US" sz="2800">
              <a:ea typeface="Calibri"/>
              <a:cs typeface="Calibri"/>
            </a:endParaRPr>
          </a:p>
          <a:p>
            <a:endParaRPr lang="en-US" sz="2800" spc="-103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spc="-103">
                <a:solidFill>
                  <a:srgbClr val="FFFFFF"/>
                </a:solidFill>
                <a:ea typeface="+mn-lt"/>
                <a:cs typeface="+mn-lt"/>
                <a:sym typeface="Open Sauce"/>
              </a:rPr>
              <a:t>ANN models at the Edge perform low-latency anomaly detection, while the Cloud layer aggregates data and applies Random Forest classification for accurate predictions.</a:t>
            </a:r>
            <a:endParaRPr lang="en-US" sz="2800">
              <a:ea typeface="Calibri"/>
              <a:cs typeface="Calibri"/>
            </a:endParaRPr>
          </a:p>
          <a:p>
            <a:endParaRPr lang="en-US" sz="2800" spc="-103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spc="-103">
                <a:solidFill>
                  <a:srgbClr val="FFFFFF"/>
                </a:solidFill>
                <a:ea typeface="+mn-lt"/>
                <a:cs typeface="+mn-lt"/>
                <a:sym typeface="Open Sauce"/>
              </a:rPr>
              <a:t>Scheduling and actuation functions ensure time-critical data is prioritized, with alerts or machine shutdowns triggered upon fault detection, while monitoring functions track latency, accuracy, data volumes, and downtime reduction.</a:t>
            </a:r>
            <a:endParaRPr lang="en-US" sz="2800">
              <a:ea typeface="+mn-lt"/>
              <a:cs typeface="+mn-lt"/>
            </a:endParaRPr>
          </a:p>
          <a:p>
            <a:pPr algn="l">
              <a:lnSpc>
                <a:spcPts val="3608"/>
              </a:lnSpc>
              <a:spcBef>
                <a:spcPct val="0"/>
              </a:spcBef>
            </a:pPr>
            <a:endParaRPr lang="en-US" sz="2800" spc="-103">
              <a:solidFill>
                <a:srgbClr val="FFFFFF"/>
              </a:solidFill>
              <a:latin typeface="Open Sauce"/>
              <a:ea typeface="Open Sauce"/>
              <a:cs typeface="Open Sau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6843682" y="6526879"/>
            <a:ext cx="1963989" cy="1963989"/>
          </a:xfrm>
          <a:custGeom>
            <a:avLst/>
            <a:gdLst/>
            <a:ahLst/>
            <a:cxnLst/>
            <a:rect l="l" t="t" r="r" b="b"/>
            <a:pathLst>
              <a:path w="1963989" h="1963989">
                <a:moveTo>
                  <a:pt x="1963989" y="0"/>
                </a:moveTo>
                <a:lnTo>
                  <a:pt x="0" y="0"/>
                </a:lnTo>
                <a:lnTo>
                  <a:pt x="0" y="1963989"/>
                </a:lnTo>
                <a:lnTo>
                  <a:pt x="1963989" y="1963989"/>
                </a:lnTo>
                <a:lnTo>
                  <a:pt x="196398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50771" y="280297"/>
            <a:ext cx="10612479" cy="9933160"/>
          </a:xfrm>
          <a:custGeom>
            <a:avLst/>
            <a:gdLst/>
            <a:ahLst/>
            <a:cxnLst/>
            <a:rect l="l" t="t" r="r" b="b"/>
            <a:pathLst>
              <a:path w="10612479" h="9933160">
                <a:moveTo>
                  <a:pt x="0" y="0"/>
                </a:moveTo>
                <a:lnTo>
                  <a:pt x="10612480" y="0"/>
                </a:lnTo>
                <a:lnTo>
                  <a:pt x="10612480" y="9933160"/>
                </a:lnTo>
                <a:lnTo>
                  <a:pt x="0" y="9933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7279" y="346972"/>
            <a:ext cx="4436817" cy="353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20"/>
              </a:lnSpc>
            </a:pPr>
            <a:r>
              <a:rPr lang="en-US" sz="3200" spc="-106">
                <a:solidFill>
                  <a:srgbClr val="FFDE59"/>
                </a:solidFill>
                <a:latin typeface="TT Lakes Neue Expanded"/>
                <a:ea typeface="TT Lakes Neue Expanded"/>
                <a:cs typeface="TT Lakes Neue Expanded"/>
                <a:sym typeface="TT Lakes Neue Expanded"/>
              </a:rPr>
              <a:t>ARCHITECTUE</a:t>
            </a:r>
            <a:endParaRPr lang="en-US" sz="3200" spc="-106">
              <a:solidFill>
                <a:srgbClr val="FFDE59"/>
              </a:solidFill>
              <a:latin typeface="TT Lakes Neue Expanded"/>
              <a:ea typeface="TT Lakes Neue Expanded"/>
              <a:cs typeface="TT Lakes Neue Expande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4950" y="1098730"/>
            <a:ext cx="6605717" cy="8979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2835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pc="-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 THE EDGE LAYER, AN ARTIFICIAL NEURAL NETWORK (ANN) ANALYZES DATA STREAMS IN REAL TIME TO DETECT FAULTS INSTANTLY WITH LOW LATENCY, WHILE THE CLOUD USES A RANDOM FOREST MODEL FOR DEEPER ANALYSIS WHEN CONFIDENCE IS LOW, REDUCING FALSE ALARMS AND IMPROVING RELIABILITY. </a:t>
            </a:r>
            <a:endParaRPr lang="en-US"/>
          </a:p>
          <a:p>
            <a:pPr algn="just">
              <a:lnSpc>
                <a:spcPts val="2835"/>
              </a:lnSpc>
              <a:spcBef>
                <a:spcPct val="0"/>
              </a:spcBef>
            </a:pPr>
            <a:endParaRPr lang="en-US" sz="2800" spc="-81">
              <a:solidFill>
                <a:srgbClr val="FFFFFF"/>
              </a:solidFill>
              <a:latin typeface="Canva Sans"/>
              <a:ea typeface="Canva Sans"/>
              <a:cs typeface="Canva Sans"/>
            </a:endParaRPr>
          </a:p>
          <a:p>
            <a:pPr marL="457200" indent="-457200" algn="just">
              <a:lnSpc>
                <a:spcPts val="2835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pc="-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RESULTS ARE VISUALIZED ON A DASHBOARD OR LOGS FOR QUICK DECISION-MAKING. UNLIKE THE OLD FTP-BASED BATCH SETUP, THE NEW ARCHITECTURE USES MQTT AND EDGE PREPROCESSING TO ENABLE REAL-TIME PIPELINES, COMBINING ANN AT THE EDGE FOR FAST ALERTS AND RANDOM FOREST IN THE CLOUD FOR DETAILED INSIGHTS, MAKING THE SYSTEM CLOSER TO REAL-WORLD DEPLOYMENT WITH REALISTIC EVALUATION OF LATENCY, ENERGY, AND NETWORK USAGE.</a:t>
            </a:r>
            <a:endParaRPr lang="en-US" sz="2800" spc="-81">
              <a:solidFill>
                <a:srgbClr val="FFFFFF"/>
              </a:solidFill>
              <a:latin typeface="Canva Sans"/>
              <a:ea typeface="Canva Sans"/>
              <a:cs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835" y="4366475"/>
            <a:ext cx="15848330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-1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LET’S MOVE ON TO THE IMPLEMENTATION PART TO SEE THE SIMULATION OUTPUTS.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41DF05-A369-44CB-FF9F-EFFD0D56F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2E20D6-BA30-A7E2-5D67-A5D157D3C855}"/>
              </a:ext>
            </a:extLst>
          </p:cNvPr>
          <p:cNvSpPr txBox="1"/>
          <p:nvPr/>
        </p:nvSpPr>
        <p:spPr>
          <a:xfrm>
            <a:off x="949462" y="874994"/>
            <a:ext cx="5585068" cy="41143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3F968-9CF2-7C3E-4CFD-E5B4A59C29F9}"/>
              </a:ext>
            </a:extLst>
          </p:cNvPr>
          <p:cNvSpPr txBox="1"/>
          <p:nvPr/>
        </p:nvSpPr>
        <p:spPr>
          <a:xfrm>
            <a:off x="647104" y="875133"/>
            <a:ext cx="15192638" cy="90794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err="1">
                <a:solidFill>
                  <a:schemeClr val="bg1"/>
                </a:solidFill>
              </a:rPr>
              <a:t>IntelliPdM</a:t>
            </a:r>
            <a:r>
              <a:rPr lang="en-US" sz="3200" b="1">
                <a:solidFill>
                  <a:schemeClr val="bg1"/>
                </a:solidFill>
              </a:rPr>
              <a:t>: Core Modules &amp; Workflow</a:t>
            </a:r>
          </a:p>
          <a:p>
            <a:endParaRPr lang="en-US" sz="2400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1. Sensing: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The </a:t>
            </a:r>
            <a:r>
              <a:rPr lang="en-US" sz="280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CustomSensor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simulates real-time data (e.g., temperature, voltage, vibration) from industrial machines.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2. Preprocessing: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80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PreprocessModule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on the edge device instantly receives and cleans the raw sensor data, handling errors like missing values.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3. Edge-First Analysis: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The cleaned data is first sent to the </a:t>
            </a:r>
            <a:r>
              <a:rPr lang="en-US" sz="280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EdgeMLModule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, which uses a lightweight AI model for </a:t>
            </a: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fast, immediate fault detection.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800" b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4. Hierarchical Forwarding: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After this initial check, the </a:t>
            </a:r>
            <a:r>
              <a:rPr lang="en-US" sz="28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EdgeMLModule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forwards the data and its initial findings to the </a:t>
            </a:r>
            <a:r>
              <a:rPr lang="en-US" sz="28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CloudMLModule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for a more detailed secondary analysis.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8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5. Deep Cloud Diagnostics: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The </a:t>
            </a:r>
            <a:r>
              <a:rPr lang="en-US" sz="280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CloudMLModule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uses a more powerful AI model to perform a </a:t>
            </a: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high-accuracy analysis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, confirming faults and identifying subtle patterns for long-term diagnostics.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6. Rapid Actuation: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The </a:t>
            </a:r>
            <a:r>
              <a:rPr lang="en-US" sz="28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CustomActuator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is triggered by the </a:t>
            </a: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fast edge-level prediction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 to immediately stop the machine, ensuring a rapid response to critical faults.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888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3854" y="49543"/>
            <a:ext cx="15500292" cy="97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 b="1">
                <a:solidFill>
                  <a:srgbClr val="FFDE59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EDGE METRICS EVALUATION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267419"/>
            <a:ext cx="1073622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spc="-168">
                <a:solidFill>
                  <a:srgbClr val="FFDE59"/>
                </a:solidFill>
                <a:latin typeface="TT Lakes Neue Expanded"/>
                <a:ea typeface="TT Lakes Neue Expanded"/>
                <a:cs typeface="TT Lakes Neue Expanded"/>
                <a:sym typeface="TT Lakes Neue Expanded"/>
              </a:rPr>
              <a:t>SIMULATION OVERWIEW: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0164" y="2610743"/>
            <a:ext cx="8364805" cy="6795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4"/>
              </a:lnSpc>
            </a:pPr>
            <a:r>
              <a:rPr lang="en-US" sz="2800" spc="-11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BASIC DETAILS:</a:t>
            </a:r>
          </a:p>
          <a:p>
            <a:pPr marL="604520" lvl="1" indent="-302260" algn="just">
              <a:lnSpc>
                <a:spcPts val="3924"/>
              </a:lnSpc>
              <a:buFont typeface="Arial"/>
              <a:buChar char="•"/>
            </a:pPr>
            <a:r>
              <a:rPr lang="en-US" sz="2800" spc="-11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TOTAL SIMULATION TIME : 5 MINUTES</a:t>
            </a:r>
            <a:endParaRPr lang="en-US" sz="2800" spc="-112">
              <a:solidFill>
                <a:srgbClr val="FFFFFF"/>
              </a:solidFill>
              <a:latin typeface="Open Sauce"/>
              <a:ea typeface="Open Sauce"/>
              <a:cs typeface="Open Sauce"/>
            </a:endParaRPr>
          </a:p>
          <a:p>
            <a:pPr marL="604520" lvl="1" indent="-302260" algn="just">
              <a:lnSpc>
                <a:spcPts val="3924"/>
              </a:lnSpc>
              <a:buFont typeface="Arial"/>
              <a:buChar char="•"/>
            </a:pPr>
            <a:r>
              <a:rPr lang="en-US" sz="2800" spc="-11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TOTAL SENSOR READINGS PROCESSED: 150</a:t>
            </a:r>
            <a:endParaRPr lang="en-US" sz="2800" spc="-112">
              <a:solidFill>
                <a:srgbClr val="FFFFFF"/>
              </a:solidFill>
              <a:latin typeface="Open Sauce"/>
              <a:ea typeface="Open Sauce"/>
              <a:cs typeface="Open Sauce"/>
            </a:endParaRPr>
          </a:p>
          <a:p>
            <a:pPr marL="604520" lvl="1" indent="-302260" algn="just">
              <a:lnSpc>
                <a:spcPts val="3924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pc="-11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TOTAL DATA PROCESSED : 117.19 KB</a:t>
            </a:r>
            <a:endParaRPr lang="en-US" sz="2800" spc="-112">
              <a:solidFill>
                <a:srgbClr val="FFFFFF"/>
              </a:solidFill>
              <a:latin typeface="Open Sauce"/>
              <a:ea typeface="Open Sauce"/>
              <a:cs typeface="Open Sauce"/>
            </a:endParaRPr>
          </a:p>
          <a:p>
            <a:pPr algn="just">
              <a:lnSpc>
                <a:spcPts val="3924"/>
              </a:lnSpc>
              <a:spcBef>
                <a:spcPct val="0"/>
              </a:spcBef>
            </a:pPr>
            <a:endParaRPr lang="en-US" sz="2802" spc="-112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3924"/>
              </a:lnSpc>
              <a:spcBef>
                <a:spcPct val="0"/>
              </a:spcBef>
            </a:pPr>
            <a:r>
              <a:rPr lang="en-US" sz="2800" spc="-11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FAULTS:</a:t>
            </a:r>
            <a:endParaRPr lang="en-US" sz="2800" spc="-112">
              <a:solidFill>
                <a:srgbClr val="FFFFFF"/>
              </a:solidFill>
              <a:latin typeface="Open Sauce"/>
              <a:ea typeface="Open Sauce"/>
              <a:cs typeface="Open Sauce"/>
            </a:endParaRPr>
          </a:p>
          <a:p>
            <a:pPr marL="604520" lvl="1" indent="-302260" algn="just">
              <a:lnSpc>
                <a:spcPts val="3924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pc="-11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REGISTERED 7 FAULTS</a:t>
            </a:r>
            <a:endParaRPr lang="en-US" sz="2800" spc="-112">
              <a:solidFill>
                <a:srgbClr val="FFFFFF"/>
              </a:solidFill>
              <a:latin typeface="Open Sauce"/>
              <a:ea typeface="Open Sauce"/>
              <a:cs typeface="Open Sauce"/>
            </a:endParaRPr>
          </a:p>
          <a:p>
            <a:pPr algn="just">
              <a:lnSpc>
                <a:spcPts val="3924"/>
              </a:lnSpc>
              <a:spcBef>
                <a:spcPct val="0"/>
              </a:spcBef>
            </a:pPr>
            <a:endParaRPr lang="en-US" sz="2802" spc="-112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3924"/>
              </a:lnSpc>
              <a:spcBef>
                <a:spcPct val="0"/>
              </a:spcBef>
            </a:pPr>
            <a:r>
              <a:rPr lang="en-US" sz="2800" spc="-11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NETWORK USAGE: </a:t>
            </a:r>
            <a:endParaRPr lang="en-US" sz="2800" spc="-112">
              <a:solidFill>
                <a:srgbClr val="FFFFFF"/>
              </a:solidFill>
              <a:latin typeface="Open Sauce"/>
              <a:ea typeface="Open Sauce"/>
              <a:cs typeface="Open Sauce"/>
            </a:endParaRPr>
          </a:p>
          <a:p>
            <a:pPr marL="604520" lvl="1" indent="-302260" algn="just">
              <a:lnSpc>
                <a:spcPts val="3924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pc="-11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TOTAL: 7279.30 KB</a:t>
            </a:r>
            <a:endParaRPr lang="en-US" sz="2800" spc="-112">
              <a:solidFill>
                <a:srgbClr val="FFFFFF"/>
              </a:solidFill>
              <a:latin typeface="Open Sauce"/>
              <a:ea typeface="Open Sauce"/>
              <a:cs typeface="Open Sauce"/>
            </a:endParaRPr>
          </a:p>
          <a:p>
            <a:pPr marL="604520" lvl="1" indent="-302260" algn="just">
              <a:lnSpc>
                <a:spcPts val="3924"/>
              </a:lnSpc>
              <a:spcBef>
                <a:spcPct val="0"/>
              </a:spcBef>
              <a:buFont typeface="Arial"/>
              <a:buChar char="•"/>
            </a:pPr>
            <a:r>
              <a:rPr lang="en-US" sz="2800" spc="-11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AVERAGE PER READING: 49,693.33 BYTES</a:t>
            </a:r>
            <a:endParaRPr lang="en-US" sz="2800" spc="-112">
              <a:solidFill>
                <a:srgbClr val="FFFFFF"/>
              </a:solidFill>
              <a:latin typeface="Open Sauce"/>
              <a:ea typeface="Open Sauce"/>
              <a:cs typeface="Open Sauce"/>
            </a:endParaRPr>
          </a:p>
          <a:p>
            <a:pPr algn="just">
              <a:lnSpc>
                <a:spcPts val="2225"/>
              </a:lnSpc>
              <a:spcBef>
                <a:spcPct val="0"/>
              </a:spcBef>
            </a:pPr>
            <a:endParaRPr lang="en-US" sz="2802" spc="-112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3361"/>
              </a:lnSpc>
              <a:spcBef>
                <a:spcPct val="0"/>
              </a:spcBef>
            </a:pPr>
            <a:endParaRPr lang="en-US" sz="2802" spc="-112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2225"/>
              </a:lnSpc>
            </a:pPr>
            <a:endParaRPr lang="en-US" sz="2802" spc="-112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2225"/>
              </a:lnSpc>
              <a:spcBef>
                <a:spcPct val="0"/>
              </a:spcBef>
            </a:pPr>
            <a:endParaRPr lang="en-US" sz="2802" spc="-112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pic>
        <p:nvPicPr>
          <p:cNvPr id="8" name="Picture 7" descr="A white table with black text&#10;&#10;AI-generated content may be incorrect.">
            <a:extLst>
              <a:ext uri="{FF2B5EF4-FFF2-40B4-BE49-F238E27FC236}">
                <a16:creationId xmlns:a16="http://schemas.microsoft.com/office/drawing/2014/main" id="{8BEDB858-0F5E-CAC5-C84A-4EC7DC8B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454" y="2219728"/>
            <a:ext cx="8124824" cy="70871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1707054"/>
            <a:ext cx="6128497" cy="2103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  <a:sym typeface="Canva Sans Bold"/>
              </a:rPr>
              <a:t>Dual-Model Architecture for Fog Computing:</a:t>
            </a:r>
            <a:endParaRPr lang="en-US" sz="4400" b="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7710" y="1306719"/>
            <a:ext cx="110540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62BC5D-03FC-604D-8CD6-6AE6E91CE84C}"/>
              </a:ext>
            </a:extLst>
          </p:cNvPr>
          <p:cNvSpPr txBox="1"/>
          <p:nvPr/>
        </p:nvSpPr>
        <p:spPr>
          <a:xfrm>
            <a:off x="1143000" y="3826764"/>
            <a:ext cx="6128497" cy="53868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Artificial Neural Network (Edge Model)</a:t>
            </a: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900"/>
            </a:br>
            <a:r>
              <a:rPr lang="en-US" sz="1900" b="1"/>
              <a:t>Architecture:</a:t>
            </a: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  -</a:t>
            </a:r>
            <a:r>
              <a:rPr lang="en-US" sz="1900" b="1"/>
              <a:t>Input Layer</a:t>
            </a:r>
            <a:r>
              <a:rPr lang="en-US" sz="1900"/>
              <a:t>: 7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  -</a:t>
            </a:r>
            <a:r>
              <a:rPr lang="en-US" sz="1900" b="1"/>
              <a:t>Hidden Layers</a:t>
            </a:r>
            <a:r>
              <a:rPr lang="en-US" sz="1900"/>
              <a:t>: 2 layers (16, 8 neurons)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  -</a:t>
            </a:r>
            <a:r>
              <a:rPr lang="en-US" sz="1900" b="1"/>
              <a:t>Output Layer</a:t>
            </a:r>
            <a:r>
              <a:rPr lang="en-US" sz="1900"/>
              <a:t>: 2 classes (Normal/Fault)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  -</a:t>
            </a:r>
            <a:r>
              <a:rPr lang="en-US" sz="1900" b="1"/>
              <a:t>Activation</a:t>
            </a:r>
            <a:r>
              <a:rPr lang="en-US" sz="1900"/>
              <a:t>: ReLU (hidden), Sigmoid (output)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Random Forest (Cloud Model)</a:t>
            </a: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900"/>
            </a:br>
            <a:r>
              <a:rPr lang="en-US" sz="1900" b="1"/>
              <a:t>Architecture:</a:t>
            </a: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  -</a:t>
            </a:r>
            <a:r>
              <a:rPr lang="en-US" sz="1900" b="1"/>
              <a:t>Trees</a:t>
            </a:r>
            <a:r>
              <a:rPr lang="en-US" sz="1900"/>
              <a:t>: 100 decision trees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  -</a:t>
            </a:r>
            <a:r>
              <a:rPr lang="en-US" sz="1900" b="1"/>
              <a:t>Max Depth</a:t>
            </a:r>
            <a:r>
              <a:rPr lang="en-US" sz="1900"/>
              <a:t>: 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  -</a:t>
            </a:r>
            <a:r>
              <a:rPr lang="en-US" sz="1900" b="1"/>
              <a:t>Features</a:t>
            </a:r>
            <a:r>
              <a:rPr lang="en-US" sz="1900"/>
              <a:t>: 6 engineering parameters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  -</a:t>
            </a:r>
            <a:r>
              <a:rPr lang="en-US" sz="1900" b="1"/>
              <a:t>Ensemble Method</a:t>
            </a:r>
            <a:r>
              <a:rPr lang="en-US" sz="1900"/>
              <a:t>: Majority voting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47AB2A-CEE6-3C53-AD32-B1C7FA56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160"/>
          <a:stretch>
            <a:fillRect/>
          </a:stretch>
        </p:blipFill>
        <p:spPr>
          <a:xfrm>
            <a:off x="8476488" y="10"/>
            <a:ext cx="9811512" cy="10286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D3FE8B-6E4C-C231-B362-237E93483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826" y="-1"/>
            <a:ext cx="7819901" cy="10324544"/>
            <a:chOff x="-19217" y="-1"/>
            <a:chExt cx="5213267" cy="68830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89EE8ACE-A841-B53E-44E5-08F92E33D079}"/>
              </a:ext>
            </a:extLst>
          </p:cNvPr>
          <p:cNvSpPr txBox="1"/>
          <p:nvPr/>
        </p:nvSpPr>
        <p:spPr>
          <a:xfrm>
            <a:off x="1133226" y="1109752"/>
            <a:ext cx="5553870" cy="242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anva Sans Bold"/>
              </a:rPr>
              <a:t>Integration Architecture</a:t>
            </a:r>
            <a:endParaRPr lang="en-US" sz="4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A203E-A4D0-60E3-4DA7-4B0D2DF62691}"/>
              </a:ext>
            </a:extLst>
          </p:cNvPr>
          <p:cNvSpPr txBox="1"/>
          <p:nvPr/>
        </p:nvSpPr>
        <p:spPr>
          <a:xfrm>
            <a:off x="1133226" y="3688674"/>
            <a:ext cx="5553868" cy="52872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 Model Integration in Fog Computing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 Decision Flow: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1. Sensor Data Collection → Raw industrial parameters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2. Feature Engineering → Extract relevant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3. Edge Processing (ANN) → Fast initial prediction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4. Confidence Evaluation → Check prediction confidence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5. Routing Decision: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   - High Confidence (≥0.7) → Use Edge Result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   - Low Confidence (&lt;0.7) → Send to Cloud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6. Cloud Processing (RF) → High-accuracy prediction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7. Result Aggregation → Final decision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>
              <a:solidFill>
                <a:srgbClr val="FFFFFF"/>
              </a:solidFill>
            </a:endParaRPr>
          </a:p>
        </p:txBody>
      </p:sp>
      <p:pic>
        <p:nvPicPr>
          <p:cNvPr id="3" name="Picture 2" descr="A diagram of a cloud model&#10;&#10;AI-generated content may be incorrect.">
            <a:extLst>
              <a:ext uri="{FF2B5EF4-FFF2-40B4-BE49-F238E27FC236}">
                <a16:creationId xmlns:a16="http://schemas.microsoft.com/office/drawing/2014/main" id="{F843C242-FDB9-A7ED-D881-92CF5C1C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956" y="1250458"/>
            <a:ext cx="8110503" cy="77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7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cp:revision>2</cp:revision>
  <dcterms:created xsi:type="dcterms:W3CDTF">2006-08-16T00:00:00Z</dcterms:created>
  <dcterms:modified xsi:type="dcterms:W3CDTF">2025-09-26T05:25:53Z</dcterms:modified>
  <dc:identifier>DAGyfXUOfjE</dc:identifier>
</cp:coreProperties>
</file>