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3"/>
  </p:sldMasterIdLst>
  <p:notesMasterIdLst>
    <p:notesMasterId r:id="rId19"/>
  </p:notesMasterIdLst>
  <p:handoutMasterIdLst>
    <p:handoutMasterId r:id="rId20"/>
  </p:handoutMasterIdLst>
  <p:sldIdLst>
    <p:sldId id="263" r:id="rId4"/>
    <p:sldId id="280" r:id="rId5"/>
    <p:sldId id="304" r:id="rId6"/>
    <p:sldId id="305" r:id="rId7"/>
    <p:sldId id="298" r:id="rId8"/>
    <p:sldId id="276" r:id="rId9"/>
    <p:sldId id="307" r:id="rId10"/>
    <p:sldId id="308" r:id="rId11"/>
    <p:sldId id="309" r:id="rId12"/>
    <p:sldId id="310" r:id="rId13"/>
    <p:sldId id="312" r:id="rId14"/>
    <p:sldId id="311" r:id="rId15"/>
    <p:sldId id="314" r:id="rId16"/>
    <p:sldId id="315" r:id="rId17"/>
    <p:sldId id="302" r:id="rId18"/>
  </p:sldIdLst>
  <p:sldSz cx="12192000" cy="6858000"/>
  <p:notesSz cx="6858000" cy="9144000"/>
  <p:embeddedFontLst>
    <p:embeddedFont>
      <p:font typeface="Inter" panose="02000503000000020004" charset="0"/>
      <p:regular r:id="rId24"/>
      <p:bold r:id="rId25"/>
    </p:embeddedFont>
    <p:embeddedFont>
      <p:font typeface="Inter Black" panose="02000503000000020004" charset="0"/>
      <p:bold r:id="rId26"/>
    </p:embeddedFont>
    <p:embeddedFont>
      <p:font typeface="Calibri Light" panose="020F0302020204030204" charset="0"/>
      <p:regular r:id="rId27"/>
      <p:italic r:id="rId28"/>
    </p:embeddedFont>
  </p:embeddedFontLst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9" userDrawn="1">
          <p15:clr>
            <a:srgbClr val="A4A3A4"/>
          </p15:clr>
        </p15:guide>
        <p15:guide id="2" pos="35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0F0ED"/>
    <a:srgbClr val="A9F4F0"/>
    <a:srgbClr val="5AAC00"/>
    <a:srgbClr val="FBBC3C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319"/>
        <p:guide pos="35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57.xml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</a:fld>
            <a:endParaRPr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</a:fld>
            <a:endParaRPr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" panose="02000503000000020004" charset="0"/>
          <a:cs typeface="Inter" panose="020005030000000200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134.xml"/><Relationship Id="rId1" Type="http://schemas.openxmlformats.org/officeDocument/2006/relationships/tags" Target="../tags/tag1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4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5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6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7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156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9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0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4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5590540" y="4889500"/>
            <a:ext cx="107442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ctr">
              <a:lnSpc>
                <a:spcPct val="100000"/>
              </a:lnSpc>
            </a:pPr>
            <a:r>
              <a:rPr lang="en-US" sz="3000" b="1">
                <a:solidFill>
                  <a:schemeClr val="bg2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  <a:sym typeface="+mn-ea"/>
              </a:rPr>
              <a:t>20XX</a:t>
            </a:r>
            <a:endParaRPr lang="en-US" sz="3000" b="1">
              <a:solidFill>
                <a:schemeClr val="bg2"/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  <a:sym typeface="+mn-ea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1482388" y="507048"/>
            <a:ext cx="277495" cy="268605"/>
            <a:chOff x="7270" y="5132"/>
            <a:chExt cx="437" cy="423"/>
          </a:xfrm>
          <a:solidFill>
            <a:schemeClr val="accent1"/>
          </a:solidFill>
        </p:grpSpPr>
        <p:sp>
          <p:nvSpPr>
            <p:cNvPr id="92" name="矩形 91"/>
            <p:cNvSpPr/>
            <p:nvPr>
              <p:custDataLst>
                <p:tags r:id="rId2"/>
              </p:custDataLst>
            </p:nvPr>
          </p:nvSpPr>
          <p:spPr>
            <a:xfrm>
              <a:off x="7270" y="5132"/>
              <a:ext cx="188" cy="1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60" name="矩形 59"/>
            <p:cNvSpPr/>
            <p:nvPr>
              <p:custDataLst>
                <p:tags r:id="rId3"/>
              </p:custDataLst>
            </p:nvPr>
          </p:nvSpPr>
          <p:spPr>
            <a:xfrm>
              <a:off x="7519" y="5132"/>
              <a:ext cx="188" cy="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61" name="矩形 60"/>
            <p:cNvSpPr/>
            <p:nvPr>
              <p:custDataLst>
                <p:tags r:id="rId4"/>
              </p:custDataLst>
            </p:nvPr>
          </p:nvSpPr>
          <p:spPr>
            <a:xfrm>
              <a:off x="7270" y="5367"/>
              <a:ext cx="188" cy="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5"/>
              </p:custDataLst>
            </p:nvPr>
          </p:nvSpPr>
          <p:spPr>
            <a:xfrm>
              <a:off x="7519" y="5367"/>
              <a:ext cx="188" cy="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 rot="5400000">
            <a:off x="11443653" y="3297555"/>
            <a:ext cx="389255" cy="87630"/>
            <a:chOff x="6728" y="6622"/>
            <a:chExt cx="658" cy="148"/>
          </a:xfrm>
          <a:solidFill>
            <a:schemeClr val="bg2">
              <a:lumMod val="90000"/>
            </a:schemeClr>
          </a:solidFill>
        </p:grpSpPr>
        <p:sp>
          <p:nvSpPr>
            <p:cNvPr id="99" name="椭圆 98"/>
            <p:cNvSpPr/>
            <p:nvPr>
              <p:custDataLst>
                <p:tags r:id="rId6"/>
              </p:custDataLst>
            </p:nvPr>
          </p:nvSpPr>
          <p:spPr>
            <a:xfrm>
              <a:off x="6728" y="6622"/>
              <a:ext cx="149" cy="1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00" name="椭圆 99"/>
            <p:cNvSpPr/>
            <p:nvPr>
              <p:custDataLst>
                <p:tags r:id="rId7"/>
              </p:custDataLst>
            </p:nvPr>
          </p:nvSpPr>
          <p:spPr>
            <a:xfrm>
              <a:off x="6983" y="6622"/>
              <a:ext cx="149" cy="1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6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01" name="椭圆 100"/>
            <p:cNvSpPr/>
            <p:nvPr>
              <p:custDataLst>
                <p:tags r:id="rId8"/>
              </p:custDataLst>
            </p:nvPr>
          </p:nvSpPr>
          <p:spPr>
            <a:xfrm>
              <a:off x="7238" y="6622"/>
              <a:ext cx="149" cy="1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6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cxnSp>
        <p:nvCxnSpPr>
          <p:cNvPr id="65" name="直接连接符 64"/>
          <p:cNvCxnSpPr/>
          <p:nvPr>
            <p:custDataLst>
              <p:tags r:id="rId9"/>
            </p:custDataLst>
          </p:nvPr>
        </p:nvCxnSpPr>
        <p:spPr>
          <a:xfrm flipH="1">
            <a:off x="11635740" y="5943600"/>
            <a:ext cx="5080" cy="422910"/>
          </a:xfrm>
          <a:prstGeom prst="line">
            <a:avLst/>
          </a:prstGeom>
          <a:ln w="12700">
            <a:solidFill>
              <a:schemeClr val="accent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/>
        </p:nvSpPr>
        <p:spPr>
          <a:xfrm>
            <a:off x="2234565" y="1122680"/>
            <a:ext cx="772223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715" b="1" dirty="0">
                <a:latin typeface="Calibri Light" panose="020F0302020204030204" charset="0"/>
                <a:cs typeface="Calibri Light" panose="020F0302020204030204" charset="0"/>
              </a:rPr>
              <a:t>Communication Efficient Learning of Deep Networks from Decentralized data</a:t>
            </a:r>
            <a:br>
              <a:rPr lang="en-US" sz="7715" dirty="0"/>
            </a:br>
            <a:r>
              <a:rPr lang="en-ID" sz="1600" b="1" i="1" dirty="0"/>
              <a:t>H. Brendan McMahan    Eider Moore    Daniel Ramage    Seth Hampson    Blaise </a:t>
            </a:r>
            <a:r>
              <a:rPr lang="en-ID" sz="1600" b="1" i="1" dirty="0" err="1"/>
              <a:t>Aguera</a:t>
            </a:r>
            <a:r>
              <a:rPr lang="en-ID" sz="1600" b="1" i="1" dirty="0"/>
              <a:t> y </a:t>
            </a:r>
            <a:r>
              <a:rPr lang="en-ID" sz="1600" b="1" i="1" dirty="0" err="1"/>
              <a:t>Arcas</a:t>
            </a:r>
            <a:endParaRPr lang="en-ID" sz="1600" b="1" i="1" dirty="0"/>
          </a:p>
        </p:txBody>
      </p:sp>
      <p:sp>
        <p:nvSpPr>
          <p:cNvPr id="25" name="Subtitle 2"/>
          <p:cNvSpPr>
            <a:spLocks noGrp="1"/>
          </p:cNvSpPr>
          <p:nvPr/>
        </p:nvSpPr>
        <p:spPr>
          <a:xfrm>
            <a:off x="1524000" y="3698240"/>
            <a:ext cx="9144000" cy="1744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Team 07: </a:t>
            </a:r>
            <a:r>
              <a:rPr lang="en-US" sz="1400" b="1" dirty="0" err="1"/>
              <a:t>CyberDyneSystems</a:t>
            </a:r>
            <a:r>
              <a:rPr lang="en-US" sz="1400" b="1" dirty="0"/>
              <a:t> </a:t>
            </a:r>
            <a:endParaRPr lang="en-US" sz="1400" b="1" dirty="0"/>
          </a:p>
          <a:p>
            <a:r>
              <a:rPr lang="en-US" sz="1400" dirty="0"/>
              <a:t>Kapil Kanna</a:t>
            </a:r>
            <a:endParaRPr lang="en-US" sz="1400" dirty="0"/>
          </a:p>
          <a:p>
            <a:r>
              <a:rPr lang="en-US" sz="1400" dirty="0"/>
              <a:t>Adithyaa </a:t>
            </a:r>
            <a:r>
              <a:rPr lang="en-US" sz="1400" dirty="0" err="1"/>
              <a:t>Seyyone</a:t>
            </a:r>
            <a:endParaRPr lang="en-US" sz="1400" dirty="0"/>
          </a:p>
          <a:p>
            <a:r>
              <a:rPr lang="en-US" sz="1400" dirty="0"/>
              <a:t>Yuvan </a:t>
            </a:r>
            <a:r>
              <a:rPr lang="en-US" sz="1400" dirty="0" err="1"/>
              <a:t>Dhurghesh</a:t>
            </a:r>
            <a:endParaRPr lang="en-US" sz="1400" dirty="0"/>
          </a:p>
          <a:p>
            <a:r>
              <a:rPr lang="en-US" sz="1400" dirty="0" err="1"/>
              <a:t>Akshaay</a:t>
            </a:r>
            <a:endParaRPr lang="en-US" sz="1400" dirty="0"/>
          </a:p>
        </p:txBody>
      </p:sp>
    </p:spTree>
    <p:custDataLst>
      <p:tags r:id="rId10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48" y="340"/>
              <a:ext cx="18306" cy="1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20" y="839"/>
              <a:ext cx="17362" cy="9122"/>
            </a:xfrm>
            <a:prstGeom prst="rect">
              <a:avLst/>
            </a:prstGeom>
            <a:noFill/>
            <a:ln w="47625" cap="rnd" cmpd="sng">
              <a:solidFill>
                <a:schemeClr val="accent1">
                  <a:alpha val="80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cs typeface="Inter" panose="02000503000000020004" charset="0"/>
                <a:sym typeface="+mn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665220" y="758190"/>
            <a:ext cx="4862195" cy="1095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GB" sz="3000" b="1">
                <a:solidFill>
                  <a:schemeClr val="accent1">
                    <a:lumMod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Federated Averaging Algorithm</a:t>
            </a:r>
            <a:endParaRPr lang="en-US" altLang="en-GB" sz="3000" b="1">
              <a:solidFill>
                <a:schemeClr val="accent1">
                  <a:lumMod val="75000"/>
                </a:schemeClr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  <a:p>
            <a:pPr algn="ctr"/>
            <a:endParaRPr lang="en-US" altLang="en-GB" sz="3000" b="1">
              <a:solidFill>
                <a:schemeClr val="accent1">
                  <a:lumMod val="75000"/>
                </a:schemeClr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4" name="Rectangle 99"/>
          <p:cNvSpPr/>
          <p:nvPr/>
        </p:nvSpPr>
        <p:spPr bwMode="auto">
          <a:xfrm>
            <a:off x="1171575" y="1915160"/>
            <a:ext cx="9678035" cy="3848100"/>
          </a:xfrm>
          <a:prstGeom prst="rect">
            <a:avLst/>
          </a:prstGeom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defRPr>
            </a:lvl1pPr>
          </a:lstStyle>
          <a:p>
            <a:pPr marL="0" indent="0">
              <a:buNone/>
            </a:pPr>
            <a:r>
              <a:rPr lang="en-IN" altLang="en-US" sz="2000" b="1" dirty="0" err="1">
                <a:sym typeface="+mn-ea"/>
              </a:rPr>
              <a:t>-&gt;</a:t>
            </a:r>
            <a:r>
              <a:rPr lang="en-IN" altLang="en-US" sz="1800" b="1" dirty="0" err="1">
                <a:sym typeface="+mn-ea"/>
              </a:rPr>
              <a:t> </a:t>
            </a:r>
            <a:r>
              <a:rPr lang="en-US" sz="1800" dirty="0" err="1">
                <a:sym typeface="+mn-ea"/>
              </a:rPr>
              <a:t>FedAvg</a:t>
            </a:r>
            <a:r>
              <a:rPr lang="en-US" sz="1800" dirty="0">
                <a:sym typeface="+mn-ea"/>
              </a:rPr>
              <a:t> is the foundational algorithm in federated </a:t>
            </a:r>
            <a:r>
              <a:rPr lang="en-US" sz="1800" dirty="0" err="1">
                <a:sym typeface="+mn-ea"/>
              </a:rPr>
              <a:t>learning.</a:t>
            </a:r>
            <a:endParaRPr lang="en-US" sz="1800" dirty="0" err="1">
              <a:sym typeface="+mn-ea"/>
            </a:endParaRPr>
          </a:p>
          <a:p>
            <a:pPr marL="0" indent="0">
              <a:buNone/>
            </a:pPr>
            <a:r>
              <a:rPr lang="en-IN" altLang="en-US" sz="1800" b="1" dirty="0" err="1">
                <a:sym typeface="+mn-ea"/>
              </a:rPr>
              <a:t>-&gt; </a:t>
            </a:r>
            <a:r>
              <a:rPr lang="en-US" sz="1800" dirty="0" err="1">
                <a:sym typeface="+mn-ea"/>
              </a:rPr>
              <a:t>A</a:t>
            </a:r>
            <a:r>
              <a:rPr lang="en-US" sz="1800" dirty="0">
                <a:sym typeface="+mn-ea"/>
              </a:rPr>
              <a:t> central server initializes a model (e.g., 199K-parameter perceptron on MNIST, 1.6M CNN on CIFAR-10, or 866K LSTM for text).</a:t>
            </a: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IN" altLang="en-US" sz="1800" b="1" dirty="0">
                <a:sym typeface="+mn-ea"/>
              </a:rPr>
              <a:t>-&gt; </a:t>
            </a:r>
            <a:r>
              <a:rPr lang="en-US" sz="1800" dirty="0">
                <a:sym typeface="+mn-ea"/>
              </a:rPr>
              <a:t>A subset of clients is randomly selected; each performs local training using SGD on private data for a few </a:t>
            </a:r>
            <a:r>
              <a:rPr lang="en-US" sz="1800" dirty="0" err="1">
                <a:sym typeface="+mn-ea"/>
              </a:rPr>
              <a:t>epochs.</a:t>
            </a:r>
            <a:endParaRPr lang="en-US" sz="1800" dirty="0" err="1">
              <a:sym typeface="+mn-ea"/>
            </a:endParaRPr>
          </a:p>
          <a:p>
            <a:pPr marL="0" indent="0">
              <a:buNone/>
            </a:pPr>
            <a:r>
              <a:rPr lang="en-IN" altLang="en-US" sz="1800" b="1" dirty="0" err="1">
                <a:sym typeface="+mn-ea"/>
              </a:rPr>
              <a:t>-&gt; </a:t>
            </a:r>
            <a:r>
              <a:rPr lang="en-US" sz="1800" dirty="0" err="1">
                <a:sym typeface="+mn-ea"/>
              </a:rPr>
              <a:t>Clients</a:t>
            </a:r>
            <a:r>
              <a:rPr lang="en-US" sz="1800" dirty="0">
                <a:sym typeface="+mn-ea"/>
              </a:rPr>
              <a:t> return only their updated </a:t>
            </a:r>
            <a:r>
              <a:rPr lang="en-US" sz="1800" dirty="0" err="1">
                <a:sym typeface="+mn-ea"/>
              </a:rPr>
              <a:t>weights.</a:t>
            </a:r>
            <a:endParaRPr lang="en-US" sz="1800" dirty="0" err="1">
              <a:sym typeface="+mn-ea"/>
            </a:endParaRPr>
          </a:p>
          <a:p>
            <a:pPr marL="0" indent="0">
              <a:buNone/>
            </a:pPr>
            <a:r>
              <a:rPr lang="en-IN" altLang="en-US" sz="1800" b="1" dirty="0" err="1">
                <a:sym typeface="+mn-ea"/>
              </a:rPr>
              <a:t>-&gt; </a:t>
            </a:r>
            <a:r>
              <a:rPr lang="en-US" sz="1800" dirty="0" err="1">
                <a:sym typeface="+mn-ea"/>
              </a:rPr>
              <a:t>The</a:t>
            </a:r>
            <a:r>
              <a:rPr lang="en-US" sz="1800" dirty="0">
                <a:sym typeface="+mn-ea"/>
              </a:rPr>
              <a:t> server performs weighted averaging (by data size) to form a global </a:t>
            </a:r>
            <a:r>
              <a:rPr lang="en-US" sz="1800" dirty="0" err="1">
                <a:sym typeface="+mn-ea"/>
              </a:rPr>
              <a:t>model.</a:t>
            </a:r>
            <a:endParaRPr lang="en-US" sz="1800" dirty="0" err="1">
              <a:sym typeface="+mn-ea"/>
            </a:endParaRPr>
          </a:p>
          <a:p>
            <a:pPr marL="0" indent="0">
              <a:buNone/>
            </a:pPr>
            <a:r>
              <a:rPr lang="en-IN" altLang="en-US" sz="1800" b="1" dirty="0" err="1">
                <a:sym typeface="+mn-ea"/>
              </a:rPr>
              <a:t>-&gt; </a:t>
            </a:r>
            <a:r>
              <a:rPr lang="en-US" sz="1800" dirty="0" err="1">
                <a:sym typeface="+mn-ea"/>
              </a:rPr>
              <a:t>The</a:t>
            </a:r>
            <a:r>
              <a:rPr lang="en-US" sz="1800" dirty="0">
                <a:sym typeface="+mn-ea"/>
              </a:rPr>
              <a:t> process repeats across communication </a:t>
            </a:r>
            <a:r>
              <a:rPr lang="en-US" sz="1800" dirty="0" err="1">
                <a:sym typeface="+mn-ea"/>
              </a:rPr>
              <a:t>rounds.</a:t>
            </a:r>
            <a:endParaRPr lang="en-US" sz="1800" dirty="0" err="1">
              <a:sym typeface="+mn-ea"/>
            </a:endParaRPr>
          </a:p>
          <a:p>
            <a:pPr marL="0" indent="0">
              <a:buNone/>
            </a:pPr>
            <a:r>
              <a:rPr lang="en-IN" altLang="en-US" sz="1800" b="1" dirty="0" err="1">
                <a:sym typeface="+mn-ea"/>
              </a:rPr>
              <a:t>-&gt; </a:t>
            </a:r>
            <a:r>
              <a:rPr lang="en-US" sz="1800" dirty="0" err="1">
                <a:sym typeface="+mn-ea"/>
              </a:rPr>
              <a:t>Reduces</a:t>
            </a:r>
            <a:r>
              <a:rPr lang="en-US" sz="1800" dirty="0">
                <a:sym typeface="+mn-ea"/>
              </a:rPr>
              <a:t> communication rounds by up to 100× vs. centralized SGD.</a:t>
            </a:r>
            <a:endParaRPr lang="en-ID" sz="1800" dirty="0"/>
          </a:p>
          <a:p>
            <a:pPr marL="0" indent="0">
              <a:buNone/>
            </a:pPr>
            <a:endParaRPr sz="1800" dirty="0">
              <a:solidFill>
                <a:schemeClr val="bg1">
                  <a:lumMod val="65000"/>
                </a:schemeClr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8" y="340"/>
              <a:ext cx="18306" cy="1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920" y="839"/>
              <a:ext cx="17362" cy="9122"/>
            </a:xfrm>
            <a:prstGeom prst="rect">
              <a:avLst/>
            </a:prstGeom>
            <a:noFill/>
            <a:ln w="47625" cap="rnd" cmpd="sng">
              <a:solidFill>
                <a:schemeClr val="accent1">
                  <a:alpha val="80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cs typeface="Inter" panose="02000503000000020004" charset="0"/>
                <a:sym typeface="+mn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150235" y="758190"/>
            <a:ext cx="57207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000" b="1">
                <a:solidFill>
                  <a:schemeClr val="accent1">
                    <a:lumMod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Enhanced FedAvg Algorithm</a:t>
            </a:r>
            <a:endParaRPr lang="en-US" altLang="en-GB" sz="3000" b="1">
              <a:solidFill>
                <a:schemeClr val="accent1">
                  <a:lumMod val="75000"/>
                </a:schemeClr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  <a:p>
            <a:endParaRPr lang="en-US" altLang="en-GB" sz="3000" b="1">
              <a:solidFill>
                <a:schemeClr val="accent1">
                  <a:lumMod val="75000"/>
                </a:schemeClr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pic>
        <p:nvPicPr>
          <p:cNvPr id="2" name="图片 1" descr="VCG211373904600"/>
          <p:cNvPicPr>
            <a:picLocks noChangeAspect="1"/>
          </p:cNvPicPr>
          <p:nvPr/>
        </p:nvPicPr>
        <p:blipFill>
          <a:blip r:embed="rId1"/>
          <a:srcRect t="45611" r="59128" b="7778"/>
          <a:stretch>
            <a:fillRect/>
          </a:stretch>
        </p:blipFill>
        <p:spPr>
          <a:xfrm>
            <a:off x="10716895" y="4347845"/>
            <a:ext cx="1520190" cy="2259330"/>
          </a:xfrm>
          <a:prstGeom prst="rect">
            <a:avLst/>
          </a:prstGeom>
        </p:spPr>
      </p:pic>
      <p:sp>
        <p:nvSpPr>
          <p:cNvPr id="5" name="Rectangle 99"/>
          <p:cNvSpPr/>
          <p:nvPr/>
        </p:nvSpPr>
        <p:spPr bwMode="auto">
          <a:xfrm>
            <a:off x="1171575" y="1915160"/>
            <a:ext cx="9678035" cy="3848100"/>
          </a:xfrm>
          <a:prstGeom prst="rect">
            <a:avLst/>
          </a:prstGeom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defRPr>
            </a:lvl1pPr>
          </a:lstStyle>
          <a:p>
            <a:pPr marL="0" indent="457200">
              <a:buNone/>
            </a:pPr>
            <a:r>
              <a:rPr lang="en-US" sz="1800" dirty="0">
                <a:sym typeface="+mn-ea"/>
              </a:rPr>
              <a:t>To address </a:t>
            </a:r>
            <a:r>
              <a:rPr lang="en-US" sz="1800" dirty="0" err="1">
                <a:sym typeface="+mn-ea"/>
              </a:rPr>
              <a:t>FedAvg</a:t>
            </a:r>
            <a:r>
              <a:rPr lang="en-US" sz="1800" dirty="0">
                <a:sym typeface="+mn-ea"/>
              </a:rPr>
              <a:t> limitations, several improvements have been proposed under Enhanced </a:t>
            </a:r>
            <a:r>
              <a:rPr lang="en-US" sz="1800" dirty="0" err="1">
                <a:sym typeface="+mn-ea"/>
              </a:rPr>
              <a:t>FedAvg:</a:t>
            </a:r>
            <a:endParaRPr lang="en-US" sz="1800" dirty="0" err="1">
              <a:sym typeface="+mn-ea"/>
            </a:endParaRPr>
          </a:p>
          <a:p>
            <a:pPr marL="0" indent="457200">
              <a:buNone/>
            </a:pPr>
            <a:endParaRPr lang="en-US" sz="1800" dirty="0" err="1">
              <a:sym typeface="+mn-ea"/>
            </a:endParaRPr>
          </a:p>
          <a:p>
            <a:pPr marL="0" indent="0">
              <a:buNone/>
            </a:pPr>
            <a:r>
              <a:rPr lang="en-US" sz="1800" dirty="0" err="1">
                <a:sym typeface="+mn-ea"/>
              </a:rPr>
              <a:t>Resource-aware</a:t>
            </a:r>
            <a:r>
              <a:rPr lang="en-US" sz="1800" dirty="0">
                <a:sym typeface="+mn-ea"/>
              </a:rPr>
              <a:t> selection: Chooses clients based on CPU, bandwidth, and battery to speed up training (40% faster in IoT tests). (e.g., Resource-Aware </a:t>
            </a:r>
            <a:r>
              <a:rPr lang="en-US" sz="1800" dirty="0" err="1">
                <a:sym typeface="+mn-ea"/>
              </a:rPr>
              <a:t>FedAvg</a:t>
            </a:r>
            <a:r>
              <a:rPr lang="en-US" sz="1800" dirty="0">
                <a:sym typeface="+mn-ea"/>
              </a:rPr>
              <a:t>)Stability under non-IID data: Adds a regularization term to constrain local updates, improving convergence. (e.g., </a:t>
            </a:r>
            <a:r>
              <a:rPr lang="en-US" sz="1800" dirty="0" err="1">
                <a:sym typeface="+mn-ea"/>
              </a:rPr>
              <a:t>FedProx</a:t>
            </a:r>
            <a:r>
              <a:rPr lang="en-US" sz="1800" dirty="0">
                <a:sym typeface="+mn-ea"/>
              </a:rPr>
              <a:t>)Adaptive local workloads: Dynamically adjusts batch sizes and epochs using update history and latency, reducing required rounds by 30%. (e.g., </a:t>
            </a:r>
            <a:r>
              <a:rPr lang="en-US" sz="1800" dirty="0" err="1">
                <a:sym typeface="+mn-ea"/>
              </a:rPr>
              <a:t>AdaFedOpt</a:t>
            </a:r>
            <a:r>
              <a:rPr lang="en-US" sz="1800" dirty="0">
                <a:sym typeface="+mn-ea"/>
              </a:rPr>
              <a:t>)Smart client selection: Uses learning-based policies to choose clients that maximize performance per time/energy unit (25% faster convergence). (e.g., RL-based Scheduling)</a:t>
            </a:r>
            <a:endParaRPr dirty="0">
              <a:solidFill>
                <a:schemeClr val="bg1">
                  <a:lumMod val="65000"/>
                </a:schemeClr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8" y="340"/>
              <a:ext cx="18306" cy="1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920" y="839"/>
              <a:ext cx="17362" cy="9122"/>
            </a:xfrm>
            <a:prstGeom prst="rect">
              <a:avLst/>
            </a:prstGeom>
            <a:noFill/>
            <a:ln w="47625" cap="rnd" cmpd="sng">
              <a:solidFill>
                <a:schemeClr val="accent1">
                  <a:alpha val="80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cs typeface="Inter" panose="02000503000000020004" charset="0"/>
                <a:sym typeface="+mn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150235" y="758190"/>
            <a:ext cx="57207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3000" b="1">
                <a:solidFill>
                  <a:schemeClr val="accent1">
                    <a:lumMod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Limitations of Federated Learning Algorithms</a:t>
            </a:r>
            <a:endParaRPr lang="en-US" altLang="en-GB" sz="3000" b="1">
              <a:solidFill>
                <a:schemeClr val="accent1">
                  <a:lumMod val="75000"/>
                </a:schemeClr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  <a:p>
            <a:endParaRPr lang="en-US" altLang="en-GB" sz="3000" b="1">
              <a:solidFill>
                <a:schemeClr val="accent1">
                  <a:lumMod val="75000"/>
                </a:schemeClr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pic>
        <p:nvPicPr>
          <p:cNvPr id="2" name="图片 1" descr="VCG211373904600"/>
          <p:cNvPicPr>
            <a:picLocks noChangeAspect="1"/>
          </p:cNvPicPr>
          <p:nvPr/>
        </p:nvPicPr>
        <p:blipFill>
          <a:blip r:embed="rId1"/>
          <a:srcRect t="45611" r="59128" b="7778"/>
          <a:stretch>
            <a:fillRect/>
          </a:stretch>
        </p:blipFill>
        <p:spPr>
          <a:xfrm>
            <a:off x="10716895" y="4347845"/>
            <a:ext cx="1520190" cy="2259330"/>
          </a:xfrm>
          <a:prstGeom prst="rect">
            <a:avLst/>
          </a:prstGeom>
        </p:spPr>
      </p:pic>
      <p:sp>
        <p:nvSpPr>
          <p:cNvPr id="5" name="Rectangle 99"/>
          <p:cNvSpPr/>
          <p:nvPr/>
        </p:nvSpPr>
        <p:spPr bwMode="auto">
          <a:xfrm>
            <a:off x="1171575" y="1915160"/>
            <a:ext cx="9678035" cy="3848100"/>
          </a:xfrm>
          <a:prstGeom prst="rect">
            <a:avLst/>
          </a:prstGeom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defRPr>
            </a:lvl1pPr>
          </a:lstStyle>
          <a:p>
            <a:pPr marL="0" indent="0" algn="l">
              <a:buNone/>
            </a:pPr>
            <a:r>
              <a:rPr lang="en-IN" altLang="en-US" sz="2000" b="1" dirty="0">
                <a:sym typeface="+mn-ea"/>
              </a:rPr>
              <a:t>-&gt;  </a:t>
            </a:r>
            <a:r>
              <a:rPr lang="en-US" sz="1800" dirty="0">
                <a:sym typeface="+mn-ea"/>
              </a:rPr>
              <a:t>Data heterogeneity can lead to unstable convergence and biased global </a:t>
            </a:r>
            <a:r>
              <a:rPr lang="en-US" sz="1800" dirty="0" err="1">
                <a:sym typeface="+mn-ea"/>
              </a:rPr>
              <a:t>models.</a:t>
            </a:r>
            <a:endParaRPr lang="en-US" sz="1800" dirty="0" err="1">
              <a:sym typeface="+mn-ea"/>
            </a:endParaRPr>
          </a:p>
          <a:p>
            <a:pPr marL="0" indent="0" algn="l">
              <a:buNone/>
            </a:pPr>
            <a:r>
              <a:rPr lang="en-IN" altLang="en-US" sz="1800" b="1" dirty="0">
                <a:sym typeface="+mn-ea"/>
              </a:rPr>
              <a:t>-&gt;  </a:t>
            </a:r>
            <a:r>
              <a:rPr lang="en-US" sz="1800" dirty="0" err="1">
                <a:sym typeface="+mn-ea"/>
              </a:rPr>
              <a:t>Encryption</a:t>
            </a:r>
            <a:r>
              <a:rPr lang="en-US" sz="1800" dirty="0">
                <a:sym typeface="+mn-ea"/>
              </a:rPr>
              <a:t> overhead adds compute cost, though necessary for </a:t>
            </a:r>
            <a:r>
              <a:rPr lang="en-US" sz="1800" dirty="0" err="1">
                <a:sym typeface="+mn-ea"/>
              </a:rPr>
              <a:t>privacy.</a:t>
            </a:r>
            <a:endParaRPr lang="en-US" sz="1800" dirty="0" err="1">
              <a:sym typeface="+mn-ea"/>
            </a:endParaRPr>
          </a:p>
          <a:p>
            <a:pPr marL="0" indent="0" algn="l">
              <a:buNone/>
            </a:pPr>
            <a:r>
              <a:rPr lang="en-IN" altLang="en-US" sz="1800" b="1" dirty="0">
                <a:sym typeface="+mn-ea"/>
              </a:rPr>
              <a:t>-&gt;  </a:t>
            </a:r>
            <a:r>
              <a:rPr lang="en-US" sz="1800" dirty="0" err="1">
                <a:sym typeface="+mn-ea"/>
              </a:rPr>
              <a:t>Malicious</a:t>
            </a:r>
            <a:r>
              <a:rPr lang="en-US" sz="1800" dirty="0">
                <a:sym typeface="+mn-ea"/>
              </a:rPr>
              <a:t> clients may poison updates, but detecting them remains </a:t>
            </a:r>
            <a:r>
              <a:rPr lang="en-US" sz="1800" dirty="0" err="1">
                <a:sym typeface="+mn-ea"/>
              </a:rPr>
              <a:t>hard.</a:t>
            </a:r>
            <a:endParaRPr lang="en-US" sz="1800" dirty="0" err="1">
              <a:sym typeface="+mn-ea"/>
            </a:endParaRPr>
          </a:p>
          <a:p>
            <a:pPr marL="0" indent="0" algn="l">
              <a:buNone/>
            </a:pPr>
            <a:r>
              <a:rPr lang="en-IN" altLang="en-US" sz="1800" b="1" dirty="0">
                <a:sym typeface="+mn-ea"/>
              </a:rPr>
              <a:t>-&gt;  </a:t>
            </a:r>
            <a:r>
              <a:rPr lang="en-US" sz="1800" dirty="0" err="1">
                <a:sym typeface="+mn-ea"/>
              </a:rPr>
              <a:t>Inconsistent</a:t>
            </a:r>
            <a:r>
              <a:rPr lang="en-US" sz="1800" dirty="0">
                <a:sym typeface="+mn-ea"/>
              </a:rPr>
              <a:t> data formats or accents (e.g., American vs. British speech) hurt performance if real-world data differs from </a:t>
            </a:r>
            <a:r>
              <a:rPr lang="en-US" sz="1800" dirty="0" err="1">
                <a:sym typeface="+mn-ea"/>
              </a:rPr>
              <a:t>assumptions.</a:t>
            </a:r>
            <a:endParaRPr lang="en-US" sz="1800" dirty="0" err="1">
              <a:sym typeface="+mn-ea"/>
            </a:endParaRPr>
          </a:p>
          <a:p>
            <a:pPr marL="0" indent="0" algn="l">
              <a:buNone/>
            </a:pPr>
            <a:r>
              <a:rPr lang="en-IN" altLang="en-US" sz="1800" b="1" dirty="0">
                <a:sym typeface="+mn-ea"/>
              </a:rPr>
              <a:t>-&gt;  </a:t>
            </a:r>
            <a:r>
              <a:rPr lang="en-US" sz="1800" dirty="0" err="1">
                <a:sym typeface="+mn-ea"/>
              </a:rPr>
              <a:t>In</a:t>
            </a:r>
            <a:r>
              <a:rPr lang="en-US" sz="1800" dirty="0">
                <a:sym typeface="+mn-ea"/>
              </a:rPr>
              <a:t> federated setups, communication (not compute) is the main </a:t>
            </a:r>
            <a:r>
              <a:rPr lang="en-US" sz="1800" dirty="0" err="1">
                <a:sym typeface="+mn-ea"/>
              </a:rPr>
              <a:t>bottleneck</a:t>
            </a:r>
            <a:r>
              <a:rPr lang="en-IN" altLang="en-US" sz="1800" dirty="0" err="1">
                <a:sym typeface="+mn-ea"/>
              </a:rPr>
              <a:t>. </a:t>
            </a:r>
            <a:r>
              <a:rPr lang="en-US" sz="1800" dirty="0" err="1">
                <a:sym typeface="+mn-ea"/>
              </a:rPr>
              <a:t>Network</a:t>
            </a:r>
            <a:r>
              <a:rPr lang="en-US" sz="1800" dirty="0">
                <a:sym typeface="+mn-ea"/>
              </a:rPr>
              <a:t> reliability and bandwidth are crucial constraints in deployment.</a:t>
            </a:r>
            <a:endParaRPr dirty="0">
              <a:solidFill>
                <a:schemeClr val="bg1">
                  <a:lumMod val="65000"/>
                </a:schemeClr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8" y="340"/>
              <a:ext cx="18306" cy="1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920" y="839"/>
              <a:ext cx="17362" cy="9122"/>
            </a:xfrm>
            <a:prstGeom prst="rect">
              <a:avLst/>
            </a:prstGeom>
            <a:noFill/>
            <a:ln w="47625" cap="rnd" cmpd="sng">
              <a:solidFill>
                <a:schemeClr val="accent1">
                  <a:alpha val="80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cs typeface="Inter" panose="02000503000000020004" charset="0"/>
                <a:sym typeface="+mn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028065" y="1012825"/>
            <a:ext cx="50685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3000" b="1">
                <a:solidFill>
                  <a:schemeClr val="accent1">
                    <a:lumMod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State-of-the-art literature</a:t>
            </a:r>
            <a:endParaRPr lang="en-US" altLang="en-GB" sz="3000" b="1">
              <a:solidFill>
                <a:schemeClr val="accent1">
                  <a:lumMod val="75000"/>
                </a:schemeClr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  <a:p>
            <a:endParaRPr lang="en-US" altLang="en-GB" sz="3000" b="1">
              <a:solidFill>
                <a:schemeClr val="accent1">
                  <a:lumMod val="75000"/>
                </a:schemeClr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pic>
        <p:nvPicPr>
          <p:cNvPr id="2" name="图片 1" descr="VCG211373904600"/>
          <p:cNvPicPr>
            <a:picLocks noChangeAspect="1"/>
          </p:cNvPicPr>
          <p:nvPr/>
        </p:nvPicPr>
        <p:blipFill>
          <a:blip r:embed="rId1"/>
          <a:srcRect t="45611" r="59128" b="7778"/>
          <a:stretch>
            <a:fillRect/>
          </a:stretch>
        </p:blipFill>
        <p:spPr>
          <a:xfrm>
            <a:off x="10716895" y="4347845"/>
            <a:ext cx="1520190" cy="22593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330" y="2169795"/>
            <a:ext cx="10968990" cy="4079875"/>
          </a:xfrm>
        </p:spPr>
        <p:txBody>
          <a:bodyPr>
            <a:normAutofit/>
          </a:bodyPr>
          <a:p>
            <a:r>
              <a:rPr lang="en-ID" b="1" i="1" dirty="0"/>
              <a:t>SCAFFOLD</a:t>
            </a:r>
            <a:r>
              <a:rPr lang="en-ID" dirty="0"/>
              <a:t> (</a:t>
            </a:r>
            <a:r>
              <a:rPr lang="en-ID" dirty="0" err="1"/>
              <a:t>Karimireddy</a:t>
            </a:r>
            <a:r>
              <a:rPr lang="en-ID" dirty="0"/>
              <a:t> et al.) uses control-variates (variance reduction) to correct client drift (non IID); provably fewer rounds under heterogeneity</a:t>
            </a:r>
            <a:endParaRPr lang="en-ID" dirty="0"/>
          </a:p>
          <a:p>
            <a:r>
              <a:rPr lang="en-US" b="1" i="1" dirty="0"/>
              <a:t>Practical Secure Aggregation</a:t>
            </a:r>
            <a:r>
              <a:rPr lang="en-US" dirty="0"/>
              <a:t> (Bonawitz et al., Google) — an Secure Multi Party Computation protocol built for FL scale (failure-robust, communication-efficient).</a:t>
            </a:r>
            <a:endParaRPr lang="en-US" dirty="0"/>
          </a:p>
          <a:p>
            <a:r>
              <a:rPr lang="en-US" b="1" i="1" dirty="0"/>
              <a:t>Adaptive Federated Optimization</a:t>
            </a:r>
            <a:r>
              <a:rPr lang="en-US" b="1" dirty="0"/>
              <a:t> </a:t>
            </a:r>
            <a:r>
              <a:rPr lang="en-US" dirty="0"/>
              <a:t>(Reddi et al.) — federated versions of Adam/</a:t>
            </a:r>
            <a:r>
              <a:rPr lang="en-US" dirty="0" err="1"/>
              <a:t>Adagrad</a:t>
            </a:r>
            <a:r>
              <a:rPr lang="en-US" dirty="0"/>
              <a:t>/Yogi show empirical gains and better stability on non-IID data. </a:t>
            </a:r>
            <a:endParaRPr lang="en-US" dirty="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8" y="340"/>
              <a:ext cx="18306" cy="1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920" y="839"/>
              <a:ext cx="17362" cy="9122"/>
            </a:xfrm>
            <a:prstGeom prst="rect">
              <a:avLst/>
            </a:prstGeom>
            <a:noFill/>
            <a:ln w="47625" cap="rnd" cmpd="sng">
              <a:solidFill>
                <a:schemeClr val="accent1">
                  <a:alpha val="80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cs typeface="Inter" panose="02000503000000020004" charset="0"/>
                <a:sym typeface="+mn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805180" y="1012825"/>
            <a:ext cx="27127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3000" b="1">
                <a:solidFill>
                  <a:schemeClr val="accent1">
                    <a:lumMod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Task Split</a:t>
            </a:r>
            <a:endParaRPr lang="en-US" altLang="en-GB" sz="3000" b="1">
              <a:solidFill>
                <a:schemeClr val="accent1">
                  <a:lumMod val="75000"/>
                </a:schemeClr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pic>
        <p:nvPicPr>
          <p:cNvPr id="2" name="图片 1" descr="VCG211373904600"/>
          <p:cNvPicPr>
            <a:picLocks noChangeAspect="1"/>
          </p:cNvPicPr>
          <p:nvPr/>
        </p:nvPicPr>
        <p:blipFill>
          <a:blip r:embed="rId1"/>
          <a:srcRect t="45611" r="59128" b="7778"/>
          <a:stretch>
            <a:fillRect/>
          </a:stretch>
        </p:blipFill>
        <p:spPr>
          <a:xfrm>
            <a:off x="10716895" y="4347845"/>
            <a:ext cx="1520190" cy="225933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8330" y="1903730"/>
            <a:ext cx="10968990" cy="4345940"/>
          </a:xfrm>
        </p:spPr>
        <p:txBody>
          <a:bodyPr/>
          <a:p>
            <a:r>
              <a:rPr lang="en-US" b="1" dirty="0"/>
              <a:t>Adithyaa </a:t>
            </a:r>
            <a:r>
              <a:rPr lang="en-US" b="1" dirty="0" err="1"/>
              <a:t>Seyyone</a:t>
            </a:r>
            <a:r>
              <a:rPr lang="en-US" b="1" dirty="0"/>
              <a:t>:</a:t>
            </a:r>
            <a:r>
              <a:rPr lang="en-US" dirty="0"/>
              <a:t> Environment &amp; Topology setup</a:t>
            </a:r>
            <a:endParaRPr lang="en-US" dirty="0"/>
          </a:p>
          <a:p>
            <a:r>
              <a:rPr lang="en-US" b="1" dirty="0"/>
              <a:t>Kapil Kanna:</a:t>
            </a:r>
            <a:r>
              <a:rPr lang="en-US" dirty="0"/>
              <a:t> </a:t>
            </a:r>
            <a:r>
              <a:rPr lang="en-US" dirty="0" err="1"/>
              <a:t>FedAvg</a:t>
            </a:r>
            <a:r>
              <a:rPr lang="en-US" dirty="0"/>
              <a:t> integration with workflow</a:t>
            </a:r>
            <a:endParaRPr lang="en-US" dirty="0"/>
          </a:p>
          <a:p>
            <a:r>
              <a:rPr lang="en-US" b="1" dirty="0"/>
              <a:t>Yuvan:</a:t>
            </a:r>
            <a:r>
              <a:rPr lang="en-US" dirty="0"/>
              <a:t> Client selection algorithm based on parameters</a:t>
            </a:r>
            <a:endParaRPr lang="en-US" dirty="0"/>
          </a:p>
          <a:p>
            <a:r>
              <a:rPr lang="en-US" b="1" dirty="0" err="1"/>
              <a:t>Akshaay</a:t>
            </a:r>
            <a:r>
              <a:rPr lang="en-US" b="1" dirty="0"/>
              <a:t>:</a:t>
            </a:r>
            <a:r>
              <a:rPr lang="en-US" dirty="0"/>
              <a:t> Metrics &amp; Experimentation	</a:t>
            </a:r>
            <a:endParaRPr lang="en-ID" dirty="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76215" y="4737100"/>
            <a:ext cx="6915785" cy="2120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97975" y="0"/>
            <a:ext cx="2994025" cy="4737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pic>
        <p:nvPicPr>
          <p:cNvPr id="7" name="图片 6" descr="C:\Users\wps\Downloads\VCG4173707651.jpgVCG4173707651"/>
          <p:cNvPicPr>
            <a:picLocks noChangeAspect="1"/>
          </p:cNvPicPr>
          <p:nvPr/>
        </p:nvPicPr>
        <p:blipFill>
          <a:blip r:embed="rId1">
            <a:lum bright="-6000"/>
          </a:blip>
          <a:srcRect r="34166"/>
          <a:stretch>
            <a:fillRect/>
          </a:stretch>
        </p:blipFill>
        <p:spPr>
          <a:xfrm flipH="1">
            <a:off x="6980555" y="1368425"/>
            <a:ext cx="4147820" cy="4473575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1183640" y="1810385"/>
            <a:ext cx="5796915" cy="25711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l" fontAlgn="ctr">
              <a:lnSpc>
                <a:spcPct val="100000"/>
              </a:lnSpc>
            </a:pPr>
            <a:r>
              <a:rPr sz="5500" b="1">
                <a:solidFill>
                  <a:schemeClr val="accent1">
                    <a:lumMod val="75000"/>
                  </a:schemeClr>
                </a:solidFill>
                <a:latin typeface="Inter Black" panose="02000503000000020004" charset="0"/>
                <a:ea typeface="Inter" panose="02000503000000020004" charset="0"/>
                <a:cs typeface="Inter Black" panose="02000503000000020004" charset="0"/>
                <a:sym typeface="+mn-ea"/>
              </a:rPr>
              <a:t>THANK YOU</a:t>
            </a:r>
            <a:endParaRPr sz="5500" b="1">
              <a:solidFill>
                <a:schemeClr val="accent1">
                  <a:lumMod val="75000"/>
                </a:schemeClr>
              </a:solidFill>
              <a:latin typeface="Inter Black" panose="02000503000000020004" charset="0"/>
              <a:ea typeface="Inter" panose="02000503000000020004" charset="0"/>
              <a:cs typeface="Inter Black" panose="02000503000000020004" charset="0"/>
              <a:sym typeface="+mn-ea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1482388" y="507048"/>
            <a:ext cx="277495" cy="268605"/>
            <a:chOff x="7270" y="5132"/>
            <a:chExt cx="437" cy="423"/>
          </a:xfrm>
          <a:solidFill>
            <a:schemeClr val="accent1"/>
          </a:solidFill>
        </p:grpSpPr>
        <p:sp>
          <p:nvSpPr>
            <p:cNvPr id="92" name="矩形 91"/>
            <p:cNvSpPr/>
            <p:nvPr>
              <p:custDataLst>
                <p:tags r:id="rId2"/>
              </p:custDataLst>
            </p:nvPr>
          </p:nvSpPr>
          <p:spPr>
            <a:xfrm>
              <a:off x="7270" y="5132"/>
              <a:ext cx="188" cy="1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60" name="矩形 59"/>
            <p:cNvSpPr/>
            <p:nvPr>
              <p:custDataLst>
                <p:tags r:id="rId3"/>
              </p:custDataLst>
            </p:nvPr>
          </p:nvSpPr>
          <p:spPr>
            <a:xfrm>
              <a:off x="7519" y="5132"/>
              <a:ext cx="188" cy="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61" name="矩形 60"/>
            <p:cNvSpPr/>
            <p:nvPr>
              <p:custDataLst>
                <p:tags r:id="rId4"/>
              </p:custDataLst>
            </p:nvPr>
          </p:nvSpPr>
          <p:spPr>
            <a:xfrm>
              <a:off x="7270" y="5367"/>
              <a:ext cx="188" cy="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5"/>
              </p:custDataLst>
            </p:nvPr>
          </p:nvSpPr>
          <p:spPr>
            <a:xfrm>
              <a:off x="7519" y="5367"/>
              <a:ext cx="188" cy="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 rot="5400000">
            <a:off x="11443653" y="3297555"/>
            <a:ext cx="389255" cy="87630"/>
            <a:chOff x="6728" y="6622"/>
            <a:chExt cx="658" cy="148"/>
          </a:xfrm>
          <a:solidFill>
            <a:schemeClr val="bg2">
              <a:lumMod val="90000"/>
            </a:schemeClr>
          </a:solidFill>
        </p:grpSpPr>
        <p:sp>
          <p:nvSpPr>
            <p:cNvPr id="99" name="椭圆 98"/>
            <p:cNvSpPr/>
            <p:nvPr>
              <p:custDataLst>
                <p:tags r:id="rId6"/>
              </p:custDataLst>
            </p:nvPr>
          </p:nvSpPr>
          <p:spPr>
            <a:xfrm>
              <a:off x="6728" y="6622"/>
              <a:ext cx="149" cy="1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00" name="椭圆 99"/>
            <p:cNvSpPr/>
            <p:nvPr>
              <p:custDataLst>
                <p:tags r:id="rId7"/>
              </p:custDataLst>
            </p:nvPr>
          </p:nvSpPr>
          <p:spPr>
            <a:xfrm>
              <a:off x="6983" y="6622"/>
              <a:ext cx="149" cy="1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6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sp>
          <p:nvSpPr>
            <p:cNvPr id="101" name="椭圆 100"/>
            <p:cNvSpPr/>
            <p:nvPr>
              <p:custDataLst>
                <p:tags r:id="rId8"/>
              </p:custDataLst>
            </p:nvPr>
          </p:nvSpPr>
          <p:spPr>
            <a:xfrm>
              <a:off x="7238" y="6622"/>
              <a:ext cx="149" cy="1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>
                    <a:lumMod val="6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</p:grpSp>
      <p:cxnSp>
        <p:nvCxnSpPr>
          <p:cNvPr id="65" name="直接连接符 64"/>
          <p:cNvCxnSpPr/>
          <p:nvPr>
            <p:custDataLst>
              <p:tags r:id="rId9"/>
            </p:custDataLst>
          </p:nvPr>
        </p:nvCxnSpPr>
        <p:spPr>
          <a:xfrm flipH="1">
            <a:off x="11635740" y="5943600"/>
            <a:ext cx="5080" cy="422910"/>
          </a:xfrm>
          <a:prstGeom prst="line">
            <a:avLst/>
          </a:prstGeom>
          <a:ln w="12700">
            <a:solidFill>
              <a:schemeClr val="accent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8" y="340"/>
              <a:ext cx="18306" cy="1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920" y="839"/>
              <a:ext cx="17362" cy="9122"/>
            </a:xfrm>
            <a:prstGeom prst="rect">
              <a:avLst/>
            </a:prstGeom>
            <a:noFill/>
            <a:ln w="47625" cap="rnd" cmpd="sng">
              <a:solidFill>
                <a:schemeClr val="accent1">
                  <a:alpha val="80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cs typeface="Inter" panose="02000503000000020004" charset="0"/>
                <a:sym typeface="+mn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950970" y="758190"/>
            <a:ext cx="41192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zh-CN" sz="3000" b="1">
                <a:solidFill>
                  <a:schemeClr val="accent1">
                    <a:lumMod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Problem Statement</a:t>
            </a:r>
            <a:endParaRPr lang="en-IN" altLang="zh-CN" sz="3000" b="1">
              <a:solidFill>
                <a:schemeClr val="accent1">
                  <a:lumMod val="75000"/>
                </a:schemeClr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pic>
        <p:nvPicPr>
          <p:cNvPr id="2" name="图片 1" descr="VCG211373904600"/>
          <p:cNvPicPr>
            <a:picLocks noChangeAspect="1"/>
          </p:cNvPicPr>
          <p:nvPr/>
        </p:nvPicPr>
        <p:blipFill>
          <a:blip r:embed="rId1"/>
          <a:srcRect t="45611" r="59128" b="7778"/>
          <a:stretch>
            <a:fillRect/>
          </a:stretch>
        </p:blipFill>
        <p:spPr>
          <a:xfrm>
            <a:off x="10716895" y="4347845"/>
            <a:ext cx="1520190" cy="2259330"/>
          </a:xfrm>
          <a:prstGeom prst="rect">
            <a:avLst/>
          </a:prstGeom>
        </p:spPr>
      </p:pic>
      <p:sp>
        <p:nvSpPr>
          <p:cNvPr id="5" name="Rectangle 99"/>
          <p:cNvSpPr/>
          <p:nvPr/>
        </p:nvSpPr>
        <p:spPr bwMode="auto">
          <a:xfrm>
            <a:off x="1171575" y="1915160"/>
            <a:ext cx="9678035" cy="3848100"/>
          </a:xfrm>
          <a:prstGeom prst="rect">
            <a:avLst/>
          </a:prstGeom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defRPr>
            </a:lvl1pPr>
          </a:lstStyle>
          <a:p>
            <a:pPr marL="0" indent="0">
              <a:buNone/>
            </a:pPr>
            <a:r>
              <a:rPr lang="en-US" sz="1800" noProof="0" dirty="0">
                <a:sym typeface="+mn-ea"/>
              </a:rPr>
              <a:t>Mobiles, Tablets and Laptops are the closest and the most frequently carried edge devices. Modern mobile devices house sensors and GPUs. </a:t>
            </a:r>
            <a:endParaRPr lang="en-US" sz="1800" noProof="0" dirty="0">
              <a:sym typeface="+mn-ea"/>
            </a:endParaRPr>
          </a:p>
          <a:p>
            <a:pPr marL="0" indent="0">
              <a:buNone/>
            </a:pPr>
            <a:r>
              <a:rPr lang="en-US" sz="1800" noProof="0" dirty="0">
                <a:sym typeface="+mn-ea"/>
              </a:rPr>
              <a:t>They have huge amounts of data and compute, models trained on which can be used for intelligent applications. </a:t>
            </a:r>
            <a:endParaRPr lang="en-US" sz="1800" noProof="0" dirty="0">
              <a:sym typeface="+mn-ea"/>
            </a:endParaRPr>
          </a:p>
          <a:p>
            <a:pPr marL="0" indent="0">
              <a:buNone/>
            </a:pPr>
            <a:endParaRPr lang="en-US" sz="1800" noProof="0" dirty="0">
              <a:sym typeface="+mn-ea"/>
            </a:endParaRPr>
          </a:p>
          <a:p>
            <a:pPr marL="0" indent="0">
              <a:buNone/>
            </a:pPr>
            <a:r>
              <a:rPr lang="en-US" sz="1800" noProof="0" dirty="0">
                <a:sym typeface="+mn-ea"/>
              </a:rPr>
              <a:t>The problem here is that the data in these devices are sensitive hence, privacy and security is a paramount concern.</a:t>
            </a:r>
            <a:endParaRPr lang="en-US" sz="1800" noProof="0" dirty="0">
              <a:sym typeface="+mn-ea"/>
            </a:endParaRPr>
          </a:p>
          <a:p>
            <a:pPr marL="0" indent="0">
              <a:buNone/>
            </a:pPr>
            <a:r>
              <a:rPr lang="en-US" sz="1800" noProof="0" dirty="0">
                <a:sym typeface="+mn-ea"/>
              </a:rPr>
              <a:t>Traditional centralized approach doesn't guarantee the safety of the data sent to the server. This is where Federated Learning steps in.</a:t>
            </a:r>
            <a:r>
              <a:rPr lang="en-US" sz="1200" noProof="0" dirty="0">
                <a:sym typeface="+mn-ea"/>
              </a:rPr>
              <a:t> </a:t>
            </a:r>
            <a:endParaRPr dirty="0">
              <a:solidFill>
                <a:schemeClr val="bg1">
                  <a:lumMod val="65000"/>
                </a:schemeClr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8" y="340"/>
              <a:ext cx="18306" cy="1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920" y="839"/>
              <a:ext cx="17362" cy="9122"/>
            </a:xfrm>
            <a:prstGeom prst="rect">
              <a:avLst/>
            </a:prstGeom>
            <a:noFill/>
            <a:ln w="47625" cap="rnd" cmpd="sng">
              <a:solidFill>
                <a:schemeClr val="accent1">
                  <a:alpha val="80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cs typeface="Inter" panose="02000503000000020004" charset="0"/>
                <a:sym typeface="+mn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3150235" y="758190"/>
            <a:ext cx="57207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000" b="1">
                <a:solidFill>
                  <a:schemeClr val="accent1">
                    <a:lumMod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Why this is an edge problem?</a:t>
            </a:r>
            <a:endParaRPr lang="en-US" altLang="en-GB" sz="3000" b="1">
              <a:solidFill>
                <a:schemeClr val="accent1">
                  <a:lumMod val="75000"/>
                </a:schemeClr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  <a:p>
            <a:endParaRPr lang="en-US" altLang="en-GB" sz="3000" b="1">
              <a:solidFill>
                <a:schemeClr val="accent1">
                  <a:lumMod val="75000"/>
                </a:schemeClr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pic>
        <p:nvPicPr>
          <p:cNvPr id="2" name="图片 1" descr="VCG211373904600"/>
          <p:cNvPicPr>
            <a:picLocks noChangeAspect="1"/>
          </p:cNvPicPr>
          <p:nvPr/>
        </p:nvPicPr>
        <p:blipFill>
          <a:blip r:embed="rId1"/>
          <a:srcRect t="45611" r="59128" b="7778"/>
          <a:stretch>
            <a:fillRect/>
          </a:stretch>
        </p:blipFill>
        <p:spPr>
          <a:xfrm>
            <a:off x="10716895" y="4347845"/>
            <a:ext cx="1520190" cy="2259330"/>
          </a:xfrm>
          <a:prstGeom prst="rect">
            <a:avLst/>
          </a:prstGeom>
        </p:spPr>
      </p:pic>
      <p:sp>
        <p:nvSpPr>
          <p:cNvPr id="5" name="Rectangle 99"/>
          <p:cNvSpPr/>
          <p:nvPr/>
        </p:nvSpPr>
        <p:spPr bwMode="auto">
          <a:xfrm>
            <a:off x="1171575" y="1915160"/>
            <a:ext cx="9678035" cy="3848100"/>
          </a:xfrm>
          <a:prstGeom prst="rect">
            <a:avLst/>
          </a:prstGeom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defRPr>
            </a:lvl1pPr>
          </a:lstStyle>
          <a:p>
            <a:pPr marL="0" indent="0">
              <a:buNone/>
            </a:pPr>
            <a:r>
              <a:rPr lang="en-US" sz="1800" dirty="0">
                <a:sym typeface="+mn-ea"/>
              </a:rPr>
              <a:t>In the decentralized approach proposed by the paper, instead of bringing the data to the model, the model  to brought closer to the data source. The server sends a copy of the global model to the edge and the edge trains the model with the local data. </a:t>
            </a:r>
            <a:endParaRPr lang="en-US" sz="1800" dirty="0">
              <a:sym typeface="+mn-ea"/>
            </a:endParaRPr>
          </a:p>
          <a:p>
            <a:pPr marL="0" indent="0">
              <a:buNone/>
            </a:pPr>
            <a:endParaRPr lang="en-US" sz="1800" dirty="0">
              <a:sym typeface="+mn-ea"/>
            </a:endParaRPr>
          </a:p>
          <a:p>
            <a:pPr marL="0" indent="0">
              <a:buNone/>
            </a:pPr>
            <a:r>
              <a:rPr lang="en-US" sz="1800" dirty="0">
                <a:sym typeface="+mn-ea"/>
              </a:rPr>
              <a:t>The updates to the global model are then sent to the server. The received updates are then aggregated using the </a:t>
            </a:r>
            <a:r>
              <a:rPr lang="en-US" sz="1800" dirty="0" err="1">
                <a:sym typeface="+mn-ea"/>
              </a:rPr>
              <a:t>FedAvg</a:t>
            </a:r>
            <a:r>
              <a:rPr lang="en-US" sz="1800" dirty="0">
                <a:sym typeface="+mn-ea"/>
              </a:rPr>
              <a:t> (Federated Averaging) algorithm proposed by the paper. This cycle continues until the model reaches convergence.</a:t>
            </a:r>
            <a:endParaRPr dirty="0">
              <a:solidFill>
                <a:schemeClr val="bg1">
                  <a:lumMod val="65000"/>
                </a:schemeClr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8" y="340"/>
              <a:ext cx="18306" cy="1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920" y="839"/>
              <a:ext cx="17362" cy="9122"/>
            </a:xfrm>
            <a:prstGeom prst="rect">
              <a:avLst/>
            </a:prstGeom>
            <a:noFill/>
            <a:ln w="47625" cap="rnd" cmpd="sng">
              <a:solidFill>
                <a:schemeClr val="accent1">
                  <a:alpha val="80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cs typeface="Inter" panose="02000503000000020004" charset="0"/>
                <a:sym typeface="+mn-ea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280535" y="758190"/>
            <a:ext cx="36309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000" b="1">
                <a:solidFill>
                  <a:schemeClr val="accent1">
                    <a:lumMod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  <a:t>Problems dealt</a:t>
            </a:r>
            <a:endParaRPr lang="en-US" altLang="en-GB" sz="3000" b="1">
              <a:solidFill>
                <a:schemeClr val="accent1">
                  <a:lumMod val="75000"/>
                </a:schemeClr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pic>
        <p:nvPicPr>
          <p:cNvPr id="2" name="图片 1" descr="VCG211373904600"/>
          <p:cNvPicPr>
            <a:picLocks noChangeAspect="1"/>
          </p:cNvPicPr>
          <p:nvPr/>
        </p:nvPicPr>
        <p:blipFill>
          <a:blip r:embed="rId1"/>
          <a:srcRect t="45611" r="59128" b="7778"/>
          <a:stretch>
            <a:fillRect/>
          </a:stretch>
        </p:blipFill>
        <p:spPr>
          <a:xfrm>
            <a:off x="10716895" y="4347845"/>
            <a:ext cx="1520190" cy="2259330"/>
          </a:xfrm>
          <a:prstGeom prst="rect">
            <a:avLst/>
          </a:prstGeom>
        </p:spPr>
      </p:pic>
      <p:sp>
        <p:nvSpPr>
          <p:cNvPr id="5" name="Rectangle 99"/>
          <p:cNvSpPr/>
          <p:nvPr/>
        </p:nvSpPr>
        <p:spPr bwMode="auto">
          <a:xfrm>
            <a:off x="1171575" y="1915160"/>
            <a:ext cx="9678035" cy="3848100"/>
          </a:xfrm>
          <a:prstGeom prst="rect">
            <a:avLst/>
          </a:prstGeom>
        </p:spPr>
        <p:txBody>
          <a:bodyPr wrap="square" rtlCol="0" anchor="t" anchorCtr="0">
            <a:no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defRPr>
            </a:lvl1pPr>
          </a:lstStyle>
          <a:p>
            <a:pPr marL="0" indent="0">
              <a:buNone/>
            </a:pPr>
            <a:r>
              <a:rPr lang="en-US" sz="1800" b="1" dirty="0">
                <a:sym typeface="+mn-ea"/>
              </a:rPr>
              <a:t>1)</a:t>
            </a:r>
            <a:r>
              <a:rPr lang="en-US" sz="1800" dirty="0">
                <a:sym typeface="+mn-ea"/>
              </a:rPr>
              <a:t> Number of clients to be considered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2)</a:t>
            </a:r>
            <a:r>
              <a:rPr lang="en-US" sz="1800" dirty="0">
                <a:sym typeface="+mn-ea"/>
              </a:rPr>
              <a:t> The communication cost is higher than in the centralized setting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3)</a:t>
            </a:r>
            <a:r>
              <a:rPr lang="en-US" sz="1800" dirty="0">
                <a:sym typeface="+mn-ea"/>
              </a:rPr>
              <a:t> Privacy measures to prevent reconstruction of data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4)</a:t>
            </a:r>
            <a:r>
              <a:rPr lang="en-US" sz="1800" dirty="0">
                <a:sym typeface="+mn-ea"/>
              </a:rPr>
              <a:t> Limited interference with client usage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ym typeface="+mn-ea"/>
              </a:rPr>
              <a:t>5)</a:t>
            </a:r>
            <a:r>
              <a:rPr lang="en-US" sz="1800" dirty="0">
                <a:sym typeface="+mn-ea"/>
              </a:rPr>
              <a:t> Clients with non-IID and unbalanced data</a:t>
            </a:r>
            <a:endParaRPr lang="en-US" sz="1800" dirty="0"/>
          </a:p>
          <a:p>
            <a:pPr marL="0" indent="0">
              <a:buNone/>
            </a:pPr>
            <a:endParaRPr sz="1800" dirty="0">
              <a:solidFill>
                <a:schemeClr val="bg1">
                  <a:lumMod val="65000"/>
                </a:schemeClr>
              </a:solidFill>
              <a:latin typeface="Inter" panose="02000503000000020004" charset="0"/>
              <a:ea typeface="Inter" panose="02000503000000020004" charset="0"/>
              <a:cs typeface="Inter" panose="0200050300000002000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0" y="635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36195" y="2567940"/>
            <a:ext cx="12228830" cy="2181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97890" y="1661160"/>
            <a:ext cx="6566535" cy="2626995"/>
            <a:chOff x="1024" y="3608"/>
            <a:chExt cx="10341" cy="4137"/>
          </a:xfrm>
        </p:grpSpPr>
        <p:sp>
          <p:nvSpPr>
            <p:cNvPr id="15" name="文本框 14"/>
            <p:cNvSpPr txBox="1"/>
            <p:nvPr/>
          </p:nvSpPr>
          <p:spPr>
            <a:xfrm>
              <a:off x="1194" y="5036"/>
              <a:ext cx="10171" cy="87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marL="914400" lvl="2" indent="457200" fontAlgn="ctr">
                <a:lnSpc>
                  <a:spcPct val="100000"/>
                </a:lnSpc>
              </a:pPr>
              <a:r>
                <a:rPr lang="en-IN" altLang="zh-CN" sz="3000" b="1">
                  <a:ln>
                    <a:noFill/>
                  </a:ln>
                  <a:solidFill>
                    <a:schemeClr val="bg1"/>
                  </a:solidFill>
                  <a:latin typeface="Inter Black" panose="02000503000000020004" charset="0"/>
                  <a:ea typeface="Inter" panose="02000503000000020004" charset="0"/>
                  <a:cs typeface="Inter Black" panose="02000503000000020004" charset="0"/>
                  <a:sym typeface="+mn-ea"/>
                </a:rPr>
                <a:t>&amp; Architecture</a:t>
              </a:r>
              <a:endParaRPr lang="en-IN" altLang="zh-CN" sz="3000" b="1">
                <a:ln>
                  <a:noFill/>
                </a:ln>
                <a:solidFill>
                  <a:schemeClr val="bg1"/>
                </a:solidFill>
                <a:latin typeface="Inter Black" panose="02000503000000020004" charset="0"/>
                <a:ea typeface="Inter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24" y="3608"/>
              <a:ext cx="9234" cy="150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p>
              <a:pPr fontAlgn="ctr">
                <a:lnSpc>
                  <a:spcPct val="100000"/>
                </a:lnSpc>
              </a:pPr>
              <a:r>
                <a:rPr lang="en-US" altLang="en-GB" sz="5600" b="1">
                  <a:solidFill>
                    <a:schemeClr val="accent1"/>
                  </a:solidFill>
                  <a:latin typeface="Inter" panose="02000503000000020004" charset="0"/>
                  <a:ea typeface="Inter" panose="02000503000000020004" charset="0"/>
                  <a:cs typeface="Inter" panose="02000503000000020004" charset="0"/>
                </a:rPr>
                <a:t>Implementation</a:t>
              </a:r>
              <a:endParaRPr lang="en-US" altLang="en-GB" sz="5600" b="1">
                <a:solidFill>
                  <a:schemeClr val="accent1"/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194" y="7745"/>
              <a:ext cx="454" cy="0"/>
            </a:xfrm>
            <a:prstGeom prst="line">
              <a:avLst/>
            </a:prstGeom>
            <a:ln w="635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48" y="340"/>
              <a:ext cx="18306" cy="1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20" y="839"/>
              <a:ext cx="17362" cy="9122"/>
            </a:xfrm>
            <a:prstGeom prst="rect">
              <a:avLst/>
            </a:prstGeom>
            <a:noFill/>
            <a:ln w="47625" cap="rnd" cmpd="sng">
              <a:solidFill>
                <a:schemeClr val="accent1">
                  <a:alpha val="80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cs typeface="Inter" panose="02000503000000020004" charset="0"/>
                <a:sym typeface="+mn-ea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9055" y="347345"/>
            <a:ext cx="4453890" cy="61639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48" y="340"/>
              <a:ext cx="18306" cy="1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20" y="839"/>
              <a:ext cx="17362" cy="9122"/>
            </a:xfrm>
            <a:prstGeom prst="rect">
              <a:avLst/>
            </a:prstGeom>
            <a:noFill/>
            <a:ln w="47625" cap="rnd" cmpd="sng">
              <a:solidFill>
                <a:schemeClr val="accent1">
                  <a:alpha val="80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cs typeface="Inter" panose="02000503000000020004" charset="0"/>
                <a:sym typeface="+mn-ea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1570" y="342900"/>
            <a:ext cx="4479290" cy="6172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48" y="340"/>
              <a:ext cx="18306" cy="1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20" y="839"/>
              <a:ext cx="17362" cy="9122"/>
            </a:xfrm>
            <a:prstGeom prst="rect">
              <a:avLst/>
            </a:prstGeom>
            <a:noFill/>
            <a:ln w="47625" cap="rnd" cmpd="sng">
              <a:solidFill>
                <a:schemeClr val="accent1">
                  <a:alpha val="80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cs typeface="Inter" panose="02000503000000020004" charset="0"/>
                <a:sym typeface="+mn-ea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9360" y="215900"/>
            <a:ext cx="4655185" cy="6324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9200" cy="1080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9200" cy="10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48" y="340"/>
              <a:ext cx="18306" cy="1012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lvl="0" algn="l">
                <a:buClrTx/>
                <a:buSzTx/>
                <a:buFontTx/>
              </a:pPr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20" y="839"/>
              <a:ext cx="17362" cy="9122"/>
            </a:xfrm>
            <a:prstGeom prst="rect">
              <a:avLst/>
            </a:prstGeom>
            <a:noFill/>
            <a:ln w="47625" cap="rnd" cmpd="sng">
              <a:solidFill>
                <a:schemeClr val="accent1">
                  <a:alpha val="80000"/>
                </a:schemeClr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cs typeface="Inter" panose="02000503000000020004" charset="0"/>
                <a:sym typeface="+mn-ea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375" y="215900"/>
            <a:ext cx="4666615" cy="6353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26.xml><?xml version="1.0" encoding="utf-8"?>
<p:tagLst xmlns:p="http://schemas.openxmlformats.org/presentationml/2006/main">
  <p:tag name="KSO_WM_UNIT_FILL_FORE_SCHEMECOLOR_INDEX_BRIGHTNESS" val="-0.3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7.xml><?xml version="1.0" encoding="utf-8"?>
<p:tagLst xmlns:p="http://schemas.openxmlformats.org/presentationml/2006/main"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8.xml><?xml version="1.0" encoding="utf-8"?>
<p:tagLst xmlns:p="http://schemas.openxmlformats.org/presentationml/2006/main"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9.xml><?xml version="1.0" encoding="utf-8"?>
<p:tagLst xmlns:p="http://schemas.openxmlformats.org/presentationml/2006/main">
  <p:tag name="KSO_WM_UNIT_FILL_FORE_SCHEMECOLOR_INDEX_BRIGHTNESS" val="-0.3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31.xml><?xml version="1.0" encoding="utf-8"?>
<p:tagLst xmlns:p="http://schemas.openxmlformats.org/presentationml/2006/main">
  <p:tag name="KSO_WM_UNIT_FILL_FORE_SCHEMECOLOR_INDEX_BRIGHTNESS" val="-0.5"/>
  <p:tag name="KSO_WM_UNIT_FILL_FORE_SCHEMECOLOR_INDEX" val="14"/>
  <p:tag name="KSO_WM_UNIT_FILL_TYPE" val="1"/>
  <p:tag name="KSO_WM_UNIT_TEXT_FILL_FORE_SCHEMECOLOR_INDEX_BRIGHTNESS" val="-0.35"/>
  <p:tag name="KSO_WM_UNIT_TEXT_FILL_FORE_SCHEMECOLOR_INDEX" val="14"/>
  <p:tag name="KSO_WM_UNIT_TEXT_FILL_TYPE" val="1"/>
</p:tagLst>
</file>

<file path=ppt/tags/tag132.xml><?xml version="1.0" encoding="utf-8"?>
<p:tagLst xmlns:p="http://schemas.openxmlformats.org/presentationml/2006/main">
  <p:tag name="KSO_WM_UNIT_FILL_FORE_SCHEMECOLOR_INDEX_BRIGHTNESS" val="-0.5"/>
  <p:tag name="KSO_WM_UNIT_FILL_FORE_SCHEMECOLOR_INDEX" val="14"/>
  <p:tag name="KSO_WM_UNIT_FILL_TYPE" val="1"/>
  <p:tag name="KSO_WM_UNIT_TEXT_FILL_FORE_SCHEMECOLOR_INDEX_BRIGHTNESS" val="-0.35"/>
  <p:tag name="KSO_WM_UNIT_TEXT_FILL_FORE_SCHEMECOLOR_INDEX" val="14"/>
  <p:tag name="KSO_WM_UNIT_TEXT_FILL_TYPE" val="1"/>
</p:tagLst>
</file>

<file path=ppt/tags/tag133.xml><?xml version="1.0" encoding="utf-8"?>
<p:tagLst xmlns:p="http://schemas.openxmlformats.org/presentationml/2006/main">
  <p:tag name="KSO_WM_UNIT_LINE_FORE_SCHEMECOLOR_INDEX_BRIGHTNESS" val="-0.35"/>
  <p:tag name="KSO_WM_UNIT_LINE_FORE_SCHEMECOLOR_INDEX" val="14"/>
  <p:tag name="KSO_WM_UNIT_LINE_FILL_TYPE" val="2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8.xml><?xml version="1.0" encoding="utf-8"?>
<p:tagLst xmlns:p="http://schemas.openxmlformats.org/presentationml/2006/main">
  <p:tag name="KSO_WM_UNIT_FILL_FORE_SCHEMECOLOR_INDEX_BRIGHTNESS" val="-0.3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-0.1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FILL_FORE_SCHEMECOLOR_INDEX_BRIGHTNESS" val="0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1.xml><?xml version="1.0" encoding="utf-8"?>
<p:tagLst xmlns:p="http://schemas.openxmlformats.org/presentationml/2006/main">
  <p:tag name="KSO_WM_UNIT_FILL_FORE_SCHEMECOLOR_INDEX_BRIGHTNESS" val="-0.3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53.xml><?xml version="1.0" encoding="utf-8"?>
<p:tagLst xmlns:p="http://schemas.openxmlformats.org/presentationml/2006/main">
  <p:tag name="KSO_WM_UNIT_FILL_FORE_SCHEMECOLOR_INDEX_BRIGHTNESS" val="-0.5"/>
  <p:tag name="KSO_WM_UNIT_FILL_FORE_SCHEMECOLOR_INDEX" val="14"/>
  <p:tag name="KSO_WM_UNIT_FILL_TYPE" val="1"/>
  <p:tag name="KSO_WM_UNIT_TEXT_FILL_FORE_SCHEMECOLOR_INDEX_BRIGHTNESS" val="-0.35"/>
  <p:tag name="KSO_WM_UNIT_TEXT_FILL_FORE_SCHEMECOLOR_INDEX" val="14"/>
  <p:tag name="KSO_WM_UNIT_TEXT_FILL_TYPE" val="1"/>
</p:tagLst>
</file>

<file path=ppt/tags/tag154.xml><?xml version="1.0" encoding="utf-8"?>
<p:tagLst xmlns:p="http://schemas.openxmlformats.org/presentationml/2006/main">
  <p:tag name="KSO_WM_UNIT_FILL_FORE_SCHEMECOLOR_INDEX_BRIGHTNESS" val="-0.5"/>
  <p:tag name="KSO_WM_UNIT_FILL_FORE_SCHEMECOLOR_INDEX" val="14"/>
  <p:tag name="KSO_WM_UNIT_FILL_TYPE" val="1"/>
  <p:tag name="KSO_WM_UNIT_TEXT_FILL_FORE_SCHEMECOLOR_INDEX_BRIGHTNESS" val="-0.35"/>
  <p:tag name="KSO_WM_UNIT_TEXT_FILL_FORE_SCHEMECOLOR_INDEX" val="14"/>
  <p:tag name="KSO_WM_UNIT_TEXT_FILL_TYPE" val="1"/>
</p:tagLst>
</file>

<file path=ppt/tags/tag155.xml><?xml version="1.0" encoding="utf-8"?>
<p:tagLst xmlns:p="http://schemas.openxmlformats.org/presentationml/2006/main">
  <p:tag name="KSO_WM_UNIT_LINE_FORE_SCHEMECOLOR_INDEX_BRIGHTNESS" val="-0.35"/>
  <p:tag name="KSO_WM_UNIT_LINE_FORE_SCHEMECOLOR_INDEX" val="14"/>
  <p:tag name="KSO_WM_UNIT_LINE_FILL_TYPE" val="2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7.xml><?xml version="1.0" encoding="utf-8"?>
<p:tagLst xmlns:p="http://schemas.openxmlformats.org/presentationml/2006/main">
  <p:tag name="KSO_WPP_MARK_KEY" val="3ec869cb-39df-47f7-bafd-83dfc5d94b62"/>
  <p:tag name="COMMONDATA" val="eyJoZGlkIjoiMmNmYmEwOWQ4Y2Q0M2IxMGZkNjI4ZjhkZDQyNzg1OTYifQ==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Inter"/>
        <a:ea typeface="Inter"/>
        <a:cs typeface=""/>
      </a:majorFont>
      <a:minorFont>
        <a:latin typeface="Inter"/>
        <a:ea typeface="Int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62BAB8"/>
      </a:dk2>
      <a:lt2>
        <a:srgbClr val="EDFAFA"/>
      </a:lt2>
      <a:accent1>
        <a:srgbClr val="62BAB8"/>
      </a:accent1>
      <a:accent2>
        <a:srgbClr val="7EC4B4"/>
      </a:accent2>
      <a:accent3>
        <a:srgbClr val="B3E8C3"/>
      </a:accent3>
      <a:accent4>
        <a:srgbClr val="6FB696"/>
      </a:accent4>
      <a:accent5>
        <a:srgbClr val="649A9F"/>
      </a:accent5>
      <a:accent6>
        <a:srgbClr val="AEDCF3"/>
      </a:accent6>
      <a:hlink>
        <a:srgbClr val="5FCBFB"/>
      </a:hlink>
      <a:folHlink>
        <a:srgbClr val="B759BC"/>
      </a:folHlink>
    </a:clrScheme>
    <a:fontScheme name="自定义 9">
      <a:majorFont>
        <a:latin typeface="Inter"/>
        <a:ea typeface="Inter"/>
        <a:cs typeface=""/>
      </a:majorFont>
      <a:minorFont>
        <a:latin typeface="Inter"/>
        <a:ea typeface="Int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Inter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nter"/>
        <a:ea typeface=""/>
        <a:cs typeface=""/>
        <a:font script="Jpan" typeface="ＭＳ Ｐゴシック"/>
        <a:font script="Hang" typeface="맑은 고딕"/>
        <a:font script="Hans" typeface="Inter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Inter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nter"/>
        <a:ea typeface=""/>
        <a:cs typeface=""/>
        <a:font script="Jpan" typeface="ＭＳ Ｐゴシック"/>
        <a:font script="Hang" typeface="맑은 고딕"/>
        <a:font script="Hans" typeface="Inter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4095</Words>
  <Application>WPS Presentation</Application>
  <PresentationFormat>宽屏</PresentationFormat>
  <Paragraphs>82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SimSun</vt:lpstr>
      <vt:lpstr>Wingdings</vt:lpstr>
      <vt:lpstr>Inter</vt:lpstr>
      <vt:lpstr>Wingdings</vt:lpstr>
      <vt:lpstr>Inter Black</vt:lpstr>
      <vt:lpstr>思源黑体CN Regular</vt:lpstr>
      <vt:lpstr>Calibri</vt:lpstr>
      <vt:lpstr>Microsoft YaHei</vt:lpstr>
      <vt:lpstr>Arial Unicode MS</vt:lpstr>
      <vt:lpstr>思源黑体 Regular</vt:lpstr>
      <vt:lpstr>Open Sans</vt:lpstr>
      <vt:lpstr>Segoe Print</vt:lpstr>
      <vt:lpstr>Calibri Light</vt:lpstr>
      <vt:lpstr>Office 主题​​</vt:lpstr>
      <vt:lpstr>1_Office 主题​​</vt:lpstr>
      <vt:lpstr>Communication Efficient Learning of Deep Networks from Decentralized data H. Brendan McMahan    Eider Moore    Daniel Ramage    Seth Hampson    Blaise Aguera y Arcas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google1594716708</cp:lastModifiedBy>
  <cp:revision>201</cp:revision>
  <dcterms:created xsi:type="dcterms:W3CDTF">2019-06-19T02:08:00Z</dcterms:created>
  <dcterms:modified xsi:type="dcterms:W3CDTF">2025-08-14T04:38:29Z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2057-12.2.0.21936</vt:lpwstr>
  </property>
  <property fmtid="{D5CDD505-2E9C-101B-9397-08002B2CF9AE}" pid="3" name="ICV">
    <vt:lpwstr>6EA5299C848A442C9AEEA6124EF5E30A_12</vt:lpwstr>
  </property>
</Properties>
</file>