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9" r:id="rId6"/>
    <p:sldId id="265" r:id="rId7"/>
    <p:sldId id="266" r:id="rId8"/>
    <p:sldId id="267" r:id="rId9"/>
    <p:sldId id="268" r:id="rId10"/>
    <p:sldId id="261" r:id="rId11"/>
    <p:sldId id="263" r:id="rId12"/>
    <p:sldId id="264"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2C0-E74D-8520-7AA0-FCFDD0269A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1BA2F571-01AA-7FB0-B73D-D2376DF0C2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4C62955-B2BD-33C9-751E-7245D6062EE7}"/>
              </a:ext>
            </a:extLst>
          </p:cNvPr>
          <p:cNvSpPr>
            <a:spLocks noGrp="1"/>
          </p:cNvSpPr>
          <p:nvPr>
            <p:ph type="dt" sz="half" idx="10"/>
          </p:nvPr>
        </p:nvSpPr>
        <p:spPr/>
        <p:txBody>
          <a:bodyPr/>
          <a:lstStyle/>
          <a:p>
            <a:fld id="{E3495830-D805-4F37-9EA6-0DFC7217C44A}" type="datetimeFigureOut">
              <a:rPr lang="en-ID" smtClean="0"/>
              <a:t>08/08/2025</a:t>
            </a:fld>
            <a:endParaRPr lang="en-ID"/>
          </a:p>
        </p:txBody>
      </p:sp>
      <p:sp>
        <p:nvSpPr>
          <p:cNvPr id="5" name="Footer Placeholder 4">
            <a:extLst>
              <a:ext uri="{FF2B5EF4-FFF2-40B4-BE49-F238E27FC236}">
                <a16:creationId xmlns:a16="http://schemas.microsoft.com/office/drawing/2014/main" id="{9ED2A388-EE70-1B74-07F1-14208300DBD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C202D12-D2CD-7364-8EF5-44402616E17B}"/>
              </a:ext>
            </a:extLst>
          </p:cNvPr>
          <p:cNvSpPr>
            <a:spLocks noGrp="1"/>
          </p:cNvSpPr>
          <p:nvPr>
            <p:ph type="sldNum" sz="quarter" idx="12"/>
          </p:nvPr>
        </p:nvSpPr>
        <p:spPr/>
        <p:txBody>
          <a:bodyPr/>
          <a:lstStyle/>
          <a:p>
            <a:fld id="{B3A22383-C924-4738-8C09-9F9F55036106}" type="slidenum">
              <a:rPr lang="en-ID" smtClean="0"/>
              <a:t>‹#›</a:t>
            </a:fld>
            <a:endParaRPr lang="en-ID"/>
          </a:p>
        </p:txBody>
      </p:sp>
    </p:spTree>
    <p:extLst>
      <p:ext uri="{BB962C8B-B14F-4D97-AF65-F5344CB8AC3E}">
        <p14:creationId xmlns:p14="http://schemas.microsoft.com/office/powerpoint/2010/main" val="40390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E489-58A7-7A45-0223-FAA7D06B2B2C}"/>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842F74D-D7BE-6F1F-A1A7-69652E78FF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C944F02-31D7-7958-466A-5A02C0B247BC}"/>
              </a:ext>
            </a:extLst>
          </p:cNvPr>
          <p:cNvSpPr>
            <a:spLocks noGrp="1"/>
          </p:cNvSpPr>
          <p:nvPr>
            <p:ph type="dt" sz="half" idx="10"/>
          </p:nvPr>
        </p:nvSpPr>
        <p:spPr/>
        <p:txBody>
          <a:bodyPr/>
          <a:lstStyle/>
          <a:p>
            <a:fld id="{E3495830-D805-4F37-9EA6-0DFC7217C44A}" type="datetimeFigureOut">
              <a:rPr lang="en-ID" smtClean="0"/>
              <a:t>08/08/2025</a:t>
            </a:fld>
            <a:endParaRPr lang="en-ID"/>
          </a:p>
        </p:txBody>
      </p:sp>
      <p:sp>
        <p:nvSpPr>
          <p:cNvPr id="5" name="Footer Placeholder 4">
            <a:extLst>
              <a:ext uri="{FF2B5EF4-FFF2-40B4-BE49-F238E27FC236}">
                <a16:creationId xmlns:a16="http://schemas.microsoft.com/office/drawing/2014/main" id="{A23917BF-7AED-A4BF-2D4E-9FEA2E4BC0B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E957041-C4F9-05AE-EB35-F42FE59EE33E}"/>
              </a:ext>
            </a:extLst>
          </p:cNvPr>
          <p:cNvSpPr>
            <a:spLocks noGrp="1"/>
          </p:cNvSpPr>
          <p:nvPr>
            <p:ph type="sldNum" sz="quarter" idx="12"/>
          </p:nvPr>
        </p:nvSpPr>
        <p:spPr/>
        <p:txBody>
          <a:bodyPr/>
          <a:lstStyle/>
          <a:p>
            <a:fld id="{B3A22383-C924-4738-8C09-9F9F55036106}" type="slidenum">
              <a:rPr lang="en-ID" smtClean="0"/>
              <a:t>‹#›</a:t>
            </a:fld>
            <a:endParaRPr lang="en-ID"/>
          </a:p>
        </p:txBody>
      </p:sp>
    </p:spTree>
    <p:extLst>
      <p:ext uri="{BB962C8B-B14F-4D97-AF65-F5344CB8AC3E}">
        <p14:creationId xmlns:p14="http://schemas.microsoft.com/office/powerpoint/2010/main" val="233715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F4669B-EEE0-9033-3891-345DE277B1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7F697C9-D533-5BC8-B6A2-8685BD2D5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2291C64-CF6E-BD13-16B7-1FE06B0E4B20}"/>
              </a:ext>
            </a:extLst>
          </p:cNvPr>
          <p:cNvSpPr>
            <a:spLocks noGrp="1"/>
          </p:cNvSpPr>
          <p:nvPr>
            <p:ph type="dt" sz="half" idx="10"/>
          </p:nvPr>
        </p:nvSpPr>
        <p:spPr/>
        <p:txBody>
          <a:bodyPr/>
          <a:lstStyle/>
          <a:p>
            <a:fld id="{E3495830-D805-4F37-9EA6-0DFC7217C44A}" type="datetimeFigureOut">
              <a:rPr lang="en-ID" smtClean="0"/>
              <a:t>08/08/2025</a:t>
            </a:fld>
            <a:endParaRPr lang="en-ID"/>
          </a:p>
        </p:txBody>
      </p:sp>
      <p:sp>
        <p:nvSpPr>
          <p:cNvPr id="5" name="Footer Placeholder 4">
            <a:extLst>
              <a:ext uri="{FF2B5EF4-FFF2-40B4-BE49-F238E27FC236}">
                <a16:creationId xmlns:a16="http://schemas.microsoft.com/office/drawing/2014/main" id="{7313C6AB-67E0-F3A5-6600-37D2008E691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36D82F4-A92D-6267-1A28-DDC73B17FC73}"/>
              </a:ext>
            </a:extLst>
          </p:cNvPr>
          <p:cNvSpPr>
            <a:spLocks noGrp="1"/>
          </p:cNvSpPr>
          <p:nvPr>
            <p:ph type="sldNum" sz="quarter" idx="12"/>
          </p:nvPr>
        </p:nvSpPr>
        <p:spPr/>
        <p:txBody>
          <a:bodyPr/>
          <a:lstStyle/>
          <a:p>
            <a:fld id="{B3A22383-C924-4738-8C09-9F9F55036106}" type="slidenum">
              <a:rPr lang="en-ID" smtClean="0"/>
              <a:t>‹#›</a:t>
            </a:fld>
            <a:endParaRPr lang="en-ID"/>
          </a:p>
        </p:txBody>
      </p:sp>
    </p:spTree>
    <p:extLst>
      <p:ext uri="{BB962C8B-B14F-4D97-AF65-F5344CB8AC3E}">
        <p14:creationId xmlns:p14="http://schemas.microsoft.com/office/powerpoint/2010/main" val="295982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74F3-CFDF-EFE8-F04E-08245A184C5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91907A4-7BFC-FC02-DFDD-DCE2E0F6D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286406F-573F-0C26-42A0-255DC5834619}"/>
              </a:ext>
            </a:extLst>
          </p:cNvPr>
          <p:cNvSpPr>
            <a:spLocks noGrp="1"/>
          </p:cNvSpPr>
          <p:nvPr>
            <p:ph type="dt" sz="half" idx="10"/>
          </p:nvPr>
        </p:nvSpPr>
        <p:spPr/>
        <p:txBody>
          <a:bodyPr/>
          <a:lstStyle/>
          <a:p>
            <a:fld id="{E3495830-D805-4F37-9EA6-0DFC7217C44A}" type="datetimeFigureOut">
              <a:rPr lang="en-ID" smtClean="0"/>
              <a:t>08/08/2025</a:t>
            </a:fld>
            <a:endParaRPr lang="en-ID"/>
          </a:p>
        </p:txBody>
      </p:sp>
      <p:sp>
        <p:nvSpPr>
          <p:cNvPr id="5" name="Footer Placeholder 4">
            <a:extLst>
              <a:ext uri="{FF2B5EF4-FFF2-40B4-BE49-F238E27FC236}">
                <a16:creationId xmlns:a16="http://schemas.microsoft.com/office/drawing/2014/main" id="{C9F3088B-EDD5-E2DE-D560-F13650D9FCC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908C447-1960-BB0C-2EB2-BC099AD93CDA}"/>
              </a:ext>
            </a:extLst>
          </p:cNvPr>
          <p:cNvSpPr>
            <a:spLocks noGrp="1"/>
          </p:cNvSpPr>
          <p:nvPr>
            <p:ph type="sldNum" sz="quarter" idx="12"/>
          </p:nvPr>
        </p:nvSpPr>
        <p:spPr/>
        <p:txBody>
          <a:bodyPr/>
          <a:lstStyle/>
          <a:p>
            <a:fld id="{B3A22383-C924-4738-8C09-9F9F55036106}" type="slidenum">
              <a:rPr lang="en-ID" smtClean="0"/>
              <a:t>‹#›</a:t>
            </a:fld>
            <a:endParaRPr lang="en-ID"/>
          </a:p>
        </p:txBody>
      </p:sp>
    </p:spTree>
    <p:extLst>
      <p:ext uri="{BB962C8B-B14F-4D97-AF65-F5344CB8AC3E}">
        <p14:creationId xmlns:p14="http://schemas.microsoft.com/office/powerpoint/2010/main" val="393407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C269-60EC-B025-637B-C90FC745A6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E4F045A-167A-97AC-57AA-1F785E2DD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BB6318-AB39-F60A-258B-5440B2E47DA7}"/>
              </a:ext>
            </a:extLst>
          </p:cNvPr>
          <p:cNvSpPr>
            <a:spLocks noGrp="1"/>
          </p:cNvSpPr>
          <p:nvPr>
            <p:ph type="dt" sz="half" idx="10"/>
          </p:nvPr>
        </p:nvSpPr>
        <p:spPr/>
        <p:txBody>
          <a:bodyPr/>
          <a:lstStyle/>
          <a:p>
            <a:fld id="{E3495830-D805-4F37-9EA6-0DFC7217C44A}" type="datetimeFigureOut">
              <a:rPr lang="en-ID" smtClean="0"/>
              <a:t>08/08/2025</a:t>
            </a:fld>
            <a:endParaRPr lang="en-ID"/>
          </a:p>
        </p:txBody>
      </p:sp>
      <p:sp>
        <p:nvSpPr>
          <p:cNvPr id="5" name="Footer Placeholder 4">
            <a:extLst>
              <a:ext uri="{FF2B5EF4-FFF2-40B4-BE49-F238E27FC236}">
                <a16:creationId xmlns:a16="http://schemas.microsoft.com/office/drawing/2014/main" id="{9F0F2E4C-FF55-4CB0-0944-E8CFEC7A47E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4FBC6DD-F492-70AE-EA59-6BA2AB320177}"/>
              </a:ext>
            </a:extLst>
          </p:cNvPr>
          <p:cNvSpPr>
            <a:spLocks noGrp="1"/>
          </p:cNvSpPr>
          <p:nvPr>
            <p:ph type="sldNum" sz="quarter" idx="12"/>
          </p:nvPr>
        </p:nvSpPr>
        <p:spPr/>
        <p:txBody>
          <a:bodyPr/>
          <a:lstStyle/>
          <a:p>
            <a:fld id="{B3A22383-C924-4738-8C09-9F9F55036106}" type="slidenum">
              <a:rPr lang="en-ID" smtClean="0"/>
              <a:t>‹#›</a:t>
            </a:fld>
            <a:endParaRPr lang="en-ID"/>
          </a:p>
        </p:txBody>
      </p:sp>
    </p:spTree>
    <p:extLst>
      <p:ext uri="{BB962C8B-B14F-4D97-AF65-F5344CB8AC3E}">
        <p14:creationId xmlns:p14="http://schemas.microsoft.com/office/powerpoint/2010/main" val="65531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47B3-E09D-7471-8EEA-884ED23A922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80D3484-07F1-D90B-DB7D-108F07F27B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83D1AF1-12E3-3D9A-6310-752FED338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43B4EA33-6DC0-7992-9FB9-212844D10B19}"/>
              </a:ext>
            </a:extLst>
          </p:cNvPr>
          <p:cNvSpPr>
            <a:spLocks noGrp="1"/>
          </p:cNvSpPr>
          <p:nvPr>
            <p:ph type="dt" sz="half" idx="10"/>
          </p:nvPr>
        </p:nvSpPr>
        <p:spPr/>
        <p:txBody>
          <a:bodyPr/>
          <a:lstStyle/>
          <a:p>
            <a:fld id="{E3495830-D805-4F37-9EA6-0DFC7217C44A}" type="datetimeFigureOut">
              <a:rPr lang="en-ID" smtClean="0"/>
              <a:t>08/08/2025</a:t>
            </a:fld>
            <a:endParaRPr lang="en-ID"/>
          </a:p>
        </p:txBody>
      </p:sp>
      <p:sp>
        <p:nvSpPr>
          <p:cNvPr id="6" name="Footer Placeholder 5">
            <a:extLst>
              <a:ext uri="{FF2B5EF4-FFF2-40B4-BE49-F238E27FC236}">
                <a16:creationId xmlns:a16="http://schemas.microsoft.com/office/drawing/2014/main" id="{80E58882-6DAC-A480-F74E-B6CC09EA960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78D81D1-A56A-FFA3-205D-C29E1754D325}"/>
              </a:ext>
            </a:extLst>
          </p:cNvPr>
          <p:cNvSpPr>
            <a:spLocks noGrp="1"/>
          </p:cNvSpPr>
          <p:nvPr>
            <p:ph type="sldNum" sz="quarter" idx="12"/>
          </p:nvPr>
        </p:nvSpPr>
        <p:spPr/>
        <p:txBody>
          <a:bodyPr/>
          <a:lstStyle/>
          <a:p>
            <a:fld id="{B3A22383-C924-4738-8C09-9F9F55036106}" type="slidenum">
              <a:rPr lang="en-ID" smtClean="0"/>
              <a:t>‹#›</a:t>
            </a:fld>
            <a:endParaRPr lang="en-ID"/>
          </a:p>
        </p:txBody>
      </p:sp>
    </p:spTree>
    <p:extLst>
      <p:ext uri="{BB962C8B-B14F-4D97-AF65-F5344CB8AC3E}">
        <p14:creationId xmlns:p14="http://schemas.microsoft.com/office/powerpoint/2010/main" val="105358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0DBB-FCC2-1B12-2DFB-60509298A325}"/>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A3FA090-D01B-BEFB-FC4B-9154F4831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1319FA-D056-900C-F675-63BC289ED0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4237ACF-63FB-88E4-171E-CA877E40A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CE2E1-F275-A8C6-4224-9722A8EB6B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8B5EEE0-4E2E-FCCD-EB06-CE5221483F5D}"/>
              </a:ext>
            </a:extLst>
          </p:cNvPr>
          <p:cNvSpPr>
            <a:spLocks noGrp="1"/>
          </p:cNvSpPr>
          <p:nvPr>
            <p:ph type="dt" sz="half" idx="10"/>
          </p:nvPr>
        </p:nvSpPr>
        <p:spPr/>
        <p:txBody>
          <a:bodyPr/>
          <a:lstStyle/>
          <a:p>
            <a:fld id="{E3495830-D805-4F37-9EA6-0DFC7217C44A}" type="datetimeFigureOut">
              <a:rPr lang="en-ID" smtClean="0"/>
              <a:t>08/08/2025</a:t>
            </a:fld>
            <a:endParaRPr lang="en-ID"/>
          </a:p>
        </p:txBody>
      </p:sp>
      <p:sp>
        <p:nvSpPr>
          <p:cNvPr id="8" name="Footer Placeholder 7">
            <a:extLst>
              <a:ext uri="{FF2B5EF4-FFF2-40B4-BE49-F238E27FC236}">
                <a16:creationId xmlns:a16="http://schemas.microsoft.com/office/drawing/2014/main" id="{DA250344-D5B5-FFB9-12D6-474129F6EEFA}"/>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BA63213-2A24-6F4E-EAD7-F0865C620B1C}"/>
              </a:ext>
            </a:extLst>
          </p:cNvPr>
          <p:cNvSpPr>
            <a:spLocks noGrp="1"/>
          </p:cNvSpPr>
          <p:nvPr>
            <p:ph type="sldNum" sz="quarter" idx="12"/>
          </p:nvPr>
        </p:nvSpPr>
        <p:spPr/>
        <p:txBody>
          <a:bodyPr/>
          <a:lstStyle/>
          <a:p>
            <a:fld id="{B3A22383-C924-4738-8C09-9F9F55036106}" type="slidenum">
              <a:rPr lang="en-ID" smtClean="0"/>
              <a:t>‹#›</a:t>
            </a:fld>
            <a:endParaRPr lang="en-ID"/>
          </a:p>
        </p:txBody>
      </p:sp>
    </p:spTree>
    <p:extLst>
      <p:ext uri="{BB962C8B-B14F-4D97-AF65-F5344CB8AC3E}">
        <p14:creationId xmlns:p14="http://schemas.microsoft.com/office/powerpoint/2010/main" val="19076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C042-206B-F4A2-53D5-33566F517A23}"/>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FF5A5AEC-497F-96F4-FB27-A5784FFAD457}"/>
              </a:ext>
            </a:extLst>
          </p:cNvPr>
          <p:cNvSpPr>
            <a:spLocks noGrp="1"/>
          </p:cNvSpPr>
          <p:nvPr>
            <p:ph type="dt" sz="half" idx="10"/>
          </p:nvPr>
        </p:nvSpPr>
        <p:spPr/>
        <p:txBody>
          <a:bodyPr/>
          <a:lstStyle/>
          <a:p>
            <a:fld id="{E3495830-D805-4F37-9EA6-0DFC7217C44A}" type="datetimeFigureOut">
              <a:rPr lang="en-ID" smtClean="0"/>
              <a:t>08/08/2025</a:t>
            </a:fld>
            <a:endParaRPr lang="en-ID"/>
          </a:p>
        </p:txBody>
      </p:sp>
      <p:sp>
        <p:nvSpPr>
          <p:cNvPr id="4" name="Footer Placeholder 3">
            <a:extLst>
              <a:ext uri="{FF2B5EF4-FFF2-40B4-BE49-F238E27FC236}">
                <a16:creationId xmlns:a16="http://schemas.microsoft.com/office/drawing/2014/main" id="{5A2C1563-1E01-76DD-5755-CEC1588C5710}"/>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F44500BE-764E-6169-7B20-6A994D3E6A0F}"/>
              </a:ext>
            </a:extLst>
          </p:cNvPr>
          <p:cNvSpPr>
            <a:spLocks noGrp="1"/>
          </p:cNvSpPr>
          <p:nvPr>
            <p:ph type="sldNum" sz="quarter" idx="12"/>
          </p:nvPr>
        </p:nvSpPr>
        <p:spPr/>
        <p:txBody>
          <a:bodyPr/>
          <a:lstStyle/>
          <a:p>
            <a:fld id="{B3A22383-C924-4738-8C09-9F9F55036106}" type="slidenum">
              <a:rPr lang="en-ID" smtClean="0"/>
              <a:t>‹#›</a:t>
            </a:fld>
            <a:endParaRPr lang="en-ID"/>
          </a:p>
        </p:txBody>
      </p:sp>
    </p:spTree>
    <p:extLst>
      <p:ext uri="{BB962C8B-B14F-4D97-AF65-F5344CB8AC3E}">
        <p14:creationId xmlns:p14="http://schemas.microsoft.com/office/powerpoint/2010/main" val="121424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A3615-7708-74D8-C2FE-9D5C4A9FE863}"/>
              </a:ext>
            </a:extLst>
          </p:cNvPr>
          <p:cNvSpPr>
            <a:spLocks noGrp="1"/>
          </p:cNvSpPr>
          <p:nvPr>
            <p:ph type="dt" sz="half" idx="10"/>
          </p:nvPr>
        </p:nvSpPr>
        <p:spPr/>
        <p:txBody>
          <a:bodyPr/>
          <a:lstStyle/>
          <a:p>
            <a:fld id="{E3495830-D805-4F37-9EA6-0DFC7217C44A}" type="datetimeFigureOut">
              <a:rPr lang="en-ID" smtClean="0"/>
              <a:t>08/08/2025</a:t>
            </a:fld>
            <a:endParaRPr lang="en-ID"/>
          </a:p>
        </p:txBody>
      </p:sp>
      <p:sp>
        <p:nvSpPr>
          <p:cNvPr id="3" name="Footer Placeholder 2">
            <a:extLst>
              <a:ext uri="{FF2B5EF4-FFF2-40B4-BE49-F238E27FC236}">
                <a16:creationId xmlns:a16="http://schemas.microsoft.com/office/drawing/2014/main" id="{A8D973B5-7DAE-9F2F-D99E-DD3B5D1CA7C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173D19E5-4056-C153-54FA-0F1DEF473931}"/>
              </a:ext>
            </a:extLst>
          </p:cNvPr>
          <p:cNvSpPr>
            <a:spLocks noGrp="1"/>
          </p:cNvSpPr>
          <p:nvPr>
            <p:ph type="sldNum" sz="quarter" idx="12"/>
          </p:nvPr>
        </p:nvSpPr>
        <p:spPr/>
        <p:txBody>
          <a:bodyPr/>
          <a:lstStyle/>
          <a:p>
            <a:fld id="{B3A22383-C924-4738-8C09-9F9F55036106}" type="slidenum">
              <a:rPr lang="en-ID" smtClean="0"/>
              <a:t>‹#›</a:t>
            </a:fld>
            <a:endParaRPr lang="en-ID"/>
          </a:p>
        </p:txBody>
      </p:sp>
    </p:spTree>
    <p:extLst>
      <p:ext uri="{BB962C8B-B14F-4D97-AF65-F5344CB8AC3E}">
        <p14:creationId xmlns:p14="http://schemas.microsoft.com/office/powerpoint/2010/main" val="64329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210B-6B4E-0C07-397C-371347203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87AA61F8-A95D-2B00-DC05-BF0390C03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1DF570C-8D5A-EFA4-E226-FB761F1F4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F8625-5749-1415-AE67-A9492D12D9C0}"/>
              </a:ext>
            </a:extLst>
          </p:cNvPr>
          <p:cNvSpPr>
            <a:spLocks noGrp="1"/>
          </p:cNvSpPr>
          <p:nvPr>
            <p:ph type="dt" sz="half" idx="10"/>
          </p:nvPr>
        </p:nvSpPr>
        <p:spPr/>
        <p:txBody>
          <a:bodyPr/>
          <a:lstStyle/>
          <a:p>
            <a:fld id="{E3495830-D805-4F37-9EA6-0DFC7217C44A}" type="datetimeFigureOut">
              <a:rPr lang="en-ID" smtClean="0"/>
              <a:t>08/08/2025</a:t>
            </a:fld>
            <a:endParaRPr lang="en-ID"/>
          </a:p>
        </p:txBody>
      </p:sp>
      <p:sp>
        <p:nvSpPr>
          <p:cNvPr id="6" name="Footer Placeholder 5">
            <a:extLst>
              <a:ext uri="{FF2B5EF4-FFF2-40B4-BE49-F238E27FC236}">
                <a16:creationId xmlns:a16="http://schemas.microsoft.com/office/drawing/2014/main" id="{01EBED27-0B64-91A8-7096-F08E5150172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0940248-0F6D-3B7D-D039-74126CE94195}"/>
              </a:ext>
            </a:extLst>
          </p:cNvPr>
          <p:cNvSpPr>
            <a:spLocks noGrp="1"/>
          </p:cNvSpPr>
          <p:nvPr>
            <p:ph type="sldNum" sz="quarter" idx="12"/>
          </p:nvPr>
        </p:nvSpPr>
        <p:spPr/>
        <p:txBody>
          <a:bodyPr/>
          <a:lstStyle/>
          <a:p>
            <a:fld id="{B3A22383-C924-4738-8C09-9F9F55036106}" type="slidenum">
              <a:rPr lang="en-ID" smtClean="0"/>
              <a:t>‹#›</a:t>
            </a:fld>
            <a:endParaRPr lang="en-ID"/>
          </a:p>
        </p:txBody>
      </p:sp>
    </p:spTree>
    <p:extLst>
      <p:ext uri="{BB962C8B-B14F-4D97-AF65-F5344CB8AC3E}">
        <p14:creationId xmlns:p14="http://schemas.microsoft.com/office/powerpoint/2010/main" val="180673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40F25-5DF8-EE85-3E87-373EEC7DC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87A1784-FD17-168C-A1C4-3B7EE4CE2B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203C3767-970B-5E8F-A654-382902FF3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472D7-CBA9-A879-7F4A-CF96993D0208}"/>
              </a:ext>
            </a:extLst>
          </p:cNvPr>
          <p:cNvSpPr>
            <a:spLocks noGrp="1"/>
          </p:cNvSpPr>
          <p:nvPr>
            <p:ph type="dt" sz="half" idx="10"/>
          </p:nvPr>
        </p:nvSpPr>
        <p:spPr/>
        <p:txBody>
          <a:bodyPr/>
          <a:lstStyle/>
          <a:p>
            <a:fld id="{E3495830-D805-4F37-9EA6-0DFC7217C44A}" type="datetimeFigureOut">
              <a:rPr lang="en-ID" smtClean="0"/>
              <a:t>08/08/2025</a:t>
            </a:fld>
            <a:endParaRPr lang="en-ID"/>
          </a:p>
        </p:txBody>
      </p:sp>
      <p:sp>
        <p:nvSpPr>
          <p:cNvPr id="6" name="Footer Placeholder 5">
            <a:extLst>
              <a:ext uri="{FF2B5EF4-FFF2-40B4-BE49-F238E27FC236}">
                <a16:creationId xmlns:a16="http://schemas.microsoft.com/office/drawing/2014/main" id="{C415C213-009B-7BBA-8F7B-14B7391923D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6189CA5-9814-ED40-87E5-0717585AD532}"/>
              </a:ext>
            </a:extLst>
          </p:cNvPr>
          <p:cNvSpPr>
            <a:spLocks noGrp="1"/>
          </p:cNvSpPr>
          <p:nvPr>
            <p:ph type="sldNum" sz="quarter" idx="12"/>
          </p:nvPr>
        </p:nvSpPr>
        <p:spPr/>
        <p:txBody>
          <a:bodyPr/>
          <a:lstStyle/>
          <a:p>
            <a:fld id="{B3A22383-C924-4738-8C09-9F9F55036106}" type="slidenum">
              <a:rPr lang="en-ID" smtClean="0"/>
              <a:t>‹#›</a:t>
            </a:fld>
            <a:endParaRPr lang="en-ID"/>
          </a:p>
        </p:txBody>
      </p:sp>
    </p:spTree>
    <p:extLst>
      <p:ext uri="{BB962C8B-B14F-4D97-AF65-F5344CB8AC3E}">
        <p14:creationId xmlns:p14="http://schemas.microsoft.com/office/powerpoint/2010/main" val="307196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A038B-B514-0A5B-66DA-A9A84C1EC9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5D8E81F-50FC-2914-0BCC-E566B9840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F500BA7-B5E5-E38F-6460-B0D9CEDD3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95830-D805-4F37-9EA6-0DFC7217C44A}" type="datetimeFigureOut">
              <a:rPr lang="en-ID" smtClean="0"/>
              <a:t>08/08/2025</a:t>
            </a:fld>
            <a:endParaRPr lang="en-ID"/>
          </a:p>
        </p:txBody>
      </p:sp>
      <p:sp>
        <p:nvSpPr>
          <p:cNvPr id="5" name="Footer Placeholder 4">
            <a:extLst>
              <a:ext uri="{FF2B5EF4-FFF2-40B4-BE49-F238E27FC236}">
                <a16:creationId xmlns:a16="http://schemas.microsoft.com/office/drawing/2014/main" id="{5E29C04E-2D4F-DFCA-FC78-D84BF17AC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90C1B298-57FC-2DE2-127B-9C509F09B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22383-C924-4738-8C09-9F9F55036106}" type="slidenum">
              <a:rPr lang="en-ID" smtClean="0"/>
              <a:t>‹#›</a:t>
            </a:fld>
            <a:endParaRPr lang="en-ID"/>
          </a:p>
        </p:txBody>
      </p:sp>
    </p:spTree>
    <p:extLst>
      <p:ext uri="{BB962C8B-B14F-4D97-AF65-F5344CB8AC3E}">
        <p14:creationId xmlns:p14="http://schemas.microsoft.com/office/powerpoint/2010/main" val="173961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CA94-7EC7-6284-2E01-94E00D4A2AFC}"/>
              </a:ext>
            </a:extLst>
          </p:cNvPr>
          <p:cNvSpPr>
            <a:spLocks noGrp="1"/>
          </p:cNvSpPr>
          <p:nvPr>
            <p:ph type="ctrTitle"/>
          </p:nvPr>
        </p:nvSpPr>
        <p:spPr/>
        <p:txBody>
          <a:bodyPr>
            <a:normAutofit fontScale="90000"/>
          </a:bodyPr>
          <a:lstStyle/>
          <a:p>
            <a:r>
              <a:rPr lang="en-US" b="1" dirty="0"/>
              <a:t>Communication Efficient Learning of Deep Networks from Decentralized data</a:t>
            </a:r>
            <a:br>
              <a:rPr lang="en-US" dirty="0"/>
            </a:br>
            <a:r>
              <a:rPr lang="en-ID" sz="1600" b="1" i="1" dirty="0"/>
              <a:t>H. Brendan McMahan    Eider Moore    Daniel Ramage    Seth Hampson    Blaise </a:t>
            </a:r>
            <a:r>
              <a:rPr lang="en-ID" sz="1600" b="1" i="1" dirty="0" err="1"/>
              <a:t>Aguera</a:t>
            </a:r>
            <a:r>
              <a:rPr lang="en-ID" sz="1600" b="1" i="1" dirty="0"/>
              <a:t> y </a:t>
            </a:r>
            <a:r>
              <a:rPr lang="en-ID" sz="1600" b="1" i="1" dirty="0" err="1"/>
              <a:t>Arcas</a:t>
            </a:r>
            <a:endParaRPr lang="en-ID" sz="1600" b="1" i="1" dirty="0"/>
          </a:p>
        </p:txBody>
      </p:sp>
      <p:sp>
        <p:nvSpPr>
          <p:cNvPr id="3" name="Subtitle 2">
            <a:extLst>
              <a:ext uri="{FF2B5EF4-FFF2-40B4-BE49-F238E27FC236}">
                <a16:creationId xmlns:a16="http://schemas.microsoft.com/office/drawing/2014/main" id="{528562EC-07C9-7C24-6506-33F022AFE431}"/>
              </a:ext>
            </a:extLst>
          </p:cNvPr>
          <p:cNvSpPr>
            <a:spLocks noGrp="1"/>
          </p:cNvSpPr>
          <p:nvPr>
            <p:ph type="subTitle" idx="1"/>
          </p:nvPr>
        </p:nvSpPr>
        <p:spPr/>
        <p:txBody>
          <a:bodyPr>
            <a:normAutofit/>
          </a:bodyPr>
          <a:lstStyle/>
          <a:p>
            <a:r>
              <a:rPr lang="en-US" sz="1400" b="1" dirty="0"/>
              <a:t>Team 07: </a:t>
            </a:r>
            <a:r>
              <a:rPr lang="en-US" sz="1400" b="1" dirty="0" err="1"/>
              <a:t>CyberDyneSystems</a:t>
            </a:r>
            <a:r>
              <a:rPr lang="en-US" sz="1400" b="1" dirty="0"/>
              <a:t> </a:t>
            </a:r>
          </a:p>
          <a:p>
            <a:r>
              <a:rPr lang="en-US" sz="1400" dirty="0"/>
              <a:t>Kapil Kanna</a:t>
            </a:r>
          </a:p>
          <a:p>
            <a:r>
              <a:rPr lang="en-US" sz="1400" dirty="0"/>
              <a:t>Adithyaa </a:t>
            </a:r>
            <a:r>
              <a:rPr lang="en-US" sz="1400" dirty="0" err="1"/>
              <a:t>Seyyone</a:t>
            </a:r>
            <a:endParaRPr lang="en-US" sz="1400" dirty="0"/>
          </a:p>
          <a:p>
            <a:r>
              <a:rPr lang="en-US" sz="1400" dirty="0"/>
              <a:t>Yuvan </a:t>
            </a:r>
            <a:r>
              <a:rPr lang="en-US" sz="1400" dirty="0" err="1"/>
              <a:t>Dhurghesh</a:t>
            </a:r>
            <a:endParaRPr lang="en-US" sz="1400" dirty="0"/>
          </a:p>
          <a:p>
            <a:r>
              <a:rPr lang="en-US" sz="1400" dirty="0" err="1"/>
              <a:t>Akshaay</a:t>
            </a:r>
            <a:endParaRPr lang="en-US" sz="1400" dirty="0"/>
          </a:p>
        </p:txBody>
      </p:sp>
    </p:spTree>
    <p:extLst>
      <p:ext uri="{BB962C8B-B14F-4D97-AF65-F5344CB8AC3E}">
        <p14:creationId xmlns:p14="http://schemas.microsoft.com/office/powerpoint/2010/main" val="77117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3A5F-4489-7BD6-F5A4-2692EBF378E2}"/>
              </a:ext>
            </a:extLst>
          </p:cNvPr>
          <p:cNvSpPr>
            <a:spLocks noGrp="1"/>
          </p:cNvSpPr>
          <p:nvPr>
            <p:ph type="title"/>
          </p:nvPr>
        </p:nvSpPr>
        <p:spPr/>
        <p:txBody>
          <a:bodyPr/>
          <a:lstStyle/>
          <a:p>
            <a:r>
              <a:rPr lang="en-ID" b="1" dirty="0"/>
              <a:t>Federated Averaging Algorithm</a:t>
            </a:r>
          </a:p>
        </p:txBody>
      </p:sp>
      <p:sp>
        <p:nvSpPr>
          <p:cNvPr id="3" name="Content Placeholder 2">
            <a:extLst>
              <a:ext uri="{FF2B5EF4-FFF2-40B4-BE49-F238E27FC236}">
                <a16:creationId xmlns:a16="http://schemas.microsoft.com/office/drawing/2014/main" id="{7C2F71F6-A5F5-71DE-E70D-AB9E1A6B60FF}"/>
              </a:ext>
            </a:extLst>
          </p:cNvPr>
          <p:cNvSpPr>
            <a:spLocks noGrp="1"/>
          </p:cNvSpPr>
          <p:nvPr>
            <p:ph idx="1"/>
          </p:nvPr>
        </p:nvSpPr>
        <p:spPr/>
        <p:txBody>
          <a:bodyPr>
            <a:normAutofit/>
          </a:bodyPr>
          <a:lstStyle/>
          <a:p>
            <a:pPr marL="0" indent="0">
              <a:buNone/>
            </a:pPr>
            <a:r>
              <a:rPr lang="en-US" dirty="0" err="1"/>
              <a:t>FedAvg</a:t>
            </a:r>
            <a:r>
              <a:rPr lang="en-US" dirty="0"/>
              <a:t> is the foundational algorithm in federated </a:t>
            </a:r>
            <a:r>
              <a:rPr lang="en-US" dirty="0" err="1"/>
              <a:t>learning.A</a:t>
            </a:r>
            <a:r>
              <a:rPr lang="en-US" dirty="0"/>
              <a:t> central server initializes a model (e.g., 199K-parameter perceptron on MNIST, 1.6M CNN on CIFAR-10, or 866K LSTM for text).A subset of clients is randomly selected; each performs local training using SGD on private data for a few </a:t>
            </a:r>
            <a:r>
              <a:rPr lang="en-US" dirty="0" err="1"/>
              <a:t>epochs.Clients</a:t>
            </a:r>
            <a:r>
              <a:rPr lang="en-US" dirty="0"/>
              <a:t> return only their updated </a:t>
            </a:r>
            <a:r>
              <a:rPr lang="en-US" dirty="0" err="1"/>
              <a:t>weights.The</a:t>
            </a:r>
            <a:r>
              <a:rPr lang="en-US" dirty="0"/>
              <a:t> server performs weighted averaging (by data size) to form a global </a:t>
            </a:r>
            <a:r>
              <a:rPr lang="en-US" dirty="0" err="1"/>
              <a:t>model.The</a:t>
            </a:r>
            <a:r>
              <a:rPr lang="en-US" dirty="0"/>
              <a:t> process repeats across communication </a:t>
            </a:r>
            <a:r>
              <a:rPr lang="en-US" dirty="0" err="1"/>
              <a:t>rounds.Reduces</a:t>
            </a:r>
            <a:r>
              <a:rPr lang="en-US" dirty="0"/>
              <a:t> communication rounds by up to 100× vs. centralized SGD.</a:t>
            </a:r>
            <a:endParaRPr lang="en-ID" dirty="0"/>
          </a:p>
        </p:txBody>
      </p:sp>
    </p:spTree>
    <p:extLst>
      <p:ext uri="{BB962C8B-B14F-4D97-AF65-F5344CB8AC3E}">
        <p14:creationId xmlns:p14="http://schemas.microsoft.com/office/powerpoint/2010/main" val="229230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3A73-61D6-A8B0-D74C-947E7FC1ED67}"/>
              </a:ext>
            </a:extLst>
          </p:cNvPr>
          <p:cNvSpPr>
            <a:spLocks noGrp="1"/>
          </p:cNvSpPr>
          <p:nvPr>
            <p:ph type="title"/>
          </p:nvPr>
        </p:nvSpPr>
        <p:spPr/>
        <p:txBody>
          <a:bodyPr/>
          <a:lstStyle/>
          <a:p>
            <a:r>
              <a:rPr lang="en-ID" b="1" dirty="0"/>
              <a:t>Enhanced </a:t>
            </a:r>
            <a:r>
              <a:rPr lang="en-ID" b="1" dirty="0" err="1"/>
              <a:t>FedAvg</a:t>
            </a:r>
            <a:r>
              <a:rPr lang="en-ID" b="1" dirty="0"/>
              <a:t> Algorithm</a:t>
            </a:r>
          </a:p>
        </p:txBody>
      </p:sp>
      <p:sp>
        <p:nvSpPr>
          <p:cNvPr id="3" name="Content Placeholder 2">
            <a:extLst>
              <a:ext uri="{FF2B5EF4-FFF2-40B4-BE49-F238E27FC236}">
                <a16:creationId xmlns:a16="http://schemas.microsoft.com/office/drawing/2014/main" id="{416AEE44-729D-F60B-40C0-6870F9855271}"/>
              </a:ext>
            </a:extLst>
          </p:cNvPr>
          <p:cNvSpPr>
            <a:spLocks noGrp="1"/>
          </p:cNvSpPr>
          <p:nvPr>
            <p:ph idx="1"/>
          </p:nvPr>
        </p:nvSpPr>
        <p:spPr/>
        <p:txBody>
          <a:bodyPr>
            <a:normAutofit/>
          </a:bodyPr>
          <a:lstStyle/>
          <a:p>
            <a:pPr marL="0" indent="0">
              <a:buNone/>
            </a:pPr>
            <a:r>
              <a:rPr lang="en-US" dirty="0"/>
              <a:t>To address </a:t>
            </a:r>
            <a:r>
              <a:rPr lang="en-US" dirty="0" err="1"/>
              <a:t>FedAvg</a:t>
            </a:r>
            <a:r>
              <a:rPr lang="en-US" dirty="0"/>
              <a:t> limitations, several improvements have been proposed under Enhanced </a:t>
            </a:r>
            <a:r>
              <a:rPr lang="en-US" dirty="0" err="1"/>
              <a:t>FedAvg:Resource-aware</a:t>
            </a:r>
            <a:r>
              <a:rPr lang="en-US" dirty="0"/>
              <a:t> selection: Chooses clients based on CPU, bandwidth, and battery to speed up training (40% faster in IoT tests). (e.g., Resource-Aware </a:t>
            </a:r>
            <a:r>
              <a:rPr lang="en-US" dirty="0" err="1"/>
              <a:t>FedAvg</a:t>
            </a:r>
            <a:r>
              <a:rPr lang="en-US" dirty="0"/>
              <a:t>)Stability under non-IID data: Adds a regularization term to constrain local updates, improving convergence. (e.g., </a:t>
            </a:r>
            <a:r>
              <a:rPr lang="en-US" dirty="0" err="1"/>
              <a:t>FedProx</a:t>
            </a:r>
            <a:r>
              <a:rPr lang="en-US" dirty="0"/>
              <a:t>)Adaptive local workloads: Dynamically adjusts batch sizes and epochs using update history and latency, reducing required rounds by 30%. (e.g., </a:t>
            </a:r>
            <a:r>
              <a:rPr lang="en-US" dirty="0" err="1"/>
              <a:t>AdaFedOpt</a:t>
            </a:r>
            <a:r>
              <a:rPr lang="en-US" dirty="0"/>
              <a:t>)Smart client selection: Uses learning-based policies to choose clients that maximize performance per time/energy unit (25% faster convergence). (e.g., RL-based Scheduling)</a:t>
            </a:r>
            <a:endParaRPr lang="en-ID" dirty="0"/>
          </a:p>
        </p:txBody>
      </p:sp>
    </p:spTree>
    <p:extLst>
      <p:ext uri="{BB962C8B-B14F-4D97-AF65-F5344CB8AC3E}">
        <p14:creationId xmlns:p14="http://schemas.microsoft.com/office/powerpoint/2010/main" val="407128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3842-B97B-B73B-99BD-5CAFE202FC1C}"/>
              </a:ext>
            </a:extLst>
          </p:cNvPr>
          <p:cNvSpPr>
            <a:spLocks noGrp="1"/>
          </p:cNvSpPr>
          <p:nvPr>
            <p:ph type="title"/>
          </p:nvPr>
        </p:nvSpPr>
        <p:spPr/>
        <p:txBody>
          <a:bodyPr/>
          <a:lstStyle/>
          <a:p>
            <a:r>
              <a:rPr lang="en-US" b="1" dirty="0"/>
              <a:t>Limitations of Federated Learning Algorithms</a:t>
            </a:r>
            <a:endParaRPr lang="en-ID" b="1" dirty="0"/>
          </a:p>
        </p:txBody>
      </p:sp>
      <p:sp>
        <p:nvSpPr>
          <p:cNvPr id="3" name="Content Placeholder 2">
            <a:extLst>
              <a:ext uri="{FF2B5EF4-FFF2-40B4-BE49-F238E27FC236}">
                <a16:creationId xmlns:a16="http://schemas.microsoft.com/office/drawing/2014/main" id="{F360C548-4954-21D8-1F84-854E4D90F1E4}"/>
              </a:ext>
            </a:extLst>
          </p:cNvPr>
          <p:cNvSpPr>
            <a:spLocks noGrp="1"/>
          </p:cNvSpPr>
          <p:nvPr>
            <p:ph idx="1"/>
          </p:nvPr>
        </p:nvSpPr>
        <p:spPr/>
        <p:txBody>
          <a:bodyPr/>
          <a:lstStyle/>
          <a:p>
            <a:pPr marL="0" indent="0">
              <a:buNone/>
            </a:pPr>
            <a:r>
              <a:rPr lang="en-US" dirty="0"/>
              <a:t>Data heterogeneity can lead to unstable convergence and biased global </a:t>
            </a:r>
            <a:r>
              <a:rPr lang="en-US" dirty="0" err="1"/>
              <a:t>models.Encryption</a:t>
            </a:r>
            <a:r>
              <a:rPr lang="en-US" dirty="0"/>
              <a:t> overhead adds compute cost, though necessary for </a:t>
            </a:r>
            <a:r>
              <a:rPr lang="en-US" dirty="0" err="1"/>
              <a:t>privacy.Malicious</a:t>
            </a:r>
            <a:r>
              <a:rPr lang="en-US" dirty="0"/>
              <a:t> clients may poison updates, but detecting them remains </a:t>
            </a:r>
            <a:r>
              <a:rPr lang="en-US" dirty="0" err="1"/>
              <a:t>hard.Inconsistent</a:t>
            </a:r>
            <a:r>
              <a:rPr lang="en-US" dirty="0"/>
              <a:t> data formats or accents (e.g., American vs. British speech) hurt performance if real-world data differs from </a:t>
            </a:r>
            <a:r>
              <a:rPr lang="en-US" dirty="0" err="1"/>
              <a:t>assumptions.In</a:t>
            </a:r>
            <a:r>
              <a:rPr lang="en-US" dirty="0"/>
              <a:t> federated setups, communication (not compute) is the main </a:t>
            </a:r>
            <a:r>
              <a:rPr lang="en-US" dirty="0" err="1"/>
              <a:t>bottleneck.Network</a:t>
            </a:r>
            <a:r>
              <a:rPr lang="en-US" dirty="0"/>
              <a:t> reliability and bandwidth are crucial constraints in deployment.</a:t>
            </a:r>
            <a:endParaRPr lang="en-ID" dirty="0"/>
          </a:p>
        </p:txBody>
      </p:sp>
    </p:spTree>
    <p:extLst>
      <p:ext uri="{BB962C8B-B14F-4D97-AF65-F5344CB8AC3E}">
        <p14:creationId xmlns:p14="http://schemas.microsoft.com/office/powerpoint/2010/main" val="172210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A52B-2A33-B271-6F87-9D0D351F3297}"/>
              </a:ext>
            </a:extLst>
          </p:cNvPr>
          <p:cNvSpPr>
            <a:spLocks noGrp="1"/>
          </p:cNvSpPr>
          <p:nvPr>
            <p:ph type="title"/>
          </p:nvPr>
        </p:nvSpPr>
        <p:spPr/>
        <p:txBody>
          <a:bodyPr/>
          <a:lstStyle/>
          <a:p>
            <a:r>
              <a:rPr lang="en-US" b="1" dirty="0"/>
              <a:t>State-of-the-art literature</a:t>
            </a:r>
            <a:endParaRPr lang="en-ID" b="1" dirty="0"/>
          </a:p>
        </p:txBody>
      </p:sp>
      <p:sp>
        <p:nvSpPr>
          <p:cNvPr id="3" name="Content Placeholder 2">
            <a:extLst>
              <a:ext uri="{FF2B5EF4-FFF2-40B4-BE49-F238E27FC236}">
                <a16:creationId xmlns:a16="http://schemas.microsoft.com/office/drawing/2014/main" id="{9F9A678D-AA70-CF4A-9574-B80DE282C8F7}"/>
              </a:ext>
            </a:extLst>
          </p:cNvPr>
          <p:cNvSpPr>
            <a:spLocks noGrp="1"/>
          </p:cNvSpPr>
          <p:nvPr>
            <p:ph idx="1"/>
          </p:nvPr>
        </p:nvSpPr>
        <p:spPr/>
        <p:txBody>
          <a:bodyPr>
            <a:normAutofit/>
          </a:bodyPr>
          <a:lstStyle/>
          <a:p>
            <a:r>
              <a:rPr lang="en-ID" b="1" i="1" dirty="0"/>
              <a:t>SCAFFOLD</a:t>
            </a:r>
            <a:r>
              <a:rPr lang="en-ID" dirty="0"/>
              <a:t> (</a:t>
            </a:r>
            <a:r>
              <a:rPr lang="en-ID" dirty="0" err="1"/>
              <a:t>Karimireddy</a:t>
            </a:r>
            <a:r>
              <a:rPr lang="en-ID" dirty="0"/>
              <a:t> et al.) uses control-variates (variance reduction) to correct client drift (non IID); provably fewer rounds under heterogeneity</a:t>
            </a:r>
          </a:p>
          <a:p>
            <a:r>
              <a:rPr lang="en-US" b="1" i="1" dirty="0"/>
              <a:t>Practical Secure Aggregation</a:t>
            </a:r>
            <a:r>
              <a:rPr lang="en-US" dirty="0"/>
              <a:t> (Bonawitz et al., Google) — an Secure Multi Party Computation protocol built for FL scale (failure-robust, communication-efficient).</a:t>
            </a:r>
          </a:p>
          <a:p>
            <a:r>
              <a:rPr lang="en-US" b="1" i="1" dirty="0"/>
              <a:t>Adaptive Federated Optimization</a:t>
            </a:r>
            <a:r>
              <a:rPr lang="en-US" b="1" dirty="0"/>
              <a:t> </a:t>
            </a:r>
            <a:r>
              <a:rPr lang="en-US" dirty="0"/>
              <a:t>(Reddi et al.) — federated versions of Adam/</a:t>
            </a:r>
            <a:r>
              <a:rPr lang="en-US" dirty="0" err="1"/>
              <a:t>Adagrad</a:t>
            </a:r>
            <a:r>
              <a:rPr lang="en-US" dirty="0"/>
              <a:t>/Yogi show empirical gains and better stability on non-IID data. </a:t>
            </a:r>
          </a:p>
        </p:txBody>
      </p:sp>
    </p:spTree>
    <p:extLst>
      <p:ext uri="{BB962C8B-B14F-4D97-AF65-F5344CB8AC3E}">
        <p14:creationId xmlns:p14="http://schemas.microsoft.com/office/powerpoint/2010/main" val="155582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3BEE-CEB5-2435-A9F7-57DE024B7881}"/>
              </a:ext>
            </a:extLst>
          </p:cNvPr>
          <p:cNvSpPr>
            <a:spLocks noGrp="1"/>
          </p:cNvSpPr>
          <p:nvPr>
            <p:ph type="title"/>
          </p:nvPr>
        </p:nvSpPr>
        <p:spPr/>
        <p:txBody>
          <a:bodyPr/>
          <a:lstStyle/>
          <a:p>
            <a:r>
              <a:rPr lang="en-US" b="1" dirty="0"/>
              <a:t>Task Split</a:t>
            </a:r>
            <a:endParaRPr lang="en-ID" b="1" dirty="0"/>
          </a:p>
        </p:txBody>
      </p:sp>
      <p:sp>
        <p:nvSpPr>
          <p:cNvPr id="3" name="Content Placeholder 2">
            <a:extLst>
              <a:ext uri="{FF2B5EF4-FFF2-40B4-BE49-F238E27FC236}">
                <a16:creationId xmlns:a16="http://schemas.microsoft.com/office/drawing/2014/main" id="{D66BCA94-8584-FED6-ECCB-899A58C1C36B}"/>
              </a:ext>
            </a:extLst>
          </p:cNvPr>
          <p:cNvSpPr>
            <a:spLocks noGrp="1"/>
          </p:cNvSpPr>
          <p:nvPr>
            <p:ph idx="1"/>
          </p:nvPr>
        </p:nvSpPr>
        <p:spPr/>
        <p:txBody>
          <a:bodyPr/>
          <a:lstStyle/>
          <a:p>
            <a:r>
              <a:rPr lang="en-US" b="1" dirty="0"/>
              <a:t>Adithyaa </a:t>
            </a:r>
            <a:r>
              <a:rPr lang="en-US" b="1" dirty="0" err="1"/>
              <a:t>Seyyone</a:t>
            </a:r>
            <a:r>
              <a:rPr lang="en-US" b="1" dirty="0"/>
              <a:t>:</a:t>
            </a:r>
            <a:r>
              <a:rPr lang="en-US" dirty="0"/>
              <a:t> Environment &amp; Topology setup</a:t>
            </a:r>
          </a:p>
          <a:p>
            <a:r>
              <a:rPr lang="en-US" b="1" dirty="0"/>
              <a:t>Kapil Kanna:</a:t>
            </a:r>
            <a:r>
              <a:rPr lang="en-US" dirty="0"/>
              <a:t> </a:t>
            </a:r>
            <a:r>
              <a:rPr lang="en-US" dirty="0" err="1"/>
              <a:t>FedAvg</a:t>
            </a:r>
            <a:r>
              <a:rPr lang="en-US" dirty="0"/>
              <a:t> integration with workflow</a:t>
            </a:r>
          </a:p>
          <a:p>
            <a:r>
              <a:rPr lang="en-US" b="1" dirty="0"/>
              <a:t>Yuvan:</a:t>
            </a:r>
            <a:r>
              <a:rPr lang="en-US" dirty="0"/>
              <a:t> Client selection algorithm based on parameters</a:t>
            </a:r>
          </a:p>
          <a:p>
            <a:r>
              <a:rPr lang="en-US" b="1" dirty="0" err="1"/>
              <a:t>Akshaay</a:t>
            </a:r>
            <a:r>
              <a:rPr lang="en-US" b="1" dirty="0"/>
              <a:t>:</a:t>
            </a:r>
            <a:r>
              <a:rPr lang="en-US" dirty="0"/>
              <a:t> Metrics &amp; Experimentation	</a:t>
            </a:r>
            <a:endParaRPr lang="en-ID" dirty="0"/>
          </a:p>
        </p:txBody>
      </p:sp>
    </p:spTree>
    <p:extLst>
      <p:ext uri="{BB962C8B-B14F-4D97-AF65-F5344CB8AC3E}">
        <p14:creationId xmlns:p14="http://schemas.microsoft.com/office/powerpoint/2010/main" val="185783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AC98A-1206-612A-C4F7-86CE583BE765}"/>
              </a:ext>
            </a:extLst>
          </p:cNvPr>
          <p:cNvSpPr>
            <a:spLocks noGrp="1"/>
          </p:cNvSpPr>
          <p:nvPr>
            <p:ph type="title"/>
          </p:nvPr>
        </p:nvSpPr>
        <p:spPr>
          <a:xfrm>
            <a:off x="381000" y="161925"/>
            <a:ext cx="10801350" cy="1162050"/>
          </a:xfrm>
        </p:spPr>
        <p:txBody>
          <a:bodyPr/>
          <a:lstStyle/>
          <a:p>
            <a:r>
              <a:rPr lang="en-US" b="1" dirty="0"/>
              <a:t>Problem Statement</a:t>
            </a:r>
            <a:endParaRPr lang="en-US" b="1" noProof="0" dirty="0"/>
          </a:p>
        </p:txBody>
      </p:sp>
      <p:sp>
        <p:nvSpPr>
          <p:cNvPr id="3" name="Content Placeholder 2">
            <a:extLst>
              <a:ext uri="{FF2B5EF4-FFF2-40B4-BE49-F238E27FC236}">
                <a16:creationId xmlns:a16="http://schemas.microsoft.com/office/drawing/2014/main" id="{ED5042DC-1E4F-4071-6B17-7128B1B40327}"/>
              </a:ext>
            </a:extLst>
          </p:cNvPr>
          <p:cNvSpPr>
            <a:spLocks noGrp="1"/>
          </p:cNvSpPr>
          <p:nvPr>
            <p:ph idx="1"/>
          </p:nvPr>
        </p:nvSpPr>
        <p:spPr>
          <a:xfrm>
            <a:off x="381000" y="1390650"/>
            <a:ext cx="10972800" cy="4786313"/>
          </a:xfrm>
        </p:spPr>
        <p:txBody>
          <a:bodyPr>
            <a:normAutofit/>
          </a:bodyPr>
          <a:lstStyle/>
          <a:p>
            <a:pPr marL="0" indent="0">
              <a:buNone/>
            </a:pPr>
            <a:r>
              <a:rPr lang="en-US" sz="3600" noProof="0" dirty="0"/>
              <a:t>Mobiles, Tablets and Laptops are the closest and the most frequently carried edge devices. Modern mobile devices house sensors and GPUs. They have huge amounts of data and compute, models trained on which can be used for intelligent applications. The problem here is that the data in these devices are sensitive hence, privacy and security is a paramount concern. Traditional centralized approach doesn't guarantee the safety of the data sent to the server. This is where Federated Learning steps in. </a:t>
            </a:r>
          </a:p>
        </p:txBody>
      </p:sp>
    </p:spTree>
    <p:extLst>
      <p:ext uri="{BB962C8B-B14F-4D97-AF65-F5344CB8AC3E}">
        <p14:creationId xmlns:p14="http://schemas.microsoft.com/office/powerpoint/2010/main" val="113305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F718-F4B1-F6FF-2FB7-86FA35166796}"/>
              </a:ext>
            </a:extLst>
          </p:cNvPr>
          <p:cNvSpPr>
            <a:spLocks noGrp="1"/>
          </p:cNvSpPr>
          <p:nvPr>
            <p:ph type="title"/>
          </p:nvPr>
        </p:nvSpPr>
        <p:spPr/>
        <p:txBody>
          <a:bodyPr/>
          <a:lstStyle/>
          <a:p>
            <a:r>
              <a:rPr lang="en-US" b="1" dirty="0"/>
              <a:t>Why this is an edge problem?</a:t>
            </a:r>
            <a:endParaRPr lang="en-ID" b="1" dirty="0"/>
          </a:p>
        </p:txBody>
      </p:sp>
      <p:sp>
        <p:nvSpPr>
          <p:cNvPr id="3" name="Content Placeholder 2">
            <a:extLst>
              <a:ext uri="{FF2B5EF4-FFF2-40B4-BE49-F238E27FC236}">
                <a16:creationId xmlns:a16="http://schemas.microsoft.com/office/drawing/2014/main" id="{1938C253-51BC-5EBA-8457-B2591BC9C1C1}"/>
              </a:ext>
            </a:extLst>
          </p:cNvPr>
          <p:cNvSpPr>
            <a:spLocks noGrp="1"/>
          </p:cNvSpPr>
          <p:nvPr>
            <p:ph idx="1"/>
          </p:nvPr>
        </p:nvSpPr>
        <p:spPr/>
        <p:txBody>
          <a:bodyPr/>
          <a:lstStyle/>
          <a:p>
            <a:pPr marL="0" indent="0">
              <a:buNone/>
            </a:pPr>
            <a:r>
              <a:rPr lang="en-US" dirty="0"/>
              <a:t>In the decentralized approach proposed by the paper, instead of bringing the data to the model, the model  to brought closer to the data source. The server sends a copy of the global model to the edge and the edge trains the model with the local data. The updates to the global model are then sent to the server. The received updates are then aggregated using the </a:t>
            </a:r>
            <a:r>
              <a:rPr lang="en-US" dirty="0" err="1"/>
              <a:t>FedAvg</a:t>
            </a:r>
            <a:r>
              <a:rPr lang="en-US" dirty="0"/>
              <a:t> (Federated Averaging) algorithm proposed by the paper. This cycle continues until the model reaches convergence.</a:t>
            </a:r>
            <a:endParaRPr lang="en-ID" dirty="0"/>
          </a:p>
        </p:txBody>
      </p:sp>
    </p:spTree>
    <p:extLst>
      <p:ext uri="{BB962C8B-B14F-4D97-AF65-F5344CB8AC3E}">
        <p14:creationId xmlns:p14="http://schemas.microsoft.com/office/powerpoint/2010/main" val="184322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A30A-C83E-7540-BFA3-A6716B628F71}"/>
              </a:ext>
            </a:extLst>
          </p:cNvPr>
          <p:cNvSpPr>
            <a:spLocks noGrp="1"/>
          </p:cNvSpPr>
          <p:nvPr>
            <p:ph type="title"/>
          </p:nvPr>
        </p:nvSpPr>
        <p:spPr/>
        <p:txBody>
          <a:bodyPr/>
          <a:lstStyle/>
          <a:p>
            <a:r>
              <a:rPr lang="en-US" b="1" dirty="0"/>
              <a:t>Problems dealt</a:t>
            </a:r>
            <a:endParaRPr lang="en-ID" b="1" dirty="0"/>
          </a:p>
        </p:txBody>
      </p:sp>
      <p:sp>
        <p:nvSpPr>
          <p:cNvPr id="3" name="Content Placeholder 2">
            <a:extLst>
              <a:ext uri="{FF2B5EF4-FFF2-40B4-BE49-F238E27FC236}">
                <a16:creationId xmlns:a16="http://schemas.microsoft.com/office/drawing/2014/main" id="{277331F5-1D1A-B23E-944B-C1AC639BF4AD}"/>
              </a:ext>
            </a:extLst>
          </p:cNvPr>
          <p:cNvSpPr>
            <a:spLocks noGrp="1"/>
          </p:cNvSpPr>
          <p:nvPr>
            <p:ph idx="1"/>
          </p:nvPr>
        </p:nvSpPr>
        <p:spPr>
          <a:xfrm>
            <a:off x="838200" y="1825625"/>
            <a:ext cx="10515600" cy="4351338"/>
          </a:xfrm>
        </p:spPr>
        <p:txBody>
          <a:bodyPr>
            <a:normAutofit/>
          </a:bodyPr>
          <a:lstStyle/>
          <a:p>
            <a:pPr marL="0" indent="0">
              <a:buNone/>
            </a:pPr>
            <a:r>
              <a:rPr lang="en-US" dirty="0"/>
              <a:t>1) Number of clients to be considered</a:t>
            </a:r>
          </a:p>
          <a:p>
            <a:pPr marL="0" indent="0">
              <a:buNone/>
            </a:pPr>
            <a:r>
              <a:rPr lang="en-US" dirty="0"/>
              <a:t>2) The communication cost is higher than in the centralized setting</a:t>
            </a:r>
          </a:p>
          <a:p>
            <a:pPr marL="0" indent="0">
              <a:buNone/>
            </a:pPr>
            <a:r>
              <a:rPr lang="en-US" dirty="0"/>
              <a:t>3) Privacy measures to prevent reconstruction of data</a:t>
            </a:r>
          </a:p>
          <a:p>
            <a:pPr marL="0" indent="0">
              <a:buNone/>
            </a:pPr>
            <a:r>
              <a:rPr lang="en-US" dirty="0"/>
              <a:t>4) Limited interference with client usage</a:t>
            </a:r>
          </a:p>
          <a:p>
            <a:pPr marL="0" indent="0">
              <a:buNone/>
            </a:pPr>
            <a:r>
              <a:rPr lang="en-US" dirty="0"/>
              <a:t>5) Clients with non-IID and unbalanced data</a:t>
            </a:r>
          </a:p>
        </p:txBody>
      </p:sp>
    </p:spTree>
    <p:extLst>
      <p:ext uri="{BB962C8B-B14F-4D97-AF65-F5344CB8AC3E}">
        <p14:creationId xmlns:p14="http://schemas.microsoft.com/office/powerpoint/2010/main" val="126461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13B3-C878-8672-3FD3-F9643B4DBB1D}"/>
              </a:ext>
            </a:extLst>
          </p:cNvPr>
          <p:cNvSpPr>
            <a:spLocks noGrp="1"/>
          </p:cNvSpPr>
          <p:nvPr>
            <p:ph type="title"/>
          </p:nvPr>
        </p:nvSpPr>
        <p:spPr>
          <a:xfrm>
            <a:off x="838200" y="2766218"/>
            <a:ext cx="10515600" cy="1325563"/>
          </a:xfrm>
        </p:spPr>
        <p:txBody>
          <a:bodyPr/>
          <a:lstStyle/>
          <a:p>
            <a:r>
              <a:rPr lang="en-US" b="1" dirty="0"/>
              <a:t>Implementation</a:t>
            </a:r>
            <a:endParaRPr lang="en-ID" b="1" dirty="0"/>
          </a:p>
        </p:txBody>
      </p:sp>
    </p:spTree>
    <p:extLst>
      <p:ext uri="{BB962C8B-B14F-4D97-AF65-F5344CB8AC3E}">
        <p14:creationId xmlns:p14="http://schemas.microsoft.com/office/powerpoint/2010/main" val="99801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B73A98-51DD-EAFA-8986-6D058B79B8DB}"/>
              </a:ext>
            </a:extLst>
          </p:cNvPr>
          <p:cNvPicPr>
            <a:picLocks noChangeAspect="1"/>
          </p:cNvPicPr>
          <p:nvPr/>
        </p:nvPicPr>
        <p:blipFill>
          <a:blip r:embed="rId2"/>
          <a:stretch>
            <a:fillRect/>
          </a:stretch>
        </p:blipFill>
        <p:spPr>
          <a:xfrm>
            <a:off x="3617996" y="0"/>
            <a:ext cx="4956007" cy="6858000"/>
          </a:xfrm>
          <a:prstGeom prst="rect">
            <a:avLst/>
          </a:prstGeom>
        </p:spPr>
      </p:pic>
    </p:spTree>
    <p:extLst>
      <p:ext uri="{BB962C8B-B14F-4D97-AF65-F5344CB8AC3E}">
        <p14:creationId xmlns:p14="http://schemas.microsoft.com/office/powerpoint/2010/main" val="54393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24F01C-05C3-4930-759C-5D7374DD3DB0}"/>
              </a:ext>
            </a:extLst>
          </p:cNvPr>
          <p:cNvPicPr>
            <a:picLocks noChangeAspect="1"/>
          </p:cNvPicPr>
          <p:nvPr/>
        </p:nvPicPr>
        <p:blipFill>
          <a:blip r:embed="rId2"/>
          <a:stretch>
            <a:fillRect/>
          </a:stretch>
        </p:blipFill>
        <p:spPr>
          <a:xfrm>
            <a:off x="3607395" y="0"/>
            <a:ext cx="4977210" cy="6858000"/>
          </a:xfrm>
          <a:prstGeom prst="rect">
            <a:avLst/>
          </a:prstGeom>
        </p:spPr>
      </p:pic>
    </p:spTree>
    <p:extLst>
      <p:ext uri="{BB962C8B-B14F-4D97-AF65-F5344CB8AC3E}">
        <p14:creationId xmlns:p14="http://schemas.microsoft.com/office/powerpoint/2010/main" val="32668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D4803E-EBC7-2E75-E6F2-D9E5D06C07F0}"/>
              </a:ext>
            </a:extLst>
          </p:cNvPr>
          <p:cNvPicPr>
            <a:picLocks noChangeAspect="1"/>
          </p:cNvPicPr>
          <p:nvPr/>
        </p:nvPicPr>
        <p:blipFill>
          <a:blip r:embed="rId2"/>
          <a:stretch>
            <a:fillRect/>
          </a:stretch>
        </p:blipFill>
        <p:spPr>
          <a:xfrm>
            <a:off x="3572194" y="0"/>
            <a:ext cx="5047611" cy="6858000"/>
          </a:xfrm>
          <a:prstGeom prst="rect">
            <a:avLst/>
          </a:prstGeom>
        </p:spPr>
      </p:pic>
    </p:spTree>
    <p:extLst>
      <p:ext uri="{BB962C8B-B14F-4D97-AF65-F5344CB8AC3E}">
        <p14:creationId xmlns:p14="http://schemas.microsoft.com/office/powerpoint/2010/main" val="45817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2CAF4A-3188-BC6E-D784-047EB08E097C}"/>
              </a:ext>
            </a:extLst>
          </p:cNvPr>
          <p:cNvPicPr>
            <a:picLocks noChangeAspect="1"/>
          </p:cNvPicPr>
          <p:nvPr/>
        </p:nvPicPr>
        <p:blipFill>
          <a:blip r:embed="rId2"/>
          <a:stretch>
            <a:fillRect/>
          </a:stretch>
        </p:blipFill>
        <p:spPr>
          <a:xfrm>
            <a:off x="3577120" y="0"/>
            <a:ext cx="5037760" cy="6858000"/>
          </a:xfrm>
          <a:prstGeom prst="rect">
            <a:avLst/>
          </a:prstGeom>
        </p:spPr>
      </p:pic>
    </p:spTree>
    <p:extLst>
      <p:ext uri="{BB962C8B-B14F-4D97-AF65-F5344CB8AC3E}">
        <p14:creationId xmlns:p14="http://schemas.microsoft.com/office/powerpoint/2010/main" val="289202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710</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Communication Efficient Learning of Deep Networks from Decentralized data H. Brendan McMahan    Eider Moore    Daniel Ramage    Seth Hampson    Blaise Aguera y Arcas</vt:lpstr>
      <vt:lpstr>Problem Statement</vt:lpstr>
      <vt:lpstr>Why this is an edge problem?</vt:lpstr>
      <vt:lpstr>Problems dealt</vt:lpstr>
      <vt:lpstr>Implementation</vt:lpstr>
      <vt:lpstr>PowerPoint Presentation</vt:lpstr>
      <vt:lpstr>PowerPoint Presentation</vt:lpstr>
      <vt:lpstr>PowerPoint Presentation</vt:lpstr>
      <vt:lpstr>PowerPoint Presentation</vt:lpstr>
      <vt:lpstr>Federated Averaging Algorithm</vt:lpstr>
      <vt:lpstr>Enhanced FedAvg Algorithm</vt:lpstr>
      <vt:lpstr>Limitations of Federated Learning Algorithms</vt:lpstr>
      <vt:lpstr>State-of-the-art literature</vt:lpstr>
      <vt:lpstr>Task Split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Adithyaa D R-[CB.SC.U4CSE23305]</dc:creator>
  <cp:lastModifiedBy>Adithyaa D R-[CB.SC.U4CSE23305]</cp:lastModifiedBy>
  <cp:revision>5</cp:revision>
  <dcterms:created xsi:type="dcterms:W3CDTF">2025-08-07T17:03:18Z</dcterms:created>
  <dcterms:modified xsi:type="dcterms:W3CDTF">2025-08-08T02:12:13Z</dcterms:modified>
</cp:coreProperties>
</file>