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 Light" charset="1" panose="00000400000000000000"/>
      <p:regular r:id="rId23"/>
    </p:embeddedFont>
    <p:embeddedFont>
      <p:font typeface="DM Sans" charset="1" panose="00000000000000000000"/>
      <p:regular r:id="rId24"/>
    </p:embeddedFont>
    <p:embeddedFont>
      <p:font typeface="Open Sans Bold" charset="1" panose="020B0806030504020204"/>
      <p:regular r:id="rId25"/>
    </p:embeddedFont>
    <p:embeddedFont>
      <p:font typeface="Open Sans" charset="1" panose="020B0606030504020204"/>
      <p:regular r:id="rId26"/>
    </p:embeddedFont>
    <p:embeddedFont>
      <p:font typeface="Open Sans Light" charset="1" panose="020B03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1633" y="-3795634"/>
            <a:ext cx="22453902" cy="13613127"/>
            <a:chOff x="0" y="0"/>
            <a:chExt cx="5913785" cy="3585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585350"/>
            </a:xfrm>
            <a:custGeom>
              <a:avLst/>
              <a:gdLst/>
              <a:ahLst/>
              <a:cxnLst/>
              <a:rect r="r" b="b" t="t" l="l"/>
              <a:pathLst>
                <a:path h="3585350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585350"/>
                  </a:lnTo>
                  <a:lnTo>
                    <a:pt x="0" y="3585350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623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70724" y="3286343"/>
            <a:ext cx="13066873" cy="2542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5000" spc="-27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JOINT SERVICE PLACEMENT AND REQUEST ROUTING IN MULTI-CELL MOBILE EDGE COMPUTING NETWORKS</a:t>
            </a:r>
          </a:p>
          <a:p>
            <a:pPr algn="ctr">
              <a:lnSpc>
                <a:spcPts val="4200"/>
              </a:lnSpc>
            </a:pPr>
          </a:p>
          <a:p>
            <a:pPr algn="r">
              <a:lnSpc>
                <a:spcPts val="2772"/>
              </a:lnSpc>
            </a:pPr>
            <a:r>
              <a:rPr lang="en-US" sz="3300" spc="-17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-JAIME LLORCA, KONSTANTINOS POULARAKIS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4031" y="6614122"/>
            <a:ext cx="11615269" cy="91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GROUP NO.: 009-THE SLOTHFORCE</a:t>
            </a:r>
          </a:p>
          <a:p>
            <a:pPr algn="ctr">
              <a:lnSpc>
                <a:spcPts val="344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88302" y="1736396"/>
            <a:ext cx="11831717" cy="1159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9"/>
              </a:lnSpc>
              <a:spcBef>
                <a:spcPct val="0"/>
              </a:spcBef>
            </a:pPr>
            <a:r>
              <a:rPr lang="en-US" b="true" sz="647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EDGE COMPUTING - REVIEW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8865" y="2375077"/>
            <a:ext cx="7885135" cy="163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03"/>
              </a:lnSpc>
              <a:spcBef>
                <a:spcPct val="0"/>
              </a:spcBef>
            </a:pPr>
            <a:r>
              <a:rPr lang="en-US" b="true" sz="61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strategy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115427" y="1351569"/>
            <a:ext cx="7862116" cy="2455139"/>
            <a:chOff x="0" y="0"/>
            <a:chExt cx="2631908" cy="8218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31908" cy="821878"/>
            </a:xfrm>
            <a:custGeom>
              <a:avLst/>
              <a:gdLst/>
              <a:ahLst/>
              <a:cxnLst/>
              <a:rect r="r" b="b" t="t" l="l"/>
              <a:pathLst>
                <a:path h="821878" w="2631908">
                  <a:moveTo>
                    <a:pt x="49236" y="0"/>
                  </a:moveTo>
                  <a:lnTo>
                    <a:pt x="2582672" y="0"/>
                  </a:lnTo>
                  <a:cubicBezTo>
                    <a:pt x="2609864" y="0"/>
                    <a:pt x="2631908" y="22044"/>
                    <a:pt x="2631908" y="49236"/>
                  </a:cubicBezTo>
                  <a:lnTo>
                    <a:pt x="2631908" y="772642"/>
                  </a:lnTo>
                  <a:cubicBezTo>
                    <a:pt x="2631908" y="799835"/>
                    <a:pt x="2609864" y="821878"/>
                    <a:pt x="2582672" y="821878"/>
                  </a:cubicBezTo>
                  <a:lnTo>
                    <a:pt x="49236" y="821878"/>
                  </a:lnTo>
                  <a:cubicBezTo>
                    <a:pt x="22044" y="821878"/>
                    <a:pt x="0" y="799835"/>
                    <a:pt x="0" y="772642"/>
                  </a:cubicBezTo>
                  <a:lnTo>
                    <a:pt x="0" y="49236"/>
                  </a:lnTo>
                  <a:cubicBezTo>
                    <a:pt x="0" y="22044"/>
                    <a:pt x="22044" y="0"/>
                    <a:pt x="49236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631908" cy="736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80823" y="4041142"/>
            <a:ext cx="7725293" cy="2457161"/>
            <a:chOff x="0" y="0"/>
            <a:chExt cx="2586105" cy="8225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86106" cy="822555"/>
            </a:xfrm>
            <a:custGeom>
              <a:avLst/>
              <a:gdLst/>
              <a:ahLst/>
              <a:cxnLst/>
              <a:rect r="r" b="b" t="t" l="l"/>
              <a:pathLst>
                <a:path h="822555" w="2586106">
                  <a:moveTo>
                    <a:pt x="50108" y="0"/>
                  </a:moveTo>
                  <a:lnTo>
                    <a:pt x="2535998" y="0"/>
                  </a:lnTo>
                  <a:cubicBezTo>
                    <a:pt x="2563672" y="0"/>
                    <a:pt x="2586106" y="22434"/>
                    <a:pt x="2586106" y="50108"/>
                  </a:cubicBezTo>
                  <a:lnTo>
                    <a:pt x="2586106" y="772447"/>
                  </a:lnTo>
                  <a:cubicBezTo>
                    <a:pt x="2586106" y="785736"/>
                    <a:pt x="2580826" y="798482"/>
                    <a:pt x="2571429" y="807879"/>
                  </a:cubicBezTo>
                  <a:cubicBezTo>
                    <a:pt x="2562032" y="817276"/>
                    <a:pt x="2549287" y="822555"/>
                    <a:pt x="2535998" y="822555"/>
                  </a:cubicBezTo>
                  <a:lnTo>
                    <a:pt x="50108" y="822555"/>
                  </a:lnTo>
                  <a:cubicBezTo>
                    <a:pt x="36818" y="822555"/>
                    <a:pt x="24073" y="817276"/>
                    <a:pt x="14676" y="807879"/>
                  </a:cubicBezTo>
                  <a:cubicBezTo>
                    <a:pt x="5279" y="798482"/>
                    <a:pt x="0" y="785736"/>
                    <a:pt x="0" y="772447"/>
                  </a:cubicBezTo>
                  <a:lnTo>
                    <a:pt x="0" y="50108"/>
                  </a:lnTo>
                  <a:cubicBezTo>
                    <a:pt x="0" y="36818"/>
                    <a:pt x="5279" y="24073"/>
                    <a:pt x="14676" y="14676"/>
                  </a:cubicBezTo>
                  <a:cubicBezTo>
                    <a:pt x="24073" y="5279"/>
                    <a:pt x="36818" y="0"/>
                    <a:pt x="5010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586105" cy="736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80823" y="7024102"/>
            <a:ext cx="7725293" cy="2453915"/>
            <a:chOff x="0" y="0"/>
            <a:chExt cx="2586105" cy="8214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86106" cy="821468"/>
            </a:xfrm>
            <a:custGeom>
              <a:avLst/>
              <a:gdLst/>
              <a:ahLst/>
              <a:cxnLst/>
              <a:rect r="r" b="b" t="t" l="l"/>
              <a:pathLst>
                <a:path h="821468" w="2586106">
                  <a:moveTo>
                    <a:pt x="50108" y="0"/>
                  </a:moveTo>
                  <a:lnTo>
                    <a:pt x="2535998" y="0"/>
                  </a:lnTo>
                  <a:cubicBezTo>
                    <a:pt x="2563672" y="0"/>
                    <a:pt x="2586106" y="22434"/>
                    <a:pt x="2586106" y="50108"/>
                  </a:cubicBezTo>
                  <a:lnTo>
                    <a:pt x="2586106" y="771361"/>
                  </a:lnTo>
                  <a:cubicBezTo>
                    <a:pt x="2586106" y="784650"/>
                    <a:pt x="2580826" y="797395"/>
                    <a:pt x="2571429" y="806792"/>
                  </a:cubicBezTo>
                  <a:cubicBezTo>
                    <a:pt x="2562032" y="816189"/>
                    <a:pt x="2549287" y="821468"/>
                    <a:pt x="2535998" y="821468"/>
                  </a:cubicBezTo>
                  <a:lnTo>
                    <a:pt x="50108" y="821468"/>
                  </a:lnTo>
                  <a:cubicBezTo>
                    <a:pt x="36818" y="821468"/>
                    <a:pt x="24073" y="816189"/>
                    <a:pt x="14676" y="806792"/>
                  </a:cubicBezTo>
                  <a:cubicBezTo>
                    <a:pt x="5279" y="797395"/>
                    <a:pt x="0" y="784650"/>
                    <a:pt x="0" y="771361"/>
                  </a:cubicBezTo>
                  <a:lnTo>
                    <a:pt x="0" y="50108"/>
                  </a:lnTo>
                  <a:cubicBezTo>
                    <a:pt x="0" y="36818"/>
                    <a:pt x="5279" y="24073"/>
                    <a:pt x="14676" y="14676"/>
                  </a:cubicBezTo>
                  <a:cubicBezTo>
                    <a:pt x="24073" y="5279"/>
                    <a:pt x="36818" y="0"/>
                    <a:pt x="5010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586105" cy="735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H="true" flipV="true">
            <a:off x="11933269" y="2023526"/>
            <a:ext cx="38098" cy="15208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11914219" y="4523039"/>
            <a:ext cx="19050" cy="14933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1971368" y="7554564"/>
            <a:ext cx="0" cy="13929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809758" y="1458997"/>
            <a:ext cx="1326375" cy="2085355"/>
          </a:xfrm>
          <a:custGeom>
            <a:avLst/>
            <a:gdLst/>
            <a:ahLst/>
            <a:cxnLst/>
            <a:rect r="r" b="b" t="t" l="l"/>
            <a:pathLst>
              <a:path h="2085355" w="1326375">
                <a:moveTo>
                  <a:pt x="0" y="0"/>
                </a:moveTo>
                <a:lnTo>
                  <a:pt x="1326375" y="0"/>
                </a:lnTo>
                <a:lnTo>
                  <a:pt x="1326375" y="2085356"/>
                </a:lnTo>
                <a:lnTo>
                  <a:pt x="0" y="208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72065" y="4347973"/>
            <a:ext cx="1761128" cy="1780552"/>
          </a:xfrm>
          <a:custGeom>
            <a:avLst/>
            <a:gdLst/>
            <a:ahLst/>
            <a:cxnLst/>
            <a:rect r="r" b="b" t="t" l="l"/>
            <a:pathLst>
              <a:path h="1780552" w="1761128">
                <a:moveTo>
                  <a:pt x="0" y="0"/>
                </a:moveTo>
                <a:lnTo>
                  <a:pt x="1761128" y="0"/>
                </a:lnTo>
                <a:lnTo>
                  <a:pt x="1761128" y="1780552"/>
                </a:lnTo>
                <a:lnTo>
                  <a:pt x="0" y="1780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09758" y="7298402"/>
            <a:ext cx="1523434" cy="1833214"/>
          </a:xfrm>
          <a:custGeom>
            <a:avLst/>
            <a:gdLst/>
            <a:ahLst/>
            <a:cxnLst/>
            <a:rect r="r" b="b" t="t" l="l"/>
            <a:pathLst>
              <a:path h="1833214" w="1523434">
                <a:moveTo>
                  <a:pt x="0" y="0"/>
                </a:moveTo>
                <a:lnTo>
                  <a:pt x="1523435" y="0"/>
                </a:lnTo>
                <a:lnTo>
                  <a:pt x="1523435" y="1833214"/>
                </a:lnTo>
                <a:lnTo>
                  <a:pt x="0" y="1833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59197" y="4079242"/>
            <a:ext cx="3538463" cy="61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sz="26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edgecloudsim</a:t>
            </a:r>
          </a:p>
          <a:p>
            <a:pPr algn="ctr">
              <a:lnSpc>
                <a:spcPts val="2027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58865" y="5392442"/>
            <a:ext cx="5849824" cy="132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2"/>
              </a:lnSpc>
              <a:spcBef>
                <a:spcPct val="0"/>
              </a:spcBef>
            </a:pPr>
            <a:r>
              <a:rPr lang="en-US" b="true" sz="384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Advantages Of Using EdgeCloudSim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06151" y="1966376"/>
            <a:ext cx="3756940" cy="101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b="true" sz="29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java language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29579" y="4300348"/>
            <a:ext cx="4776537" cy="188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274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user design mobility</a:t>
            </a:r>
          </a:p>
          <a:p>
            <a:pPr algn="ctr">
              <a:lnSpc>
                <a:spcPts val="2485"/>
              </a:lnSpc>
              <a:spcBef>
                <a:spcPct val="0"/>
              </a:spcBef>
            </a:pPr>
            <a:r>
              <a:rPr lang="en-US" b="true" sz="177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end</a:t>
            </a:r>
            <a:r>
              <a:rPr lang="en-US" b="true" sz="177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77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device moves from one zone to another latency changes,requested can be routed to nearest base station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06151" y="7231727"/>
            <a:ext cx="4080148" cy="207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4"/>
              </a:lnSpc>
              <a:spcBef>
                <a:spcPct val="0"/>
              </a:spcBef>
            </a:pPr>
            <a:r>
              <a:rPr lang="en-US" b="true" sz="35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2 tier architecture</a:t>
            </a:r>
          </a:p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226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edge /cloud</a:t>
            </a:r>
          </a:p>
          <a:p>
            <a:pPr algn="ctr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with limited energy 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3784" y="3418930"/>
            <a:ext cx="3859393" cy="1078382"/>
            <a:chOff x="0" y="0"/>
            <a:chExt cx="1454454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54454" cy="406400"/>
            </a:xfrm>
            <a:custGeom>
              <a:avLst/>
              <a:gdLst/>
              <a:ahLst/>
              <a:cxnLst/>
              <a:rect r="r" b="b" t="t" l="l"/>
              <a:pathLst>
                <a:path h="406400" w="1454454">
                  <a:moveTo>
                    <a:pt x="1251254" y="0"/>
                  </a:moveTo>
                  <a:cubicBezTo>
                    <a:pt x="1363478" y="0"/>
                    <a:pt x="1454454" y="90976"/>
                    <a:pt x="1454454" y="203200"/>
                  </a:cubicBezTo>
                  <a:cubicBezTo>
                    <a:pt x="1454454" y="315424"/>
                    <a:pt x="1363478" y="406400"/>
                    <a:pt x="125125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544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35950" y="457609"/>
            <a:ext cx="7810500" cy="2759489"/>
            <a:chOff x="0" y="0"/>
            <a:chExt cx="2057086" cy="7267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7086" cy="726779"/>
            </a:xfrm>
            <a:custGeom>
              <a:avLst/>
              <a:gdLst/>
              <a:ahLst/>
              <a:cxnLst/>
              <a:rect r="r" b="b" t="t" l="l"/>
              <a:pathLst>
                <a:path h="726779" w="2057086">
                  <a:moveTo>
                    <a:pt x="50552" y="0"/>
                  </a:moveTo>
                  <a:lnTo>
                    <a:pt x="2006534" y="0"/>
                  </a:lnTo>
                  <a:cubicBezTo>
                    <a:pt x="2019942" y="0"/>
                    <a:pt x="2032800" y="5326"/>
                    <a:pt x="2042280" y="14806"/>
                  </a:cubicBezTo>
                  <a:cubicBezTo>
                    <a:pt x="2051760" y="24287"/>
                    <a:pt x="2057086" y="37145"/>
                    <a:pt x="2057086" y="50552"/>
                  </a:cubicBezTo>
                  <a:lnTo>
                    <a:pt x="2057086" y="676227"/>
                  </a:lnTo>
                  <a:cubicBezTo>
                    <a:pt x="2057086" y="689634"/>
                    <a:pt x="2051760" y="702492"/>
                    <a:pt x="2042280" y="711973"/>
                  </a:cubicBezTo>
                  <a:cubicBezTo>
                    <a:pt x="2032800" y="721453"/>
                    <a:pt x="2019942" y="726779"/>
                    <a:pt x="2006534" y="726779"/>
                  </a:cubicBezTo>
                  <a:lnTo>
                    <a:pt x="50552" y="726779"/>
                  </a:lnTo>
                  <a:cubicBezTo>
                    <a:pt x="37145" y="726779"/>
                    <a:pt x="24287" y="721453"/>
                    <a:pt x="14806" y="711973"/>
                  </a:cubicBezTo>
                  <a:cubicBezTo>
                    <a:pt x="5326" y="702492"/>
                    <a:pt x="0" y="689634"/>
                    <a:pt x="0" y="676227"/>
                  </a:cubicBezTo>
                  <a:lnTo>
                    <a:pt x="0" y="50552"/>
                  </a:lnTo>
                  <a:cubicBezTo>
                    <a:pt x="0" y="37145"/>
                    <a:pt x="5326" y="24287"/>
                    <a:pt x="14806" y="14806"/>
                  </a:cubicBezTo>
                  <a:cubicBezTo>
                    <a:pt x="24287" y="5326"/>
                    <a:pt x="37145" y="0"/>
                    <a:pt x="50552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57086" cy="764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8375650" y="3418930"/>
            <a:ext cx="7632700" cy="3086100"/>
            <a:chOff x="0" y="0"/>
            <a:chExt cx="201025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1025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258">
                  <a:moveTo>
                    <a:pt x="51730" y="0"/>
                  </a:moveTo>
                  <a:lnTo>
                    <a:pt x="1958529" y="0"/>
                  </a:lnTo>
                  <a:cubicBezTo>
                    <a:pt x="1972248" y="0"/>
                    <a:pt x="1985406" y="5450"/>
                    <a:pt x="1995107" y="15151"/>
                  </a:cubicBezTo>
                  <a:cubicBezTo>
                    <a:pt x="2004808" y="24853"/>
                    <a:pt x="2010258" y="38010"/>
                    <a:pt x="2010258" y="51730"/>
                  </a:cubicBezTo>
                  <a:lnTo>
                    <a:pt x="2010258" y="761070"/>
                  </a:lnTo>
                  <a:cubicBezTo>
                    <a:pt x="2010258" y="774790"/>
                    <a:pt x="2004808" y="787947"/>
                    <a:pt x="1995107" y="797649"/>
                  </a:cubicBezTo>
                  <a:cubicBezTo>
                    <a:pt x="1985406" y="807350"/>
                    <a:pt x="1972248" y="812800"/>
                    <a:pt x="1958529" y="812800"/>
                  </a:cubicBezTo>
                  <a:lnTo>
                    <a:pt x="51730" y="812800"/>
                  </a:lnTo>
                  <a:cubicBezTo>
                    <a:pt x="38010" y="812800"/>
                    <a:pt x="24853" y="807350"/>
                    <a:pt x="15151" y="797649"/>
                  </a:cubicBezTo>
                  <a:cubicBezTo>
                    <a:pt x="5450" y="787947"/>
                    <a:pt x="0" y="774790"/>
                    <a:pt x="0" y="761070"/>
                  </a:cubicBezTo>
                  <a:lnTo>
                    <a:pt x="0" y="51730"/>
                  </a:lnTo>
                  <a:cubicBezTo>
                    <a:pt x="0" y="38010"/>
                    <a:pt x="5450" y="24853"/>
                    <a:pt x="15151" y="15151"/>
                  </a:cubicBezTo>
                  <a:cubicBezTo>
                    <a:pt x="24853" y="5450"/>
                    <a:pt x="38010" y="0"/>
                    <a:pt x="5173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102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13750" y="7245956"/>
            <a:ext cx="7632700" cy="3086100"/>
            <a:chOff x="0" y="0"/>
            <a:chExt cx="2010258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0258" cy="812800"/>
            </a:xfrm>
            <a:custGeom>
              <a:avLst/>
              <a:gdLst/>
              <a:ahLst/>
              <a:cxnLst/>
              <a:rect r="r" b="b" t="t" l="l"/>
              <a:pathLst>
                <a:path h="812800" w="2010258">
                  <a:moveTo>
                    <a:pt x="51730" y="0"/>
                  </a:moveTo>
                  <a:lnTo>
                    <a:pt x="1958529" y="0"/>
                  </a:lnTo>
                  <a:cubicBezTo>
                    <a:pt x="1972248" y="0"/>
                    <a:pt x="1985406" y="5450"/>
                    <a:pt x="1995107" y="15151"/>
                  </a:cubicBezTo>
                  <a:cubicBezTo>
                    <a:pt x="2004808" y="24853"/>
                    <a:pt x="2010258" y="38010"/>
                    <a:pt x="2010258" y="51730"/>
                  </a:cubicBezTo>
                  <a:lnTo>
                    <a:pt x="2010258" y="761070"/>
                  </a:lnTo>
                  <a:cubicBezTo>
                    <a:pt x="2010258" y="774790"/>
                    <a:pt x="2004808" y="787947"/>
                    <a:pt x="1995107" y="797649"/>
                  </a:cubicBezTo>
                  <a:cubicBezTo>
                    <a:pt x="1985406" y="807350"/>
                    <a:pt x="1972248" y="812800"/>
                    <a:pt x="1958529" y="812800"/>
                  </a:cubicBezTo>
                  <a:lnTo>
                    <a:pt x="51730" y="812800"/>
                  </a:lnTo>
                  <a:cubicBezTo>
                    <a:pt x="38010" y="812800"/>
                    <a:pt x="24853" y="807350"/>
                    <a:pt x="15151" y="797649"/>
                  </a:cubicBezTo>
                  <a:cubicBezTo>
                    <a:pt x="5450" y="787947"/>
                    <a:pt x="0" y="774790"/>
                    <a:pt x="0" y="761070"/>
                  </a:cubicBezTo>
                  <a:lnTo>
                    <a:pt x="0" y="51730"/>
                  </a:lnTo>
                  <a:cubicBezTo>
                    <a:pt x="0" y="38010"/>
                    <a:pt x="5450" y="24853"/>
                    <a:pt x="15151" y="15151"/>
                  </a:cubicBezTo>
                  <a:cubicBezTo>
                    <a:pt x="24853" y="5450"/>
                    <a:pt x="38010" y="0"/>
                    <a:pt x="5173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1025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532392" y="4159856"/>
            <a:ext cx="0" cy="17672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532392" y="7886700"/>
            <a:ext cx="0" cy="1955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0532392" y="1028700"/>
            <a:ext cx="0" cy="1828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413750" y="7886700"/>
            <a:ext cx="1887297" cy="2361897"/>
          </a:xfrm>
          <a:custGeom>
            <a:avLst/>
            <a:gdLst/>
            <a:ahLst/>
            <a:cxnLst/>
            <a:rect r="r" b="b" t="t" l="l"/>
            <a:pathLst>
              <a:path h="2361897" w="1887297">
                <a:moveTo>
                  <a:pt x="0" y="0"/>
                </a:moveTo>
                <a:lnTo>
                  <a:pt x="1887297" y="0"/>
                </a:lnTo>
                <a:lnTo>
                  <a:pt x="1887297" y="2361897"/>
                </a:lnTo>
                <a:lnTo>
                  <a:pt x="0" y="2361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32303" y="3870986"/>
            <a:ext cx="1188823" cy="2056140"/>
          </a:xfrm>
          <a:custGeom>
            <a:avLst/>
            <a:gdLst/>
            <a:ahLst/>
            <a:cxnLst/>
            <a:rect r="r" b="b" t="t" l="l"/>
            <a:pathLst>
              <a:path h="2056140" w="1188823">
                <a:moveTo>
                  <a:pt x="0" y="0"/>
                </a:moveTo>
                <a:lnTo>
                  <a:pt x="1188823" y="0"/>
                </a:lnTo>
                <a:lnTo>
                  <a:pt x="1188823" y="2056141"/>
                </a:lnTo>
                <a:lnTo>
                  <a:pt x="0" y="2056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13750" y="658755"/>
            <a:ext cx="1607376" cy="2497336"/>
          </a:xfrm>
          <a:custGeom>
            <a:avLst/>
            <a:gdLst/>
            <a:ahLst/>
            <a:cxnLst/>
            <a:rect r="r" b="b" t="t" l="l"/>
            <a:pathLst>
              <a:path h="2497336" w="1607376">
                <a:moveTo>
                  <a:pt x="0" y="0"/>
                </a:moveTo>
                <a:lnTo>
                  <a:pt x="1607376" y="0"/>
                </a:lnTo>
                <a:lnTo>
                  <a:pt x="1607376" y="2497336"/>
                </a:lnTo>
                <a:lnTo>
                  <a:pt x="0" y="24973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-78646">
            <a:off x="1408575" y="1325351"/>
            <a:ext cx="4546694" cy="1839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4"/>
              </a:lnSpc>
            </a:pPr>
            <a:r>
              <a:rPr lang="en-US" sz="7004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other simulator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58917" y="3712525"/>
            <a:ext cx="1417796" cy="44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3"/>
              </a:lnSpc>
              <a:spcBef>
                <a:spcPct val="0"/>
              </a:spcBef>
            </a:pPr>
            <a:r>
              <a:rPr lang="en-US" b="true" sz="2638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ifogsim2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32392" y="7820025"/>
            <a:ext cx="5247358" cy="213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8"/>
              </a:lnSpc>
              <a:spcBef>
                <a:spcPct val="0"/>
              </a:spcBef>
            </a:pPr>
            <a:r>
              <a:rPr lang="en-US" b="true" sz="412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3 tier architecture</a:t>
            </a:r>
          </a:p>
          <a:p>
            <a:pPr algn="ctr">
              <a:lnSpc>
                <a:spcPts val="5768"/>
              </a:lnSpc>
              <a:spcBef>
                <a:spcPct val="0"/>
              </a:spcBef>
            </a:pPr>
            <a:r>
              <a:rPr lang="en-US" sz="4120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edge/fog/cloud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60992" y="3683950"/>
            <a:ext cx="5247358" cy="266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5"/>
              </a:lnSpc>
            </a:pPr>
            <a:r>
              <a:rPr lang="en-US" sz="3918" b="true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Advanced model</a:t>
            </a:r>
          </a:p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lang="en-US" sz="2818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multiple power states (static,dynamic),component level tracking (mem usage, cpu processing etc)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60992" y="1148939"/>
            <a:ext cx="4651301" cy="152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2"/>
              </a:lnSpc>
              <a:spcBef>
                <a:spcPct val="0"/>
              </a:spcBef>
            </a:pPr>
            <a:r>
              <a:rPr lang="en-US" b="true" sz="438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java language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0931" y="5965612"/>
            <a:ext cx="6803881" cy="179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9"/>
              </a:lnSpc>
              <a:spcBef>
                <a:spcPct val="0"/>
              </a:spcBef>
            </a:pPr>
            <a:r>
              <a:rPr lang="en-US" b="true" sz="5178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does no</a:t>
            </a:r>
            <a:r>
              <a:rPr lang="en-US" b="true" sz="5178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 support mobile end users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9100" y="1800706"/>
            <a:ext cx="17430750" cy="1390096"/>
            <a:chOff x="0" y="0"/>
            <a:chExt cx="4590815" cy="3661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90815" cy="366116"/>
            </a:xfrm>
            <a:custGeom>
              <a:avLst/>
              <a:gdLst/>
              <a:ahLst/>
              <a:cxnLst/>
              <a:rect r="r" b="b" t="t" l="l"/>
              <a:pathLst>
                <a:path h="366116" w="4590815">
                  <a:moveTo>
                    <a:pt x="22652" y="0"/>
                  </a:moveTo>
                  <a:lnTo>
                    <a:pt x="4568163" y="0"/>
                  </a:lnTo>
                  <a:cubicBezTo>
                    <a:pt x="4580673" y="0"/>
                    <a:pt x="4590815" y="10142"/>
                    <a:pt x="4590815" y="22652"/>
                  </a:cubicBezTo>
                  <a:lnTo>
                    <a:pt x="4590815" y="343464"/>
                  </a:lnTo>
                  <a:cubicBezTo>
                    <a:pt x="4590815" y="355974"/>
                    <a:pt x="4580673" y="366116"/>
                    <a:pt x="4568163" y="366116"/>
                  </a:cubicBezTo>
                  <a:lnTo>
                    <a:pt x="22652" y="366116"/>
                  </a:lnTo>
                  <a:cubicBezTo>
                    <a:pt x="10142" y="366116"/>
                    <a:pt x="0" y="355974"/>
                    <a:pt x="0" y="343464"/>
                  </a:cubicBezTo>
                  <a:lnTo>
                    <a:pt x="0" y="22652"/>
                  </a:lnTo>
                  <a:cubicBezTo>
                    <a:pt x="0" y="10142"/>
                    <a:pt x="10142" y="0"/>
                    <a:pt x="22652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90815" cy="404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9100" y="3600450"/>
            <a:ext cx="17430750" cy="1231900"/>
            <a:chOff x="0" y="0"/>
            <a:chExt cx="4590815" cy="3244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90815" cy="324451"/>
            </a:xfrm>
            <a:custGeom>
              <a:avLst/>
              <a:gdLst/>
              <a:ahLst/>
              <a:cxnLst/>
              <a:rect r="r" b="b" t="t" l="l"/>
              <a:pathLst>
                <a:path h="324451" w="4590815">
                  <a:moveTo>
                    <a:pt x="22652" y="0"/>
                  </a:moveTo>
                  <a:lnTo>
                    <a:pt x="4568163" y="0"/>
                  </a:lnTo>
                  <a:cubicBezTo>
                    <a:pt x="4580673" y="0"/>
                    <a:pt x="4590815" y="10142"/>
                    <a:pt x="4590815" y="22652"/>
                  </a:cubicBezTo>
                  <a:lnTo>
                    <a:pt x="4590815" y="301799"/>
                  </a:lnTo>
                  <a:cubicBezTo>
                    <a:pt x="4590815" y="314309"/>
                    <a:pt x="4580673" y="324451"/>
                    <a:pt x="4568163" y="324451"/>
                  </a:cubicBezTo>
                  <a:lnTo>
                    <a:pt x="22652" y="324451"/>
                  </a:lnTo>
                  <a:cubicBezTo>
                    <a:pt x="10142" y="324451"/>
                    <a:pt x="0" y="314309"/>
                    <a:pt x="0" y="301799"/>
                  </a:cubicBezTo>
                  <a:lnTo>
                    <a:pt x="0" y="22652"/>
                  </a:lnTo>
                  <a:cubicBezTo>
                    <a:pt x="0" y="10142"/>
                    <a:pt x="10142" y="0"/>
                    <a:pt x="22652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90815" cy="362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9100" y="5384800"/>
            <a:ext cx="17227550" cy="1253696"/>
            <a:chOff x="0" y="0"/>
            <a:chExt cx="4537297" cy="3301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37297" cy="330192"/>
            </a:xfrm>
            <a:custGeom>
              <a:avLst/>
              <a:gdLst/>
              <a:ahLst/>
              <a:cxnLst/>
              <a:rect r="r" b="b" t="t" l="l"/>
              <a:pathLst>
                <a:path h="330192" w="4537297">
                  <a:moveTo>
                    <a:pt x="22919" y="0"/>
                  </a:moveTo>
                  <a:lnTo>
                    <a:pt x="4514378" y="0"/>
                  </a:lnTo>
                  <a:cubicBezTo>
                    <a:pt x="4527036" y="0"/>
                    <a:pt x="4537297" y="10261"/>
                    <a:pt x="4537297" y="22919"/>
                  </a:cubicBezTo>
                  <a:lnTo>
                    <a:pt x="4537297" y="307273"/>
                  </a:lnTo>
                  <a:cubicBezTo>
                    <a:pt x="4537297" y="319930"/>
                    <a:pt x="4527036" y="330192"/>
                    <a:pt x="4514378" y="330192"/>
                  </a:cubicBezTo>
                  <a:lnTo>
                    <a:pt x="22919" y="330192"/>
                  </a:lnTo>
                  <a:cubicBezTo>
                    <a:pt x="10261" y="330192"/>
                    <a:pt x="0" y="319930"/>
                    <a:pt x="0" y="307273"/>
                  </a:cubicBezTo>
                  <a:lnTo>
                    <a:pt x="0" y="22919"/>
                  </a:lnTo>
                  <a:cubicBezTo>
                    <a:pt x="0" y="10261"/>
                    <a:pt x="10261" y="0"/>
                    <a:pt x="229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537297" cy="368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19100" y="7273496"/>
            <a:ext cx="17227550" cy="1714500"/>
            <a:chOff x="0" y="0"/>
            <a:chExt cx="4537297" cy="4515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37297" cy="451556"/>
            </a:xfrm>
            <a:custGeom>
              <a:avLst/>
              <a:gdLst/>
              <a:ahLst/>
              <a:cxnLst/>
              <a:rect r="r" b="b" t="t" l="l"/>
              <a:pathLst>
                <a:path h="451556" w="4537297">
                  <a:moveTo>
                    <a:pt x="22919" y="0"/>
                  </a:moveTo>
                  <a:lnTo>
                    <a:pt x="4514378" y="0"/>
                  </a:lnTo>
                  <a:cubicBezTo>
                    <a:pt x="4527036" y="0"/>
                    <a:pt x="4537297" y="10261"/>
                    <a:pt x="4537297" y="22919"/>
                  </a:cubicBezTo>
                  <a:lnTo>
                    <a:pt x="4537297" y="428637"/>
                  </a:lnTo>
                  <a:cubicBezTo>
                    <a:pt x="4537297" y="441294"/>
                    <a:pt x="4527036" y="451556"/>
                    <a:pt x="4514378" y="451556"/>
                  </a:cubicBezTo>
                  <a:lnTo>
                    <a:pt x="22919" y="451556"/>
                  </a:lnTo>
                  <a:cubicBezTo>
                    <a:pt x="10261" y="451556"/>
                    <a:pt x="0" y="441294"/>
                    <a:pt x="0" y="428637"/>
                  </a:cubicBezTo>
                  <a:lnTo>
                    <a:pt x="0" y="22919"/>
                  </a:lnTo>
                  <a:cubicBezTo>
                    <a:pt x="0" y="10261"/>
                    <a:pt x="10261" y="0"/>
                    <a:pt x="229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537297" cy="48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51174" y="2138353"/>
            <a:ext cx="6304595" cy="40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  <a:spcBef>
                <a:spcPct val="0"/>
              </a:spcBef>
            </a:pPr>
            <a:r>
              <a:rPr lang="en-US" b="true" sz="23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Formulate LP Problem using PuLP / CVXPY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46508" y="2147878"/>
            <a:ext cx="11173735" cy="34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0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pulp - python linear programming  ,CVXPY = Convex optimization in Python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66700" y="2661838"/>
            <a:ext cx="10625045" cy="398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b="true" sz="23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Randomized Rounding to convert fractional results to binary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10605" y="2704109"/>
            <a:ext cx="120205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Export as json for externally add to our simulation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266700" y="4082378"/>
            <a:ext cx="676874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set up EdgeCloudSim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65803" y="3997960"/>
            <a:ext cx="311943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 routing json file</a:t>
            </a:r>
            <a:r>
              <a:rPr lang="en-US" sz="22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10283" y="3842817"/>
            <a:ext cx="6249017" cy="70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7"/>
              </a:lnSpc>
              <a:spcBef>
                <a:spcPct val="0"/>
              </a:spcBef>
            </a:pPr>
            <a:r>
              <a:rPr lang="en-US" b="true" sz="20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simulated iiot devices create virtual devices in xml file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11608" y="5708650"/>
            <a:ext cx="2480191" cy="44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  <a:spcBef>
                <a:spcPct val="0"/>
              </a:spcBef>
            </a:pPr>
            <a:r>
              <a:rPr lang="en-US" b="true" sz="25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Assign services</a:t>
            </a:r>
            <a:r>
              <a:rPr lang="en-US" sz="252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0521" y="5510888"/>
            <a:ext cx="3642294" cy="97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4"/>
              </a:lnSpc>
            </a:pPr>
            <a:r>
              <a:rPr lang="en-US" sz="193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mobility confiig - cvs </a:t>
            </a:r>
            <a:r>
              <a:rPr lang="en-US" sz="19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(timezone , device</a:t>
            </a:r>
          </a:p>
          <a:p>
            <a:pPr algn="ctr">
              <a:lnSpc>
                <a:spcPts val="2294"/>
              </a:lnSpc>
              <a:spcBef>
                <a:spcPct val="0"/>
              </a:spcBef>
            </a:pPr>
            <a:r>
              <a:rPr lang="en-US" sz="16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_id</a:t>
            </a:r>
            <a:r>
              <a:rPr lang="en-US" b="true" sz="163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032875" y="5799645"/>
            <a:ext cx="10352507" cy="28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  <a:spcBef>
                <a:spcPct val="0"/>
              </a:spcBef>
            </a:pPr>
            <a:r>
              <a:rPr lang="en-US" b="true" sz="174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Configure network latency, CPU, and bandwidth per zone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28979" y="7940564"/>
            <a:ext cx="13363253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simulate and evaluate</a:t>
            </a:r>
          </a:p>
        </p:txBody>
      </p:sp>
      <p:sp>
        <p:nvSpPr>
          <p:cNvPr name="AutoShape 25" id="25"/>
          <p:cNvSpPr/>
          <p:nvPr/>
        </p:nvSpPr>
        <p:spPr>
          <a:xfrm flipH="true">
            <a:off x="5492699" y="5384800"/>
            <a:ext cx="0" cy="12536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0358345" y="5384800"/>
            <a:ext cx="0" cy="12536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5492699" y="3600450"/>
            <a:ext cx="0" cy="12319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0358345" y="3600450"/>
            <a:ext cx="0" cy="12319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0">
            <a:off x="4594713" y="226643"/>
            <a:ext cx="8438662" cy="935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4"/>
              </a:lnSpc>
              <a:spcBef>
                <a:spcPct val="0"/>
              </a:spcBef>
            </a:pPr>
            <a:r>
              <a:rPr lang="en-US" b="true" sz="553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strategy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68367" y="3654033"/>
            <a:ext cx="4812609" cy="4786358"/>
          </a:xfrm>
          <a:custGeom>
            <a:avLst/>
            <a:gdLst/>
            <a:ahLst/>
            <a:cxnLst/>
            <a:rect r="r" b="b" t="t" l="l"/>
            <a:pathLst>
              <a:path h="4786358" w="4812609">
                <a:moveTo>
                  <a:pt x="0" y="0"/>
                </a:moveTo>
                <a:lnTo>
                  <a:pt x="4812609" y="0"/>
                </a:lnTo>
                <a:lnTo>
                  <a:pt x="4812609" y="4786359"/>
                </a:lnTo>
                <a:lnTo>
                  <a:pt x="0" y="4786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82876" y="1161363"/>
            <a:ext cx="7563228" cy="1168731"/>
            <a:chOff x="0" y="0"/>
            <a:chExt cx="2531853" cy="3912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1853" cy="391242"/>
            </a:xfrm>
            <a:custGeom>
              <a:avLst/>
              <a:gdLst/>
              <a:ahLst/>
              <a:cxnLst/>
              <a:rect r="r" b="b" t="t" l="l"/>
              <a:pathLst>
                <a:path h="391242" w="2531853">
                  <a:moveTo>
                    <a:pt x="51181" y="0"/>
                  </a:moveTo>
                  <a:lnTo>
                    <a:pt x="2480671" y="0"/>
                  </a:lnTo>
                  <a:cubicBezTo>
                    <a:pt x="2508938" y="0"/>
                    <a:pt x="2531853" y="22915"/>
                    <a:pt x="2531853" y="51181"/>
                  </a:cubicBezTo>
                  <a:lnTo>
                    <a:pt x="2531853" y="340061"/>
                  </a:lnTo>
                  <a:cubicBezTo>
                    <a:pt x="2531853" y="353635"/>
                    <a:pt x="2526460" y="366653"/>
                    <a:pt x="2516862" y="376252"/>
                  </a:cubicBezTo>
                  <a:cubicBezTo>
                    <a:pt x="2507264" y="385850"/>
                    <a:pt x="2494245" y="391242"/>
                    <a:pt x="2480671" y="391242"/>
                  </a:cubicBezTo>
                  <a:lnTo>
                    <a:pt x="51181" y="391242"/>
                  </a:lnTo>
                  <a:cubicBezTo>
                    <a:pt x="22915" y="391242"/>
                    <a:pt x="0" y="368328"/>
                    <a:pt x="0" y="340061"/>
                  </a:cubicBezTo>
                  <a:lnTo>
                    <a:pt x="0" y="51181"/>
                  </a:lnTo>
                  <a:cubicBezTo>
                    <a:pt x="0" y="22915"/>
                    <a:pt x="22915" y="0"/>
                    <a:pt x="5118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531853" cy="305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190659" y="1362359"/>
            <a:ext cx="7831454" cy="84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b="true" sz="603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TASK SPLITTING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22113" y="6236530"/>
            <a:ext cx="2187761" cy="48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b="true" sz="35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AKSHAY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768715"/>
            <a:ext cx="2921086" cy="48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b="true" sz="35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ESWARA RAJ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13922" y="3183244"/>
            <a:ext cx="4056514" cy="470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8"/>
              </a:lnSpc>
            </a:pPr>
            <a:r>
              <a:rPr lang="en-US" b="true" sz="34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CHARANJITH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758" y="6397502"/>
            <a:ext cx="3804523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AMARTHYA SUJAI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4274" y="3480873"/>
            <a:ext cx="2875512" cy="206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19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architecture design</a:t>
            </a:r>
          </a:p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19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simulator setup </a:t>
            </a:r>
          </a:p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19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 defining setup,configure cloud,build factory zones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6255" y="7122356"/>
            <a:ext cx="2533531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Implement LP + Randomized Rounding to decide where services should be placed.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13922" y="3963185"/>
            <a:ext cx="3154434" cy="109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9"/>
              </a:lnSpc>
              <a:spcBef>
                <a:spcPct val="0"/>
              </a:spcBef>
            </a:pPr>
            <a:r>
              <a:rPr lang="en-US" sz="2113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 the simulated IIoT devices with mobility patterns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18018" y="7122356"/>
            <a:ext cx="2795952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Integrate placement algorithm with EdgeCloudSim, evaluate results and documentation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4063522"/>
            <a:ext cx="11923966" cy="156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05577" y="0"/>
            <a:ext cx="18870834" cy="10287000"/>
          </a:xfrm>
          <a:custGeom>
            <a:avLst/>
            <a:gdLst/>
            <a:ahLst/>
            <a:cxnLst/>
            <a:rect r="r" b="b" t="t" l="l"/>
            <a:pathLst>
              <a:path h="10287000" w="18870834">
                <a:moveTo>
                  <a:pt x="0" y="0"/>
                </a:moveTo>
                <a:lnTo>
                  <a:pt x="18870834" y="0"/>
                </a:lnTo>
                <a:lnTo>
                  <a:pt x="188708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54" r="0" b="-41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01910" y="1793696"/>
            <a:ext cx="6277421" cy="81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78280" y="3081374"/>
            <a:ext cx="9524683" cy="178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2"/>
              </a:lnSpc>
              <a:spcBef>
                <a:spcPct val="0"/>
              </a:spcBef>
            </a:pPr>
            <a:r>
              <a:rPr lang="en-US" sz="25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Maximize the number </a:t>
            </a:r>
            <a:r>
              <a:rPr lang="en-US" sz="25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 user requests served by MEC edge servers (or equivalently, minimize the load on the centralized cloud) while satisfying all resource constraints for every BS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02132" y="4963409"/>
            <a:ext cx="9276979" cy="335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Objective of Service Provider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ctr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Service Placement – Which services to pre-store at which BSs so that they fit within the BS storage limits.</a:t>
            </a:r>
          </a:p>
          <a:p>
            <a:pPr algn="ctr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Request Routing – For each user request, which BS (or the cloud) should process it, without exceeding the BS’s CPU and bandwidth capacities.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2700" y="2390046"/>
            <a:ext cx="9018358" cy="5186350"/>
          </a:xfrm>
          <a:custGeom>
            <a:avLst/>
            <a:gdLst/>
            <a:ahLst/>
            <a:cxnLst/>
            <a:rect r="r" b="b" t="t" l="l"/>
            <a:pathLst>
              <a:path h="5186350" w="9018358">
                <a:moveTo>
                  <a:pt x="0" y="0"/>
                </a:moveTo>
                <a:lnTo>
                  <a:pt x="9018358" y="0"/>
                </a:lnTo>
                <a:lnTo>
                  <a:pt x="9018358" y="5186350"/>
                </a:lnTo>
                <a:lnTo>
                  <a:pt x="0" y="5186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8" t="-1463" r="-27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3321" y="1878736"/>
            <a:ext cx="8199658" cy="794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sz="23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1️⃣ </a:t>
            </a:r>
            <a:r>
              <a:rPr lang="en-US" b="true" sz="23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Computation at the Edge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Services are executed on edge servers at base stations instead of only in the centralized cloud.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Decisions involve where to place services to run them close to users.</a:t>
            </a:r>
          </a:p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sz="23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2️⃣ </a:t>
            </a:r>
            <a:r>
              <a:rPr lang="en-US" b="true" sz="23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Low Latency &amp; QoS Focus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MEC reduces round-trip time compared to cloud processing.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Critical for AR, VR, gaming, autonomous driving.</a:t>
            </a:r>
          </a:p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sz="23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3️⃣ </a:t>
            </a:r>
            <a:r>
              <a:rPr lang="en-US" b="true" sz="23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Resource-Constrained Environment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Each BS has limited:</a:t>
            </a:r>
          </a:p>
          <a:p>
            <a:pPr algn="l" marL="910935" indent="-303645" lvl="2">
              <a:lnSpc>
                <a:spcPts val="2953"/>
              </a:lnSpc>
              <a:spcBef>
                <a:spcPct val="0"/>
              </a:spcBef>
              <a:buFont typeface="Arial"/>
              <a:buChar char="⚬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Storage (RnR_nRn​)</a:t>
            </a:r>
          </a:p>
          <a:p>
            <a:pPr algn="l" marL="910935" indent="-303645" lvl="2">
              <a:lnSpc>
                <a:spcPts val="2953"/>
              </a:lnSpc>
              <a:spcBef>
                <a:spcPct val="0"/>
              </a:spcBef>
              <a:buFont typeface="Arial"/>
              <a:buChar char="⚬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CPU (CnC_nCn​)</a:t>
            </a:r>
          </a:p>
          <a:p>
            <a:pPr algn="l" marL="910935" indent="-303645" lvl="2">
              <a:lnSpc>
                <a:spcPts val="2953"/>
              </a:lnSpc>
              <a:spcBef>
                <a:spcPct val="0"/>
              </a:spcBef>
              <a:buFont typeface="Arial"/>
              <a:buChar char="⚬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Uplink/Downlink Bandwidth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Must optimize usage to maximize served requests locally.</a:t>
            </a:r>
          </a:p>
          <a:p>
            <a:pPr algn="l">
              <a:lnSpc>
                <a:spcPts val="3233"/>
              </a:lnSpc>
              <a:spcBef>
                <a:spcPct val="0"/>
              </a:spcBef>
            </a:pPr>
            <a:r>
              <a:rPr lang="en-US" sz="23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4️⃣ </a:t>
            </a:r>
            <a:r>
              <a:rPr lang="en-US" b="true" sz="23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Network-Aware Optimization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Users may be in overlapping coverage → multiple routing options.</a:t>
            </a:r>
          </a:p>
          <a:p>
            <a:pPr algn="l" marL="455468" indent="-227734" lvl="1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10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Placement &amp; routing jointly optimized to minimize cloud (backhaul) load</a:t>
            </a:r>
          </a:p>
          <a:p>
            <a:pPr algn="l">
              <a:lnSpc>
                <a:spcPts val="295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3441" y="514667"/>
            <a:ext cx="16484800" cy="92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5"/>
              </a:lnSpc>
              <a:spcBef>
                <a:spcPct val="0"/>
              </a:spcBef>
            </a:pPr>
            <a:r>
              <a:rPr lang="en-US" b="true" sz="51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Why</a:t>
            </a:r>
            <a:r>
              <a:rPr lang="en-US" b="true" sz="516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This is an Edge Computing Problem??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6822" y="1971028"/>
            <a:ext cx="7627178" cy="7627178"/>
          </a:xfrm>
          <a:custGeom>
            <a:avLst/>
            <a:gdLst/>
            <a:ahLst/>
            <a:cxnLst/>
            <a:rect r="r" b="b" t="t" l="l"/>
            <a:pathLst>
              <a:path h="7627178" w="7627178">
                <a:moveTo>
                  <a:pt x="0" y="0"/>
                </a:moveTo>
                <a:lnTo>
                  <a:pt x="7627178" y="0"/>
                </a:lnTo>
                <a:lnTo>
                  <a:pt x="7627178" y="7627178"/>
                </a:lnTo>
                <a:lnTo>
                  <a:pt x="0" y="7627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38963" y="408698"/>
            <a:ext cx="10520991" cy="106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1"/>
              </a:lnSpc>
              <a:spcBef>
                <a:spcPct val="0"/>
              </a:spcBef>
            </a:pPr>
            <a:r>
              <a:rPr lang="en-US" b="true" sz="5900" spc="-48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Layered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74353" y="2150182"/>
            <a:ext cx="7884947" cy="685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2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Cloud Layer</a:t>
            </a:r>
            <a:r>
              <a:rPr lang="en-US" sz="2600" spc="-2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–   Central data center with unlimited resources; processes requests the edge cannot handle; higher latency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2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Backhaul </a:t>
            </a:r>
            <a:r>
              <a:rPr lang="en-US" sz="2600" spc="-2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Network link between edge and cloud; moves service data, forwards unserved requests; limited by latency and bandwidth.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2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Edge Layer</a:t>
            </a:r>
            <a:r>
              <a:rPr lang="en-US" sz="2600" spc="-2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Local storage, compute, and bandwidth handle requests near users; decides whether to serve locally or forward to cloud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 spc="-2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Client Layer</a:t>
            </a:r>
            <a:r>
              <a:rPr lang="en-US" sz="2600" spc="-2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End-user devices (phones, IoT, AR/VR) send service requests via 4G/5G/Wi-Fi and receive results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612872"/>
            <a:ext cx="8909727" cy="7600704"/>
          </a:xfrm>
          <a:custGeom>
            <a:avLst/>
            <a:gdLst/>
            <a:ahLst/>
            <a:cxnLst/>
            <a:rect r="r" b="b" t="t" l="l"/>
            <a:pathLst>
              <a:path h="7600704" w="8909727">
                <a:moveTo>
                  <a:pt x="0" y="0"/>
                </a:moveTo>
                <a:lnTo>
                  <a:pt x="8909727" y="0"/>
                </a:lnTo>
                <a:lnTo>
                  <a:pt x="8909727" y="7600704"/>
                </a:lnTo>
                <a:lnTo>
                  <a:pt x="0" y="7600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7731" y="1245737"/>
            <a:ext cx="8537476" cy="152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Randomised Rounding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0915"/>
            <a:ext cx="6613419" cy="611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621" indent="-278811" lvl="1">
              <a:lnSpc>
                <a:spcPts val="3486"/>
              </a:lnSpc>
              <a:buFont typeface="Arial"/>
              <a:buChar char="•"/>
            </a:pPr>
            <a:r>
              <a:rPr lang="en-US" sz="2582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Firstly we solve the linear relaxation of the JSPRR problem where we get two matrices where x’[n][s] has the probability value of placing service s on base station n and y’[n][u] has the probability of  user u’s demand routed to BS n.</a:t>
            </a:r>
          </a:p>
          <a:p>
            <a:pPr algn="l">
              <a:lnSpc>
                <a:spcPts val="3486"/>
              </a:lnSpc>
            </a:pPr>
          </a:p>
          <a:p>
            <a:pPr algn="l" marL="557623" indent="-278811" lvl="1">
              <a:lnSpc>
                <a:spcPts val="3486"/>
              </a:lnSpc>
              <a:buFont typeface="Arial"/>
              <a:buChar char="•"/>
            </a:pPr>
            <a:r>
              <a:rPr lang="en-US" sz="2582" spc="15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 we set will have another matrix where we will set x[n][s]=1 with probability using the matrix x’[n][s] for every base station.</a:t>
            </a:r>
          </a:p>
          <a:p>
            <a:pPr algn="l">
              <a:lnSpc>
                <a:spcPts val="3486"/>
              </a:lnSpc>
            </a:pPr>
          </a:p>
          <a:p>
            <a:pPr algn="l">
              <a:lnSpc>
                <a:spcPts val="348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86441" y="2770292"/>
            <a:ext cx="9180350" cy="4950762"/>
          </a:xfrm>
          <a:custGeom>
            <a:avLst/>
            <a:gdLst/>
            <a:ahLst/>
            <a:cxnLst/>
            <a:rect r="r" b="b" t="t" l="l"/>
            <a:pathLst>
              <a:path h="4950762" w="9180350">
                <a:moveTo>
                  <a:pt x="0" y="0"/>
                </a:moveTo>
                <a:lnTo>
                  <a:pt x="9180350" y="0"/>
                </a:lnTo>
                <a:lnTo>
                  <a:pt x="9180350" y="4950762"/>
                </a:lnTo>
                <a:lnTo>
                  <a:pt x="0" y="495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7731" y="1245737"/>
            <a:ext cx="8537476" cy="152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3"/>
              </a:lnSpc>
            </a:pPr>
            <a:r>
              <a:rPr lang="en-US" sz="50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Randomised Rounding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7731" y="3359281"/>
            <a:ext cx="5789537" cy="502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022" indent="-278511" lvl="1">
              <a:lnSpc>
                <a:spcPts val="3611"/>
              </a:lnSpc>
              <a:buFont typeface="Arial"/>
              <a:buChar char="•"/>
            </a:pPr>
            <a:r>
              <a:rPr lang="en-US" sz="257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For each user we define a set n which is the set of base stations that are reachable from the user .For each user u, look at the BSs that actually got the service after rounding.</a:t>
            </a:r>
          </a:p>
          <a:p>
            <a:pPr algn="l" marL="557022" indent="-278511" lvl="1">
              <a:lnSpc>
                <a:spcPts val="3611"/>
              </a:lnSpc>
              <a:buFont typeface="Arial"/>
              <a:buChar char="•"/>
            </a:pPr>
            <a:r>
              <a:rPr lang="en-US" sz="257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If there are no base stations with that service sent to cloud, else pick one base station or the cloud with weighted probability.</a:t>
            </a:r>
          </a:p>
          <a:p>
            <a:pPr algn="l">
              <a:lnSpc>
                <a:spcPts val="3611"/>
              </a:lnSpc>
              <a:spcBef>
                <a:spcPct val="0"/>
              </a:spcBef>
            </a:pPr>
            <a:r>
              <a:rPr lang="en-US" sz="257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78858" y="2673351"/>
            <a:ext cx="9923409" cy="5320702"/>
          </a:xfrm>
          <a:custGeom>
            <a:avLst/>
            <a:gdLst/>
            <a:ahLst/>
            <a:cxnLst/>
            <a:rect r="r" b="b" t="t" l="l"/>
            <a:pathLst>
              <a:path h="5320702" w="9923409">
                <a:moveTo>
                  <a:pt x="0" y="0"/>
                </a:moveTo>
                <a:lnTo>
                  <a:pt x="9923409" y="0"/>
                </a:lnTo>
                <a:lnTo>
                  <a:pt x="9923409" y="5320702"/>
                </a:lnTo>
                <a:lnTo>
                  <a:pt x="0" y="532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73" t="0" r="-157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7750158" cy="177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b="true" sz="4999" spc="-40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How is this useful in the real world?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73235"/>
            <a:ext cx="7311370" cy="5935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022" indent="-278511" lvl="1">
              <a:lnSpc>
                <a:spcPts val="3611"/>
              </a:lnSpc>
              <a:spcBef>
                <a:spcPct val="0"/>
              </a:spcBef>
              <a:buFont typeface="Arial"/>
              <a:buChar char="•"/>
            </a:pP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Practically this is impossible to implement , becuase we cannot split</a:t>
            </a: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the</a:t>
            </a: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service resource into fraction.</a:t>
            </a: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So how is this algorithm useful?</a:t>
            </a:r>
          </a:p>
          <a:p>
            <a:pPr algn="l" marL="557022" indent="-278511" lvl="1">
              <a:lnSpc>
                <a:spcPts val="3611"/>
              </a:lnSpc>
              <a:spcBef>
                <a:spcPct val="0"/>
              </a:spcBef>
              <a:buFont typeface="Arial"/>
              <a:buChar char="•"/>
            </a:pP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Well this algorithm provides a better solution than existing solution like the greedy approach</a:t>
            </a: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where if we take the best base station for the services even which requires less compuation power.</a:t>
            </a:r>
          </a:p>
          <a:p>
            <a:pPr algn="l" marL="557022" indent="-278511" lvl="1">
              <a:lnSpc>
                <a:spcPts val="3611"/>
              </a:lnSpc>
              <a:spcBef>
                <a:spcPct val="0"/>
              </a:spcBef>
              <a:buFont typeface="Arial"/>
              <a:buChar char="•"/>
            </a:pPr>
            <a:r>
              <a:rPr lang="en-US" sz="2579" strike="noStrike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Instead, using the randomised rounding algorithm we can bias on where we can place the service for the most optimal solution.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154876"/>
          <a:ext cx="16117842" cy="8669113"/>
        </p:xfrm>
        <a:graphic>
          <a:graphicData uri="http://schemas.openxmlformats.org/drawingml/2006/table">
            <a:tbl>
              <a:tblPr/>
              <a:tblGrid>
                <a:gridCol w="3196350"/>
                <a:gridCol w="12921492"/>
              </a:tblGrid>
              <a:tr h="10292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CONTRIBUTION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173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Multi-cell MEC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Considers overlapping BS coverage, realistic for urban deployments.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15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Joint Optimization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Simultaneously solves placement and routing problems under resource constraints.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 Constraints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       Accounts for storage, compute, uplink, and downlink bandwidth together.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4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      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Proposes a novel Randomized Rounding-based approximation with performance guarantees.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84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Cloud Offloading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Minimizes requests offloaded to cloud, unlike earlier works that ignored it.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0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Scalability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Provides practical solutions scalable to large networks.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575714" y="-104775"/>
            <a:ext cx="12571314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This Paper Does Differently</a:t>
            </a:r>
            <a:r>
              <a:rPr lang="en-US" sz="5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497536"/>
          <a:ext cx="15976411" cy="8424981"/>
        </p:xfrm>
        <a:graphic>
          <a:graphicData uri="http://schemas.openxmlformats.org/drawingml/2006/table">
            <a:tbl>
              <a:tblPr/>
              <a:tblGrid>
                <a:gridCol w="7599552"/>
                <a:gridCol w="2861179"/>
                <a:gridCol w="2335423"/>
                <a:gridCol w="3180258"/>
              </a:tblGrid>
              <a:tr h="13197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FOCUS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LIMITS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NOTES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8947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Efficient Multi-User Computation Offloading for Mobile-Edge Cloud Computing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Chen et al. (2016)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Service placement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Ignores routing and compute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Simplified edge model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0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Dynamic Service Placement for Mobile Micro-Clouds with Predicted Future Costs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Wang et al. (2017)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</a:t>
                      </a: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Routing only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Static services, no storage limits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Focused on minimizing latency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9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Joint Optimization of Task Scheduling and Image Placement in Edge Computing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Deng et al. (2018)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Joint placement &amp; routing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bandwidth/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compute constraints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Uses ILP, not scalable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4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paper (2020)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Joint placement + routing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resource constraints, multi-cell, dynamic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New LP + randomized rounding approach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883315" y="113236"/>
            <a:ext cx="1040449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Comparative Summary of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Literature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DAGvp3Qlc7U</dc:identifier>
  <dcterms:modified xsi:type="dcterms:W3CDTF">2011-08-01T06:04:30Z</dcterms:modified>
  <cp:revision>1</cp:revision>
  <dc:title>JOINT</dc:title>
</cp:coreProperties>
</file>