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5" r:id="rId6"/>
    <p:sldId id="260" r:id="rId7"/>
    <p:sldId id="264" r:id="rId8"/>
    <p:sldId id="262" r:id="rId9"/>
    <p:sldId id="263" r:id="rId10"/>
  </p:sldIdLst>
  <p:sldSz cx="14630400" cy="8229600"/>
  <p:notesSz cx="8229600" cy="14630400"/>
  <p:embeddedFontLst>
    <p:embeddedFont>
      <p:font typeface="Fraunces Extra Bold" panose="020B0604020202020204" charset="0"/>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07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1"/>
          <p:cNvSpPr/>
          <p:nvPr/>
        </p:nvSpPr>
        <p:spPr>
          <a:xfrm>
            <a:off x="793790" y="2426494"/>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Dynamic Load Balancing for Enhanced Healthcare IoT Performance</a:t>
            </a:r>
            <a:endParaRPr lang="en-US" sz="4450" dirty="0"/>
          </a:p>
        </p:txBody>
      </p:sp>
      <p:sp>
        <p:nvSpPr>
          <p:cNvPr id="4" name="Text 2"/>
          <p:cNvSpPr/>
          <p:nvPr/>
        </p:nvSpPr>
        <p:spPr>
          <a:xfrm>
            <a:off x="793790" y="4184213"/>
            <a:ext cx="13042821" cy="1133951"/>
          </a:xfrm>
          <a:prstGeom prst="rect">
            <a:avLst/>
          </a:prstGeom>
          <a:noFill/>
          <a:ln/>
        </p:spPr>
        <p:txBody>
          <a:bodyPr wrap="square" lIns="0" tIns="0" rIns="0" bIns="0" rtlCol="0" anchor="t"/>
          <a:lstStyle/>
          <a:p>
            <a:pPr marL="0" indent="0" algn="l">
              <a:lnSpc>
                <a:spcPts val="4450"/>
              </a:lnSpc>
              <a:buNone/>
            </a:pPr>
            <a:r>
              <a:rPr lang="en-US" sz="3550" b="1" dirty="0">
                <a:solidFill>
                  <a:srgbClr val="3B4540"/>
                </a:solidFill>
                <a:latin typeface="Fraunces Extra Bold" pitchFamily="34" charset="0"/>
                <a:ea typeface="Fraunces Extra Bold" pitchFamily="34" charset="-122"/>
                <a:cs typeface="Fraunces Extra Bold" pitchFamily="34" charset="-120"/>
              </a:rPr>
              <a:t>A Fog Computing Approach to Real-Time Patient Monitoring</a:t>
            </a:r>
            <a:endParaRPr lang="en-US" sz="3550" dirty="0"/>
          </a:p>
        </p:txBody>
      </p:sp>
      <p:sp>
        <p:nvSpPr>
          <p:cNvPr id="5" name="Text 3"/>
          <p:cNvSpPr/>
          <p:nvPr/>
        </p:nvSpPr>
        <p:spPr>
          <a:xfrm>
            <a:off x="793790" y="5658326"/>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405449"/>
                </a:solidFill>
                <a:latin typeface="Nobile" pitchFamily="34" charset="0"/>
                <a:ea typeface="Nobile" pitchFamily="34" charset="-122"/>
                <a:cs typeface="Nobile" pitchFamily="34" charset="-120"/>
              </a:rPr>
              <a:t>Authors: </a:t>
            </a:r>
            <a:r>
              <a:rPr lang="en-US" sz="1750" dirty="0">
                <a:solidFill>
                  <a:srgbClr val="405449"/>
                </a:solidFill>
                <a:latin typeface="Nobile" pitchFamily="34" charset="0"/>
                <a:ea typeface="Nobile" pitchFamily="34" charset="-122"/>
                <a:cs typeface="Nobile" pitchFamily="34" charset="-120"/>
              </a:rPr>
              <a:t>MOHAMMEDALAAALA’ANZY RAMIS AKHMEDOV1, NADER MOHAMED 1,(Member, IEEE), RAIYMBEK ZHANUZAK 2,(Member, IEEE), AND JAMEELA AL-JAROODI 3,(Member, IEEE)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25551" y="1787748"/>
            <a:ext cx="4958001" cy="354330"/>
          </a:xfrm>
          <a:prstGeom prst="rect">
            <a:avLst/>
          </a:prstGeom>
          <a:noFill/>
          <a:ln/>
        </p:spPr>
        <p:txBody>
          <a:bodyPr wrap="none" lIns="0" tIns="0" rIns="0" bIns="0" rtlCol="0" anchor="t"/>
          <a:lstStyle/>
          <a:p>
            <a:pPr marL="0" indent="0" algn="l">
              <a:lnSpc>
                <a:spcPts val="2750"/>
              </a:lnSpc>
              <a:buNone/>
            </a:pPr>
            <a:r>
              <a:rPr lang="en-US" sz="3200" b="1" dirty="0">
                <a:solidFill>
                  <a:srgbClr val="3B4540"/>
                </a:solidFill>
                <a:latin typeface="Fraunces Extra Bold" pitchFamily="34" charset="0"/>
                <a:ea typeface="Fraunces Extra Bold" pitchFamily="34" charset="-122"/>
                <a:cs typeface="Fraunces Extra Bold" pitchFamily="34" charset="-120"/>
              </a:rPr>
              <a:t>Problem</a:t>
            </a:r>
            <a:r>
              <a:rPr lang="en-US" sz="2200" b="1" dirty="0">
                <a:solidFill>
                  <a:srgbClr val="3B4540"/>
                </a:solidFill>
                <a:latin typeface="Fraunces Extra Bold" pitchFamily="34" charset="0"/>
                <a:ea typeface="Fraunces Extra Bold" pitchFamily="34" charset="-122"/>
                <a:cs typeface="Fraunces Extra Bold" pitchFamily="34" charset="-120"/>
              </a:rPr>
              <a:t> Statement </a:t>
            </a:r>
            <a:endParaRPr lang="en-US" sz="2200" dirty="0"/>
          </a:p>
        </p:txBody>
      </p:sp>
      <p:sp>
        <p:nvSpPr>
          <p:cNvPr id="8" name="TextBox 7">
            <a:extLst>
              <a:ext uri="{FF2B5EF4-FFF2-40B4-BE49-F238E27FC236}">
                <a16:creationId xmlns:a16="http://schemas.microsoft.com/office/drawing/2014/main" id="{427CEB5B-C6C3-0247-D4C0-1FFCAAA35F78}"/>
              </a:ext>
            </a:extLst>
          </p:cNvPr>
          <p:cNvSpPr txBox="1"/>
          <p:nvPr/>
        </p:nvSpPr>
        <p:spPr>
          <a:xfrm>
            <a:off x="925551" y="3657599"/>
            <a:ext cx="12522819"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paper presents an </a:t>
            </a:r>
            <a:r>
              <a:rPr lang="en-US" sz="2400" dirty="0" err="1">
                <a:latin typeface="Times New Roman" panose="02020603050405020304" pitchFamily="18" charset="0"/>
                <a:cs typeface="Times New Roman" panose="02020603050405020304" pitchFamily="18" charset="0"/>
              </a:rPr>
              <a:t>Optimised</a:t>
            </a:r>
            <a:r>
              <a:rPr lang="en-US" sz="2400" dirty="0">
                <a:latin typeface="Times New Roman" panose="02020603050405020304" pitchFamily="18" charset="0"/>
                <a:cs typeface="Times New Roman" panose="02020603050405020304" pitchFamily="18" charset="0"/>
              </a:rPr>
              <a:t> Load Balancing (OLB) algorithm designed to enhance network performance in IoT-enabled smart healthcare systems using fog computing. As increasing numbers of wearable healthcare sensors generate massive real-time data, traditional cloud processing introduces significant latency and network congestion. The proposed OLB algorithm dynamically distributes workloads across strategically placed fog nodes, processing sensitive health data nearer to the source. Extensive simulations in the </a:t>
            </a:r>
            <a:r>
              <a:rPr lang="en-US" sz="2400" dirty="0" err="1">
                <a:latin typeface="Times New Roman" panose="02020603050405020304" pitchFamily="18" charset="0"/>
                <a:cs typeface="Times New Roman" panose="02020603050405020304" pitchFamily="18" charset="0"/>
              </a:rPr>
              <a:t>iFogSim</a:t>
            </a:r>
            <a:r>
              <a:rPr lang="en-US" sz="2400" dirty="0">
                <a:latin typeface="Times New Roman" panose="02020603050405020304" pitchFamily="18" charset="0"/>
                <a:cs typeface="Times New Roman" panose="02020603050405020304" pitchFamily="18" charset="0"/>
              </a:rPr>
              <a:t> toolkit show that OLB outperforms contemporary approaches by reducing latency, network usage, execution time, energy consumption, and operational cost, making it highly responsive and efficient for time-critical healthcare scenarios.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53314"/>
            <a:ext cx="6483548" cy="354330"/>
          </a:xfrm>
          <a:prstGeom prst="rect">
            <a:avLst/>
          </a:prstGeom>
          <a:noFill/>
          <a:ln/>
        </p:spPr>
        <p:txBody>
          <a:bodyPr wrap="none" lIns="0" tIns="0" rIns="0" bIns="0" rtlCol="0" anchor="t"/>
          <a:lstStyle/>
          <a:p>
            <a:pPr>
              <a:lnSpc>
                <a:spcPts val="2750"/>
              </a:lnSpc>
            </a:pPr>
            <a:r>
              <a:rPr lang="en-US" sz="2200" b="1" dirty="0">
                <a:solidFill>
                  <a:srgbClr val="3B4540"/>
                </a:solidFill>
                <a:latin typeface="Fraunces Extra Bold" pitchFamily="34" charset="0"/>
                <a:ea typeface="Fraunces Extra Bold" pitchFamily="34" charset="-122"/>
                <a:cs typeface="Fraunces Extra Bold" pitchFamily="34" charset="-120"/>
              </a:rPr>
              <a:t>Slide 4: Why Fog/Edge Computing? </a:t>
            </a:r>
            <a:endParaRPr lang="en-US" sz="2200" dirty="0"/>
          </a:p>
        </p:txBody>
      </p:sp>
      <p:sp>
        <p:nvSpPr>
          <p:cNvPr id="3" name="Text 1"/>
          <p:cNvSpPr/>
          <p:nvPr/>
        </p:nvSpPr>
        <p:spPr>
          <a:xfrm>
            <a:off x="793790" y="2334458"/>
            <a:ext cx="6247567" cy="566976"/>
          </a:xfrm>
          <a:prstGeom prst="rect">
            <a:avLst/>
          </a:prstGeom>
          <a:noFill/>
          <a:ln/>
        </p:spPr>
        <p:txBody>
          <a:bodyPr wrap="none" lIns="0" tIns="0" rIns="0" bIns="0" rtlCol="0" anchor="t"/>
          <a:lstStyle/>
          <a:p>
            <a:pPr marL="0" indent="0" algn="l">
              <a:lnSpc>
                <a:spcPts val="4450"/>
              </a:lnSpc>
              <a:buNone/>
            </a:pPr>
            <a:endParaRPr lang="en-US" sz="3550" dirty="0"/>
          </a:p>
        </p:txBody>
      </p:sp>
      <p:sp>
        <p:nvSpPr>
          <p:cNvPr id="16" name="Text 14"/>
          <p:cNvSpPr/>
          <p:nvPr/>
        </p:nvSpPr>
        <p:spPr>
          <a:xfrm>
            <a:off x="10802779" y="4043243"/>
            <a:ext cx="2799397"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7" name="Shape 15"/>
          <p:cNvSpPr/>
          <p:nvPr/>
        </p:nvSpPr>
        <p:spPr>
          <a:xfrm>
            <a:off x="801410" y="4549854"/>
            <a:ext cx="13027581" cy="650319"/>
          </a:xfrm>
          <a:prstGeom prst="rect">
            <a:avLst/>
          </a:prstGeom>
          <a:solidFill>
            <a:srgbClr val="FFFFFF">
              <a:alpha val="4000"/>
            </a:srgbClr>
          </a:solidFill>
          <a:ln/>
        </p:spPr>
      </p:sp>
      <p:sp>
        <p:nvSpPr>
          <p:cNvPr id="22" name="Text 20"/>
          <p:cNvSpPr/>
          <p:nvPr/>
        </p:nvSpPr>
        <p:spPr>
          <a:xfrm>
            <a:off x="10802779" y="4693563"/>
            <a:ext cx="2799397"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28" name="Text 26"/>
          <p:cNvSpPr/>
          <p:nvPr/>
        </p:nvSpPr>
        <p:spPr>
          <a:xfrm>
            <a:off x="10802779" y="5343882"/>
            <a:ext cx="2799397"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30" name="TextBox 29">
            <a:extLst>
              <a:ext uri="{FF2B5EF4-FFF2-40B4-BE49-F238E27FC236}">
                <a16:creationId xmlns:a16="http://schemas.microsoft.com/office/drawing/2014/main" id="{D801B006-149B-7D1D-6C63-131A4B005884}"/>
              </a:ext>
            </a:extLst>
          </p:cNvPr>
          <p:cNvSpPr txBox="1"/>
          <p:nvPr/>
        </p:nvSpPr>
        <p:spPr>
          <a:xfrm>
            <a:off x="801411" y="3044282"/>
            <a:ext cx="1217861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core challenge addressed is real-time health data processing for applications such as patient monitoring or emergency alerts. Cloud-only architectures face unavoidable delays due to geographical distance, leading to latency that can endanger patient outcomes. Edge and fog computing, by bringing computation closer to the data-generating IoT devices, address the critical need for ultra-low latency and guaranteed responsiveness. This is fundamentally an edge problem: it requires rapid, localized computing to meet the stringent requirements of healthcare, where delays or network congestion can have life-threatening consequences.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59029"/>
            <a:ext cx="6362105" cy="354330"/>
          </a:xfrm>
          <a:prstGeom prst="rect">
            <a:avLst/>
          </a:prstGeom>
          <a:noFill/>
          <a:ln/>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Slide 4: Why Fog Layer</a:t>
            </a:r>
            <a:endParaRPr lang="en-US" sz="2200" dirty="0"/>
          </a:p>
        </p:txBody>
      </p:sp>
      <p:sp>
        <p:nvSpPr>
          <p:cNvPr id="3" name="Text 1"/>
          <p:cNvSpPr/>
          <p:nvPr/>
        </p:nvSpPr>
        <p:spPr>
          <a:xfrm>
            <a:off x="793790" y="2340173"/>
            <a:ext cx="6773228" cy="566976"/>
          </a:xfrm>
          <a:prstGeom prst="rect">
            <a:avLst/>
          </a:prstGeom>
          <a:noFill/>
          <a:ln/>
        </p:spPr>
        <p:txBody>
          <a:bodyPr wrap="none" lIns="0" tIns="0" rIns="0" bIns="0" rtlCol="0" anchor="t"/>
          <a:lstStyle/>
          <a:p>
            <a:pPr marL="0" indent="0" algn="l">
              <a:lnSpc>
                <a:spcPts val="4450"/>
              </a:lnSpc>
              <a:buNone/>
            </a:pPr>
            <a:r>
              <a:rPr lang="en-US" sz="3550" b="1" dirty="0">
                <a:solidFill>
                  <a:srgbClr val="3B4540"/>
                </a:solidFill>
                <a:latin typeface="Fraunces Extra Bold" pitchFamily="34" charset="0"/>
                <a:ea typeface="Fraunces Extra Bold" pitchFamily="34" charset="-122"/>
                <a:cs typeface="Fraunces Extra Bold" pitchFamily="34" charset="-120"/>
              </a:rPr>
              <a:t>The Architectural Imperative</a:t>
            </a:r>
            <a:endParaRPr lang="en-US" sz="3550" dirty="0"/>
          </a:p>
        </p:txBody>
      </p:sp>
      <p:sp>
        <p:nvSpPr>
          <p:cNvPr id="6" name="Text 4"/>
          <p:cNvSpPr/>
          <p:nvPr/>
        </p:nvSpPr>
        <p:spPr>
          <a:xfrm>
            <a:off x="7599521" y="3474125"/>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Box 10">
            <a:extLst>
              <a:ext uri="{FF2B5EF4-FFF2-40B4-BE49-F238E27FC236}">
                <a16:creationId xmlns:a16="http://schemas.microsoft.com/office/drawing/2014/main" id="{815EDAB9-5D39-D8AE-1CA5-753D8DCB0F10}"/>
              </a:ext>
            </a:extLst>
          </p:cNvPr>
          <p:cNvSpPr txBox="1"/>
          <p:nvPr/>
        </p:nvSpPr>
        <p:spPr>
          <a:xfrm>
            <a:off x="613317" y="3496428"/>
            <a:ext cx="11574966"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fog layer is chosen over the edge layer because it offers a balanced trade-off between proximity to data sources and resource availability, which is particularly crucial in healthcare IoT environments. While edge computing processes data even closer to devices—sometimes directly on sensors or gateways—these nodes typically have limited computational power, storage capacity, and may not support complex analytics or dynamic workload management. In contrast, the fog layer consists of more capable intermediary nodes positioned near the network edge (such as at base stations or local servers). This enables the fog layer to aggregate, preprocess, and analyze large volumes of healthcare data in real time, efficiently offload traffic from the cloud, and coordinate multiple edge devices. Importantly, fog nodes are better suited for implementing advanced algorithms for load balancing, security, and redundancy, which are often beyond the capabilities of lightweight edge devices. Therefore, for applications demanding low latency, real-time responsiveness, and advanced resource management—such as smart healthcare monitoring—the fog layer provides a scalable and robust platform, whereas an edge-only approach may encounter limitations in scalability, adaptability, and computational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9881F-8E94-D5F3-C5BB-BB78C846C843}"/>
              </a:ext>
            </a:extLst>
          </p:cNvPr>
          <p:cNvPicPr>
            <a:picLocks noChangeAspect="1"/>
          </p:cNvPicPr>
          <p:nvPr/>
        </p:nvPicPr>
        <p:blipFill>
          <a:blip r:embed="rId2"/>
          <a:stretch>
            <a:fillRect/>
          </a:stretch>
        </p:blipFill>
        <p:spPr>
          <a:xfrm>
            <a:off x="1074820" y="395534"/>
            <a:ext cx="12480759" cy="7438532"/>
          </a:xfrm>
          <a:prstGeom prst="rect">
            <a:avLst/>
          </a:prstGeom>
        </p:spPr>
      </p:pic>
    </p:spTree>
    <p:extLst>
      <p:ext uri="{BB962C8B-B14F-4D97-AF65-F5344CB8AC3E}">
        <p14:creationId xmlns:p14="http://schemas.microsoft.com/office/powerpoint/2010/main" val="328679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70955"/>
            <a:ext cx="6447830" cy="354330"/>
          </a:xfrm>
          <a:prstGeom prst="rect">
            <a:avLst/>
          </a:prstGeom>
          <a:noFill/>
          <a:ln/>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State of the Art Literature</a:t>
            </a:r>
            <a:endParaRPr lang="en-US" sz="2200" dirty="0"/>
          </a:p>
        </p:txBody>
      </p:sp>
      <p:sp>
        <p:nvSpPr>
          <p:cNvPr id="12" name="TextBox 11">
            <a:extLst>
              <a:ext uri="{FF2B5EF4-FFF2-40B4-BE49-F238E27FC236}">
                <a16:creationId xmlns:a16="http://schemas.microsoft.com/office/drawing/2014/main" id="{6701C860-920C-F905-30A1-9CDEC00A17EF}"/>
              </a:ext>
            </a:extLst>
          </p:cNvPr>
          <p:cNvSpPr txBox="1"/>
          <p:nvPr/>
        </p:nvSpPr>
        <p:spPr>
          <a:xfrm>
            <a:off x="947854" y="2297151"/>
            <a:ext cx="1341491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Recent research in healthcare IoT emphasizes overcoming the latency and scalability issues of traditional cloud-centric systems by adopting fog-based and hybrid architectures. Cloud solutions offer high scalability but struggle with latency and bandwidth congestion. Fog-based frameworks such as FNPA and LAB improve latency by associating IoT devices with fog nodes or base stations but lack dynamic real-time workload management. </a:t>
            </a:r>
            <a:r>
              <a:rPr lang="en-US" sz="2000" dirty="0" err="1">
                <a:latin typeface="Times New Roman" panose="02020603050405020304" pitchFamily="18" charset="0"/>
                <a:cs typeface="Times New Roman" panose="02020603050405020304" pitchFamily="18" charset="0"/>
              </a:rPr>
              <a:t>HealthFog</a:t>
            </a:r>
            <a:r>
              <a:rPr lang="en-US" sz="2000" dirty="0">
                <a:latin typeface="Times New Roman" panose="02020603050405020304" pitchFamily="18" charset="0"/>
                <a:cs typeface="Times New Roman" panose="02020603050405020304" pitchFamily="18" charset="0"/>
              </a:rPr>
              <a:t> and FAAL systems leverage fog computing for localized data analysis and patient monitoring but have limited evaluations on adaptive resource scaling or comprehensive metrics. Mobile Edge Computing (MEC) focuses on energy and cost-efficient task offloading but often relies on static decisions, limiting scalability for rapidly changing healthcare demands. Most existing studies compare fog systems only to cloud-only setups and overlook multi-metric comparisons. The proposed OLB algorithm fills this gap by dynamically balancing traffic and computing loads across fog nodes, achieving superior performance in latency, network usage, execution time, energy consumption, and cost compared to state-of-the-art methods. Additional innovations like RBAC-LBRM and </a:t>
            </a:r>
            <a:r>
              <a:rPr lang="en-US" sz="2000" dirty="0" err="1">
                <a:latin typeface="Times New Roman" panose="02020603050405020304" pitchFamily="18" charset="0"/>
                <a:cs typeface="Times New Roman" panose="02020603050405020304" pitchFamily="18" charset="0"/>
              </a:rPr>
              <a:t>DynaFog</a:t>
            </a:r>
            <a:r>
              <a:rPr lang="en-US" sz="2000" dirty="0">
                <a:latin typeface="Times New Roman" panose="02020603050405020304" pitchFamily="18" charset="0"/>
                <a:cs typeface="Times New Roman" panose="02020603050405020304" pitchFamily="18" charset="0"/>
              </a:rPr>
              <a:t> contribute to load balancing and task offloading but lack broad adaptability in healthcare contexts. Overall, OLB represents a next-generation fog-based solution addressing real-time healthcare IoT challenges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68400A-BDCE-727E-5BE5-BE6CAE8A8382}"/>
              </a:ext>
            </a:extLst>
          </p:cNvPr>
          <p:cNvPicPr>
            <a:picLocks noChangeAspect="1"/>
          </p:cNvPicPr>
          <p:nvPr/>
        </p:nvPicPr>
        <p:blipFill>
          <a:blip r:embed="rId2"/>
          <a:stretch>
            <a:fillRect/>
          </a:stretch>
        </p:blipFill>
        <p:spPr>
          <a:xfrm>
            <a:off x="2062976" y="2343150"/>
            <a:ext cx="7652524" cy="5648292"/>
          </a:xfrm>
          <a:prstGeom prst="rect">
            <a:avLst/>
          </a:prstGeom>
        </p:spPr>
      </p:pic>
      <p:sp>
        <p:nvSpPr>
          <p:cNvPr id="4" name="TextBox 3">
            <a:extLst>
              <a:ext uri="{FF2B5EF4-FFF2-40B4-BE49-F238E27FC236}">
                <a16:creationId xmlns:a16="http://schemas.microsoft.com/office/drawing/2014/main" id="{CEF2119F-7445-3733-F47D-1657F1B54EA3}"/>
              </a:ext>
            </a:extLst>
          </p:cNvPr>
          <p:cNvSpPr txBox="1"/>
          <p:nvPr/>
        </p:nvSpPr>
        <p:spPr>
          <a:xfrm>
            <a:off x="635620" y="1248937"/>
            <a:ext cx="4716965" cy="369332"/>
          </a:xfrm>
          <a:prstGeom prst="rect">
            <a:avLst/>
          </a:prstGeom>
          <a:noFill/>
        </p:spPr>
        <p:txBody>
          <a:bodyPr wrap="square" rtlCol="0">
            <a:spAutoFit/>
          </a:bodyPr>
          <a:lstStyle/>
          <a:p>
            <a:r>
              <a:rPr lang="en-US" dirty="0"/>
              <a:t>Algorithm</a:t>
            </a:r>
          </a:p>
        </p:txBody>
      </p:sp>
    </p:spTree>
    <p:extLst>
      <p:ext uri="{BB962C8B-B14F-4D97-AF65-F5344CB8AC3E}">
        <p14:creationId xmlns:p14="http://schemas.microsoft.com/office/powerpoint/2010/main" val="339288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22985"/>
            <a:ext cx="5097423" cy="354330"/>
          </a:xfrm>
          <a:prstGeom prst="rect">
            <a:avLst/>
          </a:prstGeom>
          <a:noFill/>
          <a:ln/>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Flowchart</a:t>
            </a:r>
            <a:endParaRPr lang="en-US" sz="2200" dirty="0"/>
          </a:p>
        </p:txBody>
      </p:sp>
      <p:pic>
        <p:nvPicPr>
          <p:cNvPr id="11" name="Picture 10">
            <a:extLst>
              <a:ext uri="{FF2B5EF4-FFF2-40B4-BE49-F238E27FC236}">
                <a16:creationId xmlns:a16="http://schemas.microsoft.com/office/drawing/2014/main" id="{BB359AEB-4952-50ED-DFDD-93E816C36A4E}"/>
              </a:ext>
            </a:extLst>
          </p:cNvPr>
          <p:cNvPicPr>
            <a:picLocks noChangeAspect="1"/>
          </p:cNvPicPr>
          <p:nvPr/>
        </p:nvPicPr>
        <p:blipFill>
          <a:blip r:embed="rId3"/>
          <a:stretch>
            <a:fillRect/>
          </a:stretch>
        </p:blipFill>
        <p:spPr>
          <a:xfrm>
            <a:off x="4800600" y="1200150"/>
            <a:ext cx="5029200" cy="5829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1"/>
          <p:cNvSpPr/>
          <p:nvPr/>
        </p:nvSpPr>
        <p:spPr>
          <a:xfrm>
            <a:off x="1510676" y="1956943"/>
            <a:ext cx="11341298" cy="1417677"/>
          </a:xfrm>
          <a:prstGeom prst="rect">
            <a:avLst/>
          </a:prstGeom>
          <a:noFill/>
          <a:ln/>
        </p:spPr>
        <p:txBody>
          <a:bodyPr wrap="none" lIns="0" tIns="0" rIns="0" bIns="0" rtlCol="0" anchor="t"/>
          <a:lstStyle/>
          <a:p>
            <a:pPr marL="0" indent="0" algn="ctr">
              <a:lnSpc>
                <a:spcPts val="11150"/>
              </a:lnSpc>
              <a:buNone/>
            </a:pPr>
            <a:r>
              <a:rPr lang="en-US" sz="8900" b="1" dirty="0">
                <a:solidFill>
                  <a:srgbClr val="3B4540"/>
                </a:solidFill>
                <a:latin typeface="Fraunces Extra Bold" pitchFamily="34" charset="0"/>
                <a:ea typeface="Fraunces Extra Bold" pitchFamily="34" charset="-122"/>
                <a:cs typeface="Fraunces Extra Bold" pitchFamily="34" charset="-120"/>
              </a:rPr>
              <a:t>Q&amp;A</a:t>
            </a:r>
            <a:endParaRPr lang="en-US" sz="8900" dirty="0"/>
          </a:p>
        </p:txBody>
      </p:sp>
      <p:sp>
        <p:nvSpPr>
          <p:cNvPr id="5" name="TextBox 4">
            <a:extLst>
              <a:ext uri="{FF2B5EF4-FFF2-40B4-BE49-F238E27FC236}">
                <a16:creationId xmlns:a16="http://schemas.microsoft.com/office/drawing/2014/main" id="{DF28CEFF-65CB-F8FE-4EEA-27E97E7D2636}"/>
              </a:ext>
            </a:extLst>
          </p:cNvPr>
          <p:cNvSpPr txBox="1"/>
          <p:nvPr/>
        </p:nvSpPr>
        <p:spPr>
          <a:xfrm>
            <a:off x="3969834" y="4460488"/>
            <a:ext cx="7817005" cy="1477328"/>
          </a:xfrm>
          <a:prstGeom prst="rect">
            <a:avLst/>
          </a:prstGeom>
          <a:noFill/>
        </p:spPr>
        <p:txBody>
          <a:bodyPr wrap="square" rtlCol="0">
            <a:spAutoFit/>
          </a:bodyPr>
          <a:lstStyle/>
          <a:p>
            <a:r>
              <a:rPr lang="en-US" dirty="0"/>
              <a:t>Team Details:</a:t>
            </a:r>
          </a:p>
          <a:p>
            <a:r>
              <a:rPr lang="en-US" dirty="0"/>
              <a:t>CB.SC.U4CSE23526	Leena Sri K</a:t>
            </a:r>
          </a:p>
          <a:p>
            <a:r>
              <a:rPr lang="en-US" dirty="0"/>
              <a:t>CB.SC.U4CSE23527	</a:t>
            </a:r>
            <a:r>
              <a:rPr lang="en-US" dirty="0" err="1"/>
              <a:t>Lavishka</a:t>
            </a:r>
            <a:r>
              <a:rPr lang="en-US" dirty="0"/>
              <a:t> Dhamija</a:t>
            </a:r>
          </a:p>
          <a:p>
            <a:r>
              <a:rPr lang="en-US" dirty="0"/>
              <a:t>CB.SC.U4CSE23528	</a:t>
            </a:r>
            <a:r>
              <a:rPr lang="en-US" dirty="0" err="1"/>
              <a:t>M.Sanjana</a:t>
            </a:r>
            <a:endParaRPr lang="en-US" dirty="0"/>
          </a:p>
          <a:p>
            <a:r>
              <a:rPr lang="en-US" dirty="0"/>
              <a:t>CB.SC.U4CSE23559	Anurup R Krishnan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744</Words>
  <Application>Microsoft Office PowerPoint</Application>
  <PresentationFormat>Custom</PresentationFormat>
  <Paragraphs>27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Nobile</vt:lpstr>
      <vt:lpstr>Arial</vt:lpstr>
      <vt:lpstr>Fraunces Extra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anurup rk</dc:creator>
  <cp:lastModifiedBy>Anurup R Krishnan-[CB.SC.U4CSE23559]</cp:lastModifiedBy>
  <cp:revision>3</cp:revision>
  <dcterms:created xsi:type="dcterms:W3CDTF">2025-08-04T11:24:29Z</dcterms:created>
  <dcterms:modified xsi:type="dcterms:W3CDTF">2025-08-04T11:38:36Z</dcterms:modified>
</cp:coreProperties>
</file>