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71" r:id="rId3"/>
    <p:sldId id="258" r:id="rId4"/>
    <p:sldId id="259" r:id="rId5"/>
    <p:sldId id="260" r:id="rId6"/>
    <p:sldId id="261" r:id="rId7"/>
    <p:sldId id="262" r:id="rId8"/>
    <p:sldId id="263" r:id="rId9"/>
    <p:sldId id="264" r:id="rId10"/>
    <p:sldId id="265" r:id="rId11"/>
    <p:sldId id="268" r:id="rId12"/>
    <p:sldId id="270" r:id="rId13"/>
    <p:sldId id="267" r:id="rId14"/>
    <p:sldId id="266" r:id="rId15"/>
  </p:sldIdLst>
  <p:sldSz cx="18288000" cy="10287000"/>
  <p:notesSz cx="6858000" cy="9144000"/>
  <p:embeddedFontLst>
    <p:embeddedFont>
      <p:font typeface="Aharoni" panose="02010803020104030203" pitchFamily="2" charset="-79"/>
      <p:bold r:id="rId17"/>
    </p:embeddedFont>
    <p:embeddedFont>
      <p:font typeface="Lovelace" panose="020B0604020202020204" charset="0"/>
      <p:regular r:id="rId18"/>
    </p:embeddedFont>
    <p:embeddedFont>
      <p:font typeface="TT Hoves" panose="020B0604020202020204" charset="0"/>
      <p:regular r:id="rId19"/>
    </p:embeddedFont>
    <p:embeddedFont>
      <p:font typeface="TT Hove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222E1-9962-43AA-93ED-3D1BA02236BC}" v="26" dt="2025-09-15T08:23:28.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73EF9-747D-491D-9EE2-52A402C9C237}" type="datetimeFigureOut">
              <a:rPr lang="en-IN" smtClean="0"/>
              <a:t>17-09-2025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88BCF-0BD0-4969-A712-2DD9D66DCBDB}" type="slidenum">
              <a:rPr lang="en-IN" smtClean="0"/>
              <a:t>‹#›</a:t>
            </a:fld>
            <a:endParaRPr lang="en-IN"/>
          </a:p>
        </p:txBody>
      </p:sp>
    </p:spTree>
    <p:extLst>
      <p:ext uri="{BB962C8B-B14F-4D97-AF65-F5344CB8AC3E}">
        <p14:creationId xmlns:p14="http://schemas.microsoft.com/office/powerpoint/2010/main" val="2200061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588BCF-0BD0-4969-A712-2DD9D66DCBDB}" type="slidenum">
              <a:rPr lang="en-IN" smtClean="0"/>
              <a:t>8</a:t>
            </a:fld>
            <a:endParaRPr lang="en-IN"/>
          </a:p>
        </p:txBody>
      </p:sp>
    </p:spTree>
    <p:extLst>
      <p:ext uri="{BB962C8B-B14F-4D97-AF65-F5344CB8AC3E}">
        <p14:creationId xmlns:p14="http://schemas.microsoft.com/office/powerpoint/2010/main" val="219220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3140556" y="7889271"/>
            <a:ext cx="8338513" cy="8338513"/>
          </a:xfrm>
          <a:custGeom>
            <a:avLst/>
            <a:gdLst/>
            <a:ahLst/>
            <a:cxnLst/>
            <a:rect l="l" t="t" r="r" b="b"/>
            <a:pathLst>
              <a:path w="8338513" h="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090770" y="-5871599"/>
            <a:ext cx="8338513" cy="8338513"/>
          </a:xfrm>
          <a:custGeom>
            <a:avLst/>
            <a:gdLst/>
            <a:ahLst/>
            <a:cxnLst/>
            <a:rect l="l" t="t" r="r" b="b"/>
            <a:pathLst>
              <a:path w="8338513" h="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1761836"/>
            <a:ext cx="1105497" cy="1105497"/>
          </a:xfrm>
          <a:custGeom>
            <a:avLst/>
            <a:gdLst/>
            <a:ahLst/>
            <a:cxnLst/>
            <a:rect l="l" t="t" r="r" b="b"/>
            <a:pathLst>
              <a:path w="1105497" h="1105497">
                <a:moveTo>
                  <a:pt x="0" y="0"/>
                </a:moveTo>
                <a:lnTo>
                  <a:pt x="1105497" y="0"/>
                </a:lnTo>
                <a:lnTo>
                  <a:pt x="1105497" y="1105496"/>
                </a:lnTo>
                <a:lnTo>
                  <a:pt x="0" y="110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6020739" y="7441965"/>
            <a:ext cx="1105497" cy="1105497"/>
          </a:xfrm>
          <a:custGeom>
            <a:avLst/>
            <a:gdLst/>
            <a:ahLst/>
            <a:cxnLst/>
            <a:rect l="l" t="t" r="r" b="b"/>
            <a:pathLst>
              <a:path w="1105497" h="1105497">
                <a:moveTo>
                  <a:pt x="0" y="0"/>
                </a:moveTo>
                <a:lnTo>
                  <a:pt x="1105497" y="0"/>
                </a:lnTo>
                <a:lnTo>
                  <a:pt x="1105497" y="1105497"/>
                </a:lnTo>
                <a:lnTo>
                  <a:pt x="0" y="110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98" y="1028700"/>
            <a:ext cx="5277354" cy="352918"/>
          </a:xfrm>
          <a:custGeom>
            <a:avLst/>
            <a:gdLst/>
            <a:ahLst/>
            <a:cxnLst/>
            <a:rect l="l" t="t" r="r" b="b"/>
            <a:pathLst>
              <a:path w="5277354" h="352918">
                <a:moveTo>
                  <a:pt x="0" y="0"/>
                </a:moveTo>
                <a:lnTo>
                  <a:pt x="5277354" y="0"/>
                </a:lnTo>
                <a:lnTo>
                  <a:pt x="5277354" y="352918"/>
                </a:lnTo>
                <a:lnTo>
                  <a:pt x="0" y="3529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a:off x="13010646" y="8905382"/>
            <a:ext cx="5277354" cy="352918"/>
          </a:xfrm>
          <a:custGeom>
            <a:avLst/>
            <a:gdLst/>
            <a:ahLst/>
            <a:cxnLst/>
            <a:rect l="l" t="t" r="r" b="b"/>
            <a:pathLst>
              <a:path w="5277354" h="352918">
                <a:moveTo>
                  <a:pt x="5277354" y="0"/>
                </a:moveTo>
                <a:lnTo>
                  <a:pt x="0" y="0"/>
                </a:lnTo>
                <a:lnTo>
                  <a:pt x="0" y="352918"/>
                </a:lnTo>
                <a:lnTo>
                  <a:pt x="5277354" y="352918"/>
                </a:lnTo>
                <a:lnTo>
                  <a:pt x="5277354"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403811" y="3440880"/>
            <a:ext cx="11102176" cy="2225545"/>
          </a:xfrm>
          <a:prstGeom prst="rect">
            <a:avLst/>
          </a:prstGeom>
        </p:spPr>
        <p:txBody>
          <a:bodyPr lIns="0" tIns="0" rIns="0" bIns="0" rtlCol="0" anchor="t">
            <a:spAutoFit/>
          </a:bodyPr>
          <a:lstStyle/>
          <a:p>
            <a:pPr algn="ctr">
              <a:lnSpc>
                <a:spcPts val="5957"/>
              </a:lnSpc>
              <a:spcBef>
                <a:spcPct val="0"/>
              </a:spcBef>
            </a:pPr>
            <a:r>
              <a:rPr lang="en-US" sz="4255" b="1">
                <a:solidFill>
                  <a:srgbClr val="FFFFFF"/>
                </a:solidFill>
                <a:latin typeface="TT Hoves Bold"/>
                <a:ea typeface="TT Hoves Bold"/>
                <a:cs typeface="TT Hoves Bold"/>
                <a:sym typeface="TT Hoves Bold"/>
              </a:rPr>
              <a:t>A CLOUD-FOG BASED ARCHITECTURE FOR IOT APPLICATIONS DEDICATED TO HEALTHCARE</a:t>
            </a:r>
          </a:p>
        </p:txBody>
      </p:sp>
      <p:sp>
        <p:nvSpPr>
          <p:cNvPr id="9" name="TextBox 9"/>
          <p:cNvSpPr txBox="1"/>
          <p:nvPr/>
        </p:nvSpPr>
        <p:spPr>
          <a:xfrm>
            <a:off x="1336311" y="6668965"/>
            <a:ext cx="15237177" cy="1325749"/>
          </a:xfrm>
          <a:prstGeom prst="rect">
            <a:avLst/>
          </a:prstGeom>
        </p:spPr>
        <p:txBody>
          <a:bodyPr lIns="0" tIns="0" rIns="0" bIns="0" rtlCol="0" anchor="t">
            <a:spAutoFit/>
          </a:bodyPr>
          <a:lstStyle/>
          <a:p>
            <a:pPr algn="ctr">
              <a:lnSpc>
                <a:spcPts val="3577"/>
              </a:lnSpc>
              <a:spcBef>
                <a:spcPct val="0"/>
              </a:spcBef>
            </a:pPr>
            <a:r>
              <a:rPr lang="en-US" sz="2555" b="1">
                <a:solidFill>
                  <a:srgbClr val="FFFFFF"/>
                </a:solidFill>
                <a:latin typeface="TT Hoves Bold"/>
                <a:ea typeface="TT Hoves Bold"/>
                <a:cs typeface="TT Hoves Bold"/>
                <a:sym typeface="TT Hoves Bold"/>
              </a:rPr>
              <a:t>AUTHORS: RANDA M.ABDELMONEEM, ABDERRAHIM BENSLIMANE† , EMAN SHAABAN , SHERIN ABDELHAMID AND SALMA GHONEIM(ICCC)</a:t>
            </a:r>
          </a:p>
          <a:p>
            <a:pPr algn="ctr">
              <a:lnSpc>
                <a:spcPts val="3577"/>
              </a:lnSpc>
              <a:spcBef>
                <a:spcPct val="0"/>
              </a:spcBef>
            </a:pPr>
            <a:r>
              <a:rPr lang="en-US" sz="2555" b="1">
                <a:solidFill>
                  <a:srgbClr val="FFFFFF"/>
                </a:solidFill>
                <a:latin typeface="TT Hoves Bold"/>
                <a:ea typeface="TT Hoves Bold"/>
                <a:cs typeface="TT Hoves Bold"/>
                <a:sym typeface="TT Hoves Bold"/>
              </a:rPr>
              <a:t>JOURNEL: INTERNATIONAL CARPATHIAN CONTROL CONFERENCE (ICCC)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605122" y="1304355"/>
            <a:ext cx="17682878" cy="7611614"/>
          </a:xfrm>
          <a:prstGeom prst="rect">
            <a:avLst/>
          </a:prstGeom>
        </p:spPr>
        <p:txBody>
          <a:bodyPr lIns="0" tIns="0" rIns="0" bIns="0" rtlCol="0" anchor="t">
            <a:spAutoFit/>
          </a:bodyPr>
          <a:lstStyle/>
          <a:p>
            <a:pPr algn="ctr">
              <a:lnSpc>
                <a:spcPts val="5397"/>
              </a:lnSpc>
              <a:spcBef>
                <a:spcPct val="0"/>
              </a:spcBef>
            </a:pPr>
            <a:r>
              <a:rPr lang="en-US" sz="3855" b="1" dirty="0">
                <a:solidFill>
                  <a:srgbClr val="FFFFFF"/>
                </a:solidFill>
                <a:latin typeface="TT Hoves Bold"/>
                <a:ea typeface="TT Hoves Bold"/>
                <a:cs typeface="TT Hoves Bold"/>
                <a:sym typeface="TT Hoves Bold"/>
              </a:rPr>
              <a:t>ENHANCEMENTS &amp; KEY CONTRIBUTIONS</a:t>
            </a:r>
          </a:p>
          <a:p>
            <a:pPr algn="ctr">
              <a:lnSpc>
                <a:spcPts val="5397"/>
              </a:lnSpc>
              <a:spcBef>
                <a:spcPct val="0"/>
              </a:spcBef>
            </a:pPr>
            <a:endParaRPr lang="en-US" sz="3855" b="1" dirty="0">
              <a:solidFill>
                <a:srgbClr val="FFFFFF"/>
              </a:solidFill>
              <a:latin typeface="TT Hoves Bold"/>
              <a:ea typeface="TT Hoves Bold"/>
              <a:cs typeface="TT Hoves Bold"/>
              <a:sym typeface="TT Hoves Bold"/>
            </a:endParaRPr>
          </a:p>
          <a:p>
            <a:pPr algn="l">
              <a:lnSpc>
                <a:spcPts val="4977"/>
              </a:lnSpc>
              <a:spcBef>
                <a:spcPct val="0"/>
              </a:spcBef>
            </a:pPr>
            <a:endParaRPr lang="en-US" sz="3855" b="1" dirty="0">
              <a:solidFill>
                <a:srgbClr val="FFFFFF"/>
              </a:solidFill>
              <a:latin typeface="TT Hoves Bold"/>
              <a:ea typeface="TT Hoves Bold"/>
              <a:cs typeface="TT Hoves Bold"/>
              <a:sym typeface="TT Hoves Bold"/>
            </a:endParaRPr>
          </a:p>
          <a:p>
            <a:pPr algn="l">
              <a:lnSpc>
                <a:spcPts val="4977"/>
              </a:lnSpc>
              <a:spcBef>
                <a:spcPct val="0"/>
              </a:spcBef>
            </a:pPr>
            <a:r>
              <a:rPr lang="en-US" sz="3555" b="1" dirty="0">
                <a:solidFill>
                  <a:srgbClr val="FFFFFF"/>
                </a:solidFill>
                <a:latin typeface="TT Hoves Bold"/>
                <a:ea typeface="TT Hoves Bold"/>
                <a:cs typeface="TT Hoves Bold"/>
                <a:sym typeface="TT Hoves Bold"/>
              </a:rPr>
              <a:t>•IMPROVED ARCHITECTURE CLARITY – REFINED DIAGRAM, CLEARER IOT →   SINK → FOG → CLOUD DATA FLOW.</a:t>
            </a:r>
          </a:p>
          <a:p>
            <a:pPr algn="l">
              <a:lnSpc>
                <a:spcPts val="4977"/>
              </a:lnSpc>
              <a:spcBef>
                <a:spcPct val="0"/>
              </a:spcBef>
            </a:pPr>
            <a:r>
              <a:rPr lang="en-US" sz="3555" b="1" dirty="0">
                <a:solidFill>
                  <a:srgbClr val="FFFFFF"/>
                </a:solidFill>
                <a:latin typeface="TT Hoves Bold"/>
                <a:ea typeface="TT Hoves Bold"/>
                <a:cs typeface="TT Hoves Bold"/>
                <a:sym typeface="TT Hoves Bold"/>
              </a:rPr>
              <a:t>•ALGORITHM IMPLEMENTATION – PSEUDO-CODE FOR WSM &amp; MBAR INTEGRATED AT FOG LAYER.</a:t>
            </a:r>
          </a:p>
          <a:p>
            <a:pPr algn="l">
              <a:lnSpc>
                <a:spcPts val="4977"/>
              </a:lnSpc>
              <a:spcBef>
                <a:spcPct val="0"/>
              </a:spcBef>
            </a:pPr>
            <a:r>
              <a:rPr lang="en-US" sz="3555" b="1" dirty="0">
                <a:solidFill>
                  <a:srgbClr val="FFFFFF"/>
                </a:solidFill>
                <a:latin typeface="TT Hoves Bold"/>
                <a:ea typeface="TT Hoves Bold"/>
                <a:cs typeface="TT Hoves Bold"/>
                <a:sym typeface="TT Hoves Bold"/>
              </a:rPr>
              <a:t>•EXPANDED SIMULATION PLAN – ADDED LATENCY, MISS RATIO, RESOURCE UTILIZATION METRICS.</a:t>
            </a:r>
          </a:p>
          <a:p>
            <a:pPr algn="l">
              <a:lnSpc>
                <a:spcPts val="4977"/>
              </a:lnSpc>
              <a:spcBef>
                <a:spcPct val="0"/>
              </a:spcBef>
            </a:pPr>
            <a:r>
              <a:rPr lang="en-US" sz="3555" b="1" dirty="0">
                <a:solidFill>
                  <a:srgbClr val="FFFFFF"/>
                </a:solidFill>
                <a:latin typeface="TT Hoves Bold"/>
                <a:ea typeface="TT Hoves Bold"/>
                <a:cs typeface="TT Hoves Bold"/>
                <a:sym typeface="TT Hoves Bold"/>
              </a:rPr>
              <a:t>•PROOF OF CONTRIBUTION – GITHUB COMMITS/SCREENSHOTS FROM ALL   MEMBERS.</a:t>
            </a:r>
          </a:p>
          <a:p>
            <a:pPr algn="ctr">
              <a:lnSpc>
                <a:spcPts val="4977"/>
              </a:lnSpc>
              <a:spcBef>
                <a:spcPct val="0"/>
              </a:spcBef>
            </a:pPr>
            <a:endParaRPr lang="en-US" sz="3555" b="1" dirty="0">
              <a:solidFill>
                <a:srgbClr val="FFFFFF"/>
              </a:solidFill>
              <a:latin typeface="TT Hoves Bold"/>
              <a:ea typeface="TT Hoves Bold"/>
              <a:cs typeface="TT Hoves Bold"/>
              <a:sym typeface="TT Hove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E0B9341-02B0-B405-B218-D1EDE556160B}"/>
              </a:ext>
            </a:extLst>
          </p:cNvPr>
          <p:cNvSpPr txBox="1">
            <a:spLocks/>
          </p:cNvSpPr>
          <p:nvPr/>
        </p:nvSpPr>
        <p:spPr>
          <a:xfrm>
            <a:off x="3657600" y="723900"/>
            <a:ext cx="10515600" cy="132556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a:solidFill>
                  <a:schemeClr val="bg1"/>
                </a:solidFill>
              </a:rPr>
              <a:t>Hybrid CI Model </a:t>
            </a:r>
            <a:r>
              <a:rPr lang="en-IN" b="1" dirty="0">
                <a:solidFill>
                  <a:schemeClr val="bg1"/>
                </a:solidFill>
              </a:rPr>
              <a:t>Architecture</a:t>
            </a:r>
            <a:endParaRPr lang="en-IN" dirty="0">
              <a:solidFill>
                <a:schemeClr val="bg1"/>
              </a:solidFill>
            </a:endParaRPr>
          </a:p>
        </p:txBody>
      </p:sp>
      <p:sp>
        <p:nvSpPr>
          <p:cNvPr id="5" name="TextBox 4">
            <a:extLst>
              <a:ext uri="{FF2B5EF4-FFF2-40B4-BE49-F238E27FC236}">
                <a16:creationId xmlns:a16="http://schemas.microsoft.com/office/drawing/2014/main" id="{76436C74-E1B3-9BF7-6983-3F78E2A16989}"/>
              </a:ext>
            </a:extLst>
          </p:cNvPr>
          <p:cNvSpPr txBox="1"/>
          <p:nvPr/>
        </p:nvSpPr>
        <p:spPr>
          <a:xfrm>
            <a:off x="457200" y="1943098"/>
            <a:ext cx="17449800" cy="6740307"/>
          </a:xfrm>
          <a:prstGeom prst="rect">
            <a:avLst/>
          </a:prstGeom>
          <a:noFill/>
        </p:spPr>
        <p:txBody>
          <a:bodyPr wrap="square">
            <a:spAutoFit/>
          </a:bodyPr>
          <a:lstStyle/>
          <a:p>
            <a:pPr marL="571500" indent="-571500">
              <a:buFont typeface="Arial" panose="020B0604020202020204" pitchFamily="34" charset="0"/>
              <a:buChar char="•"/>
            </a:pPr>
            <a:r>
              <a:rPr lang="en-IN" sz="3600" dirty="0">
                <a:solidFill>
                  <a:schemeClr val="bg1"/>
                </a:solidFill>
              </a:rPr>
              <a:t>Model Architecture:</a:t>
            </a:r>
            <a:br>
              <a:rPr lang="en-IN" sz="3600" dirty="0">
                <a:solidFill>
                  <a:schemeClr val="bg1"/>
                </a:solidFill>
              </a:rPr>
            </a:br>
            <a:r>
              <a:rPr lang="en-IN" sz="3600" dirty="0">
                <a:solidFill>
                  <a:schemeClr val="bg1"/>
                </a:solidFill>
              </a:rPr>
              <a:t> 	ResNet18 backbone with PSO-optimized hyperparameters</a:t>
            </a:r>
            <a:br>
              <a:rPr lang="en-IN" sz="3600" dirty="0">
                <a:solidFill>
                  <a:schemeClr val="bg1"/>
                </a:solidFill>
              </a:rPr>
            </a:br>
            <a:r>
              <a:rPr lang="en-IN" sz="3600" dirty="0">
                <a:solidFill>
                  <a:schemeClr val="bg1"/>
                </a:solidFill>
              </a:rPr>
              <a:t> 	Fuzzy rule-based inference system with Mamdani/</a:t>
            </a:r>
            <a:r>
              <a:rPr lang="en-IN" sz="3600" dirty="0" err="1">
                <a:solidFill>
                  <a:schemeClr val="bg1"/>
                </a:solidFill>
              </a:rPr>
              <a:t>Sugeno</a:t>
            </a:r>
            <a:r>
              <a:rPr lang="en-IN" sz="3600" dirty="0">
                <a:solidFill>
                  <a:schemeClr val="bg1"/>
                </a:solidFill>
              </a:rPr>
              <a:t> methods</a:t>
            </a:r>
            <a:br>
              <a:rPr lang="en-IN" sz="3600" dirty="0">
                <a:solidFill>
                  <a:schemeClr val="bg1"/>
                </a:solidFill>
              </a:rPr>
            </a:br>
            <a:r>
              <a:rPr lang="en-IN" sz="3600" dirty="0">
                <a:solidFill>
                  <a:schemeClr val="bg1"/>
                </a:solidFill>
              </a:rPr>
              <a:t> 	Hybrid approach combining deep learning and fuzzy logic</a:t>
            </a:r>
            <a:br>
              <a:rPr lang="en-IN" sz="3600" dirty="0">
                <a:solidFill>
                  <a:schemeClr val="bg1"/>
                </a:solidFill>
              </a:rPr>
            </a:br>
            <a:r>
              <a:rPr lang="en-IN" sz="3600" dirty="0">
                <a:solidFill>
                  <a:schemeClr val="bg1"/>
                </a:solidFill>
              </a:rPr>
              <a:t> 	Input: 250-sample ECG sequences (2.5s at 100Hz)</a:t>
            </a:r>
            <a:br>
              <a:rPr lang="en-IN" sz="3600" dirty="0">
                <a:solidFill>
                  <a:schemeClr val="bg1"/>
                </a:solidFill>
              </a:rPr>
            </a:br>
            <a:r>
              <a:rPr lang="en-IN" sz="3600" dirty="0">
                <a:solidFill>
                  <a:schemeClr val="bg1"/>
                </a:solidFill>
              </a:rPr>
              <a:t>	Output: 4-class (Normal, Arrhythmia, Tachycardia, Bradycardia)</a:t>
            </a:r>
          </a:p>
          <a:p>
            <a:pPr marL="571500" indent="-571500">
              <a:buFont typeface="Arial" panose="020B0604020202020204" pitchFamily="34" charset="0"/>
              <a:buChar char="•"/>
            </a:pPr>
            <a:r>
              <a:rPr lang="en-IN" sz="3600" dirty="0">
                <a:solidFill>
                  <a:schemeClr val="bg1"/>
                </a:solidFill>
              </a:rPr>
              <a:t>Implementation:</a:t>
            </a:r>
            <a:br>
              <a:rPr lang="en-IN" sz="3600">
                <a:solidFill>
                  <a:schemeClr val="bg1"/>
                </a:solidFill>
              </a:rPr>
            </a:br>
            <a:r>
              <a:rPr lang="en-IN" sz="3600" dirty="0">
                <a:solidFill>
                  <a:schemeClr val="bg1"/>
                </a:solidFill>
              </a:rPr>
              <a:t>	</a:t>
            </a:r>
            <a:r>
              <a:rPr lang="en-IN" sz="3600">
                <a:solidFill>
                  <a:schemeClr val="bg1"/>
                </a:solidFill>
              </a:rPr>
              <a:t>TensorFlow </a:t>
            </a:r>
            <a:r>
              <a:rPr lang="en-IN" sz="3600" dirty="0">
                <a:solidFill>
                  <a:schemeClr val="bg1"/>
                </a:solidFill>
              </a:rPr>
              <a:t>for model training</a:t>
            </a:r>
            <a:br>
              <a:rPr lang="en-IN" sz="3600">
                <a:solidFill>
                  <a:schemeClr val="bg1"/>
                </a:solidFill>
              </a:rPr>
            </a:br>
            <a:r>
              <a:rPr lang="en-IN" sz="3600" dirty="0">
                <a:solidFill>
                  <a:schemeClr val="bg1"/>
                </a:solidFill>
              </a:rPr>
              <a:t>	</a:t>
            </a:r>
            <a:r>
              <a:rPr lang="en-IN" sz="3600">
                <a:solidFill>
                  <a:schemeClr val="bg1"/>
                </a:solidFill>
              </a:rPr>
              <a:t>PSO </a:t>
            </a:r>
            <a:r>
              <a:rPr lang="en-IN" sz="3600" dirty="0">
                <a:solidFill>
                  <a:schemeClr val="bg1"/>
                </a:solidFill>
              </a:rPr>
              <a:t>for hyperparameter optimization</a:t>
            </a:r>
            <a:br>
              <a:rPr lang="en-IN" sz="3600">
                <a:solidFill>
                  <a:schemeClr val="bg1"/>
                </a:solidFill>
              </a:rPr>
            </a:br>
            <a:r>
              <a:rPr lang="en-IN" sz="3600" dirty="0">
                <a:solidFill>
                  <a:schemeClr val="bg1"/>
                </a:solidFill>
              </a:rPr>
              <a:t>	</a:t>
            </a:r>
            <a:r>
              <a:rPr lang="en-IN" sz="3600">
                <a:solidFill>
                  <a:schemeClr val="bg1"/>
                </a:solidFill>
              </a:rPr>
              <a:t>Fuzzy </a:t>
            </a:r>
            <a:r>
              <a:rPr lang="en-IN" sz="3600" dirty="0">
                <a:solidFill>
                  <a:schemeClr val="bg1"/>
                </a:solidFill>
              </a:rPr>
              <a:t>logic rules for final classification</a:t>
            </a:r>
            <a:br>
              <a:rPr lang="en-IN" sz="3600">
                <a:solidFill>
                  <a:schemeClr val="bg1"/>
                </a:solidFill>
              </a:rPr>
            </a:br>
            <a:r>
              <a:rPr lang="en-IN" sz="3600" dirty="0">
                <a:solidFill>
                  <a:schemeClr val="bg1"/>
                </a:solidFill>
              </a:rPr>
              <a:t>	</a:t>
            </a:r>
            <a:r>
              <a:rPr lang="en-IN" sz="3600">
                <a:solidFill>
                  <a:schemeClr val="bg1"/>
                </a:solidFill>
              </a:rPr>
              <a:t>ONNX </a:t>
            </a:r>
            <a:r>
              <a:rPr lang="en-IN" sz="3600" dirty="0">
                <a:solidFill>
                  <a:schemeClr val="bg1"/>
                </a:solidFill>
              </a:rPr>
              <a:t>runtime for deployment</a:t>
            </a:r>
          </a:p>
          <a:p>
            <a:pPr marL="571500" indent="-571500">
              <a:buFont typeface="Arial" panose="020B0604020202020204" pitchFamily="34" charset="0"/>
              <a:buChar char="•"/>
            </a:pPr>
            <a:endParaRPr lang="en-IN" sz="3600" b="0" i="0" dirty="0">
              <a:solidFill>
                <a:schemeClr val="bg1"/>
              </a:solidFill>
              <a:effectLst/>
              <a:latin typeface="Segoe WP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304800" y="571500"/>
            <a:ext cx="17682878" cy="9107686"/>
          </a:xfrm>
          <a:prstGeom prst="rect">
            <a:avLst/>
          </a:prstGeom>
        </p:spPr>
        <p:txBody>
          <a:bodyPr lIns="0" tIns="0" rIns="0" bIns="0" rtlCol="0" anchor="t">
            <a:spAutoFit/>
          </a:bodyPr>
          <a:lstStyle/>
          <a:p>
            <a:pPr algn="ctr">
              <a:lnSpc>
                <a:spcPts val="5397"/>
              </a:lnSpc>
              <a:spcBef>
                <a:spcPct val="0"/>
              </a:spcBef>
            </a:pPr>
            <a:r>
              <a:rPr lang="en-GB" sz="4400" b="1" dirty="0">
                <a:solidFill>
                  <a:schemeClr val="bg1"/>
                </a:solidFill>
              </a:rPr>
              <a:t>Extended CNN anomaly detection (ECG) into healthcare </a:t>
            </a:r>
            <a:r>
              <a:rPr lang="en-GB" sz="4400" b="1" dirty="0" err="1">
                <a:solidFill>
                  <a:schemeClr val="bg1"/>
                </a:solidFill>
              </a:rPr>
              <a:t>IoT</a:t>
            </a:r>
            <a:r>
              <a:rPr lang="en-GB" sz="4400" b="1" dirty="0">
                <a:solidFill>
                  <a:schemeClr val="bg1"/>
                </a:solidFill>
              </a:rPr>
              <a:t> scheduling</a:t>
            </a:r>
            <a:r>
              <a:rPr lang="en-GB" sz="4000" dirty="0">
                <a:solidFill>
                  <a:schemeClr val="bg1"/>
                </a:solidFill>
              </a:rPr>
              <a:t>.</a:t>
            </a:r>
            <a:endParaRPr lang="en-US" sz="3855" b="1" dirty="0">
              <a:solidFill>
                <a:srgbClr val="FFFFFF"/>
              </a:solidFill>
              <a:latin typeface="TT Hoves Bold"/>
              <a:ea typeface="TT Hoves Bold"/>
              <a:cs typeface="TT Hoves Bold"/>
              <a:sym typeface="TT Hoves Bold"/>
            </a:endParaRPr>
          </a:p>
          <a:p>
            <a:pPr algn="l">
              <a:lnSpc>
                <a:spcPts val="4977"/>
              </a:lnSpc>
              <a:spcBef>
                <a:spcPct val="0"/>
              </a:spcBef>
            </a:pPr>
            <a:endParaRPr lang="en-US" sz="3855" b="1" dirty="0">
              <a:solidFill>
                <a:srgbClr val="FFFFFF"/>
              </a:solidFill>
              <a:latin typeface="TT Hoves Bold"/>
              <a:ea typeface="TT Hoves Bold"/>
              <a:cs typeface="TT Hoves Bold"/>
              <a:sym typeface="TT Hoves Bold"/>
            </a:endParaRPr>
          </a:p>
          <a:p>
            <a:pPr>
              <a:lnSpc>
                <a:spcPts val="4977"/>
              </a:lnSpc>
              <a:spcBef>
                <a:spcPct val="0"/>
              </a:spcBef>
            </a:pPr>
            <a:r>
              <a:rPr lang="en-US" sz="3555" b="1" dirty="0">
                <a:solidFill>
                  <a:srgbClr val="FFFFFF"/>
                </a:solidFill>
                <a:latin typeface="TT Hoves Bold"/>
                <a:ea typeface="TT Hoves Bold"/>
                <a:cs typeface="TT Hoves Bold"/>
                <a:sym typeface="TT Hoves Bold"/>
              </a:rPr>
              <a:t>•   </a:t>
            </a:r>
            <a:r>
              <a:rPr lang="en-GB" sz="3600" dirty="0">
                <a:solidFill>
                  <a:schemeClr val="bg1"/>
                </a:solidFill>
              </a:rPr>
              <a:t>CNN classifies patient ECG data into urgency levels (low / medium / high) and its anomaly .</a:t>
            </a:r>
          </a:p>
          <a:p>
            <a:pPr marL="571500" indent="-571500">
              <a:lnSpc>
                <a:spcPts val="4977"/>
              </a:lnSpc>
              <a:spcBef>
                <a:spcPct val="0"/>
              </a:spcBef>
              <a:buFont typeface="Arial" pitchFamily="34" charset="0"/>
              <a:buChar char="•"/>
            </a:pPr>
            <a:r>
              <a:rPr lang="en-GB" sz="3600" dirty="0">
                <a:solidFill>
                  <a:schemeClr val="bg1"/>
                </a:solidFill>
              </a:rPr>
              <a:t>CNNs excel at pattern recognition in time-series like ECG and cough signals.</a:t>
            </a:r>
            <a:endParaRPr lang="en-GB" sz="3600" b="1" dirty="0">
              <a:solidFill>
                <a:schemeClr val="bg1"/>
              </a:solidFill>
              <a:latin typeface="TT Hoves Bold"/>
              <a:sym typeface="TT Hoves Bold"/>
            </a:endParaRPr>
          </a:p>
          <a:p>
            <a:pPr marL="571500" indent="-571500">
              <a:buFont typeface="Arial" pitchFamily="34" charset="0"/>
              <a:buChar char="•"/>
            </a:pPr>
            <a:r>
              <a:rPr lang="en-GB" sz="3600" b="1" dirty="0">
                <a:solidFill>
                  <a:schemeClr val="bg1"/>
                </a:solidFill>
              </a:rPr>
              <a:t>Architecture Contribution</a:t>
            </a:r>
          </a:p>
          <a:p>
            <a:r>
              <a:rPr lang="en-GB" sz="3600" b="1" dirty="0">
                <a:solidFill>
                  <a:schemeClr val="bg1"/>
                </a:solidFill>
              </a:rPr>
              <a:t> 	Edge/Fog Layer</a:t>
            </a:r>
            <a:r>
              <a:rPr lang="en-GB" sz="3600" dirty="0">
                <a:solidFill>
                  <a:schemeClr val="bg1"/>
                </a:solidFill>
              </a:rPr>
              <a:t>: CNN inference at edge nodes for real-time urgency detection.</a:t>
            </a:r>
          </a:p>
          <a:p>
            <a:pPr>
              <a:lnSpc>
                <a:spcPts val="4977"/>
              </a:lnSpc>
              <a:spcBef>
                <a:spcPct val="0"/>
              </a:spcBef>
            </a:pPr>
            <a:r>
              <a:rPr lang="en-GB" sz="3600" b="1" dirty="0">
                <a:solidFill>
                  <a:schemeClr val="bg1"/>
                </a:solidFill>
              </a:rPr>
              <a:t>	Fog Scheduler</a:t>
            </a:r>
            <a:r>
              <a:rPr lang="en-GB" sz="3600" dirty="0">
                <a:solidFill>
                  <a:schemeClr val="bg1"/>
                </a:solidFill>
              </a:rPr>
              <a:t>: Uses CNN urgency output to guide task scheduling (</a:t>
            </a:r>
            <a:r>
              <a:rPr lang="en-GB" sz="3600" dirty="0" err="1">
                <a:solidFill>
                  <a:schemeClr val="bg1"/>
                </a:solidFill>
              </a:rPr>
              <a:t>iFogSim</a:t>
            </a:r>
            <a:r>
              <a:rPr lang="en-GB" sz="3600" dirty="0">
                <a:solidFill>
                  <a:schemeClr val="bg1"/>
                </a:solidFill>
              </a:rPr>
              <a:t>).</a:t>
            </a:r>
          </a:p>
          <a:p>
            <a:pPr marL="571500" indent="-571500">
              <a:lnSpc>
                <a:spcPts val="4977"/>
              </a:lnSpc>
              <a:spcBef>
                <a:spcPct val="0"/>
              </a:spcBef>
              <a:buFont typeface="Arial" pitchFamily="34" charset="0"/>
              <a:buChar char="•"/>
            </a:pPr>
            <a:r>
              <a:rPr lang="en-GB" sz="3600" b="1" dirty="0">
                <a:solidFill>
                  <a:schemeClr val="bg1"/>
                </a:solidFill>
              </a:rPr>
              <a:t>Code and Implementation</a:t>
            </a:r>
            <a:endParaRPr lang="en-IN" sz="3600" b="1" dirty="0">
              <a:solidFill>
                <a:schemeClr val="bg1"/>
              </a:solidFill>
            </a:endParaRPr>
          </a:p>
          <a:p>
            <a:r>
              <a:rPr lang="en-GB" sz="3600" dirty="0">
                <a:solidFill>
                  <a:schemeClr val="bg1"/>
                </a:solidFill>
              </a:rPr>
              <a:t>	Trained a </a:t>
            </a:r>
            <a:r>
              <a:rPr lang="en-GB" sz="3600" b="1" dirty="0">
                <a:solidFill>
                  <a:schemeClr val="bg1"/>
                </a:solidFill>
              </a:rPr>
              <a:t>1-D CNN</a:t>
            </a:r>
            <a:r>
              <a:rPr lang="en-GB" sz="3600" dirty="0">
                <a:solidFill>
                  <a:schemeClr val="bg1"/>
                </a:solidFill>
              </a:rPr>
              <a:t> model on ECG data and the model outputs </a:t>
            </a:r>
            <a:r>
              <a:rPr lang="en-GB" sz="3600" b="1" dirty="0">
                <a:solidFill>
                  <a:schemeClr val="bg1"/>
                </a:solidFill>
              </a:rPr>
              <a:t>urgency label</a:t>
            </a:r>
            <a:r>
              <a:rPr lang="en-GB" sz="3600" dirty="0">
                <a:solidFill>
                  <a:schemeClr val="bg1"/>
                </a:solidFill>
              </a:rPr>
              <a:t> </a:t>
            </a:r>
          </a:p>
          <a:p>
            <a:r>
              <a:rPr lang="en-GB" sz="3600" dirty="0">
                <a:solidFill>
                  <a:schemeClr val="bg1"/>
                </a:solidFill>
              </a:rPr>
              <a:t>	Generated an </a:t>
            </a:r>
            <a:r>
              <a:rPr lang="en-GB" sz="3600" b="1" dirty="0">
                <a:solidFill>
                  <a:schemeClr val="bg1"/>
                </a:solidFill>
              </a:rPr>
              <a:t>output file (ONNX format)</a:t>
            </a:r>
            <a:r>
              <a:rPr lang="en-GB" sz="3600" dirty="0">
                <a:solidFill>
                  <a:schemeClr val="bg1"/>
                </a:solidFill>
              </a:rPr>
              <a:t> and applied </a:t>
            </a:r>
            <a:r>
              <a:rPr lang="en-GB" sz="3600" b="1" dirty="0">
                <a:solidFill>
                  <a:schemeClr val="bg1"/>
                </a:solidFill>
              </a:rPr>
              <a:t>quantization</a:t>
            </a:r>
            <a:r>
              <a:rPr lang="en-GB" sz="3600" dirty="0">
                <a:solidFill>
                  <a:schemeClr val="bg1"/>
                </a:solidFill>
              </a:rPr>
              <a:t> for efficient 	deployment in Fog/Edge devices.</a:t>
            </a:r>
          </a:p>
          <a:p>
            <a:r>
              <a:rPr lang="en-IN" sz="3600" b="1" dirty="0">
                <a:solidFill>
                  <a:schemeClr val="bg1"/>
                </a:solidFill>
              </a:rPr>
              <a:t>Key Benefits</a:t>
            </a:r>
            <a:endParaRPr lang="en-GB" sz="3600" b="1" dirty="0">
              <a:solidFill>
                <a:schemeClr val="bg1"/>
              </a:solidFill>
            </a:endParaRPr>
          </a:p>
          <a:p>
            <a:pPr>
              <a:lnSpc>
                <a:spcPts val="4977"/>
              </a:lnSpc>
              <a:spcBef>
                <a:spcPct val="0"/>
              </a:spcBef>
            </a:pPr>
            <a:r>
              <a:rPr lang="en-GB" sz="3600" dirty="0">
                <a:solidFill>
                  <a:schemeClr val="bg1"/>
                </a:solidFill>
              </a:rPr>
              <a:t>	</a:t>
            </a:r>
            <a:r>
              <a:rPr lang="en-IN" sz="3600" dirty="0">
                <a:solidFill>
                  <a:schemeClr val="bg1"/>
                </a:solidFill>
              </a:rPr>
              <a:t>Improved response time in critical healthcare scenarios.</a:t>
            </a:r>
          </a:p>
          <a:p>
            <a:pPr>
              <a:lnSpc>
                <a:spcPts val="4977"/>
              </a:lnSpc>
              <a:spcBef>
                <a:spcPct val="0"/>
              </a:spcBef>
            </a:pPr>
            <a:r>
              <a:rPr lang="en-GB" sz="3600" dirty="0">
                <a:solidFill>
                  <a:schemeClr val="bg1"/>
                </a:solidFill>
              </a:rPr>
              <a:t>	CNNs excel at pattern recognition in time-series like ECG and cough signals.</a:t>
            </a:r>
            <a:endParaRPr lang="en-IN" sz="3600" dirty="0">
              <a:solidFill>
                <a:schemeClr val="bg1"/>
              </a:solidFill>
            </a:endParaRPr>
          </a:p>
          <a:p>
            <a:pPr>
              <a:lnSpc>
                <a:spcPts val="4977"/>
              </a:lnSpc>
              <a:spcBef>
                <a:spcPct val="0"/>
              </a:spcBef>
            </a:pPr>
            <a:endParaRPr lang="en-IN" sz="3600" dirty="0">
              <a:solidFill>
                <a:schemeClr val="bg1"/>
              </a:solidFill>
            </a:endParaRPr>
          </a:p>
        </p:txBody>
      </p:sp>
    </p:spTree>
    <p:extLst>
      <p:ext uri="{BB962C8B-B14F-4D97-AF65-F5344CB8AC3E}">
        <p14:creationId xmlns:p14="http://schemas.microsoft.com/office/powerpoint/2010/main" val="90585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3652237" y="1395102"/>
            <a:ext cx="681973" cy="681973"/>
          </a:xfrm>
          <a:custGeom>
            <a:avLst/>
            <a:gdLst/>
            <a:ahLst/>
            <a:cxnLst/>
            <a:rect l="l" t="t" r="r" b="b"/>
            <a:pathLst>
              <a:path w="681973" h="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96577" y="8915080"/>
            <a:ext cx="5132330" cy="343220"/>
          </a:xfrm>
          <a:custGeom>
            <a:avLst/>
            <a:gdLst/>
            <a:ahLst/>
            <a:cxnLst/>
            <a:rect l="l" t="t" r="r" b="b"/>
            <a:pathLst>
              <a:path w="5132330" h="343220">
                <a:moveTo>
                  <a:pt x="0" y="0"/>
                </a:moveTo>
                <a:lnTo>
                  <a:pt x="5132330" y="0"/>
                </a:lnTo>
                <a:lnTo>
                  <a:pt x="5132330" y="343220"/>
                </a:lnTo>
                <a:lnTo>
                  <a:pt x="0" y="3432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3155670" y="1564479"/>
            <a:ext cx="5132330" cy="343220"/>
          </a:xfrm>
          <a:custGeom>
            <a:avLst/>
            <a:gdLst/>
            <a:ahLst/>
            <a:cxnLst/>
            <a:rect l="l" t="t" r="r" b="b"/>
            <a:pathLst>
              <a:path w="5132330" h="343220">
                <a:moveTo>
                  <a:pt x="5132330" y="0"/>
                </a:moveTo>
                <a:lnTo>
                  <a:pt x="0" y="0"/>
                </a:lnTo>
                <a:lnTo>
                  <a:pt x="0" y="343219"/>
                </a:lnTo>
                <a:lnTo>
                  <a:pt x="5132330" y="343219"/>
                </a:lnTo>
                <a:lnTo>
                  <a:pt x="513233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912799" y="535779"/>
            <a:ext cx="1739438" cy="2057400"/>
          </a:xfrm>
          <a:custGeom>
            <a:avLst/>
            <a:gdLst/>
            <a:ahLst/>
            <a:cxnLst/>
            <a:rect l="l" t="t" r="r" b="b"/>
            <a:pathLst>
              <a:path w="1739438" h="2057400">
                <a:moveTo>
                  <a:pt x="0" y="0"/>
                </a:moveTo>
                <a:lnTo>
                  <a:pt x="1739438" y="0"/>
                </a:lnTo>
                <a:lnTo>
                  <a:pt x="1739438"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5041360" y="7495493"/>
            <a:ext cx="881329" cy="1042432"/>
          </a:xfrm>
          <a:custGeom>
            <a:avLst/>
            <a:gdLst/>
            <a:ahLst/>
            <a:cxnLst/>
            <a:rect l="l" t="t" r="r" b="b"/>
            <a:pathLst>
              <a:path w="881329" h="1042432">
                <a:moveTo>
                  <a:pt x="0" y="0"/>
                </a:moveTo>
                <a:lnTo>
                  <a:pt x="881330" y="0"/>
                </a:lnTo>
                <a:lnTo>
                  <a:pt x="881330" y="1042432"/>
                </a:lnTo>
                <a:lnTo>
                  <a:pt x="0" y="10424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4334210" y="4121146"/>
            <a:ext cx="9619580" cy="2263683"/>
          </a:xfrm>
          <a:prstGeom prst="rect">
            <a:avLst/>
          </a:prstGeom>
        </p:spPr>
        <p:txBody>
          <a:bodyPr lIns="0" tIns="0" rIns="0" bIns="0" rtlCol="0" anchor="t">
            <a:spAutoFit/>
          </a:bodyPr>
          <a:lstStyle/>
          <a:p>
            <a:pPr algn="ctr">
              <a:lnSpc>
                <a:spcPts val="18555"/>
              </a:lnSpc>
              <a:spcBef>
                <a:spcPct val="0"/>
              </a:spcBef>
            </a:pPr>
            <a:r>
              <a:rPr lang="en-US" sz="13253" b="1">
                <a:solidFill>
                  <a:srgbClr val="FFFFFF"/>
                </a:solidFill>
                <a:latin typeface="TT Hoves Bold"/>
                <a:ea typeface="TT Hoves Bold"/>
                <a:cs typeface="TT Hoves Bold"/>
                <a:sym typeface="TT Hoves Bold"/>
              </a:rPr>
              <a:t>THANK YOU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8130879" y="1644017"/>
            <a:ext cx="14817822" cy="13114659"/>
          </a:xfrm>
          <a:prstGeom prst="rect">
            <a:avLst/>
          </a:prstGeom>
        </p:spPr>
        <p:txBody>
          <a:bodyPr lIns="0" tIns="0" rIns="0" bIns="0" rtlCol="0" anchor="t">
            <a:spAutoFit/>
          </a:bodyPr>
          <a:lstStyle/>
          <a:p>
            <a:pPr algn="r">
              <a:lnSpc>
                <a:spcPts val="90928"/>
              </a:lnSpc>
            </a:pPr>
            <a:r>
              <a:rPr lang="en-US" sz="116575" spc="-7227">
                <a:solidFill>
                  <a:srgbClr val="FBF9F5">
                    <a:alpha val="11765"/>
                  </a:srgbClr>
                </a:solidFill>
                <a:latin typeface="Lovelace"/>
                <a:ea typeface="Lovelace"/>
                <a:cs typeface="Lovelace"/>
                <a:sym typeface="Lovelace"/>
              </a:rPr>
              <a:t>A</a:t>
            </a:r>
          </a:p>
        </p:txBody>
      </p:sp>
      <p:sp>
        <p:nvSpPr>
          <p:cNvPr id="3" name="TextBox 3"/>
          <p:cNvSpPr txBox="1"/>
          <p:nvPr/>
        </p:nvSpPr>
        <p:spPr>
          <a:xfrm>
            <a:off x="-2995067" y="2014920"/>
            <a:ext cx="18114879" cy="10701896"/>
          </a:xfrm>
          <a:prstGeom prst="rect">
            <a:avLst/>
          </a:prstGeom>
        </p:spPr>
        <p:txBody>
          <a:bodyPr lIns="0" tIns="0" rIns="0" bIns="0" rtlCol="0" anchor="t">
            <a:spAutoFit/>
          </a:bodyPr>
          <a:lstStyle/>
          <a:p>
            <a:pPr algn="l">
              <a:lnSpc>
                <a:spcPts val="74371"/>
              </a:lnSpc>
            </a:pPr>
            <a:r>
              <a:rPr lang="en-US" sz="95348" spc="-5911" dirty="0">
                <a:solidFill>
                  <a:srgbClr val="FBF9F5">
                    <a:alpha val="11765"/>
                  </a:srgbClr>
                </a:solidFill>
                <a:latin typeface="Lovelace"/>
                <a:ea typeface="Lovelace"/>
                <a:cs typeface="Lovelace"/>
                <a:sym typeface="Lovelace"/>
              </a:rPr>
              <a:t>Q</a:t>
            </a:r>
          </a:p>
        </p:txBody>
      </p:sp>
      <p:sp>
        <p:nvSpPr>
          <p:cNvPr id="4" name="TextBox 4"/>
          <p:cNvSpPr txBox="1"/>
          <p:nvPr/>
        </p:nvSpPr>
        <p:spPr>
          <a:xfrm>
            <a:off x="2314490" y="3336129"/>
            <a:ext cx="9658090" cy="5020640"/>
          </a:xfrm>
          <a:prstGeom prst="rect">
            <a:avLst/>
          </a:prstGeom>
        </p:spPr>
        <p:txBody>
          <a:bodyPr lIns="0" tIns="0" rIns="0" bIns="0" rtlCol="0" anchor="t">
            <a:spAutoFit/>
          </a:bodyPr>
          <a:lstStyle/>
          <a:p>
            <a:pPr algn="l">
              <a:lnSpc>
                <a:spcPts val="34809"/>
              </a:lnSpc>
            </a:pPr>
            <a:r>
              <a:rPr lang="en-US" sz="44627" spc="-2766" dirty="0">
                <a:solidFill>
                  <a:srgbClr val="FBF9F5"/>
                </a:solidFill>
                <a:latin typeface="Lovelace"/>
                <a:ea typeface="Lovelace"/>
                <a:cs typeface="Lovelace"/>
                <a:sym typeface="Lovelace"/>
              </a:rPr>
              <a:t>Q</a:t>
            </a:r>
          </a:p>
        </p:txBody>
      </p:sp>
      <p:sp>
        <p:nvSpPr>
          <p:cNvPr id="5" name="TextBox 5"/>
          <p:cNvSpPr txBox="1"/>
          <p:nvPr/>
        </p:nvSpPr>
        <p:spPr>
          <a:xfrm>
            <a:off x="6536824" y="4392666"/>
            <a:ext cx="5435756" cy="1764566"/>
          </a:xfrm>
          <a:prstGeom prst="rect">
            <a:avLst/>
          </a:prstGeom>
        </p:spPr>
        <p:txBody>
          <a:bodyPr lIns="0" tIns="0" rIns="0" bIns="0" rtlCol="0" anchor="t">
            <a:spAutoFit/>
          </a:bodyPr>
          <a:lstStyle/>
          <a:p>
            <a:pPr algn="ctr">
              <a:lnSpc>
                <a:spcPts val="12292"/>
              </a:lnSpc>
            </a:pPr>
            <a:r>
              <a:rPr lang="en-US" sz="15760" spc="-977">
                <a:solidFill>
                  <a:srgbClr val="FBF9F5"/>
                </a:solidFill>
                <a:latin typeface="Lovelace"/>
                <a:ea typeface="Lovelace"/>
                <a:cs typeface="Lovelace"/>
                <a:sym typeface="Lovelace"/>
              </a:rPr>
              <a:t>AND</a:t>
            </a:r>
          </a:p>
        </p:txBody>
      </p:sp>
      <p:sp>
        <p:nvSpPr>
          <p:cNvPr id="6" name="TextBox 6"/>
          <p:cNvSpPr txBox="1"/>
          <p:nvPr/>
        </p:nvSpPr>
        <p:spPr>
          <a:xfrm>
            <a:off x="9144000" y="3515123"/>
            <a:ext cx="6690881" cy="5028404"/>
          </a:xfrm>
          <a:prstGeom prst="rect">
            <a:avLst/>
          </a:prstGeom>
        </p:spPr>
        <p:txBody>
          <a:bodyPr lIns="0" tIns="0" rIns="0" bIns="0" rtlCol="0" anchor="t">
            <a:spAutoFit/>
          </a:bodyPr>
          <a:lstStyle/>
          <a:p>
            <a:pPr algn="r">
              <a:lnSpc>
                <a:spcPts val="34809"/>
              </a:lnSpc>
            </a:pPr>
            <a:r>
              <a:rPr lang="en-US" sz="44627" spc="-2766">
                <a:solidFill>
                  <a:srgbClr val="FBF9F5"/>
                </a:solidFill>
                <a:latin typeface="Lovelace"/>
                <a:ea typeface="Lovelace"/>
                <a:cs typeface="Lovelace"/>
                <a:sym typeface="Lovelace"/>
              </a:rPr>
              <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a:extLst>
            <a:ext uri="{FF2B5EF4-FFF2-40B4-BE49-F238E27FC236}">
              <a16:creationId xmlns:a16="http://schemas.microsoft.com/office/drawing/2014/main" id="{3CA69D19-FB63-5AA2-9916-A552112F7E6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8C368AB-543E-2010-035F-E7E8B11A5C79}"/>
              </a:ext>
            </a:extLst>
          </p:cNvPr>
          <p:cNvSpPr/>
          <p:nvPr/>
        </p:nvSpPr>
        <p:spPr>
          <a:xfrm>
            <a:off x="14579992" y="-4676540"/>
            <a:ext cx="8338513" cy="8338513"/>
          </a:xfrm>
          <a:custGeom>
            <a:avLst/>
            <a:gdLst/>
            <a:ahLst/>
            <a:cxnLst/>
            <a:rect l="l" t="t" r="r" b="b"/>
            <a:pathLst>
              <a:path w="8338513" h="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F5ED2570-0C74-C405-1319-671DF5099039}"/>
              </a:ext>
            </a:extLst>
          </p:cNvPr>
          <p:cNvSpPr/>
          <p:nvPr/>
        </p:nvSpPr>
        <p:spPr>
          <a:xfrm>
            <a:off x="16321242" y="8576327"/>
            <a:ext cx="681973" cy="681973"/>
          </a:xfrm>
          <a:custGeom>
            <a:avLst/>
            <a:gdLst/>
            <a:ahLst/>
            <a:cxnLst/>
            <a:rect l="l" t="t" r="r" b="b"/>
            <a:pathLst>
              <a:path w="681973" h="681973">
                <a:moveTo>
                  <a:pt x="0" y="0"/>
                </a:moveTo>
                <a:lnTo>
                  <a:pt x="681973" y="0"/>
                </a:lnTo>
                <a:lnTo>
                  <a:pt x="681973" y="681973"/>
                </a:lnTo>
                <a:lnTo>
                  <a:pt x="0" y="6819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205DB061-3672-9217-EDD5-C7D073CC7010}"/>
              </a:ext>
            </a:extLst>
          </p:cNvPr>
          <p:cNvSpPr/>
          <p:nvPr/>
        </p:nvSpPr>
        <p:spPr>
          <a:xfrm>
            <a:off x="-4893112" y="6936329"/>
            <a:ext cx="8338513" cy="8338513"/>
          </a:xfrm>
          <a:custGeom>
            <a:avLst/>
            <a:gdLst/>
            <a:ahLst/>
            <a:cxnLst/>
            <a:rect l="l" t="t" r="r" b="b"/>
            <a:pathLst>
              <a:path w="8338513" h="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2CE7E3E5-9692-2E9D-146C-28DD30DB8FC7}"/>
              </a:ext>
            </a:extLst>
          </p:cNvPr>
          <p:cNvSpPr txBox="1"/>
          <p:nvPr/>
        </p:nvSpPr>
        <p:spPr>
          <a:xfrm>
            <a:off x="687713" y="1861620"/>
            <a:ext cx="15974515" cy="690510"/>
          </a:xfrm>
          <a:prstGeom prst="rect">
            <a:avLst/>
          </a:prstGeom>
        </p:spPr>
        <p:txBody>
          <a:bodyPr wrap="square" lIns="0" tIns="0" rIns="0" bIns="0" rtlCol="0" anchor="t">
            <a:spAutoFit/>
          </a:bodyPr>
          <a:lstStyle/>
          <a:p>
            <a:pPr algn="ctr">
              <a:lnSpc>
                <a:spcPts val="4977"/>
              </a:lnSpc>
              <a:spcBef>
                <a:spcPct val="0"/>
              </a:spcBef>
            </a:pPr>
            <a:r>
              <a:rPr lang="en-US" sz="6600" b="1" dirty="0">
                <a:solidFill>
                  <a:srgbClr val="FFFFFF"/>
                </a:solidFill>
                <a:latin typeface="TT Hoves Bold"/>
                <a:ea typeface="TT Hoves Bold"/>
                <a:cs typeface="TT Hoves Bold"/>
                <a:sym typeface="TT Hoves Bold"/>
              </a:rPr>
              <a:t>INTRODUCTION TO EDGE/FOG:</a:t>
            </a:r>
          </a:p>
        </p:txBody>
      </p:sp>
      <p:sp>
        <p:nvSpPr>
          <p:cNvPr id="6" name="TextBox 3">
            <a:extLst>
              <a:ext uri="{FF2B5EF4-FFF2-40B4-BE49-F238E27FC236}">
                <a16:creationId xmlns:a16="http://schemas.microsoft.com/office/drawing/2014/main" id="{FBA1A8AA-BD3F-4EAE-3225-99A312245481}"/>
              </a:ext>
            </a:extLst>
          </p:cNvPr>
          <p:cNvSpPr txBox="1"/>
          <p:nvPr/>
        </p:nvSpPr>
        <p:spPr>
          <a:xfrm>
            <a:off x="1143000" y="3661973"/>
            <a:ext cx="16623915" cy="6545574"/>
          </a:xfrm>
          <a:prstGeom prst="rect">
            <a:avLst/>
          </a:prstGeom>
        </p:spPr>
        <p:txBody>
          <a:bodyPr lIns="0" tIns="0" rIns="0" bIns="0" rtlCol="0" anchor="t">
            <a:spAutoFit/>
          </a:bodyPr>
          <a:lstStyle/>
          <a:p>
            <a:pPr>
              <a:lnSpc>
                <a:spcPts val="3437"/>
              </a:lnSpc>
              <a:spcBef>
                <a:spcPct val="0"/>
              </a:spcBef>
            </a:pPr>
            <a:r>
              <a:rPr lang="en-US" sz="3600" dirty="0">
                <a:solidFill>
                  <a:schemeClr val="bg1"/>
                </a:solidFill>
                <a:latin typeface="Monda"/>
                <a:ea typeface="Monda"/>
                <a:cs typeface="Monda"/>
                <a:sym typeface="Monda"/>
              </a:rPr>
              <a:t>Problem statement:</a:t>
            </a:r>
            <a:br>
              <a:rPr lang="en-US" sz="3600" dirty="0">
                <a:solidFill>
                  <a:schemeClr val="bg1"/>
                </a:solidFill>
                <a:latin typeface="Monda"/>
                <a:ea typeface="Monda"/>
                <a:cs typeface="Monda"/>
                <a:sym typeface="Monda"/>
              </a:rPr>
            </a:br>
            <a:r>
              <a:rPr lang="en-US" sz="3600" dirty="0">
                <a:solidFill>
                  <a:schemeClr val="bg1"/>
                </a:solidFill>
                <a:latin typeface="Monda"/>
                <a:ea typeface="Monda"/>
                <a:cs typeface="Monda"/>
                <a:sym typeface="Monda"/>
              </a:rPr>
              <a:t>Current cloud-based healthcare systems face high latency and energy inefficiency due to continuous data transmission.</a:t>
            </a:r>
            <a:endParaRPr lang="en-US" sz="3600" dirty="0">
              <a:solidFill>
                <a:schemeClr val="bg1"/>
              </a:solidFill>
              <a:latin typeface="TT Hoves"/>
              <a:ea typeface="TT Hoves"/>
              <a:cs typeface="TT Hoves"/>
              <a:sym typeface="TT Hoves"/>
            </a:endParaRPr>
          </a:p>
          <a:p>
            <a:pPr algn="l">
              <a:lnSpc>
                <a:spcPts val="3437"/>
              </a:lnSpc>
              <a:spcBef>
                <a:spcPct val="0"/>
              </a:spcBef>
            </a:pPr>
            <a:endParaRPr lang="en-US" sz="3600" dirty="0">
              <a:solidFill>
                <a:schemeClr val="bg1"/>
              </a:solidFill>
            </a:endParaRPr>
          </a:p>
          <a:p>
            <a:pPr algn="l">
              <a:lnSpc>
                <a:spcPts val="3437"/>
              </a:lnSpc>
              <a:spcBef>
                <a:spcPct val="0"/>
              </a:spcBef>
            </a:pPr>
            <a:r>
              <a:rPr lang="en-US" sz="3600" dirty="0">
                <a:solidFill>
                  <a:schemeClr val="bg1"/>
                </a:solidFill>
              </a:rPr>
              <a:t>Fog and Edge Computing are decentralized computing paradigms designed to bring computation, storage, and networking closer to IoT devices and end users, reducing the dependency on </a:t>
            </a:r>
            <a:r>
              <a:rPr lang="en-US" sz="3600" dirty="0">
                <a:solidFill>
                  <a:schemeClr val="bg1"/>
                </a:solidFill>
                <a:latin typeface="Aharoni" panose="02010803020104030203" pitchFamily="2" charset="-79"/>
                <a:cs typeface="Aharoni" panose="02010803020104030203" pitchFamily="2" charset="-79"/>
              </a:rPr>
              <a:t>centralized</a:t>
            </a:r>
            <a:r>
              <a:rPr lang="en-US" sz="3600" dirty="0">
                <a:solidFill>
                  <a:schemeClr val="bg1"/>
                </a:solidFill>
              </a:rPr>
              <a:t> cloud data centers. Unlike traditional cloud computing, where data is sent to remote servers for processing, the Fog/Edge model processes data locally or in nearby fog nodes. This enables low-latency responses, efficient bandwidth usage, and better handling of real-time applications such as smart cities, industrial automation, and healthcare monitoring. By distributing computational tasks across multiple layers — edge devices, fog nodes, and cloud servers — this model improves system scalability, reliability, and energy efficiency, making it ideal for modern IoT ecosystems.</a:t>
            </a:r>
            <a:endParaRPr lang="en-US" sz="3600" dirty="0">
              <a:solidFill>
                <a:schemeClr val="bg1"/>
              </a:solidFill>
              <a:latin typeface="TT Hoves"/>
              <a:ea typeface="TT Hoves"/>
              <a:cs typeface="TT Hoves"/>
              <a:sym typeface="TT Hoves"/>
            </a:endParaRPr>
          </a:p>
          <a:p>
            <a:pPr algn="l">
              <a:lnSpc>
                <a:spcPts val="3437"/>
              </a:lnSpc>
              <a:spcBef>
                <a:spcPct val="0"/>
              </a:spcBef>
            </a:pPr>
            <a:endParaRPr lang="en-US" sz="3600" dirty="0">
              <a:solidFill>
                <a:schemeClr val="bg1"/>
              </a:solidFill>
              <a:latin typeface="TT Hoves"/>
              <a:ea typeface="TT Hoves"/>
              <a:cs typeface="TT Hoves"/>
              <a:sym typeface="TT Hoves"/>
            </a:endParaRPr>
          </a:p>
        </p:txBody>
      </p:sp>
    </p:spTree>
    <p:extLst>
      <p:ext uri="{BB962C8B-B14F-4D97-AF65-F5344CB8AC3E}">
        <p14:creationId xmlns:p14="http://schemas.microsoft.com/office/powerpoint/2010/main" val="27621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14521487" y="-3314700"/>
            <a:ext cx="8338513" cy="8338513"/>
          </a:xfrm>
          <a:custGeom>
            <a:avLst/>
            <a:gdLst/>
            <a:ahLst/>
            <a:cxnLst/>
            <a:rect l="l" t="t" r="r" b="b"/>
            <a:pathLst>
              <a:path w="8338513" h="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87714" y="6799387"/>
            <a:ext cx="681973" cy="681973"/>
          </a:xfrm>
          <a:custGeom>
            <a:avLst/>
            <a:gdLst/>
            <a:ahLst/>
            <a:cxnLst/>
            <a:rect l="l" t="t" r="r" b="b"/>
            <a:pathLst>
              <a:path w="681973" h="681973">
                <a:moveTo>
                  <a:pt x="0" y="0"/>
                </a:moveTo>
                <a:lnTo>
                  <a:pt x="681972" y="0"/>
                </a:lnTo>
                <a:lnTo>
                  <a:pt x="681972" y="681972"/>
                </a:lnTo>
                <a:lnTo>
                  <a:pt x="0" y="6819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58622" y="8005163"/>
            <a:ext cx="8338513" cy="8338513"/>
          </a:xfrm>
          <a:custGeom>
            <a:avLst/>
            <a:gdLst/>
            <a:ahLst/>
            <a:cxnLst/>
            <a:rect l="l" t="t" r="r" b="b"/>
            <a:pathLst>
              <a:path w="8338513" h="8338513">
                <a:moveTo>
                  <a:pt x="0" y="0"/>
                </a:moveTo>
                <a:lnTo>
                  <a:pt x="8338512" y="0"/>
                </a:lnTo>
                <a:lnTo>
                  <a:pt x="8338512"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2877800" y="8509111"/>
            <a:ext cx="1139859" cy="1069395"/>
          </a:xfrm>
          <a:custGeom>
            <a:avLst/>
            <a:gdLst/>
            <a:ahLst/>
            <a:cxnLst/>
            <a:rect l="l" t="t" r="r" b="b"/>
            <a:pathLst>
              <a:path w="1139859" h="1069395">
                <a:moveTo>
                  <a:pt x="0" y="0"/>
                </a:moveTo>
                <a:lnTo>
                  <a:pt x="1139859" y="0"/>
                </a:lnTo>
                <a:lnTo>
                  <a:pt x="1139859" y="1069396"/>
                </a:lnTo>
                <a:lnTo>
                  <a:pt x="0" y="10693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233998" y="4697517"/>
            <a:ext cx="1364803" cy="1253137"/>
          </a:xfrm>
          <a:custGeom>
            <a:avLst/>
            <a:gdLst/>
            <a:ahLst/>
            <a:cxnLst/>
            <a:rect l="l" t="t" r="r" b="b"/>
            <a:pathLst>
              <a:path w="1364803" h="1253137">
                <a:moveTo>
                  <a:pt x="0" y="0"/>
                </a:moveTo>
                <a:lnTo>
                  <a:pt x="1364803" y="0"/>
                </a:lnTo>
                <a:lnTo>
                  <a:pt x="1364803" y="1253137"/>
                </a:lnTo>
                <a:lnTo>
                  <a:pt x="0" y="12531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1028700" y="1186375"/>
            <a:ext cx="7352316" cy="605024"/>
          </a:xfrm>
          <a:prstGeom prst="rect">
            <a:avLst/>
          </a:prstGeom>
        </p:spPr>
        <p:txBody>
          <a:bodyPr lIns="0" tIns="0" rIns="0" bIns="0" rtlCol="0" anchor="t">
            <a:spAutoFit/>
          </a:bodyPr>
          <a:lstStyle/>
          <a:p>
            <a:pPr algn="l">
              <a:lnSpc>
                <a:spcPts val="4977"/>
              </a:lnSpc>
            </a:pPr>
            <a:r>
              <a:rPr lang="en-US" sz="3555" b="1">
                <a:solidFill>
                  <a:srgbClr val="FBF9F5"/>
                </a:solidFill>
                <a:latin typeface="TT Hoves Bold"/>
                <a:ea typeface="TT Hoves Bold"/>
                <a:cs typeface="TT Hoves Bold"/>
                <a:sym typeface="TT Hoves Bold"/>
              </a:rPr>
              <a:t>INTRODUCTION TO CI MODEL :</a:t>
            </a:r>
          </a:p>
        </p:txBody>
      </p:sp>
      <p:sp>
        <p:nvSpPr>
          <p:cNvPr id="8" name="TextBox 7">
            <a:extLst>
              <a:ext uri="{FF2B5EF4-FFF2-40B4-BE49-F238E27FC236}">
                <a16:creationId xmlns:a16="http://schemas.microsoft.com/office/drawing/2014/main" id="{28138606-5B3F-4B79-4BBF-8C8B1BA7A7AB}"/>
              </a:ext>
            </a:extLst>
          </p:cNvPr>
          <p:cNvSpPr txBox="1"/>
          <p:nvPr/>
        </p:nvSpPr>
        <p:spPr>
          <a:xfrm>
            <a:off x="1369687" y="2095500"/>
            <a:ext cx="15468600" cy="6740307"/>
          </a:xfrm>
          <a:prstGeom prst="rect">
            <a:avLst/>
          </a:prstGeom>
          <a:noFill/>
        </p:spPr>
        <p:txBody>
          <a:bodyPr wrap="square" rtlCol="0">
            <a:spAutoFit/>
          </a:bodyPr>
          <a:lstStyle/>
          <a:p>
            <a:pPr algn="just"/>
            <a:r>
              <a:rPr lang="en-IN" sz="3600" dirty="0">
                <a:solidFill>
                  <a:schemeClr val="bg1"/>
                </a:solidFill>
              </a:rPr>
              <a:t> </a:t>
            </a:r>
            <a:r>
              <a:rPr lang="en-GB" sz="3600" dirty="0">
                <a:solidFill>
                  <a:schemeClr val="bg1"/>
                </a:solidFill>
              </a:rPr>
              <a:t>Wearable ECG devices demand accurate and fast analysis for timely cardiac diagnosis. Our CNN model shows strong performance in ECG signal classification but faces challenges with noise and uncertainty in real-world data. By exploring ONNX conversion and quantization, we move toward hybrid intelligence systems that enable efficient deployment on edge devices for reliable health monitoring</a:t>
            </a:r>
            <a:endParaRPr lang="en-IN" sz="3600" dirty="0">
              <a:solidFill>
                <a:schemeClr val="bg1"/>
              </a:solidFill>
            </a:endParaRPr>
          </a:p>
          <a:p>
            <a:pPr algn="just"/>
            <a:endParaRPr lang="en-IN" sz="3600" dirty="0">
              <a:solidFill>
                <a:schemeClr val="bg1"/>
              </a:solidFill>
            </a:endParaRPr>
          </a:p>
          <a:p>
            <a:pPr algn="just"/>
            <a:r>
              <a:rPr lang="en-IN" sz="3600" dirty="0">
                <a:solidFill>
                  <a:schemeClr val="bg1"/>
                </a:solidFill>
              </a:rPr>
              <a:t>This project explores the two models, a conventional CNN architectures and a hybrid framework combining ResNet18's deep residual learning, Fuzzy Logic's uncertainty handling, and Particle Swarm Optimization's intelligent parameter tuning. The demonstration aims to enhance diagnostic accuracy, robustness, and adaptability for real-world health monitoring in edge computing environments.</a:t>
            </a:r>
          </a:p>
          <a:p>
            <a:endParaRPr lang="en-IN" sz="3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9144000" y="3772513"/>
            <a:ext cx="663356" cy="657325"/>
          </a:xfrm>
          <a:custGeom>
            <a:avLst/>
            <a:gdLst/>
            <a:ahLst/>
            <a:cxnLst/>
            <a:rect l="l" t="t" r="r" b="b"/>
            <a:pathLst>
              <a:path w="663356" h="657325">
                <a:moveTo>
                  <a:pt x="0" y="0"/>
                </a:moveTo>
                <a:lnTo>
                  <a:pt x="663356" y="0"/>
                </a:lnTo>
                <a:lnTo>
                  <a:pt x="663356" y="657325"/>
                </a:lnTo>
                <a:lnTo>
                  <a:pt x="0" y="6573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44000" y="6517485"/>
            <a:ext cx="663356" cy="674391"/>
          </a:xfrm>
          <a:custGeom>
            <a:avLst/>
            <a:gdLst/>
            <a:ahLst/>
            <a:cxnLst/>
            <a:rect l="l" t="t" r="r" b="b"/>
            <a:pathLst>
              <a:path w="663356" h="674391">
                <a:moveTo>
                  <a:pt x="0" y="0"/>
                </a:moveTo>
                <a:lnTo>
                  <a:pt x="663356" y="0"/>
                </a:lnTo>
                <a:lnTo>
                  <a:pt x="663356" y="674391"/>
                </a:lnTo>
                <a:lnTo>
                  <a:pt x="0" y="6743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308999" y="3849809"/>
            <a:ext cx="4715833" cy="531309"/>
          </a:xfrm>
          <a:prstGeom prst="rect">
            <a:avLst/>
          </a:prstGeom>
        </p:spPr>
        <p:txBody>
          <a:bodyPr lIns="0" tIns="0" rIns="0" bIns="0" rtlCol="0" anchor="t">
            <a:spAutoFit/>
          </a:bodyPr>
          <a:lstStyle/>
          <a:p>
            <a:pPr marL="0" lvl="0" indent="0" algn="just">
              <a:lnSpc>
                <a:spcPts val="4111"/>
              </a:lnSpc>
              <a:spcBef>
                <a:spcPct val="0"/>
              </a:spcBef>
            </a:pPr>
            <a:r>
              <a:rPr lang="en-US" sz="3771" spc="-147">
                <a:solidFill>
                  <a:srgbClr val="5780C0"/>
                </a:solidFill>
                <a:latin typeface="TT Hoves"/>
                <a:ea typeface="TT Hoves"/>
                <a:cs typeface="TT Hoves"/>
                <a:sym typeface="TT Hoves"/>
              </a:rPr>
              <a:t>Write your topic here</a:t>
            </a:r>
          </a:p>
        </p:txBody>
      </p:sp>
      <p:sp>
        <p:nvSpPr>
          <p:cNvPr id="5" name="TextBox 5"/>
          <p:cNvSpPr txBox="1"/>
          <p:nvPr/>
        </p:nvSpPr>
        <p:spPr>
          <a:xfrm>
            <a:off x="331678" y="1555120"/>
            <a:ext cx="3272879" cy="605024"/>
          </a:xfrm>
          <a:prstGeom prst="rect">
            <a:avLst/>
          </a:prstGeom>
        </p:spPr>
        <p:txBody>
          <a:bodyPr lIns="0" tIns="0" rIns="0" bIns="0" rtlCol="0" anchor="t">
            <a:spAutoFit/>
          </a:bodyPr>
          <a:lstStyle/>
          <a:p>
            <a:pPr algn="ctr">
              <a:lnSpc>
                <a:spcPts val="4977"/>
              </a:lnSpc>
              <a:spcBef>
                <a:spcPct val="0"/>
              </a:spcBef>
            </a:pPr>
            <a:r>
              <a:rPr lang="en-US" sz="3555" b="1">
                <a:solidFill>
                  <a:srgbClr val="FFFFFF"/>
                </a:solidFill>
                <a:latin typeface="TT Hoves Bold"/>
                <a:ea typeface="TT Hoves Bold"/>
                <a:cs typeface="TT Hoves Bold"/>
                <a:sym typeface="TT Hoves Bold"/>
              </a:rPr>
              <a:t>EDGE LAYERS :</a:t>
            </a:r>
          </a:p>
        </p:txBody>
      </p:sp>
      <p:sp>
        <p:nvSpPr>
          <p:cNvPr id="6" name="Freeform 6"/>
          <p:cNvSpPr/>
          <p:nvPr/>
        </p:nvSpPr>
        <p:spPr>
          <a:xfrm>
            <a:off x="14728246" y="-4868262"/>
            <a:ext cx="8338513" cy="8338513"/>
          </a:xfrm>
          <a:custGeom>
            <a:avLst/>
            <a:gdLst/>
            <a:ahLst/>
            <a:cxnLst/>
            <a:rect l="l" t="t" r="r" b="b"/>
            <a:pathLst>
              <a:path w="8338513" h="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407595" y="7472482"/>
            <a:ext cx="8338513" cy="8338513"/>
          </a:xfrm>
          <a:custGeom>
            <a:avLst/>
            <a:gdLst/>
            <a:ahLst/>
            <a:cxnLst/>
            <a:rect l="l" t="t" r="r" b="b"/>
            <a:pathLst>
              <a:path w="8338513" h="8338513">
                <a:moveTo>
                  <a:pt x="0" y="0"/>
                </a:moveTo>
                <a:lnTo>
                  <a:pt x="8338513" y="0"/>
                </a:lnTo>
                <a:lnTo>
                  <a:pt x="8338513" y="8338513"/>
                </a:lnTo>
                <a:lnTo>
                  <a:pt x="0" y="83385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31678" y="2770165"/>
            <a:ext cx="18288000" cy="3748274"/>
          </a:xfrm>
          <a:prstGeom prst="rect">
            <a:avLst/>
          </a:prstGeom>
        </p:spPr>
        <p:txBody>
          <a:bodyPr lIns="0" tIns="0" rIns="0" bIns="0" rtlCol="0" anchor="t">
            <a:spAutoFit/>
          </a:bodyPr>
          <a:lstStyle/>
          <a:p>
            <a:pPr algn="l">
              <a:lnSpc>
                <a:spcPts val="4977"/>
              </a:lnSpc>
            </a:pPr>
            <a:r>
              <a:rPr lang="en-US" sz="3555" b="1" dirty="0">
                <a:solidFill>
                  <a:srgbClr val="FFFFFF"/>
                </a:solidFill>
                <a:latin typeface="TT Hoves Bold"/>
                <a:ea typeface="TT Hoves Bold"/>
                <a:cs typeface="TT Hoves Bold"/>
                <a:sym typeface="TT Hoves Bold"/>
              </a:rPr>
              <a:t>•IoT Devices: Sensors collecting patient data in real-time.</a:t>
            </a:r>
          </a:p>
          <a:p>
            <a:pPr algn="l">
              <a:lnSpc>
                <a:spcPts val="4977"/>
              </a:lnSpc>
            </a:pPr>
            <a:r>
              <a:rPr lang="en-US" sz="3555" b="1" dirty="0">
                <a:solidFill>
                  <a:srgbClr val="FFFFFF"/>
                </a:solidFill>
                <a:latin typeface="TT Hoves Bold"/>
                <a:ea typeface="TT Hoves Bold"/>
                <a:cs typeface="TT Hoves Bold"/>
                <a:sym typeface="TT Hoves Bold"/>
              </a:rPr>
              <a:t>•Sink Layer: Gateways aggregating and filtering data.</a:t>
            </a:r>
          </a:p>
          <a:p>
            <a:pPr algn="l">
              <a:lnSpc>
                <a:spcPts val="4977"/>
              </a:lnSpc>
            </a:pPr>
            <a:r>
              <a:rPr lang="en-US" sz="3555" b="1" dirty="0">
                <a:solidFill>
                  <a:srgbClr val="FFFFFF"/>
                </a:solidFill>
                <a:latin typeface="TT Hoves Bold"/>
                <a:ea typeface="TT Hoves Bold"/>
                <a:cs typeface="TT Hoves Bold"/>
                <a:sym typeface="TT Hoves Bold"/>
              </a:rPr>
              <a:t>•Fog Layer: Real-time processing, emergency detection, WSM + MBAR algorithms.</a:t>
            </a:r>
          </a:p>
          <a:p>
            <a:pPr algn="l">
              <a:lnSpc>
                <a:spcPts val="4977"/>
              </a:lnSpc>
            </a:pPr>
            <a:r>
              <a:rPr lang="en-US" sz="3555" b="1" dirty="0">
                <a:solidFill>
                  <a:srgbClr val="FFFFFF"/>
                </a:solidFill>
                <a:latin typeface="TT Hoves Bold"/>
                <a:ea typeface="TT Hoves Bold"/>
                <a:cs typeface="TT Hoves Bold"/>
                <a:sym typeface="TT Hoves Bold"/>
              </a:rPr>
              <a:t>•Cloud Layer: Long-term storage, analytics, historical insights.</a:t>
            </a:r>
          </a:p>
          <a:p>
            <a:pPr algn="l">
              <a:lnSpc>
                <a:spcPts val="4977"/>
              </a:lnSpc>
              <a:spcBef>
                <a:spcPct val="0"/>
              </a:spcBef>
            </a:pPr>
            <a:endParaRPr lang="en-US" sz="3555" b="1" dirty="0">
              <a:solidFill>
                <a:srgbClr val="FFFFFF"/>
              </a:solidFill>
              <a:latin typeface="TT Hoves Bold"/>
              <a:ea typeface="TT Hoves Bold"/>
              <a:cs typeface="TT Hoves Bold"/>
              <a:sym typeface="TT Hove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E1D8F76-DAF9-3954-C38D-30252AAC2ED8}"/>
              </a:ext>
            </a:extLst>
          </p:cNvPr>
          <p:cNvPicPr>
            <a:picLocks noChangeAspect="1"/>
          </p:cNvPicPr>
          <p:nvPr/>
        </p:nvPicPr>
        <p:blipFill>
          <a:blip r:embed="rId2"/>
          <a:stretch>
            <a:fillRect/>
          </a:stretch>
        </p:blipFill>
        <p:spPr>
          <a:xfrm>
            <a:off x="0" y="0"/>
            <a:ext cx="18288000" cy="103357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Freeform 2"/>
          <p:cNvSpPr/>
          <p:nvPr/>
        </p:nvSpPr>
        <p:spPr>
          <a:xfrm>
            <a:off x="9347886" y="954318"/>
            <a:ext cx="681973" cy="681973"/>
          </a:xfrm>
          <a:custGeom>
            <a:avLst/>
            <a:gdLst/>
            <a:ahLst/>
            <a:cxnLst/>
            <a:rect l="l" t="t" r="r" b="b"/>
            <a:pathLst>
              <a:path w="681973" h="681973">
                <a:moveTo>
                  <a:pt x="0" y="0"/>
                </a:moveTo>
                <a:lnTo>
                  <a:pt x="681972" y="0"/>
                </a:lnTo>
                <a:lnTo>
                  <a:pt x="681972" y="681972"/>
                </a:lnTo>
                <a:lnTo>
                  <a:pt x="0" y="681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571166" y="882506"/>
            <a:ext cx="681973" cy="681973"/>
          </a:xfrm>
          <a:custGeom>
            <a:avLst/>
            <a:gdLst/>
            <a:ahLst/>
            <a:cxnLst/>
            <a:rect l="l" t="t" r="r" b="b"/>
            <a:pathLst>
              <a:path w="681973" h="681973">
                <a:moveTo>
                  <a:pt x="0" y="0"/>
                </a:moveTo>
                <a:lnTo>
                  <a:pt x="681973" y="0"/>
                </a:lnTo>
                <a:lnTo>
                  <a:pt x="681973" y="681973"/>
                </a:lnTo>
                <a:lnTo>
                  <a:pt x="0" y="6819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241782" y="5054813"/>
            <a:ext cx="663356" cy="657325"/>
          </a:xfrm>
          <a:custGeom>
            <a:avLst/>
            <a:gdLst/>
            <a:ahLst/>
            <a:cxnLst/>
            <a:rect l="l" t="t" r="r" b="b"/>
            <a:pathLst>
              <a:path w="663356" h="657325">
                <a:moveTo>
                  <a:pt x="0" y="0"/>
                </a:moveTo>
                <a:lnTo>
                  <a:pt x="663356" y="0"/>
                </a:lnTo>
                <a:lnTo>
                  <a:pt x="663356" y="657326"/>
                </a:lnTo>
                <a:lnTo>
                  <a:pt x="0" y="6573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728246" y="-4868262"/>
            <a:ext cx="8338513" cy="8338513"/>
          </a:xfrm>
          <a:custGeom>
            <a:avLst/>
            <a:gdLst/>
            <a:ahLst/>
            <a:cxnLst/>
            <a:rect l="l" t="t" r="r" b="b"/>
            <a:pathLst>
              <a:path w="8338513" h="8338513">
                <a:moveTo>
                  <a:pt x="0" y="0"/>
                </a:moveTo>
                <a:lnTo>
                  <a:pt x="8338513" y="0"/>
                </a:lnTo>
                <a:lnTo>
                  <a:pt x="8338513" y="8338512"/>
                </a:lnTo>
                <a:lnTo>
                  <a:pt x="0" y="83385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761662" y="959454"/>
            <a:ext cx="5446067" cy="605024"/>
          </a:xfrm>
          <a:prstGeom prst="rect">
            <a:avLst/>
          </a:prstGeom>
        </p:spPr>
        <p:txBody>
          <a:bodyPr lIns="0" tIns="0" rIns="0" bIns="0" rtlCol="0" anchor="t">
            <a:spAutoFit/>
          </a:bodyPr>
          <a:lstStyle/>
          <a:p>
            <a:pPr algn="l">
              <a:lnSpc>
                <a:spcPts val="4977"/>
              </a:lnSpc>
            </a:pPr>
            <a:r>
              <a:rPr lang="en-US" sz="3555" b="1">
                <a:solidFill>
                  <a:srgbClr val="FBF9F5"/>
                </a:solidFill>
                <a:latin typeface="TT Hoves Bold"/>
                <a:ea typeface="TT Hoves Bold"/>
                <a:cs typeface="TT Hoves Bold"/>
                <a:sym typeface="TT Hoves Bold"/>
              </a:rPr>
              <a:t>FOG BROKER MODEL :</a:t>
            </a:r>
          </a:p>
        </p:txBody>
      </p:sp>
      <p:sp>
        <p:nvSpPr>
          <p:cNvPr id="7" name="TextBox 7"/>
          <p:cNvSpPr txBox="1"/>
          <p:nvPr/>
        </p:nvSpPr>
        <p:spPr>
          <a:xfrm>
            <a:off x="6406781" y="5132109"/>
            <a:ext cx="4715833" cy="531309"/>
          </a:xfrm>
          <a:prstGeom prst="rect">
            <a:avLst/>
          </a:prstGeom>
        </p:spPr>
        <p:txBody>
          <a:bodyPr lIns="0" tIns="0" rIns="0" bIns="0" rtlCol="0" anchor="t">
            <a:spAutoFit/>
          </a:bodyPr>
          <a:lstStyle/>
          <a:p>
            <a:pPr marL="0" lvl="0" indent="0" algn="just">
              <a:lnSpc>
                <a:spcPts val="4111"/>
              </a:lnSpc>
              <a:spcBef>
                <a:spcPct val="0"/>
              </a:spcBef>
            </a:pPr>
            <a:r>
              <a:rPr lang="en-US" sz="3771" spc="-147">
                <a:solidFill>
                  <a:srgbClr val="5780C0"/>
                </a:solidFill>
                <a:latin typeface="TT Hoves"/>
                <a:ea typeface="TT Hoves"/>
                <a:cs typeface="TT Hoves"/>
                <a:sym typeface="TT Hoves"/>
              </a:rPr>
              <a:t>Write your topic here</a:t>
            </a:r>
          </a:p>
        </p:txBody>
      </p:sp>
      <p:sp>
        <p:nvSpPr>
          <p:cNvPr id="8" name="TextBox 8"/>
          <p:cNvSpPr txBox="1"/>
          <p:nvPr/>
        </p:nvSpPr>
        <p:spPr>
          <a:xfrm>
            <a:off x="327879" y="2059014"/>
            <a:ext cx="17632242" cy="2490974"/>
          </a:xfrm>
          <a:prstGeom prst="rect">
            <a:avLst/>
          </a:prstGeom>
        </p:spPr>
        <p:txBody>
          <a:bodyPr lIns="0" tIns="0" rIns="0" bIns="0" rtlCol="0" anchor="t">
            <a:spAutoFit/>
          </a:bodyPr>
          <a:lstStyle/>
          <a:p>
            <a:pPr algn="ctr">
              <a:lnSpc>
                <a:spcPts val="4977"/>
              </a:lnSpc>
            </a:pPr>
            <a:r>
              <a:rPr lang="en-US" sz="3555" dirty="0">
                <a:solidFill>
                  <a:srgbClr val="FFFFFF"/>
                </a:solidFill>
                <a:latin typeface="TT Hoves"/>
                <a:ea typeface="TT Hoves"/>
                <a:cs typeface="TT Hoves"/>
                <a:sym typeface="TT Hoves"/>
              </a:rPr>
              <a:t>A FOG BROKER IS THE CENTRAL CONTROLLER AT THE FOG LAYER RESPONSIBLE FOR MANAGING TASKS COMING FROM IOT DEVICES.</a:t>
            </a:r>
          </a:p>
          <a:p>
            <a:pPr algn="ctr">
              <a:lnSpc>
                <a:spcPts val="4977"/>
              </a:lnSpc>
              <a:spcBef>
                <a:spcPct val="0"/>
              </a:spcBef>
            </a:pPr>
            <a:r>
              <a:rPr lang="en-US" sz="3555" dirty="0">
                <a:solidFill>
                  <a:srgbClr val="FFFFFF"/>
                </a:solidFill>
                <a:latin typeface="TT Hoves"/>
                <a:ea typeface="TT Hoves"/>
                <a:cs typeface="TT Hoves"/>
                <a:sym typeface="TT Hoves"/>
              </a:rPr>
              <a:t> IT ENSURES THAT DATA IS PROCESSED INTELLIGENTLY, QUICKLY, AND EFFICIENTLY – ESPECIALLY CRITICAL IN HEALTHCARE SCENARIOS.</a:t>
            </a:r>
          </a:p>
        </p:txBody>
      </p:sp>
      <p:sp>
        <p:nvSpPr>
          <p:cNvPr id="9" name="TextBox 9"/>
          <p:cNvSpPr txBox="1"/>
          <p:nvPr/>
        </p:nvSpPr>
        <p:spPr>
          <a:xfrm>
            <a:off x="655758" y="5064338"/>
            <a:ext cx="17632242" cy="4518529"/>
          </a:xfrm>
          <a:prstGeom prst="rect">
            <a:avLst/>
          </a:prstGeom>
        </p:spPr>
        <p:txBody>
          <a:bodyPr lIns="0" tIns="0" rIns="0" bIns="0" rtlCol="0" anchor="t">
            <a:spAutoFit/>
          </a:bodyPr>
          <a:lstStyle/>
          <a:p>
            <a:pPr algn="l">
              <a:lnSpc>
                <a:spcPts val="3997"/>
              </a:lnSpc>
            </a:pPr>
            <a:r>
              <a:rPr lang="en-US" sz="2855" dirty="0">
                <a:solidFill>
                  <a:srgbClr val="FFFFFF"/>
                </a:solidFill>
                <a:latin typeface="TT Hoves"/>
                <a:ea typeface="TT Hoves"/>
                <a:cs typeface="TT Hoves"/>
                <a:sym typeface="TT Hoves"/>
              </a:rPr>
              <a:t>EXPLANATION OF FLOW:</a:t>
            </a:r>
          </a:p>
          <a:p>
            <a:pPr marL="616431" lvl="1" indent="-308215" algn="ctr">
              <a:lnSpc>
                <a:spcPts val="3997"/>
              </a:lnSpc>
              <a:buFont typeface="Arial"/>
              <a:buChar char="•"/>
            </a:pPr>
            <a:r>
              <a:rPr lang="en-US" sz="2855" dirty="0">
                <a:solidFill>
                  <a:srgbClr val="FFFFFF"/>
                </a:solidFill>
                <a:latin typeface="TT Hoves"/>
                <a:ea typeface="TT Hoves"/>
                <a:cs typeface="TT Hoves"/>
                <a:sym typeface="TT Hoves"/>
              </a:rPr>
              <a:t>TASK RECEIVER – GETS INCOMING HEALTHCARE DATA FROM SINK LAYER (E.G., HEART RATE, SPO₂).</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TASK ANALYZER – FLAGS URGENCY (E.G., SPO₂ &lt; 90%) USING RULES OR ML.</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SECURITY MANAGER – HANDLES ACCESS, AUTHENTICATION, ENCRYPTION.</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SCHEDULER – APPLIES WSM FOR PRIORITY + MBAR FOR NODE ALLOCATION.</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RESOURCE MANAGER – TRACKS AVAILABLE FOG RESOURCES TO PREVENT OVERLOAD.</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DISPATCHER – SENDS TASKS TO FOG/CLOUD NODES ACCORDINGLY.</a:t>
            </a:r>
          </a:p>
          <a:p>
            <a:pPr marL="616431" lvl="1" indent="-308215" algn="l">
              <a:lnSpc>
                <a:spcPts val="3997"/>
              </a:lnSpc>
              <a:buFont typeface="Arial"/>
              <a:buChar char="•"/>
            </a:pPr>
            <a:r>
              <a:rPr lang="en-US" sz="2855" dirty="0">
                <a:solidFill>
                  <a:srgbClr val="FFFFFF"/>
                </a:solidFill>
                <a:latin typeface="TT Hoves"/>
                <a:ea typeface="TT Hoves"/>
                <a:cs typeface="TT Hoves"/>
                <a:sym typeface="TT Hoves"/>
              </a:rPr>
              <a:t>DATA LOGGER – STORES TASK OUTCOMES FOR ANALYSIS, DEBUGGING, OR AI TRAINING.</a:t>
            </a:r>
          </a:p>
          <a:p>
            <a:pPr algn="ctr">
              <a:lnSpc>
                <a:spcPts val="3997"/>
              </a:lnSpc>
            </a:pPr>
            <a:endParaRPr lang="en-US" sz="2855" dirty="0">
              <a:solidFill>
                <a:srgbClr val="FFFFFF"/>
              </a:solidFill>
              <a:latin typeface="TT Hoves"/>
              <a:ea typeface="TT Hoves"/>
              <a:cs typeface="TT Hoves"/>
              <a:sym typeface="TT Hov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2237009" y="952500"/>
            <a:ext cx="16234195" cy="671064"/>
          </a:xfrm>
          <a:prstGeom prst="rect">
            <a:avLst/>
          </a:prstGeom>
        </p:spPr>
        <p:txBody>
          <a:bodyPr lIns="0" tIns="0" rIns="0" bIns="0" rtlCol="0" anchor="t">
            <a:spAutoFit/>
          </a:bodyPr>
          <a:lstStyle/>
          <a:p>
            <a:pPr algn="ctr">
              <a:lnSpc>
                <a:spcPts val="5537"/>
              </a:lnSpc>
              <a:spcBef>
                <a:spcPct val="0"/>
              </a:spcBef>
            </a:pPr>
            <a:r>
              <a:rPr lang="en-US" sz="3955" b="1">
                <a:solidFill>
                  <a:srgbClr val="FFFFFF"/>
                </a:solidFill>
                <a:latin typeface="TT Hoves Bold"/>
                <a:ea typeface="TT Hoves Bold"/>
                <a:cs typeface="TT Hoves Bold"/>
                <a:sym typeface="TT Hoves Bold"/>
              </a:rPr>
              <a:t>TASK SCHEDULING ALGO’S &amp; ALLOCATION</a:t>
            </a:r>
          </a:p>
        </p:txBody>
      </p:sp>
      <p:sp>
        <p:nvSpPr>
          <p:cNvPr id="3" name="TextBox 3"/>
          <p:cNvSpPr txBox="1"/>
          <p:nvPr/>
        </p:nvSpPr>
        <p:spPr>
          <a:xfrm>
            <a:off x="832043" y="1927158"/>
            <a:ext cx="16623915" cy="2557013"/>
          </a:xfrm>
          <a:prstGeom prst="rect">
            <a:avLst/>
          </a:prstGeom>
        </p:spPr>
        <p:txBody>
          <a:bodyPr lIns="0" tIns="0" rIns="0" bIns="0" rtlCol="0" anchor="t">
            <a:spAutoFit/>
          </a:bodyPr>
          <a:lstStyle/>
          <a:p>
            <a:pPr algn="l">
              <a:lnSpc>
                <a:spcPts val="3437"/>
              </a:lnSpc>
              <a:spcBef>
                <a:spcPct val="0"/>
              </a:spcBef>
            </a:pPr>
            <a:r>
              <a:rPr lang="en-US" sz="2455" b="1" dirty="0">
                <a:solidFill>
                  <a:srgbClr val="FFFFFF"/>
                </a:solidFill>
                <a:latin typeface="TT Hoves Bold"/>
                <a:ea typeface="TT Hoves Bold"/>
                <a:cs typeface="TT Hoves Bold"/>
                <a:sym typeface="TT Hoves Bold"/>
              </a:rPr>
              <a:t>WORKING OF WEIGHTED SUM METHOD (WSM) ALGORITHM :</a:t>
            </a:r>
          </a:p>
          <a:p>
            <a:pPr algn="l">
              <a:lnSpc>
                <a:spcPts val="3437"/>
              </a:lnSpc>
              <a:spcBef>
                <a:spcPct val="0"/>
              </a:spcBef>
            </a:pPr>
            <a:endParaRPr lang="en-US" sz="2455" b="1" dirty="0">
              <a:solidFill>
                <a:srgbClr val="FFFFFF"/>
              </a:solidFill>
              <a:latin typeface="TT Hoves Bold"/>
              <a:ea typeface="TT Hoves Bold"/>
              <a:cs typeface="TT Hoves Bold"/>
              <a:sym typeface="TT Hoves Bold"/>
            </a:endParaRPr>
          </a:p>
          <a:p>
            <a:pPr algn="l">
              <a:lnSpc>
                <a:spcPts val="3437"/>
              </a:lnSpc>
              <a:spcBef>
                <a:spcPct val="0"/>
              </a:spcBef>
            </a:pPr>
            <a:r>
              <a:rPr lang="en-US" sz="2455" dirty="0">
                <a:solidFill>
                  <a:srgbClr val="FFFFFF"/>
                </a:solidFill>
                <a:latin typeface="TT Hoves"/>
                <a:ea typeface="TT Hoves"/>
                <a:cs typeface="TT Hoves"/>
                <a:sym typeface="TT Hoves"/>
              </a:rPr>
              <a:t>THE WEIGHTED SUM METHOD (WSM) IS A MULTI-CRITERIA DECISION-MAKING (MCDM) TECHNIQUE.</a:t>
            </a:r>
          </a:p>
          <a:p>
            <a:pPr algn="l">
              <a:lnSpc>
                <a:spcPts val="3437"/>
              </a:lnSpc>
              <a:spcBef>
                <a:spcPct val="0"/>
              </a:spcBef>
            </a:pPr>
            <a:r>
              <a:rPr lang="en-US" sz="2455" dirty="0">
                <a:solidFill>
                  <a:srgbClr val="FFFFFF"/>
                </a:solidFill>
                <a:latin typeface="TT Hoves"/>
                <a:ea typeface="TT Hoves"/>
                <a:cs typeface="TT Hoves"/>
                <a:sym typeface="TT Hoves"/>
              </a:rPr>
              <a:t> IT IS USED TO PRIORITIZE TASKS WHEN MULTIPLE FACTORS (CRITERIA) INFLUENCE THE DECISION (E.G., URGENCY, CPU DEMAND, DEADLINE).</a:t>
            </a:r>
          </a:p>
          <a:p>
            <a:pPr algn="l">
              <a:lnSpc>
                <a:spcPts val="3437"/>
              </a:lnSpc>
              <a:spcBef>
                <a:spcPct val="0"/>
              </a:spcBef>
            </a:pPr>
            <a:endParaRPr lang="en-US" sz="2455" dirty="0">
              <a:solidFill>
                <a:srgbClr val="FFFFFF"/>
              </a:solidFill>
              <a:latin typeface="TT Hoves"/>
              <a:ea typeface="TT Hoves"/>
              <a:cs typeface="TT Hoves"/>
              <a:sym typeface="TT Hoves"/>
            </a:endParaRPr>
          </a:p>
        </p:txBody>
      </p:sp>
      <p:sp>
        <p:nvSpPr>
          <p:cNvPr id="4" name="TextBox 4"/>
          <p:cNvSpPr txBox="1"/>
          <p:nvPr/>
        </p:nvSpPr>
        <p:spPr>
          <a:xfrm>
            <a:off x="731189" y="4436546"/>
            <a:ext cx="16724768" cy="2990084"/>
          </a:xfrm>
          <a:prstGeom prst="rect">
            <a:avLst/>
          </a:prstGeom>
        </p:spPr>
        <p:txBody>
          <a:bodyPr lIns="0" tIns="0" rIns="0" bIns="0" rtlCol="0" anchor="t">
            <a:spAutoFit/>
          </a:bodyPr>
          <a:lstStyle/>
          <a:p>
            <a:pPr algn="l">
              <a:lnSpc>
                <a:spcPts val="3437"/>
              </a:lnSpc>
              <a:spcBef>
                <a:spcPct val="0"/>
              </a:spcBef>
            </a:pPr>
            <a:r>
              <a:rPr lang="en-US" sz="2455" b="1">
                <a:solidFill>
                  <a:srgbClr val="FFFFFF"/>
                </a:solidFill>
                <a:latin typeface="TT Hoves Bold"/>
                <a:ea typeface="TT Hoves Bold"/>
                <a:cs typeface="TT Hoves Bold"/>
                <a:sym typeface="TT Hoves Bold"/>
              </a:rPr>
              <a:t>WORKING OF MBAR (MULTI-CRITERIA BROKER ALLOCATION RULE) ALGORITHM :</a:t>
            </a:r>
          </a:p>
          <a:p>
            <a:pPr algn="l">
              <a:lnSpc>
                <a:spcPts val="2877"/>
              </a:lnSpc>
              <a:spcBef>
                <a:spcPct val="0"/>
              </a:spcBef>
            </a:pPr>
            <a:endParaRPr lang="en-US" sz="2455" b="1">
              <a:solidFill>
                <a:srgbClr val="FFFFFF"/>
              </a:solidFill>
              <a:latin typeface="TT Hoves Bold"/>
              <a:ea typeface="TT Hoves Bold"/>
              <a:cs typeface="TT Hoves Bold"/>
              <a:sym typeface="TT Hoves Bold"/>
            </a:endParaRPr>
          </a:p>
          <a:p>
            <a:pPr algn="l">
              <a:lnSpc>
                <a:spcPts val="3437"/>
              </a:lnSpc>
              <a:spcBef>
                <a:spcPct val="0"/>
              </a:spcBef>
            </a:pPr>
            <a:r>
              <a:rPr lang="en-US" sz="2455">
                <a:solidFill>
                  <a:srgbClr val="FFFFFF"/>
                </a:solidFill>
                <a:latin typeface="TT Hoves"/>
                <a:ea typeface="TT Hoves"/>
                <a:cs typeface="TT Hoves"/>
                <a:sym typeface="TT Hoves"/>
              </a:rPr>
              <a:t>THE MBAR ALGORITHM IS USED FOR RESOURCE ALLOCATION IN FOG/CLOUD SYSTEMS AFTER THE TASKS HAVE BEEN PRIORITIZED (USING WSM).</a:t>
            </a:r>
          </a:p>
          <a:p>
            <a:pPr algn="l">
              <a:lnSpc>
                <a:spcPts val="3437"/>
              </a:lnSpc>
              <a:spcBef>
                <a:spcPct val="0"/>
              </a:spcBef>
            </a:pPr>
            <a:r>
              <a:rPr lang="en-US" sz="2455">
                <a:solidFill>
                  <a:srgbClr val="FFFFFF"/>
                </a:solidFill>
                <a:latin typeface="TT Hoves"/>
                <a:ea typeface="TT Hoves"/>
                <a:cs typeface="TT Hoves"/>
                <a:sym typeface="TT Hoves"/>
              </a:rPr>
              <a:t> IT ENSURES THAT EACH TASK IS ASSIGNED TO THE MOST SUITABLE RESOURCE NODE (FOG OR CLOUD) WITHOUT OVERLOADING THE SYSTEM.</a:t>
            </a:r>
          </a:p>
          <a:p>
            <a:pPr algn="ctr">
              <a:lnSpc>
                <a:spcPts val="3997"/>
              </a:lnSpc>
              <a:spcBef>
                <a:spcPct val="0"/>
              </a:spcBef>
            </a:pPr>
            <a:endParaRPr lang="en-US" sz="2455">
              <a:solidFill>
                <a:srgbClr val="FFFFFF"/>
              </a:solidFill>
              <a:latin typeface="TT Hoves"/>
              <a:ea typeface="TT Hoves"/>
              <a:cs typeface="TT Hoves"/>
              <a:sym typeface="TT Hoves"/>
            </a:endParaRPr>
          </a:p>
        </p:txBody>
      </p:sp>
      <p:sp>
        <p:nvSpPr>
          <p:cNvPr id="5" name="TextBox 5"/>
          <p:cNvSpPr txBox="1"/>
          <p:nvPr/>
        </p:nvSpPr>
        <p:spPr>
          <a:xfrm>
            <a:off x="604689" y="7388530"/>
            <a:ext cx="11800433" cy="2435728"/>
          </a:xfrm>
          <a:prstGeom prst="rect">
            <a:avLst/>
          </a:prstGeom>
        </p:spPr>
        <p:txBody>
          <a:bodyPr lIns="0" tIns="0" rIns="0" bIns="0" rtlCol="0" anchor="t">
            <a:spAutoFit/>
          </a:bodyPr>
          <a:lstStyle/>
          <a:p>
            <a:pPr algn="l">
              <a:lnSpc>
                <a:spcPts val="3297"/>
              </a:lnSpc>
              <a:spcBef>
                <a:spcPct val="0"/>
              </a:spcBef>
            </a:pPr>
            <a:r>
              <a:rPr lang="en-US" sz="2355" b="1">
                <a:solidFill>
                  <a:srgbClr val="FFFFFF"/>
                </a:solidFill>
                <a:latin typeface="TT Hoves Bold"/>
                <a:ea typeface="TT Hoves Bold"/>
                <a:cs typeface="TT Hoves Bold"/>
                <a:sym typeface="TT Hoves Bold"/>
              </a:rPr>
              <a:t>SINCE NOT ALL TASKS ARE EQUALLY CRITICAL, AN INTELLIGENT SYSTEM MUST:</a:t>
            </a:r>
          </a:p>
          <a:p>
            <a:pPr algn="l">
              <a:lnSpc>
                <a:spcPts val="3297"/>
              </a:lnSpc>
              <a:spcBef>
                <a:spcPct val="0"/>
              </a:spcBef>
            </a:pPr>
            <a:endParaRPr lang="en-US" sz="2355" b="1">
              <a:solidFill>
                <a:srgbClr val="FFFFFF"/>
              </a:solidFill>
              <a:latin typeface="TT Hoves Bold"/>
              <a:ea typeface="TT Hoves Bold"/>
              <a:cs typeface="TT Hoves Bold"/>
              <a:sym typeface="TT Hoves Bold"/>
            </a:endParaRPr>
          </a:p>
          <a:p>
            <a:pPr marL="508483" lvl="1" indent="-254242" algn="l">
              <a:lnSpc>
                <a:spcPts val="3297"/>
              </a:lnSpc>
              <a:spcBef>
                <a:spcPct val="0"/>
              </a:spcBef>
              <a:buFont typeface="Arial"/>
              <a:buChar char="•"/>
            </a:pPr>
            <a:r>
              <a:rPr lang="en-US" sz="2355">
                <a:solidFill>
                  <a:srgbClr val="FFFFFF"/>
                </a:solidFill>
                <a:latin typeface="TT Hoves"/>
                <a:ea typeface="TT Hoves"/>
                <a:cs typeface="TT Hoves"/>
                <a:sym typeface="TT Hoves"/>
              </a:rPr>
              <a:t>EVALUATE TASKS BASED ON URGENCY AND REQUIREMENTS</a:t>
            </a:r>
          </a:p>
          <a:p>
            <a:pPr marL="508483" lvl="1" indent="-254242" algn="l">
              <a:lnSpc>
                <a:spcPts val="3297"/>
              </a:lnSpc>
              <a:spcBef>
                <a:spcPct val="0"/>
              </a:spcBef>
              <a:buFont typeface="Arial"/>
              <a:buChar char="•"/>
            </a:pPr>
            <a:r>
              <a:rPr lang="en-US" sz="2355">
                <a:solidFill>
                  <a:srgbClr val="FFFFFF"/>
                </a:solidFill>
                <a:latin typeface="TT Hoves"/>
                <a:ea typeface="TT Hoves"/>
                <a:cs typeface="TT Hoves"/>
                <a:sym typeface="TT Hoves"/>
              </a:rPr>
              <a:t>PRIORITIZE TIME-SENSITIVE OR LIFE-THREATENING TASKS (E.G., ABNORMAL ECG)</a:t>
            </a:r>
          </a:p>
          <a:p>
            <a:pPr marL="508483" lvl="1" indent="-254242" algn="l">
              <a:lnSpc>
                <a:spcPts val="3297"/>
              </a:lnSpc>
              <a:spcBef>
                <a:spcPct val="0"/>
              </a:spcBef>
              <a:buFont typeface="Arial"/>
              <a:buChar char="•"/>
            </a:pPr>
            <a:r>
              <a:rPr lang="en-US" sz="2355">
                <a:solidFill>
                  <a:srgbClr val="FFFFFF"/>
                </a:solidFill>
                <a:latin typeface="TT Hoves"/>
                <a:ea typeface="TT Hoves"/>
                <a:cs typeface="TT Hoves"/>
                <a:sym typeface="TT Hoves"/>
              </a:rPr>
              <a:t>ASSIGN THEM TO THE BEST-SUITED NODE (FOG OR CLOUD)</a:t>
            </a:r>
          </a:p>
          <a:p>
            <a:pPr algn="l">
              <a:lnSpc>
                <a:spcPts val="3297"/>
              </a:lnSpc>
              <a:spcBef>
                <a:spcPct val="0"/>
              </a:spcBef>
            </a:pPr>
            <a:endParaRPr lang="en-US" sz="2355">
              <a:solidFill>
                <a:srgbClr val="FFFFFF"/>
              </a:solidFill>
              <a:latin typeface="TT Hoves"/>
              <a:ea typeface="TT Hoves"/>
              <a:cs typeface="TT Hoves"/>
              <a:sym typeface="TT Hov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762000" y="1536955"/>
            <a:ext cx="6486004" cy="690510"/>
          </a:xfrm>
          <a:prstGeom prst="rect">
            <a:avLst/>
          </a:prstGeom>
        </p:spPr>
        <p:txBody>
          <a:bodyPr wrap="square" lIns="0" tIns="0" rIns="0" bIns="0" rtlCol="0" anchor="t">
            <a:spAutoFit/>
          </a:bodyPr>
          <a:lstStyle/>
          <a:p>
            <a:pPr algn="ctr">
              <a:lnSpc>
                <a:spcPts val="4971"/>
              </a:lnSpc>
              <a:spcBef>
                <a:spcPct val="0"/>
              </a:spcBef>
            </a:pPr>
            <a:r>
              <a:rPr lang="en-US" sz="6600" b="1" spc="-216" dirty="0">
                <a:solidFill>
                  <a:srgbClr val="FFFFFF"/>
                </a:solidFill>
                <a:latin typeface="TT Hoves Bold"/>
                <a:ea typeface="TT Hoves Bold"/>
                <a:cs typeface="TT Hoves Bold"/>
                <a:sym typeface="TT Hoves Bold"/>
              </a:rPr>
              <a:t>simulation plan :</a:t>
            </a:r>
          </a:p>
        </p:txBody>
      </p:sp>
      <p:sp>
        <p:nvSpPr>
          <p:cNvPr id="4" name="TextBox 2">
            <a:extLst>
              <a:ext uri="{FF2B5EF4-FFF2-40B4-BE49-F238E27FC236}">
                <a16:creationId xmlns:a16="http://schemas.microsoft.com/office/drawing/2014/main" id="{3AF24773-C111-DB82-A8CE-3C5EEEE54575}"/>
              </a:ext>
            </a:extLst>
          </p:cNvPr>
          <p:cNvSpPr txBox="1"/>
          <p:nvPr/>
        </p:nvSpPr>
        <p:spPr>
          <a:xfrm>
            <a:off x="1447800" y="2476500"/>
            <a:ext cx="16916400" cy="5928290"/>
          </a:xfrm>
          <a:prstGeom prst="rect">
            <a:avLst/>
          </a:prstGeom>
        </p:spPr>
        <p:txBody>
          <a:bodyPr wrap="square" lIns="0" tIns="0" rIns="0" bIns="0" rtlCol="0" anchor="t">
            <a:spAutoFit/>
          </a:bodyPr>
          <a:lstStyle/>
          <a:p>
            <a:r>
              <a:rPr lang="en-US" sz="2900" b="1" dirty="0">
                <a:solidFill>
                  <a:schemeClr val="bg1"/>
                </a:solidFill>
              </a:rPr>
              <a:t>Simulation Plan</a:t>
            </a:r>
          </a:p>
          <a:p>
            <a:r>
              <a:rPr lang="en-US" sz="2900" b="1" dirty="0">
                <a:solidFill>
                  <a:schemeClr val="bg1"/>
                </a:solidFill>
              </a:rPr>
              <a:t>Environment Setup</a:t>
            </a:r>
            <a:endParaRPr lang="en-US" sz="2900" dirty="0">
              <a:solidFill>
                <a:schemeClr val="bg1"/>
              </a:solidFill>
            </a:endParaRPr>
          </a:p>
          <a:p>
            <a:pPr lvl="1"/>
            <a:r>
              <a:rPr lang="en-US" sz="2900" dirty="0">
                <a:solidFill>
                  <a:schemeClr val="bg1"/>
                </a:solidFill>
              </a:rPr>
              <a:t>Compile and run the Java program using JDK.</a:t>
            </a:r>
          </a:p>
          <a:p>
            <a:r>
              <a:rPr lang="en-US" sz="2900" b="1" dirty="0">
                <a:solidFill>
                  <a:schemeClr val="bg1"/>
                </a:solidFill>
              </a:rPr>
              <a:t>Test Scenarios</a:t>
            </a:r>
            <a:endParaRPr lang="en-US" sz="2900" dirty="0">
              <a:solidFill>
                <a:schemeClr val="bg1"/>
              </a:solidFill>
            </a:endParaRPr>
          </a:p>
          <a:p>
            <a:pPr lvl="1"/>
            <a:r>
              <a:rPr lang="en-US" sz="2900" dirty="0">
                <a:solidFill>
                  <a:schemeClr val="bg1"/>
                </a:solidFill>
              </a:rPr>
              <a:t>Prepare inputs covering normal, high-load, and edge cases.</a:t>
            </a:r>
          </a:p>
          <a:p>
            <a:r>
              <a:rPr lang="en-US" sz="2900" b="1" dirty="0">
                <a:solidFill>
                  <a:schemeClr val="bg1"/>
                </a:solidFill>
              </a:rPr>
              <a:t>Execution</a:t>
            </a:r>
            <a:endParaRPr lang="en-US" sz="2900" dirty="0">
              <a:solidFill>
                <a:schemeClr val="bg1"/>
              </a:solidFill>
            </a:endParaRPr>
          </a:p>
          <a:p>
            <a:pPr lvl="1"/>
            <a:r>
              <a:rPr lang="en-US" sz="2900" dirty="0">
                <a:solidFill>
                  <a:schemeClr val="bg1"/>
                </a:solidFill>
              </a:rPr>
              <a:t>Run the program and record outputs, execution time, and resource usage.</a:t>
            </a:r>
          </a:p>
          <a:p>
            <a:r>
              <a:rPr lang="en-US" sz="2900" b="1" dirty="0">
                <a:solidFill>
                  <a:schemeClr val="bg1"/>
                </a:solidFill>
              </a:rPr>
              <a:t>Result Analysis</a:t>
            </a:r>
            <a:endParaRPr lang="en-US" sz="2900" dirty="0">
              <a:solidFill>
                <a:schemeClr val="bg1"/>
              </a:solidFill>
            </a:endParaRPr>
          </a:p>
          <a:p>
            <a:pPr lvl="1"/>
            <a:r>
              <a:rPr lang="en-US" sz="2900" dirty="0">
                <a:solidFill>
                  <a:schemeClr val="bg1"/>
                </a:solidFill>
              </a:rPr>
              <a:t>Verify correctness of output.</a:t>
            </a:r>
          </a:p>
          <a:p>
            <a:pPr lvl="1"/>
            <a:r>
              <a:rPr lang="en-US" sz="2900" dirty="0">
                <a:solidFill>
                  <a:schemeClr val="bg1"/>
                </a:solidFill>
              </a:rPr>
              <a:t>Analyze performance metrics (execution time, memory usage).</a:t>
            </a:r>
          </a:p>
          <a:p>
            <a:r>
              <a:rPr lang="en-US" sz="2900" b="1" dirty="0">
                <a:solidFill>
                  <a:schemeClr val="bg1"/>
                </a:solidFill>
              </a:rPr>
              <a:t>Report Findings</a:t>
            </a:r>
            <a:endParaRPr lang="en-US" sz="2900" dirty="0">
              <a:solidFill>
                <a:schemeClr val="bg1"/>
              </a:solidFill>
            </a:endParaRPr>
          </a:p>
          <a:p>
            <a:pPr lvl="1"/>
            <a:r>
              <a:rPr lang="en-US" sz="2900" dirty="0">
                <a:solidFill>
                  <a:schemeClr val="bg1"/>
                </a:solidFill>
              </a:rPr>
              <a:t>Summarize key observations and suggest improvements.</a:t>
            </a:r>
          </a:p>
          <a:p>
            <a:pPr algn="ctr">
              <a:lnSpc>
                <a:spcPts val="4971"/>
              </a:lnSpc>
              <a:spcBef>
                <a:spcPct val="0"/>
              </a:spcBef>
            </a:pPr>
            <a:endParaRPr lang="en-US" sz="2900" b="1" spc="-216" dirty="0">
              <a:solidFill>
                <a:schemeClr val="bg1"/>
              </a:solidFill>
              <a:latin typeface="TT Hoves Bold"/>
              <a:ea typeface="TT Hoves Bold"/>
              <a:cs typeface="TT Hoves Bold"/>
              <a:sym typeface="TT Hove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780C0"/>
        </a:solidFill>
        <a:effectLst/>
      </p:bgPr>
    </p:bg>
    <p:spTree>
      <p:nvGrpSpPr>
        <p:cNvPr id="1" name=""/>
        <p:cNvGrpSpPr/>
        <p:nvPr/>
      </p:nvGrpSpPr>
      <p:grpSpPr>
        <a:xfrm>
          <a:off x="0" y="0"/>
          <a:ext cx="0" cy="0"/>
          <a:chOff x="0" y="0"/>
          <a:chExt cx="0" cy="0"/>
        </a:xfrm>
      </p:grpSpPr>
      <p:sp>
        <p:nvSpPr>
          <p:cNvPr id="2" name="TextBox 2"/>
          <p:cNvSpPr txBox="1"/>
          <p:nvPr/>
        </p:nvSpPr>
        <p:spPr>
          <a:xfrm>
            <a:off x="2275097" y="5094735"/>
            <a:ext cx="2679439" cy="457513"/>
          </a:xfrm>
          <a:prstGeom prst="rect">
            <a:avLst/>
          </a:prstGeom>
        </p:spPr>
        <p:txBody>
          <a:bodyPr lIns="0" tIns="0" rIns="0" bIns="0" rtlCol="0" anchor="t">
            <a:spAutoFit/>
          </a:bodyPr>
          <a:lstStyle/>
          <a:p>
            <a:pPr marL="0" lvl="0" indent="0" algn="ctr">
              <a:lnSpc>
                <a:spcPts val="3444"/>
              </a:lnSpc>
            </a:pPr>
            <a:r>
              <a:rPr lang="en-US" sz="3551" b="1" spc="-216">
                <a:solidFill>
                  <a:srgbClr val="5780C0"/>
                </a:solidFill>
                <a:latin typeface="TT Hoves Bold"/>
                <a:ea typeface="TT Hoves Bold"/>
                <a:cs typeface="TT Hoves Bold"/>
                <a:sym typeface="TT Hoves Bold"/>
              </a:rPr>
              <a:t>Step 1</a:t>
            </a:r>
          </a:p>
        </p:txBody>
      </p:sp>
      <p:sp>
        <p:nvSpPr>
          <p:cNvPr id="3" name="TextBox 3"/>
          <p:cNvSpPr txBox="1"/>
          <p:nvPr/>
        </p:nvSpPr>
        <p:spPr>
          <a:xfrm>
            <a:off x="7804281" y="5094735"/>
            <a:ext cx="2679439" cy="457513"/>
          </a:xfrm>
          <a:prstGeom prst="rect">
            <a:avLst/>
          </a:prstGeom>
        </p:spPr>
        <p:txBody>
          <a:bodyPr lIns="0" tIns="0" rIns="0" bIns="0" rtlCol="0" anchor="t">
            <a:spAutoFit/>
          </a:bodyPr>
          <a:lstStyle/>
          <a:p>
            <a:pPr marL="0" lvl="0" indent="0" algn="ctr">
              <a:lnSpc>
                <a:spcPts val="3444"/>
              </a:lnSpc>
            </a:pPr>
            <a:r>
              <a:rPr lang="en-US" sz="3551" b="1" spc="-216">
                <a:solidFill>
                  <a:srgbClr val="5780C0"/>
                </a:solidFill>
                <a:latin typeface="TT Hoves Bold"/>
                <a:ea typeface="TT Hoves Bold"/>
                <a:cs typeface="TT Hoves Bold"/>
                <a:sym typeface="TT Hoves Bold"/>
              </a:rPr>
              <a:t>Step 2</a:t>
            </a:r>
          </a:p>
        </p:txBody>
      </p:sp>
      <p:sp>
        <p:nvSpPr>
          <p:cNvPr id="4" name="TextBox 4"/>
          <p:cNvSpPr txBox="1"/>
          <p:nvPr/>
        </p:nvSpPr>
        <p:spPr>
          <a:xfrm>
            <a:off x="13012765" y="5784728"/>
            <a:ext cx="3320839" cy="2998376"/>
          </a:xfrm>
          <a:prstGeom prst="rect">
            <a:avLst/>
          </a:prstGeom>
        </p:spPr>
        <p:txBody>
          <a:bodyPr lIns="0" tIns="0" rIns="0" bIns="0" rtlCol="0" anchor="t">
            <a:spAutoFit/>
          </a:bodyPr>
          <a:lstStyle/>
          <a:p>
            <a:pPr marL="0" lvl="0" indent="0" algn="ctr">
              <a:lnSpc>
                <a:spcPts val="1831"/>
              </a:lnSpc>
            </a:pPr>
            <a:r>
              <a:rPr lang="en-US" sz="1888" u="none" strike="noStrike" spc="-115">
                <a:solidFill>
                  <a:srgbClr val="5780C0"/>
                </a:solidFill>
                <a:latin typeface="TT Hoves"/>
                <a:ea typeface="TT Hoves"/>
                <a:cs typeface="TT Hoves"/>
                <a:sym typeface="TT Hoves"/>
              </a:rPr>
              <a:t>A presentation is a formal talk, often delivered in front of an audience, aimed at conveying information, persuading others, or sharing insights on a particular topic. Presentations can take various forms, such as verbal speeches, slideshows, demonstrations, or multimedia displays. They are commonly used in academic, professional, and social settings to communicate ideas, proposals, reports, or findings.</a:t>
            </a:r>
          </a:p>
        </p:txBody>
      </p:sp>
      <p:sp>
        <p:nvSpPr>
          <p:cNvPr id="5" name="TextBox 5"/>
          <p:cNvSpPr txBox="1"/>
          <p:nvPr/>
        </p:nvSpPr>
        <p:spPr>
          <a:xfrm>
            <a:off x="13333465" y="5094735"/>
            <a:ext cx="2679439" cy="457513"/>
          </a:xfrm>
          <a:prstGeom prst="rect">
            <a:avLst/>
          </a:prstGeom>
        </p:spPr>
        <p:txBody>
          <a:bodyPr lIns="0" tIns="0" rIns="0" bIns="0" rtlCol="0" anchor="t">
            <a:spAutoFit/>
          </a:bodyPr>
          <a:lstStyle/>
          <a:p>
            <a:pPr marL="0" lvl="0" indent="0" algn="ctr">
              <a:lnSpc>
                <a:spcPts val="3444"/>
              </a:lnSpc>
            </a:pPr>
            <a:r>
              <a:rPr lang="en-US" sz="3551" b="1" spc="-216">
                <a:solidFill>
                  <a:srgbClr val="5780C0"/>
                </a:solidFill>
                <a:latin typeface="TT Hoves Bold"/>
                <a:ea typeface="TT Hoves Bold"/>
                <a:cs typeface="TT Hoves Bold"/>
                <a:sym typeface="TT Hoves Bold"/>
              </a:rPr>
              <a:t>Step 3</a:t>
            </a:r>
          </a:p>
        </p:txBody>
      </p:sp>
      <p:sp>
        <p:nvSpPr>
          <p:cNvPr id="6" name="TextBox 6"/>
          <p:cNvSpPr txBox="1"/>
          <p:nvPr/>
        </p:nvSpPr>
        <p:spPr>
          <a:xfrm>
            <a:off x="364475" y="1262929"/>
            <a:ext cx="17559051" cy="6891524"/>
          </a:xfrm>
          <a:prstGeom prst="rect">
            <a:avLst/>
          </a:prstGeom>
        </p:spPr>
        <p:txBody>
          <a:bodyPr lIns="0" tIns="0" rIns="0" bIns="0" rtlCol="0" anchor="t">
            <a:spAutoFit/>
          </a:bodyPr>
          <a:lstStyle/>
          <a:p>
            <a:pPr algn="ctr">
              <a:lnSpc>
                <a:spcPts val="4977"/>
              </a:lnSpc>
            </a:pPr>
            <a:r>
              <a:rPr lang="en-US" sz="3555" b="1">
                <a:solidFill>
                  <a:srgbClr val="FFFFFF"/>
                </a:solidFill>
                <a:latin typeface="TT Hoves Bold"/>
                <a:ea typeface="TT Hoves Bold"/>
                <a:cs typeface="TT Hoves Bold"/>
                <a:sym typeface="TT Hoves Bold"/>
              </a:rPr>
              <a:t>METRICS TO EVALUATE: </a:t>
            </a:r>
          </a:p>
          <a:p>
            <a:pPr algn="ctr">
              <a:lnSpc>
                <a:spcPts val="4977"/>
              </a:lnSpc>
            </a:pPr>
            <a:endParaRPr lang="en-US" sz="3555" b="1">
              <a:solidFill>
                <a:srgbClr val="FFFFFF"/>
              </a:solidFill>
              <a:latin typeface="TT Hoves Bold"/>
              <a:ea typeface="TT Hoves Bold"/>
              <a:cs typeface="TT Hoves Bold"/>
              <a:sym typeface="TT Hoves Bold"/>
            </a:endParaRPr>
          </a:p>
          <a:p>
            <a:pPr algn="ctr">
              <a:lnSpc>
                <a:spcPts val="4977"/>
              </a:lnSpc>
            </a:pPr>
            <a:r>
              <a:rPr lang="en-US" sz="3555">
                <a:solidFill>
                  <a:srgbClr val="FFFFFF"/>
                </a:solidFill>
                <a:latin typeface="TT Hoves"/>
                <a:ea typeface="TT Hoves"/>
                <a:cs typeface="TT Hoves"/>
                <a:sym typeface="TT Hoves"/>
              </a:rPr>
              <a:t>We’ll measure the following to assess our system's efficiency .</a:t>
            </a:r>
          </a:p>
          <a:p>
            <a:pPr algn="ctr">
              <a:lnSpc>
                <a:spcPts val="4977"/>
              </a:lnSpc>
            </a:pPr>
            <a:endParaRPr lang="en-US" sz="3555">
              <a:solidFill>
                <a:srgbClr val="FFFFFF"/>
              </a:solidFill>
              <a:latin typeface="TT Hoves"/>
              <a:ea typeface="TT Hoves"/>
              <a:cs typeface="TT Hoves"/>
              <a:sym typeface="TT Hoves"/>
            </a:endParaRPr>
          </a:p>
          <a:p>
            <a:pPr algn="l">
              <a:lnSpc>
                <a:spcPts val="4977"/>
              </a:lnSpc>
              <a:spcBef>
                <a:spcPct val="0"/>
              </a:spcBef>
            </a:pPr>
            <a:r>
              <a:rPr lang="en-US" sz="3555" b="1">
                <a:solidFill>
                  <a:srgbClr val="FFFFFF"/>
                </a:solidFill>
                <a:latin typeface="TT Hoves Bold"/>
                <a:ea typeface="TT Hoves Bold"/>
                <a:cs typeface="TT Hoves Bold"/>
                <a:sym typeface="TT Hoves Bold"/>
              </a:rPr>
              <a:t>• Latency : </a:t>
            </a:r>
            <a:r>
              <a:rPr lang="en-US" sz="3555">
                <a:solidFill>
                  <a:srgbClr val="FFFFFF"/>
                </a:solidFill>
                <a:latin typeface="TT Hoves"/>
                <a:ea typeface="TT Hoves"/>
                <a:cs typeface="TT Hoves"/>
                <a:sym typeface="TT Hoves"/>
              </a:rPr>
              <a:t>TO ENSURE REAL-TIME RESPONSE FOR CRITICAL TASKS.</a:t>
            </a:r>
          </a:p>
          <a:p>
            <a:pPr algn="l">
              <a:lnSpc>
                <a:spcPts val="4977"/>
              </a:lnSpc>
              <a:spcBef>
                <a:spcPct val="0"/>
              </a:spcBef>
            </a:pPr>
            <a:r>
              <a:rPr lang="en-US" sz="3555" b="1">
                <a:solidFill>
                  <a:srgbClr val="FFFFFF"/>
                </a:solidFill>
                <a:latin typeface="TT Hoves Bold"/>
                <a:ea typeface="TT Hoves Bold"/>
                <a:cs typeface="TT Hoves Bold"/>
                <a:sym typeface="TT Hoves Bold"/>
              </a:rPr>
              <a:t>• MISS RATIO : </a:t>
            </a:r>
            <a:r>
              <a:rPr lang="en-US" sz="3555">
                <a:solidFill>
                  <a:srgbClr val="FFFFFF"/>
                </a:solidFill>
                <a:latin typeface="TT Hoves"/>
                <a:ea typeface="TT Hoves"/>
                <a:cs typeface="TT Hoves"/>
                <a:sym typeface="TT Hoves"/>
              </a:rPr>
              <a:t>TO TRACK THE PERCENTAGE OF TASKS THAT FAIL TO MEET THEIR    DEADLINES.</a:t>
            </a:r>
          </a:p>
          <a:p>
            <a:pPr algn="l">
              <a:lnSpc>
                <a:spcPts val="4977"/>
              </a:lnSpc>
              <a:spcBef>
                <a:spcPct val="0"/>
              </a:spcBef>
            </a:pPr>
            <a:r>
              <a:rPr lang="en-US" sz="3555" b="1">
                <a:solidFill>
                  <a:srgbClr val="FFFFFF"/>
                </a:solidFill>
                <a:latin typeface="TT Hoves Bold"/>
                <a:ea typeface="TT Hoves Bold"/>
                <a:cs typeface="TT Hoves Bold"/>
                <a:sym typeface="TT Hoves Bold"/>
              </a:rPr>
              <a:t>• RESOURCE UTILIZATION : </a:t>
            </a:r>
            <a:r>
              <a:rPr lang="en-US" sz="3555">
                <a:solidFill>
                  <a:srgbClr val="FFFFFF"/>
                </a:solidFill>
                <a:latin typeface="TT Hoves"/>
                <a:ea typeface="TT Hoves"/>
                <a:cs typeface="TT Hoves"/>
                <a:sym typeface="TT Hoves"/>
              </a:rPr>
              <a:t>TO EVALUATE THE EFFICIENCY OF OUR RESOURCE MANAGEMENT.</a:t>
            </a:r>
          </a:p>
          <a:p>
            <a:pPr algn="l">
              <a:lnSpc>
                <a:spcPts val="4977"/>
              </a:lnSpc>
            </a:pPr>
            <a:r>
              <a:rPr lang="en-US" sz="3555" b="1">
                <a:solidFill>
                  <a:srgbClr val="FFFFFF"/>
                </a:solidFill>
                <a:latin typeface="TT Hoves Bold"/>
                <a:ea typeface="TT Hoves Bold"/>
                <a:cs typeface="TT Hoves Bold"/>
                <a:sym typeface="TT Hoves Bold"/>
              </a:rPr>
              <a:t>• COST PER EXECUTION : </a:t>
            </a:r>
            <a:r>
              <a:rPr lang="en-US" sz="3555">
                <a:solidFill>
                  <a:srgbClr val="FFFFFF"/>
                </a:solidFill>
                <a:latin typeface="TT Hoves"/>
                <a:ea typeface="TT Hoves"/>
                <a:cs typeface="TT Hoves"/>
                <a:sym typeface="TT Hoves"/>
              </a:rPr>
              <a:t>TO ANALYZE THE OVERALL COST-EFFECTIVENESS OF OUR APPROACH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1209</Words>
  <Application>Microsoft Office PowerPoint</Application>
  <PresentationFormat>Custom</PresentationFormat>
  <Paragraphs>98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TT Hoves Bold</vt:lpstr>
      <vt:lpstr>Segoe WPC</vt:lpstr>
      <vt:lpstr>Lovelace</vt:lpstr>
      <vt:lpstr>Aharoni</vt:lpstr>
      <vt:lpstr>Monda</vt:lpstr>
      <vt:lpstr>Calibri</vt:lpstr>
      <vt:lpstr>TT Hoves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cloud-fog based architecture for iot applications dedicated to healthcare</dc:title>
  <dc:creator>Akhil Rudrapaka</dc:creator>
  <cp:lastModifiedBy>Akhil Rudrapaka</cp:lastModifiedBy>
  <cp:revision>14</cp:revision>
  <dcterms:created xsi:type="dcterms:W3CDTF">2006-08-16T00:00:00Z</dcterms:created>
  <dcterms:modified xsi:type="dcterms:W3CDTF">2025-09-17T05:09:36Z</dcterms:modified>
  <dc:identifier>DAGy4Lyu4LQ</dc:identifier>
</cp:coreProperties>
</file>