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6" r:id="rId3"/>
    <p:sldId id="259" r:id="rId4"/>
    <p:sldId id="258" r:id="rId5"/>
    <p:sldId id="264" r:id="rId6"/>
    <p:sldId id="268" r:id="rId7"/>
    <p:sldId id="261" r:id="rId8"/>
    <p:sldId id="257" r:id="rId9"/>
    <p:sldId id="265" r:id="rId10"/>
    <p:sldId id="260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1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3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79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2526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37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89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854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594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66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183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74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70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1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08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7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F69449-70A9-48B5-89B5-5F554143D3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4D2DAA-55CC-4B75-8A58-FB8468996A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80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9C4E9-0108-031E-3582-97F9C4FCD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742" y="1678472"/>
            <a:ext cx="8689976" cy="25092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Bahnschrift Condensed" panose="020B0502040204020203" pitchFamily="34" charset="0"/>
              </a:rPr>
              <a:t>A cloud-fog based architecture for </a:t>
            </a:r>
            <a:r>
              <a:rPr lang="en-US" sz="6000" dirty="0" err="1">
                <a:latin typeface="Bahnschrift Condensed" panose="020B0502040204020203" pitchFamily="34" charset="0"/>
              </a:rPr>
              <a:t>iot</a:t>
            </a:r>
            <a:r>
              <a:rPr lang="en-US" sz="6000" dirty="0">
                <a:latin typeface="Bahnschrift Condensed" panose="020B0502040204020203" pitchFamily="34" charset="0"/>
              </a:rPr>
              <a:t> applications dedicated to healthcare</a:t>
            </a:r>
            <a:endParaRPr lang="en-IN" sz="6000" dirty="0">
              <a:latin typeface="Bahnschrif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401FC-84FE-9489-689B-2109F1020D8C}"/>
              </a:ext>
            </a:extLst>
          </p:cNvPr>
          <p:cNvSpPr txBox="1"/>
          <p:nvPr/>
        </p:nvSpPr>
        <p:spPr>
          <a:xfrm>
            <a:off x="1987826" y="4253948"/>
            <a:ext cx="7964556" cy="1298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15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da"/>
                <a:sym typeface="Monda"/>
              </a:rPr>
              <a:t>authors: Randa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da"/>
                <a:sym typeface="Monda"/>
              </a:rPr>
              <a:t>M.Abdelmoneem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da"/>
                <a:sym typeface="Monda"/>
              </a:rPr>
              <a:t>, Abderrahim Benslimane† , Eman Shaaban , Sherin Abdelhamid and Salma Ghoneim(ICCC)</a:t>
            </a:r>
          </a:p>
          <a:p>
            <a:pPr>
              <a:lnSpc>
                <a:spcPts val="3215"/>
              </a:lnSpc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da"/>
                <a:sym typeface="Monda"/>
              </a:rPr>
              <a:t>journel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Monda"/>
                <a:sym typeface="Monda"/>
              </a:rPr>
              <a:t>: International Carpathian Control Conference (ICCC)</a:t>
            </a:r>
          </a:p>
        </p:txBody>
      </p:sp>
    </p:spTree>
    <p:extLst>
      <p:ext uri="{BB962C8B-B14F-4D97-AF65-F5344CB8AC3E}">
        <p14:creationId xmlns:p14="http://schemas.microsoft.com/office/powerpoint/2010/main" val="16491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3FE4C-8CAE-137D-D339-573DAB4E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58" y="1598467"/>
            <a:ext cx="10364452" cy="34241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2800" b="1" dirty="0"/>
              <a:t>Enhancements &amp; Key Contributions</a:t>
            </a:r>
          </a:p>
          <a:p>
            <a:r>
              <a:rPr lang="en-IN" b="1" dirty="0"/>
              <a:t>Improved Architecture Clarity</a:t>
            </a:r>
            <a:r>
              <a:rPr lang="en-IN" dirty="0"/>
              <a:t> – Refined diagram, clearer IoT → Sink → Fog → Cloud data flow.</a:t>
            </a:r>
          </a:p>
          <a:p>
            <a:r>
              <a:rPr lang="en-IN" b="1" dirty="0"/>
              <a:t>Algorithm Implementation</a:t>
            </a:r>
            <a:r>
              <a:rPr lang="en-IN" dirty="0"/>
              <a:t> – Pseudo-code for WSM &amp; MBAR integrated at Fog layer.</a:t>
            </a:r>
          </a:p>
          <a:p>
            <a:r>
              <a:rPr lang="en-IN" b="1" dirty="0"/>
              <a:t>Expanded Simulation Plan</a:t>
            </a:r>
            <a:r>
              <a:rPr lang="en-IN" dirty="0"/>
              <a:t> – Added Latency, Miss Ratio, Resource Utilization metrics.</a:t>
            </a:r>
          </a:p>
          <a:p>
            <a:r>
              <a:rPr lang="en-IN" b="1" dirty="0"/>
              <a:t>Proof of Contribution</a:t>
            </a:r>
            <a:r>
              <a:rPr lang="en-IN" dirty="0"/>
              <a:t> – GitHub commits/screenshots from all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83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EC02-E7D3-E5D4-BE0E-BB9EE5BDB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1564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5D87-73F9-1627-B366-34DDDDD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BB218-EA81-250A-6C3E-5EB77538A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objective of this project is to develop a comprehensive IoT-Fog-Cloud architecture for real-time healthcare monitoring. The system is designed to provide efficient and reliable data processing, prioritizing a low latency response for critical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38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9DF75-13F8-CB48-E4B1-17B65CB55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78589"/>
            <a:ext cx="10364452" cy="3424107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Layers:</a:t>
            </a:r>
            <a:endParaRPr lang="en-IN" sz="2400" dirty="0"/>
          </a:p>
          <a:p>
            <a:pPr lvl="1"/>
            <a:r>
              <a:rPr lang="en-IN" b="1" dirty="0"/>
              <a:t>IoT Devices:</a:t>
            </a:r>
            <a:r>
              <a:rPr lang="en-IN" dirty="0"/>
              <a:t> Sensors collecting patient data in real-time.</a:t>
            </a:r>
          </a:p>
          <a:p>
            <a:r>
              <a:rPr lang="en-IN" b="1" dirty="0"/>
              <a:t>Sink Layer:</a:t>
            </a:r>
            <a:r>
              <a:rPr lang="en-IN" dirty="0"/>
              <a:t> Gateways aggregating and filtering data.</a:t>
            </a:r>
          </a:p>
          <a:p>
            <a:r>
              <a:rPr lang="en-IN" b="1" dirty="0"/>
              <a:t>Fog Layer:</a:t>
            </a:r>
            <a:r>
              <a:rPr lang="en-IN" dirty="0"/>
              <a:t> Real-time processing, emergency detection, WSM + MBAR algorithms.</a:t>
            </a:r>
          </a:p>
          <a:p>
            <a:r>
              <a:rPr lang="en-IN" b="1" dirty="0"/>
              <a:t>Cloud Layer:</a:t>
            </a:r>
            <a:r>
              <a:rPr lang="en-IN" dirty="0"/>
              <a:t> Long-term storage, analytics, historical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4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169E75-4C1B-459A-DDFA-670349DB7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9110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CABC26-02F0-6EC0-05AD-AB2531873CAF}"/>
              </a:ext>
            </a:extLst>
          </p:cNvPr>
          <p:cNvSpPr txBox="1"/>
          <p:nvPr/>
        </p:nvSpPr>
        <p:spPr>
          <a:xfrm>
            <a:off x="6467061" y="2093843"/>
            <a:ext cx="5135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Revised Architecture diagram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07E5A34-F291-74ED-D092-C29693C42532}"/>
              </a:ext>
            </a:extLst>
          </p:cNvPr>
          <p:cNvCxnSpPr>
            <a:cxnSpLocks/>
          </p:cNvCxnSpPr>
          <p:nvPr/>
        </p:nvCxnSpPr>
        <p:spPr>
          <a:xfrm flipV="1">
            <a:off x="5340626" y="311426"/>
            <a:ext cx="4326835" cy="2551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31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FABFF-38FB-BDF9-A11B-0C8B868E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167772"/>
            <a:ext cx="7932052" cy="4106593"/>
          </a:xfrm>
        </p:spPr>
        <p:txBody>
          <a:bodyPr>
            <a:normAutofit/>
          </a:bodyPr>
          <a:lstStyle/>
          <a:p>
            <a:pPr algn="ctr">
              <a:lnSpc>
                <a:spcPts val="11248"/>
              </a:lnSpc>
            </a:pPr>
            <a:endParaRPr lang="en-US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1EC6D6-0EBA-4EE3-2384-B7F2B409C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65B7-FA7B-A235-4265-163DDE56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D2D8-87AD-D23C-8ECE-55B512F2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C65ED-42B0-4787-7A33-237BBCE51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91"/>
            <a:ext cx="12192000" cy="68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1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105CF-97DB-55C4-D4D3-C54CE2DE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2800" b="1" dirty="0"/>
              <a:t> Algorithm Implementation:</a:t>
            </a:r>
          </a:p>
          <a:p>
            <a:r>
              <a:rPr lang="en-IN" dirty="0"/>
              <a:t>We have added and implemented pseudo-code for the WSM (Weighted Sum Method) and MBAR (Multi-objective Bayesian Reinforcement Learning) </a:t>
            </a:r>
            <a:r>
              <a:rPr lang="en-IN" dirty="0" err="1"/>
              <a:t>algorithms.These</a:t>
            </a:r>
            <a:r>
              <a:rPr lang="en-IN" dirty="0"/>
              <a:t> algorithms are critical for enabling efficient task scheduling and resource allocation within the Fog Layer.</a:t>
            </a:r>
          </a:p>
        </p:txBody>
      </p:sp>
    </p:spTree>
    <p:extLst>
      <p:ext uri="{BB962C8B-B14F-4D97-AF65-F5344CB8AC3E}">
        <p14:creationId xmlns:p14="http://schemas.microsoft.com/office/powerpoint/2010/main" val="296056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E1C0454-56FA-178D-FB5E-B5213B44A6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12" y="1116018"/>
            <a:ext cx="1204688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400" b="1" dirty="0"/>
              <a:t>Simulation Plan (expanded):</a:t>
            </a:r>
            <a:br>
              <a:rPr lang="en-IN" sz="1800" dirty="0"/>
            </a:br>
            <a:r>
              <a:rPr lang="en-IN" sz="1800" dirty="0"/>
              <a:t>Specified simulator options , </a:t>
            </a:r>
            <a:r>
              <a:rPr lang="en-IN" sz="1800" b="1" dirty="0"/>
              <a:t>20 tasks</a:t>
            </a:r>
            <a:r>
              <a:rPr lang="en-IN" sz="1800" dirty="0"/>
              <a:t>, and scenarios to compare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dirty="0"/>
              <a:t>(Random vs WSM+MBAR).</a:t>
            </a:r>
            <a:br>
              <a:rPr lang="en-IN" sz="1800" dirty="0"/>
            </a:br>
            <a:r>
              <a:rPr lang="en-IN" sz="1800" dirty="0"/>
              <a:t>Metrics</a:t>
            </a:r>
            <a:r>
              <a:rPr lang="en-IN" sz="1800" b="1" dirty="0"/>
              <a:t>:</a:t>
            </a:r>
            <a:r>
              <a:rPr lang="en-IN" sz="1800" dirty="0"/>
              <a:t> </a:t>
            </a:r>
            <a:r>
              <a:rPr lang="en-IN" sz="1800" b="1" dirty="0"/>
              <a:t>Latency</a:t>
            </a:r>
            <a:r>
              <a:rPr lang="en-IN" sz="1800" dirty="0"/>
              <a:t>, </a:t>
            </a:r>
            <a:r>
              <a:rPr lang="en-IN" sz="1800" b="1" dirty="0"/>
              <a:t>Miss Ratio</a:t>
            </a:r>
            <a:r>
              <a:rPr lang="en-IN" sz="1800" dirty="0"/>
              <a:t>, </a:t>
            </a:r>
            <a:r>
              <a:rPr lang="en-IN" sz="1800" b="1" dirty="0"/>
              <a:t>Average Delay</a:t>
            </a:r>
            <a:r>
              <a:rPr lang="en-IN" sz="1800" dirty="0"/>
              <a:t>, </a:t>
            </a:r>
            <a:r>
              <a:rPr lang="en-IN" sz="1800" b="1" dirty="0"/>
              <a:t>Cost/Execution</a:t>
            </a:r>
            <a:r>
              <a:rPr lang="en-IN" sz="1800" dirty="0"/>
              <a:t>, </a:t>
            </a:r>
            <a:r>
              <a:rPr lang="en-IN" sz="1800" b="1" dirty="0"/>
              <a:t>Resource Utilization</a:t>
            </a:r>
            <a:r>
              <a:rPr lang="en-IN" sz="18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IN" sz="1800" dirty="0"/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Code Implementation (Python snippet):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 a concise WSM (priority formula) and MBAR allocation example in Python for quick demo in the presentation.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Contributions (proof slide):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member’s contribution listed and placeholder for commit screenshots / links.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19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2614-8315-0E0A-A49C-263DA3FA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834887"/>
            <a:ext cx="10364452" cy="572493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Metrics to Evaluate: </a:t>
            </a:r>
          </a:p>
          <a:p>
            <a:pPr marL="0" indent="0" algn="ctr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dirty="0"/>
              <a:t>We will measure the following to assess our system's efficiency and reliability: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Latency: To ensure real-time response for critical tasks.</a:t>
            </a:r>
          </a:p>
          <a:p>
            <a:r>
              <a:rPr lang="en-US" dirty="0"/>
              <a:t>Miss Ratio: To track the percentage of tasks that fail to meet their deadlines.</a:t>
            </a:r>
          </a:p>
          <a:p>
            <a:r>
              <a:rPr lang="en-US" dirty="0"/>
              <a:t>Resource Utilization: To evaluate the efficiency of our resource management.</a:t>
            </a:r>
          </a:p>
          <a:p>
            <a:r>
              <a:rPr lang="en-US" dirty="0"/>
              <a:t>Cost per Execution: To analyze the overall cost-effectiveness of our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68366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3271</TotalTime>
  <Words>395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Microsoft YaHei UI</vt:lpstr>
      <vt:lpstr>Arial</vt:lpstr>
      <vt:lpstr>Bahnschrift Condensed</vt:lpstr>
      <vt:lpstr>Tw Cen MT</vt:lpstr>
      <vt:lpstr>Droplet</vt:lpstr>
      <vt:lpstr>A cloud-fog based architecture for iot applications dedicated to healthcare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nikshith gurram</dc:creator>
  <cp:lastModifiedBy>nikshith gurram</cp:lastModifiedBy>
  <cp:revision>7</cp:revision>
  <dcterms:created xsi:type="dcterms:W3CDTF">2025-09-06T13:26:26Z</dcterms:created>
  <dcterms:modified xsi:type="dcterms:W3CDTF">2025-09-13T17:48:23Z</dcterms:modified>
</cp:coreProperties>
</file>