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0" r:id="rId14"/>
    <p:sldId id="265" r:id="rId15"/>
    <p:sldId id="266" r:id="rId16"/>
    <p:sldId id="271" r:id="rId17"/>
    <p:sldId id="272" r:id="rId18"/>
  </p:sldIdLst>
  <p:sldSz cx="18288000" cy="10287000"/>
  <p:notesSz cx="6858000" cy="9144000"/>
  <p:embeddedFontLst>
    <p:embeddedFont>
      <p:font typeface="Canva Sans" panose="020B0604020202020204" charset="0"/>
      <p:regular r:id="rId19"/>
    </p:embeddedFont>
    <p:embeddedFont>
      <p:font typeface="Canva Sans Bold" panose="020B0604020202020204" charset="0"/>
      <p:regular r:id="rId20"/>
    </p:embeddedFont>
    <p:embeddedFont>
      <p:font typeface="Monda" panose="020B0604020202020204" charset="0"/>
      <p:regular r:id="rId21"/>
    </p:embeddedFont>
    <p:embeddedFont>
      <p:font typeface="Monda Bold"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828"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jpe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964563" y="5411016"/>
            <a:ext cx="12017516" cy="1189443"/>
          </a:xfrm>
          <a:prstGeom prst="rect">
            <a:avLst/>
          </a:prstGeom>
        </p:spPr>
        <p:txBody>
          <a:bodyPr lIns="0" tIns="0" rIns="0" bIns="0" rtlCol="0" anchor="t">
            <a:spAutoFit/>
          </a:bodyPr>
          <a:lstStyle/>
          <a:p>
            <a:pPr algn="l">
              <a:lnSpc>
                <a:spcPts val="3215"/>
              </a:lnSpc>
            </a:pPr>
            <a:r>
              <a:rPr lang="en-US" sz="2296">
                <a:solidFill>
                  <a:srgbClr val="002B58"/>
                </a:solidFill>
                <a:latin typeface="Monda"/>
                <a:ea typeface="Monda"/>
                <a:cs typeface="Monda"/>
                <a:sym typeface="Monda"/>
              </a:rPr>
              <a:t>authors: Randa M.Abdelmoneem, Abderrahim Benslimane† , Eman Shaaban , Sherin Abdelhamid and Salma Ghoneim(ICCC)</a:t>
            </a:r>
          </a:p>
          <a:p>
            <a:pPr algn="l">
              <a:lnSpc>
                <a:spcPts val="3215"/>
              </a:lnSpc>
            </a:pPr>
            <a:r>
              <a:rPr lang="en-US" sz="2296">
                <a:solidFill>
                  <a:srgbClr val="002B58"/>
                </a:solidFill>
                <a:latin typeface="Monda"/>
                <a:ea typeface="Monda"/>
                <a:cs typeface="Monda"/>
                <a:sym typeface="Monda"/>
              </a:rPr>
              <a:t>journel: International Carpathian Control Conference (ICCC)</a:t>
            </a:r>
          </a:p>
        </p:txBody>
      </p:sp>
      <p:sp>
        <p:nvSpPr>
          <p:cNvPr id="8" name="TextBox 8"/>
          <p:cNvSpPr txBox="1"/>
          <p:nvPr/>
        </p:nvSpPr>
        <p:spPr>
          <a:xfrm>
            <a:off x="2964563" y="1838930"/>
            <a:ext cx="15075826" cy="2971004"/>
          </a:xfrm>
          <a:prstGeom prst="rect">
            <a:avLst/>
          </a:prstGeom>
        </p:spPr>
        <p:txBody>
          <a:bodyPr lIns="0" tIns="0" rIns="0" bIns="0" rtlCol="0" anchor="t">
            <a:spAutoFit/>
          </a:bodyPr>
          <a:lstStyle/>
          <a:p>
            <a:pPr algn="l">
              <a:lnSpc>
                <a:spcPts val="7918"/>
              </a:lnSpc>
            </a:pPr>
            <a:r>
              <a:rPr lang="en-US" sz="5656" b="1">
                <a:solidFill>
                  <a:srgbClr val="002B58"/>
                </a:solidFill>
                <a:latin typeface="Monda Bold"/>
                <a:ea typeface="Monda Bold"/>
                <a:cs typeface="Monda Bold"/>
                <a:sym typeface="Monda Bold"/>
              </a:rPr>
              <a:t>A CLOUD-FOG BASED ARCHITECTURE FOR IOT APPLICATIONS DEDICATED TO HEALTHCARE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65649"/>
          </a:xfrm>
          <a:prstGeom prst="rect">
            <a:avLst/>
          </a:prstGeom>
        </p:spPr>
        <p:txBody>
          <a:bodyPr lIns="0" tIns="0" rIns="0" bIns="0" rtlCol="0" anchor="t">
            <a:spAutoFit/>
          </a:bodyPr>
          <a:lstStyle/>
          <a:p>
            <a:pPr algn="ctr">
              <a:lnSpc>
                <a:spcPts val="7839"/>
              </a:lnSpc>
            </a:pPr>
            <a:r>
              <a:rPr lang="en-US" sz="5599" b="1" dirty="0">
                <a:solidFill>
                  <a:srgbClr val="002B58"/>
                </a:solidFill>
                <a:latin typeface="Monda Bold"/>
                <a:ea typeface="Monda Bold"/>
                <a:cs typeface="Monda Bold"/>
                <a:sym typeface="Monda Bold"/>
              </a:rPr>
              <a:t>SIMULATION PLAN</a:t>
            </a:r>
          </a:p>
        </p:txBody>
      </p:sp>
      <p:sp>
        <p:nvSpPr>
          <p:cNvPr id="7" name="TextBox 7"/>
          <p:cNvSpPr txBox="1"/>
          <p:nvPr/>
        </p:nvSpPr>
        <p:spPr>
          <a:xfrm>
            <a:off x="1311249" y="3149566"/>
            <a:ext cx="16585385" cy="5969776"/>
          </a:xfrm>
          <a:prstGeom prst="rect">
            <a:avLst/>
          </a:prstGeom>
        </p:spPr>
        <p:txBody>
          <a:bodyPr lIns="0" tIns="0" rIns="0" bIns="0" rtlCol="0" anchor="t">
            <a:spAutoFit/>
          </a:bodyPr>
          <a:lstStyle/>
          <a:p>
            <a:pPr algn="l">
              <a:lnSpc>
                <a:spcPts val="3940"/>
              </a:lnSpc>
            </a:pPr>
            <a:r>
              <a:rPr lang="en-US" sz="2814" dirty="0">
                <a:solidFill>
                  <a:srgbClr val="002B58"/>
                </a:solidFill>
                <a:latin typeface="Canva Sans"/>
                <a:ea typeface="Canva Sans"/>
                <a:cs typeface="Canva Sans"/>
                <a:sym typeface="Canva Sans"/>
              </a:rPr>
              <a:t>Objective: To simulate and evaluate the performance of our proposed Cloud-Fog architecture for healthcare tasks.</a:t>
            </a:r>
          </a:p>
          <a:p>
            <a:pPr marL="607693" lvl="1" indent="-303846" algn="l">
              <a:lnSpc>
                <a:spcPts val="3940"/>
              </a:lnSpc>
              <a:buFont typeface="Arial"/>
              <a:buChar char="•"/>
            </a:pPr>
            <a:r>
              <a:rPr lang="en-US" sz="2814" dirty="0">
                <a:solidFill>
                  <a:srgbClr val="002B58"/>
                </a:solidFill>
                <a:latin typeface="Canva Sans"/>
                <a:ea typeface="Canva Sans"/>
                <a:cs typeface="Canva Sans"/>
                <a:sym typeface="Canva Sans"/>
              </a:rPr>
              <a:t>Simulator: Java-based IoT and Fog computing simulator.</a:t>
            </a:r>
          </a:p>
          <a:p>
            <a:pPr marL="607693" lvl="1" indent="-303846" algn="l">
              <a:lnSpc>
                <a:spcPts val="3940"/>
              </a:lnSpc>
              <a:buFont typeface="Arial"/>
              <a:buChar char="•"/>
            </a:pPr>
            <a:r>
              <a:rPr lang="en-US" sz="2814" dirty="0">
                <a:solidFill>
                  <a:srgbClr val="002B58"/>
                </a:solidFill>
                <a:latin typeface="Canva Sans"/>
                <a:ea typeface="Canva Sans"/>
                <a:cs typeface="Canva Sans"/>
                <a:sym typeface="Canva Sans"/>
              </a:rPr>
              <a:t>Setup: Model 20 healthcare tasks with varying priority (ECG, fall detection, vitals monitoring).</a:t>
            </a:r>
          </a:p>
          <a:p>
            <a:pPr marL="607693" lvl="1" indent="-303846" algn="l">
              <a:lnSpc>
                <a:spcPts val="3940"/>
              </a:lnSpc>
              <a:buFont typeface="Arial"/>
              <a:buChar char="•"/>
            </a:pPr>
            <a:r>
              <a:rPr lang="en-US" sz="2814" dirty="0">
                <a:solidFill>
                  <a:srgbClr val="002B58"/>
                </a:solidFill>
                <a:latin typeface="Canva Sans"/>
                <a:ea typeface="Canva Sans"/>
                <a:cs typeface="Canva Sans"/>
                <a:sym typeface="Canva Sans"/>
              </a:rPr>
              <a:t>Architecture: Simulated layers for IoT devices, Fog nodes, and Cloud nodes.</a:t>
            </a:r>
          </a:p>
          <a:p>
            <a:pPr marL="607693" lvl="1" indent="-303846" algn="l">
              <a:lnSpc>
                <a:spcPts val="3940"/>
              </a:lnSpc>
              <a:buFont typeface="Arial"/>
              <a:buChar char="•"/>
            </a:pPr>
            <a:r>
              <a:rPr lang="en-US" sz="2814" dirty="0">
                <a:solidFill>
                  <a:srgbClr val="002B58"/>
                </a:solidFill>
                <a:latin typeface="Canva Sans"/>
                <a:ea typeface="Canva Sans"/>
                <a:cs typeface="Canva Sans"/>
                <a:sym typeface="Canva Sans"/>
              </a:rPr>
              <a:t>Algorithms used:</a:t>
            </a:r>
          </a:p>
          <a:p>
            <a:pPr marL="1215385" lvl="2" indent="-405128" algn="l">
              <a:lnSpc>
                <a:spcPts val="3940"/>
              </a:lnSpc>
              <a:buFont typeface="Arial"/>
              <a:buChar char="⚬"/>
            </a:pPr>
            <a:r>
              <a:rPr lang="en-US" sz="2814" dirty="0">
                <a:solidFill>
                  <a:srgbClr val="002B58"/>
                </a:solidFill>
                <a:latin typeface="Canva Sans"/>
                <a:ea typeface="Canva Sans"/>
                <a:cs typeface="Canva Sans"/>
                <a:sym typeface="Canva Sans"/>
              </a:rPr>
              <a:t>WSM (Weighted Sum Method) for task ranking.</a:t>
            </a:r>
          </a:p>
          <a:p>
            <a:pPr marL="1215385" lvl="2" indent="-405128" algn="l">
              <a:lnSpc>
                <a:spcPts val="3940"/>
              </a:lnSpc>
              <a:buFont typeface="Arial"/>
              <a:buChar char="⚬"/>
            </a:pPr>
            <a:r>
              <a:rPr lang="en-US" sz="2814" dirty="0">
                <a:solidFill>
                  <a:srgbClr val="002B58"/>
                </a:solidFill>
                <a:latin typeface="Canva Sans"/>
                <a:ea typeface="Canva Sans"/>
                <a:cs typeface="Canva Sans"/>
                <a:sym typeface="Canva Sans"/>
              </a:rPr>
              <a:t>MBAR (Modified Balance-Reduced) for task allocation.</a:t>
            </a:r>
          </a:p>
          <a:p>
            <a:pPr marL="607693" lvl="1" indent="-303846" algn="l">
              <a:lnSpc>
                <a:spcPts val="3940"/>
              </a:lnSpc>
              <a:buFont typeface="Arial"/>
              <a:buChar char="•"/>
            </a:pPr>
            <a:r>
              <a:rPr lang="en-US" sz="2814" dirty="0">
                <a:solidFill>
                  <a:srgbClr val="002B58"/>
                </a:solidFill>
                <a:latin typeface="Canva Sans"/>
                <a:ea typeface="Canva Sans"/>
                <a:cs typeface="Canva Sans"/>
                <a:sym typeface="Canva Sans"/>
              </a:rPr>
              <a:t>Scenarios: Compare task allocation strategies (Random vs WSM vs </a:t>
            </a:r>
            <a:r>
              <a:rPr lang="en-US" sz="2814" dirty="0" err="1">
                <a:solidFill>
                  <a:srgbClr val="002B58"/>
                </a:solidFill>
                <a:latin typeface="Canva Sans"/>
                <a:ea typeface="Canva Sans"/>
                <a:cs typeface="Canva Sans"/>
                <a:sym typeface="Canva Sans"/>
              </a:rPr>
              <a:t>MaxResponse</a:t>
            </a:r>
            <a:r>
              <a:rPr lang="en-US" sz="2814" dirty="0">
                <a:solidFill>
                  <a:srgbClr val="002B58"/>
                </a:solidFill>
                <a:latin typeface="Canva Sans"/>
                <a:ea typeface="Canva Sans"/>
                <a:cs typeface="Canva Sans"/>
                <a:sym typeface="Canva Sans"/>
              </a:rPr>
              <a:t>).</a:t>
            </a:r>
          </a:p>
          <a:p>
            <a:pPr marL="607693" lvl="1" indent="-303846" algn="l">
              <a:lnSpc>
                <a:spcPts val="3940"/>
              </a:lnSpc>
              <a:buFont typeface="Arial"/>
              <a:buChar char="•"/>
            </a:pPr>
            <a:r>
              <a:rPr lang="en-US" sz="2814" dirty="0">
                <a:solidFill>
                  <a:srgbClr val="002B58"/>
                </a:solidFill>
                <a:latin typeface="Canva Sans"/>
                <a:ea typeface="Canva Sans"/>
                <a:cs typeface="Canva Sans"/>
                <a:sym typeface="Canva Sans"/>
              </a:rPr>
              <a:t>Goal: Observe system behavior under critical and non-critical conditions.</a:t>
            </a:r>
          </a:p>
          <a:p>
            <a:pPr algn="l">
              <a:lnSpc>
                <a:spcPts val="3940"/>
              </a:lnSpc>
            </a:pPr>
            <a:endParaRPr lang="en-US" sz="2814" dirty="0">
              <a:solidFill>
                <a:srgbClr val="002B58"/>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EVALUATION METRICS</a:t>
            </a:r>
          </a:p>
        </p:txBody>
      </p:sp>
      <p:sp>
        <p:nvSpPr>
          <p:cNvPr id="7" name="TextBox 7"/>
          <p:cNvSpPr txBox="1"/>
          <p:nvPr/>
        </p:nvSpPr>
        <p:spPr>
          <a:xfrm>
            <a:off x="1311249" y="3149566"/>
            <a:ext cx="16585385" cy="5940613"/>
          </a:xfrm>
          <a:prstGeom prst="rect">
            <a:avLst/>
          </a:prstGeom>
        </p:spPr>
        <p:txBody>
          <a:bodyPr lIns="0" tIns="0" rIns="0" bIns="0" rtlCol="0" anchor="t">
            <a:spAutoFit/>
          </a:bodyPr>
          <a:lstStyle/>
          <a:p>
            <a:pPr algn="l">
              <a:lnSpc>
                <a:spcPts val="3940"/>
              </a:lnSpc>
            </a:pPr>
            <a:r>
              <a:rPr lang="en-US" sz="2814">
                <a:solidFill>
                  <a:srgbClr val="002B58"/>
                </a:solidFill>
                <a:latin typeface="Canva Sans"/>
                <a:ea typeface="Canva Sans"/>
                <a:cs typeface="Canva Sans"/>
                <a:sym typeface="Canva Sans"/>
              </a:rPr>
              <a:t>How we measure the system’s performance: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Makespan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Total time to complete all tasks.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Miss Ratio</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 of tasks that missed their deadline (especially critical ones).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Average Delay</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How late the missed tasks were, on average.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Cost per Execution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Total cost incurred due to use of cloud resources.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Resource Utilization</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 How efficiently fog and cloud nodes are used under load.</a:t>
            </a:r>
          </a:p>
          <a:p>
            <a:pPr algn="l">
              <a:lnSpc>
                <a:spcPts val="3940"/>
              </a:lnSpc>
            </a:pPr>
            <a:endParaRPr lang="en-US" sz="2814">
              <a:solidFill>
                <a:srgbClr val="002B58"/>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CONCLUSION &amp; FUTURE WORK</a:t>
            </a:r>
          </a:p>
        </p:txBody>
      </p:sp>
      <p:sp>
        <p:nvSpPr>
          <p:cNvPr id="7" name="TextBox 7"/>
          <p:cNvSpPr txBox="1"/>
          <p:nvPr/>
        </p:nvSpPr>
        <p:spPr>
          <a:xfrm>
            <a:off x="1311249" y="3149566"/>
            <a:ext cx="16585385" cy="5443573"/>
          </a:xfrm>
          <a:prstGeom prst="rect">
            <a:avLst/>
          </a:prstGeom>
        </p:spPr>
        <p:txBody>
          <a:bodyPr lIns="0" tIns="0" rIns="0" bIns="0" rtlCol="0" anchor="t">
            <a:spAutoFit/>
          </a:bodyPr>
          <a:lstStyle/>
          <a:p>
            <a:pPr algn="l">
              <a:lnSpc>
                <a:spcPts val="3940"/>
              </a:lnSpc>
            </a:pPr>
            <a:r>
              <a:rPr lang="en-US" sz="2814">
                <a:solidFill>
                  <a:srgbClr val="002B58"/>
                </a:solidFill>
                <a:latin typeface="Canva Sans"/>
                <a:ea typeface="Canva Sans"/>
                <a:cs typeface="Canva Sans"/>
                <a:sym typeface="Canva Sans"/>
              </a:rPr>
              <a:t>Key Takeaways: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The Cloud-Fog system significantly reduces latency for time-sensitive healthcare tasks.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Task prioritization using WSM and smart allocation with MBAR improves real-time performance.</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Simulations show reduced miss ratio and better resource usage compared to random allocation.</a:t>
            </a:r>
          </a:p>
          <a:p>
            <a:pPr algn="l">
              <a:lnSpc>
                <a:spcPts val="3940"/>
              </a:lnSpc>
            </a:pPr>
            <a:r>
              <a:rPr lang="en-US" sz="2814">
                <a:solidFill>
                  <a:srgbClr val="002B58"/>
                </a:solidFill>
                <a:latin typeface="Canva Sans"/>
                <a:ea typeface="Canva Sans"/>
                <a:cs typeface="Canva Sans"/>
                <a:sym typeface="Canva Sans"/>
              </a:rPr>
              <a:t>Future Work:</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Implement a working prototype using STM32/Raspberry Pi and actual sensor inputs.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Integrate with real-time alert systems in healthcare environments.</a:t>
            </a:r>
          </a:p>
          <a:p>
            <a:pPr marL="607693" lvl="1" indent="-303846" algn="l">
              <a:lnSpc>
                <a:spcPts val="3940"/>
              </a:lnSpc>
              <a:buFont typeface="Arial"/>
              <a:buChar char="•"/>
            </a:pPr>
            <a:r>
              <a:rPr lang="en-US" sz="2814">
                <a:solidFill>
                  <a:srgbClr val="002B58"/>
                </a:solidFill>
                <a:latin typeface="Canva Sans"/>
                <a:ea typeface="Canva Sans"/>
                <a:cs typeface="Canva Sans"/>
                <a:sym typeface="Canva Sans"/>
              </a:rPr>
              <a:t>Test on live network with dynamic sensor data.</a:t>
            </a:r>
          </a:p>
          <a:p>
            <a:pPr algn="l">
              <a:lnSpc>
                <a:spcPts val="3940"/>
              </a:lnSpc>
            </a:pPr>
            <a:endParaRPr lang="en-US" sz="2814">
              <a:solidFill>
                <a:srgbClr val="002B58"/>
              </a:solidFill>
              <a:latin typeface="Canva Sans"/>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67988" y="6607410"/>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612" y="631828"/>
            <a:ext cx="13997563" cy="9531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TEAM MEMBER CONTRIBUTIONS</a:t>
            </a:r>
          </a:p>
        </p:txBody>
      </p:sp>
      <p:sp>
        <p:nvSpPr>
          <p:cNvPr id="5" name="TextBox 5"/>
          <p:cNvSpPr txBox="1"/>
          <p:nvPr/>
        </p:nvSpPr>
        <p:spPr>
          <a:xfrm>
            <a:off x="1386877" y="2515258"/>
            <a:ext cx="7641124" cy="37490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Nikshith</a:t>
            </a:r>
            <a:r>
              <a:rPr lang="en-US" sz="2400">
                <a:solidFill>
                  <a:srgbClr val="002B58"/>
                </a:solidFill>
                <a:latin typeface="Canva Sans"/>
                <a:ea typeface="Canva Sans"/>
                <a:cs typeface="Canva Sans"/>
                <a:sym typeface="Canva Sans"/>
              </a:rPr>
              <a:t>: Introduction &amp; Problem Understanding</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•Explain cloud-fog computing in the context of IoT healthcare</a:t>
            </a:r>
          </a:p>
          <a:p>
            <a:pPr algn="l">
              <a:lnSpc>
                <a:spcPts val="3359"/>
              </a:lnSpc>
            </a:pPr>
            <a:r>
              <a:rPr lang="en-US" sz="2400">
                <a:solidFill>
                  <a:srgbClr val="002B58"/>
                </a:solidFill>
                <a:latin typeface="Canva Sans"/>
                <a:ea typeface="Canva Sans"/>
                <a:cs typeface="Canva Sans"/>
                <a:sym typeface="Canva Sans"/>
              </a:rPr>
              <a:t>•Describe the core problem (high latency, cost, centralized processing limitations)</a:t>
            </a:r>
          </a:p>
          <a:p>
            <a:pPr algn="l">
              <a:lnSpc>
                <a:spcPts val="3359"/>
              </a:lnSpc>
            </a:pPr>
            <a:r>
              <a:rPr lang="en-US" sz="2400">
                <a:solidFill>
                  <a:srgbClr val="002B58"/>
                </a:solidFill>
                <a:latin typeface="Canva Sans"/>
                <a:ea typeface="Canva Sans"/>
                <a:cs typeface="Canva Sans"/>
                <a:sym typeface="Canva Sans"/>
              </a:rPr>
              <a:t>•Present the problem statement and system limitations</a:t>
            </a:r>
          </a:p>
          <a:p>
            <a:pPr algn="l">
              <a:lnSpc>
                <a:spcPts val="3359"/>
              </a:lnSpc>
            </a:pPr>
            <a:endParaRPr lang="en-US" sz="2400">
              <a:solidFill>
                <a:srgbClr val="002B58"/>
              </a:solidFill>
              <a:latin typeface="Canva Sans"/>
              <a:ea typeface="Canva Sans"/>
              <a:cs typeface="Canva Sans"/>
              <a:sym typeface="Canva Sans"/>
            </a:endParaRPr>
          </a:p>
        </p:txBody>
      </p:sp>
      <p:sp>
        <p:nvSpPr>
          <p:cNvPr id="6" name="TextBox 6"/>
          <p:cNvSpPr txBox="1"/>
          <p:nvPr/>
        </p:nvSpPr>
        <p:spPr>
          <a:xfrm>
            <a:off x="9732351" y="2515258"/>
            <a:ext cx="7014796" cy="33299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Hemanth</a:t>
            </a:r>
            <a:r>
              <a:rPr lang="en-US" sz="2400">
                <a:solidFill>
                  <a:srgbClr val="002B58"/>
                </a:solidFill>
                <a:latin typeface="Canva Sans"/>
                <a:ea typeface="Canva Sans"/>
                <a:cs typeface="Canva Sans"/>
                <a:sym typeface="Canva Sans"/>
              </a:rPr>
              <a:t>: Architecture &amp; Edge Solution</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•Describe the proposed 4-layer architecture:</a:t>
            </a:r>
          </a:p>
          <a:p>
            <a:pPr algn="l">
              <a:lnSpc>
                <a:spcPts val="3359"/>
              </a:lnSpc>
            </a:pPr>
            <a:r>
              <a:rPr lang="en-US" sz="2400">
                <a:solidFill>
                  <a:srgbClr val="002B58"/>
                </a:solidFill>
                <a:latin typeface="Canva Sans"/>
                <a:ea typeface="Canva Sans"/>
                <a:cs typeface="Canva Sans"/>
                <a:sym typeface="Canva Sans"/>
              </a:rPr>
              <a:t>•Explain how fog nodes handle task distribution</a:t>
            </a:r>
          </a:p>
          <a:p>
            <a:pPr algn="l">
              <a:lnSpc>
                <a:spcPts val="3359"/>
              </a:lnSpc>
            </a:pPr>
            <a:r>
              <a:rPr lang="en-US" sz="2400">
                <a:solidFill>
                  <a:srgbClr val="002B58"/>
                </a:solidFill>
                <a:latin typeface="Canva Sans"/>
                <a:ea typeface="Canva Sans"/>
                <a:cs typeface="Canva Sans"/>
                <a:sym typeface="Canva Sans"/>
              </a:rPr>
              <a:t>•Define the Edge Solution and its role in the system</a:t>
            </a:r>
          </a:p>
          <a:p>
            <a:pPr algn="l">
              <a:lnSpc>
                <a:spcPts val="3359"/>
              </a:lnSpc>
            </a:pPr>
            <a:r>
              <a:rPr lang="en-US" sz="2400">
                <a:solidFill>
                  <a:srgbClr val="002B58"/>
                </a:solidFill>
                <a:latin typeface="Canva Sans"/>
                <a:ea typeface="Canva Sans"/>
                <a:cs typeface="Canva Sans"/>
                <a:sym typeface="Canva Sans"/>
              </a:rPr>
              <a:t>•Cover slide(s): Plan of Implementation, What is the Edge Solution?</a:t>
            </a:r>
          </a:p>
        </p:txBody>
      </p:sp>
      <p:sp>
        <p:nvSpPr>
          <p:cNvPr id="7" name="TextBox 7"/>
          <p:cNvSpPr txBox="1"/>
          <p:nvPr/>
        </p:nvSpPr>
        <p:spPr>
          <a:xfrm>
            <a:off x="1386877" y="6293773"/>
            <a:ext cx="7411694" cy="33299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Akhil</a:t>
            </a:r>
            <a:r>
              <a:rPr lang="en-US" sz="2400">
                <a:solidFill>
                  <a:srgbClr val="002B58"/>
                </a:solidFill>
                <a:latin typeface="Canva Sans"/>
                <a:ea typeface="Canva Sans"/>
                <a:cs typeface="Canva Sans"/>
                <a:sym typeface="Canva Sans"/>
              </a:rPr>
              <a:t>: Algorithms &amp; Task Allocation</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•Explain task classification: critical vs non-critical</a:t>
            </a:r>
          </a:p>
          <a:p>
            <a:pPr algn="l">
              <a:lnSpc>
                <a:spcPts val="3359"/>
              </a:lnSpc>
            </a:pPr>
            <a:r>
              <a:rPr lang="en-US" sz="2400">
                <a:solidFill>
                  <a:srgbClr val="002B58"/>
                </a:solidFill>
                <a:latin typeface="Canva Sans"/>
                <a:ea typeface="Canva Sans"/>
                <a:cs typeface="Canva Sans"/>
                <a:sym typeface="Canva Sans"/>
              </a:rPr>
              <a:t>•Describe the task allocation strategy:</a:t>
            </a:r>
          </a:p>
          <a:p>
            <a:pPr algn="l">
              <a:lnSpc>
                <a:spcPts val="3359"/>
              </a:lnSpc>
            </a:pPr>
            <a:r>
              <a:rPr lang="en-US" sz="2400">
                <a:solidFill>
                  <a:srgbClr val="002B58"/>
                </a:solidFill>
                <a:latin typeface="Canva Sans"/>
                <a:ea typeface="Canva Sans"/>
                <a:cs typeface="Canva Sans"/>
                <a:sym typeface="Canva Sans"/>
              </a:rPr>
              <a:t>•Ranking with WSM (Weighted Sum Method)</a:t>
            </a:r>
          </a:p>
          <a:p>
            <a:pPr algn="l">
              <a:lnSpc>
                <a:spcPts val="3359"/>
              </a:lnSpc>
            </a:pPr>
            <a:r>
              <a:rPr lang="en-US" sz="2400">
                <a:solidFill>
                  <a:srgbClr val="002B58"/>
                </a:solidFill>
                <a:latin typeface="Canva Sans"/>
                <a:ea typeface="Canva Sans"/>
                <a:cs typeface="Canva Sans"/>
                <a:sym typeface="Canva Sans"/>
              </a:rPr>
              <a:t>•Scheduling with Modified BAR (MBAR) algorithm</a:t>
            </a:r>
          </a:p>
          <a:p>
            <a:pPr algn="l">
              <a:lnSpc>
                <a:spcPts val="3359"/>
              </a:lnSpc>
            </a:pPr>
            <a:r>
              <a:rPr lang="en-US" sz="2400">
                <a:solidFill>
                  <a:srgbClr val="002B58"/>
                </a:solidFill>
                <a:latin typeface="Canva Sans"/>
                <a:ea typeface="Canva Sans"/>
                <a:cs typeface="Canva Sans"/>
                <a:sym typeface="Canva Sans"/>
              </a:rPr>
              <a:t>•Include formulas and processing logic briefly</a:t>
            </a:r>
          </a:p>
          <a:p>
            <a:pPr algn="l">
              <a:lnSpc>
                <a:spcPts val="3359"/>
              </a:lnSpc>
            </a:pPr>
            <a:endParaRPr lang="en-US" sz="2400">
              <a:solidFill>
                <a:srgbClr val="002B58"/>
              </a:solidFill>
              <a:latin typeface="Canva Sans"/>
              <a:ea typeface="Canva Sans"/>
              <a:cs typeface="Canva Sans"/>
              <a:sym typeface="Canva Sans"/>
            </a:endParaRPr>
          </a:p>
        </p:txBody>
      </p:sp>
      <p:sp>
        <p:nvSpPr>
          <p:cNvPr id="8" name="TextBox 8"/>
          <p:cNvSpPr txBox="1"/>
          <p:nvPr/>
        </p:nvSpPr>
        <p:spPr>
          <a:xfrm>
            <a:off x="9732351" y="6293773"/>
            <a:ext cx="7526949" cy="3329940"/>
          </a:xfrm>
          <a:prstGeom prst="rect">
            <a:avLst/>
          </a:prstGeom>
        </p:spPr>
        <p:txBody>
          <a:bodyPr lIns="0" tIns="0" rIns="0" bIns="0" rtlCol="0" anchor="t">
            <a:spAutoFit/>
          </a:bodyPr>
          <a:lstStyle/>
          <a:p>
            <a:pPr algn="l">
              <a:lnSpc>
                <a:spcPts val="3359"/>
              </a:lnSpc>
            </a:pPr>
            <a:r>
              <a:rPr lang="en-US" sz="2400" b="1">
                <a:solidFill>
                  <a:srgbClr val="002B58"/>
                </a:solidFill>
                <a:latin typeface="Canva Sans Bold"/>
                <a:ea typeface="Canva Sans Bold"/>
                <a:cs typeface="Canva Sans Bold"/>
                <a:sym typeface="Canva Sans Bold"/>
              </a:rPr>
              <a:t>Tejeswar</a:t>
            </a:r>
            <a:r>
              <a:rPr lang="en-US" sz="2400">
                <a:solidFill>
                  <a:srgbClr val="002B58"/>
                </a:solidFill>
                <a:latin typeface="Canva Sans"/>
                <a:ea typeface="Canva Sans"/>
                <a:cs typeface="Canva Sans"/>
                <a:sym typeface="Canva Sans"/>
              </a:rPr>
              <a:t>: Benefits, Summary, and Conclusion</a:t>
            </a:r>
          </a:p>
          <a:p>
            <a:pPr algn="l">
              <a:lnSpc>
                <a:spcPts val="3359"/>
              </a:lnSpc>
            </a:pPr>
            <a:r>
              <a:rPr lang="en-US" sz="2400">
                <a:solidFill>
                  <a:srgbClr val="002B58"/>
                </a:solidFill>
                <a:latin typeface="Canva Sans"/>
                <a:ea typeface="Canva Sans"/>
                <a:cs typeface="Canva Sans"/>
                <a:sym typeface="Canva Sans"/>
              </a:rPr>
              <a:t>Responsibilities:</a:t>
            </a:r>
          </a:p>
          <a:p>
            <a:pPr algn="l">
              <a:lnSpc>
                <a:spcPts val="3359"/>
              </a:lnSpc>
            </a:pPr>
            <a:r>
              <a:rPr lang="en-US" sz="2400">
                <a:solidFill>
                  <a:srgbClr val="002B58"/>
                </a:solidFill>
                <a:latin typeface="Canva Sans"/>
                <a:ea typeface="Canva Sans"/>
                <a:cs typeface="Canva Sans"/>
                <a:sym typeface="Canva Sans"/>
              </a:rPr>
              <a:t>•Summarize the benefits of the edge/fog approach:</a:t>
            </a:r>
          </a:p>
          <a:p>
            <a:pPr algn="l">
              <a:lnSpc>
                <a:spcPts val="3359"/>
              </a:lnSpc>
            </a:pPr>
            <a:r>
              <a:rPr lang="en-US" sz="2400">
                <a:solidFill>
                  <a:srgbClr val="002B58"/>
                </a:solidFill>
                <a:latin typeface="Canva Sans"/>
                <a:ea typeface="Canva Sans"/>
                <a:cs typeface="Canva Sans"/>
                <a:sym typeface="Canva Sans"/>
              </a:rPr>
              <a:t>•Ultra-low latency, cloud independence, scalability, etc.</a:t>
            </a:r>
          </a:p>
          <a:p>
            <a:pPr algn="l">
              <a:lnSpc>
                <a:spcPts val="3359"/>
              </a:lnSpc>
            </a:pPr>
            <a:r>
              <a:rPr lang="en-US" sz="2400">
                <a:solidFill>
                  <a:srgbClr val="002B58"/>
                </a:solidFill>
                <a:latin typeface="Canva Sans"/>
                <a:ea typeface="Canva Sans"/>
                <a:cs typeface="Canva Sans"/>
                <a:sym typeface="Canva Sans"/>
              </a:rPr>
              <a:t>•Highlight how this architecture improves healthcare service quality</a:t>
            </a:r>
          </a:p>
          <a:p>
            <a:pPr algn="l">
              <a:lnSpc>
                <a:spcPts val="3359"/>
              </a:lnSpc>
            </a:pPr>
            <a:r>
              <a:rPr lang="en-US" sz="2400">
                <a:solidFill>
                  <a:srgbClr val="002B58"/>
                </a:solidFill>
                <a:latin typeface="Canva Sans"/>
                <a:ea typeface="Canva Sans"/>
                <a:cs typeface="Canva Sans"/>
                <a:sym typeface="Canva Sans"/>
              </a:rPr>
              <a:t>•Conclude with key outcomes and future scope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2831" y="923925"/>
            <a:ext cx="13997563" cy="19437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WEIGHTED SUM METHOD (WSM) – TASK PRIORITIZATION</a:t>
            </a:r>
          </a:p>
        </p:txBody>
      </p:sp>
      <p:sp>
        <p:nvSpPr>
          <p:cNvPr id="7" name="TextBox 7"/>
          <p:cNvSpPr txBox="1"/>
          <p:nvPr/>
        </p:nvSpPr>
        <p:spPr>
          <a:xfrm>
            <a:off x="1028700" y="3090336"/>
            <a:ext cx="16653668" cy="941147"/>
          </a:xfrm>
          <a:prstGeom prst="rect">
            <a:avLst/>
          </a:prstGeom>
        </p:spPr>
        <p:txBody>
          <a:bodyPr lIns="0" tIns="0" rIns="0" bIns="0" rtlCol="0" anchor="t">
            <a:spAutoFit/>
          </a:bodyPr>
          <a:lstStyle/>
          <a:p>
            <a:pPr algn="l">
              <a:lnSpc>
                <a:spcPts val="3775"/>
              </a:lnSpc>
            </a:pPr>
            <a:r>
              <a:rPr lang="en-US" sz="2696">
                <a:solidFill>
                  <a:srgbClr val="002B58"/>
                </a:solidFill>
                <a:latin typeface="Canva Sans"/>
                <a:ea typeface="Canva Sans"/>
                <a:cs typeface="Canva Sans"/>
                <a:sym typeface="Canva Sans"/>
              </a:rPr>
              <a:t>The WSM algorithm is a Multi-Criteria Decision Making (MCDM) technique used to assign a priority score to each incoming task based on weighted parameters.</a:t>
            </a:r>
          </a:p>
        </p:txBody>
      </p:sp>
      <p:sp>
        <p:nvSpPr>
          <p:cNvPr id="8" name="TextBox 8"/>
          <p:cNvSpPr txBox="1"/>
          <p:nvPr/>
        </p:nvSpPr>
        <p:spPr>
          <a:xfrm>
            <a:off x="1028700" y="4231508"/>
            <a:ext cx="14672770" cy="1364538"/>
          </a:xfrm>
          <a:prstGeom prst="rect">
            <a:avLst/>
          </a:prstGeom>
        </p:spPr>
        <p:txBody>
          <a:bodyPr lIns="0" tIns="0" rIns="0" bIns="0" rtlCol="0" anchor="t">
            <a:spAutoFit/>
          </a:bodyPr>
          <a:lstStyle/>
          <a:p>
            <a:pPr algn="l">
              <a:lnSpc>
                <a:spcPts val="5502"/>
              </a:lnSpc>
            </a:pPr>
            <a:r>
              <a:rPr lang="en-US" sz="3930">
                <a:solidFill>
                  <a:srgbClr val="002B58"/>
                </a:solidFill>
                <a:latin typeface="Canva Sans"/>
                <a:ea typeface="Canva Sans"/>
                <a:cs typeface="Canva Sans"/>
                <a:sym typeface="Canva Sans"/>
              </a:rPr>
              <a:t>Priority Score = w1 × Latency + w2 × Energy + w3 × Urgency</a:t>
            </a:r>
          </a:p>
          <a:p>
            <a:pPr algn="l">
              <a:lnSpc>
                <a:spcPts val="5502"/>
              </a:lnSpc>
            </a:pPr>
            <a:endParaRPr lang="en-US" sz="3930">
              <a:solidFill>
                <a:srgbClr val="002B58"/>
              </a:solidFill>
              <a:latin typeface="Canva Sans"/>
              <a:ea typeface="Canva Sans"/>
              <a:cs typeface="Canva Sans"/>
              <a:sym typeface="Canva Sans"/>
            </a:endParaRPr>
          </a:p>
        </p:txBody>
      </p:sp>
      <p:sp>
        <p:nvSpPr>
          <p:cNvPr id="9" name="TextBox 9"/>
          <p:cNvSpPr txBox="1"/>
          <p:nvPr/>
        </p:nvSpPr>
        <p:spPr>
          <a:xfrm>
            <a:off x="1028700" y="5117436"/>
            <a:ext cx="7490318" cy="2896721"/>
          </a:xfrm>
          <a:prstGeom prst="rect">
            <a:avLst/>
          </a:prstGeom>
        </p:spPr>
        <p:txBody>
          <a:bodyPr lIns="0" tIns="0" rIns="0" bIns="0" rtlCol="0" anchor="t">
            <a:spAutoFit/>
          </a:bodyPr>
          <a:lstStyle/>
          <a:p>
            <a:pPr algn="l">
              <a:lnSpc>
                <a:spcPts val="2563"/>
              </a:lnSpc>
            </a:pPr>
            <a:r>
              <a:rPr lang="en-US" sz="1830">
                <a:solidFill>
                  <a:srgbClr val="002B58"/>
                </a:solidFill>
                <a:latin typeface="Canva Sans"/>
                <a:ea typeface="Canva Sans"/>
                <a:cs typeface="Canva Sans"/>
                <a:sym typeface="Canva Sans"/>
              </a:rPr>
              <a:t>Where:</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Latency (w1): How delay-sensitive the task is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Energy (w2): How much energy it would cost to process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Urgency (w3): How critical the task is for patient care</a:t>
            </a:r>
          </a:p>
          <a:p>
            <a:pPr algn="l">
              <a:lnSpc>
                <a:spcPts val="2563"/>
              </a:lnSpc>
            </a:pPr>
            <a:r>
              <a:rPr lang="en-US" sz="1830">
                <a:solidFill>
                  <a:srgbClr val="002B58"/>
                </a:solidFill>
                <a:latin typeface="Canva Sans"/>
                <a:ea typeface="Canva Sans"/>
                <a:cs typeface="Canva Sans"/>
                <a:sym typeface="Canva Sans"/>
              </a:rPr>
              <a:t> Key Points: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Weights can be tuned based on hospital policies or task types</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High-score tasks are processed first (preferably in fog layer)</a:t>
            </a:r>
          </a:p>
          <a:p>
            <a:pPr marL="395286" lvl="1" indent="-197643" algn="l">
              <a:lnSpc>
                <a:spcPts val="2563"/>
              </a:lnSpc>
              <a:buFont typeface="Arial"/>
              <a:buChar char="•"/>
            </a:pPr>
            <a:r>
              <a:rPr lang="en-US" sz="1830">
                <a:solidFill>
                  <a:srgbClr val="002B58"/>
                </a:solidFill>
                <a:latin typeface="Canva Sans"/>
                <a:ea typeface="Canva Sans"/>
                <a:cs typeface="Canva Sans"/>
                <a:sym typeface="Canva Sans"/>
              </a:rPr>
              <a:t>Low-score tasks can be delayed or offloaded to cloud</a:t>
            </a:r>
          </a:p>
          <a:p>
            <a:pPr algn="l">
              <a:lnSpc>
                <a:spcPts val="2563"/>
              </a:lnSpc>
            </a:pPr>
            <a:endParaRPr lang="en-US" sz="1830">
              <a:solidFill>
                <a:srgbClr val="002B58"/>
              </a:solidFill>
              <a:latin typeface="Canva Sans"/>
              <a:ea typeface="Canva Sans"/>
              <a:cs typeface="Canva Sans"/>
              <a:sym typeface="Canva Sans"/>
            </a:endParaRPr>
          </a:p>
        </p:txBody>
      </p:sp>
      <p:sp>
        <p:nvSpPr>
          <p:cNvPr id="10" name="TextBox 10"/>
          <p:cNvSpPr txBox="1"/>
          <p:nvPr/>
        </p:nvSpPr>
        <p:spPr>
          <a:xfrm>
            <a:off x="1602502" y="7976057"/>
            <a:ext cx="9921495" cy="1359364"/>
          </a:xfrm>
          <a:prstGeom prst="rect">
            <a:avLst/>
          </a:prstGeom>
        </p:spPr>
        <p:txBody>
          <a:bodyPr lIns="0" tIns="0" rIns="0" bIns="0" rtlCol="0" anchor="t">
            <a:spAutoFit/>
          </a:bodyPr>
          <a:lstStyle/>
          <a:p>
            <a:pPr algn="l">
              <a:lnSpc>
                <a:spcPts val="2774"/>
              </a:lnSpc>
            </a:pPr>
            <a:r>
              <a:rPr lang="en-US" sz="1981">
                <a:solidFill>
                  <a:srgbClr val="002B58"/>
                </a:solidFill>
                <a:latin typeface="Canva Sans"/>
                <a:ea typeface="Canva Sans"/>
                <a:cs typeface="Canva Sans"/>
                <a:sym typeface="Canva Sans"/>
              </a:rPr>
              <a:t>Example:</a:t>
            </a:r>
          </a:p>
          <a:p>
            <a:pPr marL="427858" lvl="1" indent="-213929" algn="l">
              <a:lnSpc>
                <a:spcPts val="2774"/>
              </a:lnSpc>
              <a:buFont typeface="Arial"/>
              <a:buChar char="•"/>
            </a:pPr>
            <a:r>
              <a:rPr lang="en-US" sz="1981">
                <a:solidFill>
                  <a:srgbClr val="002B58"/>
                </a:solidFill>
                <a:latin typeface="Canva Sans"/>
                <a:ea typeface="Canva Sans"/>
                <a:cs typeface="Canva Sans"/>
                <a:sym typeface="Canva Sans"/>
              </a:rPr>
              <a:t>A critical oxygen drop alert may get a high urgency score → processed in Fog</a:t>
            </a:r>
          </a:p>
          <a:p>
            <a:pPr marL="427858" lvl="1" indent="-213929" algn="l">
              <a:lnSpc>
                <a:spcPts val="2774"/>
              </a:lnSpc>
              <a:buFont typeface="Arial"/>
              <a:buChar char="•"/>
            </a:pPr>
            <a:r>
              <a:rPr lang="en-US" sz="1981">
                <a:solidFill>
                  <a:srgbClr val="002B58"/>
                </a:solidFill>
                <a:latin typeface="Canva Sans"/>
                <a:ea typeface="Canva Sans"/>
                <a:cs typeface="Canva Sans"/>
                <a:sym typeface="Canva Sans"/>
              </a:rPr>
              <a:t>Regular temperature logging may get low urgency → processed in Cloud</a:t>
            </a:r>
          </a:p>
          <a:p>
            <a:pPr algn="l">
              <a:lnSpc>
                <a:spcPts val="2774"/>
              </a:lnSpc>
            </a:pPr>
            <a:endParaRPr lang="en-US" sz="1981">
              <a:solidFill>
                <a:srgbClr val="002B58"/>
              </a:solidFill>
              <a:latin typeface="Canva Sans"/>
              <a:ea typeface="Canva Sans"/>
              <a:cs typeface="Canva Sans"/>
              <a:sym typeface="Canva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32831" y="923925"/>
            <a:ext cx="13997563" cy="1943735"/>
          </a:xfrm>
          <a:prstGeom prst="rect">
            <a:avLst/>
          </a:prstGeom>
        </p:spPr>
        <p:txBody>
          <a:bodyPr lIns="0" tIns="0" rIns="0" bIns="0" rtlCol="0" anchor="t">
            <a:spAutoFit/>
          </a:bodyPr>
          <a:lstStyle/>
          <a:p>
            <a:pPr algn="ctr">
              <a:lnSpc>
                <a:spcPts val="7839"/>
              </a:lnSpc>
            </a:pPr>
            <a:r>
              <a:rPr lang="en-US" sz="5599" b="1">
                <a:solidFill>
                  <a:srgbClr val="002B58"/>
                </a:solidFill>
                <a:latin typeface="Monda Bold"/>
                <a:ea typeface="Monda Bold"/>
                <a:cs typeface="Monda Bold"/>
                <a:sym typeface="Monda Bold"/>
              </a:rPr>
              <a:t> MODIFIED BAR (MBAR) – TASK ALLOCATION</a:t>
            </a:r>
          </a:p>
        </p:txBody>
      </p:sp>
      <p:sp>
        <p:nvSpPr>
          <p:cNvPr id="6" name="TextBox 6"/>
          <p:cNvSpPr txBox="1"/>
          <p:nvPr/>
        </p:nvSpPr>
        <p:spPr>
          <a:xfrm>
            <a:off x="1028700" y="3090336"/>
            <a:ext cx="16653668" cy="941147"/>
          </a:xfrm>
          <a:prstGeom prst="rect">
            <a:avLst/>
          </a:prstGeom>
        </p:spPr>
        <p:txBody>
          <a:bodyPr lIns="0" tIns="0" rIns="0" bIns="0" rtlCol="0" anchor="t">
            <a:spAutoFit/>
          </a:bodyPr>
          <a:lstStyle/>
          <a:p>
            <a:pPr algn="l">
              <a:lnSpc>
                <a:spcPts val="3775"/>
              </a:lnSpc>
            </a:pPr>
            <a:r>
              <a:rPr lang="en-US" sz="2696">
                <a:solidFill>
                  <a:srgbClr val="002B58"/>
                </a:solidFill>
                <a:latin typeface="Canva Sans"/>
                <a:ea typeface="Canva Sans"/>
                <a:cs typeface="Canva Sans"/>
                <a:sym typeface="Canva Sans"/>
              </a:rPr>
              <a:t>The MBAR algorithm (Modified Best Available Resource) ensures tasks are assigned to nodes that can handle them quickly and efficiently.</a:t>
            </a:r>
          </a:p>
        </p:txBody>
      </p:sp>
      <p:sp>
        <p:nvSpPr>
          <p:cNvPr id="7" name="TextBox 7"/>
          <p:cNvSpPr txBox="1"/>
          <p:nvPr/>
        </p:nvSpPr>
        <p:spPr>
          <a:xfrm>
            <a:off x="1028700" y="4354979"/>
            <a:ext cx="13135499" cy="5312896"/>
          </a:xfrm>
          <a:prstGeom prst="rect">
            <a:avLst/>
          </a:prstGeom>
        </p:spPr>
        <p:txBody>
          <a:bodyPr lIns="0" tIns="0" rIns="0" bIns="0" rtlCol="0" anchor="t">
            <a:spAutoFit/>
          </a:bodyPr>
          <a:lstStyle/>
          <a:p>
            <a:pPr algn="l">
              <a:lnSpc>
                <a:spcPts val="3263"/>
              </a:lnSpc>
            </a:pPr>
            <a:r>
              <a:rPr lang="en-US" sz="2330">
                <a:solidFill>
                  <a:srgbClr val="002B58"/>
                </a:solidFill>
                <a:latin typeface="Canva Sans"/>
                <a:ea typeface="Canva Sans"/>
                <a:cs typeface="Canva Sans"/>
                <a:sym typeface="Canva Sans"/>
              </a:rPr>
              <a:t>Working Steps:</a:t>
            </a:r>
          </a:p>
          <a:p>
            <a:pPr marL="503234" lvl="1" indent="-251617" algn="l">
              <a:lnSpc>
                <a:spcPts val="3263"/>
              </a:lnSpc>
              <a:buAutoNum type="arabicPeriod"/>
            </a:pPr>
            <a:r>
              <a:rPr lang="en-US" sz="2330">
                <a:solidFill>
                  <a:srgbClr val="002B58"/>
                </a:solidFill>
                <a:latin typeface="Canva Sans"/>
                <a:ea typeface="Canva Sans"/>
                <a:cs typeface="Canva Sans"/>
                <a:sym typeface="Canva Sans"/>
              </a:rPr>
              <a:t>Check the priority score from WSM</a:t>
            </a:r>
          </a:p>
          <a:p>
            <a:pPr marL="503234" lvl="1" indent="-251617" algn="l">
              <a:lnSpc>
                <a:spcPts val="3263"/>
              </a:lnSpc>
              <a:buAutoNum type="arabicPeriod"/>
            </a:pPr>
            <a:r>
              <a:rPr lang="en-US" sz="2330">
                <a:solidFill>
                  <a:srgbClr val="002B58"/>
                </a:solidFill>
                <a:latin typeface="Canva Sans"/>
                <a:ea typeface="Canva Sans"/>
                <a:cs typeface="Canva Sans"/>
                <a:sym typeface="Canva Sans"/>
              </a:rPr>
              <a:t>Find the closest fog node with enough available resources</a:t>
            </a:r>
          </a:p>
          <a:p>
            <a:pPr algn="l">
              <a:lnSpc>
                <a:spcPts val="3263"/>
              </a:lnSpc>
            </a:pPr>
            <a:endParaRPr lang="en-US" sz="2330">
              <a:solidFill>
                <a:srgbClr val="002B58"/>
              </a:solidFill>
              <a:latin typeface="Canva Sans"/>
              <a:ea typeface="Canva Sans"/>
              <a:cs typeface="Canva Sans"/>
              <a:sym typeface="Canva Sans"/>
            </a:endParaRPr>
          </a:p>
          <a:p>
            <a:pPr algn="l">
              <a:lnSpc>
                <a:spcPts val="3263"/>
              </a:lnSpc>
            </a:pPr>
            <a:r>
              <a:rPr lang="en-US" sz="2330">
                <a:solidFill>
                  <a:srgbClr val="002B58"/>
                </a:solidFill>
                <a:latin typeface="Canva Sans"/>
                <a:ea typeface="Canva Sans"/>
                <a:cs typeface="Canva Sans"/>
                <a:sym typeface="Canva Sans"/>
              </a:rPr>
              <a:t>🔍 Why MBAR?</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Prevents overloading any single fog node</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Ensures that urgent tasks don’t wait</a:t>
            </a:r>
          </a:p>
          <a:p>
            <a:pPr algn="l">
              <a:lnSpc>
                <a:spcPts val="3263"/>
              </a:lnSpc>
            </a:pPr>
            <a:endParaRPr lang="en-US" sz="2330">
              <a:solidFill>
                <a:srgbClr val="002B58"/>
              </a:solidFill>
              <a:latin typeface="Canva Sans"/>
              <a:ea typeface="Canva Sans"/>
              <a:cs typeface="Canva Sans"/>
              <a:sym typeface="Canva Sans"/>
            </a:endParaRPr>
          </a:p>
          <a:p>
            <a:pPr algn="l">
              <a:lnSpc>
                <a:spcPts val="3263"/>
              </a:lnSpc>
            </a:pPr>
            <a:r>
              <a:rPr lang="en-US" sz="2330">
                <a:solidFill>
                  <a:srgbClr val="002B58"/>
                </a:solidFill>
                <a:latin typeface="Canva Sans"/>
                <a:ea typeface="Canva Sans"/>
                <a:cs typeface="Canva Sans"/>
                <a:sym typeface="Canva Sans"/>
              </a:rPr>
              <a:t>⚙️ Key Features:</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Real-time dynamic scheduling</a:t>
            </a:r>
          </a:p>
          <a:p>
            <a:pPr marL="503234" lvl="1" indent="-251617" algn="l">
              <a:lnSpc>
                <a:spcPts val="3263"/>
              </a:lnSpc>
              <a:buFont typeface="Arial"/>
              <a:buChar char="•"/>
            </a:pPr>
            <a:r>
              <a:rPr lang="en-US" sz="2330">
                <a:solidFill>
                  <a:srgbClr val="002B58"/>
                </a:solidFill>
                <a:latin typeface="Canva Sans"/>
                <a:ea typeface="Canva Sans"/>
                <a:cs typeface="Canva Sans"/>
                <a:sym typeface="Canva Sans"/>
              </a:rPr>
              <a:t>Supports fault tolerance</a:t>
            </a:r>
          </a:p>
          <a:p>
            <a:pPr algn="l">
              <a:lnSpc>
                <a:spcPts val="3263"/>
              </a:lnSpc>
            </a:pPr>
            <a:endParaRPr lang="en-US" sz="2330">
              <a:solidFill>
                <a:srgbClr val="002B58"/>
              </a:solidFill>
              <a:latin typeface="Canva Sans"/>
              <a:ea typeface="Canva Sans"/>
              <a:cs typeface="Canva Sans"/>
              <a:sym typeface="Canva Sans"/>
            </a:endParaRPr>
          </a:p>
          <a:p>
            <a:pPr algn="l">
              <a:lnSpc>
                <a:spcPts val="3263"/>
              </a:lnSpc>
            </a:pPr>
            <a:endParaRPr lang="en-US" sz="2330">
              <a:solidFill>
                <a:srgbClr val="002B58"/>
              </a:solidFill>
              <a:latin typeface="Canva Sans"/>
              <a:ea typeface="Canva Sans"/>
              <a:cs typeface="Canva Sans"/>
              <a:sym typeface="Canva Sans"/>
            </a:endParaRPr>
          </a:p>
        </p:txBody>
      </p:sp>
      <p:sp>
        <p:nvSpPr>
          <p:cNvPr id="8" name="TextBox 8"/>
          <p:cNvSpPr txBox="1"/>
          <p:nvPr/>
        </p:nvSpPr>
        <p:spPr>
          <a:xfrm>
            <a:off x="9561787" y="6738077"/>
            <a:ext cx="7847204" cy="2184224"/>
          </a:xfrm>
          <a:prstGeom prst="rect">
            <a:avLst/>
          </a:prstGeom>
        </p:spPr>
        <p:txBody>
          <a:bodyPr lIns="0" tIns="0" rIns="0" bIns="0" rtlCol="0" anchor="t">
            <a:spAutoFit/>
          </a:bodyPr>
          <a:lstStyle/>
          <a:p>
            <a:pPr algn="l">
              <a:lnSpc>
                <a:spcPts val="3509"/>
              </a:lnSpc>
            </a:pPr>
            <a:r>
              <a:rPr lang="en-US" sz="2506" b="1">
                <a:solidFill>
                  <a:srgbClr val="002B58"/>
                </a:solidFill>
                <a:latin typeface="Canva Sans Bold"/>
                <a:ea typeface="Canva Sans Bold"/>
                <a:cs typeface="Canva Sans Bold"/>
                <a:sym typeface="Canva Sans Bold"/>
              </a:rPr>
              <a:t>Summary:</a:t>
            </a:r>
          </a:p>
          <a:p>
            <a:pPr algn="l">
              <a:lnSpc>
                <a:spcPts val="3509"/>
              </a:lnSpc>
            </a:pPr>
            <a:r>
              <a:rPr lang="en-US" sz="2506" b="1">
                <a:solidFill>
                  <a:srgbClr val="002B58"/>
                </a:solidFill>
                <a:latin typeface="Canva Sans Bold"/>
                <a:ea typeface="Canva Sans Bold"/>
                <a:cs typeface="Canva Sans Bold"/>
                <a:sym typeface="Canva Sans Bold"/>
              </a:rPr>
              <a:t>Step                      Purpose                                 Algorithm</a:t>
            </a:r>
          </a:p>
          <a:p>
            <a:pPr algn="l">
              <a:lnSpc>
                <a:spcPts val="3509"/>
              </a:lnSpc>
            </a:pPr>
            <a:r>
              <a:rPr lang="en-US" sz="2506" b="1">
                <a:solidFill>
                  <a:srgbClr val="002B58"/>
                </a:solidFill>
                <a:latin typeface="Canva Sans Bold"/>
                <a:ea typeface="Canva Sans Bold"/>
                <a:cs typeface="Canva Sans Bold"/>
                <a:sym typeface="Canva Sans Bold"/>
              </a:rPr>
              <a:t>1                      Prioritize incoming tasks             WSM</a:t>
            </a:r>
          </a:p>
          <a:p>
            <a:pPr algn="l">
              <a:lnSpc>
                <a:spcPts val="3509"/>
              </a:lnSpc>
            </a:pPr>
            <a:r>
              <a:rPr lang="en-US" sz="2506" b="1">
                <a:solidFill>
                  <a:srgbClr val="002B58"/>
                </a:solidFill>
                <a:latin typeface="Canva Sans Bold"/>
                <a:ea typeface="Canva Sans Bold"/>
                <a:cs typeface="Canva Sans Bold"/>
                <a:sym typeface="Canva Sans Bold"/>
              </a:rPr>
              <a:t>2                      Allocate to best-fit node            MBAR</a:t>
            </a:r>
          </a:p>
          <a:p>
            <a:pPr algn="l">
              <a:lnSpc>
                <a:spcPts val="3509"/>
              </a:lnSpc>
            </a:pPr>
            <a:endParaRPr lang="en-US" sz="2506" b="1">
              <a:solidFill>
                <a:srgbClr val="002B58"/>
              </a:solidFill>
              <a:latin typeface="Canva Sans Bold"/>
              <a:ea typeface="Canva Sans Bold"/>
              <a:cs typeface="Canva Sans Bold"/>
              <a:sym typeface="Canva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700936" y="2389147"/>
            <a:ext cx="10886128" cy="5222956"/>
          </a:xfrm>
          <a:prstGeom prst="rect">
            <a:avLst/>
          </a:prstGeom>
        </p:spPr>
        <p:txBody>
          <a:bodyPr lIns="0" tIns="0" rIns="0" bIns="0" rtlCol="0" anchor="t">
            <a:spAutoFit/>
          </a:bodyPr>
          <a:lstStyle/>
          <a:p>
            <a:pPr algn="ctr">
              <a:lnSpc>
                <a:spcPts val="21029"/>
              </a:lnSpc>
            </a:pPr>
            <a:r>
              <a:rPr lang="en-US" sz="15021" b="1">
                <a:solidFill>
                  <a:srgbClr val="000000"/>
                </a:solidFill>
                <a:latin typeface="Canva Sans Bold"/>
                <a:ea typeface="Canva Sans Bold"/>
                <a:cs typeface="Canva Sans Bold"/>
                <a:sym typeface="Canva Sans Bold"/>
              </a:rPr>
              <a:t>Any Doubts</a:t>
            </a:r>
          </a:p>
          <a:p>
            <a:pPr algn="ctr">
              <a:lnSpc>
                <a:spcPts val="21029"/>
              </a:lnSpc>
            </a:pPr>
            <a:r>
              <a:rPr lang="en-US" sz="15021" b="1">
                <a:solidFill>
                  <a:srgbClr val="000000"/>
                </a:solidFill>
                <a:latin typeface="Canva Sans Bold"/>
                <a:ea typeface="Canva Sans Bold"/>
                <a:cs typeface="Canva Sans Bold"/>
                <a:sym typeface="Canva Sans Bold"/>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endParaRPr/>
          </a:p>
        </p:txBody>
      </p:sp>
      <p:sp>
        <p:nvSpPr>
          <p:cNvPr id="7" name="TextBox 7"/>
          <p:cNvSpPr txBox="1"/>
          <p:nvPr/>
        </p:nvSpPr>
        <p:spPr>
          <a:xfrm>
            <a:off x="2145218" y="4274503"/>
            <a:ext cx="13997563" cy="1566544"/>
          </a:xfrm>
          <a:prstGeom prst="rect">
            <a:avLst/>
          </a:prstGeom>
        </p:spPr>
        <p:txBody>
          <a:bodyPr lIns="0" tIns="0" rIns="0" bIns="0" rtlCol="0" anchor="t">
            <a:spAutoFit/>
          </a:bodyPr>
          <a:lstStyle/>
          <a:p>
            <a:pPr algn="ctr">
              <a:lnSpc>
                <a:spcPts val="12880"/>
              </a:lnSpc>
            </a:pPr>
            <a:r>
              <a:rPr lang="en-US" sz="9200" b="1">
                <a:solidFill>
                  <a:srgbClr val="002B58"/>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2844255" y="3193720"/>
            <a:ext cx="12076626" cy="5822983"/>
          </a:xfrm>
          <a:prstGeom prst="rect">
            <a:avLst/>
          </a:prstGeom>
        </p:spPr>
        <p:txBody>
          <a:bodyPr lIns="0" tIns="0" rIns="0" bIns="0" rtlCol="0" anchor="t">
            <a:spAutoFit/>
          </a:bodyPr>
          <a:lstStyle/>
          <a:p>
            <a:pPr algn="ctr">
              <a:lnSpc>
                <a:spcPts val="4233"/>
              </a:lnSpc>
            </a:pPr>
            <a:r>
              <a:rPr lang="en-US" sz="3023">
                <a:solidFill>
                  <a:srgbClr val="002B58"/>
                </a:solidFill>
                <a:latin typeface="Monda"/>
                <a:ea typeface="Monda"/>
                <a:cs typeface="Monda"/>
                <a:sym typeface="Monda"/>
              </a:rPr>
              <a:t>The increasing adoption of IoT in healthcare, including ICU monitors, wearable devices, and remote patient monitoring systems, has revolutionized patient care by enabling real-time data collection and analysis. However, many of these healthcare scenarios involve critical conditions that demand ultra-low latency responses to avoid life-threatening delays. Relying solely on cloud-based systems can be problematic, as they often introduce significant latency due to long transmission paths and are vulnerable to network congestion and overload. This makes them unsuitable for time-sensitive applications where every second counts.</a:t>
            </a:r>
          </a:p>
        </p:txBody>
      </p:sp>
      <p:sp>
        <p:nvSpPr>
          <p:cNvPr id="8" name="TextBox 8"/>
          <p:cNvSpPr txBox="1"/>
          <p:nvPr/>
        </p:nvSpPr>
        <p:spPr>
          <a:xfrm>
            <a:off x="3745133" y="1362646"/>
            <a:ext cx="9672231"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MOTIVATION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3367119" y="2272243"/>
            <a:ext cx="12576026"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PROBLEM STATEMENT</a:t>
            </a:r>
          </a:p>
        </p:txBody>
      </p:sp>
      <p:sp>
        <p:nvSpPr>
          <p:cNvPr id="8" name="Freeform 8"/>
          <p:cNvSpPr/>
          <p:nvPr/>
        </p:nvSpPr>
        <p:spPr>
          <a:xfrm>
            <a:off x="3467601" y="4119724"/>
            <a:ext cx="980313" cy="801406"/>
          </a:xfrm>
          <a:custGeom>
            <a:avLst/>
            <a:gdLst/>
            <a:ahLst/>
            <a:cxnLst/>
            <a:rect l="l" t="t" r="r" b="b"/>
            <a:pathLst>
              <a:path w="980313" h="801406">
                <a:moveTo>
                  <a:pt x="0" y="0"/>
                </a:moveTo>
                <a:lnTo>
                  <a:pt x="980313" y="0"/>
                </a:lnTo>
                <a:lnTo>
                  <a:pt x="980313" y="801406"/>
                </a:lnTo>
                <a:lnTo>
                  <a:pt x="0" y="80140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4787530" y="4062574"/>
            <a:ext cx="10032869" cy="1689009"/>
          </a:xfrm>
          <a:prstGeom prst="rect">
            <a:avLst/>
          </a:prstGeom>
        </p:spPr>
        <p:txBody>
          <a:bodyPr lIns="0" tIns="0" rIns="0" bIns="0" rtlCol="0" anchor="t">
            <a:spAutoFit/>
          </a:bodyPr>
          <a:lstStyle/>
          <a:p>
            <a:pPr algn="l">
              <a:lnSpc>
                <a:spcPts val="4555"/>
              </a:lnSpc>
            </a:pPr>
            <a:r>
              <a:rPr lang="en-US" sz="3253">
                <a:solidFill>
                  <a:srgbClr val="002B58"/>
                </a:solidFill>
                <a:latin typeface="Monda"/>
                <a:ea typeface="Monda"/>
                <a:cs typeface="Monda"/>
                <a:sym typeface="Monda"/>
              </a:rPr>
              <a:t>Current cloud-based healthcare systems face high latency and energy inefficiency due to continuous data transmission.</a:t>
            </a:r>
          </a:p>
        </p:txBody>
      </p:sp>
      <p:sp>
        <p:nvSpPr>
          <p:cNvPr id="10" name="Freeform 10"/>
          <p:cNvSpPr/>
          <p:nvPr/>
        </p:nvSpPr>
        <p:spPr>
          <a:xfrm>
            <a:off x="3467601" y="6230498"/>
            <a:ext cx="980313" cy="801406"/>
          </a:xfrm>
          <a:custGeom>
            <a:avLst/>
            <a:gdLst/>
            <a:ahLst/>
            <a:cxnLst/>
            <a:rect l="l" t="t" r="r" b="b"/>
            <a:pathLst>
              <a:path w="980313" h="801406">
                <a:moveTo>
                  <a:pt x="0" y="0"/>
                </a:moveTo>
                <a:lnTo>
                  <a:pt x="980313" y="0"/>
                </a:lnTo>
                <a:lnTo>
                  <a:pt x="980313" y="801405"/>
                </a:lnTo>
                <a:lnTo>
                  <a:pt x="0" y="80140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4787530" y="6173348"/>
            <a:ext cx="10032869" cy="1689009"/>
          </a:xfrm>
          <a:prstGeom prst="rect">
            <a:avLst/>
          </a:prstGeom>
        </p:spPr>
        <p:txBody>
          <a:bodyPr lIns="0" tIns="0" rIns="0" bIns="0" rtlCol="0" anchor="t">
            <a:spAutoFit/>
          </a:bodyPr>
          <a:lstStyle/>
          <a:p>
            <a:pPr algn="l">
              <a:lnSpc>
                <a:spcPts val="4555"/>
              </a:lnSpc>
            </a:pPr>
            <a:r>
              <a:rPr lang="en-US" sz="3253">
                <a:solidFill>
                  <a:srgbClr val="002B58"/>
                </a:solidFill>
                <a:latin typeface="Monda"/>
                <a:ea typeface="Monda"/>
                <a:cs typeface="Monda"/>
                <a:sym typeface="Monda"/>
              </a:rPr>
              <a:t>A Cloud-Fog hybrid model with dynamic task allocation is needed to enable real-time processing of critical patient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H="1">
            <a:off x="10273278" y="5039691"/>
            <a:ext cx="9295205" cy="5948931"/>
          </a:xfrm>
          <a:custGeom>
            <a:avLst/>
            <a:gdLst/>
            <a:ahLst/>
            <a:cxnLst/>
            <a:rect l="l" t="t" r="r" b="b"/>
            <a:pathLst>
              <a:path w="9295205" h="5948931">
                <a:moveTo>
                  <a:pt x="9295205" y="0"/>
                </a:moveTo>
                <a:lnTo>
                  <a:pt x="0" y="0"/>
                </a:lnTo>
                <a:lnTo>
                  <a:pt x="0" y="5948932"/>
                </a:lnTo>
                <a:lnTo>
                  <a:pt x="9295205" y="5948932"/>
                </a:lnTo>
                <a:lnTo>
                  <a:pt x="9295205"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74204" y="534807"/>
            <a:ext cx="14639669" cy="892537"/>
          </a:xfrm>
          <a:prstGeom prst="rect">
            <a:avLst/>
          </a:prstGeom>
        </p:spPr>
        <p:txBody>
          <a:bodyPr lIns="0" tIns="0" rIns="0" bIns="0" rtlCol="0" anchor="t">
            <a:spAutoFit/>
          </a:bodyPr>
          <a:lstStyle/>
          <a:p>
            <a:pPr algn="ctr">
              <a:lnSpc>
                <a:spcPts val="7358"/>
              </a:lnSpc>
            </a:pPr>
            <a:r>
              <a:rPr lang="en-US" sz="5255" b="1">
                <a:solidFill>
                  <a:srgbClr val="002B58"/>
                </a:solidFill>
                <a:latin typeface="Monda Bold"/>
                <a:ea typeface="Monda Bold"/>
                <a:cs typeface="Monda Bold"/>
                <a:sym typeface="Monda Bold"/>
              </a:rPr>
              <a:t>WHY THIS IS AN EDGE PROBLEM ?</a:t>
            </a:r>
          </a:p>
        </p:txBody>
      </p:sp>
      <p:sp>
        <p:nvSpPr>
          <p:cNvPr id="7" name="TextBox 7"/>
          <p:cNvSpPr txBox="1"/>
          <p:nvPr/>
        </p:nvSpPr>
        <p:spPr>
          <a:xfrm>
            <a:off x="1028700" y="2208803"/>
            <a:ext cx="12072356" cy="7197869"/>
          </a:xfrm>
          <a:prstGeom prst="rect">
            <a:avLst/>
          </a:prstGeom>
        </p:spPr>
        <p:txBody>
          <a:bodyPr lIns="0" tIns="0" rIns="0" bIns="0" rtlCol="0" anchor="t">
            <a:spAutoFit/>
          </a:bodyPr>
          <a:lstStyle/>
          <a:p>
            <a:pPr algn="ctr">
              <a:lnSpc>
                <a:spcPts val="4400"/>
              </a:lnSpc>
            </a:pPr>
            <a:r>
              <a:rPr lang="en-US" sz="3142">
                <a:solidFill>
                  <a:srgbClr val="002B58"/>
                </a:solidFill>
                <a:latin typeface="Canva Sans"/>
                <a:ea typeface="Canva Sans"/>
                <a:cs typeface="Canva Sans"/>
                <a:sym typeface="Canva Sans"/>
              </a:rPr>
              <a:t>This healthcare IoT system is an edge computing problem because it involves real-time processing of critical medical data generated by sensors close to patients. Tasks like emergency detection, fall alerts, or ECG monitoring require instant response, which cannot be achieved if all data is sent to the cloud.</a:t>
            </a:r>
          </a:p>
          <a:p>
            <a:pPr algn="ctr">
              <a:lnSpc>
                <a:spcPts val="4400"/>
              </a:lnSpc>
            </a:pPr>
            <a:r>
              <a:rPr lang="en-US" sz="3142">
                <a:solidFill>
                  <a:srgbClr val="002B58"/>
                </a:solidFill>
                <a:latin typeface="Canva Sans"/>
                <a:ea typeface="Canva Sans"/>
                <a:cs typeface="Canva Sans"/>
                <a:sym typeface="Canva Sans"/>
              </a:rPr>
              <a:t>Edge (fog) computing allows local devices (like gateways or fog nodes) to analyze and act on data immediately, ensuring low latency, context awareness, and mobility support. The cloud is only used for non-urgent tasks or long-term storage. Therefore, the need for fast, distributed, and intelligent decision-making at the source makes this system a clear edge computing problem.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3367119" y="1406823"/>
            <a:ext cx="11423511" cy="1042468"/>
          </a:xfrm>
          <a:prstGeom prst="rect">
            <a:avLst/>
          </a:prstGeom>
        </p:spPr>
        <p:txBody>
          <a:bodyPr lIns="0" tIns="0" rIns="0" bIns="0" rtlCol="0" anchor="t">
            <a:spAutoFit/>
          </a:bodyPr>
          <a:lstStyle/>
          <a:p>
            <a:pPr algn="ctr">
              <a:lnSpc>
                <a:spcPts val="8566"/>
              </a:lnSpc>
            </a:pPr>
            <a:r>
              <a:rPr lang="en-US" sz="6118" b="1">
                <a:solidFill>
                  <a:srgbClr val="002B58"/>
                </a:solidFill>
                <a:latin typeface="Monda Bold"/>
                <a:ea typeface="Monda Bold"/>
                <a:cs typeface="Monda Bold"/>
                <a:sym typeface="Monda Bold"/>
              </a:rPr>
              <a:t>PLAN OF IMPLEMENTATION</a:t>
            </a:r>
          </a:p>
        </p:txBody>
      </p:sp>
      <p:sp>
        <p:nvSpPr>
          <p:cNvPr id="7" name="TextBox 7"/>
          <p:cNvSpPr txBox="1"/>
          <p:nvPr/>
        </p:nvSpPr>
        <p:spPr>
          <a:xfrm>
            <a:off x="3367119" y="3019164"/>
            <a:ext cx="12900731" cy="6068769"/>
          </a:xfrm>
          <a:prstGeom prst="rect">
            <a:avLst/>
          </a:prstGeom>
        </p:spPr>
        <p:txBody>
          <a:bodyPr lIns="0" tIns="0" rIns="0" bIns="0" rtlCol="0" anchor="t">
            <a:spAutoFit/>
          </a:bodyPr>
          <a:lstStyle/>
          <a:p>
            <a:pPr algn="l">
              <a:lnSpc>
                <a:spcPts val="5376"/>
              </a:lnSpc>
            </a:pPr>
            <a:r>
              <a:rPr lang="en-US" sz="3840">
                <a:solidFill>
                  <a:srgbClr val="002B58"/>
                </a:solidFill>
                <a:latin typeface="Canva Sans"/>
                <a:ea typeface="Canva Sans"/>
                <a:cs typeface="Canva Sans"/>
                <a:sym typeface="Canva Sans"/>
              </a:rPr>
              <a:t>Architecture Layers:</a:t>
            </a:r>
          </a:p>
          <a:p>
            <a:pPr algn="l">
              <a:lnSpc>
                <a:spcPts val="5376"/>
              </a:lnSpc>
            </a:pPr>
            <a:r>
              <a:rPr lang="en-US" sz="3840">
                <a:solidFill>
                  <a:srgbClr val="002B58"/>
                </a:solidFill>
                <a:latin typeface="Canva Sans"/>
                <a:ea typeface="Canva Sans"/>
                <a:cs typeface="Canva Sans"/>
                <a:sym typeface="Canva Sans"/>
              </a:rPr>
              <a:t>1) IoT (Things) – Wearables, bio and activity sensors</a:t>
            </a:r>
          </a:p>
          <a:p>
            <a:pPr algn="l">
              <a:lnSpc>
                <a:spcPts val="5376"/>
              </a:lnSpc>
            </a:pPr>
            <a:r>
              <a:rPr lang="en-US" sz="3840">
                <a:solidFill>
                  <a:srgbClr val="002B58"/>
                </a:solidFill>
                <a:latin typeface="Canva Sans"/>
                <a:ea typeface="Canva Sans"/>
                <a:cs typeface="Canva Sans"/>
                <a:sym typeface="Canva Sans"/>
              </a:rPr>
              <a:t>2) Sink Layer – Mobile devices and smartwatches for data forwarding</a:t>
            </a:r>
          </a:p>
          <a:p>
            <a:pPr algn="l">
              <a:lnSpc>
                <a:spcPts val="5376"/>
              </a:lnSpc>
            </a:pPr>
            <a:r>
              <a:rPr lang="en-US" sz="3840">
                <a:solidFill>
                  <a:srgbClr val="002B58"/>
                </a:solidFill>
                <a:latin typeface="Canva Sans"/>
                <a:ea typeface="Canva Sans"/>
                <a:cs typeface="Canva Sans"/>
                <a:sym typeface="Canva Sans"/>
              </a:rPr>
              <a:t>3) Fog Layer – Local computing with modules for task scheduling, emergency detection, and context management</a:t>
            </a:r>
          </a:p>
          <a:p>
            <a:pPr algn="l">
              <a:lnSpc>
                <a:spcPts val="5376"/>
              </a:lnSpc>
            </a:pPr>
            <a:r>
              <a:rPr lang="en-US" sz="3840">
                <a:solidFill>
                  <a:srgbClr val="002B58"/>
                </a:solidFill>
                <a:latin typeface="Canva Sans"/>
                <a:ea typeface="Canva Sans"/>
                <a:cs typeface="Canva Sans"/>
                <a:sym typeface="Canva Sans"/>
              </a:rPr>
              <a:t>4) Cloud Layer – For long-term storage and non-urgent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8456" y="2190626"/>
            <a:ext cx="18111089" cy="8014157"/>
          </a:xfrm>
          <a:custGeom>
            <a:avLst/>
            <a:gdLst/>
            <a:ahLst/>
            <a:cxnLst/>
            <a:rect l="l" t="t" r="r" b="b"/>
            <a:pathLst>
              <a:path w="18111089" h="8014157">
                <a:moveTo>
                  <a:pt x="0" y="0"/>
                </a:moveTo>
                <a:lnTo>
                  <a:pt x="18111088" y="0"/>
                </a:lnTo>
                <a:lnTo>
                  <a:pt x="18111088" y="8014157"/>
                </a:lnTo>
                <a:lnTo>
                  <a:pt x="0" y="8014157"/>
                </a:lnTo>
                <a:lnTo>
                  <a:pt x="0" y="0"/>
                </a:lnTo>
                <a:close/>
              </a:path>
            </a:pathLst>
          </a:custGeom>
          <a:blipFill>
            <a:blip r:embed="rId5"/>
            <a:stretch>
              <a:fillRect/>
            </a:stretch>
          </a:blipFill>
        </p:spPr>
      </p:sp>
      <p:sp>
        <p:nvSpPr>
          <p:cNvPr id="6" name="TextBox 6"/>
          <p:cNvSpPr txBox="1"/>
          <p:nvPr/>
        </p:nvSpPr>
        <p:spPr>
          <a:xfrm>
            <a:off x="5510790" y="-77929"/>
            <a:ext cx="7266419" cy="2098957"/>
          </a:xfrm>
          <a:prstGeom prst="rect">
            <a:avLst/>
          </a:prstGeom>
        </p:spPr>
        <p:txBody>
          <a:bodyPr lIns="0" tIns="0" rIns="0" bIns="0" rtlCol="0" anchor="t">
            <a:spAutoFit/>
          </a:bodyPr>
          <a:lstStyle/>
          <a:p>
            <a:pPr algn="ctr">
              <a:lnSpc>
                <a:spcPts val="8450"/>
              </a:lnSpc>
            </a:pPr>
            <a:r>
              <a:rPr lang="en-US" sz="6036" b="1">
                <a:solidFill>
                  <a:srgbClr val="002B58"/>
                </a:solidFill>
                <a:latin typeface="Monda Bold"/>
                <a:ea typeface="Monda Bold"/>
                <a:cs typeface="Monda Bold"/>
                <a:sym typeface="Monda Bold"/>
              </a:rPr>
              <a:t>ARCHITECTURE &amp; DATA FLOW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Freeform 3"/>
          <p:cNvSpPr/>
          <p:nvPr/>
        </p:nvSpPr>
        <p:spPr>
          <a:xfrm flipV="1">
            <a:off x="-1280483" y="-701623"/>
            <a:ext cx="9295205" cy="5948931"/>
          </a:xfrm>
          <a:custGeom>
            <a:avLst/>
            <a:gdLst/>
            <a:ahLst/>
            <a:cxnLst/>
            <a:rect l="l" t="t" r="r" b="b"/>
            <a:pathLst>
              <a:path w="9295205" h="5948931">
                <a:moveTo>
                  <a:pt x="0" y="5948932"/>
                </a:moveTo>
                <a:lnTo>
                  <a:pt x="9295205" y="5948932"/>
                </a:lnTo>
                <a:lnTo>
                  <a:pt x="9295205" y="0"/>
                </a:lnTo>
                <a:lnTo>
                  <a:pt x="0" y="0"/>
                </a:lnTo>
                <a:lnTo>
                  <a:pt x="0" y="5948932"/>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0" y="587540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4307884" y="2471897"/>
            <a:ext cx="12668015" cy="3403509"/>
          </a:xfrm>
          <a:prstGeom prst="rect">
            <a:avLst/>
          </a:prstGeom>
        </p:spPr>
        <p:txBody>
          <a:bodyPr lIns="0" tIns="0" rIns="0" bIns="0" rtlCol="0" anchor="t">
            <a:spAutoFit/>
          </a:bodyPr>
          <a:lstStyle/>
          <a:p>
            <a:pPr algn="l">
              <a:lnSpc>
                <a:spcPts val="4555"/>
              </a:lnSpc>
            </a:pPr>
            <a:r>
              <a:rPr lang="en-US" sz="3253">
                <a:solidFill>
                  <a:srgbClr val="002B58"/>
                </a:solidFill>
                <a:latin typeface="Monda"/>
                <a:ea typeface="Monda"/>
                <a:cs typeface="Monda"/>
                <a:sym typeface="Monda"/>
              </a:rPr>
              <a:t>The Edge Solution refers to a computing strategy where data is processed, analyzed, and acted upon directly at or near the source of data generation — such as IoT devices, sensors, or nearby local gateways — rather than sending all the data to a centralized cloud server for processing.</a:t>
            </a:r>
          </a:p>
          <a:p>
            <a:pPr algn="l">
              <a:lnSpc>
                <a:spcPts val="4555"/>
              </a:lnSpc>
            </a:pPr>
            <a:endParaRPr lang="en-US" sz="3253">
              <a:solidFill>
                <a:srgbClr val="002B58"/>
              </a:solidFill>
              <a:latin typeface="Monda"/>
              <a:ea typeface="Monda"/>
              <a:cs typeface="Monda"/>
              <a:sym typeface="Monda"/>
            </a:endParaRPr>
          </a:p>
        </p:txBody>
      </p:sp>
      <p:sp>
        <p:nvSpPr>
          <p:cNvPr id="7" name="TextBox 7"/>
          <p:cNvSpPr txBox="1"/>
          <p:nvPr/>
        </p:nvSpPr>
        <p:spPr>
          <a:xfrm>
            <a:off x="4465455" y="901612"/>
            <a:ext cx="13267041" cy="1371231"/>
          </a:xfrm>
          <a:prstGeom prst="rect">
            <a:avLst/>
          </a:prstGeom>
        </p:spPr>
        <p:txBody>
          <a:bodyPr lIns="0" tIns="0" rIns="0" bIns="0" rtlCol="0" anchor="t">
            <a:spAutoFit/>
          </a:bodyPr>
          <a:lstStyle/>
          <a:p>
            <a:pPr algn="ctr">
              <a:lnSpc>
                <a:spcPts val="11248"/>
              </a:lnSpc>
            </a:pPr>
            <a:r>
              <a:rPr lang="en-US" sz="8034" b="1">
                <a:solidFill>
                  <a:srgbClr val="002B58"/>
                </a:solidFill>
                <a:latin typeface="Monda Bold"/>
                <a:ea typeface="Monda Bold"/>
                <a:cs typeface="Monda Bold"/>
                <a:sym typeface="Monda Bold"/>
              </a:rPr>
              <a:t>WHY FOG COMPUTING ?</a:t>
            </a:r>
          </a:p>
        </p:txBody>
      </p:sp>
      <p:sp>
        <p:nvSpPr>
          <p:cNvPr id="8" name="TextBox 8"/>
          <p:cNvSpPr txBox="1"/>
          <p:nvPr/>
        </p:nvSpPr>
        <p:spPr>
          <a:xfrm>
            <a:off x="4465455" y="5818256"/>
            <a:ext cx="12202682" cy="4230284"/>
          </a:xfrm>
          <a:prstGeom prst="rect">
            <a:avLst/>
          </a:prstGeom>
        </p:spPr>
        <p:txBody>
          <a:bodyPr lIns="0" tIns="0" rIns="0" bIns="0" rtlCol="0" anchor="t">
            <a:spAutoFit/>
          </a:bodyPr>
          <a:lstStyle/>
          <a:p>
            <a:pPr algn="l">
              <a:lnSpc>
                <a:spcPts val="4471"/>
              </a:lnSpc>
            </a:pPr>
            <a:r>
              <a:rPr lang="en-US" sz="3194">
                <a:solidFill>
                  <a:srgbClr val="002B58"/>
                </a:solidFill>
                <a:latin typeface="Canva Sans"/>
                <a:ea typeface="Canva Sans"/>
                <a:cs typeface="Canva Sans"/>
                <a:sym typeface="Canva Sans"/>
              </a:rPr>
              <a:t>BENEFITS:</a:t>
            </a:r>
          </a:p>
          <a:p>
            <a:pPr algn="l">
              <a:lnSpc>
                <a:spcPts val="2926"/>
              </a:lnSpc>
            </a:pPr>
            <a:endParaRPr lang="en-US" sz="3194">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1. Ultra-low latency                                                             6. Lower cloud costs</a:t>
            </a:r>
          </a:p>
          <a:p>
            <a:pPr algn="l">
              <a:lnSpc>
                <a:spcPts val="2926"/>
              </a:lnSpc>
            </a:pPr>
            <a:endParaRPr lang="en-US" sz="2090">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2. Real-time decision making                                          7. Context-aware processing</a:t>
            </a:r>
          </a:p>
          <a:p>
            <a:pPr algn="l">
              <a:lnSpc>
                <a:spcPts val="2926"/>
              </a:lnSpc>
            </a:pPr>
            <a:endParaRPr lang="en-US" sz="2090">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3. Reduced bandwidth usage                                          8. Improved quality of healthcare services</a:t>
            </a:r>
          </a:p>
          <a:p>
            <a:pPr algn="l">
              <a:lnSpc>
                <a:spcPts val="2926"/>
              </a:lnSpc>
            </a:pPr>
            <a:r>
              <a:rPr lang="en-US" sz="2090">
                <a:solidFill>
                  <a:srgbClr val="002B58"/>
                </a:solidFill>
                <a:latin typeface="Canva Sans"/>
                <a:ea typeface="Canva Sans"/>
                <a:cs typeface="Canva Sans"/>
                <a:sym typeface="Canva Sans"/>
              </a:rPr>
              <a:t>                                                                                               </a:t>
            </a:r>
          </a:p>
          <a:p>
            <a:pPr algn="l">
              <a:lnSpc>
                <a:spcPts val="2926"/>
              </a:lnSpc>
            </a:pPr>
            <a:r>
              <a:rPr lang="en-US" sz="2090">
                <a:solidFill>
                  <a:srgbClr val="002B58"/>
                </a:solidFill>
                <a:latin typeface="Canva Sans"/>
                <a:ea typeface="Canva Sans"/>
                <a:cs typeface="Canva Sans"/>
                <a:sym typeface="Canva Sans"/>
              </a:rPr>
              <a:t>4. Enhanced data privacy and security                        9. Scalability</a:t>
            </a:r>
          </a:p>
          <a:p>
            <a:pPr algn="l">
              <a:lnSpc>
                <a:spcPts val="2926"/>
              </a:lnSpc>
            </a:pPr>
            <a:endParaRPr lang="en-US" sz="2090">
              <a:solidFill>
                <a:srgbClr val="002B58"/>
              </a:solidFill>
              <a:latin typeface="Canva Sans"/>
              <a:ea typeface="Canva Sans"/>
              <a:cs typeface="Canva Sans"/>
              <a:sym typeface="Canva Sans"/>
            </a:endParaRPr>
          </a:p>
          <a:p>
            <a:pPr algn="l">
              <a:lnSpc>
                <a:spcPts val="2926"/>
              </a:lnSpc>
            </a:pPr>
            <a:r>
              <a:rPr lang="en-US" sz="2090">
                <a:solidFill>
                  <a:srgbClr val="002B58"/>
                </a:solidFill>
                <a:latin typeface="Canva Sans"/>
                <a:ea typeface="Canva Sans"/>
                <a:cs typeface="Canva Sans"/>
                <a:sym typeface="Canva Sans"/>
              </a:rPr>
              <a:t>5. Cloud independence                                                    10. Seamless integration with fog and cloud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4790631" y="-3420266"/>
            <a:ext cx="5568589" cy="7775011"/>
          </a:xfrm>
          <a:custGeom>
            <a:avLst/>
            <a:gdLst/>
            <a:ahLst/>
            <a:cxnLst/>
            <a:rect l="l" t="t" r="r" b="b"/>
            <a:pathLst>
              <a:path w="5568589" h="7775011">
                <a:moveTo>
                  <a:pt x="0" y="0"/>
                </a:moveTo>
                <a:lnTo>
                  <a:pt x="5568589" y="0"/>
                </a:lnTo>
                <a:lnTo>
                  <a:pt x="5568589" y="7775011"/>
                </a:lnTo>
                <a:lnTo>
                  <a:pt x="0" y="77750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635017" y="4354745"/>
            <a:ext cx="7584867" cy="5053418"/>
          </a:xfrm>
          <a:custGeom>
            <a:avLst/>
            <a:gdLst/>
            <a:ahLst/>
            <a:cxnLst/>
            <a:rect l="l" t="t" r="r" b="b"/>
            <a:pathLst>
              <a:path w="7584867" h="5053418">
                <a:moveTo>
                  <a:pt x="0" y="0"/>
                </a:moveTo>
                <a:lnTo>
                  <a:pt x="7584867" y="0"/>
                </a:lnTo>
                <a:lnTo>
                  <a:pt x="7584867" y="5053418"/>
                </a:lnTo>
                <a:lnTo>
                  <a:pt x="0" y="5053418"/>
                </a:lnTo>
                <a:lnTo>
                  <a:pt x="0" y="0"/>
                </a:lnTo>
                <a:close/>
              </a:path>
            </a:pathLst>
          </a:custGeom>
          <a:blipFill>
            <a:blip r:embed="rId4"/>
            <a:stretch>
              <a:fillRect/>
            </a:stretch>
          </a:blipFill>
        </p:spPr>
      </p:sp>
      <p:sp>
        <p:nvSpPr>
          <p:cNvPr id="6" name="TextBox 6"/>
          <p:cNvSpPr txBox="1"/>
          <p:nvPr/>
        </p:nvSpPr>
        <p:spPr>
          <a:xfrm>
            <a:off x="1028700" y="1785113"/>
            <a:ext cx="11699089" cy="1699803"/>
          </a:xfrm>
          <a:prstGeom prst="rect">
            <a:avLst/>
          </a:prstGeom>
        </p:spPr>
        <p:txBody>
          <a:bodyPr lIns="0" tIns="0" rIns="0" bIns="0" rtlCol="0" anchor="t">
            <a:spAutoFit/>
          </a:bodyPr>
          <a:lstStyle/>
          <a:p>
            <a:pPr algn="l">
              <a:lnSpc>
                <a:spcPts val="3435"/>
              </a:lnSpc>
            </a:pPr>
            <a:r>
              <a:rPr lang="en-US" sz="2453" dirty="0">
                <a:solidFill>
                  <a:srgbClr val="002B58"/>
                </a:solidFill>
                <a:latin typeface="Monda"/>
                <a:ea typeface="Monda"/>
                <a:cs typeface="Monda"/>
                <a:sym typeface="Monda"/>
              </a:rPr>
              <a:t>A Fog Broker is the central controller at the fog layer responsible for managing tasks coming from IoT devices.</a:t>
            </a:r>
          </a:p>
          <a:p>
            <a:pPr algn="l">
              <a:lnSpc>
                <a:spcPts val="3435"/>
              </a:lnSpc>
            </a:pPr>
            <a:r>
              <a:rPr lang="en-US" sz="2453" dirty="0">
                <a:solidFill>
                  <a:srgbClr val="002B58"/>
                </a:solidFill>
                <a:latin typeface="Monda"/>
                <a:ea typeface="Monda"/>
                <a:cs typeface="Monda"/>
                <a:sym typeface="Monda"/>
              </a:rPr>
              <a:t> It ensures that data is processed intelligently, quickly, and efficiently — especially critical in healthcare scenarios.</a:t>
            </a:r>
          </a:p>
        </p:txBody>
      </p:sp>
      <p:sp>
        <p:nvSpPr>
          <p:cNvPr id="7" name="TextBox 7"/>
          <p:cNvSpPr txBox="1"/>
          <p:nvPr/>
        </p:nvSpPr>
        <p:spPr>
          <a:xfrm>
            <a:off x="247610" y="266884"/>
            <a:ext cx="13859099" cy="1371231"/>
          </a:xfrm>
          <a:prstGeom prst="rect">
            <a:avLst/>
          </a:prstGeom>
        </p:spPr>
        <p:txBody>
          <a:bodyPr lIns="0" tIns="0" rIns="0" bIns="0" rtlCol="0" anchor="t">
            <a:spAutoFit/>
          </a:bodyPr>
          <a:lstStyle/>
          <a:p>
            <a:pPr algn="ctr">
              <a:lnSpc>
                <a:spcPts val="11248"/>
              </a:lnSpc>
            </a:pPr>
            <a:r>
              <a:rPr lang="en-US" sz="8034" b="1" dirty="0">
                <a:solidFill>
                  <a:srgbClr val="002B58"/>
                </a:solidFill>
                <a:latin typeface="Monda Bold"/>
                <a:ea typeface="Monda Bold"/>
                <a:cs typeface="Monda Bold"/>
                <a:sym typeface="Monda Bold"/>
              </a:rPr>
              <a:t>FOG BROKER MODULE :</a:t>
            </a:r>
          </a:p>
        </p:txBody>
      </p:sp>
      <p:sp>
        <p:nvSpPr>
          <p:cNvPr id="8" name="TextBox 8"/>
          <p:cNvSpPr txBox="1"/>
          <p:nvPr/>
        </p:nvSpPr>
        <p:spPr>
          <a:xfrm>
            <a:off x="1028700" y="3765586"/>
            <a:ext cx="9606317" cy="6708233"/>
          </a:xfrm>
          <a:prstGeom prst="rect">
            <a:avLst/>
          </a:prstGeom>
        </p:spPr>
        <p:txBody>
          <a:bodyPr lIns="0" tIns="0" rIns="0" bIns="0" rtlCol="0" anchor="t">
            <a:spAutoFit/>
          </a:bodyPr>
          <a:lstStyle/>
          <a:p>
            <a:pPr algn="l">
              <a:lnSpc>
                <a:spcPts val="3529"/>
              </a:lnSpc>
            </a:pPr>
            <a:r>
              <a:rPr lang="en-US" sz="2521" dirty="0">
                <a:solidFill>
                  <a:srgbClr val="002B58"/>
                </a:solidFill>
                <a:latin typeface="Canva Sans"/>
                <a:ea typeface="Canva Sans"/>
                <a:cs typeface="Canva Sans"/>
                <a:sym typeface="Canva Sans"/>
              </a:rPr>
              <a:t>Explanation of Flow:</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Task Receiver – Gets incoming healthcare data from sink layer (e.g., heart rate, SpO₂).</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Task Analyzer – Flags urgency (e.g., SpO₂ &lt; 90%) using rules or ML.</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Security Manager – Handles access, authentication, encryption.</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Scheduler – Applies WSM for priority + MBAR for node allocation.</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Resource Manager – Tracks available fog resources to prevent overload.</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Dispatcher – Sends tasks to fog/cloud nodes accordingly.</a:t>
            </a:r>
          </a:p>
          <a:p>
            <a:pPr marL="544355" lvl="1" indent="-272177" algn="l">
              <a:lnSpc>
                <a:spcPts val="3529"/>
              </a:lnSpc>
              <a:buAutoNum type="arabicPeriod"/>
            </a:pPr>
            <a:r>
              <a:rPr lang="en-US" sz="2521" dirty="0">
                <a:solidFill>
                  <a:srgbClr val="002B58"/>
                </a:solidFill>
                <a:latin typeface="Canva Sans"/>
                <a:ea typeface="Canva Sans"/>
                <a:cs typeface="Canva Sans"/>
                <a:sym typeface="Canva Sans"/>
              </a:rPr>
              <a:t>Data Logger – Stores task outcomes for analysis, debugging, or AI training.</a:t>
            </a:r>
          </a:p>
          <a:p>
            <a:pPr algn="l">
              <a:lnSpc>
                <a:spcPts val="3529"/>
              </a:lnSpc>
            </a:pPr>
            <a:endParaRPr lang="en-US" sz="2521" dirty="0">
              <a:solidFill>
                <a:srgbClr val="002B58"/>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p:cNvSpPr/>
          <p:nvPr/>
        </p:nvSpPr>
        <p:spPr>
          <a:xfrm>
            <a:off x="-646086" y="6399494"/>
            <a:ext cx="5568589" cy="7775011"/>
          </a:xfrm>
          <a:custGeom>
            <a:avLst/>
            <a:gdLst/>
            <a:ahLst/>
            <a:cxnLst/>
            <a:rect l="l" t="t" r="r" b="b"/>
            <a:pathLst>
              <a:path w="5568589" h="7775011">
                <a:moveTo>
                  <a:pt x="0" y="0"/>
                </a:moveTo>
                <a:lnTo>
                  <a:pt x="5568589" y="0"/>
                </a:lnTo>
                <a:lnTo>
                  <a:pt x="5568589" y="7775012"/>
                </a:lnTo>
                <a:lnTo>
                  <a:pt x="0" y="77750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57093" y="1270003"/>
            <a:ext cx="13997563" cy="953135"/>
          </a:xfrm>
          <a:prstGeom prst="rect">
            <a:avLst/>
          </a:prstGeom>
        </p:spPr>
        <p:txBody>
          <a:bodyPr lIns="0" tIns="0" rIns="0" bIns="0" rtlCol="0" anchor="t">
            <a:spAutoFit/>
          </a:bodyPr>
          <a:lstStyle/>
          <a:p>
            <a:pPr algn="ctr">
              <a:lnSpc>
                <a:spcPts val="7839"/>
              </a:lnSpc>
            </a:pPr>
            <a:r>
              <a:rPr lang="en-US" sz="5599" b="1" dirty="0">
                <a:solidFill>
                  <a:srgbClr val="002B58"/>
                </a:solidFill>
                <a:latin typeface="Monda Bold"/>
                <a:ea typeface="Monda Bold"/>
                <a:cs typeface="Monda Bold"/>
                <a:sym typeface="Monda Bold"/>
              </a:rPr>
              <a:t>TASK SCHEDULING &amp; ALLOCATION</a:t>
            </a:r>
          </a:p>
        </p:txBody>
      </p:sp>
      <p:sp>
        <p:nvSpPr>
          <p:cNvPr id="7" name="TextBox 7"/>
          <p:cNvSpPr txBox="1"/>
          <p:nvPr/>
        </p:nvSpPr>
        <p:spPr>
          <a:xfrm>
            <a:off x="1311249" y="3140041"/>
            <a:ext cx="16653668" cy="5703647"/>
          </a:xfrm>
          <a:prstGeom prst="rect">
            <a:avLst/>
          </a:prstGeom>
        </p:spPr>
        <p:txBody>
          <a:bodyPr lIns="0" tIns="0" rIns="0" bIns="0" rtlCol="0" anchor="t">
            <a:spAutoFit/>
          </a:bodyPr>
          <a:lstStyle/>
          <a:p>
            <a:pPr algn="l">
              <a:lnSpc>
                <a:spcPts val="3775"/>
              </a:lnSpc>
            </a:pPr>
            <a:r>
              <a:rPr lang="en-US" sz="2696" dirty="0">
                <a:solidFill>
                  <a:srgbClr val="002B58"/>
                </a:solidFill>
                <a:latin typeface="Canva Sans"/>
                <a:ea typeface="Canva Sans"/>
                <a:cs typeface="Canva Sans"/>
                <a:sym typeface="Canva Sans"/>
              </a:rPr>
              <a:t>In healthcare IoT systems, tasks such as patient vital monitoring, emergency alerts, or routine data logging must be scheduled and processed based on their urgency, resource demand, and network condition.</a:t>
            </a:r>
          </a:p>
          <a:p>
            <a:pPr algn="l">
              <a:lnSpc>
                <a:spcPts val="3775"/>
              </a:lnSpc>
            </a:pPr>
            <a:r>
              <a:rPr lang="en-US" sz="2696" dirty="0">
                <a:solidFill>
                  <a:srgbClr val="002B58"/>
                </a:solidFill>
                <a:latin typeface="Canva Sans"/>
                <a:ea typeface="Canva Sans"/>
                <a:cs typeface="Canva Sans"/>
                <a:sym typeface="Canva Sans"/>
              </a:rPr>
              <a:t>Since not all tasks are equally critical, an intelligent system must:</a:t>
            </a:r>
          </a:p>
          <a:p>
            <a:pPr marL="582274" lvl="1" indent="-291137" algn="l">
              <a:lnSpc>
                <a:spcPts val="3775"/>
              </a:lnSpc>
              <a:buFont typeface="Arial"/>
              <a:buChar char="•"/>
            </a:pPr>
            <a:r>
              <a:rPr lang="en-US" sz="2696" dirty="0">
                <a:solidFill>
                  <a:srgbClr val="002B58"/>
                </a:solidFill>
                <a:latin typeface="Canva Sans"/>
                <a:ea typeface="Canva Sans"/>
                <a:cs typeface="Canva Sans"/>
                <a:sym typeface="Canva Sans"/>
              </a:rPr>
              <a:t>Evaluate tasks based on urgency and requirements</a:t>
            </a:r>
          </a:p>
          <a:p>
            <a:pPr marL="582274" lvl="1" indent="-291137" algn="l">
              <a:lnSpc>
                <a:spcPts val="3775"/>
              </a:lnSpc>
              <a:buFont typeface="Arial"/>
              <a:buChar char="•"/>
            </a:pPr>
            <a:r>
              <a:rPr lang="en-US" sz="2696" dirty="0">
                <a:solidFill>
                  <a:srgbClr val="002B58"/>
                </a:solidFill>
                <a:latin typeface="Canva Sans"/>
                <a:ea typeface="Canva Sans"/>
                <a:cs typeface="Canva Sans"/>
                <a:sym typeface="Canva Sans"/>
              </a:rPr>
              <a:t>Prioritize time-sensitive or life-threatening tasks (e.g., abnormal ECG)</a:t>
            </a:r>
          </a:p>
          <a:p>
            <a:pPr marL="582274" lvl="1" indent="-291137" algn="l">
              <a:lnSpc>
                <a:spcPts val="3775"/>
              </a:lnSpc>
              <a:buFont typeface="Arial"/>
              <a:buChar char="•"/>
            </a:pPr>
            <a:r>
              <a:rPr lang="en-US" sz="2696" dirty="0">
                <a:solidFill>
                  <a:srgbClr val="002B58"/>
                </a:solidFill>
                <a:latin typeface="Canva Sans"/>
                <a:ea typeface="Canva Sans"/>
                <a:cs typeface="Canva Sans"/>
                <a:sym typeface="Canva Sans"/>
              </a:rPr>
              <a:t>Assign them to the best-suited node (fog or cloud)</a:t>
            </a:r>
          </a:p>
          <a:p>
            <a:pPr algn="l">
              <a:lnSpc>
                <a:spcPts val="3775"/>
              </a:lnSpc>
            </a:pPr>
            <a:endParaRPr lang="en-US" sz="2696" dirty="0">
              <a:solidFill>
                <a:srgbClr val="002B58"/>
              </a:solidFill>
              <a:latin typeface="Canva Sans"/>
              <a:ea typeface="Canva Sans"/>
              <a:cs typeface="Canva Sans"/>
              <a:sym typeface="Canva Sans"/>
            </a:endParaRPr>
          </a:p>
          <a:p>
            <a:pPr algn="l">
              <a:lnSpc>
                <a:spcPts val="3775"/>
              </a:lnSpc>
            </a:pPr>
            <a:r>
              <a:rPr lang="en-US" sz="2696" b="1" dirty="0">
                <a:solidFill>
                  <a:srgbClr val="002B58"/>
                </a:solidFill>
                <a:latin typeface="Canva Sans Bold"/>
                <a:ea typeface="Canva Sans Bold"/>
                <a:cs typeface="Canva Sans Bold"/>
                <a:sym typeface="Canva Sans Bold"/>
              </a:rPr>
              <a:t>Two key algorithms are used in this architecture:</a:t>
            </a:r>
          </a:p>
          <a:p>
            <a:pPr marL="582274" lvl="1" indent="-291137" algn="l">
              <a:lnSpc>
                <a:spcPts val="3775"/>
              </a:lnSpc>
              <a:buAutoNum type="arabicPeriod"/>
            </a:pPr>
            <a:r>
              <a:rPr lang="en-US" sz="2696" b="1" dirty="0">
                <a:solidFill>
                  <a:srgbClr val="002B58"/>
                </a:solidFill>
                <a:latin typeface="Canva Sans Bold"/>
                <a:ea typeface="Canva Sans Bold"/>
                <a:cs typeface="Canva Sans Bold"/>
                <a:sym typeface="Canva Sans Bold"/>
              </a:rPr>
              <a:t>Weighted Sum Method (WSM) for prioritization</a:t>
            </a:r>
          </a:p>
          <a:p>
            <a:pPr marL="582274" lvl="1" indent="-291137" algn="l">
              <a:lnSpc>
                <a:spcPts val="3775"/>
              </a:lnSpc>
              <a:buAutoNum type="arabicPeriod"/>
            </a:pPr>
            <a:r>
              <a:rPr lang="en-US" sz="2696" b="1" dirty="0">
                <a:solidFill>
                  <a:srgbClr val="002B58"/>
                </a:solidFill>
                <a:latin typeface="Canva Sans Bold"/>
                <a:ea typeface="Canva Sans Bold"/>
                <a:cs typeface="Canva Sans Bold"/>
                <a:sym typeface="Canva Sans Bold"/>
              </a:rPr>
              <a:t>Modified Best Available Resource (MBAR) for allocation</a:t>
            </a:r>
          </a:p>
          <a:p>
            <a:pPr algn="l">
              <a:lnSpc>
                <a:spcPts val="3775"/>
              </a:lnSpc>
            </a:pPr>
            <a:endParaRPr lang="en-US" sz="2696" b="1" dirty="0">
              <a:solidFill>
                <a:srgbClr val="002B58"/>
              </a:solidFill>
              <a:latin typeface="Canva Sans Bold"/>
              <a:ea typeface="Canva Sans Bold"/>
              <a:cs typeface="Canva Sans Bold"/>
              <a:sym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1436</Words>
  <Application>Microsoft Office PowerPoint</Application>
  <PresentationFormat>Custom</PresentationFormat>
  <Paragraphs>142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Monda Bold</vt:lpstr>
      <vt:lpstr>Monda</vt:lpstr>
      <vt:lpstr>Canva Sans Bold</vt:lpstr>
      <vt:lpstr>Calibri</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Elegant Presentation</dc:title>
  <cp:lastModifiedBy>nikshith gurram</cp:lastModifiedBy>
  <cp:revision>3</cp:revision>
  <dcterms:created xsi:type="dcterms:W3CDTF">2006-08-16T00:00:00Z</dcterms:created>
  <dcterms:modified xsi:type="dcterms:W3CDTF">2025-09-12T03:24:52Z</dcterms:modified>
  <dc:identifier>DAGvZ9g3LaA</dc:identifier>
</cp:coreProperties>
</file>