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66" r:id="rId5"/>
    <p:sldId id="272" r:id="rId6"/>
    <p:sldId id="261" r:id="rId7"/>
    <p:sldId id="277" r:id="rId8"/>
    <p:sldId id="278" r:id="rId9"/>
    <p:sldId id="295" r:id="rId10"/>
    <p:sldId id="281" r:id="rId11"/>
    <p:sldId id="289" r:id="rId12"/>
    <p:sldId id="283" r:id="rId13"/>
    <p:sldId id="290" r:id="rId14"/>
    <p:sldId id="291" r:id="rId15"/>
    <p:sldId id="287" r:id="rId16"/>
    <p:sldId id="297" r:id="rId17"/>
    <p:sldId id="298" r:id="rId18"/>
    <p:sldId id="299" r:id="rId19"/>
    <p:sldId id="300" r:id="rId20"/>
    <p:sldId id="286" r:id="rId21"/>
    <p:sldId id="29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144" y="114300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US" sz="4000" dirty="0"/>
              <a:t>Reward-Oriented Task Offloading Under Limited Edge Server Power for Multiaccess Edge Computing</a:t>
            </a:r>
            <a:br>
              <a:rPr lang="en-US" sz="4000" dirty="0"/>
            </a:b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Minseok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Song , </a:t>
            </a: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Yeongju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Lee and </a:t>
            </a: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Kyungmin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231" y="4591595"/>
            <a:ext cx="9052560" cy="1188720"/>
          </a:xfrm>
        </p:spPr>
        <p:txBody>
          <a:bodyPr vert="horz" lIns="91440" tIns="45720" rIns="91440" bIns="45720" rtlCol="0" anchor="t" anchorCtr="0">
            <a:normAutofit fontScale="62500" lnSpcReduction="20000"/>
          </a:bodyPr>
          <a:lstStyle/>
          <a:p>
            <a:pPr algn="l"/>
            <a:r>
              <a:rPr lang="en-US" dirty="0"/>
              <a:t>Adarssh KG      :CB.SC.U4CSE23658</a:t>
            </a:r>
          </a:p>
          <a:p>
            <a:pPr algn="l"/>
            <a:r>
              <a:rPr lang="en-US" dirty="0"/>
              <a:t>Ravindran G     :CB.SC.U4CSE23647</a:t>
            </a:r>
          </a:p>
          <a:p>
            <a:pPr algn="l"/>
            <a:r>
              <a:rPr lang="en-US" dirty="0"/>
              <a:t>Pratyush Yadav :CB.SC.U4CSE23641</a:t>
            </a:r>
          </a:p>
          <a:p>
            <a:pPr algn="l"/>
            <a:r>
              <a:rPr lang="en-US" dirty="0" err="1"/>
              <a:t>Paarthu</a:t>
            </a:r>
            <a:r>
              <a:rPr lang="en-US" dirty="0"/>
              <a:t>  Reddy: CB.SC.U4CSE23639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4BA3-ACD2-2943-007B-06E12F15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64592"/>
            <a:ext cx="4663440" cy="539496"/>
          </a:xfrm>
        </p:spPr>
        <p:txBody>
          <a:bodyPr>
            <a:normAutofit/>
          </a:bodyPr>
          <a:lstStyle/>
          <a:p>
            <a:r>
              <a:rPr lang="en-US" sz="2800" dirty="0"/>
              <a:t>EAP with task splitting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241B-3A9B-54AE-79A3-5205D5DC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768096"/>
            <a:ext cx="6272784" cy="59253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  “Splitting the task, not the performance.”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task offloading using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network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graph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 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SPFA (Shortest Path Faster Algorithm)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minimum-cost augmenting paths.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Maximizes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reward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limited edge power.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Updates flows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task-server pair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selects best split combinations.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(there is a shortest and a cheapest path exists from source to sink in the residual graph): do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Find the path using SPFA.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For each edge (a → b) along that path: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Update the forward flow f(a, b) and the reverse flow f(b, a).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edge from a task vᵢ to an edge server wⱼ, it checks if there's any remaining flow (f(vᵢ, wⱼ) &gt; 0) and while the flow is there, It assigns that portion of the task to server j using the variable Xᵢ,ˢᵘᵇ and increments the task split counter and reduces the flow value by 1 to reflect assignment.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Output: Assignment of split tasks to ESs without violating power constraints.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8A682-93B3-EC23-64E8-FA75AD5BADF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598664" y="165608"/>
            <a:ext cx="4271559" cy="6527800"/>
          </a:xfrm>
        </p:spPr>
      </p:pic>
    </p:spTree>
    <p:extLst>
      <p:ext uri="{BB962C8B-B14F-4D97-AF65-F5344CB8AC3E}">
        <p14:creationId xmlns:p14="http://schemas.microsoft.com/office/powerpoint/2010/main" val="346609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7459-3139-B422-3275-C6ADC96E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219456"/>
            <a:ext cx="5138928" cy="612648"/>
          </a:xfrm>
        </p:spPr>
        <p:txBody>
          <a:bodyPr>
            <a:normAutofit/>
          </a:bodyPr>
          <a:lstStyle/>
          <a:p>
            <a:r>
              <a:rPr lang="en-US" sz="2800" dirty="0"/>
              <a:t>Eap with no task splitting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C26C-61F3-078F-15AB-EC3438F5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32104"/>
            <a:ext cx="5212080" cy="57058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Greedy Task Offloading Without Splitting</a:t>
            </a:r>
            <a:endParaRPr lang="en-IN" b="1" dirty="0"/>
          </a:p>
          <a:p>
            <a:r>
              <a:rPr lang="en-US" sz="1500" dirty="0"/>
              <a:t>1. Uses </a:t>
            </a:r>
            <a:r>
              <a:rPr lang="en-US" sz="1500" b="1" dirty="0"/>
              <a:t>reward-per-unit cost </a:t>
            </a:r>
            <a:r>
              <a:rPr lang="en-US" sz="1500" dirty="0"/>
              <a:t>(−Rᵢⱼᵘⁿⁱᵗ) </a:t>
            </a:r>
            <a:r>
              <a:rPr lang="en-US" sz="1500" b="1" dirty="0"/>
              <a:t>as a greedy metric </a:t>
            </a:r>
            <a:r>
              <a:rPr lang="en-US" sz="1500" dirty="0"/>
              <a:t>to select the best task-server path.</a:t>
            </a:r>
          </a:p>
          <a:p>
            <a:r>
              <a:rPr lang="en-US" sz="1500" dirty="0"/>
              <a:t>2. Ensures no server exceeds its </a:t>
            </a:r>
            <a:r>
              <a:rPr lang="en-US" sz="1500" b="1" dirty="0"/>
              <a:t>power budget (Yⱼ)</a:t>
            </a:r>
          </a:p>
          <a:p>
            <a:r>
              <a:rPr lang="en-US" sz="1500" dirty="0"/>
              <a:t>3. While there are unassigned tasks:</a:t>
            </a:r>
          </a:p>
          <a:p>
            <a:r>
              <a:rPr lang="en-US" sz="1500" dirty="0"/>
              <a:t>    Find the path with the highest reward-per-cost </a:t>
            </a:r>
            <a:br>
              <a:rPr lang="en-US" sz="1500" dirty="0"/>
            </a:br>
            <a:r>
              <a:rPr lang="en-US" sz="1500" dirty="0"/>
              <a:t>    (lowest −Rᵢⱼᵘⁿⁱᵗ).</a:t>
            </a:r>
          </a:p>
          <a:p>
            <a:r>
              <a:rPr lang="en-US" sz="1500" dirty="0"/>
              <a:t>    If the selected edge server has enough remaining power : </a:t>
            </a:r>
            <a:br>
              <a:rPr lang="en-US" sz="1500" dirty="0"/>
            </a:br>
            <a:r>
              <a:rPr lang="en-US" sz="1500" dirty="0"/>
              <a:t>    then </a:t>
            </a:r>
          </a:p>
          <a:p>
            <a:r>
              <a:rPr lang="en-US" sz="1500" dirty="0"/>
              <a:t>        *Assign the task to this server</a:t>
            </a:r>
          </a:p>
          <a:p>
            <a:r>
              <a:rPr lang="en-US" sz="1500" dirty="0"/>
              <a:t>        **Update the server’s used power</a:t>
            </a:r>
          </a:p>
          <a:p>
            <a:r>
              <a:rPr lang="en-US" sz="1500" dirty="0"/>
              <a:t>        ***Remove this task and all its paths from the graph</a:t>
            </a:r>
          </a:p>
          <a:p>
            <a:r>
              <a:rPr lang="en-US" sz="1500" dirty="0"/>
              <a:t>    otherwise : do </a:t>
            </a:r>
          </a:p>
          <a:p>
            <a:r>
              <a:rPr lang="en-US" sz="1500" dirty="0"/>
              <a:t>       * Remove the current edge and try alternatives</a:t>
            </a:r>
          </a:p>
          <a:p>
            <a:r>
              <a:rPr lang="en-US" sz="1500" dirty="0"/>
              <a:t>        If no more paths exist from the task:</a:t>
            </a:r>
          </a:p>
          <a:p>
            <a:r>
              <a:rPr lang="en-US" sz="1500" dirty="0"/>
              <a:t>            Discard the task</a:t>
            </a:r>
          </a:p>
          <a:p>
            <a:r>
              <a:rPr lang="en-US" sz="1500" dirty="0"/>
              <a:t>4. Removes tasks and paths progressively until all are allocated or discarded.</a:t>
            </a:r>
          </a:p>
          <a:p>
            <a:endParaRPr lang="en-US" sz="1500" dirty="0"/>
          </a:p>
          <a:p>
            <a:endParaRPr lang="en-US" sz="1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9B17E9-AAE0-43A5-B987-85737DD52A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433206" y="584200"/>
            <a:ext cx="4964387" cy="5705475"/>
          </a:xfrm>
        </p:spPr>
      </p:pic>
    </p:spTree>
    <p:extLst>
      <p:ext uri="{BB962C8B-B14F-4D97-AF65-F5344CB8AC3E}">
        <p14:creationId xmlns:p14="http://schemas.microsoft.com/office/powerpoint/2010/main" val="341205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256-6DA9-9660-E261-84FB661AF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445342"/>
            <a:ext cx="9052560" cy="3949618"/>
          </a:xfrm>
        </p:spPr>
        <p:txBody>
          <a:bodyPr/>
          <a:lstStyle/>
          <a:p>
            <a:pPr algn="l"/>
            <a:r>
              <a:rPr lang="en-IN" sz="1800" dirty="0"/>
              <a:t>Language: </a:t>
            </a:r>
            <a:r>
              <a:rPr lang="en-IN" sz="1800" b="0" dirty="0"/>
              <a:t>Python </a:t>
            </a:r>
            <a:br>
              <a:rPr lang="en-IN" sz="1800" b="0" dirty="0"/>
            </a:br>
            <a:r>
              <a:rPr lang="en-IN" sz="1800" dirty="0"/>
              <a:t>Libraries: </a:t>
            </a:r>
            <a:r>
              <a:rPr lang="en-IN" sz="1800" b="0" dirty="0" err="1"/>
              <a:t>Numpy</a:t>
            </a:r>
            <a:r>
              <a:rPr lang="en-IN" sz="1800" b="0" dirty="0"/>
              <a:t>, Pandas, </a:t>
            </a:r>
            <a:r>
              <a:rPr lang="en-IN" sz="1800" b="0" dirty="0" err="1"/>
              <a:t>NetworkX</a:t>
            </a:r>
            <a:r>
              <a:rPr lang="en-IN" sz="1800" b="0" dirty="0"/>
              <a:t>, Google OR-Tools.</a:t>
            </a:r>
            <a:br>
              <a:rPr lang="en-IN" sz="1800" b="0" dirty="0"/>
            </a:br>
            <a:r>
              <a:rPr lang="en-IN" sz="1800" dirty="0"/>
              <a:t>Data input: </a:t>
            </a:r>
            <a:r>
              <a:rPr lang="en-IN" sz="1800" b="0" dirty="0"/>
              <a:t>Small to medium scale simulated data sets (servers, tasks, coverage).</a:t>
            </a:r>
            <a:br>
              <a:rPr lang="en-IN" sz="1800" b="0" dirty="0"/>
            </a:br>
            <a:r>
              <a:rPr lang="en-IN" sz="1800" dirty="0"/>
              <a:t>Output: </a:t>
            </a:r>
            <a:r>
              <a:rPr lang="en-IN" sz="1800" b="0" dirty="0"/>
              <a:t>Console print, CSV files, plots for validation.</a:t>
            </a:r>
            <a:br>
              <a:rPr lang="en-IN" sz="1800" b="0" dirty="0"/>
            </a:br>
            <a:r>
              <a:rPr lang="en-IN" sz="1800" b="0" dirty="0"/>
              <a:t>simulation environment on PC/laptop.</a:t>
            </a:r>
            <a:br>
              <a:rPr lang="en-IN" sz="1800" b="0" dirty="0"/>
            </a:br>
            <a:endParaRPr lang="en-IN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AA073C-6F05-67FB-17A7-A1F98AC1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849447"/>
            <a:ext cx="9052560" cy="10972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Implementation strategy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7052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256-6DA9-9660-E261-84FB661AF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910" y="720813"/>
            <a:ext cx="9052560" cy="2439829"/>
          </a:xfrm>
        </p:spPr>
        <p:txBody>
          <a:bodyPr/>
          <a:lstStyle/>
          <a:p>
            <a:pPr algn="l"/>
            <a:r>
              <a:rPr lang="en-IN" sz="1800" dirty="0"/>
              <a:t>Language: </a:t>
            </a:r>
            <a:r>
              <a:rPr lang="en-IN" sz="1800" b="0" dirty="0"/>
              <a:t>Python </a:t>
            </a:r>
            <a:br>
              <a:rPr lang="en-IN" sz="1800" b="0" dirty="0"/>
            </a:br>
            <a:r>
              <a:rPr lang="en-IN" sz="1800" dirty="0"/>
              <a:t>Libraries: </a:t>
            </a:r>
            <a:r>
              <a:rPr lang="en-IN" sz="1800" b="0" dirty="0" err="1"/>
              <a:t>Numpy</a:t>
            </a:r>
            <a:r>
              <a:rPr lang="en-IN" sz="1800" b="0" dirty="0"/>
              <a:t>, Pandas, </a:t>
            </a:r>
            <a:r>
              <a:rPr lang="en-IN" sz="1800" b="0" dirty="0" err="1"/>
              <a:t>NetworkX</a:t>
            </a:r>
            <a:r>
              <a:rPr lang="en-IN" sz="1800" b="0" dirty="0"/>
              <a:t>, Google OR-Tools.</a:t>
            </a:r>
            <a:br>
              <a:rPr lang="en-IN" sz="1800" b="0" dirty="0"/>
            </a:br>
            <a:r>
              <a:rPr lang="en-IN" sz="1800" dirty="0"/>
              <a:t>Data input: </a:t>
            </a:r>
            <a:r>
              <a:rPr lang="en-IN" sz="1800" b="0" dirty="0"/>
              <a:t>Small to medium scale simulated data sets (servers, tasks, coverage).</a:t>
            </a:r>
            <a:br>
              <a:rPr lang="en-IN" sz="1800" b="0" dirty="0"/>
            </a:br>
            <a:r>
              <a:rPr lang="en-IN" sz="1800" dirty="0"/>
              <a:t>Output: </a:t>
            </a:r>
            <a:r>
              <a:rPr lang="en-IN" sz="1800" b="0" dirty="0"/>
              <a:t>Console print, CSV files, plots for validation.</a:t>
            </a:r>
            <a:br>
              <a:rPr lang="en-IN" sz="1800" b="0" dirty="0"/>
            </a:br>
            <a:r>
              <a:rPr lang="en-IN" sz="1800" b="0" dirty="0"/>
              <a:t>simulation environment on PC/laptop.</a:t>
            </a:r>
            <a:br>
              <a:rPr lang="en-IN" sz="1800" b="0" dirty="0"/>
            </a:br>
            <a:br>
              <a:rPr lang="en-IN" sz="1800" b="0" dirty="0"/>
            </a:br>
            <a:endParaRPr lang="en-IN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AA073C-6F05-67FB-17A7-A1F98AC1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119" y="90221"/>
            <a:ext cx="9052560" cy="10972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Implementation strategy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2F59D-D12B-E59A-280E-54AFFD211F25}"/>
              </a:ext>
            </a:extLst>
          </p:cNvPr>
          <p:cNvSpPr txBox="1"/>
          <p:nvPr/>
        </p:nvSpPr>
        <p:spPr>
          <a:xfrm>
            <a:off x="1320910" y="2892287"/>
            <a:ext cx="9550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implementation will be carried out entirely in </a:t>
            </a:r>
            <a:r>
              <a:rPr lang="en-US" sz="1600" b="1" dirty="0"/>
              <a:t>Python</a:t>
            </a:r>
            <a:r>
              <a:rPr lang="en-US" sz="1600" dirty="0"/>
              <a:t>, using </a:t>
            </a:r>
            <a:r>
              <a:rPr lang="en-US" sz="1600" b="1" dirty="0"/>
              <a:t>NumPy</a:t>
            </a:r>
            <a:r>
              <a:rPr lang="en-US" sz="1600" dirty="0"/>
              <a:t> and </a:t>
            </a:r>
            <a:r>
              <a:rPr lang="en-US" sz="1600" b="1" dirty="0"/>
              <a:t>Pandas</a:t>
            </a:r>
            <a:r>
              <a:rPr lang="en-US" sz="1600" dirty="0"/>
              <a:t> for data handling, </a:t>
            </a:r>
            <a:r>
              <a:rPr lang="en-US" sz="1600" b="1" dirty="0" err="1"/>
              <a:t>NetworkX</a:t>
            </a:r>
            <a:r>
              <a:rPr lang="en-US" sz="1600" dirty="0"/>
              <a:t> for graph-based task allocation modeling, and </a:t>
            </a:r>
            <a:r>
              <a:rPr lang="en-US" sz="1600" b="1" dirty="0"/>
              <a:t>Google OR-Tools</a:t>
            </a:r>
            <a:r>
              <a:rPr lang="en-US" sz="1600" dirty="0"/>
              <a:t> for optimization.</a:t>
            </a:r>
            <a:br>
              <a:rPr lang="en-US" sz="1600" dirty="0"/>
            </a:br>
            <a:r>
              <a:rPr lang="en-US" sz="1600" dirty="0"/>
              <a:t>We will work with </a:t>
            </a:r>
            <a:r>
              <a:rPr lang="en-US" sz="1600" b="1" dirty="0"/>
              <a:t>small to medium-scale simulated datasets</a:t>
            </a:r>
            <a:r>
              <a:rPr lang="en-US" sz="1600" dirty="0"/>
              <a:t> representing servers, tasks, and coverage information.</a:t>
            </a:r>
            <a:br>
              <a:rPr lang="en-US" sz="1600" dirty="0"/>
            </a:br>
            <a:r>
              <a:rPr lang="en-US" sz="1600" dirty="0"/>
              <a:t>The simulation will produce </a:t>
            </a:r>
            <a:r>
              <a:rPr lang="en-US" sz="1600" b="1" dirty="0"/>
              <a:t>console outputs</a:t>
            </a:r>
            <a:r>
              <a:rPr lang="en-US" sz="1600" dirty="0"/>
              <a:t>, </a:t>
            </a:r>
            <a:r>
              <a:rPr lang="en-US" sz="1600" b="1" dirty="0"/>
              <a:t>CSV files</a:t>
            </a:r>
            <a:r>
              <a:rPr lang="en-US" sz="1600" dirty="0"/>
              <a:t> for results storage, and </a:t>
            </a:r>
            <a:r>
              <a:rPr lang="en-US" sz="1600" b="1" dirty="0"/>
              <a:t>plots</a:t>
            </a:r>
            <a:r>
              <a:rPr lang="en-US" sz="1600" dirty="0"/>
              <a:t> for performance validation, all running on a </a:t>
            </a:r>
            <a:r>
              <a:rPr lang="en-US" sz="1600" b="1" dirty="0"/>
              <a:t>PC or laptop</a:t>
            </a:r>
            <a:r>
              <a:rPr lang="en-US" sz="1600" dirty="0"/>
              <a:t> without requiring specialized hardware.</a:t>
            </a:r>
          </a:p>
        </p:txBody>
      </p:sp>
    </p:spTree>
    <p:extLst>
      <p:ext uri="{BB962C8B-B14F-4D97-AF65-F5344CB8AC3E}">
        <p14:creationId xmlns:p14="http://schemas.microsoft.com/office/powerpoint/2010/main" val="268504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9392-C4D6-292C-9864-B4D3B7BEE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4771778" cy="5169342"/>
          </a:xfrm>
        </p:spPr>
        <p:txBody>
          <a:bodyPr/>
          <a:lstStyle/>
          <a:p>
            <a:r>
              <a:rPr lang="en-US" sz="3200" dirty="0"/>
              <a:t>State of the art literature</a:t>
            </a: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Energy-Aware Workload Offloading in Vehicular Edge Computing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A0A6B-AF8F-E8E6-518C-9D1C41486AE0}"/>
              </a:ext>
            </a:extLst>
          </p:cNvPr>
          <p:cNvSpPr txBox="1"/>
          <p:nvPr/>
        </p:nvSpPr>
        <p:spPr>
          <a:xfrm>
            <a:off x="6314662" y="1336812"/>
            <a:ext cx="5801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Pros</a:t>
            </a:r>
            <a:r>
              <a:rPr lang="en-US" dirty="0"/>
              <a:t> </a:t>
            </a:r>
          </a:p>
          <a:p>
            <a:r>
              <a:rPr lang="en-US" dirty="0"/>
              <a:t>*Saves vehicle battery by minimizing energy use.</a:t>
            </a:r>
          </a:p>
          <a:p>
            <a:r>
              <a:rPr lang="en-US" dirty="0"/>
              <a:t>*Meets strict task delay requirements.</a:t>
            </a:r>
          </a:p>
          <a:p>
            <a:r>
              <a:rPr lang="en-US" dirty="0"/>
              <a:t>*Considers mobility and network changes.</a:t>
            </a:r>
          </a:p>
          <a:p>
            <a:r>
              <a:rPr lang="en-US" b="1" dirty="0"/>
              <a:t>Cons</a:t>
            </a:r>
            <a:r>
              <a:rPr lang="en-US" dirty="0"/>
              <a:t> </a:t>
            </a:r>
          </a:p>
          <a:p>
            <a:r>
              <a:rPr lang="en-US" dirty="0"/>
              <a:t>*Ignores edge server power optimization.</a:t>
            </a:r>
          </a:p>
          <a:p>
            <a:r>
              <a:rPr lang="en-US" dirty="0"/>
              <a:t>*Higher computation cost for large networks.</a:t>
            </a:r>
          </a:p>
          <a:p>
            <a:r>
              <a:rPr lang="en-US" dirty="0"/>
              <a:t>*No profit/reward consideration.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https://doi.org/10.1109/ACCESS.2019.2894257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823C9-5DE4-FA78-C54C-F1B5A2191DEA}"/>
              </a:ext>
            </a:extLst>
          </p:cNvPr>
          <p:cNvSpPr txBox="1"/>
          <p:nvPr/>
        </p:nvSpPr>
        <p:spPr>
          <a:xfrm>
            <a:off x="1333086" y="3273720"/>
            <a:ext cx="46154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Energy-Aware Workload Offloading in Vehicular Edge Computing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paper proposes a system that decides whether a vehicle’s task should run locally or be offloaded to a roadside edge server, aiming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vehicle energy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meeting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strict delay limits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considers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offload only energy-saving tasks without deadline violations.</a:t>
            </a:r>
          </a:p>
        </p:txBody>
      </p:sp>
    </p:spTree>
    <p:extLst>
      <p:ext uri="{BB962C8B-B14F-4D97-AF65-F5344CB8AC3E}">
        <p14:creationId xmlns:p14="http://schemas.microsoft.com/office/powerpoint/2010/main" val="181460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15BF-5B8D-A071-E769-FE26FAB6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402417" cy="2377440"/>
          </a:xfrm>
        </p:spPr>
        <p:txBody>
          <a:bodyPr>
            <a:normAutofit/>
          </a:bodyPr>
          <a:lstStyle/>
          <a:p>
            <a:r>
              <a:rPr lang="en-US" dirty="0"/>
              <a:t>State-of-the-Art Literature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Profit-aware Resource Management for Edge Computing</a:t>
            </a:r>
            <a:br>
              <a:rPr lang="en-US" sz="2000" dirty="0"/>
            </a:br>
            <a:br>
              <a:rPr lang="en-US" sz="2000" dirty="0"/>
            </a:br>
            <a:r>
              <a:rPr lang="en-US" altLang="en-US" sz="1400" b="0" dirty="0">
                <a:solidFill>
                  <a:schemeClr val="tx1"/>
                </a:solidFill>
                <a:latin typeface="Arial" panose="020B0604020202020204" pitchFamily="34" charset="0"/>
              </a:rPr>
              <a:t>https://doi.org/10.1145/3213344.3213349</a:t>
            </a:r>
            <a:endParaRPr lang="en-IN" sz="14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44EC-78FC-5FDE-B7CD-BE59068F68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599" y="3135796"/>
            <a:ext cx="10204704" cy="377368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dirty="0"/>
              <a:t>This paper uses </a:t>
            </a:r>
            <a:r>
              <a:rPr lang="en-US" b="1" dirty="0"/>
              <a:t>market equilibrium pricing</a:t>
            </a:r>
            <a:r>
              <a:rPr lang="en-US" dirty="0"/>
              <a:t> to allocate CPU, memory, and bandwidth fairly in multi-tenant edge computing, maximizing user utility while matching supply and demand.</a:t>
            </a:r>
            <a:br>
              <a:rPr lang="en-US" dirty="0"/>
            </a:br>
            <a:r>
              <a:rPr lang="en-US" dirty="0"/>
              <a:t>It does not address </a:t>
            </a:r>
            <a:r>
              <a:rPr lang="en-US" b="1" dirty="0"/>
              <a:t>server power limits</a:t>
            </a:r>
            <a:r>
              <a:rPr lang="en-US" dirty="0"/>
              <a:t> or </a:t>
            </a:r>
            <a:r>
              <a:rPr lang="en-US" b="1" dirty="0"/>
              <a:t>reward-to-power trade-offs</a:t>
            </a:r>
            <a:r>
              <a:rPr 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dirty="0"/>
              <a:t>It works like an </a:t>
            </a:r>
            <a:r>
              <a:rPr lang="en-US" b="1" dirty="0"/>
              <a:t>online marketplace for computer power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many people want to use the edge servers, the “price” goes up so only those who need it most take it, making sure resources are shared fairly.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3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B2656-1834-D849-2B95-BB701A2D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CFA45-679D-F120-1FC8-E7E6C272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57" y="2046887"/>
            <a:ext cx="83695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 sharing of resources among multiple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Adapts automatically to changing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Maximizes overall benefit for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Doesn’t consider how much power the servers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focus on maximizing provider profit.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useful for shared-resource fairness than for strict power-limited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518-9C6D-4331-EE77-0A2F1451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824" y="2322576"/>
            <a:ext cx="5261776" cy="3200400"/>
          </a:xfrm>
        </p:spPr>
        <p:txBody>
          <a:bodyPr/>
          <a:lstStyle/>
          <a:p>
            <a:pPr algn="r"/>
            <a:r>
              <a:rPr lang="en-US" dirty="0"/>
              <a:t>Task 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27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1F48DD-5DCB-84A3-5B2D-AB8983A94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357664"/>
              </p:ext>
            </p:extLst>
          </p:nvPr>
        </p:nvGraphicFramePr>
        <p:xfrm>
          <a:off x="1801368" y="1005840"/>
          <a:ext cx="8613648" cy="2788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06824">
                  <a:extLst>
                    <a:ext uri="{9D8B030D-6E8A-4147-A177-3AD203B41FA5}">
                      <a16:colId xmlns:a16="http://schemas.microsoft.com/office/drawing/2014/main" val="3094065066"/>
                    </a:ext>
                  </a:extLst>
                </a:gridCol>
                <a:gridCol w="4306824">
                  <a:extLst>
                    <a:ext uri="{9D8B030D-6E8A-4147-A177-3AD203B41FA5}">
                      <a16:colId xmlns:a16="http://schemas.microsoft.com/office/drawing/2014/main" val="210352834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r>
                        <a:rPr lang="en-US" b="1" dirty="0"/>
                        <a:t>Adarssh – cb.sc.u4cse23658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System modelling:</a:t>
                      </a:r>
                    </a:p>
                    <a:p>
                      <a:r>
                        <a:rPr lang="en-US" b="1" dirty="0"/>
                        <a:t>Defining edge servers specifications and tasks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7007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b="1" dirty="0" err="1"/>
                        <a:t>Paarthu</a:t>
                      </a:r>
                      <a:r>
                        <a:rPr lang="en-US" b="1" dirty="0"/>
                        <a:t> – cb.sc.u4cse23639</a:t>
                      </a:r>
                    </a:p>
                    <a:p>
                      <a:r>
                        <a:rPr lang="en-IN" b="1" dirty="0"/>
                        <a:t>Ravindran – cb.sc.u4cse23647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MUD algorithm implementation : (Phase 1)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57533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b="1" dirty="0"/>
                        <a:t>Pratyush – cb.sc.u4cse23641</a:t>
                      </a:r>
                    </a:p>
                    <a:p>
                      <a:r>
                        <a:rPr lang="en-US" b="1" dirty="0"/>
                        <a:t>Adarssh – cb.sc.u4cse23658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EAP algorithm implementation : (Phase 2)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8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pPr algn="ctr"/>
            <a:r>
              <a:rPr lang="en-US" dirty="0"/>
              <a:t>                 Problem </a:t>
            </a:r>
            <a:br>
              <a:rPr lang="en-US" dirty="0"/>
            </a:br>
            <a:r>
              <a:rPr lang="en-US" dirty="0"/>
              <a:t>                        Justification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dirty="0"/>
              <a:t>Understanding the idea</a:t>
            </a: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"/>
            <a:ext cx="10698480" cy="6199632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to maximize the total reward for the Edge infrastructure providers while operating within strict power consumption limits of edge servers . </a:t>
            </a:r>
          </a:p>
          <a:p>
            <a:endParaRPr lang="en-US" dirty="0"/>
          </a:p>
          <a:p>
            <a:r>
              <a:rPr lang="en-US" dirty="0"/>
              <a:t>Specific problems :	</a:t>
            </a:r>
          </a:p>
          <a:p>
            <a:pPr lvl="1"/>
            <a:r>
              <a:rPr lang="en-US" i="0" dirty="0"/>
              <a:t>1. </a:t>
            </a:r>
            <a:r>
              <a:rPr lang="en-US" b="1" i="0" dirty="0"/>
              <a:t>Task Allocation decision  </a:t>
            </a:r>
            <a:r>
              <a:rPr lang="en-US" i="0" dirty="0"/>
              <a:t>: determining which computational task from IOT devices should be offloaded to which edge servers</a:t>
            </a:r>
          </a:p>
          <a:p>
            <a:pPr lvl="1"/>
            <a:r>
              <a:rPr lang="en-US" i="0" dirty="0"/>
              <a:t>2</a:t>
            </a:r>
            <a:r>
              <a:rPr lang="en-US" b="1" i="0" dirty="0"/>
              <a:t>. Power budget constraints</a:t>
            </a:r>
            <a:r>
              <a:rPr lang="en-US" i="0" dirty="0"/>
              <a:t>: Operating within a predefined maximum power limit across all edge servers (inequality: ∑Pⱼ(Uⱼᵗᵒᵗᵃˡ) ≤ Pₗᵢₘᵢₜ)</a:t>
            </a:r>
          </a:p>
          <a:p>
            <a:pPr lvl="1"/>
            <a:r>
              <a:rPr lang="en-US" i="0" dirty="0"/>
              <a:t>3. </a:t>
            </a:r>
            <a:r>
              <a:rPr lang="en-US" b="1" i="0" dirty="0"/>
              <a:t>Reward optimization </a:t>
            </a:r>
            <a:r>
              <a:rPr lang="en-US" i="0" dirty="0"/>
              <a:t>: Maximizing the total profit/revenue earned by EIPs from processing offloaded tasks</a:t>
            </a:r>
          </a:p>
          <a:p>
            <a:pPr lvl="1"/>
            <a:r>
              <a:rPr lang="en-US" i="0" dirty="0"/>
              <a:t>4. </a:t>
            </a:r>
            <a:r>
              <a:rPr lang="en-US" b="1" i="0" dirty="0"/>
              <a:t>Resource capacity limits</a:t>
            </a:r>
            <a:r>
              <a:rPr lang="en-US" i="0" dirty="0"/>
              <a:t>: Ensuring edge server processing capacities are not exceeded</a:t>
            </a:r>
          </a:p>
          <a:p>
            <a:pPr lvl="1"/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The authors formulate this as the </a:t>
            </a:r>
            <a:r>
              <a:rPr lang="en-US" b="1" i="0" dirty="0"/>
              <a:t>ESA-MAUD (Edge Server Allocation and Maximum Allowable Utilization Determination) </a:t>
            </a:r>
            <a:r>
              <a:rPr lang="en-US" i="0" dirty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D613-32F1-AEF8-53E6-A6046E1C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46888"/>
            <a:ext cx="6345936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it an edge problem?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5B9A-DD18-7671-2768-4B9676FBBC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552" y="1097280"/>
            <a:ext cx="10360152" cy="534009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Resource scarcity at the network edge </a:t>
            </a:r>
            <a:r>
              <a:rPr lang="en-US" dirty="0"/>
              <a:t>: They have limited computational capacity , thus making </a:t>
            </a:r>
            <a:r>
              <a:rPr lang="en-US" b="1" dirty="0"/>
              <a:t>efficient resource allocation critical.</a:t>
            </a:r>
          </a:p>
          <a:p>
            <a:r>
              <a:rPr lang="en-US" b="1" dirty="0"/>
              <a:t>Power consumption challenges </a:t>
            </a:r>
            <a:r>
              <a:rPr lang="en-US" dirty="0"/>
              <a:t>: Unlike the cloud they must operate within </a:t>
            </a:r>
            <a:r>
              <a:rPr lang="en-US" b="1" dirty="0"/>
              <a:t>local power constraints</a:t>
            </a:r>
          </a:p>
          <a:p>
            <a:r>
              <a:rPr lang="en-US" b="1" dirty="0"/>
              <a:t> Proximity based service delivery</a:t>
            </a:r>
            <a:r>
              <a:rPr lang="en-US" dirty="0"/>
              <a:t>: </a:t>
            </a:r>
            <a:r>
              <a:rPr lang="en-US" b="1" dirty="0"/>
              <a:t>reducing the latency</a:t>
            </a:r>
            <a:r>
              <a:rPr lang="en-US" dirty="0"/>
              <a:t> by processing tasks closer to the user , creates the coverage constraint problem.</a:t>
            </a:r>
          </a:p>
          <a:p>
            <a:r>
              <a:rPr lang="en-US" dirty="0"/>
              <a:t>Multi-Tenant resource sharing : Addresses scenarios where </a:t>
            </a:r>
            <a:r>
              <a:rPr lang="en-US" b="1" dirty="0"/>
              <a:t>edge servers are shared between multiple customers/applications</a:t>
            </a:r>
            <a:r>
              <a:rPr lang="en-US" dirty="0"/>
              <a:t>, which is a common deployment model in edge computing to improve resource utilization and economic efficiency</a:t>
            </a:r>
          </a:p>
        </p:txBody>
      </p:sp>
    </p:spTree>
    <p:extLst>
      <p:ext uri="{BB962C8B-B14F-4D97-AF65-F5344CB8AC3E}">
        <p14:creationId xmlns:p14="http://schemas.microsoft.com/office/powerpoint/2010/main" val="425457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8F528-EC02-9301-008B-2DBB0405A17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0392" y="246888"/>
            <a:ext cx="10671048" cy="6042594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Solution :</a:t>
            </a:r>
          </a:p>
          <a:p>
            <a:endParaRPr lang="en-US" b="1" dirty="0"/>
          </a:p>
          <a:p>
            <a:r>
              <a:rPr lang="en-US" b="1" dirty="0"/>
              <a:t>Phase 1 : Maximum allowable utilization determination (MUD)</a:t>
            </a:r>
          </a:p>
          <a:p>
            <a:r>
              <a:rPr lang="en-US" sz="1800" dirty="0"/>
              <a:t>	To determine the maximum CPU workload each edge server can safely handle so that the total power consumed by all servers stays within the system’s power limit.</a:t>
            </a:r>
          </a:p>
          <a:p>
            <a:r>
              <a:rPr lang="en-US" sz="1800" dirty="0"/>
              <a:t>	This sets a power aware workload cap for every server, ensuring no overload and laying the foundation for efficient task assignment in the next phase.</a:t>
            </a:r>
          </a:p>
          <a:p>
            <a:r>
              <a:rPr lang="en-US" b="1" dirty="0"/>
              <a:t>Phase 2 : Edge server allocation (EAP)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Aim is to allocate individual tasks to specific edge servers to maximize the total reward within the utilization constraints established by phase 1.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/>
              <a:t>Task allocation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/>
              <a:t>Reward maximization</a:t>
            </a:r>
          </a:p>
        </p:txBody>
      </p:sp>
    </p:spTree>
    <p:extLst>
      <p:ext uri="{BB962C8B-B14F-4D97-AF65-F5344CB8AC3E}">
        <p14:creationId xmlns:p14="http://schemas.microsoft.com/office/powerpoint/2010/main" val="51316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A6205D-9AA4-E6C5-59C8-30D15DA9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818535"/>
          </a:xfrm>
        </p:spPr>
        <p:txBody>
          <a:bodyPr/>
          <a:lstStyle/>
          <a:p>
            <a:pPr algn="ctr"/>
            <a:r>
              <a:rPr lang="en-IN" b="0" dirty="0"/>
              <a:t>SYSTEM ARCHITECTURE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1AD7BB-C97A-02AC-1EEE-3845C61C197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86849" y="1635342"/>
            <a:ext cx="10421403" cy="4870411"/>
          </a:xfrm>
        </p:spPr>
      </p:pic>
    </p:spTree>
    <p:extLst>
      <p:ext uri="{BB962C8B-B14F-4D97-AF65-F5344CB8AC3E}">
        <p14:creationId xmlns:p14="http://schemas.microsoft.com/office/powerpoint/2010/main" val="151167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71A17-3AC1-5ABC-43D3-471EE7FE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184" y="4059936"/>
            <a:ext cx="9052560" cy="1188720"/>
          </a:xfrm>
        </p:spPr>
        <p:txBody>
          <a:bodyPr>
            <a:normAutofit/>
          </a:bodyPr>
          <a:lstStyle/>
          <a:p>
            <a:r>
              <a:rPr lang="en-US" sz="4400" dirty="0"/>
              <a:t>Phase 1</a:t>
            </a:r>
            <a:endParaRPr lang="en-IN" sz="4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09A4CC-BF51-32AB-F271-B9793EA97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1289304"/>
            <a:ext cx="9052560" cy="1060704"/>
          </a:xfrm>
        </p:spPr>
        <p:txBody>
          <a:bodyPr/>
          <a:lstStyle/>
          <a:p>
            <a:r>
              <a:rPr lang="en-US" dirty="0"/>
              <a:t>Maximum allowable utilization determination (MUD)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B6D2EB-2269-3F2D-FBED-7808819719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761303" y="228600"/>
            <a:ext cx="4308193" cy="6061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CF84-5BBD-9D5C-D263-80B0C48A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09728"/>
            <a:ext cx="5650992" cy="66842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 current utilization of each server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total used power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tasks as unassigned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total power &lt; power cap and unassigned tasks exist: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For each unassigned task 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Calculate extra reward and power.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Calculate efficiency = reward / power.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Select assignment with highest efficiency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If total power after assignment &lt; cap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Assign task , update utilization and power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Remove task from unassigned list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Else 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Stop assignment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utilization caps (sum of assigned CPU tasks) for each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84E8-9E19-621C-43BE-C5FED14B4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server allocation problem (EAP)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1929-C18A-3C26-925D-192E9980C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Phase 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533794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522</TotalTime>
  <Words>1428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Times New Roman</vt:lpstr>
      <vt:lpstr>Crop</vt:lpstr>
      <vt:lpstr>Reward-Oriented Task Offloading Under Limited Edge Server Power for Multiaccess Edge Computing Minseok Song , Yeongju Lee and Kyungmin Kim</vt:lpstr>
      <vt:lpstr>                 Problem                          Justification</vt:lpstr>
      <vt:lpstr>PowerPoint Presentation</vt:lpstr>
      <vt:lpstr>Why is it an edge problem?</vt:lpstr>
      <vt:lpstr>PowerPoint Presentation</vt:lpstr>
      <vt:lpstr>SYSTEM ARCHITECTURE</vt:lpstr>
      <vt:lpstr>Maximum allowable utilization determination (MUD)  </vt:lpstr>
      <vt:lpstr>PowerPoint Presentation</vt:lpstr>
      <vt:lpstr>Edge server allocation problem (EAP)</vt:lpstr>
      <vt:lpstr>EAP with task splitting</vt:lpstr>
      <vt:lpstr>Eap with no task splitting</vt:lpstr>
      <vt:lpstr>Language: Python  Libraries: Numpy, Pandas, NetworkX, Google OR-Tools. Data input: Small to medium scale simulated data sets (servers, tasks, coverage). Output: Console print, CSV files, plots for validation. simulation environment on PC/laptop. </vt:lpstr>
      <vt:lpstr>Language: Python  Libraries: Numpy, Pandas, NetworkX, Google OR-Tools. Data input: Small to medium scale simulated data sets (servers, tasks, coverage). Output: Console print, CSV files, plots for validation. simulation environment on PC/laptop.  </vt:lpstr>
      <vt:lpstr>State of the art literature  Energy-Aware Workload Offloading in Vehicular Edge Computing   </vt:lpstr>
      <vt:lpstr>State-of-the-Art Literature  Profit-aware Resource Management for Edge Computing  https://doi.org/10.1145/3213344.3213349</vt:lpstr>
      <vt:lpstr>PowerPoint Presentation</vt:lpstr>
      <vt:lpstr>Task allocation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ADARSSH K G-[CB.SC.U4CSE23658]</dc:creator>
  <cp:lastModifiedBy>ADARSSH K G-[CB.SC.U4CSE23658]</cp:lastModifiedBy>
  <cp:revision>12</cp:revision>
  <dcterms:created xsi:type="dcterms:W3CDTF">2025-08-04T08:19:48Z</dcterms:created>
  <dcterms:modified xsi:type="dcterms:W3CDTF">2025-08-10T21:10:35Z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