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3"/>
  </p:notesMasterIdLst>
  <p:sldIdLst>
    <p:sldId id="266" r:id="rId5"/>
    <p:sldId id="272" r:id="rId6"/>
    <p:sldId id="261" r:id="rId7"/>
    <p:sldId id="277" r:id="rId8"/>
    <p:sldId id="278" r:id="rId9"/>
    <p:sldId id="295" r:id="rId10"/>
    <p:sldId id="281" r:id="rId11"/>
    <p:sldId id="289" r:id="rId12"/>
    <p:sldId id="283" r:id="rId13"/>
    <p:sldId id="290" r:id="rId14"/>
    <p:sldId id="291" r:id="rId15"/>
    <p:sldId id="287" r:id="rId16"/>
    <p:sldId id="288" r:id="rId17"/>
    <p:sldId id="293" r:id="rId18"/>
    <p:sldId id="296" r:id="rId19"/>
    <p:sldId id="286" r:id="rId20"/>
    <p:sldId id="29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09" autoAdjust="0"/>
  </p:normalViewPr>
  <p:slideViewPr>
    <p:cSldViewPr snapToGrid="0">
      <p:cViewPr varScale="1">
        <p:scale>
          <a:sx n="96" d="100"/>
          <a:sy n="96" d="100"/>
        </p:scale>
        <p:origin x="34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>
            <a:noAutofit/>
          </a:bodyPr>
          <a:lstStyle>
            <a:lvl1pPr algn="l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anchor="b">
            <a:normAutofit/>
          </a:bodyPr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397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512064" indent="-512064">
              <a:buSzPct val="100000"/>
              <a:buFont typeface="+mj-lt"/>
              <a:buAutoNum type="arabicPeriod"/>
              <a:defRPr/>
            </a:lvl1pPr>
            <a:lvl2pPr marL="1170432" indent="-457200">
              <a:buSzPct val="100000"/>
              <a:buFont typeface="+mj-lt"/>
              <a:buAutoNum type="alphaLcPeriod"/>
              <a:defRPr/>
            </a:lvl2pPr>
            <a:lvl3pPr marL="1645920" indent="-384048">
              <a:buSzPct val="70000"/>
              <a:buFont typeface="+mj-lt"/>
              <a:buAutoNum type="romanLcPeriod"/>
              <a:defRPr/>
            </a:lvl3pPr>
            <a:lvl4pPr marL="2103120" indent="-384048">
              <a:buSzPct val="70000"/>
              <a:buFont typeface="+mj-lt"/>
              <a:buAutoNum type="arabicParenR"/>
              <a:defRPr/>
            </a:lvl4pPr>
            <a:lvl5pPr marL="2743200" indent="-384048">
              <a:buSzPct val="70000"/>
              <a:buFont typeface="+mj-lt"/>
              <a:buAutoNum type="alphaLcParenR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164FD9-A200-1A27-7217-47AF9DF9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9144000" cy="137160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576072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 anchor="b">
            <a:no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8906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 anchor="b">
            <a:norm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9904" y="768096"/>
            <a:ext cx="4480560" cy="44988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515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237744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37744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3209544"/>
            <a:ext cx="10204704" cy="32278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3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</p:spPr>
        <p:txBody>
          <a:bodyPr anchor="b"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D8770C-634E-CA21-85DC-41D4395BF5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3310128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6459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26464" y="2743200"/>
            <a:ext cx="10149840" cy="34564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7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5577840" cy="3840480"/>
          </a:xfrm>
        </p:spPr>
        <p:txBody>
          <a:bodyPr anchor="t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EBE1C39-C107-91D5-DD19-349AD1A9DEAD}"/>
              </a:ext>
            </a:extLst>
          </p:cNvPr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648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67" r:id="rId4"/>
    <p:sldLayoutId id="2147483671" r:id="rId5"/>
    <p:sldLayoutId id="2147483672" r:id="rId6"/>
    <p:sldLayoutId id="2147483674" r:id="rId7"/>
    <p:sldLayoutId id="2147483675" r:id="rId8"/>
    <p:sldLayoutId id="2147483676" r:id="rId9"/>
    <p:sldLayoutId id="2147483677" r:id="rId10"/>
    <p:sldLayoutId id="214748364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144" y="1143000"/>
            <a:ext cx="9052560" cy="2377440"/>
          </a:xfrm>
        </p:spPr>
        <p:txBody>
          <a:bodyPr anchor="t" anchorCtr="0">
            <a:normAutofit/>
          </a:bodyPr>
          <a:lstStyle/>
          <a:p>
            <a:r>
              <a:rPr lang="en-US" sz="4000" dirty="0"/>
              <a:t>Reward-Oriented Task Offloading Under Limited Edge Server Power for Multiaccess Edge Computing</a:t>
            </a:r>
            <a:br>
              <a:rPr lang="en-US" sz="4000" dirty="0"/>
            </a:br>
            <a:r>
              <a:rPr lang="en-US" sz="2000" b="0" cap="none" dirty="0" err="1">
                <a:latin typeface="Arial" panose="020B0604020202020204" pitchFamily="34" charset="0"/>
                <a:cs typeface="Arial" panose="020B0604020202020204" pitchFamily="34" charset="0"/>
              </a:rPr>
              <a:t>Minseok</a:t>
            </a:r>
            <a:r>
              <a:rPr lang="en-US" sz="2000" b="0" cap="none" dirty="0">
                <a:latin typeface="Arial" panose="020B0604020202020204" pitchFamily="34" charset="0"/>
                <a:cs typeface="Arial" panose="020B0604020202020204" pitchFamily="34" charset="0"/>
              </a:rPr>
              <a:t> Song , Member, </a:t>
            </a:r>
            <a:r>
              <a:rPr lang="en-US" sz="2000" b="0" cap="none" dirty="0" err="1">
                <a:latin typeface="Arial" panose="020B0604020202020204" pitchFamily="34" charset="0"/>
                <a:cs typeface="Arial" panose="020B0604020202020204" pitchFamily="34" charset="0"/>
              </a:rPr>
              <a:t>Ieee</a:t>
            </a:r>
            <a:r>
              <a:rPr lang="en-US" sz="2000" b="0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cap="none" dirty="0" err="1">
                <a:latin typeface="Arial" panose="020B0604020202020204" pitchFamily="34" charset="0"/>
                <a:cs typeface="Arial" panose="020B0604020202020204" pitchFamily="34" charset="0"/>
              </a:rPr>
              <a:t>Yeongju</a:t>
            </a:r>
            <a:r>
              <a:rPr lang="en-US" sz="2000" b="0" cap="none" dirty="0">
                <a:latin typeface="Arial" panose="020B0604020202020204" pitchFamily="34" charset="0"/>
                <a:cs typeface="Arial" panose="020B0604020202020204" pitchFamily="34" charset="0"/>
              </a:rPr>
              <a:t> Lee, And </a:t>
            </a:r>
            <a:r>
              <a:rPr lang="en-US" sz="2000" b="0" cap="none" dirty="0" err="1">
                <a:latin typeface="Arial" panose="020B0604020202020204" pitchFamily="34" charset="0"/>
                <a:cs typeface="Arial" panose="020B0604020202020204" pitchFamily="34" charset="0"/>
              </a:rPr>
              <a:t>Kyungmin</a:t>
            </a:r>
            <a:r>
              <a:rPr lang="en-US" sz="2000" b="0" cap="none" dirty="0"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6231" y="4591595"/>
            <a:ext cx="9052560" cy="1188720"/>
          </a:xfrm>
        </p:spPr>
        <p:txBody>
          <a:bodyPr vert="horz" lIns="91440" tIns="45720" rIns="91440" bIns="45720" rtlCol="0" anchor="t" anchorCtr="0">
            <a:normAutofit fontScale="62500" lnSpcReduction="20000"/>
          </a:bodyPr>
          <a:lstStyle/>
          <a:p>
            <a:pPr algn="l"/>
            <a:r>
              <a:rPr lang="en-US" dirty="0"/>
              <a:t>Adarssh KG      :CB.SC.U4CSE23658</a:t>
            </a:r>
          </a:p>
          <a:p>
            <a:pPr algn="l"/>
            <a:r>
              <a:rPr lang="en-US" dirty="0"/>
              <a:t>Ravindran G     :CB.SC.U4CSE23647</a:t>
            </a:r>
          </a:p>
          <a:p>
            <a:pPr algn="l"/>
            <a:r>
              <a:rPr lang="en-US" dirty="0"/>
              <a:t>Pratyush Yadav :CB.SC.U4CSE23641</a:t>
            </a:r>
          </a:p>
          <a:p>
            <a:pPr algn="l"/>
            <a:r>
              <a:rPr lang="en-US" dirty="0" err="1"/>
              <a:t>Paarthu</a:t>
            </a:r>
            <a:r>
              <a:rPr lang="en-US" dirty="0"/>
              <a:t>  Reddy: CB.SC.U4CSE23639</a:t>
            </a: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4BA3-ACD2-2943-007B-06E12F15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164592"/>
            <a:ext cx="4663440" cy="539496"/>
          </a:xfrm>
        </p:spPr>
        <p:txBody>
          <a:bodyPr>
            <a:normAutofit/>
          </a:bodyPr>
          <a:lstStyle/>
          <a:p>
            <a:r>
              <a:rPr lang="en-US" sz="2800" dirty="0"/>
              <a:t>EAP with task splitting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241B-3A9B-54AE-79A3-5205D5DC2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104" y="768096"/>
            <a:ext cx="6272784" cy="592531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B8A682-93B3-EC23-64E8-FA75AD5BADF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598664" y="165608"/>
            <a:ext cx="4271559" cy="6527800"/>
          </a:xfrm>
        </p:spPr>
      </p:pic>
    </p:spTree>
    <p:extLst>
      <p:ext uri="{BB962C8B-B14F-4D97-AF65-F5344CB8AC3E}">
        <p14:creationId xmlns:p14="http://schemas.microsoft.com/office/powerpoint/2010/main" val="346609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7459-3139-B422-3275-C6ADC96E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219456"/>
            <a:ext cx="5138928" cy="612648"/>
          </a:xfrm>
        </p:spPr>
        <p:txBody>
          <a:bodyPr>
            <a:normAutofit/>
          </a:bodyPr>
          <a:lstStyle/>
          <a:p>
            <a:r>
              <a:rPr lang="en-US" sz="2800" dirty="0"/>
              <a:t>Eap with no task splitting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C26C-61F3-078F-15AB-EC3438F5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832104"/>
            <a:ext cx="5212080" cy="570585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9B17E9-AAE0-43A5-B987-85737DD52A6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433206" y="584200"/>
            <a:ext cx="4964387" cy="5705475"/>
          </a:xfrm>
        </p:spPr>
      </p:pic>
    </p:spTree>
    <p:extLst>
      <p:ext uri="{BB962C8B-B14F-4D97-AF65-F5344CB8AC3E}">
        <p14:creationId xmlns:p14="http://schemas.microsoft.com/office/powerpoint/2010/main" val="341205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3256-6DA9-9660-E261-84FB661AF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445342"/>
            <a:ext cx="9052560" cy="3949618"/>
          </a:xfrm>
        </p:spPr>
        <p:txBody>
          <a:bodyPr/>
          <a:lstStyle/>
          <a:p>
            <a:pPr algn="l"/>
            <a:r>
              <a:rPr lang="en-IN" sz="1800" dirty="0"/>
              <a:t>Language: </a:t>
            </a:r>
            <a:r>
              <a:rPr lang="en-IN" sz="1800" b="0" dirty="0"/>
              <a:t>Python </a:t>
            </a:r>
            <a:br>
              <a:rPr lang="en-IN" sz="1800" b="0" dirty="0"/>
            </a:br>
            <a:r>
              <a:rPr lang="en-IN" sz="1800" dirty="0"/>
              <a:t>Libraries: </a:t>
            </a:r>
            <a:r>
              <a:rPr lang="en-IN" sz="1800" b="0" dirty="0" err="1"/>
              <a:t>Numpy</a:t>
            </a:r>
            <a:r>
              <a:rPr lang="en-IN" sz="1800" b="0" dirty="0"/>
              <a:t>, Pandas, </a:t>
            </a:r>
            <a:r>
              <a:rPr lang="en-IN" sz="1800" b="0" dirty="0" err="1"/>
              <a:t>NetworkX</a:t>
            </a:r>
            <a:r>
              <a:rPr lang="en-IN" sz="1800" b="0" dirty="0"/>
              <a:t>, Google OR-Tools.</a:t>
            </a:r>
            <a:br>
              <a:rPr lang="en-IN" sz="1800" b="0" dirty="0"/>
            </a:br>
            <a:r>
              <a:rPr lang="en-IN" sz="1800" dirty="0"/>
              <a:t>Data input: </a:t>
            </a:r>
            <a:r>
              <a:rPr lang="en-IN" sz="1800" b="0" dirty="0"/>
              <a:t>Small to medium scale simulated data sets (servers, tasks, coverage).</a:t>
            </a:r>
            <a:br>
              <a:rPr lang="en-IN" sz="1800" b="0" dirty="0"/>
            </a:br>
            <a:r>
              <a:rPr lang="en-IN" sz="1800" dirty="0"/>
              <a:t>Output: </a:t>
            </a:r>
            <a:r>
              <a:rPr lang="en-IN" sz="1800" b="0" dirty="0"/>
              <a:t>Console print, CSV files, plots for validation.</a:t>
            </a:r>
            <a:br>
              <a:rPr lang="en-IN" sz="1800" b="0" dirty="0"/>
            </a:br>
            <a:r>
              <a:rPr lang="en-IN" sz="1800" b="0" dirty="0"/>
              <a:t>simulation environment on PC/laptop.</a:t>
            </a:r>
            <a:br>
              <a:rPr lang="en-IN" sz="1800" b="0" dirty="0"/>
            </a:br>
            <a:endParaRPr lang="en-IN" sz="1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DAA073C-6F05-67FB-17A7-A1F98AC19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1849447"/>
            <a:ext cx="9052560" cy="10972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Implementation strategy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470525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9392-C4D6-292C-9864-B4D3B7BEE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of the art literature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0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15BF-5B8D-A071-E769-FE26FAB6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 Literature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244EC-78FC-5FDE-B7CD-BE59068F682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1749287"/>
            <a:ext cx="10204704" cy="4688089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Unlike traditional approaches that optimize for 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</a:rPr>
              <a:t>latency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</a:rPr>
              <a:t>QoS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or </a:t>
            </a:r>
            <a:r>
              <a:rPr lang="en-US" altLang="en-US" i="1" dirty="0">
                <a:solidFill>
                  <a:schemeClr val="tx1"/>
                </a:solidFill>
                <a:latin typeface="Arial" panose="020B0604020202020204" pitchFamily="34" charset="0"/>
              </a:rPr>
              <a:t>profit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alone, this paper uniquely integrates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reward optimization with strict power constraints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Previous solutions like MKAR, MCKP, or auction-based offloading focus either on maximizing profit or minimizing latency but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ignore CPU-power non-linearity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task-server affinity (coverage)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It introduces a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nonlinear power model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derived from real server datasets (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SPECpower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), and uniquely integrates it into the task allocation problem via MCMF.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 paper with this implementation: </a:t>
            </a:r>
            <a:r>
              <a:rPr lang="en-US" b="1" dirty="0"/>
              <a:t>Profit-aware Resource Management for Edge Computing Systems. Link -&gt;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https://doi.org/10.1145/3213344.3213349</a:t>
            </a:r>
          </a:p>
        </p:txBody>
      </p:sp>
    </p:spTree>
    <p:extLst>
      <p:ext uri="{BB962C8B-B14F-4D97-AF65-F5344CB8AC3E}">
        <p14:creationId xmlns:p14="http://schemas.microsoft.com/office/powerpoint/2010/main" val="157961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B2656-1834-D849-2B95-BB701A2D9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14F0F-7A1A-1517-923C-90E0EAB7DB4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1749287"/>
            <a:ext cx="10204704" cy="4688089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 paper introduces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task splitting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as a key innovation.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EAA-TS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tasks can be divided into subtasks, enabling: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Better CPU utilization across ESs.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Finer-grained offloading decisions.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More tasks to be admitted under strict power constraints.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Effective especially when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task sizes (CPU demands)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are large 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Simulations show that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task splitting outperforms non-splitting by up to 22%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when power is highly constrained (ratio ≤ 40%).</a:t>
            </a:r>
          </a:p>
        </p:txBody>
      </p:sp>
    </p:spTree>
    <p:extLst>
      <p:ext uri="{BB962C8B-B14F-4D97-AF65-F5344CB8AC3E}">
        <p14:creationId xmlns:p14="http://schemas.microsoft.com/office/powerpoint/2010/main" val="1106073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A518-9C6D-4331-EE77-0A2F1451C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9824" y="2322576"/>
            <a:ext cx="5261776" cy="3200400"/>
          </a:xfrm>
        </p:spPr>
        <p:txBody>
          <a:bodyPr/>
          <a:lstStyle/>
          <a:p>
            <a:pPr algn="r"/>
            <a:r>
              <a:rPr lang="en-US" dirty="0"/>
              <a:t>Task allocation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274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D1F48DD-5DCB-84A3-5B2D-AB8983A94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357664"/>
              </p:ext>
            </p:extLst>
          </p:nvPr>
        </p:nvGraphicFramePr>
        <p:xfrm>
          <a:off x="1801368" y="1005840"/>
          <a:ext cx="8613648" cy="2788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06824">
                  <a:extLst>
                    <a:ext uri="{9D8B030D-6E8A-4147-A177-3AD203B41FA5}">
                      <a16:colId xmlns:a16="http://schemas.microsoft.com/office/drawing/2014/main" val="3094065066"/>
                    </a:ext>
                  </a:extLst>
                </a:gridCol>
                <a:gridCol w="4306824">
                  <a:extLst>
                    <a:ext uri="{9D8B030D-6E8A-4147-A177-3AD203B41FA5}">
                      <a16:colId xmlns:a16="http://schemas.microsoft.com/office/drawing/2014/main" val="210352834"/>
                    </a:ext>
                  </a:extLst>
                </a:gridCol>
              </a:tblGrid>
              <a:tr h="929640">
                <a:tc>
                  <a:txBody>
                    <a:bodyPr/>
                    <a:lstStyle/>
                    <a:p>
                      <a:r>
                        <a:rPr lang="en-US" b="1" dirty="0"/>
                        <a:t>Adarssh – cb.sc.u4cse23658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System modelling:</a:t>
                      </a:r>
                    </a:p>
                    <a:p>
                      <a:r>
                        <a:rPr lang="en-US" b="1" dirty="0"/>
                        <a:t>Defining edge servers specifications and tasks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70071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en-US" b="1" dirty="0" err="1"/>
                        <a:t>Paarthu</a:t>
                      </a:r>
                      <a:r>
                        <a:rPr lang="en-US" b="1" dirty="0"/>
                        <a:t> – cb.sc.u4cse23639</a:t>
                      </a:r>
                    </a:p>
                    <a:p>
                      <a:r>
                        <a:rPr lang="en-IN" b="1" dirty="0"/>
                        <a:t>Ravindran – cb.sc.u4cse23647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MUD algorithm implementation : (Phase 1)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357533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en-US" b="1" dirty="0"/>
                        <a:t>Pratyush – cb.sc.u4cse23641</a:t>
                      </a:r>
                    </a:p>
                    <a:p>
                      <a:r>
                        <a:rPr lang="en-US" b="1" dirty="0"/>
                        <a:t>Adarssh – cb.sc.u4cse23658</a:t>
                      </a:r>
                    </a:p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EAP algorithm implementation : (Phase 2)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66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18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FD43-B4C9-8C9C-1C01-65BAACF12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799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2DD6-F512-26F3-A86D-DF4AF225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pPr algn="ctr"/>
            <a:r>
              <a:rPr lang="en-US" dirty="0"/>
              <a:t>                 Problem </a:t>
            </a:r>
            <a:br>
              <a:rPr lang="en-US" dirty="0"/>
            </a:br>
            <a:r>
              <a:rPr lang="en-US" dirty="0"/>
              <a:t>                        Justification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8B0FA-B731-5A4B-D795-1F3C45DC9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/>
          <a:p>
            <a:r>
              <a:rPr lang="en-US" dirty="0"/>
              <a:t>Understanding the idea</a:t>
            </a:r>
          </a:p>
        </p:txBody>
      </p:sp>
    </p:spTree>
    <p:extLst>
      <p:ext uri="{BB962C8B-B14F-4D97-AF65-F5344CB8AC3E}">
        <p14:creationId xmlns:p14="http://schemas.microsoft.com/office/powerpoint/2010/main" val="207867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3736"/>
            <a:ext cx="10698480" cy="6199632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How to maximize the total reward for the Edge infrastructure providers while operating within strict power consumption limits of edge servers . </a:t>
            </a:r>
          </a:p>
          <a:p>
            <a:endParaRPr lang="en-US" dirty="0"/>
          </a:p>
          <a:p>
            <a:r>
              <a:rPr lang="en-US" dirty="0"/>
              <a:t>Specific problems :	</a:t>
            </a:r>
          </a:p>
          <a:p>
            <a:pPr lvl="1"/>
            <a:r>
              <a:rPr lang="en-US" i="0" dirty="0"/>
              <a:t>1. </a:t>
            </a:r>
            <a:r>
              <a:rPr lang="en-US" b="1" i="0" dirty="0"/>
              <a:t>Task Allocation decision  </a:t>
            </a:r>
            <a:r>
              <a:rPr lang="en-US" i="0" dirty="0"/>
              <a:t>: determining which computational task from IOT devices should be offloaded to which edge servers</a:t>
            </a:r>
          </a:p>
          <a:p>
            <a:pPr lvl="1"/>
            <a:r>
              <a:rPr lang="en-US" i="0" dirty="0"/>
              <a:t>2</a:t>
            </a:r>
            <a:r>
              <a:rPr lang="en-US" b="1" i="0" dirty="0"/>
              <a:t>. Power budget constraints</a:t>
            </a:r>
            <a:r>
              <a:rPr lang="en-US" i="0" dirty="0"/>
              <a:t>: Operating within a predefined maximum power limit across all edge servers (inequality: ∑Pⱼ(Uⱼᵗᵒᵗᵃˡ) ≤ Pₗᵢₘᵢₜ)</a:t>
            </a:r>
          </a:p>
          <a:p>
            <a:pPr lvl="1"/>
            <a:r>
              <a:rPr lang="en-US" i="0" dirty="0"/>
              <a:t>3. </a:t>
            </a:r>
            <a:r>
              <a:rPr lang="en-US" b="1" i="0" dirty="0"/>
              <a:t>Reward optimization </a:t>
            </a:r>
            <a:r>
              <a:rPr lang="en-US" i="0" dirty="0"/>
              <a:t>: Maximizing the total profit/revenue earned by EIPs from processing offloaded tasks</a:t>
            </a:r>
          </a:p>
          <a:p>
            <a:pPr lvl="1"/>
            <a:r>
              <a:rPr lang="en-US" i="0" dirty="0"/>
              <a:t>4. </a:t>
            </a:r>
            <a:r>
              <a:rPr lang="en-US" b="1" i="0" dirty="0"/>
              <a:t>Resource capacity limits</a:t>
            </a:r>
            <a:r>
              <a:rPr lang="en-US" i="0" dirty="0"/>
              <a:t>: Ensuring edge server processing capacities are not exceeded</a:t>
            </a:r>
          </a:p>
          <a:p>
            <a:pPr lvl="1"/>
            <a:endParaRPr lang="en-US" i="0" dirty="0"/>
          </a:p>
          <a:p>
            <a:pPr marL="530352" lvl="1" indent="0">
              <a:buNone/>
            </a:pPr>
            <a:r>
              <a:rPr lang="en-US" i="0" dirty="0"/>
              <a:t>The authors formulate this as the </a:t>
            </a:r>
            <a:r>
              <a:rPr lang="en-US" b="1" i="0" dirty="0"/>
              <a:t>ESA-MAUD (Edge Server Allocation and Maximum Allowable Utilization Determination) </a:t>
            </a:r>
            <a:r>
              <a:rPr lang="en-US" i="0" dirty="0"/>
              <a:t>problem.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D613-32F1-AEF8-53E6-A6046E1C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46888"/>
            <a:ext cx="6345936" cy="1051560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it an edge problem?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95B9A-DD18-7671-2768-4B9676FBBCA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87552" y="1097280"/>
            <a:ext cx="10360152" cy="534009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Resource scarcity at the network edge </a:t>
            </a:r>
            <a:r>
              <a:rPr lang="en-US" dirty="0"/>
              <a:t>: They are like micro data centers with limited computational capacity , thus making </a:t>
            </a:r>
            <a:r>
              <a:rPr lang="en-US" b="1" dirty="0"/>
              <a:t>efficient resource allocation critical.</a:t>
            </a:r>
          </a:p>
          <a:p>
            <a:r>
              <a:rPr lang="en-US" b="1" dirty="0"/>
              <a:t>Power consumption challenges </a:t>
            </a:r>
            <a:r>
              <a:rPr lang="en-US" dirty="0"/>
              <a:t>: Unlike the cloud they must operate within </a:t>
            </a:r>
            <a:r>
              <a:rPr lang="en-US" b="1" dirty="0"/>
              <a:t>local power constraints</a:t>
            </a:r>
          </a:p>
          <a:p>
            <a:r>
              <a:rPr lang="en-US" b="1" dirty="0"/>
              <a:t> Proximity based service delivery</a:t>
            </a:r>
            <a:r>
              <a:rPr lang="en-US" dirty="0"/>
              <a:t>: </a:t>
            </a:r>
            <a:r>
              <a:rPr lang="en-US" b="1" dirty="0"/>
              <a:t>reducing the latency</a:t>
            </a:r>
            <a:r>
              <a:rPr lang="en-US" dirty="0"/>
              <a:t> by processing tasks closer to the user , creates the coverage constraint problem</a:t>
            </a:r>
          </a:p>
          <a:p>
            <a:r>
              <a:rPr lang="en-US" dirty="0"/>
              <a:t>Multi-Tenant resource sharing : Addresses scenarios where </a:t>
            </a:r>
            <a:r>
              <a:rPr lang="en-US" b="1" dirty="0"/>
              <a:t>edge servers are shared between multiple customers/applications</a:t>
            </a:r>
            <a:r>
              <a:rPr lang="en-US" dirty="0"/>
              <a:t>, which is a common deployment model in edge computing to improve resource utilization and economic efficiency</a:t>
            </a:r>
          </a:p>
        </p:txBody>
      </p:sp>
    </p:spTree>
    <p:extLst>
      <p:ext uri="{BB962C8B-B14F-4D97-AF65-F5344CB8AC3E}">
        <p14:creationId xmlns:p14="http://schemas.microsoft.com/office/powerpoint/2010/main" val="425457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8F528-EC02-9301-008B-2DBB0405A17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50392" y="246888"/>
            <a:ext cx="10671048" cy="6042594"/>
          </a:xfrm>
        </p:spPr>
        <p:txBody>
          <a:bodyPr>
            <a:normAutofit/>
          </a:bodyPr>
          <a:lstStyle/>
          <a:p>
            <a:r>
              <a:rPr lang="en-US" sz="2800" b="1" dirty="0"/>
              <a:t>Proposed Solution :</a:t>
            </a:r>
          </a:p>
          <a:p>
            <a:endParaRPr lang="en-US" b="1" dirty="0"/>
          </a:p>
          <a:p>
            <a:r>
              <a:rPr lang="en-US" b="1" dirty="0"/>
              <a:t>Phase 1 : Maximum allowable utilization determination (MUD)</a:t>
            </a:r>
          </a:p>
          <a:p>
            <a:r>
              <a:rPr lang="en-US" sz="1800" dirty="0"/>
              <a:t>	To determine the maximum CPU workload each edge server can safely handle so that the total power consumed by all servers stays within the system’s power limit.</a:t>
            </a:r>
          </a:p>
          <a:p>
            <a:r>
              <a:rPr lang="en-US" sz="1800" dirty="0"/>
              <a:t>	This sets a power aware workload cap for every server, ensuring no overload and laying the foundation for efficient task assignment in the next phase.</a:t>
            </a:r>
          </a:p>
          <a:p>
            <a:r>
              <a:rPr lang="en-US" b="1" dirty="0"/>
              <a:t>Phase 2 : Edge server allocation (EAP)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Aim is to allocate individual tasks to specific edge servers to maximize the total reward within the utilization constraints established by phase 1.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IN" dirty="0"/>
              <a:t>Task allocation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IN" dirty="0"/>
              <a:t>Reward maximization</a:t>
            </a:r>
          </a:p>
        </p:txBody>
      </p:sp>
    </p:spTree>
    <p:extLst>
      <p:ext uri="{BB962C8B-B14F-4D97-AF65-F5344CB8AC3E}">
        <p14:creationId xmlns:p14="http://schemas.microsoft.com/office/powerpoint/2010/main" val="51316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A6205D-9AA4-E6C5-59C8-30D15DA9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818535"/>
          </a:xfrm>
        </p:spPr>
        <p:txBody>
          <a:bodyPr/>
          <a:lstStyle/>
          <a:p>
            <a:pPr algn="ctr"/>
            <a:r>
              <a:rPr lang="en-IN" b="0" dirty="0"/>
              <a:t>SYSTEM ARCHITECTURE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81AD7BB-C97A-02AC-1EEE-3845C61C197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286849" y="1635342"/>
            <a:ext cx="10421403" cy="4870411"/>
          </a:xfrm>
        </p:spPr>
      </p:pic>
    </p:spTree>
    <p:extLst>
      <p:ext uri="{BB962C8B-B14F-4D97-AF65-F5344CB8AC3E}">
        <p14:creationId xmlns:p14="http://schemas.microsoft.com/office/powerpoint/2010/main" val="151167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71A17-3AC1-5ABC-43D3-471EE7FEA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184" y="4059936"/>
            <a:ext cx="9052560" cy="1188720"/>
          </a:xfrm>
        </p:spPr>
        <p:txBody>
          <a:bodyPr>
            <a:normAutofit/>
          </a:bodyPr>
          <a:lstStyle/>
          <a:p>
            <a:r>
              <a:rPr lang="en-US" sz="4400" dirty="0"/>
              <a:t>Phase 1</a:t>
            </a:r>
            <a:endParaRPr lang="en-IN" sz="4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09A4CC-BF51-32AB-F271-B9793EA97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1289304"/>
            <a:ext cx="9052560" cy="1060704"/>
          </a:xfrm>
        </p:spPr>
        <p:txBody>
          <a:bodyPr/>
          <a:lstStyle/>
          <a:p>
            <a:r>
              <a:rPr lang="en-US" dirty="0"/>
              <a:t>Maximum allowable utilization determination (MUD)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8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B6D2EB-2269-3F2D-FBED-78088197196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761303" y="228600"/>
            <a:ext cx="4308193" cy="60610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ACF84-5BBD-9D5C-D263-80B0C48A0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109728"/>
            <a:ext cx="5650992" cy="66842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Set current utilization of each server to 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total used power to 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all tasks as unassigned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While total power &lt; power cap and unassigned tasks exist:</a:t>
            </a:r>
          </a:p>
          <a:p>
            <a:pPr marL="841248" lvl="1" indent="-457200">
              <a:buFont typeface="+mj-lt"/>
              <a:buAutoNum type="alphaLcParenR"/>
            </a:pPr>
            <a:r>
              <a:rPr lang="en-US" dirty="0"/>
              <a:t>For each unassigned task 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/>
              <a:t>Calculate extra reward and power.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/>
              <a:t>Calculate efficiency = reward / power.</a:t>
            </a:r>
          </a:p>
          <a:p>
            <a:pPr marL="841248" lvl="1" indent="-457200">
              <a:buFont typeface="+mj-lt"/>
              <a:buAutoNum type="alphaLcParenR"/>
            </a:pPr>
            <a:r>
              <a:rPr lang="en-US" dirty="0"/>
              <a:t>Select assignment with highest efficiency</a:t>
            </a:r>
          </a:p>
          <a:p>
            <a:pPr marL="841248" lvl="1" indent="-457200">
              <a:buFont typeface="+mj-lt"/>
              <a:buAutoNum type="alphaLcParenR"/>
            </a:pPr>
            <a:r>
              <a:rPr lang="en-US" dirty="0"/>
              <a:t>If total power after assignment &lt; cap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/>
              <a:t>Assign task , update utilization and power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/>
              <a:t>Remove task from unassigned list</a:t>
            </a:r>
          </a:p>
          <a:p>
            <a:pPr marL="841248" lvl="1" indent="-457200">
              <a:buFont typeface="+mj-lt"/>
              <a:buAutoNum type="alphaLcParenR"/>
            </a:pPr>
            <a:r>
              <a:rPr lang="en-US" dirty="0"/>
              <a:t>Else 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/>
              <a:t>Stop assignment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Output utilization caps (sum of assigned CPU tasks) for each server.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81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84E8-9E19-621C-43BE-C5FED14B4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Edge server allocation problem (EAP)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A1929-C18A-3C26-925D-192E9980C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Phase 2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2533794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357615_win32_EF_v3" id="{E0D2F1F9-7AB8-4CD0-BAF5-572B3B8BE236}" vid="{36B7CD22-9CE9-4A36-A2A9-2F6B82431D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8BEDAE-AC7E-4F41-A2BD-A46A86095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470</TotalTime>
  <Words>831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Franklin Gothic Book</vt:lpstr>
      <vt:lpstr>Crop</vt:lpstr>
      <vt:lpstr>Reward-Oriented Task Offloading Under Limited Edge Server Power for Multiaccess Edge Computing Minseok Song , Member, Ieee, Yeongju Lee, And Kyungmin Kim</vt:lpstr>
      <vt:lpstr>                 Problem                          Justification</vt:lpstr>
      <vt:lpstr>PowerPoint Presentation</vt:lpstr>
      <vt:lpstr>Why is it an edge problem?</vt:lpstr>
      <vt:lpstr>PowerPoint Presentation</vt:lpstr>
      <vt:lpstr>SYSTEM ARCHITECTURE</vt:lpstr>
      <vt:lpstr>Maximum allowable utilization determination (MUD)  </vt:lpstr>
      <vt:lpstr>PowerPoint Presentation</vt:lpstr>
      <vt:lpstr>Edge server allocation problem (EAP)</vt:lpstr>
      <vt:lpstr>EAP with task splitting</vt:lpstr>
      <vt:lpstr>Eap with no task splitting</vt:lpstr>
      <vt:lpstr>Language: Python  Libraries: Numpy, Pandas, NetworkX, Google OR-Tools. Data input: Small to medium scale simulated data sets (servers, tasks, coverage). Output: Console print, CSV files, plots for validation. simulation environment on PC/laptop. </vt:lpstr>
      <vt:lpstr>State of the art literature</vt:lpstr>
      <vt:lpstr>State-of-the-Art Literature</vt:lpstr>
      <vt:lpstr>PowerPoint Presentation</vt:lpstr>
      <vt:lpstr>Task allocation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ADARSSH K G-[CB.SC.U4CSE23658]</dc:creator>
  <cp:lastModifiedBy>Paarthu Reddy</cp:lastModifiedBy>
  <cp:revision>8</cp:revision>
  <dcterms:created xsi:type="dcterms:W3CDTF">2025-08-04T08:19:48Z</dcterms:created>
  <dcterms:modified xsi:type="dcterms:W3CDTF">2025-08-07T05:38:24Z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