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718980" cy="308983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035163" cy="2814203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122340" cy="2672993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5844815" y="0"/>
            <a:ext cx="2443480" cy="2443480"/>
          </a:xfrm>
          <a:custGeom>
            <a:avLst/>
            <a:gdLst/>
            <a:ahLst/>
            <a:cxnLst/>
            <a:rect l="l" t="t" r="r" b="b"/>
            <a:pathLst>
              <a:path w="2443480" h="2443480">
                <a:moveTo>
                  <a:pt x="2443184" y="0"/>
                </a:moveTo>
                <a:lnTo>
                  <a:pt x="0" y="0"/>
                </a:lnTo>
                <a:lnTo>
                  <a:pt x="2443184" y="2443184"/>
                </a:lnTo>
                <a:lnTo>
                  <a:pt x="244318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0" y="6727806"/>
            <a:ext cx="3559810" cy="3559810"/>
          </a:xfrm>
          <a:custGeom>
            <a:avLst/>
            <a:gdLst/>
            <a:ahLst/>
            <a:cxnLst/>
            <a:rect l="l" t="t" r="r" b="b"/>
            <a:pathLst>
              <a:path w="3559810" h="3559809">
                <a:moveTo>
                  <a:pt x="0" y="3559193"/>
                </a:moveTo>
                <a:lnTo>
                  <a:pt x="3559193" y="3559193"/>
                </a:lnTo>
                <a:lnTo>
                  <a:pt x="0" y="0"/>
                </a:lnTo>
                <a:lnTo>
                  <a:pt x="0" y="355919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310823" y="6657398"/>
            <a:ext cx="4976529" cy="36296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47539" y="179559"/>
            <a:ext cx="8320405" cy="596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74409" y="2713048"/>
            <a:ext cx="7817484" cy="2502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9.jpg"/><Relationship Id="rId3" Type="http://schemas.openxmlformats.org/officeDocument/2006/relationships/image" Target="../media/image50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jpg"/><Relationship Id="rId5" Type="http://schemas.openxmlformats.org/officeDocument/2006/relationships/image" Target="../media/image18.jpg"/><Relationship Id="rId6" Type="http://schemas.openxmlformats.org/officeDocument/2006/relationships/image" Target="../media/image19.png"/><Relationship Id="rId7" Type="http://schemas.openxmlformats.org/officeDocument/2006/relationships/image" Target="../media/image20.jp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343803" cy="317627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02522" y="7409175"/>
            <a:ext cx="3985478" cy="2877824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0" y="6253633"/>
            <a:ext cx="4175760" cy="4033520"/>
            <a:chOff x="0" y="6253633"/>
            <a:chExt cx="4175760" cy="4033520"/>
          </a:xfrm>
        </p:grpSpPr>
        <p:sp>
          <p:nvSpPr>
            <p:cNvPr id="5" name="object 5" descr=""/>
            <p:cNvSpPr/>
            <p:nvPr/>
          </p:nvSpPr>
          <p:spPr>
            <a:xfrm>
              <a:off x="0" y="6597918"/>
              <a:ext cx="4175760" cy="3689350"/>
            </a:xfrm>
            <a:custGeom>
              <a:avLst/>
              <a:gdLst/>
              <a:ahLst/>
              <a:cxnLst/>
              <a:rect l="l" t="t" r="r" b="b"/>
              <a:pathLst>
                <a:path w="4175760" h="3689350">
                  <a:moveTo>
                    <a:pt x="4175440" y="3689081"/>
                  </a:moveTo>
                  <a:lnTo>
                    <a:pt x="0" y="0"/>
                  </a:lnTo>
                  <a:lnTo>
                    <a:pt x="0" y="3689081"/>
                  </a:lnTo>
                  <a:lnTo>
                    <a:pt x="4175440" y="3689081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6253633"/>
              <a:ext cx="4033520" cy="4033520"/>
            </a:xfrm>
            <a:custGeom>
              <a:avLst/>
              <a:gdLst/>
              <a:ahLst/>
              <a:cxnLst/>
              <a:rect l="l" t="t" r="r" b="b"/>
              <a:pathLst>
                <a:path w="4033520" h="4033520">
                  <a:moveTo>
                    <a:pt x="0" y="4033366"/>
                  </a:moveTo>
                  <a:lnTo>
                    <a:pt x="4033366" y="4033366"/>
                  </a:lnTo>
                  <a:lnTo>
                    <a:pt x="0" y="0"/>
                  </a:lnTo>
                  <a:lnTo>
                    <a:pt x="0" y="403336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15488054" y="0"/>
            <a:ext cx="2800350" cy="2526030"/>
            <a:chOff x="15488054" y="0"/>
            <a:chExt cx="2800350" cy="2526030"/>
          </a:xfrm>
        </p:grpSpPr>
        <p:sp>
          <p:nvSpPr>
            <p:cNvPr id="8" name="object 8" descr=""/>
            <p:cNvSpPr/>
            <p:nvPr/>
          </p:nvSpPr>
          <p:spPr>
            <a:xfrm>
              <a:off x="15488054" y="0"/>
              <a:ext cx="2800350" cy="2526030"/>
            </a:xfrm>
            <a:custGeom>
              <a:avLst/>
              <a:gdLst/>
              <a:ahLst/>
              <a:cxnLst/>
              <a:rect l="l" t="t" r="r" b="b"/>
              <a:pathLst>
                <a:path w="2800350" h="2526030">
                  <a:moveTo>
                    <a:pt x="0" y="0"/>
                  </a:moveTo>
                  <a:lnTo>
                    <a:pt x="2799944" y="2525886"/>
                  </a:lnTo>
                  <a:lnTo>
                    <a:pt x="27999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844815" y="0"/>
              <a:ext cx="2443480" cy="2443480"/>
            </a:xfrm>
            <a:custGeom>
              <a:avLst/>
              <a:gdLst/>
              <a:ahLst/>
              <a:cxnLst/>
              <a:rect l="l" t="t" r="r" b="b"/>
              <a:pathLst>
                <a:path w="2443480" h="2443480">
                  <a:moveTo>
                    <a:pt x="2443184" y="0"/>
                  </a:moveTo>
                  <a:lnTo>
                    <a:pt x="0" y="0"/>
                  </a:lnTo>
                  <a:lnTo>
                    <a:pt x="2443184" y="2443184"/>
                  </a:lnTo>
                  <a:lnTo>
                    <a:pt x="244318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96552" y="2722412"/>
            <a:ext cx="18030190" cy="55124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713105">
              <a:lnSpc>
                <a:spcPct val="100000"/>
              </a:lnSpc>
              <a:spcBef>
                <a:spcPts val="90"/>
              </a:spcBef>
            </a:pPr>
            <a:r>
              <a:rPr dirty="0" sz="4750" spc="-105">
                <a:latin typeface="Arial Black"/>
                <a:cs typeface="Arial Black"/>
              </a:rPr>
              <a:t>Project</a:t>
            </a:r>
            <a:r>
              <a:rPr dirty="0" sz="4750" spc="-665">
                <a:latin typeface="Arial Black"/>
                <a:cs typeface="Arial Black"/>
              </a:rPr>
              <a:t> </a:t>
            </a:r>
            <a:r>
              <a:rPr dirty="0" sz="4750" spc="-10">
                <a:latin typeface="Arial Black"/>
                <a:cs typeface="Arial Black"/>
              </a:rPr>
              <a:t>Title</a:t>
            </a:r>
            <a:endParaRPr sz="4750">
              <a:latin typeface="Arial Black"/>
              <a:cs typeface="Arial Black"/>
            </a:endParaRPr>
          </a:p>
          <a:p>
            <a:pPr algn="ctr" marL="12700" marR="140970">
              <a:lnSpc>
                <a:spcPct val="117100"/>
              </a:lnSpc>
              <a:spcBef>
                <a:spcPts val="2850"/>
              </a:spcBef>
            </a:pPr>
            <a:r>
              <a:rPr dirty="0" sz="3150" spc="-85">
                <a:latin typeface="Arial Black"/>
                <a:cs typeface="Arial Black"/>
              </a:rPr>
              <a:t>An</a:t>
            </a:r>
            <a:r>
              <a:rPr dirty="0" sz="3150" spc="-335">
                <a:latin typeface="Arial Black"/>
                <a:cs typeface="Arial Black"/>
              </a:rPr>
              <a:t> </a:t>
            </a:r>
            <a:r>
              <a:rPr dirty="0" sz="3150" spc="-35">
                <a:latin typeface="Arial Black"/>
                <a:cs typeface="Arial Black"/>
              </a:rPr>
              <a:t>Adaptive</a:t>
            </a:r>
            <a:r>
              <a:rPr dirty="0" sz="3150" spc="-395">
                <a:latin typeface="Arial Black"/>
                <a:cs typeface="Arial Black"/>
              </a:rPr>
              <a:t> </a:t>
            </a:r>
            <a:r>
              <a:rPr dirty="0" sz="3150" spc="-135">
                <a:latin typeface="Arial Black"/>
                <a:cs typeface="Arial Black"/>
              </a:rPr>
              <a:t>AIoT</a:t>
            </a:r>
            <a:r>
              <a:rPr dirty="0" sz="3150" spc="-480">
                <a:latin typeface="Arial Black"/>
                <a:cs typeface="Arial Black"/>
              </a:rPr>
              <a:t> </a:t>
            </a:r>
            <a:r>
              <a:rPr dirty="0" sz="3150" spc="-50">
                <a:latin typeface="Arial Black"/>
                <a:cs typeface="Arial Black"/>
              </a:rPr>
              <a:t>Solution</a:t>
            </a:r>
            <a:r>
              <a:rPr dirty="0" sz="3150" spc="-325">
                <a:latin typeface="Arial Black"/>
                <a:cs typeface="Arial Black"/>
              </a:rPr>
              <a:t> </a:t>
            </a:r>
            <a:r>
              <a:rPr dirty="0" sz="3150" spc="-20">
                <a:latin typeface="Arial Black"/>
                <a:cs typeface="Arial Black"/>
              </a:rPr>
              <a:t>with</a:t>
            </a:r>
            <a:r>
              <a:rPr dirty="0" sz="3150" spc="-254">
                <a:latin typeface="Arial Black"/>
                <a:cs typeface="Arial Black"/>
              </a:rPr>
              <a:t> </a:t>
            </a:r>
            <a:r>
              <a:rPr dirty="0" sz="3150" spc="-35">
                <a:latin typeface="Arial Black"/>
                <a:cs typeface="Arial Black"/>
              </a:rPr>
              <a:t>Dynamic</a:t>
            </a:r>
            <a:r>
              <a:rPr dirty="0" sz="3150" spc="-385">
                <a:latin typeface="Arial Black"/>
                <a:cs typeface="Arial Black"/>
              </a:rPr>
              <a:t> </a:t>
            </a:r>
            <a:r>
              <a:rPr dirty="0" sz="3150" spc="-80">
                <a:latin typeface="Arial Black"/>
                <a:cs typeface="Arial Black"/>
              </a:rPr>
              <a:t>Sensor</a:t>
            </a:r>
            <a:r>
              <a:rPr dirty="0" sz="3150" spc="-420">
                <a:latin typeface="Arial Black"/>
                <a:cs typeface="Arial Black"/>
              </a:rPr>
              <a:t> </a:t>
            </a:r>
            <a:r>
              <a:rPr dirty="0" sz="3150">
                <a:latin typeface="Arial Black"/>
                <a:cs typeface="Arial Black"/>
              </a:rPr>
              <a:t>Group</a:t>
            </a:r>
            <a:r>
              <a:rPr dirty="0" sz="3150" spc="-385">
                <a:latin typeface="Arial Black"/>
                <a:cs typeface="Arial Black"/>
              </a:rPr>
              <a:t> </a:t>
            </a:r>
            <a:r>
              <a:rPr dirty="0" sz="3150" spc="-65">
                <a:latin typeface="Arial Black"/>
                <a:cs typeface="Arial Black"/>
              </a:rPr>
              <a:t>Selection</a:t>
            </a:r>
            <a:r>
              <a:rPr dirty="0" sz="3150" spc="-360">
                <a:latin typeface="Arial Black"/>
                <a:cs typeface="Arial Black"/>
              </a:rPr>
              <a:t> </a:t>
            </a:r>
            <a:r>
              <a:rPr dirty="0" sz="3150" spc="70">
                <a:latin typeface="Arial Black"/>
                <a:cs typeface="Arial Black"/>
              </a:rPr>
              <a:t>for</a:t>
            </a:r>
            <a:r>
              <a:rPr dirty="0" sz="3150" spc="-340">
                <a:latin typeface="Arial Black"/>
                <a:cs typeface="Arial Black"/>
              </a:rPr>
              <a:t> </a:t>
            </a:r>
            <a:r>
              <a:rPr dirty="0" sz="3150" spc="-125">
                <a:latin typeface="Arial Black"/>
                <a:cs typeface="Arial Black"/>
              </a:rPr>
              <a:t>Real-</a:t>
            </a:r>
            <a:r>
              <a:rPr dirty="0" sz="3150" spc="-90">
                <a:latin typeface="Arial Black"/>
                <a:cs typeface="Arial Black"/>
              </a:rPr>
              <a:t>Time</a:t>
            </a:r>
            <a:r>
              <a:rPr dirty="0" sz="3150" spc="-495">
                <a:latin typeface="Arial Black"/>
                <a:cs typeface="Arial Black"/>
              </a:rPr>
              <a:t> </a:t>
            </a:r>
            <a:r>
              <a:rPr dirty="0" sz="3150" spc="-10">
                <a:latin typeface="Arial Black"/>
                <a:cs typeface="Arial Black"/>
              </a:rPr>
              <a:t>Traffic Monitoring</a:t>
            </a:r>
            <a:r>
              <a:rPr dirty="0" sz="3150" spc="-245">
                <a:latin typeface="Arial Black"/>
                <a:cs typeface="Arial Black"/>
              </a:rPr>
              <a:t> </a:t>
            </a:r>
            <a:r>
              <a:rPr dirty="0" sz="3150">
                <a:latin typeface="Arial Black"/>
                <a:cs typeface="Arial Black"/>
              </a:rPr>
              <a:t>and</a:t>
            </a:r>
            <a:r>
              <a:rPr dirty="0" sz="3150" spc="-245">
                <a:latin typeface="Arial Black"/>
                <a:cs typeface="Arial Black"/>
              </a:rPr>
              <a:t> </a:t>
            </a:r>
            <a:r>
              <a:rPr dirty="0" sz="3150" spc="-75">
                <a:latin typeface="Arial Black"/>
                <a:cs typeface="Arial Black"/>
              </a:rPr>
              <a:t>Energy</a:t>
            </a:r>
            <a:r>
              <a:rPr dirty="0" sz="3150" spc="-315">
                <a:latin typeface="Arial Black"/>
                <a:cs typeface="Arial Black"/>
              </a:rPr>
              <a:t> </a:t>
            </a:r>
            <a:r>
              <a:rPr dirty="0" sz="3150" spc="-55">
                <a:latin typeface="Arial Black"/>
                <a:cs typeface="Arial Black"/>
              </a:rPr>
              <a:t>Efficiency</a:t>
            </a:r>
            <a:r>
              <a:rPr dirty="0" sz="3150" spc="-484">
                <a:latin typeface="Arial Black"/>
                <a:cs typeface="Arial Black"/>
              </a:rPr>
              <a:t> </a:t>
            </a:r>
            <a:r>
              <a:rPr dirty="0" sz="3150" spc="-135">
                <a:latin typeface="Arial Black"/>
                <a:cs typeface="Arial Black"/>
              </a:rPr>
              <a:t>Towards</a:t>
            </a:r>
            <a:r>
              <a:rPr dirty="0" sz="3150" spc="-365">
                <a:latin typeface="Arial Black"/>
                <a:cs typeface="Arial Black"/>
              </a:rPr>
              <a:t> </a:t>
            </a:r>
            <a:r>
              <a:rPr dirty="0" sz="3150" spc="-35">
                <a:latin typeface="Arial Black"/>
                <a:cs typeface="Arial Black"/>
              </a:rPr>
              <a:t>Smarter</a:t>
            </a:r>
            <a:r>
              <a:rPr dirty="0" sz="3150" spc="-409">
                <a:latin typeface="Arial Black"/>
                <a:cs typeface="Arial Black"/>
              </a:rPr>
              <a:t> </a:t>
            </a:r>
            <a:r>
              <a:rPr dirty="0" sz="3150" spc="-50">
                <a:latin typeface="Arial Black"/>
                <a:cs typeface="Arial Black"/>
              </a:rPr>
              <a:t>Cities</a:t>
            </a:r>
            <a:r>
              <a:rPr dirty="0" sz="3150" spc="-310">
                <a:latin typeface="Arial Black"/>
                <a:cs typeface="Arial Black"/>
              </a:rPr>
              <a:t> </a:t>
            </a:r>
            <a:r>
              <a:rPr dirty="0" sz="3150" spc="-60">
                <a:latin typeface="Arial Black"/>
                <a:cs typeface="Arial Black"/>
              </a:rPr>
              <a:t>(Resource</a:t>
            </a:r>
            <a:r>
              <a:rPr dirty="0" sz="3150" spc="-390">
                <a:latin typeface="Arial Black"/>
                <a:cs typeface="Arial Black"/>
              </a:rPr>
              <a:t> </a:t>
            </a:r>
            <a:r>
              <a:rPr dirty="0" sz="3150" spc="-10">
                <a:latin typeface="Arial Black"/>
                <a:cs typeface="Arial Black"/>
              </a:rPr>
              <a:t>Allocation)</a:t>
            </a:r>
            <a:endParaRPr sz="31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130"/>
              </a:spcBef>
            </a:pPr>
            <a:endParaRPr sz="3150">
              <a:latin typeface="Arial Black"/>
              <a:cs typeface="Arial Black"/>
            </a:endParaRPr>
          </a:p>
          <a:p>
            <a:pPr algn="ctr" marR="127000">
              <a:lnSpc>
                <a:spcPct val="100000"/>
              </a:lnSpc>
            </a:pPr>
            <a:r>
              <a:rPr dirty="0" sz="4750" spc="-280">
                <a:latin typeface="Arial Black"/>
                <a:cs typeface="Arial Black"/>
              </a:rPr>
              <a:t>GOAL</a:t>
            </a:r>
            <a:endParaRPr sz="4750">
              <a:latin typeface="Arial Black"/>
              <a:cs typeface="Arial Black"/>
            </a:endParaRPr>
          </a:p>
          <a:p>
            <a:pPr algn="ctr" marL="360045">
              <a:lnSpc>
                <a:spcPct val="100000"/>
              </a:lnSpc>
              <a:spcBef>
                <a:spcPts val="60"/>
              </a:spcBef>
            </a:pPr>
            <a:r>
              <a:rPr dirty="0" sz="3150" spc="-254">
                <a:latin typeface="Arial Black"/>
                <a:cs typeface="Arial Black"/>
              </a:rPr>
              <a:t>To</a:t>
            </a:r>
            <a:r>
              <a:rPr dirty="0" sz="3150" spc="-405">
                <a:latin typeface="Arial Black"/>
                <a:cs typeface="Arial Black"/>
              </a:rPr>
              <a:t> </a:t>
            </a:r>
            <a:r>
              <a:rPr dirty="0" sz="3150" spc="-55">
                <a:latin typeface="Arial Black"/>
                <a:cs typeface="Arial Black"/>
              </a:rPr>
              <a:t>design</a:t>
            </a:r>
            <a:r>
              <a:rPr dirty="0" sz="3150" spc="-265">
                <a:latin typeface="Arial Black"/>
                <a:cs typeface="Arial Black"/>
              </a:rPr>
              <a:t> </a:t>
            </a:r>
            <a:r>
              <a:rPr dirty="0" sz="3150" spc="-85">
                <a:latin typeface="Arial Black"/>
                <a:cs typeface="Arial Black"/>
              </a:rPr>
              <a:t>an</a:t>
            </a:r>
            <a:r>
              <a:rPr dirty="0" sz="3150" spc="-265">
                <a:latin typeface="Arial Black"/>
                <a:cs typeface="Arial Black"/>
              </a:rPr>
              <a:t> </a:t>
            </a:r>
            <a:r>
              <a:rPr dirty="0" sz="3150" spc="-45">
                <a:latin typeface="Arial Black"/>
                <a:cs typeface="Arial Black"/>
              </a:rPr>
              <a:t>adaptive</a:t>
            </a:r>
            <a:r>
              <a:rPr dirty="0" sz="3150" spc="-405">
                <a:latin typeface="Arial Black"/>
                <a:cs typeface="Arial Black"/>
              </a:rPr>
              <a:t> </a:t>
            </a:r>
            <a:r>
              <a:rPr dirty="0" sz="3150" spc="-130">
                <a:latin typeface="Arial Black"/>
                <a:cs typeface="Arial Black"/>
              </a:rPr>
              <a:t>AIoT-</a:t>
            </a:r>
            <a:r>
              <a:rPr dirty="0" sz="3150" spc="-60">
                <a:latin typeface="Arial Black"/>
                <a:cs typeface="Arial Black"/>
              </a:rPr>
              <a:t>based</a:t>
            </a:r>
            <a:r>
              <a:rPr dirty="0" sz="3150" spc="-375">
                <a:latin typeface="Arial Black"/>
                <a:cs typeface="Arial Black"/>
              </a:rPr>
              <a:t> </a:t>
            </a:r>
            <a:r>
              <a:rPr dirty="0" sz="3150" spc="-55">
                <a:latin typeface="Arial Black"/>
                <a:cs typeface="Arial Black"/>
              </a:rPr>
              <a:t>framework</a:t>
            </a:r>
            <a:r>
              <a:rPr dirty="0" sz="3150" spc="-415">
                <a:latin typeface="Arial Black"/>
                <a:cs typeface="Arial Black"/>
              </a:rPr>
              <a:t> </a:t>
            </a:r>
            <a:r>
              <a:rPr dirty="0" sz="3150" spc="-30">
                <a:latin typeface="Arial Black"/>
                <a:cs typeface="Arial Black"/>
              </a:rPr>
              <a:t>that</a:t>
            </a:r>
            <a:r>
              <a:rPr dirty="0" sz="3150" spc="-335">
                <a:latin typeface="Arial Black"/>
                <a:cs typeface="Arial Black"/>
              </a:rPr>
              <a:t> </a:t>
            </a:r>
            <a:r>
              <a:rPr dirty="0" sz="3150" spc="-65">
                <a:latin typeface="Arial Black"/>
                <a:cs typeface="Arial Black"/>
              </a:rPr>
              <a:t>dynamically</a:t>
            </a:r>
            <a:r>
              <a:rPr dirty="0" sz="3150" spc="-400">
                <a:latin typeface="Arial Black"/>
                <a:cs typeface="Arial Black"/>
              </a:rPr>
              <a:t> </a:t>
            </a:r>
            <a:r>
              <a:rPr dirty="0" sz="3150" spc="-114">
                <a:latin typeface="Arial Black"/>
                <a:cs typeface="Arial Black"/>
              </a:rPr>
              <a:t>selects</a:t>
            </a:r>
            <a:r>
              <a:rPr dirty="0" sz="3150" spc="-390">
                <a:latin typeface="Arial Black"/>
                <a:cs typeface="Arial Black"/>
              </a:rPr>
              <a:t> </a:t>
            </a:r>
            <a:r>
              <a:rPr dirty="0" sz="3150" spc="-95">
                <a:latin typeface="Arial Black"/>
                <a:cs typeface="Arial Black"/>
              </a:rPr>
              <a:t>sensor</a:t>
            </a:r>
            <a:r>
              <a:rPr dirty="0" sz="3150" spc="-415">
                <a:latin typeface="Arial Black"/>
                <a:cs typeface="Arial Black"/>
              </a:rPr>
              <a:t> </a:t>
            </a:r>
            <a:r>
              <a:rPr dirty="0" sz="3150" spc="-10">
                <a:latin typeface="Arial Black"/>
                <a:cs typeface="Arial Black"/>
              </a:rPr>
              <a:t>groups</a:t>
            </a:r>
            <a:endParaRPr sz="3150">
              <a:latin typeface="Arial Black"/>
              <a:cs typeface="Arial Black"/>
            </a:endParaRPr>
          </a:p>
          <a:p>
            <a:pPr algn="ctr" marL="523875" marR="156210">
              <a:lnSpc>
                <a:spcPct val="115100"/>
              </a:lnSpc>
            </a:pPr>
            <a:r>
              <a:rPr dirty="0" sz="3150">
                <a:latin typeface="Arial Black"/>
                <a:cs typeface="Arial Black"/>
              </a:rPr>
              <a:t>for</a:t>
            </a:r>
            <a:r>
              <a:rPr dirty="0" sz="3150" spc="-325">
                <a:latin typeface="Arial Black"/>
                <a:cs typeface="Arial Black"/>
              </a:rPr>
              <a:t> </a:t>
            </a:r>
            <a:r>
              <a:rPr dirty="0" sz="3150">
                <a:latin typeface="Arial Black"/>
                <a:cs typeface="Arial Black"/>
              </a:rPr>
              <a:t>real-</a:t>
            </a:r>
            <a:r>
              <a:rPr dirty="0" sz="3150" spc="-30">
                <a:latin typeface="Arial Black"/>
                <a:cs typeface="Arial Black"/>
              </a:rPr>
              <a:t>time</a:t>
            </a:r>
            <a:r>
              <a:rPr dirty="0" sz="3150" spc="-415">
                <a:latin typeface="Arial Black"/>
                <a:cs typeface="Arial Black"/>
              </a:rPr>
              <a:t> </a:t>
            </a:r>
            <a:r>
              <a:rPr dirty="0" sz="3150">
                <a:latin typeface="Arial Black"/>
                <a:cs typeface="Arial Black"/>
              </a:rPr>
              <a:t>traffic</a:t>
            </a:r>
            <a:r>
              <a:rPr dirty="0" sz="3150" spc="-315">
                <a:latin typeface="Arial Black"/>
                <a:cs typeface="Arial Black"/>
              </a:rPr>
              <a:t> </a:t>
            </a:r>
            <a:r>
              <a:rPr dirty="0" sz="3150" spc="-40">
                <a:latin typeface="Arial Black"/>
                <a:cs typeface="Arial Black"/>
              </a:rPr>
              <a:t>monitoring,</a:t>
            </a:r>
            <a:r>
              <a:rPr dirty="0" sz="3150" spc="-320">
                <a:latin typeface="Arial Black"/>
                <a:cs typeface="Arial Black"/>
              </a:rPr>
              <a:t> </a:t>
            </a:r>
            <a:r>
              <a:rPr dirty="0" sz="3150" spc="-55">
                <a:latin typeface="Arial Black"/>
                <a:cs typeface="Arial Black"/>
              </a:rPr>
              <a:t>ensuring</a:t>
            </a:r>
            <a:r>
              <a:rPr dirty="0" sz="3150" spc="-245">
                <a:latin typeface="Arial Black"/>
                <a:cs typeface="Arial Black"/>
              </a:rPr>
              <a:t> </a:t>
            </a:r>
            <a:r>
              <a:rPr dirty="0" sz="3150" spc="-85">
                <a:latin typeface="Arial Black"/>
                <a:cs typeface="Arial Black"/>
              </a:rPr>
              <a:t>accurate</a:t>
            </a:r>
            <a:r>
              <a:rPr dirty="0" sz="3150" spc="-385">
                <a:latin typeface="Arial Black"/>
                <a:cs typeface="Arial Black"/>
              </a:rPr>
              <a:t> </a:t>
            </a:r>
            <a:r>
              <a:rPr dirty="0" sz="3150" spc="-65">
                <a:latin typeface="Arial Black"/>
                <a:cs typeface="Arial Black"/>
              </a:rPr>
              <a:t>data</a:t>
            </a:r>
            <a:r>
              <a:rPr dirty="0" sz="3150" spc="-320">
                <a:latin typeface="Arial Black"/>
                <a:cs typeface="Arial Black"/>
              </a:rPr>
              <a:t> </a:t>
            </a:r>
            <a:r>
              <a:rPr dirty="0" sz="3150" spc="-65">
                <a:latin typeface="Arial Black"/>
                <a:cs typeface="Arial Black"/>
              </a:rPr>
              <a:t>collection</a:t>
            </a:r>
            <a:r>
              <a:rPr dirty="0" sz="3150" spc="-315">
                <a:latin typeface="Arial Black"/>
                <a:cs typeface="Arial Black"/>
              </a:rPr>
              <a:t> </a:t>
            </a:r>
            <a:r>
              <a:rPr dirty="0" sz="3150" spc="-85">
                <a:latin typeface="Arial Black"/>
                <a:cs typeface="Arial Black"/>
              </a:rPr>
              <a:t>while</a:t>
            </a:r>
            <a:r>
              <a:rPr dirty="0" sz="3150" spc="-390">
                <a:latin typeface="Arial Black"/>
                <a:cs typeface="Arial Black"/>
              </a:rPr>
              <a:t> </a:t>
            </a:r>
            <a:r>
              <a:rPr dirty="0" sz="3150" spc="-10">
                <a:latin typeface="Arial Black"/>
                <a:cs typeface="Arial Black"/>
              </a:rPr>
              <a:t>optimizing </a:t>
            </a:r>
            <a:r>
              <a:rPr dirty="0" sz="3150" spc="-40">
                <a:latin typeface="Arial Black"/>
                <a:cs typeface="Arial Black"/>
              </a:rPr>
              <a:t>energy</a:t>
            </a:r>
            <a:r>
              <a:rPr dirty="0" sz="3150" spc="-360">
                <a:latin typeface="Arial Black"/>
                <a:cs typeface="Arial Black"/>
              </a:rPr>
              <a:t> </a:t>
            </a:r>
            <a:r>
              <a:rPr dirty="0" sz="3150" spc="-110">
                <a:latin typeface="Arial Black"/>
                <a:cs typeface="Arial Black"/>
              </a:rPr>
              <a:t>use</a:t>
            </a:r>
            <a:r>
              <a:rPr dirty="0" sz="3150" spc="-340">
                <a:latin typeface="Arial Black"/>
                <a:cs typeface="Arial Black"/>
              </a:rPr>
              <a:t> </a:t>
            </a:r>
            <a:r>
              <a:rPr dirty="0" sz="3150" spc="-30">
                <a:latin typeface="Arial Black"/>
                <a:cs typeface="Arial Black"/>
              </a:rPr>
              <a:t>and</a:t>
            </a:r>
            <a:r>
              <a:rPr dirty="0" sz="3150" spc="-275">
                <a:latin typeface="Arial Black"/>
                <a:cs typeface="Arial Black"/>
              </a:rPr>
              <a:t> </a:t>
            </a:r>
            <a:r>
              <a:rPr dirty="0" sz="3150" spc="-80">
                <a:latin typeface="Arial Black"/>
                <a:cs typeface="Arial Black"/>
              </a:rPr>
              <a:t>resource</a:t>
            </a:r>
            <a:r>
              <a:rPr dirty="0" sz="3150" spc="-340">
                <a:latin typeface="Arial Black"/>
                <a:cs typeface="Arial Black"/>
              </a:rPr>
              <a:t> </a:t>
            </a:r>
            <a:r>
              <a:rPr dirty="0" sz="3150" spc="-80">
                <a:latin typeface="Arial Black"/>
                <a:cs typeface="Arial Black"/>
              </a:rPr>
              <a:t>allocation</a:t>
            </a:r>
            <a:r>
              <a:rPr dirty="0" sz="3150" spc="-275">
                <a:latin typeface="Arial Black"/>
                <a:cs typeface="Arial Black"/>
              </a:rPr>
              <a:t> </a:t>
            </a:r>
            <a:r>
              <a:rPr dirty="0" sz="3150" spc="-70">
                <a:latin typeface="Arial Black"/>
                <a:cs typeface="Arial Black"/>
              </a:rPr>
              <a:t>in</a:t>
            </a:r>
            <a:r>
              <a:rPr dirty="0" sz="3150" spc="-335">
                <a:latin typeface="Arial Black"/>
                <a:cs typeface="Arial Black"/>
              </a:rPr>
              <a:t> </a:t>
            </a:r>
            <a:r>
              <a:rPr dirty="0" sz="3150" spc="-55">
                <a:latin typeface="Arial Black"/>
                <a:cs typeface="Arial Black"/>
              </a:rPr>
              <a:t>smart</a:t>
            </a:r>
            <a:r>
              <a:rPr dirty="0" sz="3150" spc="-340">
                <a:latin typeface="Arial Black"/>
                <a:cs typeface="Arial Black"/>
              </a:rPr>
              <a:t> </a:t>
            </a:r>
            <a:r>
              <a:rPr dirty="0" sz="3150" spc="-10">
                <a:latin typeface="Arial Black"/>
                <a:cs typeface="Arial Black"/>
              </a:rPr>
              <a:t>cities.</a:t>
            </a:r>
            <a:endParaRPr sz="315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030509" y="231159"/>
            <a:ext cx="8722995" cy="1602740"/>
          </a:xfrm>
          <a:prstGeom prst="rect"/>
        </p:spPr>
        <p:txBody>
          <a:bodyPr wrap="square" lIns="0" tIns="213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4750" spc="-140"/>
              <a:t>Edge</a:t>
            </a:r>
            <a:r>
              <a:rPr dirty="0" sz="4750" spc="-635"/>
              <a:t> </a:t>
            </a:r>
            <a:r>
              <a:rPr dirty="0" sz="4750"/>
              <a:t>Computing</a:t>
            </a:r>
            <a:r>
              <a:rPr dirty="0" sz="4750" spc="-395"/>
              <a:t> </a:t>
            </a:r>
            <a:r>
              <a:rPr dirty="0" sz="4750" spc="400"/>
              <a:t>–</a:t>
            </a:r>
            <a:r>
              <a:rPr dirty="0" sz="4750" spc="-395"/>
              <a:t> </a:t>
            </a:r>
            <a:r>
              <a:rPr dirty="0" sz="4750" spc="-225"/>
              <a:t>Review</a:t>
            </a:r>
            <a:r>
              <a:rPr dirty="0" sz="4750" spc="-545"/>
              <a:t> </a:t>
            </a:r>
            <a:r>
              <a:rPr dirty="0" sz="4750" spc="-50"/>
              <a:t>2</a:t>
            </a:r>
            <a:endParaRPr sz="4750"/>
          </a:p>
          <a:p>
            <a:pPr algn="ctr" marR="1073785">
              <a:lnSpc>
                <a:spcPct val="100000"/>
              </a:lnSpc>
              <a:spcBef>
                <a:spcPts val="1115"/>
              </a:spcBef>
            </a:pPr>
            <a:r>
              <a:rPr dirty="0" sz="3350" spc="-70">
                <a:solidFill>
                  <a:srgbClr val="535353"/>
                </a:solidFill>
              </a:rPr>
              <a:t>(TEAM-</a:t>
            </a:r>
            <a:r>
              <a:rPr dirty="0" sz="3350" spc="-290">
                <a:solidFill>
                  <a:srgbClr val="535353"/>
                </a:solidFill>
              </a:rPr>
              <a:t>18)</a:t>
            </a:r>
            <a:endParaRPr sz="33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7034" y="96173"/>
            <a:ext cx="3140075" cy="56578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550" spc="-30"/>
              <a:t>PythonClient</a:t>
            </a:r>
            <a:endParaRPr sz="3550"/>
          </a:p>
        </p:txBody>
      </p:sp>
      <p:sp>
        <p:nvSpPr>
          <p:cNvPr id="3" name="object 3" descr=""/>
          <p:cNvSpPr txBox="1"/>
          <p:nvPr/>
        </p:nvSpPr>
        <p:spPr>
          <a:xfrm>
            <a:off x="160254" y="986454"/>
            <a:ext cx="1864360" cy="504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150" spc="-65">
                <a:latin typeface="Arial Black"/>
                <a:cs typeface="Arial Black"/>
              </a:rPr>
              <a:t>Purpose:</a:t>
            </a:r>
            <a:endParaRPr sz="3150">
              <a:latin typeface="Arial Black"/>
              <a:cs typeface="Arial Black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475253" y="1041985"/>
            <a:ext cx="15659100" cy="3981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450" spc="-114">
                <a:solidFill>
                  <a:srgbClr val="535353"/>
                </a:solidFill>
                <a:latin typeface="Arial Black"/>
                <a:cs typeface="Arial Black"/>
              </a:rPr>
              <a:t>Acts</a:t>
            </a:r>
            <a:r>
              <a:rPr dirty="0" sz="2450" spc="-26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50" spc="-140">
                <a:solidFill>
                  <a:srgbClr val="535353"/>
                </a:solidFill>
                <a:latin typeface="Arial Black"/>
                <a:cs typeface="Arial Black"/>
              </a:rPr>
              <a:t>as</a:t>
            </a:r>
            <a:r>
              <a:rPr dirty="0" sz="2450" spc="-254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50" spc="-105">
                <a:solidFill>
                  <a:srgbClr val="535353"/>
                </a:solidFill>
                <a:latin typeface="Arial Black"/>
                <a:cs typeface="Arial Black"/>
              </a:rPr>
              <a:t>a</a:t>
            </a:r>
            <a:r>
              <a:rPr dirty="0" sz="2450" spc="-26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50" spc="-45">
                <a:solidFill>
                  <a:srgbClr val="535353"/>
                </a:solidFill>
                <a:latin typeface="Arial Black"/>
                <a:cs typeface="Arial Black"/>
              </a:rPr>
              <a:t>communication</a:t>
            </a:r>
            <a:r>
              <a:rPr dirty="0" sz="2450" spc="-204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50">
                <a:solidFill>
                  <a:srgbClr val="535353"/>
                </a:solidFill>
                <a:latin typeface="Arial Black"/>
                <a:cs typeface="Arial Black"/>
              </a:rPr>
              <a:t>bridge</a:t>
            </a:r>
            <a:r>
              <a:rPr dirty="0" sz="2450" spc="-26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50" spc="-50">
                <a:solidFill>
                  <a:srgbClr val="535353"/>
                </a:solidFill>
                <a:latin typeface="Arial Black"/>
                <a:cs typeface="Arial Black"/>
              </a:rPr>
              <a:t>between</a:t>
            </a:r>
            <a:r>
              <a:rPr dirty="0" sz="2450" spc="-26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50" spc="-215">
                <a:solidFill>
                  <a:srgbClr val="535353"/>
                </a:solidFill>
                <a:latin typeface="Arial Black"/>
                <a:cs typeface="Arial Black"/>
              </a:rPr>
              <a:t>Java</a:t>
            </a:r>
            <a:r>
              <a:rPr dirty="0" sz="2450" spc="-26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50" spc="-20">
                <a:solidFill>
                  <a:srgbClr val="535353"/>
                </a:solidFill>
                <a:latin typeface="Arial Black"/>
                <a:cs typeface="Arial Black"/>
              </a:rPr>
              <a:t>edge</a:t>
            </a:r>
            <a:r>
              <a:rPr dirty="0" sz="2450" spc="-26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50" spc="-50">
                <a:solidFill>
                  <a:srgbClr val="535353"/>
                </a:solidFill>
                <a:latin typeface="Arial Black"/>
                <a:cs typeface="Arial Black"/>
              </a:rPr>
              <a:t>modules</a:t>
            </a:r>
            <a:r>
              <a:rPr dirty="0" sz="2450" spc="-254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50" spc="-25">
                <a:solidFill>
                  <a:srgbClr val="535353"/>
                </a:solidFill>
                <a:latin typeface="Arial Black"/>
                <a:cs typeface="Arial Black"/>
              </a:rPr>
              <a:t>and</a:t>
            </a:r>
            <a:r>
              <a:rPr dirty="0" sz="2450" spc="-204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50" spc="-45">
                <a:solidFill>
                  <a:srgbClr val="535353"/>
                </a:solidFill>
                <a:latin typeface="Arial Black"/>
                <a:cs typeface="Arial Black"/>
              </a:rPr>
              <a:t>Python</a:t>
            </a:r>
            <a:r>
              <a:rPr dirty="0" sz="2450" spc="-27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50" spc="-50">
                <a:solidFill>
                  <a:srgbClr val="535353"/>
                </a:solidFill>
                <a:latin typeface="Arial Black"/>
                <a:cs typeface="Arial Black"/>
              </a:rPr>
              <a:t>CI</a:t>
            </a:r>
            <a:r>
              <a:rPr dirty="0" sz="2450" spc="-254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50" spc="-90">
                <a:solidFill>
                  <a:srgbClr val="535353"/>
                </a:solidFill>
                <a:latin typeface="Arial Black"/>
                <a:cs typeface="Arial Black"/>
              </a:rPr>
              <a:t>servers</a:t>
            </a:r>
            <a:r>
              <a:rPr dirty="0" sz="2450" spc="-254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50" spc="-45">
                <a:solidFill>
                  <a:srgbClr val="535353"/>
                </a:solidFill>
                <a:latin typeface="Arial Black"/>
                <a:cs typeface="Arial Black"/>
              </a:rPr>
              <a:t>(GA</a:t>
            </a:r>
            <a:r>
              <a:rPr dirty="0" sz="2450" spc="-26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50" spc="-215">
                <a:solidFill>
                  <a:srgbClr val="535353"/>
                </a:solidFill>
                <a:latin typeface="Arial Black"/>
                <a:cs typeface="Arial Black"/>
              </a:rPr>
              <a:t>+</a:t>
            </a:r>
            <a:r>
              <a:rPr dirty="0" sz="2450" spc="-204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50" spc="-10">
                <a:solidFill>
                  <a:srgbClr val="535353"/>
                </a:solidFill>
                <a:latin typeface="Arial Black"/>
                <a:cs typeface="Arial Black"/>
              </a:rPr>
              <a:t>Fuzzy).</a:t>
            </a:r>
            <a:endParaRPr sz="2450">
              <a:latin typeface="Arial Black"/>
              <a:cs typeface="Arial Black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7685" y="1899193"/>
            <a:ext cx="5849620" cy="48666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1594">
              <a:lnSpc>
                <a:spcPct val="100000"/>
              </a:lnSpc>
              <a:spcBef>
                <a:spcPts val="90"/>
              </a:spcBef>
            </a:pPr>
            <a:r>
              <a:rPr dirty="0" sz="3150" spc="-235">
                <a:latin typeface="Arial Black"/>
                <a:cs typeface="Arial Black"/>
              </a:rPr>
              <a:t>Key</a:t>
            </a:r>
            <a:r>
              <a:rPr dirty="0" sz="3150" spc="-355">
                <a:latin typeface="Arial Black"/>
                <a:cs typeface="Arial Black"/>
              </a:rPr>
              <a:t> </a:t>
            </a:r>
            <a:r>
              <a:rPr dirty="0" sz="3150" spc="-105">
                <a:latin typeface="Arial Black"/>
                <a:cs typeface="Arial Black"/>
              </a:rPr>
              <a:t>Functions</a:t>
            </a:r>
            <a:r>
              <a:rPr dirty="0" sz="3150" spc="-350">
                <a:latin typeface="Arial Black"/>
                <a:cs typeface="Arial Black"/>
              </a:rPr>
              <a:t> </a:t>
            </a:r>
            <a:r>
              <a:rPr dirty="0" sz="3150" spc="-505">
                <a:latin typeface="Arial Black"/>
                <a:cs typeface="Arial Black"/>
              </a:rPr>
              <a:t>&amp;</a:t>
            </a:r>
            <a:r>
              <a:rPr dirty="0" sz="3150" spc="-495">
                <a:latin typeface="Arial Black"/>
                <a:cs typeface="Arial Black"/>
              </a:rPr>
              <a:t> </a:t>
            </a:r>
            <a:r>
              <a:rPr dirty="0" sz="3150" spc="-10">
                <a:latin typeface="Arial Black"/>
                <a:cs typeface="Arial Black"/>
              </a:rPr>
              <a:t>Workflow:</a:t>
            </a:r>
            <a:endParaRPr sz="31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270"/>
              </a:spcBef>
            </a:pPr>
            <a:r>
              <a:rPr dirty="0" sz="3150" spc="-10">
                <a:latin typeface="Arial Black"/>
                <a:cs typeface="Arial Black"/>
              </a:rPr>
              <a:t>predictPriority()</a:t>
            </a:r>
            <a:endParaRPr sz="3150">
              <a:latin typeface="Arial Black"/>
              <a:cs typeface="Arial Black"/>
            </a:endParaRPr>
          </a:p>
          <a:p>
            <a:pPr marL="651510" marR="85090" indent="-45085">
              <a:lnSpc>
                <a:spcPct val="115399"/>
              </a:lnSpc>
              <a:spcBef>
                <a:spcPts val="1415"/>
              </a:spcBef>
            </a:pPr>
            <a:r>
              <a:rPr dirty="0" sz="1950" spc="-70">
                <a:solidFill>
                  <a:srgbClr val="535353"/>
                </a:solidFill>
                <a:latin typeface="Arial Black"/>
                <a:cs typeface="Arial Black"/>
              </a:rPr>
              <a:t>Sends</a:t>
            </a:r>
            <a:r>
              <a:rPr dirty="0" sz="1950" spc="-22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1950" spc="-10">
                <a:solidFill>
                  <a:srgbClr val="535353"/>
                </a:solidFill>
                <a:latin typeface="Arial Black"/>
                <a:cs typeface="Arial Black"/>
              </a:rPr>
              <a:t>vehicle/environment</a:t>
            </a:r>
            <a:r>
              <a:rPr dirty="0" sz="1950" spc="-12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1950" spc="-25">
                <a:solidFill>
                  <a:srgbClr val="535353"/>
                </a:solidFill>
                <a:latin typeface="Arial Black"/>
                <a:cs typeface="Arial Black"/>
              </a:rPr>
              <a:t>parameters </a:t>
            </a:r>
            <a:r>
              <a:rPr dirty="0" sz="1950" spc="-60">
                <a:solidFill>
                  <a:srgbClr val="535353"/>
                </a:solidFill>
                <a:latin typeface="Arial Black"/>
                <a:cs typeface="Arial Black"/>
              </a:rPr>
              <a:t>(drowsiness,</a:t>
            </a:r>
            <a:r>
              <a:rPr dirty="0" sz="1950" spc="-14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1950" spc="-70">
                <a:solidFill>
                  <a:srgbClr val="535353"/>
                </a:solidFill>
                <a:latin typeface="Arial Black"/>
                <a:cs typeface="Arial Black"/>
              </a:rPr>
              <a:t>rain,</a:t>
            </a:r>
            <a:r>
              <a:rPr dirty="0" sz="1950" spc="-19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1950" spc="-45">
                <a:solidFill>
                  <a:srgbClr val="535353"/>
                </a:solidFill>
                <a:latin typeface="Arial Black"/>
                <a:cs typeface="Arial Black"/>
              </a:rPr>
              <a:t>speed,</a:t>
            </a:r>
            <a:r>
              <a:rPr dirty="0" sz="1950" spc="-14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1950" spc="-10">
                <a:solidFill>
                  <a:srgbClr val="535353"/>
                </a:solidFill>
                <a:latin typeface="Arial Black"/>
                <a:cs typeface="Arial Black"/>
              </a:rPr>
              <a:t>humidity)</a:t>
            </a:r>
            <a:endParaRPr sz="1950">
              <a:latin typeface="Arial Black"/>
              <a:cs typeface="Arial Black"/>
            </a:endParaRPr>
          </a:p>
          <a:p>
            <a:pPr marL="840740">
              <a:lnSpc>
                <a:spcPct val="100000"/>
              </a:lnSpc>
              <a:spcBef>
                <a:spcPts val="360"/>
              </a:spcBef>
            </a:pPr>
            <a:r>
              <a:rPr dirty="0" sz="1950" spc="-185">
                <a:solidFill>
                  <a:srgbClr val="535353"/>
                </a:solidFill>
                <a:latin typeface="Arial Black"/>
                <a:cs typeface="Arial Black"/>
              </a:rPr>
              <a:t>→ </a:t>
            </a:r>
            <a:r>
              <a:rPr dirty="0" sz="1950" spc="-50">
                <a:solidFill>
                  <a:srgbClr val="535353"/>
                </a:solidFill>
                <a:latin typeface="Arial Black"/>
                <a:cs typeface="Arial Black"/>
              </a:rPr>
              <a:t>Queries</a:t>
            </a:r>
            <a:r>
              <a:rPr dirty="0" sz="1950" spc="-22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1950" spc="-120">
                <a:solidFill>
                  <a:srgbClr val="535353"/>
                </a:solidFill>
                <a:latin typeface="Arial Black"/>
                <a:cs typeface="Arial Black"/>
              </a:rPr>
              <a:t>GA</a:t>
            </a:r>
            <a:r>
              <a:rPr dirty="0" sz="1950" spc="-21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1950" spc="-45">
                <a:solidFill>
                  <a:srgbClr val="535353"/>
                </a:solidFill>
                <a:latin typeface="Arial Black"/>
                <a:cs typeface="Arial Black"/>
              </a:rPr>
              <a:t>server</a:t>
            </a:r>
            <a:r>
              <a:rPr dirty="0" sz="1950" spc="-17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1950">
                <a:solidFill>
                  <a:srgbClr val="535353"/>
                </a:solidFill>
                <a:latin typeface="Arial Black"/>
                <a:cs typeface="Arial Black"/>
              </a:rPr>
              <a:t>(port</a:t>
            </a:r>
            <a:r>
              <a:rPr dirty="0" sz="1950" spc="-12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1950" spc="-10">
                <a:solidFill>
                  <a:srgbClr val="535353"/>
                </a:solidFill>
                <a:latin typeface="Arial Black"/>
                <a:cs typeface="Arial Black"/>
              </a:rPr>
              <a:t>5000)</a:t>
            </a:r>
            <a:endParaRPr sz="1950">
              <a:latin typeface="Arial Black"/>
              <a:cs typeface="Arial Black"/>
            </a:endParaRPr>
          </a:p>
          <a:p>
            <a:pPr marL="61594">
              <a:lnSpc>
                <a:spcPct val="100000"/>
              </a:lnSpc>
              <a:spcBef>
                <a:spcPts val="360"/>
              </a:spcBef>
            </a:pPr>
            <a:r>
              <a:rPr dirty="0" sz="1950" spc="-185">
                <a:solidFill>
                  <a:srgbClr val="535353"/>
                </a:solidFill>
                <a:latin typeface="Arial Black"/>
                <a:cs typeface="Arial Black"/>
              </a:rPr>
              <a:t>→</a:t>
            </a:r>
            <a:r>
              <a:rPr dirty="0" sz="1950" spc="-22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1950" spc="-70">
                <a:solidFill>
                  <a:srgbClr val="535353"/>
                </a:solidFill>
                <a:latin typeface="Arial Black"/>
                <a:cs typeface="Arial Black"/>
              </a:rPr>
              <a:t>Gets</a:t>
            </a:r>
            <a:r>
              <a:rPr dirty="0" sz="1950" spc="-21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1950" spc="-85">
                <a:solidFill>
                  <a:srgbClr val="535353"/>
                </a:solidFill>
                <a:latin typeface="Arial Black"/>
                <a:cs typeface="Arial Black"/>
              </a:rPr>
              <a:t>a</a:t>
            </a:r>
            <a:r>
              <a:rPr dirty="0" sz="1950" spc="-17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1950" spc="-10">
                <a:solidFill>
                  <a:srgbClr val="535353"/>
                </a:solidFill>
                <a:latin typeface="Arial Black"/>
                <a:cs typeface="Arial Black"/>
              </a:rPr>
              <a:t>priority</a:t>
            </a:r>
            <a:r>
              <a:rPr dirty="0" sz="1950" spc="-21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1950" spc="-50">
                <a:solidFill>
                  <a:srgbClr val="535353"/>
                </a:solidFill>
                <a:latin typeface="Arial Black"/>
                <a:cs typeface="Arial Black"/>
              </a:rPr>
              <a:t>label</a:t>
            </a:r>
            <a:r>
              <a:rPr dirty="0" sz="1950" spc="-17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1950" spc="-10">
                <a:solidFill>
                  <a:srgbClr val="535353"/>
                </a:solidFill>
                <a:latin typeface="Arial Black"/>
                <a:cs typeface="Arial Black"/>
              </a:rPr>
              <a:t>(HIGH/MEDIUM/LOW).</a:t>
            </a:r>
            <a:endParaRPr sz="1950">
              <a:latin typeface="Arial Black"/>
              <a:cs typeface="Arial Black"/>
            </a:endParaRPr>
          </a:p>
          <a:p>
            <a:pPr marL="145415">
              <a:lnSpc>
                <a:spcPct val="100000"/>
              </a:lnSpc>
              <a:spcBef>
                <a:spcPts val="2175"/>
              </a:spcBef>
            </a:pPr>
            <a:r>
              <a:rPr dirty="0" sz="3150" spc="-25">
                <a:latin typeface="Arial Black"/>
                <a:cs typeface="Arial Black"/>
              </a:rPr>
              <a:t>allocateResources()</a:t>
            </a:r>
            <a:endParaRPr sz="3150">
              <a:latin typeface="Arial Black"/>
              <a:cs typeface="Arial Black"/>
            </a:endParaRPr>
          </a:p>
          <a:p>
            <a:pPr algn="ctr" marR="923925">
              <a:lnSpc>
                <a:spcPct val="100000"/>
              </a:lnSpc>
              <a:spcBef>
                <a:spcPts val="2390"/>
              </a:spcBef>
            </a:pPr>
            <a:r>
              <a:rPr dirty="0" sz="1950" spc="-70">
                <a:solidFill>
                  <a:srgbClr val="535353"/>
                </a:solidFill>
                <a:latin typeface="Arial Black"/>
                <a:cs typeface="Arial Black"/>
              </a:rPr>
              <a:t>Sends</a:t>
            </a:r>
            <a:r>
              <a:rPr dirty="0" sz="1950" spc="-27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1950" spc="-10">
                <a:solidFill>
                  <a:srgbClr val="535353"/>
                </a:solidFill>
                <a:latin typeface="Arial Black"/>
                <a:cs typeface="Arial Black"/>
              </a:rPr>
              <a:t>the</a:t>
            </a:r>
            <a:r>
              <a:rPr dirty="0" sz="1950" spc="-21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1950" spc="-10">
                <a:solidFill>
                  <a:srgbClr val="535353"/>
                </a:solidFill>
                <a:latin typeface="Arial Black"/>
                <a:cs typeface="Arial Black"/>
              </a:rPr>
              <a:t>priority</a:t>
            </a:r>
            <a:r>
              <a:rPr dirty="0" sz="1950" spc="-21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1950" spc="-20">
                <a:solidFill>
                  <a:srgbClr val="535353"/>
                </a:solidFill>
                <a:latin typeface="Arial Black"/>
                <a:cs typeface="Arial Black"/>
              </a:rPr>
              <a:t>label</a:t>
            </a:r>
            <a:endParaRPr sz="1950">
              <a:latin typeface="Arial Black"/>
              <a:cs typeface="Arial Black"/>
            </a:endParaRPr>
          </a:p>
          <a:p>
            <a:pPr algn="ctr" marR="865505">
              <a:lnSpc>
                <a:spcPct val="100000"/>
              </a:lnSpc>
              <a:spcBef>
                <a:spcPts val="359"/>
              </a:spcBef>
            </a:pPr>
            <a:r>
              <a:rPr dirty="0" sz="1950" spc="-70">
                <a:solidFill>
                  <a:srgbClr val="535353"/>
                </a:solidFill>
                <a:latin typeface="Arial Black"/>
                <a:cs typeface="Arial Black"/>
              </a:rPr>
              <a:t>→Queries</a:t>
            </a:r>
            <a:r>
              <a:rPr dirty="0" sz="1950" spc="-15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1950" spc="-85">
                <a:solidFill>
                  <a:srgbClr val="535353"/>
                </a:solidFill>
                <a:latin typeface="Arial Black"/>
                <a:cs typeface="Arial Black"/>
              </a:rPr>
              <a:t>Fuzzy</a:t>
            </a:r>
            <a:r>
              <a:rPr dirty="0" sz="1950" spc="-19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1950" spc="-45">
                <a:solidFill>
                  <a:srgbClr val="535353"/>
                </a:solidFill>
                <a:latin typeface="Arial Black"/>
                <a:cs typeface="Arial Black"/>
              </a:rPr>
              <a:t>server</a:t>
            </a:r>
            <a:r>
              <a:rPr dirty="0" sz="1950" spc="-15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1950">
                <a:solidFill>
                  <a:srgbClr val="535353"/>
                </a:solidFill>
                <a:latin typeface="Arial Black"/>
                <a:cs typeface="Arial Black"/>
              </a:rPr>
              <a:t>(port</a:t>
            </a:r>
            <a:r>
              <a:rPr dirty="0" sz="1950" spc="-12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1950" spc="-10">
                <a:solidFill>
                  <a:srgbClr val="535353"/>
                </a:solidFill>
                <a:latin typeface="Arial Black"/>
                <a:cs typeface="Arial Black"/>
              </a:rPr>
              <a:t>6000)</a:t>
            </a:r>
            <a:endParaRPr sz="1950">
              <a:latin typeface="Arial Black"/>
              <a:cs typeface="Arial Black"/>
            </a:endParaRPr>
          </a:p>
          <a:p>
            <a:pPr algn="ctr" marR="866140">
              <a:lnSpc>
                <a:spcPct val="100000"/>
              </a:lnSpc>
              <a:spcBef>
                <a:spcPts val="359"/>
              </a:spcBef>
            </a:pPr>
            <a:r>
              <a:rPr dirty="0" sz="1950" spc="-95">
                <a:solidFill>
                  <a:srgbClr val="535353"/>
                </a:solidFill>
                <a:latin typeface="Arial Black"/>
                <a:cs typeface="Arial Black"/>
              </a:rPr>
              <a:t>→Gets</a:t>
            </a:r>
            <a:r>
              <a:rPr dirty="0" sz="1950" spc="-18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1950" spc="-85">
                <a:solidFill>
                  <a:srgbClr val="535353"/>
                </a:solidFill>
                <a:latin typeface="Arial Black"/>
                <a:cs typeface="Arial Black"/>
              </a:rPr>
              <a:t>a</a:t>
            </a:r>
            <a:r>
              <a:rPr dirty="0" sz="1950" spc="-14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1950" spc="-55">
                <a:solidFill>
                  <a:srgbClr val="535353"/>
                </a:solidFill>
                <a:latin typeface="Arial Black"/>
                <a:cs typeface="Arial Black"/>
              </a:rPr>
              <a:t>resource</a:t>
            </a:r>
            <a:r>
              <a:rPr dirty="0" sz="1950" spc="-18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1950" spc="-55">
                <a:solidFill>
                  <a:srgbClr val="535353"/>
                </a:solidFill>
                <a:latin typeface="Arial Black"/>
                <a:cs typeface="Arial Black"/>
              </a:rPr>
              <a:t>allocation</a:t>
            </a:r>
            <a:r>
              <a:rPr dirty="0" sz="1950" spc="-18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1950" spc="-10">
                <a:solidFill>
                  <a:srgbClr val="535353"/>
                </a:solidFill>
                <a:latin typeface="Arial Black"/>
                <a:cs typeface="Arial Black"/>
              </a:rPr>
              <a:t>decision</a:t>
            </a:r>
            <a:r>
              <a:rPr dirty="0" sz="1950" spc="-10">
                <a:latin typeface="Arial Black"/>
                <a:cs typeface="Arial Black"/>
              </a:rPr>
              <a:t>.</a:t>
            </a:r>
            <a:endParaRPr sz="1950">
              <a:latin typeface="Arial Black"/>
              <a:cs typeface="Arial Black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732229" y="2754221"/>
            <a:ext cx="5899785" cy="25006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64490">
              <a:lnSpc>
                <a:spcPct val="100000"/>
              </a:lnSpc>
              <a:spcBef>
                <a:spcPts val="90"/>
              </a:spcBef>
            </a:pPr>
            <a:r>
              <a:rPr dirty="0" sz="3150" spc="-10">
                <a:latin typeface="Arial Black"/>
                <a:cs typeface="Arial Black"/>
              </a:rPr>
              <a:t>post()</a:t>
            </a:r>
            <a:endParaRPr sz="3150">
              <a:latin typeface="Arial Black"/>
              <a:cs typeface="Arial Black"/>
            </a:endParaRPr>
          </a:p>
          <a:p>
            <a:pPr marL="302895" marR="433070" indent="-146685">
              <a:lnSpc>
                <a:spcPct val="115399"/>
              </a:lnSpc>
              <a:spcBef>
                <a:spcPts val="3295"/>
              </a:spcBef>
            </a:pPr>
            <a:r>
              <a:rPr dirty="0" sz="1950" spc="-45">
                <a:solidFill>
                  <a:srgbClr val="535353"/>
                </a:solidFill>
                <a:latin typeface="Arial Black"/>
                <a:cs typeface="Arial Black"/>
              </a:rPr>
              <a:t>Generic</a:t>
            </a:r>
            <a:r>
              <a:rPr dirty="0" sz="1950" spc="-19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1950" spc="-135">
                <a:solidFill>
                  <a:srgbClr val="535353"/>
                </a:solidFill>
                <a:latin typeface="Arial Black"/>
                <a:cs typeface="Arial Black"/>
              </a:rPr>
              <a:t>POST</a:t>
            </a:r>
            <a:r>
              <a:rPr dirty="0" sz="1950" spc="-254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1950" spc="-40">
                <a:solidFill>
                  <a:srgbClr val="535353"/>
                </a:solidFill>
                <a:latin typeface="Arial Black"/>
                <a:cs typeface="Arial Black"/>
              </a:rPr>
              <a:t>request</a:t>
            </a:r>
            <a:r>
              <a:rPr dirty="0" sz="1950" spc="-14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1950" spc="-30">
                <a:solidFill>
                  <a:srgbClr val="535353"/>
                </a:solidFill>
                <a:latin typeface="Arial Black"/>
                <a:cs typeface="Arial Black"/>
              </a:rPr>
              <a:t>handler</a:t>
            </a:r>
            <a:r>
              <a:rPr dirty="0" sz="1950" spc="-254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1950" spc="-20">
                <a:solidFill>
                  <a:srgbClr val="535353"/>
                </a:solidFill>
                <a:latin typeface="Arial Black"/>
                <a:cs typeface="Arial Black"/>
              </a:rPr>
              <a:t>that</a:t>
            </a:r>
            <a:r>
              <a:rPr dirty="0" sz="1950" spc="-18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1950" spc="-10">
                <a:solidFill>
                  <a:srgbClr val="535353"/>
                </a:solidFill>
                <a:latin typeface="Arial Black"/>
                <a:cs typeface="Arial Black"/>
              </a:rPr>
              <a:t>sends </a:t>
            </a:r>
            <a:r>
              <a:rPr dirty="0" sz="1950" spc="-175">
                <a:solidFill>
                  <a:srgbClr val="535353"/>
                </a:solidFill>
                <a:latin typeface="Arial Black"/>
                <a:cs typeface="Arial Black"/>
              </a:rPr>
              <a:t>JSON</a:t>
            </a:r>
            <a:r>
              <a:rPr dirty="0" sz="1950" spc="-16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1950" spc="-50">
                <a:solidFill>
                  <a:srgbClr val="535353"/>
                </a:solidFill>
                <a:latin typeface="Arial Black"/>
                <a:cs typeface="Arial Black"/>
              </a:rPr>
              <a:t>payloads</a:t>
            </a:r>
            <a:r>
              <a:rPr dirty="0" sz="1950" spc="-20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1950" spc="-25">
                <a:solidFill>
                  <a:srgbClr val="535353"/>
                </a:solidFill>
                <a:latin typeface="Arial Black"/>
                <a:cs typeface="Arial Black"/>
              </a:rPr>
              <a:t>and</a:t>
            </a:r>
            <a:r>
              <a:rPr dirty="0" sz="1950" spc="-16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1950" spc="-65">
                <a:solidFill>
                  <a:srgbClr val="535353"/>
                </a:solidFill>
                <a:latin typeface="Arial Black"/>
                <a:cs typeface="Arial Black"/>
              </a:rPr>
              <a:t>receives</a:t>
            </a:r>
            <a:r>
              <a:rPr dirty="0" sz="1950" spc="-204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1950" spc="-10">
                <a:solidFill>
                  <a:srgbClr val="535353"/>
                </a:solidFill>
                <a:latin typeface="Arial Black"/>
                <a:cs typeface="Arial Black"/>
              </a:rPr>
              <a:t>responses.</a:t>
            </a:r>
            <a:endParaRPr sz="1950">
              <a:latin typeface="Arial Black"/>
              <a:cs typeface="Arial Black"/>
            </a:endParaRPr>
          </a:p>
          <a:p>
            <a:pPr marL="741680" marR="5080" indent="-729615">
              <a:lnSpc>
                <a:spcPct val="115399"/>
              </a:lnSpc>
              <a:spcBef>
                <a:spcPts val="1625"/>
              </a:spcBef>
            </a:pPr>
            <a:r>
              <a:rPr dirty="0" sz="1950" spc="-75">
                <a:solidFill>
                  <a:srgbClr val="535353"/>
                </a:solidFill>
                <a:latin typeface="Arial Black"/>
                <a:cs typeface="Arial Black"/>
              </a:rPr>
              <a:t>Handles</a:t>
            </a:r>
            <a:r>
              <a:rPr dirty="0" sz="1950" spc="-17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1950" spc="-55">
                <a:solidFill>
                  <a:srgbClr val="535353"/>
                </a:solidFill>
                <a:latin typeface="Arial Black"/>
                <a:cs typeface="Arial Black"/>
              </a:rPr>
              <a:t>response</a:t>
            </a:r>
            <a:r>
              <a:rPr dirty="0" sz="1950" spc="-17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1950" spc="-45">
                <a:solidFill>
                  <a:srgbClr val="535353"/>
                </a:solidFill>
                <a:latin typeface="Arial Black"/>
                <a:cs typeface="Arial Black"/>
              </a:rPr>
              <a:t>parsing</a:t>
            </a:r>
            <a:r>
              <a:rPr dirty="0" sz="1950" spc="-13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1950" spc="-55">
                <a:solidFill>
                  <a:srgbClr val="535353"/>
                </a:solidFill>
                <a:latin typeface="Arial Black"/>
                <a:cs typeface="Arial Black"/>
              </a:rPr>
              <a:t>(extracts</a:t>
            </a:r>
            <a:r>
              <a:rPr dirty="0" sz="1950" spc="-24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1950" spc="-35">
                <a:solidFill>
                  <a:srgbClr val="535353"/>
                </a:solidFill>
                <a:latin typeface="Arial Black"/>
                <a:cs typeface="Arial Black"/>
              </a:rPr>
              <a:t>fields</a:t>
            </a:r>
            <a:r>
              <a:rPr dirty="0" sz="1950" spc="-17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1950" spc="-20">
                <a:solidFill>
                  <a:srgbClr val="535353"/>
                </a:solidFill>
                <a:latin typeface="Arial Black"/>
                <a:cs typeface="Arial Black"/>
              </a:rPr>
              <a:t>like </a:t>
            </a:r>
            <a:r>
              <a:rPr dirty="0" sz="1950" spc="-35">
                <a:solidFill>
                  <a:srgbClr val="535353"/>
                </a:solidFill>
                <a:latin typeface="Arial Black"/>
                <a:cs typeface="Arial Black"/>
              </a:rPr>
              <a:t>"priority"</a:t>
            </a:r>
            <a:r>
              <a:rPr dirty="0" sz="1950" spc="-23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1950">
                <a:solidFill>
                  <a:srgbClr val="535353"/>
                </a:solidFill>
                <a:latin typeface="Arial Black"/>
                <a:cs typeface="Arial Black"/>
              </a:rPr>
              <a:t>or</a:t>
            </a:r>
            <a:r>
              <a:rPr dirty="0" sz="1950" spc="-24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1950" spc="-75">
                <a:solidFill>
                  <a:srgbClr val="535353"/>
                </a:solidFill>
                <a:latin typeface="Arial Black"/>
                <a:cs typeface="Arial Black"/>
              </a:rPr>
              <a:t>"decision"</a:t>
            </a:r>
            <a:r>
              <a:rPr dirty="0" sz="1950" spc="-254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1950">
                <a:solidFill>
                  <a:srgbClr val="535353"/>
                </a:solidFill>
                <a:latin typeface="Arial Black"/>
                <a:cs typeface="Arial Black"/>
              </a:rPr>
              <a:t>from</a:t>
            </a:r>
            <a:r>
              <a:rPr dirty="0" sz="1950" spc="-17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1950" spc="-10">
                <a:solidFill>
                  <a:srgbClr val="535353"/>
                </a:solidFill>
                <a:latin typeface="Arial Black"/>
                <a:cs typeface="Arial Black"/>
              </a:rPr>
              <a:t>JSON).</a:t>
            </a:r>
            <a:endParaRPr sz="1950">
              <a:latin typeface="Arial Black"/>
              <a:cs typeface="Arial Black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60423" y="7920309"/>
            <a:ext cx="15723235" cy="996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7000" marR="5080" indent="-3924935">
              <a:lnSpc>
                <a:spcPct val="115900"/>
              </a:lnSpc>
              <a:spcBef>
                <a:spcPts val="100"/>
              </a:spcBef>
            </a:pPr>
            <a:r>
              <a:rPr dirty="0" sz="2750">
                <a:latin typeface="Arial Black"/>
                <a:cs typeface="Arial Black"/>
              </a:rPr>
              <a:t>Without</a:t>
            </a:r>
            <a:r>
              <a:rPr dirty="0" sz="2750" spc="-310">
                <a:latin typeface="Arial Black"/>
                <a:cs typeface="Arial Black"/>
              </a:rPr>
              <a:t> </a:t>
            </a:r>
            <a:r>
              <a:rPr dirty="0" sz="2750" spc="-70">
                <a:latin typeface="Arial Black"/>
                <a:cs typeface="Arial Black"/>
              </a:rPr>
              <a:t>this</a:t>
            </a:r>
            <a:r>
              <a:rPr dirty="0" sz="2750" spc="-350">
                <a:latin typeface="Arial Black"/>
                <a:cs typeface="Arial Black"/>
              </a:rPr>
              <a:t> </a:t>
            </a:r>
            <a:r>
              <a:rPr dirty="0" sz="2750" spc="-70">
                <a:latin typeface="Arial Black"/>
                <a:cs typeface="Arial Black"/>
              </a:rPr>
              <a:t>client,</a:t>
            </a:r>
            <a:r>
              <a:rPr dirty="0" sz="2750" spc="-310">
                <a:latin typeface="Arial Black"/>
                <a:cs typeface="Arial Black"/>
              </a:rPr>
              <a:t> </a:t>
            </a:r>
            <a:r>
              <a:rPr dirty="0" sz="2750" spc="-20">
                <a:latin typeface="Arial Black"/>
                <a:cs typeface="Arial Black"/>
              </a:rPr>
              <a:t>the</a:t>
            </a:r>
            <a:r>
              <a:rPr dirty="0" sz="2750" spc="-345">
                <a:latin typeface="Arial Black"/>
                <a:cs typeface="Arial Black"/>
              </a:rPr>
              <a:t> </a:t>
            </a:r>
            <a:r>
              <a:rPr dirty="0" sz="2750" spc="-235">
                <a:latin typeface="Arial Black"/>
                <a:cs typeface="Arial Black"/>
              </a:rPr>
              <a:t>Java</a:t>
            </a:r>
            <a:r>
              <a:rPr dirty="0" sz="2750" spc="-280">
                <a:latin typeface="Arial Black"/>
                <a:cs typeface="Arial Black"/>
              </a:rPr>
              <a:t> </a:t>
            </a:r>
            <a:r>
              <a:rPr dirty="0" sz="2750" spc="-70">
                <a:latin typeface="Arial Black"/>
                <a:cs typeface="Arial Black"/>
              </a:rPr>
              <a:t>simulation</a:t>
            </a:r>
            <a:r>
              <a:rPr dirty="0" sz="2750" spc="-290">
                <a:latin typeface="Arial Black"/>
                <a:cs typeface="Arial Black"/>
              </a:rPr>
              <a:t> </a:t>
            </a:r>
            <a:r>
              <a:rPr dirty="0" sz="2750" spc="-60">
                <a:latin typeface="Arial Black"/>
                <a:cs typeface="Arial Black"/>
              </a:rPr>
              <a:t>can’t</a:t>
            </a:r>
            <a:r>
              <a:rPr dirty="0" sz="2750" spc="-310">
                <a:latin typeface="Arial Black"/>
                <a:cs typeface="Arial Black"/>
              </a:rPr>
              <a:t> </a:t>
            </a:r>
            <a:r>
              <a:rPr dirty="0" sz="2750" spc="-85">
                <a:latin typeface="Arial Black"/>
                <a:cs typeface="Arial Black"/>
              </a:rPr>
              <a:t>talk</a:t>
            </a:r>
            <a:r>
              <a:rPr dirty="0" sz="2750" spc="-365">
                <a:latin typeface="Arial Black"/>
                <a:cs typeface="Arial Black"/>
              </a:rPr>
              <a:t> </a:t>
            </a:r>
            <a:r>
              <a:rPr dirty="0" sz="2750" spc="-20">
                <a:latin typeface="Arial Black"/>
                <a:cs typeface="Arial Black"/>
              </a:rPr>
              <a:t>to</a:t>
            </a:r>
            <a:r>
              <a:rPr dirty="0" sz="2750" spc="-370">
                <a:latin typeface="Arial Black"/>
                <a:cs typeface="Arial Black"/>
              </a:rPr>
              <a:t> </a:t>
            </a:r>
            <a:r>
              <a:rPr dirty="0" sz="2750" spc="-20">
                <a:latin typeface="Arial Black"/>
                <a:cs typeface="Arial Black"/>
              </a:rPr>
              <a:t>the</a:t>
            </a:r>
            <a:r>
              <a:rPr dirty="0" sz="2750" spc="-355">
                <a:latin typeface="Arial Black"/>
                <a:cs typeface="Arial Black"/>
              </a:rPr>
              <a:t> </a:t>
            </a:r>
            <a:r>
              <a:rPr dirty="0" sz="2750" spc="-165">
                <a:latin typeface="Arial Black"/>
                <a:cs typeface="Arial Black"/>
              </a:rPr>
              <a:t>AI</a:t>
            </a:r>
            <a:r>
              <a:rPr dirty="0" sz="2750" spc="-225">
                <a:latin typeface="Arial Black"/>
                <a:cs typeface="Arial Black"/>
              </a:rPr>
              <a:t> </a:t>
            </a:r>
            <a:r>
              <a:rPr dirty="0" sz="2750" spc="-70">
                <a:latin typeface="Arial Black"/>
                <a:cs typeface="Arial Black"/>
              </a:rPr>
              <a:t>models.</a:t>
            </a:r>
            <a:r>
              <a:rPr dirty="0" sz="2750" spc="-229">
                <a:latin typeface="Arial Black"/>
                <a:cs typeface="Arial Black"/>
              </a:rPr>
              <a:t> </a:t>
            </a:r>
            <a:r>
              <a:rPr dirty="0" sz="2750" spc="-75">
                <a:latin typeface="Arial Black"/>
                <a:cs typeface="Arial Black"/>
              </a:rPr>
              <a:t>It</a:t>
            </a:r>
            <a:r>
              <a:rPr dirty="0" sz="2750" spc="-229">
                <a:latin typeface="Arial Black"/>
                <a:cs typeface="Arial Black"/>
              </a:rPr>
              <a:t> </a:t>
            </a:r>
            <a:r>
              <a:rPr dirty="0" sz="2750" spc="-110">
                <a:latin typeface="Arial Black"/>
                <a:cs typeface="Arial Black"/>
              </a:rPr>
              <a:t>makes</a:t>
            </a:r>
            <a:r>
              <a:rPr dirty="0" sz="2750" spc="-365">
                <a:latin typeface="Arial Black"/>
                <a:cs typeface="Arial Black"/>
              </a:rPr>
              <a:t> </a:t>
            </a:r>
            <a:r>
              <a:rPr dirty="0" sz="2750" spc="-20">
                <a:latin typeface="Arial Black"/>
                <a:cs typeface="Arial Black"/>
              </a:rPr>
              <a:t>the</a:t>
            </a:r>
            <a:r>
              <a:rPr dirty="0" sz="2750" spc="-345">
                <a:latin typeface="Arial Black"/>
                <a:cs typeface="Arial Black"/>
              </a:rPr>
              <a:t> </a:t>
            </a:r>
            <a:r>
              <a:rPr dirty="0" sz="2750" spc="-10">
                <a:latin typeface="Arial Black"/>
                <a:cs typeface="Arial Black"/>
              </a:rPr>
              <a:t>system </a:t>
            </a:r>
            <a:r>
              <a:rPr dirty="0" sz="2750" spc="-30">
                <a:latin typeface="Arial Black"/>
                <a:cs typeface="Arial Black"/>
              </a:rPr>
              <a:t>hybrid:</a:t>
            </a:r>
            <a:r>
              <a:rPr dirty="0" sz="2750" spc="-235">
                <a:latin typeface="Arial Black"/>
                <a:cs typeface="Arial Black"/>
              </a:rPr>
              <a:t> </a:t>
            </a:r>
            <a:r>
              <a:rPr dirty="0" sz="2750" spc="-85">
                <a:latin typeface="Arial Black"/>
                <a:cs typeface="Arial Black"/>
              </a:rPr>
              <a:t>Edge</a:t>
            </a:r>
            <a:r>
              <a:rPr dirty="0" sz="2750" spc="-290">
                <a:latin typeface="Arial Black"/>
                <a:cs typeface="Arial Black"/>
              </a:rPr>
              <a:t> </a:t>
            </a:r>
            <a:r>
              <a:rPr dirty="0" sz="2750" spc="-100">
                <a:latin typeface="Arial Black"/>
                <a:cs typeface="Arial Black"/>
              </a:rPr>
              <a:t>(Java)</a:t>
            </a:r>
            <a:r>
              <a:rPr dirty="0" sz="2750" spc="-229">
                <a:latin typeface="Arial Black"/>
                <a:cs typeface="Arial Black"/>
              </a:rPr>
              <a:t> </a:t>
            </a:r>
            <a:r>
              <a:rPr dirty="0" sz="2750" spc="-245">
                <a:latin typeface="Arial Black"/>
                <a:cs typeface="Arial Black"/>
              </a:rPr>
              <a:t>+</a:t>
            </a:r>
            <a:r>
              <a:rPr dirty="0" sz="2750" spc="-229">
                <a:latin typeface="Arial Black"/>
                <a:cs typeface="Arial Black"/>
              </a:rPr>
              <a:t> </a:t>
            </a:r>
            <a:r>
              <a:rPr dirty="0" sz="2750" spc="-70">
                <a:latin typeface="Arial Black"/>
                <a:cs typeface="Arial Black"/>
              </a:rPr>
              <a:t>Intelligence</a:t>
            </a:r>
            <a:r>
              <a:rPr dirty="0" sz="2750" spc="-290">
                <a:latin typeface="Arial Black"/>
                <a:cs typeface="Arial Black"/>
              </a:rPr>
              <a:t> </a:t>
            </a:r>
            <a:r>
              <a:rPr dirty="0" sz="2750" spc="-10">
                <a:latin typeface="Arial Black"/>
                <a:cs typeface="Arial Black"/>
              </a:rPr>
              <a:t>(Python).</a:t>
            </a:r>
            <a:endParaRPr sz="2750">
              <a:latin typeface="Arial Black"/>
              <a:cs typeface="Arial Black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7161789" y="0"/>
            <a:ext cx="1126490" cy="1126490"/>
          </a:xfrm>
          <a:custGeom>
            <a:avLst/>
            <a:gdLst/>
            <a:ahLst/>
            <a:cxnLst/>
            <a:rect l="l" t="t" r="r" b="b"/>
            <a:pathLst>
              <a:path w="1126490" h="1126490">
                <a:moveTo>
                  <a:pt x="1126210" y="0"/>
                </a:moveTo>
                <a:lnTo>
                  <a:pt x="0" y="0"/>
                </a:lnTo>
                <a:lnTo>
                  <a:pt x="1126210" y="1126210"/>
                </a:lnTo>
                <a:lnTo>
                  <a:pt x="112621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86739" cy="114435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3597910" cy="2378710"/>
            <a:chOff x="0" y="0"/>
            <a:chExt cx="3597910" cy="237871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362919" cy="237823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482020" cy="209469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3597882" cy="196505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07760" y="750157"/>
            <a:ext cx="5647690" cy="151130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40"/>
              <a:t>Computational</a:t>
            </a:r>
            <a:r>
              <a:rPr dirty="0" spc="-200"/>
              <a:t> </a:t>
            </a:r>
            <a:r>
              <a:rPr dirty="0" spc="-80"/>
              <a:t>Framework</a:t>
            </a:r>
          </a:p>
          <a:p>
            <a:pPr algn="ctr" marR="162560">
              <a:lnSpc>
                <a:spcPct val="100000"/>
              </a:lnSpc>
              <a:spcBef>
                <a:spcPts val="4145"/>
              </a:spcBef>
            </a:pPr>
            <a:r>
              <a:rPr dirty="0" spc="-10"/>
              <a:t>Algorithms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021655" y="2770312"/>
            <a:ext cx="15495905" cy="4133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58640" algn="l"/>
              </a:tabLst>
            </a:pPr>
            <a:r>
              <a:rPr dirty="0" baseline="-3267" sz="3825" spc="-89">
                <a:solidFill>
                  <a:srgbClr val="535353"/>
                </a:solidFill>
                <a:latin typeface="Arial Black"/>
                <a:cs typeface="Arial Black"/>
              </a:rPr>
              <a:t>Genetic</a:t>
            </a:r>
            <a:r>
              <a:rPr dirty="0" baseline="-3267" sz="3825" spc="-472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baseline="-3267" sz="3825" spc="-52">
                <a:solidFill>
                  <a:srgbClr val="535353"/>
                </a:solidFill>
                <a:latin typeface="Arial Black"/>
                <a:cs typeface="Arial Black"/>
              </a:rPr>
              <a:t>Algorithm</a:t>
            </a:r>
            <a:r>
              <a:rPr dirty="0" baseline="-3267" sz="3825" spc="-277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baseline="-3267" sz="3825" spc="-15">
                <a:solidFill>
                  <a:srgbClr val="535353"/>
                </a:solidFill>
                <a:latin typeface="Arial Black"/>
                <a:cs typeface="Arial Black"/>
              </a:rPr>
              <a:t>(GA):</a:t>
            </a:r>
            <a:r>
              <a:rPr dirty="0" baseline="-3267" sz="3825">
                <a:solidFill>
                  <a:srgbClr val="535353"/>
                </a:solidFill>
                <a:latin typeface="Arial Black"/>
                <a:cs typeface="Arial Black"/>
              </a:rPr>
              <a:t>	</a:t>
            </a:r>
            <a:r>
              <a:rPr dirty="0" sz="2550" spc="-120">
                <a:solidFill>
                  <a:srgbClr val="535353"/>
                </a:solidFill>
                <a:latin typeface="Arial Black"/>
                <a:cs typeface="Arial Black"/>
              </a:rPr>
              <a:t>Learns</a:t>
            </a:r>
            <a:r>
              <a:rPr dirty="0" sz="2550" spc="-34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550">
                <a:solidFill>
                  <a:srgbClr val="535353"/>
                </a:solidFill>
                <a:latin typeface="Arial Black"/>
                <a:cs typeface="Arial Black"/>
              </a:rPr>
              <a:t>from</a:t>
            </a:r>
            <a:r>
              <a:rPr dirty="0" sz="2550" spc="-254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550" spc="-25">
                <a:solidFill>
                  <a:srgbClr val="535353"/>
                </a:solidFill>
                <a:latin typeface="Arial Black"/>
                <a:cs typeface="Arial Black"/>
              </a:rPr>
              <a:t>driving</a:t>
            </a:r>
            <a:r>
              <a:rPr dirty="0" sz="2550" spc="-254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550" spc="-55">
                <a:solidFill>
                  <a:srgbClr val="535353"/>
                </a:solidFill>
                <a:latin typeface="Arial Black"/>
                <a:cs typeface="Arial Black"/>
              </a:rPr>
              <a:t>data</a:t>
            </a:r>
            <a:r>
              <a:rPr dirty="0" sz="2550" spc="-19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550" spc="-235">
                <a:solidFill>
                  <a:srgbClr val="535353"/>
                </a:solidFill>
                <a:latin typeface="Arial Black"/>
                <a:cs typeface="Arial Black"/>
              </a:rPr>
              <a:t>→</a:t>
            </a:r>
            <a:r>
              <a:rPr dirty="0" sz="2550" spc="-254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550" spc="-100">
                <a:solidFill>
                  <a:srgbClr val="535353"/>
                </a:solidFill>
                <a:latin typeface="Arial Black"/>
                <a:cs typeface="Arial Black"/>
              </a:rPr>
              <a:t>evolves</a:t>
            </a:r>
            <a:r>
              <a:rPr dirty="0" sz="2550" spc="-25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550" spc="-70">
                <a:solidFill>
                  <a:srgbClr val="535353"/>
                </a:solidFill>
                <a:latin typeface="Arial Black"/>
                <a:cs typeface="Arial Black"/>
              </a:rPr>
              <a:t>rules</a:t>
            </a:r>
            <a:r>
              <a:rPr dirty="0" sz="2550" spc="-34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550">
                <a:solidFill>
                  <a:srgbClr val="535353"/>
                </a:solidFill>
                <a:latin typeface="Arial Black"/>
                <a:cs typeface="Arial Black"/>
              </a:rPr>
              <a:t>for</a:t>
            </a:r>
            <a:r>
              <a:rPr dirty="0" sz="2550" spc="-26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550" spc="-20">
                <a:solidFill>
                  <a:srgbClr val="535353"/>
                </a:solidFill>
                <a:latin typeface="Arial Black"/>
                <a:cs typeface="Arial Black"/>
              </a:rPr>
              <a:t>priority</a:t>
            </a:r>
            <a:r>
              <a:rPr dirty="0" sz="2550" spc="-31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550" spc="-30">
                <a:solidFill>
                  <a:srgbClr val="535353"/>
                </a:solidFill>
                <a:latin typeface="Arial Black"/>
                <a:cs typeface="Arial Black"/>
              </a:rPr>
              <a:t>classification.</a:t>
            </a:r>
            <a:endParaRPr sz="2550">
              <a:latin typeface="Arial Black"/>
              <a:cs typeface="Arial Black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73101" y="3509538"/>
            <a:ext cx="2102485" cy="4133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550" spc="-114">
                <a:solidFill>
                  <a:srgbClr val="535353"/>
                </a:solidFill>
                <a:latin typeface="Arial Black"/>
                <a:cs typeface="Arial Black"/>
              </a:rPr>
              <a:t>Fuzzy</a:t>
            </a:r>
            <a:r>
              <a:rPr dirty="0" sz="2550" spc="-27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550" spc="-95">
                <a:solidFill>
                  <a:srgbClr val="535353"/>
                </a:solidFill>
                <a:latin typeface="Arial Black"/>
                <a:cs typeface="Arial Black"/>
              </a:rPr>
              <a:t>Logic</a:t>
            </a:r>
            <a:r>
              <a:rPr dirty="0" sz="2550" spc="-27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550" spc="-50">
                <a:solidFill>
                  <a:srgbClr val="535353"/>
                </a:solidFill>
                <a:latin typeface="Arial Black"/>
                <a:cs typeface="Arial Black"/>
              </a:rPr>
              <a:t>:</a:t>
            </a:r>
            <a:endParaRPr sz="2550">
              <a:latin typeface="Arial Black"/>
              <a:cs typeface="Arial Black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589952" y="3510141"/>
            <a:ext cx="8796020" cy="4438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750" spc="-80">
                <a:solidFill>
                  <a:srgbClr val="535353"/>
                </a:solidFill>
                <a:latin typeface="Arial Black"/>
                <a:cs typeface="Arial Black"/>
              </a:rPr>
              <a:t>Maps</a:t>
            </a:r>
            <a:r>
              <a:rPr dirty="0" sz="2750" spc="-27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10">
                <a:solidFill>
                  <a:srgbClr val="535353"/>
                </a:solidFill>
                <a:latin typeface="Arial Black"/>
                <a:cs typeface="Arial Black"/>
              </a:rPr>
              <a:t>priority</a:t>
            </a:r>
            <a:r>
              <a:rPr dirty="0" sz="2750" spc="-28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50">
                <a:solidFill>
                  <a:srgbClr val="535353"/>
                </a:solidFill>
                <a:latin typeface="Arial Black"/>
                <a:cs typeface="Arial Black"/>
              </a:rPr>
              <a:t>into</a:t>
            </a:r>
            <a:r>
              <a:rPr dirty="0" sz="2750" spc="-28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80">
                <a:solidFill>
                  <a:srgbClr val="535353"/>
                </a:solidFill>
                <a:latin typeface="Arial Black"/>
                <a:cs typeface="Arial Black"/>
              </a:rPr>
              <a:t>resource</a:t>
            </a:r>
            <a:r>
              <a:rPr dirty="0" sz="2750" spc="-28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70">
                <a:solidFill>
                  <a:srgbClr val="535353"/>
                </a:solidFill>
                <a:latin typeface="Arial Black"/>
                <a:cs typeface="Arial Black"/>
              </a:rPr>
              <a:t>allocation</a:t>
            </a:r>
            <a:r>
              <a:rPr dirty="0" sz="2750" spc="-28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35">
                <a:solidFill>
                  <a:srgbClr val="535353"/>
                </a:solidFill>
                <a:latin typeface="Arial Black"/>
                <a:cs typeface="Arial Black"/>
              </a:rPr>
              <a:t>decisions.</a:t>
            </a:r>
            <a:endParaRPr sz="2750">
              <a:latin typeface="Arial Black"/>
              <a:cs typeface="Arial Black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16446" y="4232312"/>
            <a:ext cx="5095240" cy="4133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550" spc="-70">
                <a:solidFill>
                  <a:srgbClr val="535353"/>
                </a:solidFill>
                <a:latin typeface="Arial Black"/>
                <a:cs typeface="Arial Black"/>
              </a:rPr>
              <a:t>Simulation</a:t>
            </a:r>
            <a:r>
              <a:rPr dirty="0" sz="2550" spc="-19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550" spc="-35">
                <a:solidFill>
                  <a:srgbClr val="535353"/>
                </a:solidFill>
                <a:latin typeface="Arial Black"/>
                <a:cs typeface="Arial Black"/>
              </a:rPr>
              <a:t>Modules(iFogSim):</a:t>
            </a:r>
            <a:endParaRPr sz="2550">
              <a:latin typeface="Arial Black"/>
              <a:cs typeface="Arial Black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468162" y="4212627"/>
            <a:ext cx="10550525" cy="4133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550" spc="-80">
                <a:solidFill>
                  <a:srgbClr val="535353"/>
                </a:solidFill>
                <a:latin typeface="Arial Black"/>
                <a:cs typeface="Arial Black"/>
              </a:rPr>
              <a:t>Provides</a:t>
            </a:r>
            <a:r>
              <a:rPr dirty="0" sz="2550" spc="-29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550" spc="-60">
                <a:solidFill>
                  <a:srgbClr val="535353"/>
                </a:solidFill>
                <a:latin typeface="Arial Black"/>
                <a:cs typeface="Arial Black"/>
              </a:rPr>
              <a:t>synthetic</a:t>
            </a:r>
            <a:r>
              <a:rPr dirty="0" sz="2550" spc="-30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550" spc="-70">
                <a:solidFill>
                  <a:srgbClr val="535353"/>
                </a:solidFill>
                <a:latin typeface="Arial Black"/>
                <a:cs typeface="Arial Black"/>
              </a:rPr>
              <a:t>context</a:t>
            </a:r>
            <a:r>
              <a:rPr dirty="0" sz="2550" spc="-24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550" spc="-50">
                <a:solidFill>
                  <a:srgbClr val="535353"/>
                </a:solidFill>
                <a:latin typeface="Arial Black"/>
                <a:cs typeface="Arial Black"/>
              </a:rPr>
              <a:t>generation</a:t>
            </a:r>
            <a:r>
              <a:rPr dirty="0" sz="2550" spc="-27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550">
                <a:solidFill>
                  <a:srgbClr val="535353"/>
                </a:solidFill>
                <a:latin typeface="Arial Black"/>
                <a:cs typeface="Arial Black"/>
              </a:rPr>
              <a:t>for</a:t>
            </a:r>
            <a:r>
              <a:rPr dirty="0" sz="2550" spc="-33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550" spc="-45">
                <a:solidFill>
                  <a:srgbClr val="535353"/>
                </a:solidFill>
                <a:latin typeface="Arial Black"/>
                <a:cs typeface="Arial Black"/>
              </a:rPr>
              <a:t>testing</a:t>
            </a:r>
            <a:r>
              <a:rPr dirty="0" sz="2550" spc="-18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550" spc="-10">
                <a:solidFill>
                  <a:srgbClr val="535353"/>
                </a:solidFill>
                <a:latin typeface="Arial Black"/>
                <a:cs typeface="Arial Black"/>
              </a:rPr>
              <a:t>adaptability.</a:t>
            </a:r>
            <a:endParaRPr sz="2550">
              <a:latin typeface="Arial Black"/>
              <a:cs typeface="Arial Black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813873" y="5267262"/>
            <a:ext cx="12659995" cy="2940050"/>
          </a:xfrm>
          <a:prstGeom prst="rect">
            <a:avLst/>
          </a:prstGeom>
        </p:spPr>
        <p:txBody>
          <a:bodyPr wrap="square" lIns="0" tIns="262255" rIns="0" bIns="0" rtlCol="0" vert="horz">
            <a:spAutoFit/>
          </a:bodyPr>
          <a:lstStyle/>
          <a:p>
            <a:pPr marL="4051300">
              <a:lnSpc>
                <a:spcPct val="100000"/>
              </a:lnSpc>
              <a:spcBef>
                <a:spcPts val="2065"/>
              </a:spcBef>
            </a:pPr>
            <a:r>
              <a:rPr dirty="0" sz="3150" spc="-25">
                <a:latin typeface="Arial Black"/>
                <a:cs typeface="Arial Black"/>
              </a:rPr>
              <a:t>Computation</a:t>
            </a:r>
            <a:r>
              <a:rPr dirty="0" sz="3150" spc="-265">
                <a:latin typeface="Arial Black"/>
                <a:cs typeface="Arial Black"/>
              </a:rPr>
              <a:t> </a:t>
            </a:r>
            <a:r>
              <a:rPr dirty="0" sz="3150" spc="-10">
                <a:latin typeface="Arial Black"/>
                <a:cs typeface="Arial Black"/>
              </a:rPr>
              <a:t>Style:</a:t>
            </a:r>
            <a:endParaRPr sz="3150">
              <a:latin typeface="Arial Black"/>
              <a:cs typeface="Arial Black"/>
            </a:endParaRPr>
          </a:p>
          <a:p>
            <a:pPr marL="459105" marR="960119" indent="402590">
              <a:lnSpc>
                <a:spcPct val="145100"/>
              </a:lnSpc>
              <a:spcBef>
                <a:spcPts val="260"/>
              </a:spcBef>
            </a:pPr>
            <a:r>
              <a:rPr dirty="0" sz="3150" spc="-190">
                <a:solidFill>
                  <a:srgbClr val="535353"/>
                </a:solidFill>
                <a:latin typeface="Arial Black"/>
                <a:cs typeface="Arial Black"/>
              </a:rPr>
              <a:t>GA</a:t>
            </a:r>
            <a:r>
              <a:rPr dirty="0" sz="3150" spc="-33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150" spc="-285">
                <a:solidFill>
                  <a:srgbClr val="535353"/>
                </a:solidFill>
                <a:latin typeface="Arial Black"/>
                <a:cs typeface="Arial Black"/>
              </a:rPr>
              <a:t>→</a:t>
            </a:r>
            <a:r>
              <a:rPr dirty="0" sz="3150" spc="-34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150" spc="-10">
                <a:solidFill>
                  <a:srgbClr val="535353"/>
                </a:solidFill>
                <a:latin typeface="Arial Black"/>
                <a:cs typeface="Arial Black"/>
              </a:rPr>
              <a:t>Optimization-</a:t>
            </a:r>
            <a:r>
              <a:rPr dirty="0" sz="3150" spc="-60">
                <a:solidFill>
                  <a:srgbClr val="535353"/>
                </a:solidFill>
                <a:latin typeface="Arial Black"/>
                <a:cs typeface="Arial Black"/>
              </a:rPr>
              <a:t>based</a:t>
            </a:r>
            <a:r>
              <a:rPr dirty="0" sz="3150" spc="-26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150" spc="-40">
                <a:solidFill>
                  <a:srgbClr val="535353"/>
                </a:solidFill>
                <a:latin typeface="Arial Black"/>
                <a:cs typeface="Arial Black"/>
              </a:rPr>
              <a:t>(evolutionary</a:t>
            </a:r>
            <a:r>
              <a:rPr dirty="0" sz="3150" spc="-39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150" spc="-10">
                <a:solidFill>
                  <a:srgbClr val="535353"/>
                </a:solidFill>
                <a:latin typeface="Arial Black"/>
                <a:cs typeface="Arial Black"/>
              </a:rPr>
              <a:t>search) </a:t>
            </a:r>
            <a:r>
              <a:rPr dirty="0" sz="3150" spc="-135">
                <a:solidFill>
                  <a:srgbClr val="535353"/>
                </a:solidFill>
                <a:latin typeface="Arial Black"/>
                <a:cs typeface="Arial Black"/>
              </a:rPr>
              <a:t>Fuzzy</a:t>
            </a:r>
            <a:r>
              <a:rPr dirty="0" sz="3150" spc="-34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150" spc="-285">
                <a:solidFill>
                  <a:srgbClr val="535353"/>
                </a:solidFill>
                <a:latin typeface="Arial Black"/>
                <a:cs typeface="Arial Black"/>
              </a:rPr>
              <a:t>→</a:t>
            </a:r>
            <a:r>
              <a:rPr dirty="0" sz="3150" spc="-26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150" spc="-25">
                <a:solidFill>
                  <a:srgbClr val="535353"/>
                </a:solidFill>
                <a:latin typeface="Arial Black"/>
                <a:cs typeface="Arial Black"/>
              </a:rPr>
              <a:t>Rule-</a:t>
            </a:r>
            <a:r>
              <a:rPr dirty="0" sz="3150" spc="-60">
                <a:solidFill>
                  <a:srgbClr val="535353"/>
                </a:solidFill>
                <a:latin typeface="Arial Black"/>
                <a:cs typeface="Arial Black"/>
              </a:rPr>
              <a:t>based</a:t>
            </a:r>
            <a:r>
              <a:rPr dirty="0" sz="3150" spc="-26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150" spc="-75">
                <a:solidFill>
                  <a:srgbClr val="535353"/>
                </a:solidFill>
                <a:latin typeface="Arial Black"/>
                <a:cs typeface="Arial Black"/>
              </a:rPr>
              <a:t>reasoning</a:t>
            </a:r>
            <a:r>
              <a:rPr dirty="0" sz="3150" spc="-26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150" spc="55">
                <a:solidFill>
                  <a:srgbClr val="535353"/>
                </a:solidFill>
                <a:latin typeface="Arial Black"/>
                <a:cs typeface="Arial Black"/>
              </a:rPr>
              <a:t>(human-</a:t>
            </a:r>
            <a:r>
              <a:rPr dirty="0" sz="3150" spc="-125">
                <a:solidFill>
                  <a:srgbClr val="535353"/>
                </a:solidFill>
                <a:latin typeface="Arial Black"/>
                <a:cs typeface="Arial Black"/>
              </a:rPr>
              <a:t>like</a:t>
            </a:r>
            <a:r>
              <a:rPr dirty="0" sz="3150" spc="-33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150" spc="-10">
                <a:solidFill>
                  <a:srgbClr val="535353"/>
                </a:solidFill>
                <a:latin typeface="Arial Black"/>
                <a:cs typeface="Arial Black"/>
              </a:rPr>
              <a:t>inference)</a:t>
            </a:r>
            <a:endParaRPr sz="31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195"/>
              </a:spcBef>
            </a:pPr>
            <a:r>
              <a:rPr dirty="0" sz="3150" spc="-80">
                <a:solidFill>
                  <a:srgbClr val="535353"/>
                </a:solidFill>
                <a:latin typeface="Arial Black"/>
                <a:cs typeface="Arial Black"/>
              </a:rPr>
              <a:t>Simulation</a:t>
            </a:r>
            <a:r>
              <a:rPr dirty="0" sz="3150" spc="-254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150" spc="-285">
                <a:solidFill>
                  <a:srgbClr val="535353"/>
                </a:solidFill>
                <a:latin typeface="Arial Black"/>
                <a:cs typeface="Arial Black"/>
              </a:rPr>
              <a:t>→</a:t>
            </a:r>
            <a:r>
              <a:rPr dirty="0" sz="3150" spc="-25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150" spc="-70">
                <a:solidFill>
                  <a:srgbClr val="535353"/>
                </a:solidFill>
                <a:latin typeface="Arial Black"/>
                <a:cs typeface="Arial Black"/>
              </a:rPr>
              <a:t>Event-</a:t>
            </a:r>
            <a:r>
              <a:rPr dirty="0" sz="3150" spc="-35">
                <a:solidFill>
                  <a:srgbClr val="535353"/>
                </a:solidFill>
                <a:latin typeface="Arial Black"/>
                <a:cs typeface="Arial Black"/>
              </a:rPr>
              <a:t>driven</a:t>
            </a:r>
            <a:r>
              <a:rPr dirty="0" sz="3150" spc="-254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150" spc="-10">
                <a:solidFill>
                  <a:srgbClr val="535353"/>
                </a:solidFill>
                <a:latin typeface="Arial Black"/>
                <a:cs typeface="Arial Black"/>
              </a:rPr>
              <a:t>(dynamic</a:t>
            </a:r>
            <a:r>
              <a:rPr dirty="0" sz="3150" spc="-39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150" spc="-50">
                <a:solidFill>
                  <a:srgbClr val="535353"/>
                </a:solidFill>
                <a:latin typeface="Arial Black"/>
                <a:cs typeface="Arial Black"/>
              </a:rPr>
              <a:t>environment</a:t>
            </a:r>
            <a:r>
              <a:rPr dirty="0" sz="3150" spc="-254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150" spc="-10">
                <a:solidFill>
                  <a:srgbClr val="535353"/>
                </a:solidFill>
                <a:latin typeface="Arial Black"/>
                <a:cs typeface="Arial Black"/>
              </a:rPr>
              <a:t>modeling)</a:t>
            </a:r>
            <a:endParaRPr sz="3150">
              <a:latin typeface="Arial Black"/>
              <a:cs typeface="Arial Black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-1886" y="7495094"/>
            <a:ext cx="2467610" cy="2792095"/>
            <a:chOff x="-1886" y="7495094"/>
            <a:chExt cx="2467610" cy="2792095"/>
          </a:xfrm>
        </p:grpSpPr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9309351"/>
              <a:ext cx="2465337" cy="977648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9245119"/>
              <a:ext cx="2144976" cy="104187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886" y="7495094"/>
              <a:ext cx="1987342" cy="2791904"/>
            </a:xfrm>
            <a:prstGeom prst="rect">
              <a:avLst/>
            </a:prstGeom>
          </p:spPr>
        </p:pic>
      </p:grpSp>
      <p:sp>
        <p:nvSpPr>
          <p:cNvPr id="17" name="object 17" descr=""/>
          <p:cNvSpPr/>
          <p:nvPr/>
        </p:nvSpPr>
        <p:spPr>
          <a:xfrm>
            <a:off x="15844815" y="0"/>
            <a:ext cx="2443480" cy="2443480"/>
          </a:xfrm>
          <a:custGeom>
            <a:avLst/>
            <a:gdLst/>
            <a:ahLst/>
            <a:cxnLst/>
            <a:rect l="l" t="t" r="r" b="b"/>
            <a:pathLst>
              <a:path w="2443480" h="2443480">
                <a:moveTo>
                  <a:pt x="2443184" y="0"/>
                </a:moveTo>
                <a:lnTo>
                  <a:pt x="0" y="0"/>
                </a:lnTo>
                <a:lnTo>
                  <a:pt x="2443184" y="2443184"/>
                </a:lnTo>
                <a:lnTo>
                  <a:pt x="244318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36728" y="179559"/>
            <a:ext cx="4941570" cy="5962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750" spc="-220"/>
              <a:t>GA</a:t>
            </a:r>
            <a:r>
              <a:rPr dirty="0" sz="3750" spc="-505"/>
              <a:t> </a:t>
            </a:r>
            <a:r>
              <a:rPr dirty="0" sz="3750" spc="-85"/>
              <a:t>Classifier</a:t>
            </a:r>
            <a:r>
              <a:rPr dirty="0" sz="3750" spc="-475"/>
              <a:t> </a:t>
            </a:r>
            <a:r>
              <a:rPr dirty="0" sz="3750" spc="-40"/>
              <a:t>Server</a:t>
            </a:r>
            <a:endParaRPr sz="3750"/>
          </a:p>
        </p:txBody>
      </p:sp>
      <p:sp>
        <p:nvSpPr>
          <p:cNvPr id="3" name="object 3" descr=""/>
          <p:cNvSpPr txBox="1"/>
          <p:nvPr/>
        </p:nvSpPr>
        <p:spPr>
          <a:xfrm>
            <a:off x="930258" y="1212529"/>
            <a:ext cx="1630680" cy="4438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750" spc="-65">
                <a:latin typeface="Arial Black"/>
                <a:cs typeface="Arial Black"/>
              </a:rPr>
              <a:t>Purpose:</a:t>
            </a:r>
            <a:endParaRPr sz="2750">
              <a:latin typeface="Arial Black"/>
              <a:cs typeface="Arial Black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834121" y="1126532"/>
            <a:ext cx="13752194" cy="958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59655" marR="5080" indent="-4847590">
              <a:lnSpc>
                <a:spcPct val="115599"/>
              </a:lnSpc>
              <a:spcBef>
                <a:spcPts val="100"/>
              </a:spcBef>
            </a:pPr>
            <a:r>
              <a:rPr dirty="0" sz="2650" spc="-175">
                <a:solidFill>
                  <a:srgbClr val="535353"/>
                </a:solidFill>
                <a:latin typeface="Arial Black"/>
                <a:cs typeface="Arial Black"/>
              </a:rPr>
              <a:t>Uses</a:t>
            </a:r>
            <a:r>
              <a:rPr dirty="0" sz="2650" spc="-28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-95">
                <a:solidFill>
                  <a:srgbClr val="535353"/>
                </a:solidFill>
                <a:latin typeface="Arial Black"/>
                <a:cs typeface="Arial Black"/>
              </a:rPr>
              <a:t>a</a:t>
            </a:r>
            <a:r>
              <a:rPr dirty="0" sz="2650" spc="-29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-55">
                <a:solidFill>
                  <a:srgbClr val="535353"/>
                </a:solidFill>
                <a:latin typeface="Arial Black"/>
                <a:cs typeface="Arial Black"/>
              </a:rPr>
              <a:t>Genetic</a:t>
            </a:r>
            <a:r>
              <a:rPr dirty="0" sz="2650" spc="-35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-30">
                <a:solidFill>
                  <a:srgbClr val="535353"/>
                </a:solidFill>
                <a:latin typeface="Arial Black"/>
                <a:cs typeface="Arial Black"/>
              </a:rPr>
              <a:t>Algorithm</a:t>
            </a:r>
            <a:r>
              <a:rPr dirty="0" sz="2650" spc="-229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>
                <a:solidFill>
                  <a:srgbClr val="535353"/>
                </a:solidFill>
                <a:latin typeface="Arial Black"/>
                <a:cs typeface="Arial Black"/>
              </a:rPr>
              <a:t>(GA)</a:t>
            </a:r>
            <a:r>
              <a:rPr dirty="0" sz="2650" spc="-31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>
                <a:solidFill>
                  <a:srgbClr val="535353"/>
                </a:solidFill>
                <a:latin typeface="Arial Black"/>
                <a:cs typeface="Arial Black"/>
              </a:rPr>
              <a:t>to</a:t>
            </a:r>
            <a:r>
              <a:rPr dirty="0" sz="2650" spc="-34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-75">
                <a:solidFill>
                  <a:srgbClr val="535353"/>
                </a:solidFill>
                <a:latin typeface="Arial Black"/>
                <a:cs typeface="Arial Black"/>
              </a:rPr>
              <a:t>classify</a:t>
            </a:r>
            <a:r>
              <a:rPr dirty="0" sz="2650" spc="-34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-10">
                <a:solidFill>
                  <a:srgbClr val="535353"/>
                </a:solidFill>
                <a:latin typeface="Arial Black"/>
                <a:cs typeface="Arial Black"/>
              </a:rPr>
              <a:t>driving</a:t>
            </a:r>
            <a:r>
              <a:rPr dirty="0" sz="2650" spc="-28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-35">
                <a:solidFill>
                  <a:srgbClr val="535353"/>
                </a:solidFill>
                <a:latin typeface="Arial Black"/>
                <a:cs typeface="Arial Black"/>
              </a:rPr>
              <a:t>conditions</a:t>
            </a:r>
            <a:r>
              <a:rPr dirty="0" sz="2650" spc="-28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-45">
                <a:solidFill>
                  <a:srgbClr val="535353"/>
                </a:solidFill>
                <a:latin typeface="Arial Black"/>
                <a:cs typeface="Arial Black"/>
              </a:rPr>
              <a:t>into</a:t>
            </a:r>
            <a:r>
              <a:rPr dirty="0" sz="2650" spc="-29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>
                <a:solidFill>
                  <a:srgbClr val="535353"/>
                </a:solidFill>
                <a:latin typeface="Arial Black"/>
                <a:cs typeface="Arial Black"/>
              </a:rPr>
              <a:t>priority</a:t>
            </a:r>
            <a:r>
              <a:rPr dirty="0" sz="2650" spc="-28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-35">
                <a:solidFill>
                  <a:srgbClr val="535353"/>
                </a:solidFill>
                <a:latin typeface="Arial Black"/>
                <a:cs typeface="Arial Black"/>
              </a:rPr>
              <a:t>levels </a:t>
            </a:r>
            <a:r>
              <a:rPr dirty="0" sz="2650" spc="-180">
                <a:solidFill>
                  <a:srgbClr val="535353"/>
                </a:solidFill>
                <a:latin typeface="Arial Black"/>
                <a:cs typeface="Arial Black"/>
              </a:rPr>
              <a:t>HIGH</a:t>
            </a:r>
            <a:r>
              <a:rPr dirty="0" sz="2650" spc="-24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755">
                <a:solidFill>
                  <a:srgbClr val="535353"/>
                </a:solidFill>
                <a:latin typeface="Arial Black"/>
                <a:cs typeface="Arial Black"/>
              </a:rPr>
              <a:t>/</a:t>
            </a:r>
            <a:r>
              <a:rPr dirty="0" sz="2650" spc="-24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-160">
                <a:solidFill>
                  <a:srgbClr val="535353"/>
                </a:solidFill>
                <a:latin typeface="Arial Black"/>
                <a:cs typeface="Arial Black"/>
              </a:rPr>
              <a:t>MEDIUM</a:t>
            </a:r>
            <a:r>
              <a:rPr dirty="0" sz="2650" spc="-24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755">
                <a:solidFill>
                  <a:srgbClr val="535353"/>
                </a:solidFill>
                <a:latin typeface="Arial Black"/>
                <a:cs typeface="Arial Black"/>
              </a:rPr>
              <a:t>/</a:t>
            </a:r>
            <a:r>
              <a:rPr dirty="0" sz="2650" spc="-24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-10">
                <a:solidFill>
                  <a:srgbClr val="535353"/>
                </a:solidFill>
                <a:latin typeface="Arial Black"/>
                <a:cs typeface="Arial Black"/>
              </a:rPr>
              <a:t>LOW).</a:t>
            </a:r>
            <a:endParaRPr sz="2650">
              <a:latin typeface="Arial Black"/>
              <a:cs typeface="Arial Black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149946" y="5753304"/>
            <a:ext cx="2515870" cy="6115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850" spc="-10">
                <a:latin typeface="Arial Black"/>
                <a:cs typeface="Arial Black"/>
              </a:rPr>
              <a:t>Workflow</a:t>
            </a:r>
            <a:endParaRPr sz="3850">
              <a:latin typeface="Arial Black"/>
              <a:cs typeface="Arial Black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04502" y="2783329"/>
            <a:ext cx="5680710" cy="28409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864235">
              <a:lnSpc>
                <a:spcPct val="100000"/>
              </a:lnSpc>
              <a:spcBef>
                <a:spcPts val="90"/>
              </a:spcBef>
            </a:pPr>
            <a:r>
              <a:rPr dirty="0" sz="3150" spc="-100">
                <a:latin typeface="Arial Black"/>
                <a:cs typeface="Arial Black"/>
              </a:rPr>
              <a:t>Dataset</a:t>
            </a:r>
            <a:r>
              <a:rPr dirty="0" sz="3150" spc="-260">
                <a:latin typeface="Arial Black"/>
                <a:cs typeface="Arial Black"/>
              </a:rPr>
              <a:t> </a:t>
            </a:r>
            <a:r>
              <a:rPr dirty="0" sz="3150" spc="-10">
                <a:latin typeface="Arial Black"/>
                <a:cs typeface="Arial Black"/>
              </a:rPr>
              <a:t>Loading</a:t>
            </a:r>
            <a:endParaRPr sz="3150">
              <a:latin typeface="Arial Black"/>
              <a:cs typeface="Arial Black"/>
            </a:endParaRPr>
          </a:p>
          <a:p>
            <a:pPr algn="ctr" marL="12700" marR="5080">
              <a:lnSpc>
                <a:spcPct val="116300"/>
              </a:lnSpc>
              <a:spcBef>
                <a:spcPts val="1590"/>
              </a:spcBef>
            </a:pPr>
            <a:r>
              <a:rPr dirty="0" sz="2150" spc="-110">
                <a:solidFill>
                  <a:srgbClr val="535353"/>
                </a:solidFill>
                <a:latin typeface="Arial Black"/>
                <a:cs typeface="Arial Black"/>
              </a:rPr>
              <a:t>Reads</a:t>
            </a:r>
            <a:r>
              <a:rPr dirty="0" sz="2150" spc="-14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150" spc="-55">
                <a:solidFill>
                  <a:srgbClr val="535353"/>
                </a:solidFill>
                <a:latin typeface="Arial Black"/>
                <a:cs typeface="Arial Black"/>
              </a:rPr>
              <a:t>priority_dataset.csv</a:t>
            </a:r>
            <a:r>
              <a:rPr dirty="0" sz="2150" spc="-204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150" spc="-10">
                <a:solidFill>
                  <a:srgbClr val="535353"/>
                </a:solidFill>
                <a:latin typeface="Arial Black"/>
                <a:cs typeface="Arial Black"/>
              </a:rPr>
              <a:t>containing </a:t>
            </a:r>
            <a:r>
              <a:rPr dirty="0" sz="2150" spc="-55">
                <a:solidFill>
                  <a:srgbClr val="535353"/>
                </a:solidFill>
                <a:latin typeface="Arial Black"/>
                <a:cs typeface="Arial Black"/>
              </a:rPr>
              <a:t>features</a:t>
            </a:r>
            <a:r>
              <a:rPr dirty="0" sz="2150" spc="-254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150" spc="-65">
                <a:solidFill>
                  <a:srgbClr val="535353"/>
                </a:solidFill>
                <a:latin typeface="Arial Black"/>
                <a:cs typeface="Arial Black"/>
              </a:rPr>
              <a:t>such</a:t>
            </a:r>
            <a:r>
              <a:rPr dirty="0" sz="2150" spc="-17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150" spc="-125">
                <a:solidFill>
                  <a:srgbClr val="535353"/>
                </a:solidFill>
                <a:latin typeface="Arial Black"/>
                <a:cs typeface="Arial Black"/>
              </a:rPr>
              <a:t>as</a:t>
            </a:r>
            <a:r>
              <a:rPr dirty="0" sz="2150" spc="-26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150" spc="-85">
                <a:solidFill>
                  <a:srgbClr val="535353"/>
                </a:solidFill>
                <a:latin typeface="Arial Black"/>
                <a:cs typeface="Arial Black"/>
              </a:rPr>
              <a:t>drowsiness,</a:t>
            </a:r>
            <a:r>
              <a:rPr dirty="0" sz="2150" spc="-16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150" spc="-20">
                <a:solidFill>
                  <a:srgbClr val="535353"/>
                </a:solidFill>
                <a:latin typeface="Arial Black"/>
                <a:cs typeface="Arial Black"/>
              </a:rPr>
              <a:t>rain </a:t>
            </a:r>
            <a:r>
              <a:rPr dirty="0" sz="2150" spc="-65">
                <a:solidFill>
                  <a:srgbClr val="535353"/>
                </a:solidFill>
                <a:latin typeface="Arial Black"/>
                <a:cs typeface="Arial Black"/>
              </a:rPr>
              <a:t>intensity,</a:t>
            </a:r>
            <a:r>
              <a:rPr dirty="0" sz="2150" spc="-22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150" spc="-65">
                <a:solidFill>
                  <a:srgbClr val="535353"/>
                </a:solidFill>
                <a:latin typeface="Arial Black"/>
                <a:cs typeface="Arial Black"/>
              </a:rPr>
              <a:t>vehicle</a:t>
            </a:r>
            <a:r>
              <a:rPr dirty="0" sz="2150" spc="-26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150" spc="-50">
                <a:solidFill>
                  <a:srgbClr val="535353"/>
                </a:solidFill>
                <a:latin typeface="Arial Black"/>
                <a:cs typeface="Arial Black"/>
              </a:rPr>
              <a:t>speed,</a:t>
            </a:r>
            <a:r>
              <a:rPr dirty="0" sz="2150" spc="-16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150" spc="-25">
                <a:solidFill>
                  <a:srgbClr val="535353"/>
                </a:solidFill>
                <a:latin typeface="Arial Black"/>
                <a:cs typeface="Arial Black"/>
              </a:rPr>
              <a:t>and</a:t>
            </a:r>
            <a:r>
              <a:rPr dirty="0" sz="2150" spc="-17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150" spc="-10">
                <a:solidFill>
                  <a:srgbClr val="535353"/>
                </a:solidFill>
                <a:latin typeface="Arial Black"/>
                <a:cs typeface="Arial Black"/>
              </a:rPr>
              <a:t>humidity.).</a:t>
            </a:r>
            <a:endParaRPr sz="2150">
              <a:latin typeface="Arial Black"/>
              <a:cs typeface="Arial Black"/>
            </a:endParaRPr>
          </a:p>
          <a:p>
            <a:pPr algn="ctr" marL="103505" marR="381635">
              <a:lnSpc>
                <a:spcPct val="114399"/>
              </a:lnSpc>
              <a:spcBef>
                <a:spcPts val="1355"/>
              </a:spcBef>
            </a:pPr>
            <a:r>
              <a:rPr dirty="0" sz="2350" spc="-75">
                <a:solidFill>
                  <a:srgbClr val="535353"/>
                </a:solidFill>
                <a:latin typeface="Arial Black"/>
                <a:cs typeface="Arial Black"/>
              </a:rPr>
              <a:t>Normalizes</a:t>
            </a:r>
            <a:r>
              <a:rPr dirty="0" sz="2350" spc="-24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350">
                <a:solidFill>
                  <a:srgbClr val="535353"/>
                </a:solidFill>
                <a:latin typeface="Arial Black"/>
                <a:cs typeface="Arial Black"/>
              </a:rPr>
              <a:t>and</a:t>
            </a:r>
            <a:r>
              <a:rPr dirty="0" sz="2350" spc="-19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350" spc="-45">
                <a:solidFill>
                  <a:srgbClr val="535353"/>
                </a:solidFill>
                <a:latin typeface="Arial Black"/>
                <a:cs typeface="Arial Black"/>
              </a:rPr>
              <a:t>prepares</a:t>
            </a:r>
            <a:r>
              <a:rPr dirty="0" sz="2350" spc="-29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350" spc="-35">
                <a:solidFill>
                  <a:srgbClr val="535353"/>
                </a:solidFill>
                <a:latin typeface="Arial Black"/>
                <a:cs typeface="Arial Black"/>
              </a:rPr>
              <a:t>data</a:t>
            </a:r>
            <a:r>
              <a:rPr dirty="0" sz="2350" spc="-27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350" spc="-25">
                <a:solidFill>
                  <a:srgbClr val="535353"/>
                </a:solidFill>
                <a:latin typeface="Arial Black"/>
                <a:cs typeface="Arial Black"/>
              </a:rPr>
              <a:t>for </a:t>
            </a:r>
            <a:r>
              <a:rPr dirty="0" sz="2350" spc="-140">
                <a:solidFill>
                  <a:srgbClr val="535353"/>
                </a:solidFill>
                <a:latin typeface="Arial Black"/>
                <a:cs typeface="Arial Black"/>
              </a:rPr>
              <a:t>GA</a:t>
            </a:r>
            <a:r>
              <a:rPr dirty="0" sz="2350" spc="-27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350" spc="-10">
                <a:solidFill>
                  <a:srgbClr val="535353"/>
                </a:solidFill>
                <a:latin typeface="Arial Black"/>
                <a:cs typeface="Arial Black"/>
              </a:rPr>
              <a:t>processing.</a:t>
            </a:r>
            <a:endParaRPr sz="2350">
              <a:latin typeface="Arial Black"/>
              <a:cs typeface="Arial Black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50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dirty="0" spc="-160"/>
              <a:t>GA</a:t>
            </a:r>
            <a:r>
              <a:rPr dirty="0" spc="-325"/>
              <a:t> </a:t>
            </a:r>
            <a:r>
              <a:rPr dirty="0" spc="-75"/>
              <a:t>Evolution</a:t>
            </a:r>
            <a:r>
              <a:rPr dirty="0" spc="-250"/>
              <a:t> </a:t>
            </a:r>
            <a:r>
              <a:rPr dirty="0" spc="-10"/>
              <a:t>Process</a:t>
            </a:r>
          </a:p>
          <a:p>
            <a:pPr marL="1085850" marR="1100455" indent="815340">
              <a:lnSpc>
                <a:spcPct val="114399"/>
              </a:lnSpc>
              <a:spcBef>
                <a:spcPts val="225"/>
              </a:spcBef>
            </a:pPr>
            <a:r>
              <a:rPr dirty="0" sz="2350" spc="-80">
                <a:solidFill>
                  <a:srgbClr val="535353"/>
                </a:solidFill>
              </a:rPr>
              <a:t>Initializes</a:t>
            </a:r>
            <a:r>
              <a:rPr dirty="0" sz="2350" spc="-254">
                <a:solidFill>
                  <a:srgbClr val="535353"/>
                </a:solidFill>
              </a:rPr>
              <a:t> </a:t>
            </a:r>
            <a:r>
              <a:rPr dirty="0" sz="2350" spc="-85">
                <a:solidFill>
                  <a:srgbClr val="535353"/>
                </a:solidFill>
              </a:rPr>
              <a:t>a</a:t>
            </a:r>
            <a:r>
              <a:rPr dirty="0" sz="2350" spc="-200">
                <a:solidFill>
                  <a:srgbClr val="535353"/>
                </a:solidFill>
              </a:rPr>
              <a:t> </a:t>
            </a:r>
            <a:r>
              <a:rPr dirty="0" sz="2350" spc="-10">
                <a:solidFill>
                  <a:srgbClr val="535353"/>
                </a:solidFill>
              </a:rPr>
              <a:t>population</a:t>
            </a:r>
            <a:r>
              <a:rPr dirty="0" sz="2350" spc="-254">
                <a:solidFill>
                  <a:srgbClr val="535353"/>
                </a:solidFill>
              </a:rPr>
              <a:t> </a:t>
            </a:r>
            <a:r>
              <a:rPr dirty="0" sz="2350" spc="25">
                <a:solidFill>
                  <a:srgbClr val="535353"/>
                </a:solidFill>
              </a:rPr>
              <a:t>of </a:t>
            </a:r>
            <a:r>
              <a:rPr dirty="0" sz="2350" spc="-65">
                <a:solidFill>
                  <a:srgbClr val="535353"/>
                </a:solidFill>
              </a:rPr>
              <a:t>classification</a:t>
            </a:r>
            <a:r>
              <a:rPr dirty="0" sz="2350" spc="-175">
                <a:solidFill>
                  <a:srgbClr val="535353"/>
                </a:solidFill>
              </a:rPr>
              <a:t> </a:t>
            </a:r>
            <a:r>
              <a:rPr dirty="0" sz="2350" spc="-60">
                <a:solidFill>
                  <a:srgbClr val="535353"/>
                </a:solidFill>
              </a:rPr>
              <a:t>rules</a:t>
            </a:r>
            <a:r>
              <a:rPr dirty="0" sz="2350" spc="-220">
                <a:solidFill>
                  <a:srgbClr val="535353"/>
                </a:solidFill>
              </a:rPr>
              <a:t> </a:t>
            </a:r>
            <a:r>
              <a:rPr dirty="0" sz="2350" spc="-10">
                <a:solidFill>
                  <a:srgbClr val="535353"/>
                </a:solidFill>
              </a:rPr>
              <a:t>(chromosomes).</a:t>
            </a:r>
            <a:endParaRPr sz="2350"/>
          </a:p>
          <a:p>
            <a:pPr marL="735965">
              <a:lnSpc>
                <a:spcPct val="100000"/>
              </a:lnSpc>
              <a:spcBef>
                <a:spcPts val="1515"/>
              </a:spcBef>
            </a:pPr>
            <a:r>
              <a:rPr dirty="0" sz="2350" spc="-65">
                <a:solidFill>
                  <a:srgbClr val="535353"/>
                </a:solidFill>
              </a:rPr>
              <a:t>Selection</a:t>
            </a:r>
            <a:r>
              <a:rPr dirty="0" sz="2350" spc="-180">
                <a:solidFill>
                  <a:srgbClr val="535353"/>
                </a:solidFill>
              </a:rPr>
              <a:t> </a:t>
            </a:r>
            <a:r>
              <a:rPr dirty="0" sz="2350" spc="195">
                <a:solidFill>
                  <a:srgbClr val="535353"/>
                </a:solidFill>
              </a:rPr>
              <a:t>–</a:t>
            </a:r>
            <a:r>
              <a:rPr dirty="0" sz="2350" spc="-229">
                <a:solidFill>
                  <a:srgbClr val="535353"/>
                </a:solidFill>
              </a:rPr>
              <a:t> </a:t>
            </a:r>
            <a:r>
              <a:rPr dirty="0" sz="2350" spc="-70">
                <a:solidFill>
                  <a:srgbClr val="535353"/>
                </a:solidFill>
              </a:rPr>
              <a:t>chooses</a:t>
            </a:r>
            <a:r>
              <a:rPr dirty="0" sz="2350" spc="-275">
                <a:solidFill>
                  <a:srgbClr val="535353"/>
                </a:solidFill>
              </a:rPr>
              <a:t> </a:t>
            </a:r>
            <a:r>
              <a:rPr dirty="0" sz="2350" spc="-40">
                <a:solidFill>
                  <a:srgbClr val="535353"/>
                </a:solidFill>
              </a:rPr>
              <a:t>strong</a:t>
            </a:r>
            <a:r>
              <a:rPr dirty="0" sz="2350" spc="-229">
                <a:solidFill>
                  <a:srgbClr val="535353"/>
                </a:solidFill>
              </a:rPr>
              <a:t> </a:t>
            </a:r>
            <a:r>
              <a:rPr dirty="0" sz="2350" spc="-35">
                <a:solidFill>
                  <a:srgbClr val="535353"/>
                </a:solidFill>
              </a:rPr>
              <a:t>candidate</a:t>
            </a:r>
            <a:r>
              <a:rPr dirty="0" sz="2350" spc="-235">
                <a:solidFill>
                  <a:srgbClr val="535353"/>
                </a:solidFill>
              </a:rPr>
              <a:t> </a:t>
            </a:r>
            <a:r>
              <a:rPr dirty="0" sz="2350" spc="-10">
                <a:solidFill>
                  <a:srgbClr val="535353"/>
                </a:solidFill>
              </a:rPr>
              <a:t>rules.</a:t>
            </a:r>
            <a:endParaRPr sz="2350"/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dirty="0" sz="2350" spc="-65">
                <a:solidFill>
                  <a:srgbClr val="535353"/>
                </a:solidFill>
              </a:rPr>
              <a:t>Crossover</a:t>
            </a:r>
            <a:r>
              <a:rPr dirty="0" sz="2350" spc="-240">
                <a:solidFill>
                  <a:srgbClr val="535353"/>
                </a:solidFill>
              </a:rPr>
              <a:t> </a:t>
            </a:r>
            <a:r>
              <a:rPr dirty="0" sz="2350" spc="195">
                <a:solidFill>
                  <a:srgbClr val="535353"/>
                </a:solidFill>
              </a:rPr>
              <a:t>–</a:t>
            </a:r>
            <a:r>
              <a:rPr dirty="0" sz="2350" spc="-229">
                <a:solidFill>
                  <a:srgbClr val="535353"/>
                </a:solidFill>
              </a:rPr>
              <a:t> </a:t>
            </a:r>
            <a:r>
              <a:rPr dirty="0" sz="2350" spc="-40">
                <a:solidFill>
                  <a:srgbClr val="535353"/>
                </a:solidFill>
              </a:rPr>
              <a:t>combines</a:t>
            </a:r>
            <a:r>
              <a:rPr dirty="0" sz="2350" spc="-229">
                <a:solidFill>
                  <a:srgbClr val="535353"/>
                </a:solidFill>
              </a:rPr>
              <a:t> </a:t>
            </a:r>
            <a:r>
              <a:rPr dirty="0" sz="2350" spc="-60">
                <a:solidFill>
                  <a:srgbClr val="535353"/>
                </a:solidFill>
              </a:rPr>
              <a:t>rules</a:t>
            </a:r>
            <a:r>
              <a:rPr dirty="0" sz="2350" spc="-295">
                <a:solidFill>
                  <a:srgbClr val="535353"/>
                </a:solidFill>
              </a:rPr>
              <a:t> </a:t>
            </a:r>
            <a:r>
              <a:rPr dirty="0" sz="2350">
                <a:solidFill>
                  <a:srgbClr val="535353"/>
                </a:solidFill>
              </a:rPr>
              <a:t>to</a:t>
            </a:r>
            <a:r>
              <a:rPr dirty="0" sz="2350" spc="-315">
                <a:solidFill>
                  <a:srgbClr val="535353"/>
                </a:solidFill>
              </a:rPr>
              <a:t> </a:t>
            </a:r>
            <a:r>
              <a:rPr dirty="0" sz="2350">
                <a:solidFill>
                  <a:srgbClr val="535353"/>
                </a:solidFill>
              </a:rPr>
              <a:t>form</a:t>
            </a:r>
            <a:r>
              <a:rPr dirty="0" sz="2350" spc="-175">
                <a:solidFill>
                  <a:srgbClr val="535353"/>
                </a:solidFill>
              </a:rPr>
              <a:t> </a:t>
            </a:r>
            <a:r>
              <a:rPr dirty="0" sz="2350" spc="-65">
                <a:solidFill>
                  <a:srgbClr val="535353"/>
                </a:solidFill>
              </a:rPr>
              <a:t>new</a:t>
            </a:r>
            <a:r>
              <a:rPr dirty="0" sz="2350" spc="-285">
                <a:solidFill>
                  <a:srgbClr val="535353"/>
                </a:solidFill>
              </a:rPr>
              <a:t> </a:t>
            </a:r>
            <a:r>
              <a:rPr dirty="0" sz="2350" spc="-40">
                <a:solidFill>
                  <a:srgbClr val="535353"/>
                </a:solidFill>
              </a:rPr>
              <a:t>solutions.</a:t>
            </a:r>
            <a:endParaRPr sz="2350"/>
          </a:p>
        </p:txBody>
      </p:sp>
      <p:sp>
        <p:nvSpPr>
          <p:cNvPr id="8" name="object 8" descr=""/>
          <p:cNvSpPr txBox="1"/>
          <p:nvPr/>
        </p:nvSpPr>
        <p:spPr>
          <a:xfrm>
            <a:off x="10258918" y="5321173"/>
            <a:ext cx="8048625" cy="3676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50" spc="-40">
                <a:solidFill>
                  <a:srgbClr val="535353"/>
                </a:solidFill>
                <a:latin typeface="Arial Black"/>
                <a:cs typeface="Arial Black"/>
              </a:rPr>
              <a:t>Mutation</a:t>
            </a:r>
            <a:r>
              <a:rPr dirty="0" sz="2250" spc="-16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250" spc="190">
                <a:solidFill>
                  <a:srgbClr val="535353"/>
                </a:solidFill>
                <a:latin typeface="Arial Black"/>
                <a:cs typeface="Arial Black"/>
              </a:rPr>
              <a:t>–</a:t>
            </a:r>
            <a:r>
              <a:rPr dirty="0" sz="2250" spc="-16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250" spc="-45">
                <a:solidFill>
                  <a:srgbClr val="535353"/>
                </a:solidFill>
                <a:latin typeface="Arial Black"/>
                <a:cs typeface="Arial Black"/>
              </a:rPr>
              <a:t>introduces</a:t>
            </a:r>
            <a:r>
              <a:rPr dirty="0" sz="2250" spc="-26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250" spc="-50">
                <a:solidFill>
                  <a:srgbClr val="535353"/>
                </a:solidFill>
                <a:latin typeface="Arial Black"/>
                <a:cs typeface="Arial Black"/>
              </a:rPr>
              <a:t>diversity</a:t>
            </a:r>
            <a:r>
              <a:rPr dirty="0" sz="2250" spc="-30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250">
                <a:solidFill>
                  <a:srgbClr val="535353"/>
                </a:solidFill>
                <a:latin typeface="Arial Black"/>
                <a:cs typeface="Arial Black"/>
              </a:rPr>
              <a:t>for</a:t>
            </a:r>
            <a:r>
              <a:rPr dirty="0" sz="2250" spc="-22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250" spc="-10">
                <a:solidFill>
                  <a:srgbClr val="535353"/>
                </a:solidFill>
                <a:latin typeface="Arial Black"/>
                <a:cs typeface="Arial Black"/>
              </a:rPr>
              <a:t>better</a:t>
            </a:r>
            <a:r>
              <a:rPr dirty="0" sz="2250" spc="-27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250" spc="-25">
                <a:solidFill>
                  <a:srgbClr val="535353"/>
                </a:solidFill>
                <a:latin typeface="Arial Black"/>
                <a:cs typeface="Arial Black"/>
              </a:rPr>
              <a:t>exploration.</a:t>
            </a:r>
            <a:endParaRPr sz="2250">
              <a:latin typeface="Arial Black"/>
              <a:cs typeface="Arial Black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41360" y="6251658"/>
            <a:ext cx="5737860" cy="3535045"/>
          </a:xfrm>
          <a:prstGeom prst="rect">
            <a:avLst/>
          </a:prstGeom>
        </p:spPr>
        <p:txBody>
          <a:bodyPr wrap="square" lIns="0" tIns="176530" rIns="0" bIns="0" rtlCol="0" vert="horz">
            <a:spAutoFit/>
          </a:bodyPr>
          <a:lstStyle/>
          <a:p>
            <a:pPr algn="ctr" marR="705485">
              <a:lnSpc>
                <a:spcPct val="100000"/>
              </a:lnSpc>
              <a:spcBef>
                <a:spcPts val="1390"/>
              </a:spcBef>
            </a:pPr>
            <a:r>
              <a:rPr dirty="0" sz="3150" spc="-114">
                <a:latin typeface="Arial Black"/>
                <a:cs typeface="Arial Black"/>
              </a:rPr>
              <a:t>Training</a:t>
            </a:r>
            <a:r>
              <a:rPr dirty="0" sz="3150" spc="-355">
                <a:latin typeface="Arial Black"/>
                <a:cs typeface="Arial Black"/>
              </a:rPr>
              <a:t> </a:t>
            </a:r>
            <a:r>
              <a:rPr dirty="0" sz="3150" spc="-10">
                <a:latin typeface="Arial Black"/>
                <a:cs typeface="Arial Black"/>
              </a:rPr>
              <a:t>Output</a:t>
            </a:r>
            <a:endParaRPr sz="3150">
              <a:latin typeface="Arial Black"/>
              <a:cs typeface="Arial Black"/>
            </a:endParaRPr>
          </a:p>
          <a:p>
            <a:pPr algn="ctr" marL="101600" marR="213995" indent="-69850">
              <a:lnSpc>
                <a:spcPct val="116799"/>
              </a:lnSpc>
              <a:spcBef>
                <a:spcPts val="495"/>
              </a:spcBef>
            </a:pPr>
            <a:r>
              <a:rPr dirty="0" sz="2300" spc="-60">
                <a:solidFill>
                  <a:srgbClr val="535353"/>
                </a:solidFill>
                <a:latin typeface="Arial Black"/>
                <a:cs typeface="Arial Black"/>
              </a:rPr>
              <a:t>Iteratively</a:t>
            </a:r>
            <a:r>
              <a:rPr dirty="0" sz="2300" spc="-28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300" spc="-75">
                <a:solidFill>
                  <a:srgbClr val="535353"/>
                </a:solidFill>
                <a:latin typeface="Arial Black"/>
                <a:cs typeface="Arial Black"/>
              </a:rPr>
              <a:t>evolves</a:t>
            </a:r>
            <a:r>
              <a:rPr dirty="0" sz="2300" spc="-29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300" spc="-10">
                <a:solidFill>
                  <a:srgbClr val="535353"/>
                </a:solidFill>
                <a:latin typeface="Arial Black"/>
                <a:cs typeface="Arial Black"/>
              </a:rPr>
              <a:t>the</a:t>
            </a:r>
            <a:r>
              <a:rPr dirty="0" sz="2300" spc="-22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300" spc="-10">
                <a:solidFill>
                  <a:srgbClr val="535353"/>
                </a:solidFill>
                <a:latin typeface="Arial Black"/>
                <a:cs typeface="Arial Black"/>
              </a:rPr>
              <a:t>population</a:t>
            </a:r>
            <a:r>
              <a:rPr dirty="0" sz="2300">
                <a:solidFill>
                  <a:srgbClr val="535353"/>
                </a:solidFill>
                <a:latin typeface="Arial Black"/>
                <a:cs typeface="Arial Black"/>
              </a:rPr>
              <a:t> to</a:t>
            </a:r>
            <a:r>
              <a:rPr dirty="0" sz="2300" spc="-29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300">
                <a:solidFill>
                  <a:srgbClr val="535353"/>
                </a:solidFill>
                <a:latin typeface="Arial Black"/>
                <a:cs typeface="Arial Black"/>
              </a:rPr>
              <a:t>findthe</a:t>
            </a:r>
            <a:r>
              <a:rPr dirty="0" sz="2300" spc="-204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300" spc="-35">
                <a:solidFill>
                  <a:srgbClr val="535353"/>
                </a:solidFill>
                <a:latin typeface="Arial Black"/>
                <a:cs typeface="Arial Black"/>
              </a:rPr>
              <a:t>best</a:t>
            </a:r>
            <a:r>
              <a:rPr dirty="0" sz="2300" spc="-15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300">
                <a:solidFill>
                  <a:srgbClr val="535353"/>
                </a:solidFill>
                <a:latin typeface="Arial Black"/>
                <a:cs typeface="Arial Black"/>
              </a:rPr>
              <a:t>performing</a:t>
            </a:r>
            <a:r>
              <a:rPr dirty="0" sz="2300" spc="-15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300" spc="-35">
                <a:solidFill>
                  <a:srgbClr val="535353"/>
                </a:solidFill>
                <a:latin typeface="Arial Black"/>
                <a:cs typeface="Arial Black"/>
              </a:rPr>
              <a:t>rule</a:t>
            </a:r>
            <a:r>
              <a:rPr dirty="0" sz="2300" spc="-254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300" spc="-25">
                <a:solidFill>
                  <a:srgbClr val="535353"/>
                </a:solidFill>
                <a:latin typeface="Arial Black"/>
                <a:cs typeface="Arial Black"/>
              </a:rPr>
              <a:t>set.</a:t>
            </a:r>
            <a:endParaRPr sz="2300">
              <a:latin typeface="Arial Black"/>
              <a:cs typeface="Arial Black"/>
            </a:endParaRPr>
          </a:p>
          <a:p>
            <a:pPr algn="ctr" marL="12065" marR="123825">
              <a:lnSpc>
                <a:spcPct val="114799"/>
              </a:lnSpc>
              <a:spcBef>
                <a:spcPts val="735"/>
              </a:spcBef>
            </a:pPr>
            <a:r>
              <a:rPr dirty="0" sz="2450" spc="-125">
                <a:solidFill>
                  <a:srgbClr val="535353"/>
                </a:solidFill>
                <a:latin typeface="Arial Black"/>
                <a:cs typeface="Arial Black"/>
              </a:rPr>
              <a:t>Ensures</a:t>
            </a:r>
            <a:r>
              <a:rPr dirty="0" sz="2450" spc="-28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50" spc="-70">
                <a:solidFill>
                  <a:srgbClr val="535353"/>
                </a:solidFill>
                <a:latin typeface="Arial Black"/>
                <a:cs typeface="Arial Black"/>
              </a:rPr>
              <a:t>classification</a:t>
            </a:r>
            <a:r>
              <a:rPr dirty="0" sz="2450" spc="-17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50" spc="-85">
                <a:solidFill>
                  <a:srgbClr val="535353"/>
                </a:solidFill>
                <a:latin typeface="Arial Black"/>
                <a:cs typeface="Arial Black"/>
              </a:rPr>
              <a:t>accuracy</a:t>
            </a:r>
            <a:r>
              <a:rPr dirty="0" sz="2450" spc="-22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50" spc="-25">
                <a:solidFill>
                  <a:srgbClr val="535353"/>
                </a:solidFill>
                <a:latin typeface="Arial Black"/>
                <a:cs typeface="Arial Black"/>
              </a:rPr>
              <a:t>by </a:t>
            </a:r>
            <a:r>
              <a:rPr dirty="0" sz="2450" spc="-70">
                <a:solidFill>
                  <a:srgbClr val="535353"/>
                </a:solidFill>
                <a:latin typeface="Arial Black"/>
                <a:cs typeface="Arial Black"/>
              </a:rPr>
              <a:t>evaluating</a:t>
            </a:r>
            <a:r>
              <a:rPr dirty="0" sz="2450" spc="-28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50" spc="-55">
                <a:solidFill>
                  <a:srgbClr val="535353"/>
                </a:solidFill>
                <a:latin typeface="Arial Black"/>
                <a:cs typeface="Arial Black"/>
              </a:rPr>
              <a:t>fitness</a:t>
            </a:r>
            <a:r>
              <a:rPr dirty="0" sz="2450" spc="-30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50" spc="-25">
                <a:solidFill>
                  <a:srgbClr val="535353"/>
                </a:solidFill>
                <a:latin typeface="Arial Black"/>
                <a:cs typeface="Arial Black"/>
              </a:rPr>
              <a:t>on</a:t>
            </a:r>
            <a:r>
              <a:rPr dirty="0" sz="2450" spc="-27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50" spc="-25">
                <a:solidFill>
                  <a:srgbClr val="535353"/>
                </a:solidFill>
                <a:latin typeface="Arial Black"/>
                <a:cs typeface="Arial Black"/>
              </a:rPr>
              <a:t>the</a:t>
            </a:r>
            <a:r>
              <a:rPr dirty="0" sz="2450" spc="-31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50" spc="-10">
                <a:solidFill>
                  <a:srgbClr val="535353"/>
                </a:solidFill>
                <a:latin typeface="Arial Black"/>
                <a:cs typeface="Arial Black"/>
              </a:rPr>
              <a:t>dataset.</a:t>
            </a:r>
            <a:endParaRPr sz="2450">
              <a:latin typeface="Arial Black"/>
              <a:cs typeface="Arial Black"/>
            </a:endParaRPr>
          </a:p>
          <a:p>
            <a:pPr algn="ctr" marL="92075" marR="5080">
              <a:lnSpc>
                <a:spcPct val="114799"/>
              </a:lnSpc>
              <a:spcBef>
                <a:spcPts val="1385"/>
              </a:spcBef>
            </a:pPr>
            <a:r>
              <a:rPr dirty="0" sz="2450" spc="-120">
                <a:solidFill>
                  <a:srgbClr val="535353"/>
                </a:solidFill>
                <a:latin typeface="Arial Black"/>
                <a:cs typeface="Arial Black"/>
              </a:rPr>
              <a:t>Final</a:t>
            </a:r>
            <a:r>
              <a:rPr dirty="0" sz="2450" spc="-22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50" spc="-50">
                <a:solidFill>
                  <a:srgbClr val="535353"/>
                </a:solidFill>
                <a:latin typeface="Arial Black"/>
                <a:cs typeface="Arial Black"/>
              </a:rPr>
              <a:t>best</a:t>
            </a:r>
            <a:r>
              <a:rPr dirty="0" sz="2450" spc="-27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50" spc="-40">
                <a:solidFill>
                  <a:srgbClr val="535353"/>
                </a:solidFill>
                <a:latin typeface="Arial Black"/>
                <a:cs typeface="Arial Black"/>
              </a:rPr>
              <a:t>chromosome</a:t>
            </a:r>
            <a:r>
              <a:rPr dirty="0" sz="2450" spc="-27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50" spc="-40">
                <a:solidFill>
                  <a:srgbClr val="535353"/>
                </a:solidFill>
                <a:latin typeface="Arial Black"/>
                <a:cs typeface="Arial Black"/>
              </a:rPr>
              <a:t>represents </a:t>
            </a:r>
            <a:r>
              <a:rPr dirty="0" sz="2450" spc="-25">
                <a:solidFill>
                  <a:srgbClr val="535353"/>
                </a:solidFill>
                <a:latin typeface="Arial Black"/>
                <a:cs typeface="Arial Black"/>
              </a:rPr>
              <a:t>the</a:t>
            </a:r>
            <a:r>
              <a:rPr dirty="0" sz="2450" spc="-31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50" spc="-25">
                <a:solidFill>
                  <a:srgbClr val="535353"/>
                </a:solidFill>
                <a:latin typeface="Arial Black"/>
                <a:cs typeface="Arial Black"/>
              </a:rPr>
              <a:t>optimized</a:t>
            </a:r>
            <a:r>
              <a:rPr dirty="0" sz="2450" spc="-25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50" spc="-10">
                <a:solidFill>
                  <a:srgbClr val="535353"/>
                </a:solidFill>
                <a:latin typeface="Arial Black"/>
                <a:cs typeface="Arial Black"/>
              </a:rPr>
              <a:t>classifier.</a:t>
            </a:r>
            <a:endParaRPr sz="2450">
              <a:latin typeface="Arial Black"/>
              <a:cs typeface="Arial Black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1033500" y="6531368"/>
            <a:ext cx="6405245" cy="29330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65405">
              <a:lnSpc>
                <a:spcPct val="100000"/>
              </a:lnSpc>
              <a:spcBef>
                <a:spcPts val="90"/>
              </a:spcBef>
            </a:pPr>
            <a:r>
              <a:rPr dirty="0" sz="3150" spc="-204">
                <a:latin typeface="Arial Black"/>
                <a:cs typeface="Arial Black"/>
              </a:rPr>
              <a:t>API</a:t>
            </a:r>
            <a:r>
              <a:rPr dirty="0" sz="3150" spc="-325">
                <a:latin typeface="Arial Black"/>
                <a:cs typeface="Arial Black"/>
              </a:rPr>
              <a:t> </a:t>
            </a:r>
            <a:r>
              <a:rPr dirty="0" sz="3150" spc="-90">
                <a:latin typeface="Arial Black"/>
                <a:cs typeface="Arial Black"/>
              </a:rPr>
              <a:t>Service</a:t>
            </a:r>
            <a:r>
              <a:rPr dirty="0" sz="3150" spc="-335">
                <a:latin typeface="Arial Black"/>
                <a:cs typeface="Arial Black"/>
              </a:rPr>
              <a:t> </a:t>
            </a:r>
            <a:r>
              <a:rPr dirty="0" sz="3150" spc="-10">
                <a:latin typeface="Arial Black"/>
                <a:cs typeface="Arial Black"/>
              </a:rPr>
              <a:t>Deployment</a:t>
            </a:r>
            <a:endParaRPr sz="3150">
              <a:latin typeface="Arial Black"/>
              <a:cs typeface="Arial Black"/>
            </a:endParaRPr>
          </a:p>
          <a:p>
            <a:pPr marL="12700" marR="5080" indent="651510">
              <a:lnSpc>
                <a:spcPct val="114799"/>
              </a:lnSpc>
              <a:spcBef>
                <a:spcPts val="1330"/>
              </a:spcBef>
            </a:pPr>
            <a:r>
              <a:rPr dirty="0" sz="2450" spc="-70">
                <a:solidFill>
                  <a:srgbClr val="535353"/>
                </a:solidFill>
                <a:latin typeface="Arial Black"/>
                <a:cs typeface="Arial Black"/>
              </a:rPr>
              <a:t>Deploys</a:t>
            </a:r>
            <a:r>
              <a:rPr dirty="0" sz="2450" spc="-33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50" spc="-40">
                <a:solidFill>
                  <a:srgbClr val="535353"/>
                </a:solidFill>
                <a:latin typeface="Arial Black"/>
                <a:cs typeface="Arial Black"/>
              </a:rPr>
              <a:t>trained</a:t>
            </a:r>
            <a:r>
              <a:rPr dirty="0" sz="2450" spc="-27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50" spc="-145">
                <a:solidFill>
                  <a:srgbClr val="535353"/>
                </a:solidFill>
                <a:latin typeface="Arial Black"/>
                <a:cs typeface="Arial Black"/>
              </a:rPr>
              <a:t>GA</a:t>
            </a:r>
            <a:r>
              <a:rPr dirty="0" sz="2450" spc="-26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50" spc="-25">
                <a:solidFill>
                  <a:srgbClr val="535353"/>
                </a:solidFill>
                <a:latin typeface="Arial Black"/>
                <a:cs typeface="Arial Black"/>
              </a:rPr>
              <a:t>model</a:t>
            </a:r>
            <a:r>
              <a:rPr dirty="0" sz="2450" spc="-26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50" spc="-75">
                <a:solidFill>
                  <a:srgbClr val="535353"/>
                </a:solidFill>
                <a:latin typeface="Arial Black"/>
                <a:cs typeface="Arial Black"/>
              </a:rPr>
              <a:t>via</a:t>
            </a:r>
            <a:r>
              <a:rPr dirty="0" sz="2450" spc="-21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50" spc="-50">
                <a:solidFill>
                  <a:srgbClr val="535353"/>
                </a:solidFill>
                <a:latin typeface="Arial Black"/>
                <a:cs typeface="Arial Black"/>
              </a:rPr>
              <a:t>a </a:t>
            </a:r>
            <a:r>
              <a:rPr dirty="0" sz="2450" spc="-155">
                <a:solidFill>
                  <a:srgbClr val="535353"/>
                </a:solidFill>
                <a:latin typeface="Arial Black"/>
                <a:cs typeface="Arial Black"/>
              </a:rPr>
              <a:t>Flask</a:t>
            </a:r>
            <a:r>
              <a:rPr dirty="0" sz="2450" spc="-31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50" spc="-65">
                <a:solidFill>
                  <a:srgbClr val="535353"/>
                </a:solidFill>
                <a:latin typeface="Arial Black"/>
                <a:cs typeface="Arial Black"/>
              </a:rPr>
              <a:t>server</a:t>
            </a:r>
            <a:r>
              <a:rPr dirty="0" sz="2450" spc="-32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50" spc="-10">
                <a:solidFill>
                  <a:srgbClr val="535353"/>
                </a:solidFill>
                <a:latin typeface="Arial Black"/>
                <a:cs typeface="Arial Black"/>
              </a:rPr>
              <a:t>endpoint</a:t>
            </a:r>
            <a:r>
              <a:rPr dirty="0" sz="2450" spc="-21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50" spc="-10">
                <a:solidFill>
                  <a:srgbClr val="535353"/>
                </a:solidFill>
                <a:latin typeface="Arial Black"/>
                <a:cs typeface="Arial Black"/>
              </a:rPr>
              <a:t>/predict_priority.</a:t>
            </a:r>
            <a:endParaRPr sz="2450">
              <a:latin typeface="Arial Black"/>
              <a:cs typeface="Arial Black"/>
            </a:endParaRPr>
          </a:p>
          <a:p>
            <a:pPr algn="ctr" marL="615315" marR="750570">
              <a:lnSpc>
                <a:spcPct val="114399"/>
              </a:lnSpc>
              <a:spcBef>
                <a:spcPts val="1365"/>
              </a:spcBef>
            </a:pPr>
            <a:r>
              <a:rPr dirty="0" sz="2350" spc="-65">
                <a:solidFill>
                  <a:srgbClr val="535353"/>
                </a:solidFill>
                <a:latin typeface="Arial Black"/>
                <a:cs typeface="Arial Black"/>
              </a:rPr>
              <a:t>Accepts</a:t>
            </a:r>
            <a:r>
              <a:rPr dirty="0" sz="2350" spc="-28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350" spc="-20">
                <a:solidFill>
                  <a:srgbClr val="535353"/>
                </a:solidFill>
                <a:latin typeface="Arial Black"/>
                <a:cs typeface="Arial Black"/>
              </a:rPr>
              <a:t>driving</a:t>
            </a:r>
            <a:r>
              <a:rPr dirty="0" sz="2350" spc="-229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350" spc="-20">
                <a:solidFill>
                  <a:srgbClr val="535353"/>
                </a:solidFill>
                <a:latin typeface="Arial Black"/>
                <a:cs typeface="Arial Black"/>
              </a:rPr>
              <a:t>condition</a:t>
            </a:r>
            <a:r>
              <a:rPr dirty="0" sz="2350" spc="-17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350" spc="-10">
                <a:solidFill>
                  <a:srgbClr val="535353"/>
                </a:solidFill>
                <a:latin typeface="Arial Black"/>
                <a:cs typeface="Arial Black"/>
              </a:rPr>
              <a:t>input, </a:t>
            </a:r>
            <a:r>
              <a:rPr dirty="0" sz="2350" spc="-45">
                <a:solidFill>
                  <a:srgbClr val="535353"/>
                </a:solidFill>
                <a:latin typeface="Arial Black"/>
                <a:cs typeface="Arial Black"/>
              </a:rPr>
              <a:t>applies</a:t>
            </a:r>
            <a:r>
              <a:rPr dirty="0" sz="2350" spc="-33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350">
                <a:solidFill>
                  <a:srgbClr val="535353"/>
                </a:solidFill>
                <a:latin typeface="Arial Black"/>
                <a:cs typeface="Arial Black"/>
              </a:rPr>
              <a:t>the</a:t>
            </a:r>
            <a:r>
              <a:rPr dirty="0" sz="2350" spc="-27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350" spc="-30">
                <a:solidFill>
                  <a:srgbClr val="535353"/>
                </a:solidFill>
                <a:latin typeface="Arial Black"/>
                <a:cs typeface="Arial Black"/>
              </a:rPr>
              <a:t>best</a:t>
            </a:r>
            <a:r>
              <a:rPr dirty="0" sz="2350" spc="-27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350" spc="-10">
                <a:solidFill>
                  <a:srgbClr val="535353"/>
                </a:solidFill>
                <a:latin typeface="Arial Black"/>
                <a:cs typeface="Arial Black"/>
              </a:rPr>
              <a:t>chromosome,</a:t>
            </a:r>
            <a:endParaRPr sz="2350">
              <a:latin typeface="Arial Black"/>
              <a:cs typeface="Arial Black"/>
            </a:endParaRPr>
          </a:p>
          <a:p>
            <a:pPr algn="ctr" marR="64769">
              <a:lnSpc>
                <a:spcPct val="100000"/>
              </a:lnSpc>
              <a:spcBef>
                <a:spcPts val="405"/>
              </a:spcBef>
            </a:pPr>
            <a:r>
              <a:rPr dirty="0" sz="2350">
                <a:solidFill>
                  <a:srgbClr val="535353"/>
                </a:solidFill>
                <a:latin typeface="Arial Black"/>
                <a:cs typeface="Arial Black"/>
              </a:rPr>
              <a:t>and</a:t>
            </a:r>
            <a:r>
              <a:rPr dirty="0" sz="2350" spc="-21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350" spc="-45">
                <a:solidFill>
                  <a:srgbClr val="535353"/>
                </a:solidFill>
                <a:latin typeface="Arial Black"/>
                <a:cs typeface="Arial Black"/>
              </a:rPr>
              <a:t>returns</a:t>
            </a:r>
            <a:r>
              <a:rPr dirty="0" sz="2350" spc="-26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350" spc="-85">
                <a:solidFill>
                  <a:srgbClr val="535353"/>
                </a:solidFill>
                <a:latin typeface="Arial Black"/>
                <a:cs typeface="Arial Black"/>
              </a:rPr>
              <a:t>a</a:t>
            </a:r>
            <a:r>
              <a:rPr dirty="0" sz="2350" spc="-21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350" spc="-10">
                <a:solidFill>
                  <a:srgbClr val="535353"/>
                </a:solidFill>
                <a:latin typeface="Arial Black"/>
                <a:cs typeface="Arial Black"/>
              </a:rPr>
              <a:t>priority</a:t>
            </a:r>
            <a:r>
              <a:rPr dirty="0" sz="2350" spc="-26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350" spc="-85">
                <a:solidFill>
                  <a:srgbClr val="535353"/>
                </a:solidFill>
                <a:latin typeface="Arial Black"/>
                <a:cs typeface="Arial Black"/>
              </a:rPr>
              <a:t>level</a:t>
            </a:r>
            <a:r>
              <a:rPr dirty="0" sz="2350" spc="-21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350" spc="-120">
                <a:solidFill>
                  <a:srgbClr val="535353"/>
                </a:solidFill>
                <a:latin typeface="Arial Black"/>
                <a:cs typeface="Arial Black"/>
              </a:rPr>
              <a:t>as</a:t>
            </a:r>
            <a:r>
              <a:rPr dirty="0" sz="2350" spc="-26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350" spc="-10">
                <a:solidFill>
                  <a:srgbClr val="535353"/>
                </a:solidFill>
                <a:latin typeface="Arial Black"/>
                <a:cs typeface="Arial Black"/>
              </a:rPr>
              <a:t>response.</a:t>
            </a:r>
            <a:endParaRPr sz="2350">
              <a:latin typeface="Arial Black"/>
              <a:cs typeface="Arial Black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16099828" y="0"/>
            <a:ext cx="2188210" cy="2188210"/>
          </a:xfrm>
          <a:custGeom>
            <a:avLst/>
            <a:gdLst/>
            <a:ahLst/>
            <a:cxnLst/>
            <a:rect l="l" t="t" r="r" b="b"/>
            <a:pathLst>
              <a:path w="2188209" h="2188210">
                <a:moveTo>
                  <a:pt x="2188171" y="0"/>
                </a:moveTo>
                <a:lnTo>
                  <a:pt x="0" y="0"/>
                </a:lnTo>
                <a:lnTo>
                  <a:pt x="2188171" y="2188171"/>
                </a:lnTo>
                <a:lnTo>
                  <a:pt x="218817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1410"/>
            <a:ext cx="1605215" cy="157106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750" spc="-405"/>
              <a:t>FUZZY</a:t>
            </a:r>
            <a:r>
              <a:rPr dirty="0" sz="3750" spc="-490"/>
              <a:t> </a:t>
            </a:r>
            <a:r>
              <a:rPr dirty="0" sz="3750" spc="-320"/>
              <a:t>PIPELINE</a:t>
            </a:r>
            <a:r>
              <a:rPr dirty="0" sz="3750" spc="-360"/>
              <a:t> </a:t>
            </a:r>
            <a:r>
              <a:rPr dirty="0" sz="3750" spc="-300"/>
              <a:t>IMPLEMENTATION</a:t>
            </a:r>
            <a:endParaRPr sz="375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9653" y="4111922"/>
            <a:ext cx="123825" cy="1238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9653" y="4597697"/>
            <a:ext cx="123825" cy="1238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9653" y="5083472"/>
            <a:ext cx="123825" cy="12382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9653" y="5569247"/>
            <a:ext cx="123825" cy="12382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9653" y="7512347"/>
            <a:ext cx="123825" cy="12382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9653" y="7998122"/>
            <a:ext cx="123825" cy="12382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9653" y="8969671"/>
            <a:ext cx="123825" cy="123824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261248" y="1121716"/>
            <a:ext cx="17473295" cy="860742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4697095" marR="5080" indent="-4286885">
              <a:lnSpc>
                <a:spcPct val="111100"/>
              </a:lnSpc>
              <a:spcBef>
                <a:spcPts val="160"/>
              </a:spcBef>
            </a:pPr>
            <a:r>
              <a:rPr dirty="0" sz="3050" spc="-40">
                <a:latin typeface="Arial Black"/>
                <a:cs typeface="Arial Black"/>
              </a:rPr>
              <a:t>Purpose:</a:t>
            </a:r>
            <a:r>
              <a:rPr dirty="0" sz="3050" spc="215">
                <a:latin typeface="Arial Black"/>
                <a:cs typeface="Arial Black"/>
              </a:rPr>
              <a:t> </a:t>
            </a:r>
            <a:r>
              <a:rPr dirty="0" sz="2650" spc="-105">
                <a:solidFill>
                  <a:srgbClr val="535353"/>
                </a:solidFill>
                <a:latin typeface="Arial Black"/>
                <a:cs typeface="Arial Black"/>
              </a:rPr>
              <a:t>The</a:t>
            </a:r>
            <a:r>
              <a:rPr dirty="0" sz="2650" spc="-31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-10">
                <a:solidFill>
                  <a:srgbClr val="535353"/>
                </a:solidFill>
                <a:latin typeface="Arial Black"/>
                <a:cs typeface="Arial Black"/>
              </a:rPr>
              <a:t>purpose</a:t>
            </a:r>
            <a:r>
              <a:rPr dirty="0" sz="2650" spc="-37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50">
                <a:solidFill>
                  <a:srgbClr val="535353"/>
                </a:solidFill>
                <a:latin typeface="Arial Black"/>
                <a:cs typeface="Arial Black"/>
              </a:rPr>
              <a:t>of</a:t>
            </a:r>
            <a:r>
              <a:rPr dirty="0" sz="2650" spc="-34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-60">
                <a:solidFill>
                  <a:srgbClr val="535353"/>
                </a:solidFill>
                <a:latin typeface="Arial Black"/>
                <a:cs typeface="Arial Black"/>
              </a:rPr>
              <a:t>using</a:t>
            </a:r>
            <a:r>
              <a:rPr dirty="0" sz="2650" spc="-34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-10">
                <a:solidFill>
                  <a:srgbClr val="535353"/>
                </a:solidFill>
                <a:latin typeface="Arial Black"/>
                <a:cs typeface="Arial Black"/>
              </a:rPr>
              <a:t>fuzzy</a:t>
            </a:r>
            <a:r>
              <a:rPr dirty="0" sz="2650" spc="-31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-45">
                <a:solidFill>
                  <a:srgbClr val="535353"/>
                </a:solidFill>
                <a:latin typeface="Arial Black"/>
                <a:cs typeface="Arial Black"/>
              </a:rPr>
              <a:t>logic</a:t>
            </a:r>
            <a:r>
              <a:rPr dirty="0" sz="2650" spc="-31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-60">
                <a:solidFill>
                  <a:srgbClr val="535353"/>
                </a:solidFill>
                <a:latin typeface="Arial Black"/>
                <a:cs typeface="Arial Black"/>
              </a:rPr>
              <a:t>in</a:t>
            </a:r>
            <a:r>
              <a:rPr dirty="0" sz="2650" spc="-33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>
                <a:solidFill>
                  <a:srgbClr val="535353"/>
                </a:solidFill>
                <a:latin typeface="Arial Black"/>
                <a:cs typeface="Arial Black"/>
              </a:rPr>
              <a:t>traffic</a:t>
            </a:r>
            <a:r>
              <a:rPr dirty="0" sz="2650" spc="-31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-20">
                <a:solidFill>
                  <a:srgbClr val="535353"/>
                </a:solidFill>
                <a:latin typeface="Arial Black"/>
                <a:cs typeface="Arial Black"/>
              </a:rPr>
              <a:t>monitoring</a:t>
            </a:r>
            <a:r>
              <a:rPr dirty="0" sz="2650" spc="-26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-140">
                <a:solidFill>
                  <a:srgbClr val="535353"/>
                </a:solidFill>
                <a:latin typeface="Arial Black"/>
                <a:cs typeface="Arial Black"/>
              </a:rPr>
              <a:t>is</a:t>
            </a:r>
            <a:r>
              <a:rPr dirty="0" sz="2650" spc="-38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>
                <a:solidFill>
                  <a:srgbClr val="535353"/>
                </a:solidFill>
                <a:latin typeface="Arial Black"/>
                <a:cs typeface="Arial Black"/>
              </a:rPr>
              <a:t>to</a:t>
            </a:r>
            <a:r>
              <a:rPr dirty="0" sz="2650" spc="-37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-50">
                <a:solidFill>
                  <a:srgbClr val="535353"/>
                </a:solidFill>
                <a:latin typeface="Arial Black"/>
                <a:cs typeface="Arial Black"/>
              </a:rPr>
              <a:t>dynamically</a:t>
            </a:r>
            <a:r>
              <a:rPr dirty="0" sz="2650" spc="-31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-70">
                <a:solidFill>
                  <a:srgbClr val="535353"/>
                </a:solidFill>
                <a:latin typeface="Arial Black"/>
                <a:cs typeface="Arial Black"/>
              </a:rPr>
              <a:t>allocate</a:t>
            </a:r>
            <a:r>
              <a:rPr dirty="0" sz="2650" spc="-31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-10">
                <a:solidFill>
                  <a:srgbClr val="535353"/>
                </a:solidFill>
                <a:latin typeface="Arial Black"/>
                <a:cs typeface="Arial Black"/>
              </a:rPr>
              <a:t>limited </a:t>
            </a:r>
            <a:r>
              <a:rPr dirty="0" sz="2650">
                <a:solidFill>
                  <a:srgbClr val="535353"/>
                </a:solidFill>
                <a:latin typeface="Arial Black"/>
                <a:cs typeface="Arial Black"/>
              </a:rPr>
              <a:t>edge</a:t>
            </a:r>
            <a:r>
              <a:rPr dirty="0" sz="2650" spc="-27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-80">
                <a:solidFill>
                  <a:srgbClr val="535353"/>
                </a:solidFill>
                <a:latin typeface="Arial Black"/>
                <a:cs typeface="Arial Black"/>
              </a:rPr>
              <a:t>resources</a:t>
            </a:r>
            <a:r>
              <a:rPr dirty="0" sz="2650" spc="-26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-55">
                <a:solidFill>
                  <a:srgbClr val="535353"/>
                </a:solidFill>
                <a:latin typeface="Arial Black"/>
                <a:cs typeface="Arial Black"/>
              </a:rPr>
              <a:t>(CPU</a:t>
            </a:r>
            <a:r>
              <a:rPr dirty="0" sz="2650" spc="-23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-430">
                <a:solidFill>
                  <a:srgbClr val="535353"/>
                </a:solidFill>
                <a:latin typeface="Arial Black"/>
                <a:cs typeface="Arial Black"/>
              </a:rPr>
              <a:t>&amp;</a:t>
            </a:r>
            <a:r>
              <a:rPr dirty="0" sz="2650" spc="-32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>
                <a:solidFill>
                  <a:srgbClr val="535353"/>
                </a:solidFill>
                <a:latin typeface="Arial Black"/>
                <a:cs typeface="Arial Black"/>
              </a:rPr>
              <a:t>bandwidth)</a:t>
            </a:r>
            <a:r>
              <a:rPr dirty="0" sz="2650" spc="-204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-40">
                <a:solidFill>
                  <a:srgbClr val="535353"/>
                </a:solidFill>
                <a:latin typeface="Arial Black"/>
                <a:cs typeface="Arial Black"/>
              </a:rPr>
              <a:t>based</a:t>
            </a:r>
            <a:r>
              <a:rPr dirty="0" sz="2650" spc="-26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-10">
                <a:solidFill>
                  <a:srgbClr val="535353"/>
                </a:solidFill>
                <a:latin typeface="Arial Black"/>
                <a:cs typeface="Arial Black"/>
              </a:rPr>
              <a:t>on</a:t>
            </a:r>
            <a:r>
              <a:rPr dirty="0" sz="2650" spc="-26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-60">
                <a:solidFill>
                  <a:srgbClr val="535353"/>
                </a:solidFill>
                <a:latin typeface="Arial Black"/>
                <a:cs typeface="Arial Black"/>
              </a:rPr>
              <a:t>event</a:t>
            </a:r>
            <a:r>
              <a:rPr dirty="0" sz="2650" spc="-21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-10">
                <a:solidFill>
                  <a:srgbClr val="535353"/>
                </a:solidFill>
                <a:latin typeface="Arial Black"/>
                <a:cs typeface="Arial Black"/>
              </a:rPr>
              <a:t>priority.</a:t>
            </a:r>
            <a:endParaRPr sz="26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639"/>
              </a:spcBef>
            </a:pPr>
            <a:endParaRPr sz="26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dirty="0" sz="3050" spc="-130">
                <a:latin typeface="Arial Black"/>
                <a:cs typeface="Arial Black"/>
              </a:rPr>
              <a:t>Fuzzy</a:t>
            </a:r>
            <a:r>
              <a:rPr dirty="0" sz="3050" spc="-315">
                <a:latin typeface="Arial Black"/>
                <a:cs typeface="Arial Black"/>
              </a:rPr>
              <a:t> </a:t>
            </a:r>
            <a:r>
              <a:rPr dirty="0" sz="3050" spc="-120">
                <a:latin typeface="Arial Black"/>
                <a:cs typeface="Arial Black"/>
              </a:rPr>
              <a:t>Resource</a:t>
            </a:r>
            <a:r>
              <a:rPr dirty="0" sz="3050" spc="-380">
                <a:latin typeface="Arial Black"/>
                <a:cs typeface="Arial Black"/>
              </a:rPr>
              <a:t> </a:t>
            </a:r>
            <a:r>
              <a:rPr dirty="0" sz="3050" spc="-80">
                <a:latin typeface="Arial Black"/>
                <a:cs typeface="Arial Black"/>
              </a:rPr>
              <a:t>Allocation</a:t>
            </a:r>
            <a:r>
              <a:rPr dirty="0" sz="3050" spc="-240">
                <a:latin typeface="Arial Black"/>
                <a:cs typeface="Arial Black"/>
              </a:rPr>
              <a:t> </a:t>
            </a:r>
            <a:r>
              <a:rPr dirty="0" sz="3050" spc="254">
                <a:latin typeface="Arial Black"/>
                <a:cs typeface="Arial Black"/>
              </a:rPr>
              <a:t>–</a:t>
            </a:r>
            <a:r>
              <a:rPr dirty="0" sz="3050" spc="-235">
                <a:latin typeface="Arial Black"/>
                <a:cs typeface="Arial Black"/>
              </a:rPr>
              <a:t> </a:t>
            </a:r>
            <a:r>
              <a:rPr dirty="0" sz="3050" spc="-55">
                <a:latin typeface="Arial Black"/>
                <a:cs typeface="Arial Black"/>
              </a:rPr>
              <a:t>Implementation</a:t>
            </a:r>
            <a:r>
              <a:rPr dirty="0" sz="3050" spc="-240">
                <a:latin typeface="Arial Black"/>
                <a:cs typeface="Arial Black"/>
              </a:rPr>
              <a:t> </a:t>
            </a:r>
            <a:r>
              <a:rPr dirty="0" sz="3050" spc="-10">
                <a:latin typeface="Arial Black"/>
                <a:cs typeface="Arial Black"/>
              </a:rPr>
              <a:t>Flow:</a:t>
            </a:r>
            <a:endParaRPr sz="30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20"/>
              </a:spcBef>
            </a:pPr>
            <a:endParaRPr sz="3050">
              <a:latin typeface="Arial Black"/>
              <a:cs typeface="Arial Black"/>
            </a:endParaRPr>
          </a:p>
          <a:p>
            <a:pPr marL="1101090" marR="1736725">
              <a:lnSpc>
                <a:spcPct val="115900"/>
              </a:lnSpc>
            </a:pPr>
            <a:r>
              <a:rPr dirty="0" sz="2750" spc="-95">
                <a:solidFill>
                  <a:srgbClr val="535353"/>
                </a:solidFill>
                <a:latin typeface="Arial Black"/>
                <a:cs typeface="Arial Black"/>
              </a:rPr>
              <a:t>The</a:t>
            </a:r>
            <a:r>
              <a:rPr dirty="0" sz="2750" spc="-32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90">
                <a:solidFill>
                  <a:srgbClr val="535353"/>
                </a:solidFill>
                <a:latin typeface="Arial Black"/>
                <a:cs typeface="Arial Black"/>
              </a:rPr>
              <a:t>system</a:t>
            </a:r>
            <a:r>
              <a:rPr dirty="0" sz="2750" spc="-28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105">
                <a:solidFill>
                  <a:srgbClr val="535353"/>
                </a:solidFill>
                <a:latin typeface="Arial Black"/>
                <a:cs typeface="Arial Black"/>
              </a:rPr>
              <a:t>takes</a:t>
            </a:r>
            <a:r>
              <a:rPr dirty="0" sz="2750" spc="-34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>
                <a:solidFill>
                  <a:srgbClr val="535353"/>
                </a:solidFill>
                <a:latin typeface="Arial Black"/>
                <a:cs typeface="Arial Black"/>
              </a:rPr>
              <a:t>the</a:t>
            </a:r>
            <a:r>
              <a:rPr dirty="0" sz="2750" spc="-254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>
                <a:solidFill>
                  <a:srgbClr val="535353"/>
                </a:solidFill>
                <a:latin typeface="Arial Black"/>
                <a:cs typeface="Arial Black"/>
              </a:rPr>
              <a:t>priority</a:t>
            </a:r>
            <a:r>
              <a:rPr dirty="0" sz="2750" spc="-35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>
                <a:solidFill>
                  <a:srgbClr val="535353"/>
                </a:solidFill>
                <a:latin typeface="Arial Black"/>
                <a:cs typeface="Arial Black"/>
              </a:rPr>
              <a:t>from</a:t>
            </a:r>
            <a:r>
              <a:rPr dirty="0" sz="2750" spc="-28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>
                <a:solidFill>
                  <a:srgbClr val="535353"/>
                </a:solidFill>
                <a:latin typeface="Arial Black"/>
                <a:cs typeface="Arial Black"/>
              </a:rPr>
              <a:t>the</a:t>
            </a:r>
            <a:r>
              <a:rPr dirty="0" sz="2750" spc="-254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>
                <a:solidFill>
                  <a:srgbClr val="535353"/>
                </a:solidFill>
                <a:latin typeface="Arial Black"/>
                <a:cs typeface="Arial Black"/>
              </a:rPr>
              <a:t>Edge/GA</a:t>
            </a:r>
            <a:r>
              <a:rPr dirty="0" sz="2750" spc="-26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10">
                <a:solidFill>
                  <a:srgbClr val="535353"/>
                </a:solidFill>
                <a:latin typeface="Arial Black"/>
                <a:cs typeface="Arial Black"/>
              </a:rPr>
              <a:t>module</a:t>
            </a:r>
            <a:r>
              <a:rPr dirty="0" sz="2750" spc="-26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105">
                <a:solidFill>
                  <a:srgbClr val="535353"/>
                </a:solidFill>
                <a:latin typeface="Arial Black"/>
                <a:cs typeface="Arial Black"/>
              </a:rPr>
              <a:t>(Low,</a:t>
            </a:r>
            <a:r>
              <a:rPr dirty="0" sz="2750" spc="-19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30">
                <a:solidFill>
                  <a:srgbClr val="535353"/>
                </a:solidFill>
                <a:latin typeface="Arial Black"/>
                <a:cs typeface="Arial Black"/>
              </a:rPr>
              <a:t>Medium,</a:t>
            </a:r>
            <a:r>
              <a:rPr dirty="0" sz="2750" spc="-26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>
                <a:solidFill>
                  <a:srgbClr val="535353"/>
                </a:solidFill>
                <a:latin typeface="Arial Black"/>
                <a:cs typeface="Arial Black"/>
              </a:rPr>
              <a:t>or</a:t>
            </a:r>
            <a:r>
              <a:rPr dirty="0" sz="2750" spc="-26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10">
                <a:solidFill>
                  <a:srgbClr val="535353"/>
                </a:solidFill>
                <a:latin typeface="Arial Black"/>
                <a:cs typeface="Arial Black"/>
              </a:rPr>
              <a:t>High). </a:t>
            </a:r>
            <a:r>
              <a:rPr dirty="0" sz="2750" spc="-130">
                <a:solidFill>
                  <a:srgbClr val="535353"/>
                </a:solidFill>
                <a:latin typeface="Arial Black"/>
                <a:cs typeface="Arial Black"/>
              </a:rPr>
              <a:t>Each</a:t>
            </a:r>
            <a:r>
              <a:rPr dirty="0" sz="2750" spc="-23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>
                <a:solidFill>
                  <a:srgbClr val="535353"/>
                </a:solidFill>
                <a:latin typeface="Arial Black"/>
                <a:cs typeface="Arial Black"/>
              </a:rPr>
              <a:t>priority</a:t>
            </a:r>
            <a:r>
              <a:rPr dirty="0" sz="2750" spc="-29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130">
                <a:solidFill>
                  <a:srgbClr val="535353"/>
                </a:solidFill>
                <a:latin typeface="Arial Black"/>
                <a:cs typeface="Arial Black"/>
              </a:rPr>
              <a:t>is</a:t>
            </a:r>
            <a:r>
              <a:rPr dirty="0" sz="2750" spc="-29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>
                <a:solidFill>
                  <a:srgbClr val="535353"/>
                </a:solidFill>
                <a:latin typeface="Arial Black"/>
                <a:cs typeface="Arial Black"/>
              </a:rPr>
              <a:t>mapped</a:t>
            </a:r>
            <a:r>
              <a:rPr dirty="0" sz="2750" spc="-31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>
                <a:solidFill>
                  <a:srgbClr val="535353"/>
                </a:solidFill>
                <a:latin typeface="Arial Black"/>
                <a:cs typeface="Arial Black"/>
              </a:rPr>
              <a:t>to</a:t>
            </a:r>
            <a:r>
              <a:rPr dirty="0" sz="2750" spc="-29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100">
                <a:solidFill>
                  <a:srgbClr val="535353"/>
                </a:solidFill>
                <a:latin typeface="Arial Black"/>
                <a:cs typeface="Arial Black"/>
              </a:rPr>
              <a:t>a</a:t>
            </a:r>
            <a:r>
              <a:rPr dirty="0" sz="2750" spc="-23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>
                <a:solidFill>
                  <a:srgbClr val="535353"/>
                </a:solidFill>
                <a:latin typeface="Arial Black"/>
                <a:cs typeface="Arial Black"/>
              </a:rPr>
              <a:t>number</a:t>
            </a:r>
            <a:r>
              <a:rPr dirty="0" sz="2750" spc="-29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70">
                <a:solidFill>
                  <a:srgbClr val="535353"/>
                </a:solidFill>
                <a:latin typeface="Arial Black"/>
                <a:cs typeface="Arial Black"/>
              </a:rPr>
              <a:t>(Low</a:t>
            </a:r>
            <a:r>
              <a:rPr dirty="0" sz="2750" spc="-29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145">
                <a:solidFill>
                  <a:srgbClr val="535353"/>
                </a:solidFill>
                <a:latin typeface="Arial Black"/>
                <a:cs typeface="Arial Black"/>
              </a:rPr>
              <a:t>=</a:t>
            </a:r>
            <a:r>
              <a:rPr dirty="0" sz="2750" spc="-254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95">
                <a:solidFill>
                  <a:srgbClr val="535353"/>
                </a:solidFill>
                <a:latin typeface="Arial Black"/>
                <a:cs typeface="Arial Black"/>
              </a:rPr>
              <a:t>2,</a:t>
            </a:r>
            <a:r>
              <a:rPr dirty="0" sz="2750" spc="-23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10">
                <a:solidFill>
                  <a:srgbClr val="535353"/>
                </a:solidFill>
                <a:latin typeface="Arial Black"/>
                <a:cs typeface="Arial Black"/>
              </a:rPr>
              <a:t>Medium</a:t>
            </a:r>
            <a:r>
              <a:rPr dirty="0" sz="2750" spc="-23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145">
                <a:solidFill>
                  <a:srgbClr val="535353"/>
                </a:solidFill>
                <a:latin typeface="Arial Black"/>
                <a:cs typeface="Arial Black"/>
              </a:rPr>
              <a:t>=</a:t>
            </a:r>
            <a:r>
              <a:rPr dirty="0" sz="2750" spc="-229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140">
                <a:solidFill>
                  <a:srgbClr val="535353"/>
                </a:solidFill>
                <a:latin typeface="Arial Black"/>
                <a:cs typeface="Arial Black"/>
              </a:rPr>
              <a:t>5,</a:t>
            </a:r>
            <a:r>
              <a:rPr dirty="0" sz="2750" spc="-23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60">
                <a:solidFill>
                  <a:srgbClr val="535353"/>
                </a:solidFill>
                <a:latin typeface="Arial Black"/>
                <a:cs typeface="Arial Black"/>
              </a:rPr>
              <a:t>High</a:t>
            </a:r>
            <a:r>
              <a:rPr dirty="0" sz="2750" spc="-229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145">
                <a:solidFill>
                  <a:srgbClr val="535353"/>
                </a:solidFill>
                <a:latin typeface="Arial Black"/>
                <a:cs typeface="Arial Black"/>
              </a:rPr>
              <a:t>=</a:t>
            </a:r>
            <a:r>
              <a:rPr dirty="0" sz="2750" spc="-23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25">
                <a:solidFill>
                  <a:srgbClr val="535353"/>
                </a:solidFill>
                <a:latin typeface="Arial Black"/>
                <a:cs typeface="Arial Black"/>
              </a:rPr>
              <a:t>8).</a:t>
            </a:r>
            <a:endParaRPr sz="2750">
              <a:latin typeface="Arial Black"/>
              <a:cs typeface="Arial Black"/>
            </a:endParaRPr>
          </a:p>
          <a:p>
            <a:pPr marL="1101090" marR="1162050">
              <a:lnSpc>
                <a:spcPct val="115900"/>
              </a:lnSpc>
            </a:pPr>
            <a:r>
              <a:rPr dirty="0" sz="2750" spc="-105">
                <a:solidFill>
                  <a:srgbClr val="535353"/>
                </a:solidFill>
                <a:latin typeface="Arial Black"/>
                <a:cs typeface="Arial Black"/>
              </a:rPr>
              <a:t>These</a:t>
            </a:r>
            <a:r>
              <a:rPr dirty="0" sz="2750" spc="-35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90">
                <a:solidFill>
                  <a:srgbClr val="535353"/>
                </a:solidFill>
                <a:latin typeface="Arial Black"/>
                <a:cs typeface="Arial Black"/>
              </a:rPr>
              <a:t>values</a:t>
            </a:r>
            <a:r>
              <a:rPr dirty="0" sz="2750" spc="-27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70">
                <a:solidFill>
                  <a:srgbClr val="535353"/>
                </a:solidFill>
                <a:latin typeface="Arial Black"/>
                <a:cs typeface="Arial Black"/>
              </a:rPr>
              <a:t>are</a:t>
            </a:r>
            <a:r>
              <a:rPr dirty="0" sz="2750" spc="-28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65">
                <a:solidFill>
                  <a:srgbClr val="535353"/>
                </a:solidFill>
                <a:latin typeface="Arial Black"/>
                <a:cs typeface="Arial Black"/>
              </a:rPr>
              <a:t>passed</a:t>
            </a:r>
            <a:r>
              <a:rPr dirty="0" sz="2750" spc="-30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>
                <a:solidFill>
                  <a:srgbClr val="535353"/>
                </a:solidFill>
                <a:latin typeface="Arial Black"/>
                <a:cs typeface="Arial Black"/>
              </a:rPr>
              <a:t>through</a:t>
            </a:r>
            <a:r>
              <a:rPr dirty="0" sz="2750" spc="-31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>
                <a:solidFill>
                  <a:srgbClr val="535353"/>
                </a:solidFill>
                <a:latin typeface="Arial Black"/>
                <a:cs typeface="Arial Black"/>
              </a:rPr>
              <a:t>fuzzy</a:t>
            </a:r>
            <a:r>
              <a:rPr dirty="0" sz="2750" spc="-28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20">
                <a:solidFill>
                  <a:srgbClr val="535353"/>
                </a:solidFill>
                <a:latin typeface="Arial Black"/>
                <a:cs typeface="Arial Black"/>
              </a:rPr>
              <a:t>membership</a:t>
            </a:r>
            <a:r>
              <a:rPr dirty="0" sz="2750" spc="-37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20">
                <a:solidFill>
                  <a:srgbClr val="535353"/>
                </a:solidFill>
                <a:latin typeface="Arial Black"/>
                <a:cs typeface="Arial Black"/>
              </a:rPr>
              <a:t>functions</a:t>
            </a:r>
            <a:r>
              <a:rPr dirty="0" sz="2750" spc="-28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50">
                <a:solidFill>
                  <a:srgbClr val="535353"/>
                </a:solidFill>
                <a:latin typeface="Arial Black"/>
                <a:cs typeface="Arial Black"/>
              </a:rPr>
              <a:t>(low,</a:t>
            </a:r>
            <a:r>
              <a:rPr dirty="0" sz="2750" spc="-22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10">
                <a:solidFill>
                  <a:srgbClr val="535353"/>
                </a:solidFill>
                <a:latin typeface="Arial Black"/>
                <a:cs typeface="Arial Black"/>
              </a:rPr>
              <a:t>medium,</a:t>
            </a:r>
            <a:r>
              <a:rPr dirty="0" sz="2750" spc="-22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10">
                <a:solidFill>
                  <a:srgbClr val="535353"/>
                </a:solidFill>
                <a:latin typeface="Arial Black"/>
                <a:cs typeface="Arial Black"/>
              </a:rPr>
              <a:t>high). </a:t>
            </a:r>
            <a:r>
              <a:rPr dirty="0" sz="2750" spc="-135">
                <a:solidFill>
                  <a:srgbClr val="535353"/>
                </a:solidFill>
                <a:latin typeface="Arial Black"/>
                <a:cs typeface="Arial Black"/>
              </a:rPr>
              <a:t>A</a:t>
            </a:r>
            <a:r>
              <a:rPr dirty="0" sz="2750" spc="-36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45">
                <a:solidFill>
                  <a:srgbClr val="535353"/>
                </a:solidFill>
                <a:latin typeface="Arial Black"/>
                <a:cs typeface="Arial Black"/>
              </a:rPr>
              <a:t>simple</a:t>
            </a:r>
            <a:r>
              <a:rPr dirty="0" sz="2750" spc="-30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30">
                <a:solidFill>
                  <a:srgbClr val="535353"/>
                </a:solidFill>
                <a:latin typeface="Arial Black"/>
                <a:cs typeface="Arial Black"/>
              </a:rPr>
              <a:t>rule</a:t>
            </a:r>
            <a:r>
              <a:rPr dirty="0" sz="2750" spc="-29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70">
                <a:solidFill>
                  <a:srgbClr val="535353"/>
                </a:solidFill>
                <a:latin typeface="Arial Black"/>
                <a:cs typeface="Arial Black"/>
              </a:rPr>
              <a:t>base</a:t>
            </a:r>
            <a:r>
              <a:rPr dirty="0" sz="2750" spc="-30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130">
                <a:solidFill>
                  <a:srgbClr val="535353"/>
                </a:solidFill>
                <a:latin typeface="Arial Black"/>
                <a:cs typeface="Arial Black"/>
              </a:rPr>
              <a:t>is</a:t>
            </a:r>
            <a:r>
              <a:rPr dirty="0" sz="2750" spc="-29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10">
                <a:solidFill>
                  <a:srgbClr val="535353"/>
                </a:solidFill>
                <a:latin typeface="Arial Black"/>
                <a:cs typeface="Arial Black"/>
              </a:rPr>
              <a:t>applied:</a:t>
            </a:r>
            <a:endParaRPr sz="2750">
              <a:latin typeface="Arial Black"/>
              <a:cs typeface="Arial Black"/>
            </a:endParaRPr>
          </a:p>
          <a:p>
            <a:pPr marL="1661160">
              <a:lnSpc>
                <a:spcPct val="100000"/>
              </a:lnSpc>
              <a:spcBef>
                <a:spcPts val="525"/>
              </a:spcBef>
            </a:pPr>
            <a:r>
              <a:rPr dirty="0" sz="2750" spc="-160">
                <a:solidFill>
                  <a:srgbClr val="535353"/>
                </a:solidFill>
                <a:latin typeface="Arial Black"/>
                <a:cs typeface="Arial Black"/>
              </a:rPr>
              <a:t>Low</a:t>
            </a:r>
            <a:r>
              <a:rPr dirty="0" sz="2750" spc="-29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>
                <a:solidFill>
                  <a:srgbClr val="535353"/>
                </a:solidFill>
                <a:latin typeface="Arial Black"/>
                <a:cs typeface="Arial Black"/>
              </a:rPr>
              <a:t>priority</a:t>
            </a:r>
            <a:r>
              <a:rPr dirty="0" sz="2750" spc="-29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220">
                <a:solidFill>
                  <a:srgbClr val="535353"/>
                </a:solidFill>
                <a:latin typeface="Arial Black"/>
                <a:cs typeface="Arial Black"/>
              </a:rPr>
              <a:t>→</a:t>
            </a:r>
            <a:r>
              <a:rPr dirty="0" sz="2750" spc="-23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70">
                <a:solidFill>
                  <a:srgbClr val="535353"/>
                </a:solidFill>
                <a:latin typeface="Arial Black"/>
                <a:cs typeface="Arial Black"/>
              </a:rPr>
              <a:t>allocate</a:t>
            </a:r>
            <a:r>
              <a:rPr dirty="0" sz="2750" spc="-29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125">
                <a:solidFill>
                  <a:srgbClr val="535353"/>
                </a:solidFill>
                <a:latin typeface="Arial Black"/>
                <a:cs typeface="Arial Black"/>
              </a:rPr>
              <a:t>less</a:t>
            </a:r>
            <a:r>
              <a:rPr dirty="0" sz="2750" spc="-36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120">
                <a:solidFill>
                  <a:srgbClr val="535353"/>
                </a:solidFill>
                <a:latin typeface="Arial Black"/>
                <a:cs typeface="Arial Black"/>
              </a:rPr>
              <a:t>CPU</a:t>
            </a:r>
            <a:r>
              <a:rPr dirty="0" sz="2750" spc="-26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10">
                <a:solidFill>
                  <a:srgbClr val="535353"/>
                </a:solidFill>
                <a:latin typeface="Arial Black"/>
                <a:cs typeface="Arial Black"/>
              </a:rPr>
              <a:t>and</a:t>
            </a:r>
            <a:r>
              <a:rPr dirty="0" sz="2750" spc="-23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10">
                <a:solidFill>
                  <a:srgbClr val="535353"/>
                </a:solidFill>
                <a:latin typeface="Arial Black"/>
                <a:cs typeface="Arial Black"/>
              </a:rPr>
              <a:t>bandwidth.</a:t>
            </a:r>
            <a:endParaRPr sz="2750">
              <a:latin typeface="Arial Black"/>
              <a:cs typeface="Arial Black"/>
            </a:endParaRPr>
          </a:p>
          <a:p>
            <a:pPr marL="1661160" marR="5110480">
              <a:lnSpc>
                <a:spcPct val="115900"/>
              </a:lnSpc>
            </a:pPr>
            <a:r>
              <a:rPr dirty="0" sz="2750" spc="-10">
                <a:solidFill>
                  <a:srgbClr val="535353"/>
                </a:solidFill>
                <a:latin typeface="Arial Black"/>
                <a:cs typeface="Arial Black"/>
              </a:rPr>
              <a:t>Medium</a:t>
            </a:r>
            <a:r>
              <a:rPr dirty="0" sz="2750" spc="-229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>
                <a:solidFill>
                  <a:srgbClr val="535353"/>
                </a:solidFill>
                <a:latin typeface="Arial Black"/>
                <a:cs typeface="Arial Black"/>
              </a:rPr>
              <a:t>priority</a:t>
            </a:r>
            <a:r>
              <a:rPr dirty="0" sz="2750" spc="-28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220">
                <a:solidFill>
                  <a:srgbClr val="535353"/>
                </a:solidFill>
                <a:latin typeface="Arial Black"/>
                <a:cs typeface="Arial Black"/>
              </a:rPr>
              <a:t>→</a:t>
            </a:r>
            <a:r>
              <a:rPr dirty="0" sz="2750" spc="-229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70">
                <a:solidFill>
                  <a:srgbClr val="535353"/>
                </a:solidFill>
                <a:latin typeface="Arial Black"/>
                <a:cs typeface="Arial Black"/>
              </a:rPr>
              <a:t>allocate</a:t>
            </a:r>
            <a:r>
              <a:rPr dirty="0" sz="2750" spc="-28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30">
                <a:solidFill>
                  <a:srgbClr val="535353"/>
                </a:solidFill>
                <a:latin typeface="Arial Black"/>
                <a:cs typeface="Arial Black"/>
              </a:rPr>
              <a:t>moderate</a:t>
            </a:r>
            <a:r>
              <a:rPr dirty="0" sz="2750" spc="-36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120">
                <a:solidFill>
                  <a:srgbClr val="535353"/>
                </a:solidFill>
                <a:latin typeface="Arial Black"/>
                <a:cs typeface="Arial Black"/>
              </a:rPr>
              <a:t>CPU</a:t>
            </a:r>
            <a:r>
              <a:rPr dirty="0" sz="2750" spc="-254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10">
                <a:solidFill>
                  <a:srgbClr val="535353"/>
                </a:solidFill>
                <a:latin typeface="Arial Black"/>
                <a:cs typeface="Arial Black"/>
              </a:rPr>
              <a:t>and</a:t>
            </a:r>
            <a:r>
              <a:rPr dirty="0" sz="2750" spc="-22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10">
                <a:solidFill>
                  <a:srgbClr val="535353"/>
                </a:solidFill>
                <a:latin typeface="Arial Black"/>
                <a:cs typeface="Arial Black"/>
              </a:rPr>
              <a:t>bandwidth. </a:t>
            </a:r>
            <a:r>
              <a:rPr dirty="0" sz="2750" spc="-60">
                <a:solidFill>
                  <a:srgbClr val="535353"/>
                </a:solidFill>
                <a:latin typeface="Arial Black"/>
                <a:cs typeface="Arial Black"/>
              </a:rPr>
              <a:t>High</a:t>
            </a:r>
            <a:r>
              <a:rPr dirty="0" sz="2750" spc="-23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>
                <a:solidFill>
                  <a:srgbClr val="535353"/>
                </a:solidFill>
                <a:latin typeface="Arial Black"/>
                <a:cs typeface="Arial Black"/>
              </a:rPr>
              <a:t>priority</a:t>
            </a:r>
            <a:r>
              <a:rPr dirty="0" sz="2750" spc="-29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220">
                <a:solidFill>
                  <a:srgbClr val="535353"/>
                </a:solidFill>
                <a:latin typeface="Arial Black"/>
                <a:cs typeface="Arial Black"/>
              </a:rPr>
              <a:t>→</a:t>
            </a:r>
            <a:r>
              <a:rPr dirty="0" sz="2750" spc="-229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70">
                <a:solidFill>
                  <a:srgbClr val="535353"/>
                </a:solidFill>
                <a:latin typeface="Arial Black"/>
                <a:cs typeface="Arial Black"/>
              </a:rPr>
              <a:t>allocate</a:t>
            </a:r>
            <a:r>
              <a:rPr dirty="0" sz="2750" spc="-29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30">
                <a:solidFill>
                  <a:srgbClr val="535353"/>
                </a:solidFill>
                <a:latin typeface="Arial Black"/>
                <a:cs typeface="Arial Black"/>
              </a:rPr>
              <a:t>maximum</a:t>
            </a:r>
            <a:r>
              <a:rPr dirty="0" sz="2750" spc="-30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120">
                <a:solidFill>
                  <a:srgbClr val="535353"/>
                </a:solidFill>
                <a:latin typeface="Arial Black"/>
                <a:cs typeface="Arial Black"/>
              </a:rPr>
              <a:t>CPU</a:t>
            </a:r>
            <a:r>
              <a:rPr dirty="0" sz="2750" spc="-26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10">
                <a:solidFill>
                  <a:srgbClr val="535353"/>
                </a:solidFill>
                <a:latin typeface="Arial Black"/>
                <a:cs typeface="Arial Black"/>
              </a:rPr>
              <a:t>and</a:t>
            </a:r>
            <a:r>
              <a:rPr dirty="0" sz="2750" spc="-229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10">
                <a:solidFill>
                  <a:srgbClr val="535353"/>
                </a:solidFill>
                <a:latin typeface="Arial Black"/>
                <a:cs typeface="Arial Black"/>
              </a:rPr>
              <a:t>bandwidth.</a:t>
            </a:r>
            <a:endParaRPr sz="2750">
              <a:latin typeface="Arial Black"/>
              <a:cs typeface="Arial Black"/>
            </a:endParaRPr>
          </a:p>
          <a:p>
            <a:pPr marL="1101090">
              <a:lnSpc>
                <a:spcPct val="100000"/>
              </a:lnSpc>
              <a:spcBef>
                <a:spcPts val="525"/>
              </a:spcBef>
            </a:pPr>
            <a:r>
              <a:rPr dirty="0" sz="2750" spc="-95">
                <a:solidFill>
                  <a:srgbClr val="535353"/>
                </a:solidFill>
                <a:latin typeface="Arial Black"/>
                <a:cs typeface="Arial Black"/>
              </a:rPr>
              <a:t>The</a:t>
            </a:r>
            <a:r>
              <a:rPr dirty="0" sz="2750" spc="-38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>
                <a:solidFill>
                  <a:srgbClr val="535353"/>
                </a:solidFill>
                <a:latin typeface="Arial Black"/>
                <a:cs typeface="Arial Black"/>
              </a:rPr>
              <a:t>fuzzy</a:t>
            </a:r>
            <a:r>
              <a:rPr dirty="0" sz="2750" spc="-28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35">
                <a:solidFill>
                  <a:srgbClr val="535353"/>
                </a:solidFill>
                <a:latin typeface="Arial Black"/>
                <a:cs typeface="Arial Black"/>
              </a:rPr>
              <a:t>inference</a:t>
            </a:r>
            <a:r>
              <a:rPr dirty="0" sz="2750" spc="-34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90">
                <a:solidFill>
                  <a:srgbClr val="535353"/>
                </a:solidFill>
                <a:latin typeface="Arial Black"/>
                <a:cs typeface="Arial Black"/>
              </a:rPr>
              <a:t>system</a:t>
            </a:r>
            <a:r>
              <a:rPr dirty="0" sz="2750" spc="-28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35">
                <a:solidFill>
                  <a:srgbClr val="535353"/>
                </a:solidFill>
                <a:latin typeface="Arial Black"/>
                <a:cs typeface="Arial Black"/>
              </a:rPr>
              <a:t>combines</a:t>
            </a:r>
            <a:r>
              <a:rPr dirty="0" sz="2750" spc="-36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>
                <a:solidFill>
                  <a:srgbClr val="535353"/>
                </a:solidFill>
                <a:latin typeface="Arial Black"/>
                <a:cs typeface="Arial Black"/>
              </a:rPr>
              <a:t>the</a:t>
            </a:r>
            <a:r>
              <a:rPr dirty="0" sz="2750" spc="-28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60">
                <a:solidFill>
                  <a:srgbClr val="535353"/>
                </a:solidFill>
                <a:latin typeface="Arial Black"/>
                <a:cs typeface="Arial Black"/>
              </a:rPr>
              <a:t>rules</a:t>
            </a:r>
            <a:r>
              <a:rPr dirty="0" sz="2750" spc="-27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10">
                <a:solidFill>
                  <a:srgbClr val="535353"/>
                </a:solidFill>
                <a:latin typeface="Arial Black"/>
                <a:cs typeface="Arial Black"/>
              </a:rPr>
              <a:t>and</a:t>
            </a:r>
            <a:r>
              <a:rPr dirty="0" sz="2750" spc="-28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80">
                <a:solidFill>
                  <a:srgbClr val="535353"/>
                </a:solidFill>
                <a:latin typeface="Arial Black"/>
                <a:cs typeface="Arial Black"/>
              </a:rPr>
              <a:t>calculates</a:t>
            </a:r>
            <a:r>
              <a:rPr dirty="0" sz="2750" spc="-36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>
                <a:solidFill>
                  <a:srgbClr val="535353"/>
                </a:solidFill>
                <a:latin typeface="Arial Black"/>
                <a:cs typeface="Arial Black"/>
              </a:rPr>
              <a:t>the</a:t>
            </a:r>
            <a:r>
              <a:rPr dirty="0" sz="2750" spc="-34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10">
                <a:solidFill>
                  <a:srgbClr val="535353"/>
                </a:solidFill>
                <a:latin typeface="Arial Black"/>
                <a:cs typeface="Arial Black"/>
              </a:rPr>
              <a:t>outputs.</a:t>
            </a:r>
            <a:endParaRPr sz="2750">
              <a:latin typeface="Arial Black"/>
              <a:cs typeface="Arial Black"/>
            </a:endParaRPr>
          </a:p>
          <a:p>
            <a:pPr marL="1101090" marR="596265">
              <a:lnSpc>
                <a:spcPct val="115900"/>
              </a:lnSpc>
            </a:pPr>
            <a:r>
              <a:rPr dirty="0" sz="2750" spc="-30">
                <a:solidFill>
                  <a:srgbClr val="535353"/>
                </a:solidFill>
                <a:latin typeface="Arial Black"/>
                <a:cs typeface="Arial Black"/>
              </a:rPr>
              <a:t>Through</a:t>
            </a:r>
            <a:r>
              <a:rPr dirty="0" sz="2750" spc="-28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25">
                <a:solidFill>
                  <a:srgbClr val="535353"/>
                </a:solidFill>
                <a:latin typeface="Arial Black"/>
                <a:cs typeface="Arial Black"/>
              </a:rPr>
              <a:t>defuzzification,</a:t>
            </a:r>
            <a:r>
              <a:rPr dirty="0" sz="2750" spc="-22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10">
                <a:solidFill>
                  <a:srgbClr val="535353"/>
                </a:solidFill>
                <a:latin typeface="Arial Black"/>
                <a:cs typeface="Arial Black"/>
              </a:rPr>
              <a:t>it</a:t>
            </a:r>
            <a:r>
              <a:rPr dirty="0" sz="2750" spc="-28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50">
                <a:solidFill>
                  <a:srgbClr val="535353"/>
                </a:solidFill>
                <a:latin typeface="Arial Black"/>
                <a:cs typeface="Arial Black"/>
              </a:rPr>
              <a:t>converts</a:t>
            </a:r>
            <a:r>
              <a:rPr dirty="0" sz="2750" spc="-36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>
                <a:solidFill>
                  <a:srgbClr val="535353"/>
                </a:solidFill>
                <a:latin typeface="Arial Black"/>
                <a:cs typeface="Arial Black"/>
              </a:rPr>
              <a:t>the</a:t>
            </a:r>
            <a:r>
              <a:rPr dirty="0" sz="2750" spc="-38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>
                <a:solidFill>
                  <a:srgbClr val="535353"/>
                </a:solidFill>
                <a:latin typeface="Arial Black"/>
                <a:cs typeface="Arial Black"/>
              </a:rPr>
              <a:t>fuzzy</a:t>
            </a:r>
            <a:r>
              <a:rPr dirty="0" sz="2750" spc="-34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90">
                <a:solidFill>
                  <a:srgbClr val="535353"/>
                </a:solidFill>
                <a:latin typeface="Arial Black"/>
                <a:cs typeface="Arial Black"/>
              </a:rPr>
              <a:t>values</a:t>
            </a:r>
            <a:r>
              <a:rPr dirty="0" sz="2750" spc="-27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35">
                <a:solidFill>
                  <a:srgbClr val="535353"/>
                </a:solidFill>
                <a:latin typeface="Arial Black"/>
                <a:cs typeface="Arial Black"/>
              </a:rPr>
              <a:t>into</a:t>
            </a:r>
            <a:r>
              <a:rPr dirty="0" sz="2750" spc="-34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105">
                <a:solidFill>
                  <a:srgbClr val="535353"/>
                </a:solidFill>
                <a:latin typeface="Arial Black"/>
                <a:cs typeface="Arial Black"/>
              </a:rPr>
              <a:t>exact</a:t>
            </a:r>
            <a:r>
              <a:rPr dirty="0" sz="2750" spc="-22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45">
                <a:solidFill>
                  <a:srgbClr val="535353"/>
                </a:solidFill>
                <a:latin typeface="Arial Black"/>
                <a:cs typeface="Arial Black"/>
              </a:rPr>
              <a:t>percentages</a:t>
            </a:r>
            <a:r>
              <a:rPr dirty="0" sz="2750" spc="-27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65">
                <a:solidFill>
                  <a:srgbClr val="535353"/>
                </a:solidFill>
                <a:latin typeface="Arial Black"/>
                <a:cs typeface="Arial Black"/>
              </a:rPr>
              <a:t>(e.g.,</a:t>
            </a:r>
            <a:r>
              <a:rPr dirty="0" sz="2750" spc="-22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25">
                <a:solidFill>
                  <a:srgbClr val="535353"/>
                </a:solidFill>
                <a:latin typeface="Arial Black"/>
                <a:cs typeface="Arial Black"/>
              </a:rPr>
              <a:t>85% </a:t>
            </a:r>
            <a:r>
              <a:rPr dirty="0" sz="2750" spc="-10">
                <a:solidFill>
                  <a:srgbClr val="535353"/>
                </a:solidFill>
                <a:latin typeface="Arial Black"/>
                <a:cs typeface="Arial Black"/>
              </a:rPr>
              <a:t>bandwidth,</a:t>
            </a:r>
            <a:r>
              <a:rPr dirty="0" sz="2750" spc="-33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210">
                <a:solidFill>
                  <a:srgbClr val="535353"/>
                </a:solidFill>
                <a:latin typeface="Arial Black"/>
                <a:cs typeface="Arial Black"/>
              </a:rPr>
              <a:t>78%</a:t>
            </a:r>
            <a:r>
              <a:rPr dirty="0" sz="2750" spc="-29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10">
                <a:solidFill>
                  <a:srgbClr val="535353"/>
                </a:solidFill>
                <a:latin typeface="Arial Black"/>
                <a:cs typeface="Arial Black"/>
              </a:rPr>
              <a:t>CPU).</a:t>
            </a:r>
            <a:endParaRPr sz="2750">
              <a:latin typeface="Arial Black"/>
              <a:cs typeface="Arial Black"/>
            </a:endParaRPr>
          </a:p>
          <a:p>
            <a:pPr marL="1101090" marR="574675">
              <a:lnSpc>
                <a:spcPct val="115900"/>
              </a:lnSpc>
            </a:pPr>
            <a:r>
              <a:rPr dirty="0" sz="2750" spc="-95">
                <a:solidFill>
                  <a:srgbClr val="535353"/>
                </a:solidFill>
                <a:latin typeface="Arial Black"/>
                <a:cs typeface="Arial Black"/>
              </a:rPr>
              <a:t>The</a:t>
            </a:r>
            <a:r>
              <a:rPr dirty="0" sz="2750" spc="-27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75">
                <a:solidFill>
                  <a:srgbClr val="535353"/>
                </a:solidFill>
                <a:latin typeface="Arial Black"/>
                <a:cs typeface="Arial Black"/>
              </a:rPr>
              <a:t>Edge</a:t>
            </a:r>
            <a:r>
              <a:rPr dirty="0" sz="2750" spc="-33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90">
                <a:solidFill>
                  <a:srgbClr val="535353"/>
                </a:solidFill>
                <a:latin typeface="Arial Black"/>
                <a:cs typeface="Arial Black"/>
              </a:rPr>
              <a:t>system</a:t>
            </a:r>
            <a:r>
              <a:rPr dirty="0" sz="2750" spc="-30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10">
                <a:solidFill>
                  <a:srgbClr val="535353"/>
                </a:solidFill>
                <a:latin typeface="Arial Black"/>
                <a:cs typeface="Arial Black"/>
              </a:rPr>
              <a:t>then</a:t>
            </a:r>
            <a:r>
              <a:rPr dirty="0" sz="2750" spc="-22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110">
                <a:solidFill>
                  <a:srgbClr val="535353"/>
                </a:solidFill>
                <a:latin typeface="Arial Black"/>
                <a:cs typeface="Arial Black"/>
              </a:rPr>
              <a:t>uses</a:t>
            </a:r>
            <a:r>
              <a:rPr dirty="0" sz="2750" spc="-35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55">
                <a:solidFill>
                  <a:srgbClr val="535353"/>
                </a:solidFill>
                <a:latin typeface="Arial Black"/>
                <a:cs typeface="Arial Black"/>
              </a:rPr>
              <a:t>this</a:t>
            </a:r>
            <a:r>
              <a:rPr dirty="0" sz="2750" spc="-33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>
                <a:solidFill>
                  <a:srgbClr val="535353"/>
                </a:solidFill>
                <a:latin typeface="Arial Black"/>
                <a:cs typeface="Arial Black"/>
              </a:rPr>
              <a:t>output</a:t>
            </a:r>
            <a:r>
              <a:rPr dirty="0" sz="2750" spc="-30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>
                <a:solidFill>
                  <a:srgbClr val="535353"/>
                </a:solidFill>
                <a:latin typeface="Arial Black"/>
                <a:cs typeface="Arial Black"/>
              </a:rPr>
              <a:t>to</a:t>
            </a:r>
            <a:r>
              <a:rPr dirty="0" sz="2750" spc="-27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85">
                <a:solidFill>
                  <a:srgbClr val="535353"/>
                </a:solidFill>
                <a:latin typeface="Arial Black"/>
                <a:cs typeface="Arial Black"/>
              </a:rPr>
              <a:t>assign</a:t>
            </a:r>
            <a:r>
              <a:rPr dirty="0" sz="2750" spc="-21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45">
                <a:solidFill>
                  <a:srgbClr val="535353"/>
                </a:solidFill>
                <a:latin typeface="Arial Black"/>
                <a:cs typeface="Arial Black"/>
              </a:rPr>
              <a:t>network</a:t>
            </a:r>
            <a:r>
              <a:rPr dirty="0" sz="2750" spc="-26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10">
                <a:solidFill>
                  <a:srgbClr val="535353"/>
                </a:solidFill>
                <a:latin typeface="Arial Black"/>
                <a:cs typeface="Arial Black"/>
              </a:rPr>
              <a:t>and</a:t>
            </a:r>
            <a:r>
              <a:rPr dirty="0" sz="2750" spc="-29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120">
                <a:solidFill>
                  <a:srgbClr val="535353"/>
                </a:solidFill>
                <a:latin typeface="Arial Black"/>
                <a:cs typeface="Arial Black"/>
              </a:rPr>
              <a:t>CPU</a:t>
            </a:r>
            <a:r>
              <a:rPr dirty="0" sz="2750" spc="-24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75">
                <a:solidFill>
                  <a:srgbClr val="535353"/>
                </a:solidFill>
                <a:latin typeface="Arial Black"/>
                <a:cs typeface="Arial Black"/>
              </a:rPr>
              <a:t>resources</a:t>
            </a:r>
            <a:r>
              <a:rPr dirty="0" sz="2750" spc="-37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25">
                <a:solidFill>
                  <a:srgbClr val="535353"/>
                </a:solidFill>
                <a:latin typeface="Arial Black"/>
                <a:cs typeface="Arial Black"/>
              </a:rPr>
              <a:t>fairly</a:t>
            </a:r>
            <a:r>
              <a:rPr dirty="0" sz="2750" spc="-27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50" spc="-25">
                <a:solidFill>
                  <a:srgbClr val="535353"/>
                </a:solidFill>
                <a:latin typeface="Arial Black"/>
                <a:cs typeface="Arial Black"/>
              </a:rPr>
              <a:t>and </a:t>
            </a:r>
            <a:r>
              <a:rPr dirty="0" sz="2750" spc="-10">
                <a:solidFill>
                  <a:srgbClr val="535353"/>
                </a:solidFill>
                <a:latin typeface="Arial Black"/>
                <a:cs typeface="Arial Black"/>
              </a:rPr>
              <a:t>efficiently.</a:t>
            </a:r>
            <a:endParaRPr sz="2750">
              <a:latin typeface="Arial Black"/>
              <a:cs typeface="Arial Black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16715807" y="0"/>
            <a:ext cx="1572260" cy="1572260"/>
          </a:xfrm>
          <a:custGeom>
            <a:avLst/>
            <a:gdLst/>
            <a:ahLst/>
            <a:cxnLst/>
            <a:rect l="l" t="t" r="r" b="b"/>
            <a:pathLst>
              <a:path w="1572259" h="1572260">
                <a:moveTo>
                  <a:pt x="1572192" y="0"/>
                </a:moveTo>
                <a:lnTo>
                  <a:pt x="0" y="0"/>
                </a:lnTo>
                <a:lnTo>
                  <a:pt x="1572192" y="1572192"/>
                </a:lnTo>
                <a:lnTo>
                  <a:pt x="1572192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42268" cy="129000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683" y="1477893"/>
            <a:ext cx="12106273" cy="398144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036" y="6023368"/>
            <a:ext cx="12392024" cy="27146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708910">
              <a:lnSpc>
                <a:spcPct val="100000"/>
              </a:lnSpc>
              <a:spcBef>
                <a:spcPts val="90"/>
              </a:spcBef>
            </a:pPr>
            <a:r>
              <a:rPr dirty="0" spc="-130"/>
              <a:t>Results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417" y="0"/>
            <a:ext cx="9925049" cy="102869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02744" y="157452"/>
            <a:ext cx="7305674" cy="601027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7963" y="2735080"/>
            <a:ext cx="7491730" cy="138811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950" spc="-665"/>
              <a:t>THANK</a:t>
            </a:r>
            <a:r>
              <a:rPr dirty="0" sz="8950" spc="-1375"/>
              <a:t> </a:t>
            </a:r>
            <a:r>
              <a:rPr dirty="0" sz="8950" spc="-1155"/>
              <a:t>Y</a:t>
            </a:r>
            <a:r>
              <a:rPr dirty="0" sz="8950" spc="-590"/>
              <a:t>O</a:t>
            </a:r>
            <a:r>
              <a:rPr dirty="0" sz="8950" spc="-580"/>
              <a:t>U</a:t>
            </a:r>
            <a:r>
              <a:rPr dirty="0" sz="8950" spc="-969"/>
              <a:t> </a:t>
            </a:r>
            <a:r>
              <a:rPr dirty="0" sz="8950" spc="-50"/>
              <a:t>!</a:t>
            </a:r>
            <a:endParaRPr sz="8950"/>
          </a:p>
        </p:txBody>
      </p:sp>
      <p:sp>
        <p:nvSpPr>
          <p:cNvPr id="3" name="object 3" descr=""/>
          <p:cNvSpPr txBox="1"/>
          <p:nvPr/>
        </p:nvSpPr>
        <p:spPr>
          <a:xfrm>
            <a:off x="9418362" y="6124570"/>
            <a:ext cx="7386320" cy="14827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2924810">
              <a:lnSpc>
                <a:spcPct val="115900"/>
              </a:lnSpc>
              <a:spcBef>
                <a:spcPts val="90"/>
              </a:spcBef>
            </a:pPr>
            <a:r>
              <a:rPr dirty="0" sz="2750" spc="-165">
                <a:latin typeface="Arial Black"/>
                <a:cs typeface="Arial Black"/>
              </a:rPr>
              <a:t>TEAM</a:t>
            </a:r>
            <a:r>
              <a:rPr dirty="0" sz="2750" spc="-300">
                <a:latin typeface="Arial Black"/>
                <a:cs typeface="Arial Black"/>
              </a:rPr>
              <a:t> </a:t>
            </a:r>
            <a:r>
              <a:rPr dirty="0" sz="2750" spc="-25">
                <a:latin typeface="Arial Black"/>
                <a:cs typeface="Arial Black"/>
              </a:rPr>
              <a:t>CI </a:t>
            </a:r>
            <a:r>
              <a:rPr dirty="0" sz="2750" spc="-175">
                <a:latin typeface="Arial Black"/>
                <a:cs typeface="Arial Black"/>
              </a:rPr>
              <a:t>CB.SC.U4CSE23221</a:t>
            </a:r>
            <a:r>
              <a:rPr dirty="0" sz="2750" spc="-165">
                <a:latin typeface="Arial Black"/>
                <a:cs typeface="Arial Black"/>
              </a:rPr>
              <a:t> </a:t>
            </a:r>
            <a:r>
              <a:rPr dirty="0" sz="2750" spc="-100">
                <a:latin typeface="Arial Black"/>
                <a:cs typeface="Arial Black"/>
              </a:rPr>
              <a:t>(YOGANAND</a:t>
            </a:r>
            <a:r>
              <a:rPr dirty="0" sz="2750" spc="-295">
                <a:latin typeface="Arial Black"/>
                <a:cs typeface="Arial Black"/>
              </a:rPr>
              <a:t> </a:t>
            </a:r>
            <a:r>
              <a:rPr dirty="0" sz="2750" spc="-50">
                <a:latin typeface="Arial Black"/>
                <a:cs typeface="Arial Black"/>
              </a:rPr>
              <a:t>SARMA)</a:t>
            </a:r>
            <a:endParaRPr sz="2750">
              <a:latin typeface="Arial Black"/>
              <a:cs typeface="Arial Black"/>
            </a:endParaRPr>
          </a:p>
          <a:p>
            <a:pPr marL="878840">
              <a:lnSpc>
                <a:spcPct val="100000"/>
              </a:lnSpc>
              <a:spcBef>
                <a:spcPts val="525"/>
              </a:spcBef>
            </a:pPr>
            <a:r>
              <a:rPr dirty="0" sz="2750" spc="-130">
                <a:latin typeface="Arial Black"/>
                <a:cs typeface="Arial Black"/>
              </a:rPr>
              <a:t>CB.SC.U4CSE23664</a:t>
            </a:r>
            <a:r>
              <a:rPr dirty="0" sz="2750" spc="-180">
                <a:latin typeface="Arial Black"/>
                <a:cs typeface="Arial Black"/>
              </a:rPr>
              <a:t> </a:t>
            </a:r>
            <a:r>
              <a:rPr dirty="0" sz="2750" spc="-10">
                <a:latin typeface="Arial Black"/>
                <a:cs typeface="Arial Black"/>
              </a:rPr>
              <a:t>(SANDEEP)</a:t>
            </a:r>
            <a:endParaRPr sz="2750">
              <a:latin typeface="Arial Black"/>
              <a:cs typeface="Arial Black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07862" y="6132302"/>
            <a:ext cx="6941820" cy="23806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413000">
              <a:lnSpc>
                <a:spcPct val="115599"/>
              </a:lnSpc>
              <a:spcBef>
                <a:spcPts val="95"/>
              </a:spcBef>
            </a:pPr>
            <a:r>
              <a:rPr dirty="0" sz="2750" spc="-175">
                <a:latin typeface="Arial Black"/>
                <a:cs typeface="Arial Black"/>
              </a:rPr>
              <a:t>TEAM</a:t>
            </a:r>
            <a:r>
              <a:rPr dirty="0" sz="2750" spc="-240">
                <a:latin typeface="Arial Black"/>
                <a:cs typeface="Arial Black"/>
              </a:rPr>
              <a:t> </a:t>
            </a:r>
            <a:r>
              <a:rPr dirty="0" sz="2750" spc="-20">
                <a:latin typeface="Arial Black"/>
                <a:cs typeface="Arial Black"/>
              </a:rPr>
              <a:t>EDGE </a:t>
            </a:r>
            <a:r>
              <a:rPr dirty="0" sz="2750" spc="-130">
                <a:latin typeface="Arial Black"/>
                <a:cs typeface="Arial Black"/>
              </a:rPr>
              <a:t>CB.SC.U4CSE23420(K</a:t>
            </a:r>
            <a:r>
              <a:rPr dirty="0" sz="2750" spc="-295">
                <a:latin typeface="Arial Black"/>
                <a:cs typeface="Arial Black"/>
              </a:rPr>
              <a:t> </a:t>
            </a:r>
            <a:r>
              <a:rPr dirty="0" sz="2750" spc="-235">
                <a:latin typeface="Arial Black"/>
                <a:cs typeface="Arial Black"/>
              </a:rPr>
              <a:t>SUYRA</a:t>
            </a:r>
            <a:r>
              <a:rPr dirty="0" sz="2750" spc="-290">
                <a:latin typeface="Arial Black"/>
                <a:cs typeface="Arial Black"/>
              </a:rPr>
              <a:t> </a:t>
            </a:r>
            <a:r>
              <a:rPr dirty="0" sz="2750" spc="-135">
                <a:latin typeface="Arial Black"/>
                <a:cs typeface="Arial Black"/>
              </a:rPr>
              <a:t>SEKHAR) </a:t>
            </a:r>
            <a:r>
              <a:rPr dirty="0" sz="2750" spc="-145">
                <a:latin typeface="Arial Black"/>
                <a:cs typeface="Arial Black"/>
              </a:rPr>
              <a:t>CB.SC.U4CSE23562(K</a:t>
            </a:r>
            <a:r>
              <a:rPr dirty="0" sz="2750" spc="-320">
                <a:latin typeface="Arial Black"/>
                <a:cs typeface="Arial Black"/>
              </a:rPr>
              <a:t> </a:t>
            </a:r>
            <a:r>
              <a:rPr dirty="0" sz="2750" spc="-245">
                <a:latin typeface="Arial Black"/>
                <a:cs typeface="Arial Black"/>
              </a:rPr>
              <a:t>S</a:t>
            </a:r>
            <a:r>
              <a:rPr dirty="0" sz="2750" spc="-305">
                <a:latin typeface="Arial Black"/>
                <a:cs typeface="Arial Black"/>
              </a:rPr>
              <a:t> </a:t>
            </a:r>
            <a:r>
              <a:rPr dirty="0" sz="2750" spc="-215">
                <a:latin typeface="Arial Black"/>
                <a:cs typeface="Arial Black"/>
              </a:rPr>
              <a:t>SAI</a:t>
            </a:r>
            <a:r>
              <a:rPr dirty="0" sz="2750" spc="-200">
                <a:latin typeface="Arial Black"/>
                <a:cs typeface="Arial Black"/>
              </a:rPr>
              <a:t> </a:t>
            </a:r>
            <a:r>
              <a:rPr dirty="0" sz="2750" spc="-30">
                <a:latin typeface="Arial Black"/>
                <a:cs typeface="Arial Black"/>
              </a:rPr>
              <a:t>KARTHIK) </a:t>
            </a:r>
            <a:r>
              <a:rPr dirty="0" sz="2750" spc="-140">
                <a:latin typeface="Arial Black"/>
                <a:cs typeface="Arial Black"/>
              </a:rPr>
              <a:t>CB.SC.U4CSE23463(K</a:t>
            </a:r>
            <a:r>
              <a:rPr dirty="0" sz="2750" spc="-360">
                <a:latin typeface="Arial Black"/>
                <a:cs typeface="Arial Black"/>
              </a:rPr>
              <a:t> </a:t>
            </a:r>
            <a:r>
              <a:rPr dirty="0" sz="2750" spc="-250">
                <a:latin typeface="Arial Black"/>
                <a:cs typeface="Arial Black"/>
              </a:rPr>
              <a:t>YELLA</a:t>
            </a:r>
            <a:r>
              <a:rPr dirty="0" sz="2750" spc="-260">
                <a:latin typeface="Arial Black"/>
                <a:cs typeface="Arial Black"/>
              </a:rPr>
              <a:t> </a:t>
            </a:r>
            <a:r>
              <a:rPr dirty="0" sz="2750" spc="-10">
                <a:latin typeface="Arial Black"/>
                <a:cs typeface="Arial Black"/>
              </a:rPr>
              <a:t>REDDY)</a:t>
            </a:r>
            <a:endParaRPr sz="2750">
              <a:latin typeface="Arial Black"/>
              <a:cs typeface="Arial Black"/>
            </a:endParaRPr>
          </a:p>
          <a:p>
            <a:pPr marL="127635">
              <a:lnSpc>
                <a:spcPts val="3285"/>
              </a:lnSpc>
            </a:pPr>
            <a:r>
              <a:rPr dirty="0" sz="2750" spc="-210">
                <a:latin typeface="Arial Black"/>
                <a:cs typeface="Arial Black"/>
              </a:rPr>
              <a:t>CB.SC.U4CSE23761(KOUSIK</a:t>
            </a:r>
            <a:r>
              <a:rPr dirty="0" sz="2750" spc="-260">
                <a:latin typeface="Arial Black"/>
                <a:cs typeface="Arial Black"/>
              </a:rPr>
              <a:t> </a:t>
            </a:r>
            <a:r>
              <a:rPr dirty="0" sz="2750" spc="-10">
                <a:latin typeface="Arial Black"/>
                <a:cs typeface="Arial Black"/>
              </a:rPr>
              <a:t>SHARMA)</a:t>
            </a:r>
            <a:endParaRPr sz="27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61539" cy="3533412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4148422" y="9827794"/>
            <a:ext cx="11673205" cy="0"/>
          </a:xfrm>
          <a:custGeom>
            <a:avLst/>
            <a:gdLst/>
            <a:ahLst/>
            <a:cxnLst/>
            <a:rect l="l" t="t" r="r" b="b"/>
            <a:pathLst>
              <a:path w="11673205" h="0">
                <a:moveTo>
                  <a:pt x="0" y="0"/>
                </a:moveTo>
                <a:lnTo>
                  <a:pt x="11672840" y="0"/>
                </a:lnTo>
              </a:path>
            </a:pathLst>
          </a:custGeom>
          <a:ln w="9524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6497427" y="9049049"/>
            <a:ext cx="705485" cy="7486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750" spc="-520">
                <a:solidFill>
                  <a:srgbClr val="535353"/>
                </a:solidFill>
                <a:latin typeface="Arial Black"/>
                <a:cs typeface="Arial Black"/>
              </a:rPr>
              <a:t>01</a:t>
            </a:r>
            <a:endParaRPr sz="475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59455" y="1625551"/>
            <a:ext cx="4769485" cy="7486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750" spc="-225"/>
              <a:t>Review</a:t>
            </a:r>
            <a:r>
              <a:rPr dirty="0" sz="4750" spc="-765"/>
              <a:t> </a:t>
            </a:r>
            <a:r>
              <a:rPr dirty="0" sz="4750" spc="-1140"/>
              <a:t>1</a:t>
            </a:r>
            <a:r>
              <a:rPr dirty="0" sz="4750" spc="-450"/>
              <a:t> </a:t>
            </a:r>
            <a:r>
              <a:rPr dirty="0" sz="4750" spc="-125"/>
              <a:t>Recap</a:t>
            </a:r>
            <a:endParaRPr sz="4750"/>
          </a:p>
        </p:txBody>
      </p:sp>
      <p:sp>
        <p:nvSpPr>
          <p:cNvPr id="6" name="object 6" descr=""/>
          <p:cNvSpPr txBox="1"/>
          <p:nvPr/>
        </p:nvSpPr>
        <p:spPr>
          <a:xfrm>
            <a:off x="2246584" y="2794137"/>
            <a:ext cx="15250160" cy="39465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1249045">
              <a:lnSpc>
                <a:spcPct val="100000"/>
              </a:lnSpc>
              <a:spcBef>
                <a:spcPts val="90"/>
              </a:spcBef>
            </a:pPr>
            <a:r>
              <a:rPr dirty="0" sz="4250" spc="55">
                <a:latin typeface="Arial Black"/>
                <a:cs typeface="Arial Black"/>
              </a:rPr>
              <a:t>What</a:t>
            </a:r>
            <a:r>
              <a:rPr dirty="0" sz="4250" spc="-484">
                <a:latin typeface="Arial Black"/>
                <a:cs typeface="Arial Black"/>
              </a:rPr>
              <a:t> </a:t>
            </a:r>
            <a:r>
              <a:rPr dirty="0" sz="4250" spc="-145">
                <a:latin typeface="Arial Black"/>
                <a:cs typeface="Arial Black"/>
              </a:rPr>
              <a:t>we</a:t>
            </a:r>
            <a:r>
              <a:rPr dirty="0" sz="4250" spc="-484">
                <a:latin typeface="Arial Black"/>
                <a:cs typeface="Arial Black"/>
              </a:rPr>
              <a:t> </a:t>
            </a:r>
            <a:r>
              <a:rPr dirty="0" sz="4250" spc="-65">
                <a:latin typeface="Arial Black"/>
                <a:cs typeface="Arial Black"/>
              </a:rPr>
              <a:t>presented</a:t>
            </a:r>
            <a:r>
              <a:rPr dirty="0" sz="4250" spc="-395">
                <a:latin typeface="Arial Black"/>
                <a:cs typeface="Arial Black"/>
              </a:rPr>
              <a:t> </a:t>
            </a:r>
            <a:r>
              <a:rPr dirty="0" sz="4250" spc="-85">
                <a:latin typeface="Arial Black"/>
                <a:cs typeface="Arial Black"/>
              </a:rPr>
              <a:t>in</a:t>
            </a:r>
            <a:r>
              <a:rPr dirty="0" sz="4250" spc="-395">
                <a:latin typeface="Arial Black"/>
                <a:cs typeface="Arial Black"/>
              </a:rPr>
              <a:t> </a:t>
            </a:r>
            <a:r>
              <a:rPr dirty="0" sz="4250" spc="-195">
                <a:latin typeface="Arial Black"/>
                <a:cs typeface="Arial Black"/>
              </a:rPr>
              <a:t>Review</a:t>
            </a:r>
            <a:r>
              <a:rPr dirty="0" sz="4250" spc="-675">
                <a:latin typeface="Arial Black"/>
                <a:cs typeface="Arial Black"/>
              </a:rPr>
              <a:t> </a:t>
            </a:r>
            <a:r>
              <a:rPr dirty="0" sz="4250" spc="-695">
                <a:latin typeface="Arial Black"/>
                <a:cs typeface="Arial Black"/>
              </a:rPr>
              <a:t>1:</a:t>
            </a:r>
            <a:endParaRPr sz="4250">
              <a:latin typeface="Arial Black"/>
              <a:cs typeface="Arial Black"/>
            </a:endParaRPr>
          </a:p>
          <a:p>
            <a:pPr marL="318135" indent="-317500">
              <a:lnSpc>
                <a:spcPct val="100000"/>
              </a:lnSpc>
              <a:spcBef>
                <a:spcPts val="5730"/>
              </a:spcBef>
              <a:buSzPct val="66666"/>
              <a:buAutoNum type="arabicPeriod"/>
              <a:tabLst>
                <a:tab pos="318135" algn="l"/>
              </a:tabLst>
            </a:pPr>
            <a:r>
              <a:rPr dirty="0" sz="3450" spc="-165">
                <a:solidFill>
                  <a:srgbClr val="535353"/>
                </a:solidFill>
                <a:latin typeface="Arial Black"/>
                <a:cs typeface="Arial Black"/>
              </a:rPr>
              <a:t>Basic</a:t>
            </a:r>
            <a:r>
              <a:rPr dirty="0" sz="3450" spc="-45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450">
                <a:solidFill>
                  <a:srgbClr val="535353"/>
                </a:solidFill>
                <a:latin typeface="Arial Black"/>
                <a:cs typeface="Arial Black"/>
              </a:rPr>
              <a:t>concept</a:t>
            </a:r>
            <a:r>
              <a:rPr dirty="0" sz="3450" spc="-37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450" spc="100">
                <a:solidFill>
                  <a:srgbClr val="535353"/>
                </a:solidFill>
                <a:latin typeface="Arial Black"/>
                <a:cs typeface="Arial Black"/>
              </a:rPr>
              <a:t>of</a:t>
            </a:r>
            <a:r>
              <a:rPr dirty="0" sz="3450" spc="-38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450" spc="-80">
                <a:solidFill>
                  <a:srgbClr val="535353"/>
                </a:solidFill>
                <a:latin typeface="Arial Black"/>
                <a:cs typeface="Arial Black"/>
              </a:rPr>
              <a:t>Energy</a:t>
            </a:r>
            <a:r>
              <a:rPr dirty="0" sz="3450" spc="-37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450" spc="-30">
                <a:solidFill>
                  <a:srgbClr val="535353"/>
                </a:solidFill>
                <a:latin typeface="Arial Black"/>
                <a:cs typeface="Arial Black"/>
              </a:rPr>
              <a:t>Managament</a:t>
            </a:r>
            <a:r>
              <a:rPr dirty="0" sz="3450" spc="-29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450">
                <a:solidFill>
                  <a:srgbClr val="535353"/>
                </a:solidFill>
                <a:latin typeface="Arial Black"/>
                <a:cs typeface="Arial Black"/>
              </a:rPr>
              <a:t>and</a:t>
            </a:r>
            <a:r>
              <a:rPr dirty="0" sz="3450" spc="-29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450" spc="-70">
                <a:solidFill>
                  <a:srgbClr val="535353"/>
                </a:solidFill>
                <a:latin typeface="Arial Black"/>
                <a:cs typeface="Arial Black"/>
              </a:rPr>
              <a:t>latency</a:t>
            </a:r>
            <a:r>
              <a:rPr dirty="0" sz="3450" spc="-44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450" spc="-10">
                <a:solidFill>
                  <a:srgbClr val="535353"/>
                </a:solidFill>
                <a:latin typeface="Arial Black"/>
                <a:cs typeface="Arial Black"/>
              </a:rPr>
              <a:t>optimaization</a:t>
            </a:r>
            <a:endParaRPr sz="3450">
              <a:latin typeface="Arial Black"/>
              <a:cs typeface="Arial Black"/>
            </a:endParaRPr>
          </a:p>
          <a:p>
            <a:pPr algn="ctr" marL="443865" marR="1248410" indent="-443865">
              <a:lnSpc>
                <a:spcPct val="100000"/>
              </a:lnSpc>
              <a:spcBef>
                <a:spcPts val="3544"/>
              </a:spcBef>
              <a:buSzPct val="84415"/>
              <a:buAutoNum type="arabicPeriod"/>
              <a:tabLst>
                <a:tab pos="443865" algn="l"/>
              </a:tabLst>
            </a:pPr>
            <a:r>
              <a:rPr dirty="0" sz="3850" spc="-204">
                <a:solidFill>
                  <a:srgbClr val="535353"/>
                </a:solidFill>
                <a:latin typeface="Arial Black"/>
                <a:cs typeface="Arial Black"/>
              </a:rPr>
              <a:t>Basic</a:t>
            </a:r>
            <a:r>
              <a:rPr dirty="0" sz="3850" spc="-50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850" spc="-25">
                <a:solidFill>
                  <a:srgbClr val="535353"/>
                </a:solidFill>
                <a:latin typeface="Arial Black"/>
                <a:cs typeface="Arial Black"/>
              </a:rPr>
              <a:t>concept</a:t>
            </a:r>
            <a:r>
              <a:rPr dirty="0" sz="3850" spc="-42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850" spc="85">
                <a:solidFill>
                  <a:srgbClr val="535353"/>
                </a:solidFill>
                <a:latin typeface="Arial Black"/>
                <a:cs typeface="Arial Black"/>
              </a:rPr>
              <a:t>of</a:t>
            </a:r>
            <a:r>
              <a:rPr dirty="0" sz="3850" spc="-52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850" spc="-25">
                <a:solidFill>
                  <a:srgbClr val="535353"/>
                </a:solidFill>
                <a:latin typeface="Arial Black"/>
                <a:cs typeface="Arial Black"/>
              </a:rPr>
              <a:t>driver</a:t>
            </a:r>
            <a:r>
              <a:rPr dirty="0" sz="3850" spc="-50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850" spc="-130">
                <a:solidFill>
                  <a:srgbClr val="535353"/>
                </a:solidFill>
                <a:latin typeface="Arial Black"/>
                <a:cs typeface="Arial Black"/>
              </a:rPr>
              <a:t>drowsiness</a:t>
            </a:r>
            <a:r>
              <a:rPr dirty="0" sz="3850" spc="-49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850" spc="-10">
                <a:solidFill>
                  <a:srgbClr val="535353"/>
                </a:solidFill>
                <a:latin typeface="Arial Black"/>
                <a:cs typeface="Arial Black"/>
              </a:rPr>
              <a:t>detection.</a:t>
            </a:r>
            <a:endParaRPr sz="3850">
              <a:latin typeface="Arial Black"/>
              <a:cs typeface="Arial Black"/>
            </a:endParaRPr>
          </a:p>
          <a:p>
            <a:pPr marL="1048385" indent="-463550">
              <a:lnSpc>
                <a:spcPct val="100000"/>
              </a:lnSpc>
              <a:spcBef>
                <a:spcPts val="3490"/>
              </a:spcBef>
              <a:buSzPct val="97183"/>
              <a:buAutoNum type="arabicPeriod"/>
              <a:tabLst>
                <a:tab pos="1048385" algn="l"/>
              </a:tabLst>
            </a:pPr>
            <a:r>
              <a:rPr dirty="0" sz="3550" spc="-90">
                <a:solidFill>
                  <a:srgbClr val="535353"/>
                </a:solidFill>
                <a:latin typeface="Arial Black"/>
                <a:cs typeface="Arial Black"/>
              </a:rPr>
              <a:t>Idea</a:t>
            </a:r>
            <a:r>
              <a:rPr dirty="0" sz="3550" spc="-40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550" spc="70">
                <a:solidFill>
                  <a:srgbClr val="535353"/>
                </a:solidFill>
                <a:latin typeface="Arial Black"/>
                <a:cs typeface="Arial Black"/>
              </a:rPr>
              <a:t>of</a:t>
            </a:r>
            <a:r>
              <a:rPr dirty="0" sz="3550" spc="-49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550">
                <a:solidFill>
                  <a:srgbClr val="535353"/>
                </a:solidFill>
                <a:latin typeface="Arial Black"/>
                <a:cs typeface="Arial Black"/>
              </a:rPr>
              <a:t>edge</a:t>
            </a:r>
            <a:r>
              <a:rPr dirty="0" sz="3550" spc="-47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550" spc="-20">
                <a:solidFill>
                  <a:srgbClr val="535353"/>
                </a:solidFill>
                <a:latin typeface="Arial Black"/>
                <a:cs typeface="Arial Black"/>
              </a:rPr>
              <a:t>decision-</a:t>
            </a:r>
            <a:r>
              <a:rPr dirty="0" sz="3550" spc="-60">
                <a:solidFill>
                  <a:srgbClr val="535353"/>
                </a:solidFill>
                <a:latin typeface="Arial Black"/>
                <a:cs typeface="Arial Black"/>
              </a:rPr>
              <a:t>making</a:t>
            </a:r>
            <a:r>
              <a:rPr dirty="0" sz="3550" spc="-32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550" spc="55">
                <a:solidFill>
                  <a:srgbClr val="535353"/>
                </a:solidFill>
                <a:latin typeface="Arial Black"/>
                <a:cs typeface="Arial Black"/>
              </a:rPr>
              <a:t>but</a:t>
            </a:r>
            <a:r>
              <a:rPr dirty="0" sz="3550" spc="-32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550">
                <a:solidFill>
                  <a:srgbClr val="535353"/>
                </a:solidFill>
                <a:latin typeface="Arial Black"/>
                <a:cs typeface="Arial Black"/>
              </a:rPr>
              <a:t>not</a:t>
            </a:r>
            <a:r>
              <a:rPr dirty="0" sz="3550" spc="-434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550" spc="-25">
                <a:solidFill>
                  <a:srgbClr val="535353"/>
                </a:solidFill>
                <a:latin typeface="Arial Black"/>
                <a:cs typeface="Arial Black"/>
              </a:rPr>
              <a:t>fully</a:t>
            </a:r>
            <a:r>
              <a:rPr dirty="0" sz="3550" spc="-47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550" spc="-10">
                <a:solidFill>
                  <a:srgbClr val="535353"/>
                </a:solidFill>
                <a:latin typeface="Arial Black"/>
                <a:cs typeface="Arial Black"/>
              </a:rPr>
              <a:t>structured.</a:t>
            </a:r>
            <a:endParaRPr sz="3550">
              <a:latin typeface="Arial Black"/>
              <a:cs typeface="Arial Black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65454" y="7277104"/>
            <a:ext cx="4222546" cy="3009895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15354684" y="0"/>
            <a:ext cx="2933700" cy="2933700"/>
          </a:xfrm>
          <a:custGeom>
            <a:avLst/>
            <a:gdLst/>
            <a:ahLst/>
            <a:cxnLst/>
            <a:rect l="l" t="t" r="r" b="b"/>
            <a:pathLst>
              <a:path w="2933700" h="2933700">
                <a:moveTo>
                  <a:pt x="2933315" y="0"/>
                </a:moveTo>
                <a:lnTo>
                  <a:pt x="0" y="0"/>
                </a:lnTo>
                <a:lnTo>
                  <a:pt x="2933315" y="2933315"/>
                </a:lnTo>
                <a:lnTo>
                  <a:pt x="2933315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0" y="6727811"/>
            <a:ext cx="3559810" cy="3559810"/>
          </a:xfrm>
          <a:custGeom>
            <a:avLst/>
            <a:gdLst/>
            <a:ahLst/>
            <a:cxnLst/>
            <a:rect l="l" t="t" r="r" b="b"/>
            <a:pathLst>
              <a:path w="3559810" h="3559809">
                <a:moveTo>
                  <a:pt x="3559187" y="3559200"/>
                </a:moveTo>
                <a:lnTo>
                  <a:pt x="0" y="0"/>
                </a:lnTo>
                <a:lnTo>
                  <a:pt x="0" y="1172235"/>
                </a:lnTo>
                <a:lnTo>
                  <a:pt x="0" y="1229372"/>
                </a:lnTo>
                <a:lnTo>
                  <a:pt x="0" y="3559187"/>
                </a:lnTo>
                <a:lnTo>
                  <a:pt x="2386952" y="3559200"/>
                </a:lnTo>
                <a:lnTo>
                  <a:pt x="3559187" y="355920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924403" cy="2745622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4541415" y="9464179"/>
            <a:ext cx="11673205" cy="0"/>
          </a:xfrm>
          <a:custGeom>
            <a:avLst/>
            <a:gdLst/>
            <a:ahLst/>
            <a:cxnLst/>
            <a:rect l="l" t="t" r="r" b="b"/>
            <a:pathLst>
              <a:path w="11673205" h="0">
                <a:moveTo>
                  <a:pt x="0" y="0"/>
                </a:moveTo>
                <a:lnTo>
                  <a:pt x="11672840" y="0"/>
                </a:lnTo>
              </a:path>
            </a:pathLst>
          </a:custGeom>
          <a:ln w="9524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94126" y="1606760"/>
            <a:ext cx="13458825" cy="6724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250" spc="-75"/>
              <a:t>Changes</a:t>
            </a:r>
            <a:r>
              <a:rPr dirty="0" sz="4250" spc="-475"/>
              <a:t> </a:t>
            </a:r>
            <a:r>
              <a:rPr dirty="0" sz="4250" spc="-680"/>
              <a:t>&amp;</a:t>
            </a:r>
            <a:r>
              <a:rPr dirty="0" sz="4250" spc="-570"/>
              <a:t> </a:t>
            </a:r>
            <a:r>
              <a:rPr dirty="0" sz="4250" spc="-85"/>
              <a:t>Improvements</a:t>
            </a:r>
            <a:r>
              <a:rPr dirty="0" sz="4250" spc="-475"/>
              <a:t> </a:t>
            </a:r>
            <a:r>
              <a:rPr dirty="0" sz="4250" spc="-130"/>
              <a:t>(Review</a:t>
            </a:r>
            <a:r>
              <a:rPr dirty="0" sz="4250" spc="-665"/>
              <a:t> </a:t>
            </a:r>
            <a:r>
              <a:rPr dirty="0" sz="4250" spc="-1050"/>
              <a:t>1</a:t>
            </a:r>
            <a:r>
              <a:rPr dirty="0" sz="4250" spc="-390"/>
              <a:t> </a:t>
            </a:r>
            <a:r>
              <a:rPr dirty="0" sz="4250" spc="-385"/>
              <a:t>→</a:t>
            </a:r>
            <a:r>
              <a:rPr dirty="0" sz="4250" spc="-390"/>
              <a:t> </a:t>
            </a:r>
            <a:r>
              <a:rPr dirty="0" sz="4250" spc="-195"/>
              <a:t>Review</a:t>
            </a:r>
            <a:r>
              <a:rPr dirty="0" sz="4250" spc="-515"/>
              <a:t> </a:t>
            </a:r>
            <a:r>
              <a:rPr dirty="0" sz="4250" spc="60"/>
              <a:t>2)</a:t>
            </a:r>
            <a:endParaRPr sz="4250"/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2024" y="6579909"/>
            <a:ext cx="3832589" cy="3707090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15844815" y="0"/>
            <a:ext cx="2443480" cy="2443480"/>
          </a:xfrm>
          <a:custGeom>
            <a:avLst/>
            <a:gdLst/>
            <a:ahLst/>
            <a:cxnLst/>
            <a:rect l="l" t="t" r="r" b="b"/>
            <a:pathLst>
              <a:path w="2443480" h="2443480">
                <a:moveTo>
                  <a:pt x="2443184" y="0"/>
                </a:moveTo>
                <a:lnTo>
                  <a:pt x="0" y="0"/>
                </a:lnTo>
                <a:lnTo>
                  <a:pt x="2443184" y="2443184"/>
                </a:lnTo>
                <a:lnTo>
                  <a:pt x="244318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2172760" y="3000327"/>
            <a:ext cx="15095219" cy="6797675"/>
          </a:xfrm>
          <a:prstGeom prst="rect">
            <a:avLst/>
          </a:prstGeom>
        </p:spPr>
        <p:txBody>
          <a:bodyPr wrap="square" lIns="0" tIns="184785" rIns="0" bIns="0" rtlCol="0" vert="horz">
            <a:spAutoFit/>
          </a:bodyPr>
          <a:lstStyle/>
          <a:p>
            <a:pPr algn="ctr" marR="1544955">
              <a:lnSpc>
                <a:spcPct val="100000"/>
              </a:lnSpc>
              <a:spcBef>
                <a:spcPts val="1455"/>
              </a:spcBef>
            </a:pPr>
            <a:r>
              <a:rPr dirty="0" sz="3650" spc="-20">
                <a:solidFill>
                  <a:srgbClr val="535353"/>
                </a:solidFill>
                <a:latin typeface="Arial Black"/>
                <a:cs typeface="Arial Black"/>
              </a:rPr>
              <a:t>Added</a:t>
            </a:r>
            <a:r>
              <a:rPr dirty="0" sz="3650" spc="-42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650" spc="-10">
                <a:solidFill>
                  <a:srgbClr val="535353"/>
                </a:solidFill>
                <a:latin typeface="Arial Black"/>
                <a:cs typeface="Arial Black"/>
              </a:rPr>
              <a:t>ContextGeneratorModule</a:t>
            </a:r>
            <a:endParaRPr sz="3650">
              <a:latin typeface="Arial Black"/>
              <a:cs typeface="Arial Black"/>
            </a:endParaRPr>
          </a:p>
          <a:p>
            <a:pPr algn="ctr" marR="1941195">
              <a:lnSpc>
                <a:spcPct val="100000"/>
              </a:lnSpc>
              <a:spcBef>
                <a:spcPts val="1345"/>
              </a:spcBef>
            </a:pPr>
            <a:r>
              <a:rPr dirty="0" sz="3650" spc="-75">
                <a:solidFill>
                  <a:srgbClr val="535353"/>
                </a:solidFill>
                <a:latin typeface="Arial Black"/>
                <a:cs typeface="Arial Black"/>
              </a:rPr>
              <a:t>Integrated</a:t>
            </a:r>
            <a:r>
              <a:rPr dirty="0" sz="3650" spc="-32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650" spc="-55">
                <a:solidFill>
                  <a:srgbClr val="535353"/>
                </a:solidFill>
                <a:latin typeface="Arial Black"/>
                <a:cs typeface="Arial Black"/>
              </a:rPr>
              <a:t>Python</a:t>
            </a:r>
            <a:r>
              <a:rPr dirty="0" sz="3650" spc="-32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650" spc="-215">
                <a:solidFill>
                  <a:srgbClr val="535353"/>
                </a:solidFill>
                <a:latin typeface="Arial Black"/>
                <a:cs typeface="Arial Black"/>
              </a:rPr>
              <a:t>ML</a:t>
            </a:r>
            <a:r>
              <a:rPr dirty="0" sz="3650" spc="-39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650" spc="-65">
                <a:solidFill>
                  <a:srgbClr val="535353"/>
                </a:solidFill>
                <a:latin typeface="Arial Black"/>
                <a:cs typeface="Arial Black"/>
              </a:rPr>
              <a:t>models</a:t>
            </a:r>
            <a:r>
              <a:rPr dirty="0" sz="3650" spc="-39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650" spc="-95">
                <a:solidFill>
                  <a:srgbClr val="535353"/>
                </a:solidFill>
                <a:latin typeface="Arial Black"/>
                <a:cs typeface="Arial Black"/>
              </a:rPr>
              <a:t>(drowsiness</a:t>
            </a:r>
            <a:r>
              <a:rPr dirty="0" sz="3650" spc="-39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650" spc="-340">
                <a:solidFill>
                  <a:srgbClr val="535353"/>
                </a:solidFill>
                <a:latin typeface="Arial Black"/>
                <a:cs typeface="Arial Black"/>
              </a:rPr>
              <a:t>+</a:t>
            </a:r>
            <a:r>
              <a:rPr dirty="0" sz="3650" spc="-32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650" spc="-10">
                <a:solidFill>
                  <a:srgbClr val="535353"/>
                </a:solidFill>
                <a:latin typeface="Arial Black"/>
                <a:cs typeface="Arial Black"/>
              </a:rPr>
              <a:t>priority).</a:t>
            </a:r>
            <a:endParaRPr sz="3650">
              <a:latin typeface="Arial Black"/>
              <a:cs typeface="Arial Black"/>
            </a:endParaRPr>
          </a:p>
          <a:p>
            <a:pPr algn="ctr" marR="1943100">
              <a:lnSpc>
                <a:spcPct val="100000"/>
              </a:lnSpc>
              <a:spcBef>
                <a:spcPts val="1380"/>
              </a:spcBef>
            </a:pPr>
            <a:r>
              <a:rPr dirty="0" sz="3550" spc="-40">
                <a:solidFill>
                  <a:srgbClr val="535353"/>
                </a:solidFill>
                <a:latin typeface="Arial Black"/>
                <a:cs typeface="Arial Black"/>
              </a:rPr>
              <a:t>Implemented</a:t>
            </a:r>
            <a:r>
              <a:rPr dirty="0" sz="3550" spc="-37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550" spc="-250">
                <a:solidFill>
                  <a:srgbClr val="535353"/>
                </a:solidFill>
                <a:latin typeface="Arial Black"/>
                <a:cs typeface="Arial Black"/>
              </a:rPr>
              <a:t>V2V</a:t>
            </a:r>
            <a:r>
              <a:rPr dirty="0" sz="3550" spc="-44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550" spc="-10">
                <a:solidFill>
                  <a:srgbClr val="535353"/>
                </a:solidFill>
                <a:latin typeface="Arial Black"/>
                <a:cs typeface="Arial Black"/>
              </a:rPr>
              <a:t>communication</a:t>
            </a:r>
            <a:endParaRPr sz="3550">
              <a:latin typeface="Arial Black"/>
              <a:cs typeface="Arial Black"/>
            </a:endParaRPr>
          </a:p>
          <a:p>
            <a:pPr algn="ctr" marR="1268095">
              <a:lnSpc>
                <a:spcPct val="100000"/>
              </a:lnSpc>
              <a:spcBef>
                <a:spcPts val="1295"/>
              </a:spcBef>
            </a:pPr>
            <a:r>
              <a:rPr dirty="0" sz="3650" spc="-114">
                <a:solidFill>
                  <a:srgbClr val="535353"/>
                </a:solidFill>
                <a:latin typeface="Arial Black"/>
                <a:cs typeface="Arial Black"/>
              </a:rPr>
              <a:t>Built</a:t>
            </a:r>
            <a:r>
              <a:rPr dirty="0" sz="3650" spc="-40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650" spc="-20">
                <a:solidFill>
                  <a:srgbClr val="535353"/>
                </a:solidFill>
                <a:latin typeface="Arial Black"/>
                <a:cs typeface="Arial Black"/>
              </a:rPr>
              <a:t>AdaptiveAllocatorModule</a:t>
            </a:r>
            <a:endParaRPr sz="3650">
              <a:latin typeface="Arial Black"/>
              <a:cs typeface="Arial Black"/>
            </a:endParaRPr>
          </a:p>
          <a:p>
            <a:pPr marL="3897629" marR="248920" indent="-3885565">
              <a:lnSpc>
                <a:spcPct val="114100"/>
              </a:lnSpc>
              <a:spcBef>
                <a:spcPts val="720"/>
              </a:spcBef>
            </a:pPr>
            <a:r>
              <a:rPr dirty="0" sz="3650" spc="-75">
                <a:solidFill>
                  <a:srgbClr val="535353"/>
                </a:solidFill>
                <a:latin typeface="Arial Black"/>
                <a:cs typeface="Arial Black"/>
              </a:rPr>
              <a:t>Maintained</a:t>
            </a:r>
            <a:r>
              <a:rPr dirty="0" sz="3650" spc="-39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650" spc="-65">
                <a:solidFill>
                  <a:srgbClr val="535353"/>
                </a:solidFill>
                <a:latin typeface="Arial Black"/>
                <a:cs typeface="Arial Black"/>
              </a:rPr>
              <a:t>continuous</a:t>
            </a:r>
            <a:r>
              <a:rPr dirty="0" sz="3650" spc="-48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650" spc="-65">
                <a:solidFill>
                  <a:srgbClr val="535353"/>
                </a:solidFill>
                <a:latin typeface="Arial Black"/>
                <a:cs typeface="Arial Black"/>
              </a:rPr>
              <a:t>GitHub</a:t>
            </a:r>
            <a:r>
              <a:rPr dirty="0" sz="3650" spc="-47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650" spc="-60">
                <a:solidFill>
                  <a:srgbClr val="535353"/>
                </a:solidFill>
                <a:latin typeface="Arial Black"/>
                <a:cs typeface="Arial Black"/>
              </a:rPr>
              <a:t>commits</a:t>
            </a:r>
            <a:r>
              <a:rPr dirty="0" sz="3650" spc="-459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650" spc="-55">
                <a:solidFill>
                  <a:srgbClr val="535353"/>
                </a:solidFill>
                <a:latin typeface="Arial Black"/>
                <a:cs typeface="Arial Black"/>
              </a:rPr>
              <a:t>with</a:t>
            </a:r>
            <a:r>
              <a:rPr dirty="0" sz="3650" spc="-39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650" spc="-85">
                <a:solidFill>
                  <a:srgbClr val="535353"/>
                </a:solidFill>
                <a:latin typeface="Arial Black"/>
                <a:cs typeface="Arial Black"/>
              </a:rPr>
              <a:t>clear</a:t>
            </a:r>
            <a:r>
              <a:rPr dirty="0" sz="3650" spc="-39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650" spc="-70">
                <a:solidFill>
                  <a:srgbClr val="535353"/>
                </a:solidFill>
                <a:latin typeface="Arial Black"/>
                <a:cs typeface="Arial Black"/>
              </a:rPr>
              <a:t>messages. cleint</a:t>
            </a:r>
            <a:r>
              <a:rPr dirty="0" sz="3650" spc="-39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650" spc="-80">
                <a:solidFill>
                  <a:srgbClr val="535353"/>
                </a:solidFill>
                <a:latin typeface="Arial Black"/>
                <a:cs typeface="Arial Black"/>
              </a:rPr>
              <a:t>server</a:t>
            </a:r>
            <a:r>
              <a:rPr dirty="0" sz="3650" spc="-40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650" spc="-10">
                <a:solidFill>
                  <a:srgbClr val="535353"/>
                </a:solidFill>
                <a:latin typeface="Arial Black"/>
                <a:cs typeface="Arial Black"/>
              </a:rPr>
              <a:t>model</a:t>
            </a:r>
            <a:endParaRPr sz="3650">
              <a:latin typeface="Arial Black"/>
              <a:cs typeface="Arial Black"/>
            </a:endParaRPr>
          </a:p>
          <a:p>
            <a:pPr marL="3656329">
              <a:lnSpc>
                <a:spcPct val="100000"/>
              </a:lnSpc>
              <a:spcBef>
                <a:spcPts val="1620"/>
              </a:spcBef>
            </a:pPr>
            <a:r>
              <a:rPr dirty="0" sz="3600" spc="-20">
                <a:solidFill>
                  <a:srgbClr val="535353"/>
                </a:solidFill>
                <a:latin typeface="Arial Black"/>
                <a:cs typeface="Arial Black"/>
              </a:rPr>
              <a:t>Updated</a:t>
            </a:r>
            <a:r>
              <a:rPr dirty="0" sz="3600" spc="-36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600" spc="-55">
                <a:solidFill>
                  <a:srgbClr val="535353"/>
                </a:solidFill>
                <a:latin typeface="Arial Black"/>
                <a:cs typeface="Arial Black"/>
              </a:rPr>
              <a:t>Architecture</a:t>
            </a:r>
            <a:r>
              <a:rPr dirty="0" sz="3600" spc="-35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600" spc="-10">
                <a:solidFill>
                  <a:srgbClr val="535353"/>
                </a:solidFill>
                <a:latin typeface="Arial Black"/>
                <a:cs typeface="Arial Black"/>
              </a:rPr>
              <a:t>Diagram</a:t>
            </a:r>
            <a:endParaRPr sz="36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115"/>
              </a:spcBef>
            </a:pPr>
            <a:endParaRPr sz="3600">
              <a:latin typeface="Arial Black"/>
              <a:cs typeface="Arial Black"/>
            </a:endParaRPr>
          </a:p>
          <a:p>
            <a:pPr algn="r" marR="5080">
              <a:lnSpc>
                <a:spcPct val="100000"/>
              </a:lnSpc>
            </a:pPr>
            <a:r>
              <a:rPr dirty="0" sz="4750" spc="-25">
                <a:solidFill>
                  <a:srgbClr val="535353"/>
                </a:solidFill>
                <a:latin typeface="Arial Black"/>
                <a:cs typeface="Arial Black"/>
              </a:rPr>
              <a:t>02</a:t>
            </a:r>
            <a:endParaRPr sz="47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71064" cy="354126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2042" y="6526097"/>
            <a:ext cx="3910147" cy="3760902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4541415" y="9464179"/>
            <a:ext cx="11673205" cy="0"/>
          </a:xfrm>
          <a:custGeom>
            <a:avLst/>
            <a:gdLst/>
            <a:ahLst/>
            <a:cxnLst/>
            <a:rect l="l" t="t" r="r" b="b"/>
            <a:pathLst>
              <a:path w="11673205" h="0">
                <a:moveTo>
                  <a:pt x="0" y="0"/>
                </a:moveTo>
                <a:lnTo>
                  <a:pt x="11672840" y="0"/>
                </a:lnTo>
              </a:path>
            </a:pathLst>
          </a:custGeom>
          <a:ln w="9524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48804" y="206367"/>
            <a:ext cx="9427210" cy="5048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70"/>
              <a:t>Architecture</a:t>
            </a:r>
            <a:r>
              <a:rPr dirty="0" spc="-409"/>
              <a:t> </a:t>
            </a:r>
            <a:r>
              <a:rPr dirty="0" spc="55"/>
              <a:t>of</a:t>
            </a:r>
            <a:r>
              <a:rPr dirty="0" spc="-434"/>
              <a:t> </a:t>
            </a:r>
            <a:r>
              <a:rPr dirty="0" spc="-20"/>
              <a:t>the</a:t>
            </a:r>
            <a:r>
              <a:rPr dirty="0" spc="-405"/>
              <a:t> </a:t>
            </a:r>
            <a:r>
              <a:rPr dirty="0" spc="-65"/>
              <a:t>Adaptive</a:t>
            </a:r>
            <a:r>
              <a:rPr dirty="0" spc="-405"/>
              <a:t> </a:t>
            </a:r>
            <a:r>
              <a:rPr dirty="0" spc="-165"/>
              <a:t>AIoT</a:t>
            </a:r>
            <a:r>
              <a:rPr dirty="0" spc="-420"/>
              <a:t> </a:t>
            </a:r>
            <a:r>
              <a:rPr dirty="0" spc="-60"/>
              <a:t>Framework</a:t>
            </a:r>
          </a:p>
        </p:txBody>
      </p:sp>
      <p:grpSp>
        <p:nvGrpSpPr>
          <p:cNvPr id="6" name="object 6" descr=""/>
          <p:cNvGrpSpPr/>
          <p:nvPr/>
        </p:nvGrpSpPr>
        <p:grpSpPr>
          <a:xfrm>
            <a:off x="2554069" y="0"/>
            <a:ext cx="15734030" cy="9105265"/>
            <a:chOff x="2554069" y="0"/>
            <a:chExt cx="15734030" cy="9105265"/>
          </a:xfrm>
        </p:grpSpPr>
        <p:sp>
          <p:nvSpPr>
            <p:cNvPr id="7" name="object 7" descr=""/>
            <p:cNvSpPr/>
            <p:nvPr/>
          </p:nvSpPr>
          <p:spPr>
            <a:xfrm>
              <a:off x="15844814" y="0"/>
              <a:ext cx="2443480" cy="2443480"/>
            </a:xfrm>
            <a:custGeom>
              <a:avLst/>
              <a:gdLst/>
              <a:ahLst/>
              <a:cxnLst/>
              <a:rect l="l" t="t" r="r" b="b"/>
              <a:pathLst>
                <a:path w="2443480" h="2443480">
                  <a:moveTo>
                    <a:pt x="2443184" y="0"/>
                  </a:moveTo>
                  <a:lnTo>
                    <a:pt x="0" y="0"/>
                  </a:lnTo>
                  <a:lnTo>
                    <a:pt x="2443184" y="2443184"/>
                  </a:lnTo>
                  <a:lnTo>
                    <a:pt x="244318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4069" y="704217"/>
              <a:ext cx="13439774" cy="8401049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16438640" y="9049049"/>
            <a:ext cx="822960" cy="7486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750" spc="-25">
                <a:solidFill>
                  <a:srgbClr val="535353"/>
                </a:solidFill>
                <a:latin typeface="Arial Black"/>
                <a:cs typeface="Arial Black"/>
              </a:rPr>
              <a:t>03</a:t>
            </a:r>
            <a:endParaRPr sz="47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61539" cy="353341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2042" y="6526097"/>
            <a:ext cx="3910147" cy="3760902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4541415" y="9464179"/>
            <a:ext cx="11673205" cy="0"/>
          </a:xfrm>
          <a:custGeom>
            <a:avLst/>
            <a:gdLst/>
            <a:ahLst/>
            <a:cxnLst/>
            <a:rect l="l" t="t" r="r" b="b"/>
            <a:pathLst>
              <a:path w="11673205" h="0">
                <a:moveTo>
                  <a:pt x="0" y="0"/>
                </a:moveTo>
                <a:lnTo>
                  <a:pt x="11672840" y="0"/>
                </a:lnTo>
              </a:path>
            </a:pathLst>
          </a:custGeom>
          <a:ln w="9524">
            <a:solidFill>
              <a:srgbClr val="53535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6431496" y="9049049"/>
            <a:ext cx="836930" cy="7486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750" spc="-25">
                <a:solidFill>
                  <a:srgbClr val="535353"/>
                </a:solidFill>
                <a:latin typeface="Arial Black"/>
                <a:cs typeface="Arial Black"/>
              </a:rPr>
              <a:t>04</a:t>
            </a:r>
            <a:endParaRPr sz="4750">
              <a:latin typeface="Arial Black"/>
              <a:cs typeface="Arial Black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624034" y="2149502"/>
            <a:ext cx="16074390" cy="48215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76320">
              <a:lnSpc>
                <a:spcPct val="100000"/>
              </a:lnSpc>
              <a:spcBef>
                <a:spcPts val="90"/>
              </a:spcBef>
            </a:pPr>
            <a:r>
              <a:rPr dirty="0" sz="4750" spc="-140">
                <a:latin typeface="Arial Black"/>
                <a:cs typeface="Arial Black"/>
              </a:rPr>
              <a:t>Edge</a:t>
            </a:r>
            <a:r>
              <a:rPr dirty="0" sz="4750" spc="-585">
                <a:latin typeface="Arial Black"/>
                <a:cs typeface="Arial Black"/>
              </a:rPr>
              <a:t> </a:t>
            </a:r>
            <a:r>
              <a:rPr dirty="0" sz="4750">
                <a:latin typeface="Arial Black"/>
                <a:cs typeface="Arial Black"/>
              </a:rPr>
              <a:t>Computing</a:t>
            </a:r>
            <a:r>
              <a:rPr dirty="0" sz="4750" spc="-340">
                <a:latin typeface="Arial Black"/>
                <a:cs typeface="Arial Black"/>
              </a:rPr>
              <a:t> </a:t>
            </a:r>
            <a:r>
              <a:rPr dirty="0" sz="4750" spc="-10">
                <a:latin typeface="Arial Black"/>
                <a:cs typeface="Arial Black"/>
              </a:rPr>
              <a:t>Modules</a:t>
            </a:r>
            <a:endParaRPr sz="4750">
              <a:latin typeface="Arial Black"/>
              <a:cs typeface="Arial Black"/>
            </a:endParaRPr>
          </a:p>
          <a:p>
            <a:pPr marL="3860165" marR="1755139" indent="-2097405">
              <a:lnSpc>
                <a:spcPct val="134900"/>
              </a:lnSpc>
              <a:spcBef>
                <a:spcPts val="2105"/>
              </a:spcBef>
            </a:pPr>
            <a:r>
              <a:rPr dirty="0" sz="4750" spc="-85">
                <a:latin typeface="Arial Black"/>
                <a:cs typeface="Arial Black"/>
              </a:rPr>
              <a:t>Modules</a:t>
            </a:r>
            <a:r>
              <a:rPr dirty="0" sz="4750" spc="-520">
                <a:latin typeface="Arial Black"/>
                <a:cs typeface="Arial Black"/>
              </a:rPr>
              <a:t> </a:t>
            </a:r>
            <a:r>
              <a:rPr dirty="0" sz="4750" spc="-50">
                <a:latin typeface="Arial Black"/>
                <a:cs typeface="Arial Black"/>
              </a:rPr>
              <a:t>Implemented</a:t>
            </a:r>
            <a:r>
              <a:rPr dirty="0" sz="4750" spc="-430">
                <a:latin typeface="Arial Black"/>
                <a:cs typeface="Arial Black"/>
              </a:rPr>
              <a:t> </a:t>
            </a:r>
            <a:r>
              <a:rPr dirty="0" sz="4750" spc="-105">
                <a:latin typeface="Arial Black"/>
                <a:cs typeface="Arial Black"/>
              </a:rPr>
              <a:t>in</a:t>
            </a:r>
            <a:r>
              <a:rPr dirty="0" sz="4750" spc="-525">
                <a:latin typeface="Arial Black"/>
                <a:cs typeface="Arial Black"/>
              </a:rPr>
              <a:t> </a:t>
            </a:r>
            <a:r>
              <a:rPr dirty="0" sz="4750" spc="-375">
                <a:latin typeface="Arial Black"/>
                <a:cs typeface="Arial Black"/>
              </a:rPr>
              <a:t>Java</a:t>
            </a:r>
            <a:r>
              <a:rPr dirty="0" sz="4750" spc="-425">
                <a:latin typeface="Arial Black"/>
                <a:cs typeface="Arial Black"/>
              </a:rPr>
              <a:t> </a:t>
            </a:r>
            <a:r>
              <a:rPr dirty="0" sz="4750" spc="-25">
                <a:latin typeface="Arial Black"/>
                <a:cs typeface="Arial Black"/>
              </a:rPr>
              <a:t>(iFogSim) </a:t>
            </a:r>
            <a:r>
              <a:rPr dirty="0" sz="4750" spc="-105">
                <a:latin typeface="Arial Black"/>
                <a:cs typeface="Arial Black"/>
              </a:rPr>
              <a:t>VehicleSimulation.java</a:t>
            </a:r>
            <a:endParaRPr sz="4750">
              <a:latin typeface="Arial Black"/>
              <a:cs typeface="Arial Black"/>
            </a:endParaRPr>
          </a:p>
          <a:p>
            <a:pPr marL="12700" marR="5080" indent="2904490">
              <a:lnSpc>
                <a:spcPts val="7300"/>
              </a:lnSpc>
              <a:spcBef>
                <a:spcPts val="300"/>
              </a:spcBef>
            </a:pPr>
            <a:r>
              <a:rPr dirty="0" sz="4750" spc="-55">
                <a:latin typeface="Arial Black"/>
                <a:cs typeface="Arial Black"/>
              </a:rPr>
              <a:t>ContextGeneratorModule.java </a:t>
            </a:r>
            <a:r>
              <a:rPr dirty="0" sz="4750" spc="-80">
                <a:latin typeface="Arial Black"/>
                <a:cs typeface="Arial Black"/>
              </a:rPr>
              <a:t>AdaptiveAllocatorModule</a:t>
            </a:r>
            <a:r>
              <a:rPr dirty="0" sz="4750" spc="-495">
                <a:latin typeface="Arial Black"/>
                <a:cs typeface="Arial Black"/>
              </a:rPr>
              <a:t> </a:t>
            </a:r>
            <a:r>
              <a:rPr dirty="0" sz="4750" spc="-440">
                <a:latin typeface="Arial Black"/>
                <a:cs typeface="Arial Black"/>
              </a:rPr>
              <a:t>+</a:t>
            </a:r>
            <a:r>
              <a:rPr dirty="0" sz="4750" spc="-495">
                <a:latin typeface="Arial Black"/>
                <a:cs typeface="Arial Black"/>
              </a:rPr>
              <a:t> </a:t>
            </a:r>
            <a:r>
              <a:rPr dirty="0" sz="4750" spc="-110">
                <a:latin typeface="Arial Black"/>
                <a:cs typeface="Arial Black"/>
              </a:rPr>
              <a:t>V2VTransmitterModule</a:t>
            </a:r>
            <a:endParaRPr sz="4750">
              <a:latin typeface="Arial Black"/>
              <a:cs typeface="Arial Black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5697277" y="0"/>
            <a:ext cx="2590800" cy="2590800"/>
          </a:xfrm>
          <a:custGeom>
            <a:avLst/>
            <a:gdLst/>
            <a:ahLst/>
            <a:cxnLst/>
            <a:rect l="l" t="t" r="r" b="b"/>
            <a:pathLst>
              <a:path w="2590800" h="2590800">
                <a:moveTo>
                  <a:pt x="2590721" y="0"/>
                </a:moveTo>
                <a:lnTo>
                  <a:pt x="0" y="0"/>
                </a:lnTo>
                <a:lnTo>
                  <a:pt x="2590721" y="2590721"/>
                </a:lnTo>
                <a:lnTo>
                  <a:pt x="259072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08" y="4956032"/>
            <a:ext cx="7600949" cy="37147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46832" y="5014773"/>
            <a:ext cx="4181474" cy="5048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92191" y="6140649"/>
            <a:ext cx="15592424" cy="5048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65511" y="7354722"/>
            <a:ext cx="14249399" cy="33337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1258" y="8847745"/>
            <a:ext cx="7619999" cy="101917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21024" y="8939337"/>
            <a:ext cx="9963149" cy="8000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008885" y="108030"/>
            <a:ext cx="6270625" cy="56578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550" spc="-140"/>
              <a:t>Vehicle</a:t>
            </a:r>
            <a:r>
              <a:rPr dirty="0" sz="3550" spc="-430"/>
              <a:t> </a:t>
            </a:r>
            <a:r>
              <a:rPr dirty="0" sz="3550" spc="-85"/>
              <a:t>Simulation</a:t>
            </a:r>
            <a:r>
              <a:rPr dirty="0" sz="3550" spc="-285"/>
              <a:t> </a:t>
            </a:r>
            <a:r>
              <a:rPr dirty="0" sz="3550" spc="-10"/>
              <a:t>Module</a:t>
            </a:r>
            <a:endParaRPr sz="3550"/>
          </a:p>
        </p:txBody>
      </p:sp>
      <p:sp>
        <p:nvSpPr>
          <p:cNvPr id="9" name="object 9" descr=""/>
          <p:cNvSpPr/>
          <p:nvPr/>
        </p:nvSpPr>
        <p:spPr>
          <a:xfrm>
            <a:off x="16782950" y="0"/>
            <a:ext cx="1505585" cy="1505585"/>
          </a:xfrm>
          <a:custGeom>
            <a:avLst/>
            <a:gdLst/>
            <a:ahLst/>
            <a:cxnLst/>
            <a:rect l="l" t="t" r="r" b="b"/>
            <a:pathLst>
              <a:path w="1505584" h="1505585">
                <a:moveTo>
                  <a:pt x="1505049" y="0"/>
                </a:moveTo>
                <a:lnTo>
                  <a:pt x="0" y="0"/>
                </a:lnTo>
                <a:lnTo>
                  <a:pt x="1505049" y="1505049"/>
                </a:lnTo>
                <a:lnTo>
                  <a:pt x="150504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 descr=""/>
          <p:cNvGrpSpPr/>
          <p:nvPr/>
        </p:nvGrpSpPr>
        <p:grpSpPr>
          <a:xfrm>
            <a:off x="0" y="0"/>
            <a:ext cx="2901315" cy="1779905"/>
            <a:chOff x="0" y="0"/>
            <a:chExt cx="2901315" cy="1779905"/>
          </a:xfrm>
        </p:grpSpPr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0"/>
              <a:ext cx="1118242" cy="1779438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0"/>
              <a:ext cx="1058777" cy="1473602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0"/>
              <a:ext cx="2901103" cy="1381751"/>
            </a:xfrm>
            <a:prstGeom prst="rect">
              <a:avLst/>
            </a:prstGeom>
          </p:spPr>
        </p:pic>
      </p:grpSp>
      <p:sp>
        <p:nvSpPr>
          <p:cNvPr id="14" name="object 14" descr=""/>
          <p:cNvSpPr/>
          <p:nvPr/>
        </p:nvSpPr>
        <p:spPr>
          <a:xfrm>
            <a:off x="0" y="9317961"/>
            <a:ext cx="969644" cy="969644"/>
          </a:xfrm>
          <a:custGeom>
            <a:avLst/>
            <a:gdLst/>
            <a:ahLst/>
            <a:cxnLst/>
            <a:rect l="l" t="t" r="r" b="b"/>
            <a:pathLst>
              <a:path w="969644" h="969645">
                <a:moveTo>
                  <a:pt x="0" y="969038"/>
                </a:moveTo>
                <a:lnTo>
                  <a:pt x="969038" y="969038"/>
                </a:lnTo>
                <a:lnTo>
                  <a:pt x="0" y="0"/>
                </a:lnTo>
                <a:lnTo>
                  <a:pt x="0" y="9690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426484" y="911771"/>
            <a:ext cx="17385665" cy="7743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4030" marR="5080" indent="-432434">
              <a:lnSpc>
                <a:spcPct val="114799"/>
              </a:lnSpc>
              <a:spcBef>
                <a:spcPts val="100"/>
              </a:spcBef>
              <a:buAutoNum type="arabicParenR"/>
              <a:tabLst>
                <a:tab pos="5526405" algn="l"/>
              </a:tabLst>
            </a:pPr>
            <a:r>
              <a:rPr dirty="0" sz="3050" spc="-75">
                <a:solidFill>
                  <a:srgbClr val="535353"/>
                </a:solidFill>
                <a:latin typeface="Arial Black"/>
                <a:cs typeface="Arial Black"/>
              </a:rPr>
              <a:t>It</a:t>
            </a:r>
            <a:r>
              <a:rPr dirty="0" sz="3050" spc="-31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050" spc="-135">
                <a:solidFill>
                  <a:srgbClr val="535353"/>
                </a:solidFill>
                <a:latin typeface="Arial Black"/>
                <a:cs typeface="Arial Black"/>
              </a:rPr>
              <a:t>sets</a:t>
            </a:r>
            <a:r>
              <a:rPr dirty="0" sz="3050" spc="-32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050">
                <a:solidFill>
                  <a:srgbClr val="535353"/>
                </a:solidFill>
                <a:latin typeface="Arial Black"/>
                <a:cs typeface="Arial Black"/>
              </a:rPr>
              <a:t>up</a:t>
            </a:r>
            <a:r>
              <a:rPr dirty="0" sz="3050" spc="-409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050" spc="-20">
                <a:solidFill>
                  <a:srgbClr val="535353"/>
                </a:solidFill>
                <a:latin typeface="Arial Black"/>
                <a:cs typeface="Arial Black"/>
              </a:rPr>
              <a:t>the</a:t>
            </a:r>
            <a:r>
              <a:rPr dirty="0" sz="3050" spc="-38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050" spc="-60">
                <a:solidFill>
                  <a:srgbClr val="535353"/>
                </a:solidFill>
                <a:latin typeface="Arial Black"/>
                <a:cs typeface="Arial Black"/>
              </a:rPr>
              <a:t>entire</a:t>
            </a:r>
            <a:r>
              <a:rPr dirty="0" sz="3050" spc="-38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050" spc="-50">
                <a:solidFill>
                  <a:srgbClr val="535353"/>
                </a:solidFill>
                <a:latin typeface="Arial Black"/>
                <a:cs typeface="Arial Black"/>
              </a:rPr>
              <a:t>environment</a:t>
            </a:r>
            <a:r>
              <a:rPr dirty="0" sz="3050" spc="-24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050" spc="254">
                <a:solidFill>
                  <a:srgbClr val="535353"/>
                </a:solidFill>
                <a:latin typeface="Arial Black"/>
                <a:cs typeface="Arial Black"/>
              </a:rPr>
              <a:t>–</a:t>
            </a:r>
            <a:r>
              <a:rPr dirty="0" sz="3050" spc="-31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050" spc="-110">
                <a:solidFill>
                  <a:srgbClr val="535353"/>
                </a:solidFill>
                <a:latin typeface="Arial Black"/>
                <a:cs typeface="Arial Black"/>
              </a:rPr>
              <a:t>vehicles,</a:t>
            </a:r>
            <a:r>
              <a:rPr dirty="0" sz="3050" spc="-35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050">
                <a:solidFill>
                  <a:srgbClr val="535353"/>
                </a:solidFill>
                <a:latin typeface="Arial Black"/>
                <a:cs typeface="Arial Black"/>
              </a:rPr>
              <a:t>fog</a:t>
            </a:r>
            <a:r>
              <a:rPr dirty="0" sz="3050" spc="-31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050" spc="-100">
                <a:solidFill>
                  <a:srgbClr val="535353"/>
                </a:solidFill>
                <a:latin typeface="Arial Black"/>
                <a:cs typeface="Arial Black"/>
              </a:rPr>
              <a:t>devices,</a:t>
            </a:r>
            <a:r>
              <a:rPr dirty="0" sz="3050" spc="-30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050" spc="-125">
                <a:solidFill>
                  <a:srgbClr val="535353"/>
                </a:solidFill>
                <a:latin typeface="Arial Black"/>
                <a:cs typeface="Arial Black"/>
              </a:rPr>
              <a:t>sensors,</a:t>
            </a:r>
            <a:r>
              <a:rPr dirty="0" sz="3050" spc="-25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050" spc="-90">
                <a:solidFill>
                  <a:srgbClr val="535353"/>
                </a:solidFill>
                <a:latin typeface="Arial Black"/>
                <a:cs typeface="Arial Black"/>
              </a:rPr>
              <a:t>actuators,</a:t>
            </a:r>
            <a:r>
              <a:rPr dirty="0" sz="3050" spc="-24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050" spc="-30">
                <a:solidFill>
                  <a:srgbClr val="535353"/>
                </a:solidFill>
                <a:latin typeface="Arial Black"/>
                <a:cs typeface="Arial Black"/>
              </a:rPr>
              <a:t>and</a:t>
            </a:r>
            <a:r>
              <a:rPr dirty="0" sz="3050" spc="-33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050" spc="-25">
                <a:solidFill>
                  <a:srgbClr val="535353"/>
                </a:solidFill>
                <a:latin typeface="Arial Black"/>
                <a:cs typeface="Arial Black"/>
              </a:rPr>
              <a:t>the </a:t>
            </a:r>
            <a:r>
              <a:rPr dirty="0" sz="3050" spc="-25">
                <a:solidFill>
                  <a:srgbClr val="535353"/>
                </a:solidFill>
                <a:latin typeface="Arial Black"/>
                <a:cs typeface="Arial Black"/>
              </a:rPr>
              <a:t>	</a:t>
            </a:r>
            <a:r>
              <a:rPr dirty="0" sz="3050" spc="-45">
                <a:solidFill>
                  <a:srgbClr val="535353"/>
                </a:solidFill>
                <a:latin typeface="Arial Black"/>
                <a:cs typeface="Arial Black"/>
              </a:rPr>
              <a:t>communication</a:t>
            </a:r>
            <a:r>
              <a:rPr dirty="0" sz="3050" spc="-24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050" spc="-55">
                <a:solidFill>
                  <a:srgbClr val="535353"/>
                </a:solidFill>
                <a:latin typeface="Arial Black"/>
                <a:cs typeface="Arial Black"/>
              </a:rPr>
              <a:t>between</a:t>
            </a:r>
            <a:r>
              <a:rPr dirty="0" sz="3050" spc="-33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050" spc="-10">
                <a:solidFill>
                  <a:srgbClr val="535353"/>
                </a:solidFill>
                <a:latin typeface="Arial Black"/>
                <a:cs typeface="Arial Black"/>
              </a:rPr>
              <a:t>them.</a:t>
            </a:r>
            <a:endParaRPr sz="3050">
              <a:latin typeface="Arial Black"/>
              <a:cs typeface="Arial Black"/>
            </a:endParaRPr>
          </a:p>
          <a:p>
            <a:pPr marL="528320" marR="1164590" indent="-516255">
              <a:lnSpc>
                <a:spcPct val="114799"/>
              </a:lnSpc>
              <a:spcBef>
                <a:spcPts val="1870"/>
              </a:spcBef>
              <a:buAutoNum type="arabicParenR"/>
              <a:tabLst>
                <a:tab pos="3989070" algn="l"/>
              </a:tabLst>
            </a:pPr>
            <a:r>
              <a:rPr dirty="0" sz="3050" spc="-75">
                <a:solidFill>
                  <a:srgbClr val="535353"/>
                </a:solidFill>
                <a:latin typeface="Arial Black"/>
                <a:cs typeface="Arial Black"/>
              </a:rPr>
              <a:t>It</a:t>
            </a:r>
            <a:r>
              <a:rPr dirty="0" sz="3050" spc="-24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050" spc="-85">
                <a:solidFill>
                  <a:srgbClr val="535353"/>
                </a:solidFill>
                <a:latin typeface="Arial Black"/>
                <a:cs typeface="Arial Black"/>
              </a:rPr>
              <a:t>integrates</a:t>
            </a:r>
            <a:r>
              <a:rPr dirty="0" sz="3050" spc="-37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050" spc="-10">
                <a:solidFill>
                  <a:srgbClr val="535353"/>
                </a:solidFill>
                <a:latin typeface="Arial Black"/>
                <a:cs typeface="Arial Black"/>
              </a:rPr>
              <a:t>our</a:t>
            </a:r>
            <a:r>
              <a:rPr dirty="0" sz="3050" spc="-39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050" spc="-65">
                <a:solidFill>
                  <a:srgbClr val="535353"/>
                </a:solidFill>
                <a:latin typeface="Arial Black"/>
                <a:cs typeface="Arial Black"/>
              </a:rPr>
              <a:t>custom</a:t>
            </a:r>
            <a:r>
              <a:rPr dirty="0" sz="3050" spc="-24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050" spc="-55">
                <a:solidFill>
                  <a:srgbClr val="535353"/>
                </a:solidFill>
                <a:latin typeface="Arial Black"/>
                <a:cs typeface="Arial Black"/>
              </a:rPr>
              <a:t>modules</a:t>
            </a:r>
            <a:r>
              <a:rPr dirty="0" sz="3050" spc="-30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050" spc="-30">
                <a:solidFill>
                  <a:srgbClr val="535353"/>
                </a:solidFill>
                <a:latin typeface="Arial Black"/>
                <a:cs typeface="Arial Black"/>
              </a:rPr>
              <a:t>(Context</a:t>
            </a:r>
            <a:r>
              <a:rPr dirty="0" sz="3050" spc="-32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050" spc="-95">
                <a:solidFill>
                  <a:srgbClr val="535353"/>
                </a:solidFill>
                <a:latin typeface="Arial Black"/>
                <a:cs typeface="Arial Black"/>
              </a:rPr>
              <a:t>Generator,</a:t>
            </a:r>
            <a:r>
              <a:rPr dirty="0" sz="3050" spc="-31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050" spc="-65">
                <a:solidFill>
                  <a:srgbClr val="535353"/>
                </a:solidFill>
                <a:latin typeface="Arial Black"/>
                <a:cs typeface="Arial Black"/>
              </a:rPr>
              <a:t>Adaptive</a:t>
            </a:r>
            <a:r>
              <a:rPr dirty="0" sz="3050" spc="-38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050" spc="-100">
                <a:solidFill>
                  <a:srgbClr val="535353"/>
                </a:solidFill>
                <a:latin typeface="Arial Black"/>
                <a:cs typeface="Arial Black"/>
              </a:rPr>
              <a:t>Allocator,</a:t>
            </a:r>
            <a:r>
              <a:rPr dirty="0" sz="3050" spc="-31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050" spc="-25">
                <a:solidFill>
                  <a:srgbClr val="535353"/>
                </a:solidFill>
                <a:latin typeface="Arial Black"/>
                <a:cs typeface="Arial Black"/>
              </a:rPr>
              <a:t>V2V </a:t>
            </a:r>
            <a:r>
              <a:rPr dirty="0" sz="3050" spc="-25">
                <a:solidFill>
                  <a:srgbClr val="535353"/>
                </a:solidFill>
                <a:latin typeface="Arial Black"/>
                <a:cs typeface="Arial Black"/>
              </a:rPr>
              <a:t>	</a:t>
            </a:r>
            <a:r>
              <a:rPr dirty="0" sz="3050" spc="-65">
                <a:solidFill>
                  <a:srgbClr val="535353"/>
                </a:solidFill>
                <a:latin typeface="Arial Black"/>
                <a:cs typeface="Arial Black"/>
              </a:rPr>
              <a:t>Transmitter)</a:t>
            </a:r>
            <a:r>
              <a:rPr dirty="0" sz="3050" spc="-26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050" spc="-50">
                <a:solidFill>
                  <a:srgbClr val="535353"/>
                </a:solidFill>
                <a:latin typeface="Arial Black"/>
                <a:cs typeface="Arial Black"/>
              </a:rPr>
              <a:t>into</a:t>
            </a:r>
            <a:r>
              <a:rPr dirty="0" sz="3050" spc="-41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050" spc="-20">
                <a:solidFill>
                  <a:srgbClr val="535353"/>
                </a:solidFill>
                <a:latin typeface="Arial Black"/>
                <a:cs typeface="Arial Black"/>
              </a:rPr>
              <a:t>the</a:t>
            </a:r>
            <a:r>
              <a:rPr dirty="0" sz="3050" spc="-33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050" spc="-125">
                <a:solidFill>
                  <a:srgbClr val="535353"/>
                </a:solidFill>
                <a:latin typeface="Arial Black"/>
                <a:cs typeface="Arial Black"/>
              </a:rPr>
              <a:t>iFogSim</a:t>
            </a:r>
            <a:r>
              <a:rPr dirty="0" sz="3050" spc="-32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050" spc="-10">
                <a:solidFill>
                  <a:srgbClr val="535353"/>
                </a:solidFill>
                <a:latin typeface="Arial Black"/>
                <a:cs typeface="Arial Black"/>
              </a:rPr>
              <a:t>simulation.</a:t>
            </a:r>
            <a:endParaRPr sz="3050">
              <a:latin typeface="Arial Black"/>
              <a:cs typeface="Arial Black"/>
            </a:endParaRPr>
          </a:p>
          <a:p>
            <a:pPr algn="ctr" marL="215900">
              <a:lnSpc>
                <a:spcPct val="100000"/>
              </a:lnSpc>
              <a:spcBef>
                <a:spcPts val="2355"/>
              </a:spcBef>
            </a:pPr>
            <a:r>
              <a:rPr dirty="0" sz="4050" spc="-10">
                <a:latin typeface="Arial Black"/>
                <a:cs typeface="Arial Black"/>
              </a:rPr>
              <a:t>Workflow</a:t>
            </a:r>
            <a:endParaRPr sz="4050">
              <a:latin typeface="Arial Black"/>
              <a:cs typeface="Arial Black"/>
            </a:endParaRPr>
          </a:p>
          <a:p>
            <a:pPr algn="ctr" lvl="1" marL="275590" marR="75565" indent="-275590">
              <a:lnSpc>
                <a:spcPct val="100000"/>
              </a:lnSpc>
              <a:spcBef>
                <a:spcPts val="1530"/>
              </a:spcBef>
              <a:buSzPct val="65079"/>
              <a:buAutoNum type="arabicPeriod"/>
              <a:tabLst>
                <a:tab pos="275590" algn="l"/>
                <a:tab pos="11723370" algn="l"/>
              </a:tabLst>
            </a:pPr>
            <a:r>
              <a:rPr dirty="0" sz="3150" spc="-95">
                <a:solidFill>
                  <a:srgbClr val="535353"/>
                </a:solidFill>
                <a:latin typeface="Arial Black"/>
                <a:cs typeface="Arial Black"/>
              </a:rPr>
              <a:t>Initialize</a:t>
            </a:r>
            <a:r>
              <a:rPr dirty="0" sz="3150" spc="-40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150" spc="-10">
                <a:solidFill>
                  <a:srgbClr val="535353"/>
                </a:solidFill>
                <a:latin typeface="Arial Black"/>
                <a:cs typeface="Arial Black"/>
              </a:rPr>
              <a:t>CloudSim</a:t>
            </a:r>
            <a:r>
              <a:rPr dirty="0" sz="3150">
                <a:solidFill>
                  <a:srgbClr val="535353"/>
                </a:solidFill>
                <a:latin typeface="Arial Black"/>
                <a:cs typeface="Arial Black"/>
              </a:rPr>
              <a:t>	</a:t>
            </a:r>
            <a:r>
              <a:rPr dirty="0" sz="3150" spc="-100">
                <a:solidFill>
                  <a:srgbClr val="535353"/>
                </a:solidFill>
                <a:latin typeface="Arial Black"/>
                <a:cs typeface="Arial Black"/>
              </a:rPr>
              <a:t>2.Create</a:t>
            </a:r>
            <a:r>
              <a:rPr dirty="0" sz="3150" spc="-34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150" spc="-140">
                <a:solidFill>
                  <a:srgbClr val="535353"/>
                </a:solidFill>
                <a:latin typeface="Arial Black"/>
                <a:cs typeface="Arial Black"/>
              </a:rPr>
              <a:t>Fog</a:t>
            </a:r>
            <a:r>
              <a:rPr dirty="0" sz="3150" spc="-27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150" spc="-10">
                <a:solidFill>
                  <a:srgbClr val="535353"/>
                </a:solidFill>
                <a:latin typeface="Arial Black"/>
                <a:cs typeface="Arial Black"/>
              </a:rPr>
              <a:t>Devices</a:t>
            </a:r>
            <a:endParaRPr sz="31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3150">
              <a:latin typeface="Arial Black"/>
              <a:cs typeface="Arial Black"/>
            </a:endParaRPr>
          </a:p>
          <a:p>
            <a:pPr algn="ctr" marL="380365" indent="-374650">
              <a:lnSpc>
                <a:spcPct val="100000"/>
              </a:lnSpc>
              <a:buSzPct val="84126"/>
              <a:buAutoNum type="arabicPeriod" startAt="3"/>
              <a:tabLst>
                <a:tab pos="380365" algn="l"/>
              </a:tabLst>
            </a:pPr>
            <a:r>
              <a:rPr dirty="0" sz="3150" spc="-60">
                <a:solidFill>
                  <a:srgbClr val="535353"/>
                </a:solidFill>
                <a:latin typeface="Arial Black"/>
                <a:cs typeface="Arial Black"/>
              </a:rPr>
              <a:t>Create</a:t>
            </a:r>
            <a:r>
              <a:rPr dirty="0" sz="3150" spc="-43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150" spc="-10">
                <a:solidFill>
                  <a:srgbClr val="535353"/>
                </a:solidFill>
                <a:latin typeface="Arial Black"/>
                <a:cs typeface="Arial Black"/>
              </a:rPr>
              <a:t>Controller</a:t>
            </a:r>
            <a:endParaRPr sz="31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850"/>
              </a:spcBef>
              <a:buClr>
                <a:srgbClr val="535353"/>
              </a:buClr>
              <a:buFont typeface="Arial Black"/>
              <a:buAutoNum type="arabicPeriod" startAt="3"/>
            </a:pPr>
            <a:endParaRPr sz="3150">
              <a:latin typeface="Arial Black"/>
              <a:cs typeface="Arial Black"/>
            </a:endParaRPr>
          </a:p>
          <a:p>
            <a:pPr marL="7118984" indent="-443230">
              <a:lnSpc>
                <a:spcPct val="100000"/>
              </a:lnSpc>
              <a:buSzPct val="84126"/>
              <a:buAutoNum type="arabicPeriod" startAt="3"/>
              <a:tabLst>
                <a:tab pos="7118984" algn="l"/>
              </a:tabLst>
            </a:pPr>
            <a:r>
              <a:rPr dirty="0" sz="3150" spc="-60">
                <a:solidFill>
                  <a:srgbClr val="535353"/>
                </a:solidFill>
                <a:latin typeface="Arial Black"/>
                <a:cs typeface="Arial Black"/>
              </a:rPr>
              <a:t>Create</a:t>
            </a:r>
            <a:r>
              <a:rPr dirty="0" sz="3150" spc="-42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150" spc="-10">
                <a:solidFill>
                  <a:srgbClr val="535353"/>
                </a:solidFill>
                <a:latin typeface="Arial Black"/>
                <a:cs typeface="Arial Black"/>
              </a:rPr>
              <a:t>Application</a:t>
            </a:r>
            <a:endParaRPr sz="3150">
              <a:latin typeface="Arial Black"/>
              <a:cs typeface="Arial Black"/>
            </a:endParaRPr>
          </a:p>
          <a:p>
            <a:pPr algn="ctr" marL="556895">
              <a:lnSpc>
                <a:spcPts val="3265"/>
              </a:lnSpc>
              <a:spcBef>
                <a:spcPts val="3979"/>
              </a:spcBef>
            </a:pPr>
            <a:r>
              <a:rPr dirty="0" sz="2750" spc="-55">
                <a:latin typeface="Arial Black"/>
                <a:cs typeface="Arial Black"/>
              </a:rPr>
              <a:t>sensor</a:t>
            </a:r>
            <a:r>
              <a:rPr dirty="0" sz="2750" spc="-300">
                <a:latin typeface="Arial Black"/>
                <a:cs typeface="Arial Black"/>
              </a:rPr>
              <a:t> </a:t>
            </a:r>
            <a:r>
              <a:rPr dirty="0" sz="2750" spc="-220">
                <a:latin typeface="Arial Black"/>
                <a:cs typeface="Arial Black"/>
              </a:rPr>
              <a:t>→</a:t>
            </a:r>
            <a:r>
              <a:rPr dirty="0" sz="2750" spc="-295">
                <a:latin typeface="Arial Black"/>
                <a:cs typeface="Arial Black"/>
              </a:rPr>
              <a:t> </a:t>
            </a:r>
            <a:r>
              <a:rPr dirty="0" sz="2750" spc="-45">
                <a:latin typeface="Arial Black"/>
                <a:cs typeface="Arial Black"/>
              </a:rPr>
              <a:t>context</a:t>
            </a:r>
            <a:r>
              <a:rPr dirty="0" sz="2750" spc="-225">
                <a:latin typeface="Arial Black"/>
                <a:cs typeface="Arial Black"/>
              </a:rPr>
              <a:t> </a:t>
            </a:r>
            <a:r>
              <a:rPr dirty="0" sz="2750">
                <a:latin typeface="Arial Black"/>
                <a:cs typeface="Arial Black"/>
              </a:rPr>
              <a:t>module</a:t>
            </a:r>
            <a:r>
              <a:rPr dirty="0" sz="2750" spc="-295">
                <a:latin typeface="Arial Black"/>
                <a:cs typeface="Arial Black"/>
              </a:rPr>
              <a:t> </a:t>
            </a:r>
            <a:r>
              <a:rPr dirty="0" sz="2750" spc="-220">
                <a:latin typeface="Arial Black"/>
                <a:cs typeface="Arial Black"/>
              </a:rPr>
              <a:t>→</a:t>
            </a:r>
            <a:r>
              <a:rPr dirty="0" sz="2750" spc="-229">
                <a:latin typeface="Arial Black"/>
                <a:cs typeface="Arial Black"/>
              </a:rPr>
              <a:t> </a:t>
            </a:r>
            <a:r>
              <a:rPr dirty="0" sz="2750" spc="-45">
                <a:latin typeface="Arial Black"/>
                <a:cs typeface="Arial Black"/>
              </a:rPr>
              <a:t>allocator</a:t>
            </a:r>
            <a:r>
              <a:rPr dirty="0" sz="2750" spc="-295">
                <a:latin typeface="Arial Black"/>
                <a:cs typeface="Arial Black"/>
              </a:rPr>
              <a:t> </a:t>
            </a:r>
            <a:r>
              <a:rPr dirty="0" sz="2750">
                <a:latin typeface="Arial Black"/>
                <a:cs typeface="Arial Black"/>
              </a:rPr>
              <a:t>module</a:t>
            </a:r>
            <a:r>
              <a:rPr dirty="0" sz="2750" spc="-295">
                <a:latin typeface="Arial Black"/>
                <a:cs typeface="Arial Black"/>
              </a:rPr>
              <a:t> </a:t>
            </a:r>
            <a:r>
              <a:rPr dirty="0" sz="2750" spc="-220">
                <a:latin typeface="Arial Black"/>
                <a:cs typeface="Arial Black"/>
              </a:rPr>
              <a:t>→</a:t>
            </a:r>
            <a:r>
              <a:rPr dirty="0" sz="2750" spc="-290">
                <a:latin typeface="Arial Black"/>
                <a:cs typeface="Arial Black"/>
              </a:rPr>
              <a:t> </a:t>
            </a:r>
            <a:r>
              <a:rPr dirty="0" sz="2750" spc="-175">
                <a:latin typeface="Arial Black"/>
                <a:cs typeface="Arial Black"/>
              </a:rPr>
              <a:t>V2V</a:t>
            </a:r>
            <a:r>
              <a:rPr dirty="0" sz="2750" spc="-295">
                <a:latin typeface="Arial Black"/>
                <a:cs typeface="Arial Black"/>
              </a:rPr>
              <a:t> </a:t>
            </a:r>
            <a:r>
              <a:rPr dirty="0" sz="2750" spc="-10">
                <a:latin typeface="Arial Black"/>
                <a:cs typeface="Arial Black"/>
              </a:rPr>
              <a:t>module.</a:t>
            </a:r>
            <a:endParaRPr sz="2750">
              <a:latin typeface="Arial Black"/>
              <a:cs typeface="Arial Black"/>
            </a:endParaRPr>
          </a:p>
          <a:p>
            <a:pPr algn="ctr" marL="349885" marR="1445260" indent="-349885">
              <a:lnSpc>
                <a:spcPts val="3745"/>
              </a:lnSpc>
              <a:buSzPct val="84126"/>
              <a:buAutoNum type="arabicPeriod" startAt="5"/>
              <a:tabLst>
                <a:tab pos="349885" algn="l"/>
                <a:tab pos="10203180" algn="l"/>
              </a:tabLst>
            </a:pPr>
            <a:r>
              <a:rPr dirty="0" sz="3150" spc="-40">
                <a:solidFill>
                  <a:srgbClr val="535353"/>
                </a:solidFill>
                <a:latin typeface="Arial Black"/>
                <a:cs typeface="Arial Black"/>
              </a:rPr>
              <a:t>Module</a:t>
            </a:r>
            <a:r>
              <a:rPr dirty="0" sz="3150" spc="-35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150" spc="-10">
                <a:solidFill>
                  <a:srgbClr val="535353"/>
                </a:solidFill>
                <a:latin typeface="Arial Black"/>
                <a:cs typeface="Arial Black"/>
              </a:rPr>
              <a:t>Placement</a:t>
            </a:r>
            <a:r>
              <a:rPr dirty="0" sz="3150">
                <a:solidFill>
                  <a:srgbClr val="535353"/>
                </a:solidFill>
                <a:latin typeface="Arial Black"/>
                <a:cs typeface="Arial Black"/>
              </a:rPr>
              <a:t>	</a:t>
            </a:r>
            <a:r>
              <a:rPr dirty="0" sz="3150" spc="-200">
                <a:solidFill>
                  <a:srgbClr val="535353"/>
                </a:solidFill>
                <a:latin typeface="Arial Black"/>
                <a:cs typeface="Arial Black"/>
              </a:rPr>
              <a:t>6.</a:t>
            </a:r>
            <a:r>
              <a:rPr dirty="0" sz="3150" spc="-36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150" spc="-30">
                <a:solidFill>
                  <a:srgbClr val="535353"/>
                </a:solidFill>
                <a:latin typeface="Arial Black"/>
                <a:cs typeface="Arial Black"/>
              </a:rPr>
              <a:t>Add</a:t>
            </a:r>
            <a:r>
              <a:rPr dirty="0" sz="3150" spc="-36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150" spc="-45">
                <a:solidFill>
                  <a:srgbClr val="535353"/>
                </a:solidFill>
                <a:latin typeface="Arial Black"/>
                <a:cs typeface="Arial Black"/>
              </a:rPr>
              <a:t>Custom</a:t>
            </a:r>
            <a:r>
              <a:rPr dirty="0" sz="3150" spc="-28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3150" spc="-10">
                <a:solidFill>
                  <a:srgbClr val="535353"/>
                </a:solidFill>
                <a:latin typeface="Arial Black"/>
                <a:cs typeface="Arial Black"/>
              </a:rPr>
              <a:t>Entities</a:t>
            </a:r>
            <a:endParaRPr sz="31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1315" y="1733664"/>
            <a:ext cx="9646683" cy="70675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97163" y="-41039"/>
            <a:ext cx="6123305" cy="56578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550" spc="-45"/>
              <a:t>ContextGeneratorModule</a:t>
            </a:r>
            <a:endParaRPr sz="3550"/>
          </a:p>
        </p:txBody>
      </p:sp>
      <p:sp>
        <p:nvSpPr>
          <p:cNvPr id="4" name="object 4" descr=""/>
          <p:cNvSpPr txBox="1"/>
          <p:nvPr/>
        </p:nvSpPr>
        <p:spPr>
          <a:xfrm>
            <a:off x="28060" y="560286"/>
            <a:ext cx="17191990" cy="955484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4973320" marR="5080" indent="-4791710">
              <a:lnSpc>
                <a:spcPct val="110400"/>
              </a:lnSpc>
              <a:spcBef>
                <a:spcPts val="170"/>
              </a:spcBef>
              <a:tabLst>
                <a:tab pos="2306955" algn="l"/>
              </a:tabLst>
            </a:pPr>
            <a:r>
              <a:rPr dirty="0" baseline="1763" sz="4725" spc="-15">
                <a:latin typeface="Arial Black"/>
                <a:cs typeface="Arial Black"/>
              </a:rPr>
              <a:t>Purpose:</a:t>
            </a:r>
            <a:r>
              <a:rPr dirty="0" baseline="1763" sz="4725">
                <a:latin typeface="Arial Black"/>
                <a:cs typeface="Arial Black"/>
              </a:rPr>
              <a:t>	</a:t>
            </a:r>
            <a:r>
              <a:rPr dirty="0" sz="2650" spc="-130">
                <a:solidFill>
                  <a:srgbClr val="535353"/>
                </a:solidFill>
                <a:latin typeface="Arial Black"/>
                <a:cs typeface="Arial Black"/>
              </a:rPr>
              <a:t>This</a:t>
            </a:r>
            <a:r>
              <a:rPr dirty="0" sz="2650" spc="-30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>
                <a:solidFill>
                  <a:srgbClr val="535353"/>
                </a:solidFill>
                <a:latin typeface="Arial Black"/>
                <a:cs typeface="Arial Black"/>
              </a:rPr>
              <a:t>is</a:t>
            </a:r>
            <a:r>
              <a:rPr dirty="0" sz="2650" spc="34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-95">
                <a:solidFill>
                  <a:srgbClr val="535353"/>
                </a:solidFill>
                <a:latin typeface="Arial Black"/>
                <a:cs typeface="Arial Black"/>
              </a:rPr>
              <a:t>a</a:t>
            </a:r>
            <a:r>
              <a:rPr dirty="0" sz="2650" spc="-24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-45">
                <a:solidFill>
                  <a:srgbClr val="535353"/>
                </a:solidFill>
                <a:latin typeface="Arial Black"/>
                <a:cs typeface="Arial Black"/>
              </a:rPr>
              <a:t>lightweight</a:t>
            </a:r>
            <a:r>
              <a:rPr dirty="0" sz="2650" spc="-25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-20">
                <a:solidFill>
                  <a:srgbClr val="535353"/>
                </a:solidFill>
                <a:latin typeface="Arial Black"/>
                <a:cs typeface="Arial Black"/>
              </a:rPr>
              <a:t>module</a:t>
            </a:r>
            <a:r>
              <a:rPr dirty="0" sz="2650" spc="-38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-10">
                <a:solidFill>
                  <a:srgbClr val="535353"/>
                </a:solidFill>
                <a:latin typeface="Arial Black"/>
                <a:cs typeface="Arial Black"/>
              </a:rPr>
              <a:t>that</a:t>
            </a:r>
            <a:r>
              <a:rPr dirty="0" sz="2650" spc="-24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-40">
                <a:solidFill>
                  <a:srgbClr val="535353"/>
                </a:solidFill>
                <a:latin typeface="Arial Black"/>
                <a:cs typeface="Arial Black"/>
              </a:rPr>
              <a:t>periodically</a:t>
            </a:r>
            <a:r>
              <a:rPr dirty="0" sz="2650" spc="-36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-65">
                <a:solidFill>
                  <a:srgbClr val="535353"/>
                </a:solidFill>
                <a:latin typeface="Arial Black"/>
                <a:cs typeface="Arial Black"/>
              </a:rPr>
              <a:t>generates</a:t>
            </a:r>
            <a:r>
              <a:rPr dirty="0" sz="2650" spc="-35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-60">
                <a:solidFill>
                  <a:srgbClr val="535353"/>
                </a:solidFill>
                <a:latin typeface="Arial Black"/>
                <a:cs typeface="Arial Black"/>
              </a:rPr>
              <a:t>context</a:t>
            </a:r>
            <a:r>
              <a:rPr dirty="0" sz="2650" spc="-32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-45">
                <a:solidFill>
                  <a:srgbClr val="535353"/>
                </a:solidFill>
                <a:latin typeface="Arial Black"/>
                <a:cs typeface="Arial Black"/>
              </a:rPr>
              <a:t>tuples</a:t>
            </a:r>
            <a:r>
              <a:rPr dirty="0" sz="2650" spc="-29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-50">
                <a:solidFill>
                  <a:srgbClr val="535353"/>
                </a:solidFill>
                <a:latin typeface="Arial Black"/>
                <a:cs typeface="Arial Black"/>
              </a:rPr>
              <a:t>(Clear,</a:t>
            </a:r>
            <a:r>
              <a:rPr dirty="0" sz="2650" spc="-25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-10">
                <a:solidFill>
                  <a:srgbClr val="535353"/>
                </a:solidFill>
                <a:latin typeface="Arial Black"/>
                <a:cs typeface="Arial Black"/>
              </a:rPr>
              <a:t>Rainy, </a:t>
            </a:r>
            <a:r>
              <a:rPr dirty="0" sz="2650">
                <a:solidFill>
                  <a:srgbClr val="535353"/>
                </a:solidFill>
                <a:latin typeface="Arial Black"/>
                <a:cs typeface="Arial Black"/>
              </a:rPr>
              <a:t>Cloudy)</a:t>
            </a:r>
            <a:r>
              <a:rPr dirty="0" sz="2650" spc="-28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>
                <a:solidFill>
                  <a:srgbClr val="535353"/>
                </a:solidFill>
                <a:latin typeface="Arial Black"/>
                <a:cs typeface="Arial Black"/>
              </a:rPr>
              <a:t>to</a:t>
            </a:r>
            <a:r>
              <a:rPr dirty="0" sz="2650" spc="-31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-75">
                <a:solidFill>
                  <a:srgbClr val="535353"/>
                </a:solidFill>
                <a:latin typeface="Arial Black"/>
                <a:cs typeface="Arial Black"/>
              </a:rPr>
              <a:t>simulate</a:t>
            </a:r>
            <a:r>
              <a:rPr dirty="0" sz="2650" spc="-31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-50">
                <a:solidFill>
                  <a:srgbClr val="535353"/>
                </a:solidFill>
                <a:latin typeface="Arial Black"/>
                <a:cs typeface="Arial Black"/>
              </a:rPr>
              <a:t>environmental</a:t>
            </a:r>
            <a:r>
              <a:rPr dirty="0" sz="2650" spc="-254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-10">
                <a:solidFill>
                  <a:srgbClr val="535353"/>
                </a:solidFill>
                <a:latin typeface="Arial Black"/>
                <a:cs typeface="Arial Black"/>
              </a:rPr>
              <a:t>driving</a:t>
            </a:r>
            <a:r>
              <a:rPr dirty="0" sz="2650" spc="-254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-10">
                <a:solidFill>
                  <a:srgbClr val="535353"/>
                </a:solidFill>
                <a:latin typeface="Arial Black"/>
                <a:cs typeface="Arial Black"/>
              </a:rPr>
              <a:t>conditions.</a:t>
            </a:r>
            <a:endParaRPr sz="2650">
              <a:latin typeface="Arial Black"/>
              <a:cs typeface="Arial Black"/>
            </a:endParaRPr>
          </a:p>
          <a:p>
            <a:pPr marL="125095" marR="13847444" indent="56515">
              <a:lnSpc>
                <a:spcPct val="118100"/>
              </a:lnSpc>
              <a:spcBef>
                <a:spcPts val="395"/>
              </a:spcBef>
            </a:pPr>
            <a:r>
              <a:rPr dirty="0" sz="3150" spc="-10">
                <a:latin typeface="Arial Black"/>
                <a:cs typeface="Arial Black"/>
              </a:rPr>
              <a:t>Workflow </a:t>
            </a:r>
            <a:r>
              <a:rPr dirty="0" sz="3150" spc="-55">
                <a:latin typeface="Arial Black"/>
                <a:cs typeface="Arial Black"/>
              </a:rPr>
              <a:t>processEvent()</a:t>
            </a:r>
            <a:endParaRPr sz="3150">
              <a:latin typeface="Arial Black"/>
              <a:cs typeface="Arial Black"/>
            </a:endParaRPr>
          </a:p>
          <a:p>
            <a:pPr marL="125095">
              <a:lnSpc>
                <a:spcPts val="2920"/>
              </a:lnSpc>
              <a:spcBef>
                <a:spcPts val="1310"/>
              </a:spcBef>
            </a:pPr>
            <a:r>
              <a:rPr dirty="0" sz="2450" spc="-80">
                <a:solidFill>
                  <a:srgbClr val="535353"/>
                </a:solidFill>
                <a:latin typeface="Arial Black"/>
                <a:cs typeface="Arial Black"/>
              </a:rPr>
              <a:t>Checks</a:t>
            </a:r>
            <a:r>
              <a:rPr dirty="0" sz="2450" spc="-254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50">
                <a:solidFill>
                  <a:srgbClr val="535353"/>
                </a:solidFill>
                <a:latin typeface="Arial Black"/>
                <a:cs typeface="Arial Black"/>
              </a:rPr>
              <a:t>if</a:t>
            </a:r>
            <a:r>
              <a:rPr dirty="0" sz="2450" spc="-34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50" spc="-25">
                <a:solidFill>
                  <a:srgbClr val="535353"/>
                </a:solidFill>
                <a:latin typeface="Arial Black"/>
                <a:cs typeface="Arial Black"/>
              </a:rPr>
              <a:t>the</a:t>
            </a:r>
            <a:r>
              <a:rPr dirty="0" sz="2450" spc="-31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50" spc="-70">
                <a:solidFill>
                  <a:srgbClr val="535353"/>
                </a:solidFill>
                <a:latin typeface="Arial Black"/>
                <a:cs typeface="Arial Black"/>
              </a:rPr>
              <a:t>event</a:t>
            </a:r>
            <a:r>
              <a:rPr dirty="0" sz="2450" spc="-28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50" spc="-30">
                <a:solidFill>
                  <a:srgbClr val="535353"/>
                </a:solidFill>
                <a:latin typeface="Arial Black"/>
                <a:cs typeface="Arial Black"/>
              </a:rPr>
              <a:t>tag</a:t>
            </a:r>
            <a:r>
              <a:rPr dirty="0" sz="2450" spc="-20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50" spc="-125">
                <a:solidFill>
                  <a:srgbClr val="535353"/>
                </a:solidFill>
                <a:latin typeface="Arial Black"/>
                <a:cs typeface="Arial Black"/>
              </a:rPr>
              <a:t>is</a:t>
            </a:r>
            <a:r>
              <a:rPr dirty="0" sz="2450" spc="-36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50" spc="-10">
                <a:solidFill>
                  <a:srgbClr val="535353"/>
                </a:solidFill>
                <a:latin typeface="Arial Black"/>
                <a:cs typeface="Arial Black"/>
              </a:rPr>
              <a:t>1000.</a:t>
            </a:r>
            <a:endParaRPr sz="2450">
              <a:latin typeface="Arial Black"/>
              <a:cs typeface="Arial Black"/>
            </a:endParaRPr>
          </a:p>
          <a:p>
            <a:pPr marL="105410">
              <a:lnSpc>
                <a:spcPts val="2860"/>
              </a:lnSpc>
            </a:pPr>
            <a:r>
              <a:rPr dirty="0" sz="2400" spc="-75">
                <a:solidFill>
                  <a:srgbClr val="535353"/>
                </a:solidFill>
                <a:latin typeface="Arial Black"/>
                <a:cs typeface="Arial Black"/>
              </a:rPr>
              <a:t>Generates</a:t>
            </a:r>
            <a:r>
              <a:rPr dirty="0" sz="2400" spc="-25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00" spc="-80">
                <a:solidFill>
                  <a:srgbClr val="535353"/>
                </a:solidFill>
                <a:latin typeface="Arial Black"/>
                <a:cs typeface="Arial Black"/>
              </a:rPr>
              <a:t>a</a:t>
            </a:r>
            <a:r>
              <a:rPr dirty="0" sz="2400" spc="-20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00" spc="-65">
                <a:solidFill>
                  <a:srgbClr val="535353"/>
                </a:solidFill>
                <a:latin typeface="Arial Black"/>
                <a:cs typeface="Arial Black"/>
              </a:rPr>
              <a:t>new</a:t>
            </a:r>
            <a:r>
              <a:rPr dirty="0" sz="2400" spc="-30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00" spc="-60">
                <a:solidFill>
                  <a:srgbClr val="535353"/>
                </a:solidFill>
                <a:latin typeface="Arial Black"/>
                <a:cs typeface="Arial Black"/>
              </a:rPr>
              <a:t>context</a:t>
            </a:r>
            <a:r>
              <a:rPr dirty="0" sz="2400" spc="-20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00" spc="-50">
                <a:solidFill>
                  <a:srgbClr val="535353"/>
                </a:solidFill>
                <a:latin typeface="Arial Black"/>
                <a:cs typeface="Arial Black"/>
              </a:rPr>
              <a:t>label</a:t>
            </a:r>
            <a:r>
              <a:rPr dirty="0" sz="2400" spc="-20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00" spc="-40">
                <a:solidFill>
                  <a:srgbClr val="535353"/>
                </a:solidFill>
                <a:latin typeface="Arial Black"/>
                <a:cs typeface="Arial Black"/>
              </a:rPr>
              <a:t>(Clear,</a:t>
            </a:r>
            <a:r>
              <a:rPr dirty="0" sz="2400" spc="-19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00" spc="-125">
                <a:solidFill>
                  <a:srgbClr val="535353"/>
                </a:solidFill>
                <a:latin typeface="Arial Black"/>
                <a:cs typeface="Arial Black"/>
              </a:rPr>
              <a:t>Rainy,</a:t>
            </a:r>
            <a:r>
              <a:rPr dirty="0" sz="2400" spc="-26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00" spc="-10">
                <a:solidFill>
                  <a:srgbClr val="535353"/>
                </a:solidFill>
                <a:latin typeface="Arial Black"/>
                <a:cs typeface="Arial Black"/>
              </a:rPr>
              <a:t>Cloudy)</a:t>
            </a:r>
            <a:endParaRPr sz="2400">
              <a:latin typeface="Arial Black"/>
              <a:cs typeface="Arial Black"/>
            </a:endParaRPr>
          </a:p>
          <a:p>
            <a:pPr algn="ctr" marL="168275" marR="8689340" indent="-97790">
              <a:lnSpc>
                <a:spcPct val="111600"/>
              </a:lnSpc>
              <a:spcBef>
                <a:spcPts val="105"/>
              </a:spcBef>
            </a:pPr>
            <a:r>
              <a:rPr dirty="0" sz="2400" spc="-10">
                <a:solidFill>
                  <a:srgbClr val="535353"/>
                </a:solidFill>
                <a:latin typeface="Arial Black"/>
                <a:cs typeface="Arial Black"/>
              </a:rPr>
              <a:t>and</a:t>
            </a:r>
            <a:r>
              <a:rPr dirty="0" sz="2400" spc="-26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00" spc="-75">
                <a:solidFill>
                  <a:srgbClr val="535353"/>
                </a:solidFill>
                <a:latin typeface="Arial Black"/>
                <a:cs typeface="Arial Black"/>
              </a:rPr>
              <a:t>sends</a:t>
            </a:r>
            <a:r>
              <a:rPr dirty="0" sz="2400" spc="-254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00" spc="-10">
                <a:solidFill>
                  <a:srgbClr val="535353"/>
                </a:solidFill>
                <a:latin typeface="Arial Black"/>
                <a:cs typeface="Arial Black"/>
              </a:rPr>
              <a:t>it</a:t>
            </a:r>
            <a:r>
              <a:rPr dirty="0" sz="2400" spc="-28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535353"/>
                </a:solidFill>
                <a:latin typeface="Arial Black"/>
                <a:cs typeface="Arial Black"/>
              </a:rPr>
              <a:t>to</a:t>
            </a:r>
            <a:r>
              <a:rPr dirty="0" sz="2400" spc="-33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00" spc="-10">
                <a:solidFill>
                  <a:srgbClr val="535353"/>
                </a:solidFill>
                <a:latin typeface="Arial Black"/>
                <a:cs typeface="Arial Black"/>
              </a:rPr>
              <a:t>the</a:t>
            </a:r>
            <a:r>
              <a:rPr dirty="0" sz="2400" spc="-31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00" spc="-55">
                <a:solidFill>
                  <a:srgbClr val="535353"/>
                </a:solidFill>
                <a:latin typeface="Arial Black"/>
                <a:cs typeface="Arial Black"/>
              </a:rPr>
              <a:t>Allocator</a:t>
            </a:r>
            <a:r>
              <a:rPr dirty="0" sz="2400" spc="-26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00" spc="-25">
                <a:solidFill>
                  <a:srgbClr val="535353"/>
                </a:solidFill>
                <a:latin typeface="Arial Black"/>
                <a:cs typeface="Arial Black"/>
              </a:rPr>
              <a:t>Module</a:t>
            </a:r>
            <a:r>
              <a:rPr dirty="0" sz="2400" spc="-31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00" spc="-30">
                <a:solidFill>
                  <a:srgbClr val="535353"/>
                </a:solidFill>
                <a:latin typeface="Arial Black"/>
                <a:cs typeface="Arial Black"/>
              </a:rPr>
              <a:t>with</a:t>
            </a:r>
            <a:r>
              <a:rPr dirty="0" sz="2400" spc="-28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00" spc="-20">
                <a:solidFill>
                  <a:srgbClr val="535353"/>
                </a:solidFill>
                <a:latin typeface="Arial Black"/>
                <a:cs typeface="Arial Black"/>
              </a:rPr>
              <a:t>tag</a:t>
            </a:r>
            <a:r>
              <a:rPr dirty="0" sz="2400" spc="-229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00" spc="-10">
                <a:solidFill>
                  <a:srgbClr val="535353"/>
                </a:solidFill>
                <a:latin typeface="Arial Black"/>
                <a:cs typeface="Arial Black"/>
              </a:rPr>
              <a:t>2000. </a:t>
            </a:r>
            <a:r>
              <a:rPr dirty="0" sz="2450" spc="-95">
                <a:solidFill>
                  <a:srgbClr val="535353"/>
                </a:solidFill>
                <a:latin typeface="Arial Black"/>
                <a:cs typeface="Arial Black"/>
              </a:rPr>
              <a:t>Reschedules</a:t>
            </a:r>
            <a:r>
              <a:rPr dirty="0" sz="2450" spc="-26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50" spc="-45">
                <a:solidFill>
                  <a:srgbClr val="535353"/>
                </a:solidFill>
                <a:latin typeface="Arial Black"/>
                <a:cs typeface="Arial Black"/>
              </a:rPr>
              <a:t>itself</a:t>
            </a:r>
            <a:r>
              <a:rPr dirty="0" sz="2450" spc="-34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50" spc="-20">
                <a:solidFill>
                  <a:srgbClr val="535353"/>
                </a:solidFill>
                <a:latin typeface="Arial Black"/>
                <a:cs typeface="Arial Black"/>
              </a:rPr>
              <a:t>to</a:t>
            </a:r>
            <a:r>
              <a:rPr dirty="0" sz="2450" spc="-33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50">
                <a:solidFill>
                  <a:srgbClr val="535353"/>
                </a:solidFill>
                <a:latin typeface="Arial Black"/>
                <a:cs typeface="Arial Black"/>
              </a:rPr>
              <a:t>trigger</a:t>
            </a:r>
            <a:r>
              <a:rPr dirty="0" sz="2450" spc="-33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50" spc="-25">
                <a:solidFill>
                  <a:srgbClr val="535353"/>
                </a:solidFill>
                <a:latin typeface="Arial Black"/>
                <a:cs typeface="Arial Black"/>
              </a:rPr>
              <a:t>the</a:t>
            </a:r>
            <a:r>
              <a:rPr dirty="0" sz="2450" spc="-26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50" spc="-85">
                <a:solidFill>
                  <a:srgbClr val="535353"/>
                </a:solidFill>
                <a:latin typeface="Arial Black"/>
                <a:cs typeface="Arial Black"/>
              </a:rPr>
              <a:t>next</a:t>
            </a:r>
            <a:r>
              <a:rPr dirty="0" sz="2450" spc="-26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50" spc="-70">
                <a:solidFill>
                  <a:srgbClr val="535353"/>
                </a:solidFill>
                <a:latin typeface="Arial Black"/>
                <a:cs typeface="Arial Black"/>
              </a:rPr>
              <a:t>context</a:t>
            </a:r>
            <a:r>
              <a:rPr dirty="0" sz="2450" spc="-254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50" spc="-10">
                <a:solidFill>
                  <a:srgbClr val="535353"/>
                </a:solidFill>
                <a:latin typeface="Arial Black"/>
                <a:cs typeface="Arial Black"/>
              </a:rPr>
              <a:t>event after</a:t>
            </a:r>
            <a:r>
              <a:rPr dirty="0" sz="2450" spc="-34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50" spc="-25">
                <a:solidFill>
                  <a:srgbClr val="535353"/>
                </a:solidFill>
                <a:latin typeface="Arial Black"/>
                <a:cs typeface="Arial Black"/>
              </a:rPr>
              <a:t>the</a:t>
            </a:r>
            <a:r>
              <a:rPr dirty="0" sz="2450" spc="-32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50" spc="-55">
                <a:solidFill>
                  <a:srgbClr val="535353"/>
                </a:solidFill>
                <a:latin typeface="Arial Black"/>
                <a:cs typeface="Arial Black"/>
              </a:rPr>
              <a:t>given</a:t>
            </a:r>
            <a:r>
              <a:rPr dirty="0" sz="2450" spc="-21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450" spc="-10">
                <a:solidFill>
                  <a:srgbClr val="535353"/>
                </a:solidFill>
                <a:latin typeface="Arial Black"/>
                <a:cs typeface="Arial Black"/>
              </a:rPr>
              <a:t>period.</a:t>
            </a:r>
            <a:endParaRPr sz="24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24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dirty="0" sz="3150" spc="-10">
                <a:latin typeface="Arial Black"/>
                <a:cs typeface="Arial Black"/>
              </a:rPr>
              <a:t>generateContextLabel()</a:t>
            </a:r>
            <a:endParaRPr sz="3150">
              <a:latin typeface="Arial Black"/>
              <a:cs typeface="Arial Black"/>
            </a:endParaRPr>
          </a:p>
          <a:p>
            <a:pPr marL="1936750" marR="10259695" indent="-1840864">
              <a:lnSpc>
                <a:spcPct val="115999"/>
              </a:lnSpc>
              <a:spcBef>
                <a:spcPts val="650"/>
              </a:spcBef>
            </a:pPr>
            <a:r>
              <a:rPr dirty="0" sz="2250" spc="-55">
                <a:solidFill>
                  <a:srgbClr val="535353"/>
                </a:solidFill>
                <a:latin typeface="Arial Black"/>
                <a:cs typeface="Arial Black"/>
              </a:rPr>
              <a:t>Randomly</a:t>
            </a:r>
            <a:r>
              <a:rPr dirty="0" sz="2250" spc="-28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250" spc="-85">
                <a:solidFill>
                  <a:srgbClr val="535353"/>
                </a:solidFill>
                <a:latin typeface="Arial Black"/>
                <a:cs typeface="Arial Black"/>
              </a:rPr>
              <a:t>selects</a:t>
            </a:r>
            <a:r>
              <a:rPr dirty="0" sz="2250" spc="-21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250" spc="-55">
                <a:solidFill>
                  <a:srgbClr val="535353"/>
                </a:solidFill>
                <a:latin typeface="Arial Black"/>
                <a:cs typeface="Arial Black"/>
              </a:rPr>
              <a:t>an</a:t>
            </a:r>
            <a:r>
              <a:rPr dirty="0" sz="2250" spc="-22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250" spc="-50">
                <a:solidFill>
                  <a:srgbClr val="535353"/>
                </a:solidFill>
                <a:latin typeface="Arial Black"/>
                <a:cs typeface="Arial Black"/>
              </a:rPr>
              <a:t>environmental</a:t>
            </a:r>
            <a:r>
              <a:rPr dirty="0" sz="2250" spc="-22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250" spc="-10">
                <a:solidFill>
                  <a:srgbClr val="535353"/>
                </a:solidFill>
                <a:latin typeface="Arial Black"/>
                <a:cs typeface="Arial Black"/>
              </a:rPr>
              <a:t>condition </a:t>
            </a:r>
            <a:r>
              <a:rPr dirty="0" sz="2250" spc="-45">
                <a:solidFill>
                  <a:srgbClr val="535353"/>
                </a:solidFill>
                <a:latin typeface="Arial Black"/>
                <a:cs typeface="Arial Black"/>
              </a:rPr>
              <a:t>based</a:t>
            </a:r>
            <a:r>
              <a:rPr dirty="0" sz="2250" spc="-254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250" spc="-25">
                <a:solidFill>
                  <a:srgbClr val="535353"/>
                </a:solidFill>
                <a:latin typeface="Arial Black"/>
                <a:cs typeface="Arial Black"/>
              </a:rPr>
              <a:t>on</a:t>
            </a:r>
            <a:r>
              <a:rPr dirty="0" sz="2250" spc="-204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250" spc="-10">
                <a:solidFill>
                  <a:srgbClr val="535353"/>
                </a:solidFill>
                <a:latin typeface="Arial Black"/>
                <a:cs typeface="Arial Black"/>
              </a:rPr>
              <a:t>probability.</a:t>
            </a:r>
            <a:endParaRPr sz="2250">
              <a:latin typeface="Arial Black"/>
              <a:cs typeface="Arial Black"/>
            </a:endParaRPr>
          </a:p>
          <a:p>
            <a:pPr algn="ctr" marR="11501755">
              <a:lnSpc>
                <a:spcPct val="100000"/>
              </a:lnSpc>
              <a:spcBef>
                <a:spcPts val="1030"/>
              </a:spcBef>
            </a:pPr>
            <a:r>
              <a:rPr dirty="0" sz="2100" spc="-65">
                <a:solidFill>
                  <a:srgbClr val="535353"/>
                </a:solidFill>
                <a:latin typeface="Arial Black"/>
                <a:cs typeface="Arial Black"/>
              </a:rPr>
              <a:t>Possible</a:t>
            </a:r>
            <a:r>
              <a:rPr dirty="0" sz="2100" spc="-23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100" spc="-10">
                <a:solidFill>
                  <a:srgbClr val="535353"/>
                </a:solidFill>
                <a:latin typeface="Arial Black"/>
                <a:cs typeface="Arial Black"/>
              </a:rPr>
              <a:t>outputs:</a:t>
            </a:r>
            <a:endParaRPr sz="2100">
              <a:latin typeface="Arial Black"/>
              <a:cs typeface="Arial Black"/>
            </a:endParaRPr>
          </a:p>
          <a:p>
            <a:pPr algn="ctr" marR="11502390">
              <a:lnSpc>
                <a:spcPct val="100000"/>
              </a:lnSpc>
              <a:spcBef>
                <a:spcPts val="330"/>
              </a:spcBef>
            </a:pPr>
            <a:r>
              <a:rPr dirty="0" sz="1800" spc="-105">
                <a:solidFill>
                  <a:srgbClr val="535353"/>
                </a:solidFill>
                <a:latin typeface="Arial Black"/>
                <a:cs typeface="Arial Black"/>
              </a:rPr>
              <a:t>"CONTEXT_TUPLE_HIGH_CLEAR"</a:t>
            </a:r>
            <a:r>
              <a:rPr dirty="0" sz="1800" spc="2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1800" spc="-10">
                <a:solidFill>
                  <a:srgbClr val="535353"/>
                </a:solidFill>
                <a:latin typeface="Arial Black"/>
                <a:cs typeface="Arial Black"/>
              </a:rPr>
              <a:t>(25%)</a:t>
            </a:r>
            <a:endParaRPr sz="1800">
              <a:latin typeface="Arial Black"/>
              <a:cs typeface="Arial Black"/>
            </a:endParaRPr>
          </a:p>
          <a:p>
            <a:pPr algn="ctr" marR="11501120">
              <a:lnSpc>
                <a:spcPct val="100000"/>
              </a:lnSpc>
              <a:spcBef>
                <a:spcPts val="390"/>
              </a:spcBef>
            </a:pPr>
            <a:r>
              <a:rPr dirty="0" sz="1800" spc="-95">
                <a:solidFill>
                  <a:srgbClr val="535353"/>
                </a:solidFill>
                <a:latin typeface="Arial Black"/>
                <a:cs typeface="Arial Black"/>
              </a:rPr>
              <a:t>"CONTEXT_TUPLE_LOW_RAINY"</a:t>
            </a:r>
            <a:r>
              <a:rPr dirty="0" sz="1800" spc="-9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1800" spc="-10">
                <a:solidFill>
                  <a:srgbClr val="535353"/>
                </a:solidFill>
                <a:latin typeface="Arial Black"/>
                <a:cs typeface="Arial Black"/>
              </a:rPr>
              <a:t>(35%)</a:t>
            </a:r>
            <a:endParaRPr sz="1800">
              <a:latin typeface="Arial Black"/>
              <a:cs typeface="Arial Black"/>
            </a:endParaRPr>
          </a:p>
          <a:p>
            <a:pPr algn="ctr" marR="11453495">
              <a:lnSpc>
                <a:spcPct val="100000"/>
              </a:lnSpc>
              <a:spcBef>
                <a:spcPts val="390"/>
              </a:spcBef>
            </a:pPr>
            <a:r>
              <a:rPr dirty="0" sz="1800" spc="-95">
                <a:solidFill>
                  <a:srgbClr val="535353"/>
                </a:solidFill>
                <a:latin typeface="Arial Black"/>
                <a:cs typeface="Arial Black"/>
              </a:rPr>
              <a:t>“CONTEXT_TUPLE_MEDIUM_CLOUDY"</a:t>
            </a:r>
            <a:r>
              <a:rPr dirty="0" sz="1800" spc="-1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1800" spc="-10">
                <a:solidFill>
                  <a:srgbClr val="535353"/>
                </a:solidFill>
                <a:latin typeface="Arial Black"/>
                <a:cs typeface="Arial Black"/>
              </a:rPr>
              <a:t>(40%)</a:t>
            </a:r>
            <a:endParaRPr sz="1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955"/>
              </a:spcBef>
            </a:pPr>
            <a:endParaRPr sz="1800">
              <a:latin typeface="Arial Black"/>
              <a:cs typeface="Arial Black"/>
            </a:endParaRPr>
          </a:p>
          <a:p>
            <a:pPr algn="ctr" marR="2860040">
              <a:lnSpc>
                <a:spcPct val="100000"/>
              </a:lnSpc>
            </a:pPr>
            <a:r>
              <a:rPr dirty="0" sz="2750" spc="-10">
                <a:latin typeface="Arial Black"/>
                <a:cs typeface="Arial Black"/>
              </a:rPr>
              <a:t>Highlight:</a:t>
            </a:r>
            <a:endParaRPr sz="2750">
              <a:latin typeface="Arial Black"/>
              <a:cs typeface="Arial Black"/>
            </a:endParaRPr>
          </a:p>
          <a:p>
            <a:pPr algn="ctr" marL="530225" marR="1616710">
              <a:lnSpc>
                <a:spcPct val="114399"/>
              </a:lnSpc>
              <a:spcBef>
                <a:spcPts val="370"/>
              </a:spcBef>
            </a:pPr>
            <a:r>
              <a:rPr dirty="0" sz="2950" spc="-145">
                <a:latin typeface="Arial Black"/>
                <a:cs typeface="Arial Black"/>
              </a:rPr>
              <a:t>This</a:t>
            </a:r>
            <a:r>
              <a:rPr dirty="0" sz="2950" spc="-330">
                <a:latin typeface="Arial Black"/>
                <a:cs typeface="Arial Black"/>
              </a:rPr>
              <a:t> </a:t>
            </a:r>
            <a:r>
              <a:rPr dirty="0" sz="2950" spc="-10">
                <a:latin typeface="Arial Black"/>
                <a:cs typeface="Arial Black"/>
              </a:rPr>
              <a:t>module</a:t>
            </a:r>
            <a:r>
              <a:rPr dirty="0" sz="2950" spc="-335">
                <a:latin typeface="Arial Black"/>
                <a:cs typeface="Arial Black"/>
              </a:rPr>
              <a:t> </a:t>
            </a:r>
            <a:r>
              <a:rPr dirty="0" sz="2950" spc="-155">
                <a:latin typeface="Arial Black"/>
                <a:cs typeface="Arial Black"/>
              </a:rPr>
              <a:t>is</a:t>
            </a:r>
            <a:r>
              <a:rPr dirty="0" sz="2950" spc="-415">
                <a:latin typeface="Arial Black"/>
                <a:cs typeface="Arial Black"/>
              </a:rPr>
              <a:t> </a:t>
            </a:r>
            <a:r>
              <a:rPr dirty="0" sz="2950" spc="-10">
                <a:latin typeface="Arial Black"/>
                <a:cs typeface="Arial Black"/>
              </a:rPr>
              <a:t>the</a:t>
            </a:r>
            <a:r>
              <a:rPr dirty="0" sz="2950" spc="-405">
                <a:latin typeface="Arial Black"/>
                <a:cs typeface="Arial Black"/>
              </a:rPr>
              <a:t> </a:t>
            </a:r>
            <a:r>
              <a:rPr dirty="0" sz="2950" spc="-10">
                <a:latin typeface="Arial Black"/>
                <a:cs typeface="Arial Black"/>
              </a:rPr>
              <a:t>entry</a:t>
            </a:r>
            <a:r>
              <a:rPr dirty="0" sz="2950" spc="-330">
                <a:latin typeface="Arial Black"/>
                <a:cs typeface="Arial Black"/>
              </a:rPr>
              <a:t> </a:t>
            </a:r>
            <a:r>
              <a:rPr dirty="0" sz="2950" spc="-10">
                <a:latin typeface="Arial Black"/>
                <a:cs typeface="Arial Black"/>
              </a:rPr>
              <a:t>point</a:t>
            </a:r>
            <a:r>
              <a:rPr dirty="0" sz="2950" spc="-335">
                <a:latin typeface="Arial Black"/>
                <a:cs typeface="Arial Black"/>
              </a:rPr>
              <a:t> </a:t>
            </a:r>
            <a:r>
              <a:rPr dirty="0" sz="2950" spc="55">
                <a:latin typeface="Arial Black"/>
                <a:cs typeface="Arial Black"/>
              </a:rPr>
              <a:t>of</a:t>
            </a:r>
            <a:r>
              <a:rPr dirty="0" sz="2950" spc="-350">
                <a:latin typeface="Arial Black"/>
                <a:cs typeface="Arial Black"/>
              </a:rPr>
              <a:t> </a:t>
            </a:r>
            <a:r>
              <a:rPr dirty="0" sz="2950" spc="-25">
                <a:latin typeface="Arial Black"/>
                <a:cs typeface="Arial Black"/>
              </a:rPr>
              <a:t>real-</a:t>
            </a:r>
            <a:r>
              <a:rPr dirty="0" sz="2950" spc="-30">
                <a:latin typeface="Arial Black"/>
                <a:cs typeface="Arial Black"/>
              </a:rPr>
              <a:t>world</a:t>
            </a:r>
            <a:r>
              <a:rPr dirty="0" sz="2950" spc="-335">
                <a:latin typeface="Arial Black"/>
                <a:cs typeface="Arial Black"/>
              </a:rPr>
              <a:t> </a:t>
            </a:r>
            <a:r>
              <a:rPr dirty="0" sz="2950" spc="-45">
                <a:latin typeface="Arial Black"/>
                <a:cs typeface="Arial Black"/>
              </a:rPr>
              <a:t>data</a:t>
            </a:r>
            <a:r>
              <a:rPr dirty="0" sz="2950" spc="-270">
                <a:latin typeface="Arial Black"/>
                <a:cs typeface="Arial Black"/>
              </a:rPr>
              <a:t> </a:t>
            </a:r>
            <a:r>
              <a:rPr dirty="0" sz="2950" spc="-65">
                <a:latin typeface="Arial Black"/>
                <a:cs typeface="Arial Black"/>
              </a:rPr>
              <a:t>in</a:t>
            </a:r>
            <a:r>
              <a:rPr dirty="0" sz="2950" spc="-355">
                <a:latin typeface="Arial Black"/>
                <a:cs typeface="Arial Black"/>
              </a:rPr>
              <a:t> </a:t>
            </a:r>
            <a:r>
              <a:rPr dirty="0" sz="2950" spc="-10">
                <a:latin typeface="Arial Black"/>
                <a:cs typeface="Arial Black"/>
              </a:rPr>
              <a:t>the</a:t>
            </a:r>
            <a:r>
              <a:rPr dirty="0" sz="2950" spc="-390">
                <a:latin typeface="Arial Black"/>
                <a:cs typeface="Arial Black"/>
              </a:rPr>
              <a:t> </a:t>
            </a:r>
            <a:r>
              <a:rPr dirty="0" sz="2950" spc="-65">
                <a:latin typeface="Arial Black"/>
                <a:cs typeface="Arial Black"/>
              </a:rPr>
              <a:t>simulation</a:t>
            </a:r>
            <a:r>
              <a:rPr dirty="0" sz="2950" spc="-270">
                <a:latin typeface="Arial Black"/>
                <a:cs typeface="Arial Black"/>
              </a:rPr>
              <a:t> →</a:t>
            </a:r>
            <a:r>
              <a:rPr dirty="0" sz="2950" spc="-275">
                <a:latin typeface="Arial Black"/>
                <a:cs typeface="Arial Black"/>
              </a:rPr>
              <a:t> </a:t>
            </a:r>
            <a:r>
              <a:rPr dirty="0" sz="2950" spc="-30">
                <a:latin typeface="Arial Black"/>
                <a:cs typeface="Arial Black"/>
              </a:rPr>
              <a:t>it</a:t>
            </a:r>
            <a:r>
              <a:rPr dirty="0" sz="2950" spc="-270">
                <a:latin typeface="Arial Black"/>
                <a:cs typeface="Arial Black"/>
              </a:rPr>
              <a:t> </a:t>
            </a:r>
            <a:r>
              <a:rPr dirty="0" sz="2950" spc="-10">
                <a:latin typeface="Arial Black"/>
                <a:cs typeface="Arial Black"/>
              </a:rPr>
              <a:t>mimics </a:t>
            </a:r>
            <a:r>
              <a:rPr dirty="0" sz="2950" spc="-20">
                <a:latin typeface="Arial Black"/>
                <a:cs typeface="Arial Black"/>
              </a:rPr>
              <a:t>sensors/environment</a:t>
            </a:r>
            <a:r>
              <a:rPr dirty="0" sz="2950" spc="-235">
                <a:latin typeface="Arial Black"/>
                <a:cs typeface="Arial Black"/>
              </a:rPr>
              <a:t> </a:t>
            </a:r>
            <a:r>
              <a:rPr dirty="0" sz="2950" spc="-270">
                <a:latin typeface="Arial Black"/>
                <a:cs typeface="Arial Black"/>
              </a:rPr>
              <a:t>→</a:t>
            </a:r>
            <a:r>
              <a:rPr dirty="0" sz="2950" spc="-300">
                <a:latin typeface="Arial Black"/>
                <a:cs typeface="Arial Black"/>
              </a:rPr>
              <a:t> </a:t>
            </a:r>
            <a:r>
              <a:rPr dirty="0" sz="2950" spc="-60">
                <a:latin typeface="Arial Black"/>
                <a:cs typeface="Arial Black"/>
              </a:rPr>
              <a:t>drives</a:t>
            </a:r>
            <a:r>
              <a:rPr dirty="0" sz="2950" spc="-385">
                <a:latin typeface="Arial Black"/>
                <a:cs typeface="Arial Black"/>
              </a:rPr>
              <a:t> </a:t>
            </a:r>
            <a:r>
              <a:rPr dirty="0" sz="2950" spc="-10">
                <a:latin typeface="Arial Black"/>
                <a:cs typeface="Arial Black"/>
              </a:rPr>
              <a:t>the</a:t>
            </a:r>
            <a:r>
              <a:rPr dirty="0" sz="2950" spc="-370">
                <a:latin typeface="Arial Black"/>
                <a:cs typeface="Arial Black"/>
              </a:rPr>
              <a:t> </a:t>
            </a:r>
            <a:r>
              <a:rPr dirty="0" sz="2950" spc="-55">
                <a:latin typeface="Arial Black"/>
                <a:cs typeface="Arial Black"/>
              </a:rPr>
              <a:t>entire</a:t>
            </a:r>
            <a:r>
              <a:rPr dirty="0" sz="2950" spc="-370">
                <a:latin typeface="Arial Black"/>
                <a:cs typeface="Arial Black"/>
              </a:rPr>
              <a:t> </a:t>
            </a:r>
            <a:r>
              <a:rPr dirty="0" sz="2950" spc="-45">
                <a:latin typeface="Arial Black"/>
                <a:cs typeface="Arial Black"/>
              </a:rPr>
              <a:t>decision-</a:t>
            </a:r>
            <a:r>
              <a:rPr dirty="0" sz="2950">
                <a:latin typeface="Arial Black"/>
                <a:cs typeface="Arial Black"/>
              </a:rPr>
              <a:t>making</a:t>
            </a:r>
            <a:r>
              <a:rPr dirty="0" sz="2950" spc="-300">
                <a:latin typeface="Arial Black"/>
                <a:cs typeface="Arial Black"/>
              </a:rPr>
              <a:t> </a:t>
            </a:r>
            <a:r>
              <a:rPr dirty="0" sz="2950" spc="-10">
                <a:latin typeface="Arial Black"/>
                <a:cs typeface="Arial Black"/>
              </a:rPr>
              <a:t>chain.</a:t>
            </a:r>
            <a:endParaRPr sz="2950">
              <a:latin typeface="Arial Black"/>
              <a:cs typeface="Arial Black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7014803" y="0"/>
            <a:ext cx="1273810" cy="1273810"/>
          </a:xfrm>
          <a:custGeom>
            <a:avLst/>
            <a:gdLst/>
            <a:ahLst/>
            <a:cxnLst/>
            <a:rect l="l" t="t" r="r" b="b"/>
            <a:pathLst>
              <a:path w="1273809" h="1273810">
                <a:moveTo>
                  <a:pt x="1273196" y="0"/>
                </a:moveTo>
                <a:lnTo>
                  <a:pt x="0" y="0"/>
                </a:lnTo>
                <a:lnTo>
                  <a:pt x="1273196" y="1273196"/>
                </a:lnTo>
                <a:lnTo>
                  <a:pt x="127319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106" y="0"/>
            <a:ext cx="3280078" cy="2097031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0" y="9033381"/>
            <a:ext cx="1254125" cy="1254125"/>
          </a:xfrm>
          <a:custGeom>
            <a:avLst/>
            <a:gdLst/>
            <a:ahLst/>
            <a:cxnLst/>
            <a:rect l="l" t="t" r="r" b="b"/>
            <a:pathLst>
              <a:path w="1254125" h="1254125">
                <a:moveTo>
                  <a:pt x="0" y="1253618"/>
                </a:moveTo>
                <a:lnTo>
                  <a:pt x="1253618" y="1253618"/>
                </a:lnTo>
                <a:lnTo>
                  <a:pt x="0" y="0"/>
                </a:lnTo>
                <a:lnTo>
                  <a:pt x="0" y="125361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8779553"/>
            <a:ext cx="856615" cy="1507490"/>
            <a:chOff x="0" y="8779553"/>
            <a:chExt cx="856615" cy="150749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704460"/>
              <a:ext cx="743713" cy="58253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016831"/>
              <a:ext cx="856491" cy="127016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8779553"/>
              <a:ext cx="718736" cy="1507446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16968190" y="0"/>
            <a:ext cx="1320165" cy="1320165"/>
          </a:xfrm>
          <a:custGeom>
            <a:avLst/>
            <a:gdLst/>
            <a:ahLst/>
            <a:cxnLst/>
            <a:rect l="l" t="t" r="r" b="b"/>
            <a:pathLst>
              <a:path w="1320165" h="1320165">
                <a:moveTo>
                  <a:pt x="1319808" y="0"/>
                </a:moveTo>
                <a:lnTo>
                  <a:pt x="0" y="0"/>
                </a:lnTo>
                <a:lnTo>
                  <a:pt x="1319808" y="1319808"/>
                </a:lnTo>
                <a:lnTo>
                  <a:pt x="1319808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0" y="-171"/>
            <a:ext cx="2884805" cy="1729105"/>
            <a:chOff x="0" y="-171"/>
            <a:chExt cx="2884805" cy="1729105"/>
          </a:xfrm>
        </p:grpSpPr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-171"/>
              <a:ext cx="956296" cy="172893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1151047" cy="1399101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2884223" cy="1305888"/>
            </a:xfrm>
            <a:prstGeom prst="rect">
              <a:avLst/>
            </a:prstGeom>
          </p:spPr>
        </p:pic>
      </p:grpSp>
      <p:pic>
        <p:nvPicPr>
          <p:cNvPr id="11" name="object 1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88056" y="2444174"/>
            <a:ext cx="8639174" cy="5838824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0966" rIns="0" bIns="0" rtlCol="0" vert="horz">
            <a:spAutoFit/>
          </a:bodyPr>
          <a:lstStyle/>
          <a:p>
            <a:pPr marL="1437640">
              <a:lnSpc>
                <a:spcPct val="100000"/>
              </a:lnSpc>
              <a:spcBef>
                <a:spcPts val="90"/>
              </a:spcBef>
            </a:pPr>
            <a:r>
              <a:rPr dirty="0" sz="3550" spc="-60"/>
              <a:t>Adaptive</a:t>
            </a:r>
            <a:r>
              <a:rPr dirty="0" sz="3550" spc="-445"/>
              <a:t> </a:t>
            </a:r>
            <a:r>
              <a:rPr dirty="0" sz="3550" spc="-80"/>
              <a:t>Allocator</a:t>
            </a:r>
            <a:r>
              <a:rPr dirty="0" sz="3550" spc="-365"/>
              <a:t> </a:t>
            </a:r>
            <a:r>
              <a:rPr dirty="0" sz="3550" spc="-10"/>
              <a:t>Module</a:t>
            </a:r>
            <a:endParaRPr sz="3550"/>
          </a:p>
        </p:txBody>
      </p:sp>
      <p:sp>
        <p:nvSpPr>
          <p:cNvPr id="13" name="object 13" descr=""/>
          <p:cNvSpPr txBox="1"/>
          <p:nvPr/>
        </p:nvSpPr>
        <p:spPr>
          <a:xfrm>
            <a:off x="164263" y="1195144"/>
            <a:ext cx="17993995" cy="88538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5134610" marR="476250" indent="-5057140">
              <a:lnSpc>
                <a:spcPct val="112999"/>
              </a:lnSpc>
              <a:spcBef>
                <a:spcPts val="110"/>
              </a:spcBef>
            </a:pPr>
            <a:r>
              <a:rPr dirty="0" sz="2750" spc="-60">
                <a:latin typeface="Arial Black"/>
                <a:cs typeface="Arial Black"/>
              </a:rPr>
              <a:t>Purpose:</a:t>
            </a:r>
            <a:r>
              <a:rPr dirty="0" sz="2750" spc="35">
                <a:latin typeface="Arial Black"/>
                <a:cs typeface="Arial Black"/>
              </a:rPr>
              <a:t> </a:t>
            </a:r>
            <a:r>
              <a:rPr dirty="0" baseline="1028" sz="4050" spc="-179">
                <a:solidFill>
                  <a:srgbClr val="535353"/>
                </a:solidFill>
                <a:latin typeface="Arial Black"/>
                <a:cs typeface="Arial Black"/>
              </a:rPr>
              <a:t>Acts</a:t>
            </a:r>
            <a:r>
              <a:rPr dirty="0" baseline="1028" sz="4050" spc="-434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baseline="1028" sz="4050" spc="-232">
                <a:solidFill>
                  <a:srgbClr val="535353"/>
                </a:solidFill>
                <a:latin typeface="Arial Black"/>
                <a:cs typeface="Arial Black"/>
              </a:rPr>
              <a:t>as</a:t>
            </a:r>
            <a:r>
              <a:rPr dirty="0" baseline="1028" sz="4050" spc="-55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baseline="1028" sz="4050" spc="-30">
                <a:solidFill>
                  <a:srgbClr val="535353"/>
                </a:solidFill>
                <a:latin typeface="Arial Black"/>
                <a:cs typeface="Arial Black"/>
              </a:rPr>
              <a:t>the</a:t>
            </a:r>
            <a:r>
              <a:rPr dirty="0" baseline="1028" sz="4050" spc="-54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baseline="1028" sz="4050" spc="-37">
                <a:solidFill>
                  <a:srgbClr val="535353"/>
                </a:solidFill>
                <a:latin typeface="Arial Black"/>
                <a:cs typeface="Arial Black"/>
              </a:rPr>
              <a:t>decision-</a:t>
            </a:r>
            <a:r>
              <a:rPr dirty="0" baseline="1028" sz="4050" spc="-82">
                <a:solidFill>
                  <a:srgbClr val="535353"/>
                </a:solidFill>
                <a:latin typeface="Arial Black"/>
                <a:cs typeface="Arial Black"/>
              </a:rPr>
              <a:t>making</a:t>
            </a:r>
            <a:r>
              <a:rPr dirty="0" baseline="1028" sz="4050" spc="-37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baseline="1028" sz="4050" spc="-44">
                <a:solidFill>
                  <a:srgbClr val="535353"/>
                </a:solidFill>
                <a:latin typeface="Arial Black"/>
                <a:cs typeface="Arial Black"/>
              </a:rPr>
              <a:t>unit</a:t>
            </a:r>
            <a:r>
              <a:rPr dirty="0" baseline="1028" sz="4050" spc="-472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baseline="1028" sz="4050" spc="-44">
                <a:solidFill>
                  <a:srgbClr val="535353"/>
                </a:solidFill>
                <a:latin typeface="Arial Black"/>
                <a:cs typeface="Arial Black"/>
              </a:rPr>
              <a:t>that</a:t>
            </a:r>
            <a:r>
              <a:rPr dirty="0" baseline="1028" sz="4050" spc="-359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baseline="1028" sz="4050" spc="-112">
                <a:solidFill>
                  <a:srgbClr val="535353"/>
                </a:solidFill>
                <a:latin typeface="Arial Black"/>
                <a:cs typeface="Arial Black"/>
              </a:rPr>
              <a:t>integrates</a:t>
            </a:r>
            <a:r>
              <a:rPr dirty="0" baseline="1028" sz="4050" spc="-547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baseline="1028" sz="4050" spc="-52">
                <a:solidFill>
                  <a:srgbClr val="535353"/>
                </a:solidFill>
                <a:latin typeface="Arial Black"/>
                <a:cs typeface="Arial Black"/>
              </a:rPr>
              <a:t>Computational</a:t>
            </a:r>
            <a:r>
              <a:rPr dirty="0" baseline="1028" sz="4050" spc="-352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baseline="1028" sz="4050" spc="-104">
                <a:solidFill>
                  <a:srgbClr val="535353"/>
                </a:solidFill>
                <a:latin typeface="Arial Black"/>
                <a:cs typeface="Arial Black"/>
              </a:rPr>
              <a:t>Intelligence</a:t>
            </a:r>
            <a:r>
              <a:rPr dirty="0" baseline="1028" sz="4050" spc="-442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baseline="1028" sz="4050" spc="-75">
                <a:solidFill>
                  <a:srgbClr val="535353"/>
                </a:solidFill>
                <a:latin typeface="Arial Black"/>
                <a:cs typeface="Arial Black"/>
              </a:rPr>
              <a:t>(GA</a:t>
            </a:r>
            <a:r>
              <a:rPr dirty="0" baseline="1028" sz="4050" spc="-45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baseline="1028" sz="4050" spc="-382">
                <a:solidFill>
                  <a:srgbClr val="535353"/>
                </a:solidFill>
                <a:latin typeface="Arial Black"/>
                <a:cs typeface="Arial Black"/>
              </a:rPr>
              <a:t>+</a:t>
            </a:r>
            <a:r>
              <a:rPr dirty="0" baseline="1028" sz="4050" spc="-359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baseline="1028" sz="4050" spc="-30">
                <a:solidFill>
                  <a:srgbClr val="535353"/>
                </a:solidFill>
                <a:latin typeface="Arial Black"/>
                <a:cs typeface="Arial Black"/>
              </a:rPr>
              <a:t>Fuzzy </a:t>
            </a:r>
            <a:r>
              <a:rPr dirty="0" sz="2700" spc="-55">
                <a:solidFill>
                  <a:srgbClr val="535353"/>
                </a:solidFill>
                <a:latin typeface="Arial Black"/>
                <a:cs typeface="Arial Black"/>
              </a:rPr>
              <a:t>Logic)</a:t>
            </a:r>
            <a:r>
              <a:rPr dirty="0" sz="2700" spc="-31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00" spc="-20">
                <a:solidFill>
                  <a:srgbClr val="535353"/>
                </a:solidFill>
                <a:latin typeface="Arial Black"/>
                <a:cs typeface="Arial Black"/>
              </a:rPr>
              <a:t>to</a:t>
            </a:r>
            <a:r>
              <a:rPr dirty="0" sz="2700" spc="-29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00" spc="-85">
                <a:solidFill>
                  <a:srgbClr val="535353"/>
                </a:solidFill>
                <a:latin typeface="Arial Black"/>
                <a:cs typeface="Arial Black"/>
              </a:rPr>
              <a:t>allocate</a:t>
            </a:r>
            <a:r>
              <a:rPr dirty="0" sz="2700" spc="-29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00" spc="-85">
                <a:solidFill>
                  <a:srgbClr val="535353"/>
                </a:solidFill>
                <a:latin typeface="Arial Black"/>
                <a:cs typeface="Arial Black"/>
              </a:rPr>
              <a:t>resources</a:t>
            </a:r>
            <a:r>
              <a:rPr dirty="0" sz="2700" spc="-28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00" spc="-30">
                <a:solidFill>
                  <a:srgbClr val="535353"/>
                </a:solidFill>
                <a:latin typeface="Arial Black"/>
                <a:cs typeface="Arial Black"/>
              </a:rPr>
              <a:t>and</a:t>
            </a:r>
            <a:r>
              <a:rPr dirty="0" sz="2700" spc="-31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00">
                <a:solidFill>
                  <a:srgbClr val="535353"/>
                </a:solidFill>
                <a:latin typeface="Arial Black"/>
                <a:cs typeface="Arial Black"/>
              </a:rPr>
              <a:t>trigger</a:t>
            </a:r>
            <a:r>
              <a:rPr dirty="0" sz="2700" spc="-36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00" spc="-185">
                <a:solidFill>
                  <a:srgbClr val="535353"/>
                </a:solidFill>
                <a:latin typeface="Arial Black"/>
                <a:cs typeface="Arial Black"/>
              </a:rPr>
              <a:t>V2V</a:t>
            </a:r>
            <a:r>
              <a:rPr dirty="0" sz="2700" spc="-29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700" spc="-10">
                <a:solidFill>
                  <a:srgbClr val="535353"/>
                </a:solidFill>
                <a:latin typeface="Arial Black"/>
                <a:cs typeface="Arial Black"/>
              </a:rPr>
              <a:t>alerts.</a:t>
            </a:r>
            <a:endParaRPr sz="27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354"/>
              </a:spcBef>
            </a:pPr>
            <a:r>
              <a:rPr dirty="0" sz="2750" spc="-210">
                <a:latin typeface="Arial Black"/>
                <a:cs typeface="Arial Black"/>
              </a:rPr>
              <a:t>Key</a:t>
            </a:r>
            <a:r>
              <a:rPr dirty="0" sz="2750" spc="-310">
                <a:latin typeface="Arial Black"/>
                <a:cs typeface="Arial Black"/>
              </a:rPr>
              <a:t> </a:t>
            </a:r>
            <a:r>
              <a:rPr dirty="0" sz="2750" spc="-95">
                <a:latin typeface="Arial Black"/>
                <a:cs typeface="Arial Black"/>
              </a:rPr>
              <a:t>Functions</a:t>
            </a:r>
            <a:r>
              <a:rPr dirty="0" sz="2750" spc="-300">
                <a:latin typeface="Arial Black"/>
                <a:cs typeface="Arial Black"/>
              </a:rPr>
              <a:t> </a:t>
            </a:r>
            <a:r>
              <a:rPr dirty="0" sz="2750" spc="-445">
                <a:latin typeface="Arial Black"/>
                <a:cs typeface="Arial Black"/>
              </a:rPr>
              <a:t>&amp;</a:t>
            </a:r>
            <a:r>
              <a:rPr dirty="0" sz="2750" spc="-430">
                <a:latin typeface="Arial Black"/>
                <a:cs typeface="Arial Black"/>
              </a:rPr>
              <a:t> </a:t>
            </a:r>
            <a:r>
              <a:rPr dirty="0" sz="2750" spc="-10">
                <a:latin typeface="Arial Black"/>
                <a:cs typeface="Arial Black"/>
              </a:rPr>
              <a:t>Workflow:</a:t>
            </a:r>
            <a:endParaRPr sz="2750">
              <a:latin typeface="Arial Black"/>
              <a:cs typeface="Arial Black"/>
            </a:endParaRPr>
          </a:p>
          <a:p>
            <a:pPr marL="77470">
              <a:lnSpc>
                <a:spcPct val="100000"/>
              </a:lnSpc>
              <a:spcBef>
                <a:spcPts val="2800"/>
              </a:spcBef>
            </a:pPr>
            <a:r>
              <a:rPr dirty="0" sz="2750" spc="-10">
                <a:latin typeface="Arial Black"/>
                <a:cs typeface="Arial Black"/>
              </a:rPr>
              <a:t>startEntity()</a:t>
            </a:r>
            <a:endParaRPr sz="2750">
              <a:latin typeface="Arial Black"/>
              <a:cs typeface="Arial Black"/>
            </a:endParaRPr>
          </a:p>
          <a:p>
            <a:pPr marL="233045">
              <a:lnSpc>
                <a:spcPct val="100000"/>
              </a:lnSpc>
              <a:spcBef>
                <a:spcPts val="900"/>
              </a:spcBef>
            </a:pPr>
            <a:r>
              <a:rPr dirty="0" sz="2250" spc="-85">
                <a:solidFill>
                  <a:srgbClr val="535353"/>
                </a:solidFill>
                <a:latin typeface="Arial Black"/>
                <a:cs typeface="Arial Black"/>
              </a:rPr>
              <a:t>Initializes</a:t>
            </a:r>
            <a:r>
              <a:rPr dirty="0" sz="2250" spc="-28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250" spc="-10">
                <a:solidFill>
                  <a:srgbClr val="535353"/>
                </a:solidFill>
                <a:latin typeface="Arial Black"/>
                <a:cs typeface="Arial Black"/>
              </a:rPr>
              <a:t>the</a:t>
            </a:r>
            <a:r>
              <a:rPr dirty="0" sz="2250" spc="-21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250" spc="-60">
                <a:solidFill>
                  <a:srgbClr val="535353"/>
                </a:solidFill>
                <a:latin typeface="Arial Black"/>
                <a:cs typeface="Arial Black"/>
              </a:rPr>
              <a:t>allocator</a:t>
            </a:r>
            <a:r>
              <a:rPr dirty="0" sz="2250" spc="-21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250" spc="-25">
                <a:solidFill>
                  <a:srgbClr val="535353"/>
                </a:solidFill>
                <a:latin typeface="Arial Black"/>
                <a:cs typeface="Arial Black"/>
              </a:rPr>
              <a:t>module</a:t>
            </a:r>
            <a:r>
              <a:rPr dirty="0" sz="2250" spc="-27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250" spc="-45">
                <a:solidFill>
                  <a:srgbClr val="535353"/>
                </a:solidFill>
                <a:latin typeface="Arial Black"/>
                <a:cs typeface="Arial Black"/>
              </a:rPr>
              <a:t>when</a:t>
            </a:r>
            <a:r>
              <a:rPr dirty="0" sz="2250" spc="-21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250" spc="-60">
                <a:solidFill>
                  <a:srgbClr val="535353"/>
                </a:solidFill>
                <a:latin typeface="Arial Black"/>
                <a:cs typeface="Arial Black"/>
              </a:rPr>
              <a:t>simulation</a:t>
            </a:r>
            <a:r>
              <a:rPr dirty="0" sz="2250" spc="-15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250" spc="-10">
                <a:solidFill>
                  <a:srgbClr val="535353"/>
                </a:solidFill>
                <a:latin typeface="Arial Black"/>
                <a:cs typeface="Arial Black"/>
              </a:rPr>
              <a:t>begins.</a:t>
            </a:r>
            <a:endParaRPr sz="2250">
              <a:latin typeface="Arial Black"/>
              <a:cs typeface="Arial Black"/>
            </a:endParaRPr>
          </a:p>
          <a:p>
            <a:pPr marL="77470">
              <a:lnSpc>
                <a:spcPct val="100000"/>
              </a:lnSpc>
              <a:spcBef>
                <a:spcPts val="1850"/>
              </a:spcBef>
            </a:pPr>
            <a:r>
              <a:rPr dirty="0" sz="2750" spc="-10">
                <a:latin typeface="Arial Black"/>
                <a:cs typeface="Arial Black"/>
              </a:rPr>
              <a:t>processEvent()</a:t>
            </a:r>
            <a:endParaRPr sz="2750">
              <a:latin typeface="Arial Black"/>
              <a:cs typeface="Arial Black"/>
            </a:endParaRPr>
          </a:p>
          <a:p>
            <a:pPr marL="293370">
              <a:lnSpc>
                <a:spcPct val="100000"/>
              </a:lnSpc>
              <a:spcBef>
                <a:spcPts val="1805"/>
              </a:spcBef>
            </a:pPr>
            <a:r>
              <a:rPr dirty="0" sz="2250" spc="-110">
                <a:solidFill>
                  <a:srgbClr val="535353"/>
                </a:solidFill>
                <a:latin typeface="Arial Black"/>
                <a:cs typeface="Arial Black"/>
              </a:rPr>
              <a:t>Listens</a:t>
            </a:r>
            <a:r>
              <a:rPr dirty="0" sz="2250" spc="-28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250">
                <a:solidFill>
                  <a:srgbClr val="535353"/>
                </a:solidFill>
                <a:latin typeface="Arial Black"/>
                <a:cs typeface="Arial Black"/>
              </a:rPr>
              <a:t>for</a:t>
            </a:r>
            <a:r>
              <a:rPr dirty="0" sz="2250" spc="-26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250" spc="-60">
                <a:solidFill>
                  <a:srgbClr val="535353"/>
                </a:solidFill>
                <a:latin typeface="Arial Black"/>
                <a:cs typeface="Arial Black"/>
              </a:rPr>
              <a:t>context</a:t>
            </a:r>
            <a:r>
              <a:rPr dirty="0" sz="2250" spc="-21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250" spc="-75">
                <a:solidFill>
                  <a:srgbClr val="535353"/>
                </a:solidFill>
                <a:latin typeface="Arial Black"/>
                <a:cs typeface="Arial Black"/>
              </a:rPr>
              <a:t>events</a:t>
            </a:r>
            <a:r>
              <a:rPr dirty="0" sz="2250" spc="-204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250">
                <a:solidFill>
                  <a:srgbClr val="535353"/>
                </a:solidFill>
                <a:latin typeface="Arial Black"/>
                <a:cs typeface="Arial Black"/>
              </a:rPr>
              <a:t>(tag</a:t>
            </a:r>
            <a:r>
              <a:rPr dirty="0" sz="2250" spc="-17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250" spc="-10">
                <a:solidFill>
                  <a:srgbClr val="535353"/>
                </a:solidFill>
                <a:latin typeface="Arial Black"/>
                <a:cs typeface="Arial Black"/>
              </a:rPr>
              <a:t>2000).</a:t>
            </a:r>
            <a:endParaRPr sz="2250">
              <a:latin typeface="Arial Black"/>
              <a:cs typeface="Arial Black"/>
            </a:endParaRPr>
          </a:p>
          <a:p>
            <a:pPr marL="2962275" marR="10093325" indent="-2649855">
              <a:lnSpc>
                <a:spcPct val="113900"/>
              </a:lnSpc>
              <a:spcBef>
                <a:spcPts val="525"/>
              </a:spcBef>
            </a:pPr>
            <a:r>
              <a:rPr dirty="0" sz="2250" spc="-85">
                <a:solidFill>
                  <a:srgbClr val="535353"/>
                </a:solidFill>
                <a:latin typeface="Arial Black"/>
                <a:cs typeface="Arial Black"/>
              </a:rPr>
              <a:t>Calls</a:t>
            </a:r>
            <a:r>
              <a:rPr dirty="0" sz="2250" spc="-30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250" spc="-135">
                <a:solidFill>
                  <a:srgbClr val="535353"/>
                </a:solidFill>
                <a:latin typeface="Arial Black"/>
                <a:cs typeface="Arial Black"/>
              </a:rPr>
              <a:t>GA</a:t>
            </a:r>
            <a:r>
              <a:rPr dirty="0" sz="2250" spc="-30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250" spc="-55">
                <a:solidFill>
                  <a:srgbClr val="535353"/>
                </a:solidFill>
                <a:latin typeface="Arial Black"/>
                <a:cs typeface="Arial Black"/>
              </a:rPr>
              <a:t>server</a:t>
            </a:r>
            <a:r>
              <a:rPr dirty="0" sz="2250" spc="-32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250" spc="-10">
                <a:solidFill>
                  <a:srgbClr val="535353"/>
                </a:solidFill>
                <a:latin typeface="Arial Black"/>
                <a:cs typeface="Arial Black"/>
              </a:rPr>
              <a:t>to</a:t>
            </a:r>
            <a:r>
              <a:rPr dirty="0" sz="2250" spc="-25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250" spc="-85">
                <a:solidFill>
                  <a:srgbClr val="535353"/>
                </a:solidFill>
                <a:latin typeface="Arial Black"/>
                <a:cs typeface="Arial Black"/>
              </a:rPr>
              <a:t>assign</a:t>
            </a:r>
            <a:r>
              <a:rPr dirty="0" sz="2250" spc="-20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250" spc="-90">
                <a:solidFill>
                  <a:srgbClr val="535353"/>
                </a:solidFill>
                <a:latin typeface="Arial Black"/>
                <a:cs typeface="Arial Black"/>
              </a:rPr>
              <a:t>a</a:t>
            </a:r>
            <a:r>
              <a:rPr dirty="0" sz="2250" spc="-19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250" spc="-10">
                <a:solidFill>
                  <a:srgbClr val="535353"/>
                </a:solidFill>
                <a:latin typeface="Arial Black"/>
                <a:cs typeface="Arial Black"/>
              </a:rPr>
              <a:t>priority</a:t>
            </a:r>
            <a:r>
              <a:rPr dirty="0" sz="2250" spc="-25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250" spc="-55">
                <a:solidFill>
                  <a:srgbClr val="535353"/>
                </a:solidFill>
                <a:latin typeface="Arial Black"/>
                <a:cs typeface="Arial Black"/>
              </a:rPr>
              <a:t>label</a:t>
            </a:r>
            <a:r>
              <a:rPr dirty="0" sz="2250" spc="-20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250" spc="-65">
                <a:solidFill>
                  <a:srgbClr val="535353"/>
                </a:solidFill>
                <a:latin typeface="Arial Black"/>
                <a:cs typeface="Arial Black"/>
              </a:rPr>
              <a:t>(e.g.,</a:t>
            </a:r>
            <a:r>
              <a:rPr dirty="0" sz="2250" spc="-20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250" spc="-55">
                <a:solidFill>
                  <a:srgbClr val="535353"/>
                </a:solidFill>
                <a:latin typeface="Arial Black"/>
                <a:cs typeface="Arial Black"/>
              </a:rPr>
              <a:t>HIGH, </a:t>
            </a:r>
            <a:r>
              <a:rPr dirty="0" sz="2250" spc="-135">
                <a:solidFill>
                  <a:srgbClr val="535353"/>
                </a:solidFill>
                <a:latin typeface="Arial Black"/>
                <a:cs typeface="Arial Black"/>
              </a:rPr>
              <a:t>MEDIUM,</a:t>
            </a:r>
            <a:r>
              <a:rPr dirty="0" sz="2250" spc="-19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250" spc="-10">
                <a:solidFill>
                  <a:srgbClr val="535353"/>
                </a:solidFill>
                <a:latin typeface="Arial Black"/>
                <a:cs typeface="Arial Black"/>
              </a:rPr>
              <a:t>LOW).</a:t>
            </a:r>
            <a:endParaRPr sz="2250">
              <a:latin typeface="Arial Black"/>
              <a:cs typeface="Arial Black"/>
            </a:endParaRPr>
          </a:p>
          <a:p>
            <a:pPr marL="2327910" marR="10749280" indent="-2065655">
              <a:lnSpc>
                <a:spcPct val="113900"/>
              </a:lnSpc>
              <a:spcBef>
                <a:spcPts val="525"/>
              </a:spcBef>
            </a:pPr>
            <a:r>
              <a:rPr dirty="0" sz="2250" spc="-145">
                <a:solidFill>
                  <a:srgbClr val="535353"/>
                </a:solidFill>
                <a:latin typeface="Arial Black"/>
                <a:cs typeface="Arial Black"/>
              </a:rPr>
              <a:t>Passes</a:t>
            </a:r>
            <a:r>
              <a:rPr dirty="0" sz="2250" spc="-29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250" spc="-60">
                <a:solidFill>
                  <a:srgbClr val="535353"/>
                </a:solidFill>
                <a:latin typeface="Arial Black"/>
                <a:cs typeface="Arial Black"/>
              </a:rPr>
              <a:t>this</a:t>
            </a:r>
            <a:r>
              <a:rPr dirty="0" sz="2250" spc="-22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250" spc="-10">
                <a:solidFill>
                  <a:srgbClr val="535353"/>
                </a:solidFill>
                <a:latin typeface="Arial Black"/>
                <a:cs typeface="Arial Black"/>
              </a:rPr>
              <a:t>priority</a:t>
            </a:r>
            <a:r>
              <a:rPr dirty="0" sz="2250" spc="-29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250" spc="-10">
                <a:solidFill>
                  <a:srgbClr val="535353"/>
                </a:solidFill>
                <a:latin typeface="Arial Black"/>
                <a:cs typeface="Arial Black"/>
              </a:rPr>
              <a:t>to</a:t>
            </a:r>
            <a:r>
              <a:rPr dirty="0" sz="2250" spc="-229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250" spc="-100">
                <a:solidFill>
                  <a:srgbClr val="535353"/>
                </a:solidFill>
                <a:latin typeface="Arial Black"/>
                <a:cs typeface="Arial Black"/>
              </a:rPr>
              <a:t>Fuzzy</a:t>
            </a:r>
            <a:r>
              <a:rPr dirty="0" sz="2250" spc="-27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250" spc="-55">
                <a:solidFill>
                  <a:srgbClr val="535353"/>
                </a:solidFill>
                <a:latin typeface="Arial Black"/>
                <a:cs typeface="Arial Black"/>
              </a:rPr>
              <a:t>server</a:t>
            </a:r>
            <a:r>
              <a:rPr dirty="0" sz="2250" spc="-31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250">
                <a:solidFill>
                  <a:srgbClr val="535353"/>
                </a:solidFill>
                <a:latin typeface="Arial Black"/>
                <a:cs typeface="Arial Black"/>
              </a:rPr>
              <a:t>for</a:t>
            </a:r>
            <a:r>
              <a:rPr dirty="0" sz="2250" spc="-229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250" spc="-20">
                <a:solidFill>
                  <a:srgbClr val="535353"/>
                </a:solidFill>
                <a:latin typeface="Arial Black"/>
                <a:cs typeface="Arial Black"/>
              </a:rPr>
              <a:t>resource </a:t>
            </a:r>
            <a:r>
              <a:rPr dirty="0" sz="2250" spc="-60">
                <a:solidFill>
                  <a:srgbClr val="535353"/>
                </a:solidFill>
                <a:latin typeface="Arial Black"/>
                <a:cs typeface="Arial Black"/>
              </a:rPr>
              <a:t>allocation</a:t>
            </a:r>
            <a:r>
              <a:rPr dirty="0" sz="2250" spc="-22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250" spc="-10">
                <a:solidFill>
                  <a:srgbClr val="535353"/>
                </a:solidFill>
                <a:latin typeface="Arial Black"/>
                <a:cs typeface="Arial Black"/>
              </a:rPr>
              <a:t>decision</a:t>
            </a:r>
            <a:endParaRPr sz="2250">
              <a:latin typeface="Arial Black"/>
              <a:cs typeface="Arial Black"/>
            </a:endParaRPr>
          </a:p>
          <a:p>
            <a:pPr marL="741045" marR="11577955" indent="-447675">
              <a:lnSpc>
                <a:spcPct val="113900"/>
              </a:lnSpc>
              <a:spcBef>
                <a:spcPts val="1540"/>
              </a:spcBef>
            </a:pPr>
            <a:r>
              <a:rPr dirty="0" sz="2250" spc="-20">
                <a:solidFill>
                  <a:srgbClr val="535353"/>
                </a:solidFill>
                <a:latin typeface="Arial Black"/>
                <a:cs typeface="Arial Black"/>
              </a:rPr>
              <a:t>If</a:t>
            </a:r>
            <a:r>
              <a:rPr dirty="0" sz="2250" spc="-254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250" spc="-155">
                <a:solidFill>
                  <a:srgbClr val="535353"/>
                </a:solidFill>
                <a:latin typeface="Arial Black"/>
                <a:cs typeface="Arial Black"/>
              </a:rPr>
              <a:t>HIGH</a:t>
            </a:r>
            <a:r>
              <a:rPr dirty="0" sz="2250" spc="-19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250" spc="-35">
                <a:solidFill>
                  <a:srgbClr val="535353"/>
                </a:solidFill>
                <a:latin typeface="Arial Black"/>
                <a:cs typeface="Arial Black"/>
              </a:rPr>
              <a:t>priority,</a:t>
            </a:r>
            <a:r>
              <a:rPr dirty="0" sz="2250" spc="-24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250" spc="-70">
                <a:solidFill>
                  <a:srgbClr val="535353"/>
                </a:solidFill>
                <a:latin typeface="Arial Black"/>
                <a:cs typeface="Arial Black"/>
              </a:rPr>
              <a:t>sends</a:t>
            </a:r>
            <a:r>
              <a:rPr dirty="0" sz="2250" spc="-24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250" spc="-90">
                <a:solidFill>
                  <a:srgbClr val="535353"/>
                </a:solidFill>
                <a:latin typeface="Arial Black"/>
                <a:cs typeface="Arial Black"/>
              </a:rPr>
              <a:t>a</a:t>
            </a:r>
            <a:r>
              <a:rPr dirty="0" sz="2250" spc="-24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250" spc="-185">
                <a:solidFill>
                  <a:srgbClr val="535353"/>
                </a:solidFill>
                <a:latin typeface="Arial Black"/>
                <a:cs typeface="Arial Black"/>
              </a:rPr>
              <a:t>V2V_ALERT</a:t>
            </a:r>
            <a:r>
              <a:rPr dirty="0" sz="2250" spc="-38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250" spc="-10">
                <a:solidFill>
                  <a:srgbClr val="535353"/>
                </a:solidFill>
                <a:latin typeface="Arial Black"/>
                <a:cs typeface="Arial Black"/>
              </a:rPr>
              <a:t>to</a:t>
            </a:r>
            <a:r>
              <a:rPr dirty="0" sz="2250" spc="-30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250" spc="-25">
                <a:solidFill>
                  <a:srgbClr val="535353"/>
                </a:solidFill>
                <a:latin typeface="Arial Black"/>
                <a:cs typeface="Arial Black"/>
              </a:rPr>
              <a:t>the </a:t>
            </a:r>
            <a:r>
              <a:rPr dirty="0" sz="2250" spc="-90">
                <a:solidFill>
                  <a:srgbClr val="535353"/>
                </a:solidFill>
                <a:latin typeface="Arial Black"/>
                <a:cs typeface="Arial Black"/>
              </a:rPr>
              <a:t>V2VTransmitter</a:t>
            </a:r>
            <a:r>
              <a:rPr dirty="0" sz="2250" spc="-21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250" spc="-25">
                <a:solidFill>
                  <a:srgbClr val="535353"/>
                </a:solidFill>
                <a:latin typeface="Arial Black"/>
                <a:cs typeface="Arial Black"/>
              </a:rPr>
              <a:t>module</a:t>
            </a:r>
            <a:r>
              <a:rPr dirty="0" sz="2250" spc="-204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250">
                <a:solidFill>
                  <a:srgbClr val="535353"/>
                </a:solidFill>
                <a:latin typeface="Arial Black"/>
                <a:cs typeface="Arial Black"/>
              </a:rPr>
              <a:t>(tag</a:t>
            </a:r>
            <a:r>
              <a:rPr dirty="0" sz="2250" spc="-16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250" spc="-10">
                <a:solidFill>
                  <a:srgbClr val="535353"/>
                </a:solidFill>
                <a:latin typeface="Arial Black"/>
                <a:cs typeface="Arial Black"/>
              </a:rPr>
              <a:t>3000).</a:t>
            </a:r>
            <a:endParaRPr sz="22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Arial Black"/>
              <a:cs typeface="Arial Black"/>
            </a:endParaRPr>
          </a:p>
          <a:p>
            <a:pPr algn="ctr" marR="1951989">
              <a:lnSpc>
                <a:spcPts val="3750"/>
              </a:lnSpc>
            </a:pPr>
            <a:r>
              <a:rPr dirty="0" sz="3150" spc="-10">
                <a:latin typeface="Arial Black"/>
                <a:cs typeface="Arial Black"/>
              </a:rPr>
              <a:t>Highlight</a:t>
            </a:r>
            <a:endParaRPr sz="3150">
              <a:latin typeface="Arial Black"/>
              <a:cs typeface="Arial Black"/>
            </a:endParaRPr>
          </a:p>
          <a:p>
            <a:pPr algn="ctr" marL="318770">
              <a:lnSpc>
                <a:spcPts val="3750"/>
              </a:lnSpc>
            </a:pPr>
            <a:r>
              <a:rPr dirty="0" sz="3150" spc="-155">
                <a:latin typeface="Arial Black"/>
                <a:cs typeface="Arial Black"/>
              </a:rPr>
              <a:t>This</a:t>
            </a:r>
            <a:r>
              <a:rPr dirty="0" sz="3150" spc="-340">
                <a:latin typeface="Arial Black"/>
                <a:cs typeface="Arial Black"/>
              </a:rPr>
              <a:t> </a:t>
            </a:r>
            <a:r>
              <a:rPr dirty="0" sz="3150" spc="-25">
                <a:latin typeface="Arial Black"/>
                <a:cs typeface="Arial Black"/>
              </a:rPr>
              <a:t>module</a:t>
            </a:r>
            <a:r>
              <a:rPr dirty="0" sz="3150" spc="-409">
                <a:latin typeface="Arial Black"/>
                <a:cs typeface="Arial Black"/>
              </a:rPr>
              <a:t> </a:t>
            </a:r>
            <a:r>
              <a:rPr dirty="0" sz="3150" spc="-70">
                <a:latin typeface="Arial Black"/>
                <a:cs typeface="Arial Black"/>
              </a:rPr>
              <a:t>connects</a:t>
            </a:r>
            <a:r>
              <a:rPr dirty="0" sz="3150" spc="-425">
                <a:latin typeface="Arial Black"/>
                <a:cs typeface="Arial Black"/>
              </a:rPr>
              <a:t> </a:t>
            </a:r>
            <a:r>
              <a:rPr dirty="0" sz="3150" spc="-20">
                <a:latin typeface="Arial Black"/>
                <a:cs typeface="Arial Black"/>
              </a:rPr>
              <a:t>the</a:t>
            </a:r>
            <a:r>
              <a:rPr dirty="0" sz="3150" spc="-345">
                <a:latin typeface="Arial Black"/>
                <a:cs typeface="Arial Black"/>
              </a:rPr>
              <a:t> </a:t>
            </a:r>
            <a:r>
              <a:rPr dirty="0" sz="3150" spc="-100">
                <a:latin typeface="Arial Black"/>
                <a:cs typeface="Arial Black"/>
              </a:rPr>
              <a:t>Edge</a:t>
            </a:r>
            <a:r>
              <a:rPr dirty="0" sz="3150" spc="-405">
                <a:latin typeface="Arial Black"/>
                <a:cs typeface="Arial Black"/>
              </a:rPr>
              <a:t> </a:t>
            </a:r>
            <a:r>
              <a:rPr dirty="0" sz="3150" spc="-75">
                <a:latin typeface="Arial Black"/>
                <a:cs typeface="Arial Black"/>
              </a:rPr>
              <a:t>simulation</a:t>
            </a:r>
            <a:r>
              <a:rPr dirty="0" sz="3150" spc="-270">
                <a:latin typeface="Arial Black"/>
                <a:cs typeface="Arial Black"/>
              </a:rPr>
              <a:t> </a:t>
            </a:r>
            <a:r>
              <a:rPr dirty="0" sz="3150" spc="-55">
                <a:latin typeface="Arial Black"/>
                <a:cs typeface="Arial Black"/>
              </a:rPr>
              <a:t>(iFogSim)</a:t>
            </a:r>
            <a:r>
              <a:rPr dirty="0" sz="3150" spc="-345">
                <a:latin typeface="Arial Black"/>
                <a:cs typeface="Arial Black"/>
              </a:rPr>
              <a:t> </a:t>
            </a:r>
            <a:r>
              <a:rPr dirty="0" sz="3150" spc="-50">
                <a:latin typeface="Arial Black"/>
                <a:cs typeface="Arial Black"/>
              </a:rPr>
              <a:t>with</a:t>
            </a:r>
            <a:r>
              <a:rPr dirty="0" sz="3150" spc="-355">
                <a:latin typeface="Arial Black"/>
                <a:cs typeface="Arial Black"/>
              </a:rPr>
              <a:t> </a:t>
            </a:r>
            <a:r>
              <a:rPr dirty="0" sz="3150" spc="-75">
                <a:latin typeface="Arial Black"/>
                <a:cs typeface="Arial Black"/>
              </a:rPr>
              <a:t>CI</a:t>
            </a:r>
            <a:r>
              <a:rPr dirty="0" sz="3150" spc="-275">
                <a:latin typeface="Arial Black"/>
                <a:cs typeface="Arial Black"/>
              </a:rPr>
              <a:t> </a:t>
            </a:r>
            <a:r>
              <a:rPr dirty="0" sz="3150" spc="-50">
                <a:latin typeface="Arial Black"/>
                <a:cs typeface="Arial Black"/>
              </a:rPr>
              <a:t>algorithms</a:t>
            </a:r>
            <a:r>
              <a:rPr dirty="0" sz="3150" spc="-335">
                <a:latin typeface="Arial Black"/>
                <a:cs typeface="Arial Black"/>
              </a:rPr>
              <a:t> </a:t>
            </a:r>
            <a:r>
              <a:rPr dirty="0" sz="3150" spc="-10">
                <a:latin typeface="Arial Black"/>
                <a:cs typeface="Arial Black"/>
              </a:rPr>
              <a:t>(Python</a:t>
            </a:r>
            <a:r>
              <a:rPr dirty="0" sz="3150" spc="-360">
                <a:latin typeface="Arial Black"/>
                <a:cs typeface="Arial Black"/>
              </a:rPr>
              <a:t> </a:t>
            </a:r>
            <a:r>
              <a:rPr dirty="0" sz="3150" spc="-190">
                <a:latin typeface="Arial Black"/>
                <a:cs typeface="Arial Black"/>
              </a:rPr>
              <a:t>GA</a:t>
            </a:r>
            <a:r>
              <a:rPr dirty="0" sz="3150" spc="-345">
                <a:latin typeface="Arial Black"/>
                <a:cs typeface="Arial Black"/>
              </a:rPr>
              <a:t> </a:t>
            </a:r>
            <a:r>
              <a:rPr dirty="0" sz="3150" spc="-320">
                <a:latin typeface="Arial Black"/>
                <a:cs typeface="Arial Black"/>
              </a:rPr>
              <a:t>+</a:t>
            </a:r>
            <a:endParaRPr sz="3150">
              <a:latin typeface="Arial Black"/>
              <a:cs typeface="Arial Black"/>
            </a:endParaRPr>
          </a:p>
          <a:p>
            <a:pPr algn="ctr" marL="318770">
              <a:lnSpc>
                <a:spcPct val="100000"/>
              </a:lnSpc>
              <a:spcBef>
                <a:spcPts val="570"/>
              </a:spcBef>
            </a:pPr>
            <a:r>
              <a:rPr dirty="0" sz="3150" spc="-80">
                <a:latin typeface="Arial Black"/>
                <a:cs typeface="Arial Black"/>
              </a:rPr>
              <a:t>Fuzzy)</a:t>
            </a:r>
            <a:r>
              <a:rPr dirty="0" sz="3150" spc="-375">
                <a:latin typeface="Arial Black"/>
                <a:cs typeface="Arial Black"/>
              </a:rPr>
              <a:t> </a:t>
            </a:r>
            <a:r>
              <a:rPr dirty="0" sz="3150" spc="-15">
                <a:latin typeface="Arial Black"/>
                <a:cs typeface="Arial Black"/>
              </a:rPr>
              <a:t>to</a:t>
            </a:r>
            <a:r>
              <a:rPr dirty="0" sz="3150" spc="-409">
                <a:latin typeface="Arial Black"/>
                <a:cs typeface="Arial Black"/>
              </a:rPr>
              <a:t> </a:t>
            </a:r>
            <a:r>
              <a:rPr dirty="0" sz="3150" spc="-60">
                <a:latin typeface="Arial Black"/>
                <a:cs typeface="Arial Black"/>
              </a:rPr>
              <a:t>enable</a:t>
            </a:r>
            <a:r>
              <a:rPr dirty="0" sz="3150" spc="-345">
                <a:latin typeface="Arial Black"/>
                <a:cs typeface="Arial Black"/>
              </a:rPr>
              <a:t> </a:t>
            </a:r>
            <a:r>
              <a:rPr dirty="0" sz="3150" spc="-70">
                <a:latin typeface="Arial Black"/>
                <a:cs typeface="Arial Black"/>
              </a:rPr>
              <a:t>adaptive,</a:t>
            </a:r>
            <a:r>
              <a:rPr dirty="0" sz="3150" spc="-275">
                <a:latin typeface="Arial Black"/>
                <a:cs typeface="Arial Black"/>
              </a:rPr>
              <a:t> </a:t>
            </a:r>
            <a:r>
              <a:rPr dirty="0" sz="3150">
                <a:latin typeface="Arial Black"/>
                <a:cs typeface="Arial Black"/>
              </a:rPr>
              <a:t>real-</a:t>
            </a:r>
            <a:r>
              <a:rPr dirty="0" sz="3150" spc="-30">
                <a:latin typeface="Arial Black"/>
                <a:cs typeface="Arial Black"/>
              </a:rPr>
              <a:t>time</a:t>
            </a:r>
            <a:r>
              <a:rPr dirty="0" sz="3150" spc="-415">
                <a:latin typeface="Arial Black"/>
                <a:cs typeface="Arial Black"/>
              </a:rPr>
              <a:t> </a:t>
            </a:r>
            <a:r>
              <a:rPr dirty="0" sz="3150" spc="-65">
                <a:latin typeface="Arial Black"/>
                <a:cs typeface="Arial Black"/>
              </a:rPr>
              <a:t>decision</a:t>
            </a:r>
            <a:r>
              <a:rPr dirty="0" sz="3150" spc="-275">
                <a:latin typeface="Arial Black"/>
                <a:cs typeface="Arial Black"/>
              </a:rPr>
              <a:t> </a:t>
            </a:r>
            <a:r>
              <a:rPr dirty="0" sz="3150" spc="-10">
                <a:latin typeface="Arial Black"/>
                <a:cs typeface="Arial Black"/>
              </a:rPr>
              <a:t>making.</a:t>
            </a:r>
            <a:endParaRPr sz="31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0787" y="2078156"/>
            <a:ext cx="11187211" cy="55530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1417" rIns="0" bIns="0" rtlCol="0" vert="horz">
            <a:spAutoFit/>
          </a:bodyPr>
          <a:lstStyle/>
          <a:p>
            <a:pPr marL="1981835">
              <a:lnSpc>
                <a:spcPct val="100000"/>
              </a:lnSpc>
              <a:spcBef>
                <a:spcPts val="90"/>
              </a:spcBef>
            </a:pPr>
            <a:r>
              <a:rPr dirty="0" sz="3650" spc="-95"/>
              <a:t>V2VTransmitterModule</a:t>
            </a:r>
            <a:endParaRPr sz="3650"/>
          </a:p>
        </p:txBody>
      </p:sp>
      <p:sp>
        <p:nvSpPr>
          <p:cNvPr id="4" name="object 4" descr=""/>
          <p:cNvSpPr txBox="1"/>
          <p:nvPr/>
        </p:nvSpPr>
        <p:spPr>
          <a:xfrm>
            <a:off x="-12402" y="886113"/>
            <a:ext cx="17986375" cy="888238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121285">
              <a:lnSpc>
                <a:spcPct val="100000"/>
              </a:lnSpc>
              <a:spcBef>
                <a:spcPts val="570"/>
              </a:spcBef>
              <a:tabLst>
                <a:tab pos="2178050" algn="l"/>
              </a:tabLst>
            </a:pPr>
            <a:r>
              <a:rPr dirty="0" baseline="-2645" sz="4725" spc="-15">
                <a:latin typeface="Arial Black"/>
                <a:cs typeface="Arial Black"/>
              </a:rPr>
              <a:t>Purpose:</a:t>
            </a:r>
            <a:r>
              <a:rPr dirty="0" baseline="-2645" sz="4725">
                <a:latin typeface="Arial Black"/>
                <a:cs typeface="Arial Black"/>
              </a:rPr>
              <a:t>	</a:t>
            </a:r>
            <a:r>
              <a:rPr dirty="0" sz="2650" spc="-85">
                <a:solidFill>
                  <a:srgbClr val="535353"/>
                </a:solidFill>
                <a:latin typeface="Arial Black"/>
                <a:cs typeface="Arial Black"/>
              </a:rPr>
              <a:t>Handles</a:t>
            </a:r>
            <a:r>
              <a:rPr dirty="0" sz="2650" spc="-27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-10">
                <a:solidFill>
                  <a:srgbClr val="535353"/>
                </a:solidFill>
                <a:latin typeface="Arial Black"/>
                <a:cs typeface="Arial Black"/>
              </a:rPr>
              <a:t>and</a:t>
            </a:r>
            <a:r>
              <a:rPr dirty="0" sz="2650" spc="-29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-65">
                <a:solidFill>
                  <a:srgbClr val="535353"/>
                </a:solidFill>
                <a:latin typeface="Arial Black"/>
                <a:cs typeface="Arial Black"/>
              </a:rPr>
              <a:t>transmits</a:t>
            </a:r>
            <a:r>
              <a:rPr dirty="0" sz="2650" spc="-33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-190">
                <a:solidFill>
                  <a:srgbClr val="535353"/>
                </a:solidFill>
                <a:latin typeface="Arial Black"/>
                <a:cs typeface="Arial Black"/>
              </a:rPr>
              <a:t>V2V</a:t>
            </a:r>
            <a:r>
              <a:rPr dirty="0" sz="2650" spc="-28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-65">
                <a:solidFill>
                  <a:srgbClr val="535353"/>
                </a:solidFill>
                <a:latin typeface="Arial Black"/>
                <a:cs typeface="Arial Black"/>
              </a:rPr>
              <a:t>alerts</a:t>
            </a:r>
            <a:r>
              <a:rPr dirty="0" sz="2650" spc="-33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-40">
                <a:solidFill>
                  <a:srgbClr val="535353"/>
                </a:solidFill>
                <a:latin typeface="Arial Black"/>
                <a:cs typeface="Arial Black"/>
              </a:rPr>
              <a:t>when</a:t>
            </a:r>
            <a:r>
              <a:rPr dirty="0" sz="2650" spc="-27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-40">
                <a:solidFill>
                  <a:srgbClr val="535353"/>
                </a:solidFill>
                <a:latin typeface="Arial Black"/>
                <a:cs typeface="Arial Black"/>
              </a:rPr>
              <a:t>dangerous</a:t>
            </a:r>
            <a:r>
              <a:rPr dirty="0" sz="2650" spc="-33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-10">
                <a:solidFill>
                  <a:srgbClr val="535353"/>
                </a:solidFill>
                <a:latin typeface="Arial Black"/>
                <a:cs typeface="Arial Black"/>
              </a:rPr>
              <a:t>driving</a:t>
            </a:r>
            <a:r>
              <a:rPr dirty="0" sz="2650" spc="-27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-35">
                <a:solidFill>
                  <a:srgbClr val="535353"/>
                </a:solidFill>
                <a:latin typeface="Arial Black"/>
                <a:cs typeface="Arial Black"/>
              </a:rPr>
              <a:t>conditions</a:t>
            </a:r>
            <a:r>
              <a:rPr dirty="0" sz="2650" spc="-27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-50">
                <a:solidFill>
                  <a:srgbClr val="535353"/>
                </a:solidFill>
                <a:latin typeface="Arial Black"/>
                <a:cs typeface="Arial Black"/>
              </a:rPr>
              <a:t>(like</a:t>
            </a:r>
            <a:r>
              <a:rPr dirty="0" sz="2650" spc="-33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-65">
                <a:solidFill>
                  <a:srgbClr val="535353"/>
                </a:solidFill>
                <a:latin typeface="Arial Black"/>
                <a:cs typeface="Arial Black"/>
              </a:rPr>
              <a:t>drowsiness)</a:t>
            </a:r>
            <a:r>
              <a:rPr dirty="0" sz="2650" spc="-21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650" spc="-25">
                <a:solidFill>
                  <a:srgbClr val="535353"/>
                </a:solidFill>
                <a:latin typeface="Arial Black"/>
                <a:cs typeface="Arial Black"/>
              </a:rPr>
              <a:t>are</a:t>
            </a:r>
            <a:endParaRPr sz="2650">
              <a:latin typeface="Arial Black"/>
              <a:cs typeface="Arial Black"/>
            </a:endParaRPr>
          </a:p>
          <a:p>
            <a:pPr algn="ctr" marL="2165350">
              <a:lnSpc>
                <a:spcPct val="100000"/>
              </a:lnSpc>
              <a:spcBef>
                <a:spcPts val="395"/>
              </a:spcBef>
            </a:pPr>
            <a:r>
              <a:rPr dirty="0" sz="2650" spc="-10">
                <a:solidFill>
                  <a:srgbClr val="535353"/>
                </a:solidFill>
                <a:latin typeface="Arial Black"/>
                <a:cs typeface="Arial Black"/>
              </a:rPr>
              <a:t>detected.</a:t>
            </a:r>
            <a:endParaRPr sz="2650">
              <a:latin typeface="Arial Black"/>
              <a:cs typeface="Arial Black"/>
            </a:endParaRPr>
          </a:p>
          <a:p>
            <a:pPr marL="240029" marR="12475210" indent="-227965">
              <a:lnSpc>
                <a:spcPct val="130200"/>
              </a:lnSpc>
              <a:spcBef>
                <a:spcPts val="2965"/>
              </a:spcBef>
            </a:pPr>
            <a:r>
              <a:rPr dirty="0" sz="3150" spc="-235">
                <a:latin typeface="Arial Black"/>
                <a:cs typeface="Arial Black"/>
              </a:rPr>
              <a:t>Key</a:t>
            </a:r>
            <a:r>
              <a:rPr dirty="0" sz="3150" spc="-355">
                <a:latin typeface="Arial Black"/>
                <a:cs typeface="Arial Black"/>
              </a:rPr>
              <a:t> </a:t>
            </a:r>
            <a:r>
              <a:rPr dirty="0" sz="3150" spc="-105">
                <a:latin typeface="Arial Black"/>
                <a:cs typeface="Arial Black"/>
              </a:rPr>
              <a:t>Functions</a:t>
            </a:r>
            <a:r>
              <a:rPr dirty="0" sz="3150" spc="-350">
                <a:latin typeface="Arial Black"/>
                <a:cs typeface="Arial Black"/>
              </a:rPr>
              <a:t> </a:t>
            </a:r>
            <a:r>
              <a:rPr dirty="0" sz="3150" spc="-505">
                <a:latin typeface="Arial Black"/>
                <a:cs typeface="Arial Black"/>
              </a:rPr>
              <a:t>&amp;</a:t>
            </a:r>
            <a:r>
              <a:rPr dirty="0" sz="3150" spc="-495">
                <a:latin typeface="Arial Black"/>
                <a:cs typeface="Arial Black"/>
              </a:rPr>
              <a:t> </a:t>
            </a:r>
            <a:r>
              <a:rPr dirty="0" sz="3150" spc="-25">
                <a:latin typeface="Arial Black"/>
                <a:cs typeface="Arial Black"/>
              </a:rPr>
              <a:t>Workflow: </a:t>
            </a:r>
            <a:r>
              <a:rPr dirty="0" sz="3150" spc="-10">
                <a:latin typeface="Arial Black"/>
                <a:cs typeface="Arial Black"/>
              </a:rPr>
              <a:t>startEntity()</a:t>
            </a:r>
            <a:endParaRPr sz="3150">
              <a:latin typeface="Arial Black"/>
              <a:cs typeface="Arial Black"/>
            </a:endParaRPr>
          </a:p>
          <a:p>
            <a:pPr marL="300990">
              <a:lnSpc>
                <a:spcPct val="100000"/>
              </a:lnSpc>
              <a:spcBef>
                <a:spcPts val="715"/>
              </a:spcBef>
            </a:pPr>
            <a:r>
              <a:rPr dirty="0" sz="2050" spc="-70">
                <a:solidFill>
                  <a:srgbClr val="535353"/>
                </a:solidFill>
                <a:latin typeface="Arial Black"/>
                <a:cs typeface="Arial Black"/>
              </a:rPr>
              <a:t>Initializes</a:t>
            </a:r>
            <a:r>
              <a:rPr dirty="0" sz="2050" spc="-26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050" spc="-10">
                <a:solidFill>
                  <a:srgbClr val="535353"/>
                </a:solidFill>
                <a:latin typeface="Arial Black"/>
                <a:cs typeface="Arial Black"/>
              </a:rPr>
              <a:t>the</a:t>
            </a:r>
            <a:r>
              <a:rPr dirty="0" sz="2050" spc="-26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050" spc="-40">
                <a:solidFill>
                  <a:srgbClr val="535353"/>
                </a:solidFill>
                <a:latin typeface="Arial Black"/>
                <a:cs typeface="Arial Black"/>
              </a:rPr>
              <a:t>transmitter;</a:t>
            </a:r>
            <a:r>
              <a:rPr dirty="0" sz="2050" spc="-15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050" spc="-30">
                <a:solidFill>
                  <a:srgbClr val="535353"/>
                </a:solidFill>
                <a:latin typeface="Arial Black"/>
                <a:cs typeface="Arial Black"/>
              </a:rPr>
              <a:t>ready</a:t>
            </a:r>
            <a:r>
              <a:rPr dirty="0" sz="2050" spc="-26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050" spc="-10">
                <a:solidFill>
                  <a:srgbClr val="535353"/>
                </a:solidFill>
                <a:latin typeface="Arial Black"/>
                <a:cs typeface="Arial Black"/>
              </a:rPr>
              <a:t>to</a:t>
            </a:r>
            <a:r>
              <a:rPr dirty="0" sz="2050" spc="-25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050" spc="-40">
                <a:solidFill>
                  <a:srgbClr val="535353"/>
                </a:solidFill>
                <a:latin typeface="Arial Black"/>
                <a:cs typeface="Arial Black"/>
              </a:rPr>
              <a:t>send</a:t>
            </a:r>
            <a:r>
              <a:rPr dirty="0" sz="2050" spc="-15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050" spc="-10">
                <a:solidFill>
                  <a:srgbClr val="535353"/>
                </a:solidFill>
                <a:latin typeface="Arial Black"/>
                <a:cs typeface="Arial Black"/>
              </a:rPr>
              <a:t>alerts.</a:t>
            </a:r>
            <a:endParaRPr sz="2050">
              <a:latin typeface="Arial Black"/>
              <a:cs typeface="Arial Black"/>
            </a:endParaRPr>
          </a:p>
          <a:p>
            <a:pPr marL="240029">
              <a:lnSpc>
                <a:spcPct val="100000"/>
              </a:lnSpc>
              <a:spcBef>
                <a:spcPts val="2595"/>
              </a:spcBef>
            </a:pPr>
            <a:r>
              <a:rPr dirty="0" sz="3150" spc="-10">
                <a:latin typeface="Arial Black"/>
                <a:cs typeface="Arial Black"/>
              </a:rPr>
              <a:t>processEvent()</a:t>
            </a:r>
            <a:endParaRPr sz="3150">
              <a:latin typeface="Arial Black"/>
              <a:cs typeface="Arial Black"/>
            </a:endParaRPr>
          </a:p>
          <a:p>
            <a:pPr marL="240029">
              <a:lnSpc>
                <a:spcPct val="100000"/>
              </a:lnSpc>
              <a:spcBef>
                <a:spcPts val="1790"/>
              </a:spcBef>
            </a:pPr>
            <a:r>
              <a:rPr dirty="0" sz="2050" spc="-50">
                <a:solidFill>
                  <a:srgbClr val="535353"/>
                </a:solidFill>
                <a:latin typeface="Arial Black"/>
                <a:cs typeface="Arial Black"/>
              </a:rPr>
              <a:t>Waits</a:t>
            </a:r>
            <a:r>
              <a:rPr dirty="0" sz="2050" spc="-27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050">
                <a:solidFill>
                  <a:srgbClr val="535353"/>
                </a:solidFill>
                <a:latin typeface="Arial Black"/>
                <a:cs typeface="Arial Black"/>
              </a:rPr>
              <a:t>for</a:t>
            </a:r>
            <a:r>
              <a:rPr dirty="0" sz="2050" spc="-25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050" spc="-70">
                <a:solidFill>
                  <a:srgbClr val="535353"/>
                </a:solidFill>
                <a:latin typeface="Arial Black"/>
                <a:cs typeface="Arial Black"/>
              </a:rPr>
              <a:t>events</a:t>
            </a:r>
            <a:r>
              <a:rPr dirty="0" sz="2050" spc="-24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050" spc="-35">
                <a:solidFill>
                  <a:srgbClr val="535353"/>
                </a:solidFill>
                <a:latin typeface="Arial Black"/>
                <a:cs typeface="Arial Black"/>
              </a:rPr>
              <a:t>with</a:t>
            </a:r>
            <a:r>
              <a:rPr dirty="0" sz="2050" spc="-22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050" spc="-20">
                <a:solidFill>
                  <a:srgbClr val="535353"/>
                </a:solidFill>
                <a:latin typeface="Arial Black"/>
                <a:cs typeface="Arial Black"/>
              </a:rPr>
              <a:t>tag</a:t>
            </a:r>
            <a:r>
              <a:rPr dirty="0" sz="2050" spc="-16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050" spc="-10">
                <a:solidFill>
                  <a:srgbClr val="535353"/>
                </a:solidFill>
                <a:latin typeface="Arial Black"/>
                <a:cs typeface="Arial Black"/>
              </a:rPr>
              <a:t>3000.</a:t>
            </a:r>
            <a:endParaRPr sz="2050">
              <a:latin typeface="Arial Black"/>
              <a:cs typeface="Arial Black"/>
            </a:endParaRPr>
          </a:p>
          <a:p>
            <a:pPr marL="3345815" marR="10864850" indent="-3106420">
              <a:lnSpc>
                <a:spcPct val="115900"/>
              </a:lnSpc>
              <a:spcBef>
                <a:spcPts val="540"/>
              </a:spcBef>
            </a:pPr>
            <a:r>
              <a:rPr dirty="0" sz="2050" spc="-20">
                <a:solidFill>
                  <a:srgbClr val="535353"/>
                </a:solidFill>
                <a:latin typeface="Arial Black"/>
                <a:cs typeface="Arial Black"/>
              </a:rPr>
              <a:t>If</a:t>
            </a:r>
            <a:r>
              <a:rPr dirty="0" sz="2050" spc="-27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050" spc="-50">
                <a:solidFill>
                  <a:srgbClr val="535353"/>
                </a:solidFill>
                <a:latin typeface="Arial Black"/>
                <a:cs typeface="Arial Black"/>
              </a:rPr>
              <a:t>event</a:t>
            </a:r>
            <a:r>
              <a:rPr dirty="0" sz="2050" spc="-16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050" spc="-130">
                <a:solidFill>
                  <a:srgbClr val="535353"/>
                </a:solidFill>
                <a:latin typeface="Arial Black"/>
                <a:cs typeface="Arial Black"/>
              </a:rPr>
              <a:t>=</a:t>
            </a:r>
            <a:r>
              <a:rPr dirty="0" sz="2050" spc="-21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050" spc="-160">
                <a:solidFill>
                  <a:srgbClr val="535353"/>
                </a:solidFill>
                <a:latin typeface="Arial Black"/>
                <a:cs typeface="Arial Black"/>
              </a:rPr>
              <a:t>"V2V_ALERT",</a:t>
            </a:r>
            <a:r>
              <a:rPr dirty="0" sz="2050" spc="-204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050" spc="-70">
                <a:solidFill>
                  <a:srgbClr val="535353"/>
                </a:solidFill>
                <a:latin typeface="Arial Black"/>
                <a:cs typeface="Arial Black"/>
              </a:rPr>
              <a:t>simulates</a:t>
            </a:r>
            <a:r>
              <a:rPr dirty="0" sz="2050" spc="-21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050" spc="-25">
                <a:solidFill>
                  <a:srgbClr val="535353"/>
                </a:solidFill>
                <a:latin typeface="Arial Black"/>
                <a:cs typeface="Arial Black"/>
              </a:rPr>
              <a:t>broadcasting</a:t>
            </a:r>
            <a:r>
              <a:rPr dirty="0" sz="2050" spc="-22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050" spc="-25">
                <a:solidFill>
                  <a:srgbClr val="535353"/>
                </a:solidFill>
                <a:latin typeface="Arial Black"/>
                <a:cs typeface="Arial Black"/>
              </a:rPr>
              <a:t>the </a:t>
            </a:r>
            <a:r>
              <a:rPr dirty="0" sz="2050" spc="-10">
                <a:solidFill>
                  <a:srgbClr val="535353"/>
                </a:solidFill>
                <a:latin typeface="Arial Black"/>
                <a:cs typeface="Arial Black"/>
              </a:rPr>
              <a:t>alert.</a:t>
            </a:r>
            <a:endParaRPr sz="2050">
              <a:latin typeface="Arial Black"/>
              <a:cs typeface="Arial Black"/>
            </a:endParaRPr>
          </a:p>
          <a:p>
            <a:pPr marL="240665">
              <a:lnSpc>
                <a:spcPct val="100000"/>
              </a:lnSpc>
              <a:spcBef>
                <a:spcPts val="90"/>
              </a:spcBef>
            </a:pPr>
            <a:r>
              <a:rPr dirty="0" sz="1950" spc="-10">
                <a:solidFill>
                  <a:srgbClr val="535353"/>
                </a:solidFill>
                <a:latin typeface="Arial Black"/>
                <a:cs typeface="Arial Black"/>
              </a:rPr>
              <a:t>Prints/forwards</a:t>
            </a:r>
            <a:r>
              <a:rPr dirty="0" sz="1950" spc="-23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1950" spc="-45">
                <a:solidFill>
                  <a:srgbClr val="535353"/>
                </a:solidFill>
                <a:latin typeface="Arial Black"/>
                <a:cs typeface="Arial Black"/>
              </a:rPr>
              <a:t>event</a:t>
            </a:r>
            <a:r>
              <a:rPr dirty="0" sz="1950" spc="-204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1950" spc="-10">
                <a:solidFill>
                  <a:srgbClr val="535353"/>
                </a:solidFill>
                <a:latin typeface="Arial Black"/>
                <a:cs typeface="Arial Black"/>
              </a:rPr>
              <a:t>to</a:t>
            </a:r>
            <a:r>
              <a:rPr dirty="0" sz="1950" spc="-19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1950" spc="-10">
                <a:solidFill>
                  <a:srgbClr val="535353"/>
                </a:solidFill>
                <a:latin typeface="Arial Black"/>
                <a:cs typeface="Arial Black"/>
              </a:rPr>
              <a:t>neighbor</a:t>
            </a:r>
            <a:r>
              <a:rPr dirty="0" sz="1950" spc="-24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1950">
                <a:solidFill>
                  <a:srgbClr val="535353"/>
                </a:solidFill>
                <a:latin typeface="Arial Black"/>
                <a:cs typeface="Arial Black"/>
              </a:rPr>
              <a:t>or</a:t>
            </a:r>
            <a:r>
              <a:rPr dirty="0" sz="1950" spc="-19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1950" spc="-50">
                <a:solidFill>
                  <a:srgbClr val="535353"/>
                </a:solidFill>
                <a:latin typeface="Arial Black"/>
                <a:cs typeface="Arial Black"/>
              </a:rPr>
              <a:t>receiver</a:t>
            </a:r>
            <a:r>
              <a:rPr dirty="0" sz="1950" spc="-24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1950" spc="-10">
                <a:solidFill>
                  <a:srgbClr val="535353"/>
                </a:solidFill>
                <a:latin typeface="Arial Black"/>
                <a:cs typeface="Arial Black"/>
              </a:rPr>
              <a:t>entity.</a:t>
            </a:r>
            <a:endParaRPr sz="1950">
              <a:latin typeface="Arial Black"/>
              <a:cs typeface="Arial Black"/>
            </a:endParaRPr>
          </a:p>
          <a:p>
            <a:pPr marL="121285">
              <a:lnSpc>
                <a:spcPct val="100000"/>
              </a:lnSpc>
              <a:spcBef>
                <a:spcPts val="2745"/>
              </a:spcBef>
            </a:pPr>
            <a:r>
              <a:rPr dirty="0" sz="3150" spc="-10">
                <a:latin typeface="Arial Black"/>
                <a:cs typeface="Arial Black"/>
              </a:rPr>
              <a:t>shutdownEntity()</a:t>
            </a:r>
            <a:endParaRPr sz="3150">
              <a:latin typeface="Arial Black"/>
              <a:cs typeface="Arial Black"/>
            </a:endParaRPr>
          </a:p>
          <a:p>
            <a:pPr marL="401320">
              <a:lnSpc>
                <a:spcPct val="100000"/>
              </a:lnSpc>
              <a:spcBef>
                <a:spcPts val="700"/>
              </a:spcBef>
            </a:pPr>
            <a:r>
              <a:rPr dirty="0" sz="2050" spc="-65">
                <a:solidFill>
                  <a:srgbClr val="535353"/>
                </a:solidFill>
                <a:latin typeface="Arial Black"/>
                <a:cs typeface="Arial Black"/>
              </a:rPr>
              <a:t>Stops</a:t>
            </a:r>
            <a:r>
              <a:rPr dirty="0" sz="2050" spc="-26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050" spc="-10">
                <a:solidFill>
                  <a:srgbClr val="535353"/>
                </a:solidFill>
                <a:latin typeface="Arial Black"/>
                <a:cs typeface="Arial Black"/>
              </a:rPr>
              <a:t>the</a:t>
            </a:r>
            <a:r>
              <a:rPr dirty="0" sz="2050" spc="-27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050" spc="-30">
                <a:solidFill>
                  <a:srgbClr val="535353"/>
                </a:solidFill>
                <a:latin typeface="Arial Black"/>
                <a:cs typeface="Arial Black"/>
              </a:rPr>
              <a:t>transmitter</a:t>
            </a:r>
            <a:r>
              <a:rPr dirty="0" sz="2050" spc="-215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050" spc="-10">
                <a:solidFill>
                  <a:srgbClr val="535353"/>
                </a:solidFill>
                <a:latin typeface="Arial Black"/>
                <a:cs typeface="Arial Black"/>
              </a:rPr>
              <a:t>module</a:t>
            </a:r>
            <a:r>
              <a:rPr dirty="0" sz="2050" spc="-204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050" spc="-40">
                <a:solidFill>
                  <a:srgbClr val="535353"/>
                </a:solidFill>
                <a:latin typeface="Arial Black"/>
                <a:cs typeface="Arial Black"/>
              </a:rPr>
              <a:t>at</a:t>
            </a:r>
            <a:r>
              <a:rPr dirty="0" sz="2050" spc="-204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050" spc="-50">
                <a:solidFill>
                  <a:srgbClr val="535353"/>
                </a:solidFill>
                <a:latin typeface="Arial Black"/>
                <a:cs typeface="Arial Black"/>
              </a:rPr>
              <a:t>simulation</a:t>
            </a:r>
            <a:r>
              <a:rPr dirty="0" sz="2050" spc="-210">
                <a:solidFill>
                  <a:srgbClr val="535353"/>
                </a:solidFill>
                <a:latin typeface="Arial Black"/>
                <a:cs typeface="Arial Black"/>
              </a:rPr>
              <a:t> </a:t>
            </a:r>
            <a:r>
              <a:rPr dirty="0" sz="2050" spc="-20">
                <a:solidFill>
                  <a:srgbClr val="535353"/>
                </a:solidFill>
                <a:latin typeface="Arial Black"/>
                <a:cs typeface="Arial Black"/>
              </a:rPr>
              <a:t>end.</a:t>
            </a:r>
            <a:endParaRPr sz="20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210"/>
              </a:spcBef>
            </a:pPr>
            <a:endParaRPr sz="2050">
              <a:latin typeface="Arial Black"/>
              <a:cs typeface="Arial Black"/>
            </a:endParaRPr>
          </a:p>
          <a:p>
            <a:pPr algn="ctr" marR="1118870">
              <a:lnSpc>
                <a:spcPts val="3750"/>
              </a:lnSpc>
            </a:pPr>
            <a:r>
              <a:rPr dirty="0" sz="3150" spc="-10">
                <a:latin typeface="Arial Black"/>
                <a:cs typeface="Arial Black"/>
              </a:rPr>
              <a:t>Highlight:</a:t>
            </a:r>
            <a:endParaRPr sz="3150">
              <a:latin typeface="Arial Black"/>
              <a:cs typeface="Arial Black"/>
            </a:endParaRPr>
          </a:p>
          <a:p>
            <a:pPr algn="ctr" marL="16510">
              <a:lnSpc>
                <a:spcPts val="3750"/>
              </a:lnSpc>
            </a:pPr>
            <a:r>
              <a:rPr dirty="0" sz="3150" spc="-140">
                <a:latin typeface="Arial Black"/>
                <a:cs typeface="Arial Black"/>
              </a:rPr>
              <a:t>Acts</a:t>
            </a:r>
            <a:r>
              <a:rPr dirty="0" sz="3150" spc="-345">
                <a:latin typeface="Arial Black"/>
                <a:cs typeface="Arial Black"/>
              </a:rPr>
              <a:t> </a:t>
            </a:r>
            <a:r>
              <a:rPr dirty="0" sz="3150" spc="-180">
                <a:latin typeface="Arial Black"/>
                <a:cs typeface="Arial Black"/>
              </a:rPr>
              <a:t>as</a:t>
            </a:r>
            <a:r>
              <a:rPr dirty="0" sz="3150" spc="-430">
                <a:latin typeface="Arial Black"/>
                <a:cs typeface="Arial Black"/>
              </a:rPr>
              <a:t> </a:t>
            </a:r>
            <a:r>
              <a:rPr dirty="0" sz="3150" spc="-20">
                <a:latin typeface="Arial Black"/>
                <a:cs typeface="Arial Black"/>
              </a:rPr>
              <a:t>the</a:t>
            </a:r>
            <a:r>
              <a:rPr dirty="0" sz="3150" spc="-455">
                <a:latin typeface="Arial Black"/>
                <a:cs typeface="Arial Black"/>
              </a:rPr>
              <a:t> </a:t>
            </a:r>
            <a:r>
              <a:rPr dirty="0" sz="3150" spc="-40">
                <a:latin typeface="Arial Black"/>
                <a:cs typeface="Arial Black"/>
              </a:rPr>
              <a:t>final</a:t>
            </a:r>
            <a:r>
              <a:rPr dirty="0" sz="3150" spc="-280">
                <a:latin typeface="Arial Black"/>
                <a:cs typeface="Arial Black"/>
              </a:rPr>
              <a:t> </a:t>
            </a:r>
            <a:r>
              <a:rPr dirty="0" sz="3150" spc="-95">
                <a:latin typeface="Arial Black"/>
                <a:cs typeface="Arial Black"/>
              </a:rPr>
              <a:t>link</a:t>
            </a:r>
            <a:r>
              <a:rPr dirty="0" sz="3150" spc="-335">
                <a:latin typeface="Arial Black"/>
                <a:cs typeface="Arial Black"/>
              </a:rPr>
              <a:t> </a:t>
            </a:r>
            <a:r>
              <a:rPr dirty="0" sz="3150" spc="-70">
                <a:latin typeface="Arial Black"/>
                <a:cs typeface="Arial Black"/>
              </a:rPr>
              <a:t>in</a:t>
            </a:r>
            <a:r>
              <a:rPr dirty="0" sz="3150" spc="-375">
                <a:latin typeface="Arial Black"/>
                <a:cs typeface="Arial Black"/>
              </a:rPr>
              <a:t> </a:t>
            </a:r>
            <a:r>
              <a:rPr dirty="0" sz="3150" spc="-20">
                <a:latin typeface="Arial Black"/>
                <a:cs typeface="Arial Black"/>
              </a:rPr>
              <a:t>the</a:t>
            </a:r>
            <a:r>
              <a:rPr dirty="0" sz="3150" spc="-415">
                <a:latin typeface="Arial Black"/>
                <a:cs typeface="Arial Black"/>
              </a:rPr>
              <a:t> </a:t>
            </a:r>
            <a:r>
              <a:rPr dirty="0" sz="3150" spc="-65">
                <a:latin typeface="Arial Black"/>
                <a:cs typeface="Arial Black"/>
              </a:rPr>
              <a:t>workflow</a:t>
            </a:r>
            <a:r>
              <a:rPr dirty="0" sz="3150" spc="-350">
                <a:latin typeface="Arial Black"/>
                <a:cs typeface="Arial Black"/>
              </a:rPr>
              <a:t> </a:t>
            </a:r>
            <a:r>
              <a:rPr dirty="0" sz="3150" spc="265">
                <a:latin typeface="Arial Black"/>
                <a:cs typeface="Arial Black"/>
              </a:rPr>
              <a:t>–</a:t>
            </a:r>
            <a:r>
              <a:rPr dirty="0" sz="3150" spc="-350">
                <a:latin typeface="Arial Black"/>
                <a:cs typeface="Arial Black"/>
              </a:rPr>
              <a:t> </a:t>
            </a:r>
            <a:r>
              <a:rPr dirty="0" sz="3150" spc="-105">
                <a:latin typeface="Arial Black"/>
                <a:cs typeface="Arial Black"/>
              </a:rPr>
              <a:t>ensures</a:t>
            </a:r>
            <a:r>
              <a:rPr dirty="0" sz="3150" spc="-430">
                <a:latin typeface="Arial Black"/>
                <a:cs typeface="Arial Black"/>
              </a:rPr>
              <a:t> </a:t>
            </a:r>
            <a:r>
              <a:rPr dirty="0" sz="3150" spc="-30">
                <a:latin typeface="Arial Black"/>
                <a:cs typeface="Arial Black"/>
              </a:rPr>
              <a:t>that</a:t>
            </a:r>
            <a:r>
              <a:rPr dirty="0" sz="3150" spc="-350">
                <a:latin typeface="Arial Black"/>
                <a:cs typeface="Arial Black"/>
              </a:rPr>
              <a:t> </a:t>
            </a:r>
            <a:r>
              <a:rPr dirty="0" sz="3150" spc="-70">
                <a:latin typeface="Arial Black"/>
                <a:cs typeface="Arial Black"/>
              </a:rPr>
              <a:t>critical</a:t>
            </a:r>
            <a:r>
              <a:rPr dirty="0" sz="3150" spc="-350">
                <a:latin typeface="Arial Black"/>
                <a:cs typeface="Arial Black"/>
              </a:rPr>
              <a:t> </a:t>
            </a:r>
            <a:r>
              <a:rPr dirty="0" sz="3150" spc="-215">
                <a:latin typeface="Arial Black"/>
                <a:cs typeface="Arial Black"/>
              </a:rPr>
              <a:t>V2V</a:t>
            </a:r>
            <a:r>
              <a:rPr dirty="0" sz="3150" spc="-425">
                <a:latin typeface="Arial Black"/>
                <a:cs typeface="Arial Black"/>
              </a:rPr>
              <a:t> </a:t>
            </a:r>
            <a:r>
              <a:rPr dirty="0" sz="3150" spc="-85">
                <a:latin typeface="Arial Black"/>
                <a:cs typeface="Arial Black"/>
              </a:rPr>
              <a:t>warnings</a:t>
            </a:r>
            <a:r>
              <a:rPr dirty="0" sz="3150" spc="-340">
                <a:latin typeface="Arial Black"/>
                <a:cs typeface="Arial Black"/>
              </a:rPr>
              <a:t> </a:t>
            </a:r>
            <a:r>
              <a:rPr dirty="0" sz="3150" spc="-80">
                <a:latin typeface="Arial Black"/>
                <a:cs typeface="Arial Black"/>
              </a:rPr>
              <a:t>reach</a:t>
            </a:r>
            <a:r>
              <a:rPr dirty="0" sz="3150" spc="-280">
                <a:latin typeface="Arial Black"/>
                <a:cs typeface="Arial Black"/>
              </a:rPr>
              <a:t> </a:t>
            </a:r>
            <a:r>
              <a:rPr dirty="0" sz="3150" spc="-10">
                <a:latin typeface="Arial Black"/>
                <a:cs typeface="Arial Black"/>
              </a:rPr>
              <a:t>nearby</a:t>
            </a:r>
            <a:endParaRPr sz="3150">
              <a:latin typeface="Arial Black"/>
              <a:cs typeface="Arial Black"/>
            </a:endParaRPr>
          </a:p>
          <a:p>
            <a:pPr algn="ctr" marL="16510">
              <a:lnSpc>
                <a:spcPct val="100000"/>
              </a:lnSpc>
              <a:spcBef>
                <a:spcPts val="570"/>
              </a:spcBef>
            </a:pPr>
            <a:r>
              <a:rPr dirty="0" sz="3150" spc="-30">
                <a:latin typeface="Arial Black"/>
                <a:cs typeface="Arial Black"/>
              </a:rPr>
              <a:t>vehicles/entities</a:t>
            </a:r>
            <a:r>
              <a:rPr dirty="0" sz="3150" spc="-375">
                <a:latin typeface="Arial Black"/>
                <a:cs typeface="Arial Black"/>
              </a:rPr>
              <a:t> </a:t>
            </a:r>
            <a:r>
              <a:rPr dirty="0" sz="3150">
                <a:latin typeface="Arial Black"/>
                <a:cs typeface="Arial Black"/>
              </a:rPr>
              <a:t>for</a:t>
            </a:r>
            <a:r>
              <a:rPr dirty="0" sz="3150" spc="-335">
                <a:latin typeface="Arial Black"/>
                <a:cs typeface="Arial Black"/>
              </a:rPr>
              <a:t> </a:t>
            </a:r>
            <a:r>
              <a:rPr dirty="0" sz="3150" spc="-65">
                <a:latin typeface="Arial Black"/>
                <a:cs typeface="Arial Black"/>
              </a:rPr>
              <a:t>safety</a:t>
            </a:r>
            <a:r>
              <a:rPr dirty="0" sz="3150" spc="-254">
                <a:latin typeface="Arial Black"/>
                <a:cs typeface="Arial Black"/>
              </a:rPr>
              <a:t> </a:t>
            </a:r>
            <a:r>
              <a:rPr dirty="0" sz="3150" spc="-10">
                <a:latin typeface="Arial Black"/>
                <a:cs typeface="Arial Black"/>
              </a:rPr>
              <a:t>response.</a:t>
            </a:r>
            <a:endParaRPr sz="3150">
              <a:latin typeface="Arial Black"/>
              <a:cs typeface="Arial Black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7063166" y="0"/>
            <a:ext cx="1224915" cy="1224915"/>
          </a:xfrm>
          <a:custGeom>
            <a:avLst/>
            <a:gdLst/>
            <a:ahLst/>
            <a:cxnLst/>
            <a:rect l="l" t="t" r="r" b="b"/>
            <a:pathLst>
              <a:path w="1224915" h="1224915">
                <a:moveTo>
                  <a:pt x="1224833" y="0"/>
                </a:moveTo>
                <a:lnTo>
                  <a:pt x="0" y="0"/>
                </a:lnTo>
                <a:lnTo>
                  <a:pt x="1224833" y="1224833"/>
                </a:lnTo>
                <a:lnTo>
                  <a:pt x="122483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0" y="0"/>
            <a:ext cx="1020444" cy="1510030"/>
            <a:chOff x="0" y="0"/>
            <a:chExt cx="1020444" cy="1510030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50500" cy="150940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020009" cy="1195714"/>
            </a:xfrm>
            <a:prstGeom prst="rect">
              <a:avLst/>
            </a:prstGeom>
          </p:spPr>
        </p:pic>
      </p:grpSp>
      <p:grpSp>
        <p:nvGrpSpPr>
          <p:cNvPr id="9" name="object 9" descr=""/>
          <p:cNvGrpSpPr/>
          <p:nvPr/>
        </p:nvGrpSpPr>
        <p:grpSpPr>
          <a:xfrm>
            <a:off x="0" y="0"/>
            <a:ext cx="2418080" cy="1447165"/>
            <a:chOff x="0" y="0"/>
            <a:chExt cx="2418080" cy="1447165"/>
          </a:xfrm>
        </p:grpSpPr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826679" cy="1446741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2417824" cy="10362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Surya Sekhar</dc:creator>
  <cp:keywords>DAGy8nNDTog,BAF6ma7dlbg,0</cp:keywords>
  <dc:title>Add a heading</dc:title>
  <dcterms:created xsi:type="dcterms:W3CDTF">2025-09-28T16:11:30Z</dcterms:created>
  <dcterms:modified xsi:type="dcterms:W3CDTF">2025-09-28T16:11:30Z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2025-09-28T00:00:00Z</vt:filetime>
  </property>
  <property fmtid="{D5CDD505-2E9C-101B-9397-08002B2CF9AE}" pid="3" name="Creator">
    <vt:lpwstr>Canva</vt:lpwstr>
  </property>
  <property fmtid="{D5CDD505-2E9C-101B-9397-08002B2CF9AE}" pid="4" name="LastSaved">
    <vt:filetime>2025-09-28T00:00:00Z</vt:filetime>
  </property>
  <property fmtid="{D5CDD505-2E9C-101B-9397-08002B2CF9AE}" pid="5" name="Producer">
    <vt:lpwstr>Canva</vt:lpwstr>
  </property>
</Properties>
</file>