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anva Sans" panose="020B0604020202020204" charset="0"/>
      <p:regular r:id="rId14"/>
    </p:embeddedFont>
    <p:embeddedFont>
      <p:font typeface="Canva Sans Bold" panose="020B0604020202020204" charset="0"/>
      <p:regular r:id="rId15"/>
    </p:embeddedFont>
    <p:embeddedFont>
      <p:font typeface="DM Sans" panose="020F0502020204030204" pitchFamily="2" charset="0"/>
      <p:regular r:id="rId16"/>
    </p:embeddedFont>
    <p:embeddedFont>
      <p:font typeface="DM Sans Bold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2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34.svg"/><Relationship Id="rId3" Type="http://schemas.openxmlformats.org/officeDocument/2006/relationships/image" Target="../media/image30.svg"/><Relationship Id="rId7" Type="http://schemas.openxmlformats.org/officeDocument/2006/relationships/image" Target="../media/image32.svg"/><Relationship Id="rId12" Type="http://schemas.openxmlformats.org/officeDocument/2006/relationships/image" Target="../media/image33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22.svg"/><Relationship Id="rId5" Type="http://schemas.openxmlformats.org/officeDocument/2006/relationships/image" Target="../media/image20.svg"/><Relationship Id="rId10" Type="http://schemas.openxmlformats.org/officeDocument/2006/relationships/image" Target="../media/image21.png"/><Relationship Id="rId4" Type="http://schemas.openxmlformats.org/officeDocument/2006/relationships/image" Target="../media/image19.png"/><Relationship Id="rId9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2.svg"/><Relationship Id="rId5" Type="http://schemas.openxmlformats.org/officeDocument/2006/relationships/image" Target="../media/image16.sv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28.sv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08534" y="2530278"/>
            <a:ext cx="15383162" cy="28942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15"/>
              </a:lnSpc>
            </a:pPr>
            <a:r>
              <a:rPr lang="en-US" sz="6399" b="1" spc="-223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Edge-Based Hybrid System Implementation for Long-Range Safety and Healthcare IoT Applications</a:t>
            </a:r>
          </a:p>
        </p:txBody>
      </p:sp>
      <p:sp>
        <p:nvSpPr>
          <p:cNvPr id="3" name="AutoShape 3"/>
          <p:cNvSpPr/>
          <p:nvPr/>
        </p:nvSpPr>
        <p:spPr>
          <a:xfrm>
            <a:off x="3229396" y="1683356"/>
            <a:ext cx="11829207" cy="0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6522718" y="6994718"/>
            <a:ext cx="5242564" cy="693344"/>
            <a:chOff x="0" y="0"/>
            <a:chExt cx="1380757" cy="18260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380757" cy="182609"/>
            </a:xfrm>
            <a:custGeom>
              <a:avLst/>
              <a:gdLst/>
              <a:ahLst/>
              <a:cxnLst/>
              <a:rect l="l" t="t" r="r" b="b"/>
              <a:pathLst>
                <a:path w="1380757" h="182609">
                  <a:moveTo>
                    <a:pt x="91305" y="0"/>
                  </a:moveTo>
                  <a:lnTo>
                    <a:pt x="1289453" y="0"/>
                  </a:lnTo>
                  <a:cubicBezTo>
                    <a:pt x="1313668" y="0"/>
                    <a:pt x="1336892" y="9620"/>
                    <a:pt x="1354015" y="26743"/>
                  </a:cubicBezTo>
                  <a:cubicBezTo>
                    <a:pt x="1371138" y="43865"/>
                    <a:pt x="1380757" y="67089"/>
                    <a:pt x="1380757" y="91305"/>
                  </a:cubicBezTo>
                  <a:lnTo>
                    <a:pt x="1380757" y="91305"/>
                  </a:lnTo>
                  <a:cubicBezTo>
                    <a:pt x="1380757" y="115520"/>
                    <a:pt x="1371138" y="138744"/>
                    <a:pt x="1354015" y="155867"/>
                  </a:cubicBezTo>
                  <a:cubicBezTo>
                    <a:pt x="1336892" y="172990"/>
                    <a:pt x="1313668" y="182609"/>
                    <a:pt x="1289453" y="182609"/>
                  </a:cubicBezTo>
                  <a:lnTo>
                    <a:pt x="91305" y="182609"/>
                  </a:lnTo>
                  <a:cubicBezTo>
                    <a:pt x="67089" y="182609"/>
                    <a:pt x="43865" y="172990"/>
                    <a:pt x="26743" y="155867"/>
                  </a:cubicBezTo>
                  <a:cubicBezTo>
                    <a:pt x="9620" y="138744"/>
                    <a:pt x="0" y="115520"/>
                    <a:pt x="0" y="91305"/>
                  </a:cubicBezTo>
                  <a:lnTo>
                    <a:pt x="0" y="91305"/>
                  </a:lnTo>
                  <a:cubicBezTo>
                    <a:pt x="0" y="67089"/>
                    <a:pt x="9620" y="43865"/>
                    <a:pt x="26743" y="26743"/>
                  </a:cubicBezTo>
                  <a:cubicBezTo>
                    <a:pt x="43865" y="9620"/>
                    <a:pt x="67089" y="0"/>
                    <a:pt x="91305" y="0"/>
                  </a:cubicBezTo>
                  <a:close/>
                </a:path>
              </a:pathLst>
            </a:custGeom>
            <a:solidFill>
              <a:srgbClr val="62DDD6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380757" cy="2207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99"/>
                </a:lnSpc>
              </a:pPr>
              <a:r>
                <a:rPr lang="en-US" sz="1999">
                  <a:solidFill>
                    <a:srgbClr val="FFFFFF"/>
                  </a:solidFill>
                  <a:latin typeface="DM Sans"/>
                  <a:ea typeface="DM Sans"/>
                  <a:cs typeface="DM Sans"/>
                  <a:sym typeface="DM Sans"/>
                </a:rPr>
                <a:t>HEALTHCARE IOT 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-990796" y="9258300"/>
            <a:ext cx="19278796" cy="1987207"/>
            <a:chOff x="0" y="0"/>
            <a:chExt cx="5077543" cy="52338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077543" cy="523380"/>
            </a:xfrm>
            <a:custGeom>
              <a:avLst/>
              <a:gdLst/>
              <a:ahLst/>
              <a:cxnLst/>
              <a:rect l="l" t="t" r="r" b="b"/>
              <a:pathLst>
                <a:path w="5077543" h="523380">
                  <a:moveTo>
                    <a:pt x="40158" y="0"/>
                  </a:moveTo>
                  <a:lnTo>
                    <a:pt x="5037385" y="0"/>
                  </a:lnTo>
                  <a:cubicBezTo>
                    <a:pt x="5059564" y="0"/>
                    <a:pt x="5077543" y="17979"/>
                    <a:pt x="5077543" y="40158"/>
                  </a:cubicBezTo>
                  <a:lnTo>
                    <a:pt x="5077543" y="483222"/>
                  </a:lnTo>
                  <a:cubicBezTo>
                    <a:pt x="5077543" y="505400"/>
                    <a:pt x="5059564" y="523380"/>
                    <a:pt x="5037385" y="523380"/>
                  </a:cubicBezTo>
                  <a:lnTo>
                    <a:pt x="40158" y="523380"/>
                  </a:lnTo>
                  <a:cubicBezTo>
                    <a:pt x="17979" y="523380"/>
                    <a:pt x="0" y="505400"/>
                    <a:pt x="0" y="483222"/>
                  </a:cubicBezTo>
                  <a:lnTo>
                    <a:pt x="0" y="40158"/>
                  </a:lnTo>
                  <a:cubicBezTo>
                    <a:pt x="0" y="17979"/>
                    <a:pt x="17979" y="0"/>
                    <a:pt x="40158" y="0"/>
                  </a:cubicBezTo>
                  <a:close/>
                </a:path>
              </a:pathLst>
            </a:custGeom>
            <a:solidFill>
              <a:srgbClr val="365B6D"/>
            </a:solidFill>
            <a:ln w="38100" cap="rnd">
              <a:solidFill>
                <a:srgbClr val="1C014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5077543" cy="5614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5657508" y="1702406"/>
            <a:ext cx="3721264" cy="1867398"/>
          </a:xfrm>
          <a:custGeom>
            <a:avLst/>
            <a:gdLst/>
            <a:ahLst/>
            <a:cxnLst/>
            <a:rect l="l" t="t" r="r" b="b"/>
            <a:pathLst>
              <a:path w="3721264" h="1867398">
                <a:moveTo>
                  <a:pt x="0" y="0"/>
                </a:moveTo>
                <a:lnTo>
                  <a:pt x="3721264" y="0"/>
                </a:lnTo>
                <a:lnTo>
                  <a:pt x="3721264" y="1867399"/>
                </a:lnTo>
                <a:lnTo>
                  <a:pt x="0" y="18673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-1251282" y="6167431"/>
            <a:ext cx="6051521" cy="3828962"/>
          </a:xfrm>
          <a:custGeom>
            <a:avLst/>
            <a:gdLst/>
            <a:ahLst/>
            <a:cxnLst/>
            <a:rect l="l" t="t" r="r" b="b"/>
            <a:pathLst>
              <a:path w="6051521" h="3828962">
                <a:moveTo>
                  <a:pt x="0" y="0"/>
                </a:moveTo>
                <a:lnTo>
                  <a:pt x="6051520" y="0"/>
                </a:lnTo>
                <a:lnTo>
                  <a:pt x="6051520" y="3828962"/>
                </a:lnTo>
                <a:lnTo>
                  <a:pt x="0" y="3828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11404311" y="5906680"/>
            <a:ext cx="1781382" cy="1781382"/>
          </a:xfrm>
          <a:custGeom>
            <a:avLst/>
            <a:gdLst/>
            <a:ahLst/>
            <a:cxnLst/>
            <a:rect l="l" t="t" r="r" b="b"/>
            <a:pathLst>
              <a:path w="1781382" h="1781382">
                <a:moveTo>
                  <a:pt x="0" y="0"/>
                </a:moveTo>
                <a:lnTo>
                  <a:pt x="1781383" y="0"/>
                </a:lnTo>
                <a:lnTo>
                  <a:pt x="1781383" y="1781383"/>
                </a:lnTo>
                <a:lnTo>
                  <a:pt x="0" y="178138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229216" y="1306545"/>
            <a:ext cx="11829207" cy="0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990796" y="9258300"/>
            <a:ext cx="18250096" cy="1881172"/>
            <a:chOff x="0" y="0"/>
            <a:chExt cx="4806610" cy="4954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6610" cy="495453"/>
            </a:xfrm>
            <a:custGeom>
              <a:avLst/>
              <a:gdLst/>
              <a:ahLst/>
              <a:cxnLst/>
              <a:rect l="l" t="t" r="r" b="b"/>
              <a:pathLst>
                <a:path w="4806610" h="495453">
                  <a:moveTo>
                    <a:pt x="42421" y="0"/>
                  </a:moveTo>
                  <a:lnTo>
                    <a:pt x="4764189" y="0"/>
                  </a:lnTo>
                  <a:cubicBezTo>
                    <a:pt x="4775439" y="0"/>
                    <a:pt x="4786229" y="4469"/>
                    <a:pt x="4794185" y="12425"/>
                  </a:cubicBezTo>
                  <a:cubicBezTo>
                    <a:pt x="4802140" y="20380"/>
                    <a:pt x="4806610" y="31170"/>
                    <a:pt x="4806610" y="42421"/>
                  </a:cubicBezTo>
                  <a:lnTo>
                    <a:pt x="4806610" y="453031"/>
                  </a:lnTo>
                  <a:cubicBezTo>
                    <a:pt x="4806610" y="464282"/>
                    <a:pt x="4802140" y="475072"/>
                    <a:pt x="4794185" y="483028"/>
                  </a:cubicBezTo>
                  <a:cubicBezTo>
                    <a:pt x="4786229" y="490983"/>
                    <a:pt x="4775439" y="495453"/>
                    <a:pt x="4764189" y="495453"/>
                  </a:cubicBezTo>
                  <a:lnTo>
                    <a:pt x="42421" y="495453"/>
                  </a:lnTo>
                  <a:cubicBezTo>
                    <a:pt x="31170" y="495453"/>
                    <a:pt x="20380" y="490983"/>
                    <a:pt x="12425" y="483028"/>
                  </a:cubicBezTo>
                  <a:cubicBezTo>
                    <a:pt x="4469" y="475072"/>
                    <a:pt x="0" y="464282"/>
                    <a:pt x="0" y="453031"/>
                  </a:cubicBezTo>
                  <a:lnTo>
                    <a:pt x="0" y="42421"/>
                  </a:lnTo>
                  <a:cubicBezTo>
                    <a:pt x="0" y="31170"/>
                    <a:pt x="4469" y="20380"/>
                    <a:pt x="12425" y="12425"/>
                  </a:cubicBezTo>
                  <a:cubicBezTo>
                    <a:pt x="20380" y="4469"/>
                    <a:pt x="31170" y="0"/>
                    <a:pt x="42421" y="0"/>
                  </a:cubicBezTo>
                  <a:close/>
                </a:path>
              </a:pathLst>
            </a:custGeom>
            <a:solidFill>
              <a:srgbClr val="365B6D"/>
            </a:solidFill>
            <a:ln w="38100" cap="rnd">
              <a:solidFill>
                <a:srgbClr val="1C014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06610" cy="533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14875822" y="1764030"/>
            <a:ext cx="1588007" cy="2561301"/>
          </a:xfrm>
          <a:custGeom>
            <a:avLst/>
            <a:gdLst/>
            <a:ahLst/>
            <a:cxnLst/>
            <a:rect l="l" t="t" r="r" b="b"/>
            <a:pathLst>
              <a:path w="1588007" h="2561301">
                <a:moveTo>
                  <a:pt x="0" y="0"/>
                </a:moveTo>
                <a:lnTo>
                  <a:pt x="1588007" y="0"/>
                </a:lnTo>
                <a:lnTo>
                  <a:pt x="1588007" y="2561301"/>
                </a:lnTo>
                <a:lnTo>
                  <a:pt x="0" y="25613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3442137" y="1648025"/>
            <a:ext cx="1205283" cy="1944005"/>
          </a:xfrm>
          <a:custGeom>
            <a:avLst/>
            <a:gdLst/>
            <a:ahLst/>
            <a:cxnLst/>
            <a:rect l="l" t="t" r="r" b="b"/>
            <a:pathLst>
              <a:path w="1205283" h="1944005">
                <a:moveTo>
                  <a:pt x="0" y="0"/>
                </a:moveTo>
                <a:lnTo>
                  <a:pt x="1205283" y="0"/>
                </a:lnTo>
                <a:lnTo>
                  <a:pt x="1205283" y="1944005"/>
                </a:lnTo>
                <a:lnTo>
                  <a:pt x="0" y="194400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642460" y="2347128"/>
            <a:ext cx="1588007" cy="2561301"/>
          </a:xfrm>
          <a:custGeom>
            <a:avLst/>
            <a:gdLst/>
            <a:ahLst/>
            <a:cxnLst/>
            <a:rect l="l" t="t" r="r" b="b"/>
            <a:pathLst>
              <a:path w="1588007" h="2561301">
                <a:moveTo>
                  <a:pt x="0" y="0"/>
                </a:moveTo>
                <a:lnTo>
                  <a:pt x="1588007" y="0"/>
                </a:lnTo>
                <a:lnTo>
                  <a:pt x="1588007" y="2561301"/>
                </a:lnTo>
                <a:lnTo>
                  <a:pt x="0" y="256130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6598109" y="2961195"/>
            <a:ext cx="1689891" cy="2458835"/>
          </a:xfrm>
          <a:custGeom>
            <a:avLst/>
            <a:gdLst/>
            <a:ahLst/>
            <a:cxnLst/>
            <a:rect l="l" t="t" r="r" b="b"/>
            <a:pathLst>
              <a:path w="1689891" h="2458835">
                <a:moveTo>
                  <a:pt x="0" y="0"/>
                </a:moveTo>
                <a:lnTo>
                  <a:pt x="1689891" y="0"/>
                </a:lnTo>
                <a:lnTo>
                  <a:pt x="1689891" y="2458836"/>
                </a:lnTo>
                <a:lnTo>
                  <a:pt x="0" y="24588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6230467" y="3859096"/>
            <a:ext cx="1039013" cy="1511791"/>
          </a:xfrm>
          <a:custGeom>
            <a:avLst/>
            <a:gdLst/>
            <a:ahLst/>
            <a:cxnLst/>
            <a:rect l="l" t="t" r="r" b="b"/>
            <a:pathLst>
              <a:path w="1039013" h="1511791">
                <a:moveTo>
                  <a:pt x="0" y="0"/>
                </a:moveTo>
                <a:lnTo>
                  <a:pt x="1039013" y="0"/>
                </a:lnTo>
                <a:lnTo>
                  <a:pt x="1039013" y="1511791"/>
                </a:lnTo>
                <a:lnTo>
                  <a:pt x="0" y="15117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761753" y="3990661"/>
            <a:ext cx="2939818" cy="3618237"/>
            <a:chOff x="0" y="0"/>
            <a:chExt cx="6604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229216" y="3990661"/>
            <a:ext cx="2939818" cy="3618237"/>
            <a:chOff x="0" y="0"/>
            <a:chExt cx="6604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696678" y="3990661"/>
            <a:ext cx="2939818" cy="3618237"/>
            <a:chOff x="0" y="0"/>
            <a:chExt cx="6604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164141" y="3990661"/>
            <a:ext cx="2939818" cy="3618237"/>
            <a:chOff x="0" y="0"/>
            <a:chExt cx="6604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660400" cy="812800"/>
            </a:xfrm>
            <a:custGeom>
              <a:avLst/>
              <a:gdLst/>
              <a:ahLst/>
              <a:cxnLst/>
              <a:rect l="l" t="t" r="r" b="b"/>
              <a:pathLst>
                <a:path w="660400" h="812800">
                  <a:moveTo>
                    <a:pt x="220252" y="793731"/>
                  </a:moveTo>
                  <a:cubicBezTo>
                    <a:pt x="254109" y="805245"/>
                    <a:pt x="292600" y="812800"/>
                    <a:pt x="330378" y="812800"/>
                  </a:cubicBezTo>
                  <a:cubicBezTo>
                    <a:pt x="368157" y="812800"/>
                    <a:pt x="404509" y="806323"/>
                    <a:pt x="438009" y="794809"/>
                  </a:cubicBezTo>
                  <a:cubicBezTo>
                    <a:pt x="438723" y="794450"/>
                    <a:pt x="439435" y="794450"/>
                    <a:pt x="440148" y="794090"/>
                  </a:cubicBezTo>
                  <a:cubicBezTo>
                    <a:pt x="565955" y="748035"/>
                    <a:pt x="658618" y="626421"/>
                    <a:pt x="660400" y="484298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483939"/>
                  </a:lnTo>
                  <a:cubicBezTo>
                    <a:pt x="1782" y="627140"/>
                    <a:pt x="93019" y="748755"/>
                    <a:pt x="220252" y="793731"/>
                  </a:cubicBezTo>
                  <a:close/>
                </a:path>
              </a:pathLst>
            </a:custGeom>
            <a:solidFill>
              <a:srgbClr val="289DD2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660400" cy="723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sp>
        <p:nvSpPr>
          <p:cNvPr id="23" name="Freeform 23"/>
          <p:cNvSpPr/>
          <p:nvPr/>
        </p:nvSpPr>
        <p:spPr>
          <a:xfrm>
            <a:off x="676969" y="3521380"/>
            <a:ext cx="938562" cy="938562"/>
          </a:xfrm>
          <a:custGeom>
            <a:avLst/>
            <a:gdLst/>
            <a:ahLst/>
            <a:cxnLst/>
            <a:rect l="l" t="t" r="r" b="b"/>
            <a:pathLst>
              <a:path w="938562" h="938562">
                <a:moveTo>
                  <a:pt x="0" y="0"/>
                </a:moveTo>
                <a:lnTo>
                  <a:pt x="938562" y="0"/>
                </a:lnTo>
                <a:lnTo>
                  <a:pt x="938562" y="938562"/>
                </a:lnTo>
                <a:lnTo>
                  <a:pt x="0" y="938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4" name="TextBox 24"/>
          <p:cNvSpPr txBox="1"/>
          <p:nvPr/>
        </p:nvSpPr>
        <p:spPr>
          <a:xfrm>
            <a:off x="16411862" y="1194532"/>
            <a:ext cx="847438" cy="31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63"/>
              </a:lnSpc>
            </a:pPr>
            <a:r>
              <a:rPr lang="en-US" sz="2461" b="1" spc="-125">
                <a:solidFill>
                  <a:srgbClr val="1D4355"/>
                </a:solidFill>
                <a:latin typeface="DM Sans Bold"/>
                <a:ea typeface="DM Sans Bold"/>
                <a:cs typeface="DM Sans Bold"/>
                <a:sym typeface="DM Sans Bold"/>
              </a:rPr>
              <a:t>08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1146250" y="1943358"/>
            <a:ext cx="6877423" cy="1085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09"/>
              </a:lnSpc>
            </a:pPr>
            <a:r>
              <a:rPr lang="en-US" sz="7151" b="1" spc="-250">
                <a:solidFill>
                  <a:srgbClr val="1D4355"/>
                </a:solidFill>
                <a:latin typeface="DM Sans Bold"/>
                <a:ea typeface="DM Sans Bold"/>
                <a:cs typeface="DM Sans Bold"/>
                <a:sym typeface="DM Sans Bold"/>
              </a:rPr>
              <a:t>Task split up</a:t>
            </a:r>
          </a:p>
        </p:txBody>
      </p:sp>
      <p:sp>
        <p:nvSpPr>
          <p:cNvPr id="26" name="Freeform 26"/>
          <p:cNvSpPr/>
          <p:nvPr/>
        </p:nvSpPr>
        <p:spPr>
          <a:xfrm>
            <a:off x="4229216" y="3521380"/>
            <a:ext cx="938562" cy="938562"/>
          </a:xfrm>
          <a:custGeom>
            <a:avLst/>
            <a:gdLst/>
            <a:ahLst/>
            <a:cxnLst/>
            <a:rect l="l" t="t" r="r" b="b"/>
            <a:pathLst>
              <a:path w="938562" h="938562">
                <a:moveTo>
                  <a:pt x="0" y="0"/>
                </a:moveTo>
                <a:lnTo>
                  <a:pt x="938562" y="0"/>
                </a:lnTo>
                <a:lnTo>
                  <a:pt x="938562" y="938562"/>
                </a:lnTo>
                <a:lnTo>
                  <a:pt x="0" y="938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7" name="Freeform 27"/>
          <p:cNvSpPr/>
          <p:nvPr/>
        </p:nvSpPr>
        <p:spPr>
          <a:xfrm>
            <a:off x="7781463" y="3521380"/>
            <a:ext cx="938562" cy="938562"/>
          </a:xfrm>
          <a:custGeom>
            <a:avLst/>
            <a:gdLst/>
            <a:ahLst/>
            <a:cxnLst/>
            <a:rect l="l" t="t" r="r" b="b"/>
            <a:pathLst>
              <a:path w="938562" h="938562">
                <a:moveTo>
                  <a:pt x="0" y="0"/>
                </a:moveTo>
                <a:lnTo>
                  <a:pt x="938562" y="0"/>
                </a:lnTo>
                <a:lnTo>
                  <a:pt x="938562" y="938562"/>
                </a:lnTo>
                <a:lnTo>
                  <a:pt x="0" y="938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8" name="Freeform 28"/>
          <p:cNvSpPr/>
          <p:nvPr/>
        </p:nvSpPr>
        <p:spPr>
          <a:xfrm>
            <a:off x="11333710" y="3521380"/>
            <a:ext cx="938562" cy="938562"/>
          </a:xfrm>
          <a:custGeom>
            <a:avLst/>
            <a:gdLst/>
            <a:ahLst/>
            <a:cxnLst/>
            <a:rect l="l" t="t" r="r" b="b"/>
            <a:pathLst>
              <a:path w="938562" h="938562">
                <a:moveTo>
                  <a:pt x="0" y="0"/>
                </a:moveTo>
                <a:lnTo>
                  <a:pt x="938562" y="0"/>
                </a:lnTo>
                <a:lnTo>
                  <a:pt x="938562" y="938562"/>
                </a:lnTo>
                <a:lnTo>
                  <a:pt x="0" y="938562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9" name="TextBox 29"/>
          <p:cNvSpPr txBox="1"/>
          <p:nvPr/>
        </p:nvSpPr>
        <p:spPr>
          <a:xfrm>
            <a:off x="787087" y="5168844"/>
            <a:ext cx="2889150" cy="1223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1" b="1">
                <a:solidFill>
                  <a:srgbClr val="1D435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Assembly and deployement of hardware 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229216" y="4961320"/>
            <a:ext cx="2889150" cy="163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1" b="1">
                <a:solidFill>
                  <a:srgbClr val="1D435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Module understanding +Router programming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692909" y="4870329"/>
            <a:ext cx="2889150" cy="16388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1" b="1">
                <a:solidFill>
                  <a:srgbClr val="1D435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Gateway optimization + cloud synchronization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1155628" y="4961320"/>
            <a:ext cx="2889150" cy="12237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77"/>
              </a:lnSpc>
            </a:pPr>
            <a:r>
              <a:rPr lang="en-US" sz="2341" b="1">
                <a:solidFill>
                  <a:srgbClr val="1D435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Edge tasks - data processing + filtering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04981" y="1526679"/>
            <a:ext cx="16230600" cy="32836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867"/>
              </a:lnSpc>
            </a:pPr>
            <a:r>
              <a:rPr lang="en-US" sz="21737" b="1" spc="-760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Thank You</a:t>
            </a:r>
          </a:p>
        </p:txBody>
      </p:sp>
      <p:sp>
        <p:nvSpPr>
          <p:cNvPr id="3" name="AutoShape 3"/>
          <p:cNvSpPr/>
          <p:nvPr/>
        </p:nvSpPr>
        <p:spPr>
          <a:xfrm>
            <a:off x="4229216" y="1306545"/>
            <a:ext cx="11829207" cy="0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990796" y="9258300"/>
            <a:ext cx="19278796" cy="1987207"/>
            <a:chOff x="0" y="0"/>
            <a:chExt cx="5077543" cy="52338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5077543" cy="523380"/>
            </a:xfrm>
            <a:custGeom>
              <a:avLst/>
              <a:gdLst/>
              <a:ahLst/>
              <a:cxnLst/>
              <a:rect l="l" t="t" r="r" b="b"/>
              <a:pathLst>
                <a:path w="5077543" h="523380">
                  <a:moveTo>
                    <a:pt x="40158" y="0"/>
                  </a:moveTo>
                  <a:lnTo>
                    <a:pt x="5037385" y="0"/>
                  </a:lnTo>
                  <a:cubicBezTo>
                    <a:pt x="5059564" y="0"/>
                    <a:pt x="5077543" y="17979"/>
                    <a:pt x="5077543" y="40158"/>
                  </a:cubicBezTo>
                  <a:lnTo>
                    <a:pt x="5077543" y="483222"/>
                  </a:lnTo>
                  <a:cubicBezTo>
                    <a:pt x="5077543" y="505400"/>
                    <a:pt x="5059564" y="523380"/>
                    <a:pt x="5037385" y="523380"/>
                  </a:cubicBezTo>
                  <a:lnTo>
                    <a:pt x="40158" y="523380"/>
                  </a:lnTo>
                  <a:cubicBezTo>
                    <a:pt x="17979" y="523380"/>
                    <a:pt x="0" y="505400"/>
                    <a:pt x="0" y="483222"/>
                  </a:cubicBezTo>
                  <a:lnTo>
                    <a:pt x="0" y="40158"/>
                  </a:lnTo>
                  <a:cubicBezTo>
                    <a:pt x="0" y="17979"/>
                    <a:pt x="17979" y="0"/>
                    <a:pt x="40158" y="0"/>
                  </a:cubicBezTo>
                  <a:close/>
                </a:path>
              </a:pathLst>
            </a:custGeom>
            <a:solidFill>
              <a:srgbClr val="365B6D"/>
            </a:solidFill>
            <a:ln w="38100" cap="rnd">
              <a:solidFill>
                <a:srgbClr val="1C014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5077543" cy="56148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3384577" y="4724586"/>
            <a:ext cx="11518847" cy="2760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87"/>
              </a:lnSpc>
            </a:pPr>
            <a:r>
              <a:rPr lang="en-US" sz="2350" b="1" spc="874">
                <a:solidFill>
                  <a:srgbClr val="289DD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BHUVANESHWARI D           CB.SC.U4CSE23612</a:t>
            </a:r>
          </a:p>
          <a:p>
            <a:pPr algn="l">
              <a:lnSpc>
                <a:spcPts val="5687"/>
              </a:lnSpc>
            </a:pPr>
            <a:r>
              <a:rPr lang="en-US" sz="2350" b="1" spc="874">
                <a:solidFill>
                  <a:srgbClr val="289DD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RAMA ROSHINEE S V         CB.SC.U4CSE23645 SHRUTHILAYA A V            CB.SC.U4CSE23653</a:t>
            </a:r>
          </a:p>
          <a:p>
            <a:pPr algn="l">
              <a:lnSpc>
                <a:spcPts val="5687"/>
              </a:lnSpc>
            </a:pPr>
            <a:r>
              <a:rPr lang="en-US" sz="2350" b="1" spc="874">
                <a:solidFill>
                  <a:srgbClr val="289DD2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SHARUMATHI PS              CB.SC.U4CSE23665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6411862" y="1194532"/>
            <a:ext cx="847438" cy="608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63"/>
              </a:lnSpc>
            </a:pPr>
            <a:r>
              <a:rPr lang="en-US" sz="2461" b="1" spc="-125">
                <a:solidFill>
                  <a:srgbClr val="289DD2"/>
                </a:solidFill>
                <a:latin typeface="DM Sans Bold"/>
                <a:ea typeface="DM Sans Bold"/>
                <a:cs typeface="DM Sans Bold"/>
                <a:sym typeface="DM Sans Bold"/>
              </a:rPr>
              <a:t>09</a:t>
            </a:r>
          </a:p>
          <a:p>
            <a:pPr algn="r">
              <a:lnSpc>
                <a:spcPts val="2363"/>
              </a:lnSpc>
            </a:pPr>
            <a:endParaRPr lang="en-US" sz="2461" b="1" spc="-125">
              <a:solidFill>
                <a:srgbClr val="289DD2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229396" y="560533"/>
            <a:ext cx="11829207" cy="0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517096" y="2420018"/>
            <a:ext cx="12942850" cy="664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27"/>
              </a:lnSpc>
            </a:pPr>
            <a:r>
              <a:rPr lang="en-US" sz="1948" b="1" spc="243">
                <a:solidFill>
                  <a:srgbClr val="1D4355"/>
                </a:solidFill>
                <a:latin typeface="DM Sans Bold"/>
                <a:ea typeface="DM Sans Bold"/>
                <a:cs typeface="DM Sans Bold"/>
                <a:sym typeface="DM Sans Bold"/>
              </a:rPr>
              <a:t>THE CORE PROBLEM: SHORT-RANGE PROTOCOLS IN HEALTHCARE ENVIRONMENTS</a:t>
            </a:r>
          </a:p>
          <a:p>
            <a:pPr algn="l">
              <a:lnSpc>
                <a:spcPts val="2727"/>
              </a:lnSpc>
            </a:pPr>
            <a:endParaRPr lang="en-US" sz="1948" b="1" spc="243">
              <a:solidFill>
                <a:srgbClr val="1D4355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4" name="Group 4"/>
          <p:cNvGrpSpPr/>
          <p:nvPr/>
        </p:nvGrpSpPr>
        <p:grpSpPr>
          <a:xfrm>
            <a:off x="-990796" y="9258300"/>
            <a:ext cx="18250096" cy="1881172"/>
            <a:chOff x="0" y="0"/>
            <a:chExt cx="4806610" cy="4954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06610" cy="495453"/>
            </a:xfrm>
            <a:custGeom>
              <a:avLst/>
              <a:gdLst/>
              <a:ahLst/>
              <a:cxnLst/>
              <a:rect l="l" t="t" r="r" b="b"/>
              <a:pathLst>
                <a:path w="4806610" h="495453">
                  <a:moveTo>
                    <a:pt x="42421" y="0"/>
                  </a:moveTo>
                  <a:lnTo>
                    <a:pt x="4764189" y="0"/>
                  </a:lnTo>
                  <a:cubicBezTo>
                    <a:pt x="4775439" y="0"/>
                    <a:pt x="4786229" y="4469"/>
                    <a:pt x="4794185" y="12425"/>
                  </a:cubicBezTo>
                  <a:cubicBezTo>
                    <a:pt x="4802140" y="20380"/>
                    <a:pt x="4806610" y="31170"/>
                    <a:pt x="4806610" y="42421"/>
                  </a:cubicBezTo>
                  <a:lnTo>
                    <a:pt x="4806610" y="453031"/>
                  </a:lnTo>
                  <a:cubicBezTo>
                    <a:pt x="4806610" y="464282"/>
                    <a:pt x="4802140" y="475072"/>
                    <a:pt x="4794185" y="483028"/>
                  </a:cubicBezTo>
                  <a:cubicBezTo>
                    <a:pt x="4786229" y="490983"/>
                    <a:pt x="4775439" y="495453"/>
                    <a:pt x="4764189" y="495453"/>
                  </a:cubicBezTo>
                  <a:lnTo>
                    <a:pt x="42421" y="495453"/>
                  </a:lnTo>
                  <a:cubicBezTo>
                    <a:pt x="31170" y="495453"/>
                    <a:pt x="20380" y="490983"/>
                    <a:pt x="12425" y="483028"/>
                  </a:cubicBezTo>
                  <a:cubicBezTo>
                    <a:pt x="4469" y="475072"/>
                    <a:pt x="0" y="464282"/>
                    <a:pt x="0" y="453031"/>
                  </a:cubicBezTo>
                  <a:lnTo>
                    <a:pt x="0" y="42421"/>
                  </a:lnTo>
                  <a:cubicBezTo>
                    <a:pt x="0" y="31170"/>
                    <a:pt x="4469" y="20380"/>
                    <a:pt x="12425" y="12425"/>
                  </a:cubicBezTo>
                  <a:cubicBezTo>
                    <a:pt x="20380" y="4469"/>
                    <a:pt x="31170" y="0"/>
                    <a:pt x="42421" y="0"/>
                  </a:cubicBezTo>
                  <a:close/>
                </a:path>
              </a:pathLst>
            </a:custGeom>
            <a:solidFill>
              <a:srgbClr val="365B6D"/>
            </a:solidFill>
            <a:ln w="38100" cap="rnd">
              <a:solidFill>
                <a:srgbClr val="1C014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06610" cy="533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3016917" y="1028700"/>
            <a:ext cx="4897303" cy="4923952"/>
            <a:chOff x="0" y="0"/>
            <a:chExt cx="6529738" cy="6565270"/>
          </a:xfrm>
        </p:grpSpPr>
        <p:sp>
          <p:nvSpPr>
            <p:cNvPr id="8" name="Freeform 8"/>
            <p:cNvSpPr/>
            <p:nvPr/>
          </p:nvSpPr>
          <p:spPr>
            <a:xfrm>
              <a:off x="246494" y="0"/>
              <a:ext cx="5607986" cy="6243709"/>
            </a:xfrm>
            <a:custGeom>
              <a:avLst/>
              <a:gdLst/>
              <a:ahLst/>
              <a:cxnLst/>
              <a:rect l="l" t="t" r="r" b="b"/>
              <a:pathLst>
                <a:path w="5607986" h="6243709">
                  <a:moveTo>
                    <a:pt x="0" y="0"/>
                  </a:moveTo>
                  <a:lnTo>
                    <a:pt x="5607986" y="0"/>
                  </a:lnTo>
                  <a:lnTo>
                    <a:pt x="5607986" y="6243709"/>
                  </a:lnTo>
                  <a:lnTo>
                    <a:pt x="0" y="624370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9" name="Freeform 9"/>
            <p:cNvSpPr/>
            <p:nvPr/>
          </p:nvSpPr>
          <p:spPr>
            <a:xfrm>
              <a:off x="0" y="834854"/>
              <a:ext cx="2116201" cy="2375327"/>
            </a:xfrm>
            <a:custGeom>
              <a:avLst/>
              <a:gdLst/>
              <a:ahLst/>
              <a:cxnLst/>
              <a:rect l="l" t="t" r="r" b="b"/>
              <a:pathLst>
                <a:path w="2116201" h="2375327">
                  <a:moveTo>
                    <a:pt x="0" y="0"/>
                  </a:moveTo>
                  <a:lnTo>
                    <a:pt x="2116201" y="0"/>
                  </a:lnTo>
                  <a:lnTo>
                    <a:pt x="2116201" y="2375327"/>
                  </a:lnTo>
                  <a:lnTo>
                    <a:pt x="0" y="237532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4143949" y="4218521"/>
              <a:ext cx="2385789" cy="2346749"/>
            </a:xfrm>
            <a:custGeom>
              <a:avLst/>
              <a:gdLst/>
              <a:ahLst/>
              <a:cxnLst/>
              <a:rect l="l" t="t" r="r" b="b"/>
              <a:pathLst>
                <a:path w="2385789" h="2346749">
                  <a:moveTo>
                    <a:pt x="0" y="0"/>
                  </a:moveTo>
                  <a:lnTo>
                    <a:pt x="2385789" y="0"/>
                  </a:lnTo>
                  <a:lnTo>
                    <a:pt x="2385789" y="2346749"/>
                  </a:lnTo>
                  <a:lnTo>
                    <a:pt x="0" y="234674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1" name="Group 11"/>
          <p:cNvGrpSpPr/>
          <p:nvPr/>
        </p:nvGrpSpPr>
        <p:grpSpPr>
          <a:xfrm>
            <a:off x="716724" y="5952652"/>
            <a:ext cx="3086100" cy="3086100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b="1" spc="25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HIGH LATENCY &amp; DELAYS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4168724" y="5952652"/>
            <a:ext cx="3086100" cy="3086100"/>
            <a:chOff x="0" y="0"/>
            <a:chExt cx="812800" cy="812800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b="1" spc="25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NETWORK BANDWIDTH BOTTLENECKS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7616774" y="5952652"/>
            <a:ext cx="3086100" cy="308610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19" name="TextBox 19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b="1" spc="25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INTERMITTENT CONNECTIVITY RISKS</a:t>
              </a:r>
            </a:p>
          </p:txBody>
        </p:sp>
      </p:grpSp>
      <p:grpSp>
        <p:nvGrpSpPr>
          <p:cNvPr id="20" name="Group 20"/>
          <p:cNvGrpSpPr/>
          <p:nvPr/>
        </p:nvGrpSpPr>
        <p:grpSpPr>
          <a:xfrm>
            <a:off x="11064824" y="5952652"/>
            <a:ext cx="3086100" cy="3086100"/>
            <a:chOff x="0" y="0"/>
            <a:chExt cx="812800" cy="812800"/>
          </a:xfrm>
        </p:grpSpPr>
        <p:sp>
          <p:nvSpPr>
            <p:cNvPr id="21" name="Freeform 2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127941" y="0"/>
                  </a:moveTo>
                  <a:lnTo>
                    <a:pt x="684859" y="0"/>
                  </a:lnTo>
                  <a:cubicBezTo>
                    <a:pt x="718791" y="0"/>
                    <a:pt x="751333" y="13479"/>
                    <a:pt x="775327" y="37473"/>
                  </a:cubicBezTo>
                  <a:cubicBezTo>
                    <a:pt x="799321" y="61467"/>
                    <a:pt x="812800" y="94009"/>
                    <a:pt x="812800" y="127941"/>
                  </a:cubicBezTo>
                  <a:lnTo>
                    <a:pt x="812800" y="684859"/>
                  </a:lnTo>
                  <a:cubicBezTo>
                    <a:pt x="812800" y="718791"/>
                    <a:pt x="799321" y="751333"/>
                    <a:pt x="775327" y="775327"/>
                  </a:cubicBezTo>
                  <a:cubicBezTo>
                    <a:pt x="751333" y="799321"/>
                    <a:pt x="718791" y="812800"/>
                    <a:pt x="684859" y="812800"/>
                  </a:cubicBezTo>
                  <a:lnTo>
                    <a:pt x="127941" y="812800"/>
                  </a:lnTo>
                  <a:cubicBezTo>
                    <a:pt x="94009" y="812800"/>
                    <a:pt x="61467" y="799321"/>
                    <a:pt x="37473" y="775327"/>
                  </a:cubicBezTo>
                  <a:cubicBezTo>
                    <a:pt x="13479" y="751333"/>
                    <a:pt x="0" y="718791"/>
                    <a:pt x="0" y="684859"/>
                  </a:cubicBezTo>
                  <a:lnTo>
                    <a:pt x="0" y="127941"/>
                  </a:lnTo>
                  <a:cubicBezTo>
                    <a:pt x="0" y="94009"/>
                    <a:pt x="13479" y="61467"/>
                    <a:pt x="37473" y="37473"/>
                  </a:cubicBezTo>
                  <a:cubicBezTo>
                    <a:pt x="61467" y="13479"/>
                    <a:pt x="94009" y="0"/>
                    <a:pt x="127941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22" name="TextBox 22"/>
            <p:cNvSpPr txBox="1"/>
            <p:nvPr/>
          </p:nvSpPr>
          <p:spPr>
            <a:xfrm>
              <a:off x="0" y="-38100"/>
              <a:ext cx="812800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b="1" spc="25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PRIVACY AND SECURITY CONCERNS</a:t>
              </a:r>
            </a:p>
          </p:txBody>
        </p:sp>
      </p:grpSp>
      <p:grpSp>
        <p:nvGrpSpPr>
          <p:cNvPr id="23" name="Group 23"/>
          <p:cNvGrpSpPr/>
          <p:nvPr/>
        </p:nvGrpSpPr>
        <p:grpSpPr>
          <a:xfrm>
            <a:off x="14512874" y="6724177"/>
            <a:ext cx="3086100" cy="1543050"/>
            <a:chOff x="0" y="0"/>
            <a:chExt cx="812800" cy="406400"/>
          </a:xfrm>
        </p:grpSpPr>
        <p:sp>
          <p:nvSpPr>
            <p:cNvPr id="24" name="Freeform 24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609600" y="0"/>
                  </a:moveTo>
                  <a:lnTo>
                    <a:pt x="0" y="0"/>
                  </a:lnTo>
                  <a:lnTo>
                    <a:pt x="0" y="406400"/>
                  </a:lnTo>
                  <a:lnTo>
                    <a:pt x="609600" y="406400"/>
                  </a:lnTo>
                  <a:lnTo>
                    <a:pt x="812800" y="203200"/>
                  </a:lnTo>
                  <a:lnTo>
                    <a:pt x="609600" y="0"/>
                  </a:ln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25" name="TextBox 25"/>
            <p:cNvSpPr txBox="1"/>
            <p:nvPr/>
          </p:nvSpPr>
          <p:spPr>
            <a:xfrm>
              <a:off x="0" y="-38100"/>
              <a:ext cx="6985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b="1" spc="25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CLOUD CENTRIC</a:t>
              </a:r>
            </a:p>
          </p:txBody>
        </p:sp>
      </p:grpSp>
      <p:sp>
        <p:nvSpPr>
          <p:cNvPr id="26" name="TextBox 26"/>
          <p:cNvSpPr txBox="1"/>
          <p:nvPr/>
        </p:nvSpPr>
        <p:spPr>
          <a:xfrm>
            <a:off x="16411862" y="432532"/>
            <a:ext cx="847438" cy="31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63"/>
              </a:lnSpc>
            </a:pPr>
            <a:r>
              <a:rPr lang="en-US" sz="2461" b="1" spc="-125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01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369420" y="1024216"/>
            <a:ext cx="10684708" cy="9222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19"/>
              </a:lnSpc>
            </a:pPr>
            <a:r>
              <a:rPr lang="en-US" sz="6151" b="1" spc="-215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Problems in Healthcare IoT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517096" y="3189681"/>
            <a:ext cx="12647497" cy="19494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9"/>
              </a:lnSpc>
              <a:spcBef>
                <a:spcPct val="0"/>
              </a:spcBef>
            </a:pPr>
            <a:r>
              <a:rPr lang="en-US" sz="2299" b="1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T</a:t>
            </a:r>
            <a:r>
              <a:rPr lang="en-US" sz="2299" b="1" u="none" strike="noStrike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o achieve broader coverage for these devices, conventional solutions require deploying multiple gateways, leading to significant inconvenience, increased costs, and added complexity in network infrastructure.   </a:t>
            </a:r>
          </a:p>
          <a:p>
            <a:pPr marL="0" lvl="0" indent="0" algn="l">
              <a:lnSpc>
                <a:spcPts val="3909"/>
              </a:lnSpc>
              <a:spcBef>
                <a:spcPct val="0"/>
              </a:spcBef>
            </a:pPr>
            <a:endParaRPr lang="en-US" sz="2299" b="1" u="none" strike="noStrike">
              <a:solidFill>
                <a:srgbClr val="1D4355">
                  <a:alpha val="71765"/>
                </a:srgbClr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2764932" y="533037"/>
            <a:ext cx="11829207" cy="0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990796" y="9258300"/>
            <a:ext cx="18250096" cy="1881172"/>
            <a:chOff x="0" y="0"/>
            <a:chExt cx="4806610" cy="4954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6610" cy="495453"/>
            </a:xfrm>
            <a:custGeom>
              <a:avLst/>
              <a:gdLst/>
              <a:ahLst/>
              <a:cxnLst/>
              <a:rect l="l" t="t" r="r" b="b"/>
              <a:pathLst>
                <a:path w="4806610" h="495453">
                  <a:moveTo>
                    <a:pt x="42421" y="0"/>
                  </a:moveTo>
                  <a:lnTo>
                    <a:pt x="4764189" y="0"/>
                  </a:lnTo>
                  <a:cubicBezTo>
                    <a:pt x="4775439" y="0"/>
                    <a:pt x="4786229" y="4469"/>
                    <a:pt x="4794185" y="12425"/>
                  </a:cubicBezTo>
                  <a:cubicBezTo>
                    <a:pt x="4802140" y="20380"/>
                    <a:pt x="4806610" y="31170"/>
                    <a:pt x="4806610" y="42421"/>
                  </a:cubicBezTo>
                  <a:lnTo>
                    <a:pt x="4806610" y="453031"/>
                  </a:lnTo>
                  <a:cubicBezTo>
                    <a:pt x="4806610" y="464282"/>
                    <a:pt x="4802140" y="475072"/>
                    <a:pt x="4794185" y="483028"/>
                  </a:cubicBezTo>
                  <a:cubicBezTo>
                    <a:pt x="4786229" y="490983"/>
                    <a:pt x="4775439" y="495453"/>
                    <a:pt x="4764189" y="495453"/>
                  </a:cubicBezTo>
                  <a:lnTo>
                    <a:pt x="42421" y="495453"/>
                  </a:lnTo>
                  <a:cubicBezTo>
                    <a:pt x="31170" y="495453"/>
                    <a:pt x="20380" y="490983"/>
                    <a:pt x="12425" y="483028"/>
                  </a:cubicBezTo>
                  <a:cubicBezTo>
                    <a:pt x="4469" y="475072"/>
                    <a:pt x="0" y="464282"/>
                    <a:pt x="0" y="453031"/>
                  </a:cubicBezTo>
                  <a:lnTo>
                    <a:pt x="0" y="42421"/>
                  </a:lnTo>
                  <a:cubicBezTo>
                    <a:pt x="0" y="31170"/>
                    <a:pt x="4469" y="20380"/>
                    <a:pt x="12425" y="12425"/>
                  </a:cubicBezTo>
                  <a:cubicBezTo>
                    <a:pt x="20380" y="4469"/>
                    <a:pt x="31170" y="0"/>
                    <a:pt x="42421" y="0"/>
                  </a:cubicBezTo>
                  <a:close/>
                </a:path>
              </a:pathLst>
            </a:custGeom>
            <a:solidFill>
              <a:srgbClr val="365B6D"/>
            </a:solidFill>
            <a:ln w="38100" cap="rnd">
              <a:solidFill>
                <a:srgbClr val="1C014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06610" cy="533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39373" y="5995132"/>
            <a:ext cx="3086100" cy="308610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spc="25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SIGNIFICANTLY REDUCED LATENCY FOR REAL-TIME CARE</a:t>
              </a: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5417468" y="405037"/>
            <a:ext cx="847438" cy="31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63"/>
              </a:lnSpc>
            </a:pPr>
            <a:r>
              <a:rPr lang="en-US" sz="2461" b="1" spc="-125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02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1281" y="1038225"/>
            <a:ext cx="17412880" cy="27700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319"/>
              </a:lnSpc>
            </a:pPr>
            <a:r>
              <a:rPr lang="en-US" sz="6151" b="1" spc="-215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How the Proposed Edge System Transforms Healthcare IoT</a:t>
            </a:r>
          </a:p>
          <a:p>
            <a:pPr algn="ctr">
              <a:lnSpc>
                <a:spcPts val="7319"/>
              </a:lnSpc>
            </a:pPr>
            <a:endParaRPr lang="en-US" sz="6151" b="1" spc="-215">
              <a:solidFill>
                <a:srgbClr val="365B6D"/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028700" y="3024062"/>
            <a:ext cx="16230600" cy="1454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9"/>
              </a:lnSpc>
              <a:spcBef>
                <a:spcPct val="0"/>
              </a:spcBef>
            </a:pPr>
            <a:r>
              <a:rPr lang="en-US" sz="2299" b="1">
                <a:solidFill>
                  <a:srgbClr val="365B6D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This pap</a:t>
            </a:r>
            <a:r>
              <a:rPr lang="en-US" sz="2299" b="1" u="none" strike="noStrike">
                <a:solidFill>
                  <a:srgbClr val="365B6D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er introduces a novel hybrid edge architecture, integrating self-powered hybrid routers and a versatile IoT gateway, specifically designed to overcome the limitations of cloud-centric IoT in healthcare.   </a:t>
            </a:r>
          </a:p>
          <a:p>
            <a:pPr marL="0" lvl="0" indent="0" algn="l">
              <a:lnSpc>
                <a:spcPts val="3909"/>
              </a:lnSpc>
              <a:spcBef>
                <a:spcPct val="0"/>
              </a:spcBef>
            </a:pPr>
            <a:endParaRPr lang="en-US" sz="2299" b="1" u="none" strike="noStrike">
              <a:solidFill>
                <a:srgbClr val="365B6D">
                  <a:alpha val="71765"/>
                </a:srgbClr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028700" y="4363912"/>
            <a:ext cx="16067428" cy="145415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09"/>
              </a:lnSpc>
              <a:spcBef>
                <a:spcPct val="0"/>
              </a:spcBef>
            </a:pPr>
            <a:r>
              <a:rPr lang="en-US" sz="2299" b="1">
                <a:solidFill>
                  <a:srgbClr val="365B6D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It strat</a:t>
            </a:r>
            <a:r>
              <a:rPr lang="en-US" sz="2299" b="1" u="none" strike="noStrike">
                <a:solidFill>
                  <a:srgbClr val="365B6D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egically distributes computational and storage capabilities closer to the data sources, ensuring robust and responsive healthcare monitoring.   </a:t>
            </a:r>
          </a:p>
          <a:p>
            <a:pPr marL="0" lvl="0" indent="0" algn="l">
              <a:lnSpc>
                <a:spcPts val="3909"/>
              </a:lnSpc>
              <a:spcBef>
                <a:spcPct val="0"/>
              </a:spcBef>
            </a:pPr>
            <a:endParaRPr lang="en-US" sz="2299" b="1" u="none" strike="noStrike">
              <a:solidFill>
                <a:srgbClr val="365B6D">
                  <a:alpha val="71765"/>
                </a:srgbClr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grpSp>
        <p:nvGrpSpPr>
          <p:cNvPr id="13" name="Group 13"/>
          <p:cNvGrpSpPr/>
          <p:nvPr/>
        </p:nvGrpSpPr>
        <p:grpSpPr>
          <a:xfrm>
            <a:off x="4169427" y="5995132"/>
            <a:ext cx="3086100" cy="3086100"/>
            <a:chOff x="0" y="0"/>
            <a:chExt cx="812800" cy="81280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id="15" name="TextBox 1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spc="25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EXTENDED NETWORK COVERAGE IN LARGE FACILITIES</a:t>
              </a:r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7703202" y="5995132"/>
            <a:ext cx="3086100" cy="3086100"/>
            <a:chOff x="0" y="0"/>
            <a:chExt cx="812800" cy="8128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spc="25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ENHANCED RELIABILITY &amp; OFFLINE OPERATION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1236977" y="5995132"/>
            <a:ext cx="3086100" cy="3086100"/>
            <a:chOff x="0" y="0"/>
            <a:chExt cx="812800" cy="812800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spc="25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STRENGTHENED SECURITY &amp; PRIVACY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14594139" y="5995132"/>
            <a:ext cx="3086100" cy="3086100"/>
            <a:chOff x="0" y="0"/>
            <a:chExt cx="812800" cy="812800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ED957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spc="256">
                  <a:solidFill>
                    <a:srgbClr val="000000"/>
                  </a:solidFill>
                  <a:latin typeface="DM Sans"/>
                  <a:ea typeface="DM Sans"/>
                  <a:cs typeface="DM Sans"/>
                  <a:sym typeface="DM Sans"/>
                </a:rPr>
                <a:t>VERSATILE APPLICATION SUPPORT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481491" y="636171"/>
            <a:ext cx="11829207" cy="0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990796" y="9258300"/>
            <a:ext cx="18250096" cy="1881172"/>
            <a:chOff x="0" y="0"/>
            <a:chExt cx="4806610" cy="4954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6610" cy="495453"/>
            </a:xfrm>
            <a:custGeom>
              <a:avLst/>
              <a:gdLst/>
              <a:ahLst/>
              <a:cxnLst/>
              <a:rect l="l" t="t" r="r" b="b"/>
              <a:pathLst>
                <a:path w="4806610" h="495453">
                  <a:moveTo>
                    <a:pt x="42421" y="0"/>
                  </a:moveTo>
                  <a:lnTo>
                    <a:pt x="4764189" y="0"/>
                  </a:lnTo>
                  <a:cubicBezTo>
                    <a:pt x="4775439" y="0"/>
                    <a:pt x="4786229" y="4469"/>
                    <a:pt x="4794185" y="12425"/>
                  </a:cubicBezTo>
                  <a:cubicBezTo>
                    <a:pt x="4802140" y="20380"/>
                    <a:pt x="4806610" y="31170"/>
                    <a:pt x="4806610" y="42421"/>
                  </a:cubicBezTo>
                  <a:lnTo>
                    <a:pt x="4806610" y="453031"/>
                  </a:lnTo>
                  <a:cubicBezTo>
                    <a:pt x="4806610" y="464282"/>
                    <a:pt x="4802140" y="475072"/>
                    <a:pt x="4794185" y="483028"/>
                  </a:cubicBezTo>
                  <a:cubicBezTo>
                    <a:pt x="4786229" y="490983"/>
                    <a:pt x="4775439" y="495453"/>
                    <a:pt x="4764189" y="495453"/>
                  </a:cubicBezTo>
                  <a:lnTo>
                    <a:pt x="42421" y="495453"/>
                  </a:lnTo>
                  <a:cubicBezTo>
                    <a:pt x="31170" y="495453"/>
                    <a:pt x="20380" y="490983"/>
                    <a:pt x="12425" y="483028"/>
                  </a:cubicBezTo>
                  <a:cubicBezTo>
                    <a:pt x="4469" y="475072"/>
                    <a:pt x="0" y="464282"/>
                    <a:pt x="0" y="453031"/>
                  </a:cubicBezTo>
                  <a:lnTo>
                    <a:pt x="0" y="42421"/>
                  </a:lnTo>
                  <a:cubicBezTo>
                    <a:pt x="0" y="31170"/>
                    <a:pt x="4469" y="20380"/>
                    <a:pt x="12425" y="12425"/>
                  </a:cubicBezTo>
                  <a:cubicBezTo>
                    <a:pt x="20380" y="4469"/>
                    <a:pt x="31170" y="0"/>
                    <a:pt x="42421" y="0"/>
                  </a:cubicBezTo>
                  <a:close/>
                </a:path>
              </a:pathLst>
            </a:custGeom>
            <a:solidFill>
              <a:srgbClr val="365B6D"/>
            </a:solidFill>
            <a:ln w="38100" cap="rnd">
              <a:solidFill>
                <a:srgbClr val="1C014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06610" cy="533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320961" y="5726980"/>
            <a:ext cx="8469169" cy="3086100"/>
            <a:chOff x="0" y="0"/>
            <a:chExt cx="2230563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30563" cy="812800"/>
            </a:xfrm>
            <a:custGeom>
              <a:avLst/>
              <a:gdLst/>
              <a:ahLst/>
              <a:cxnLst/>
              <a:rect l="l" t="t" r="r" b="b"/>
              <a:pathLst>
                <a:path w="2230563" h="812800">
                  <a:moveTo>
                    <a:pt x="0" y="0"/>
                  </a:moveTo>
                  <a:lnTo>
                    <a:pt x="2230563" y="0"/>
                  </a:lnTo>
                  <a:lnTo>
                    <a:pt x="223056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2DDD6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2230563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442230" lvl="1" indent="-221115" algn="ctr">
                <a:lnSpc>
                  <a:spcPts val="2867"/>
                </a:lnSpc>
                <a:buFont typeface="Arial"/>
                <a:buChar char="•"/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342926" y="5726980"/>
            <a:ext cx="8469169" cy="3086100"/>
            <a:chOff x="0" y="0"/>
            <a:chExt cx="2230563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30563" cy="812800"/>
            </a:xfrm>
            <a:custGeom>
              <a:avLst/>
              <a:gdLst/>
              <a:ahLst/>
              <a:cxnLst/>
              <a:rect l="l" t="t" r="r" b="b"/>
              <a:pathLst>
                <a:path w="2230563" h="812800">
                  <a:moveTo>
                    <a:pt x="0" y="0"/>
                  </a:moveTo>
                  <a:lnTo>
                    <a:pt x="2230563" y="0"/>
                  </a:lnTo>
                  <a:lnTo>
                    <a:pt x="2230563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62DDD6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2230563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320961" y="3151037"/>
            <a:ext cx="16938339" cy="19037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8"/>
              </a:lnSpc>
              <a:spcBef>
                <a:spcPct val="0"/>
              </a:spcBef>
            </a:pPr>
            <a:r>
              <a:rPr lang="en-US" sz="2269" b="1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Th</a:t>
            </a:r>
            <a:r>
              <a:rPr lang="en-US" sz="2269" b="1" u="none" strike="noStrike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e paper's core strategy is to implement an edge-based hybrid network system that strategically distributes computational and storage capabilities closer to the data sources.   </a:t>
            </a:r>
          </a:p>
          <a:p>
            <a:pPr marL="0" lvl="0" indent="0" algn="l">
              <a:lnSpc>
                <a:spcPts val="3858"/>
              </a:lnSpc>
              <a:spcBef>
                <a:spcPct val="0"/>
              </a:spcBef>
            </a:pPr>
            <a:endParaRPr lang="en-US" sz="2269" b="1" u="none" strike="noStrike">
              <a:solidFill>
                <a:srgbClr val="1D4355">
                  <a:alpha val="71765"/>
                </a:srgbClr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l">
              <a:lnSpc>
                <a:spcPts val="3858"/>
              </a:lnSpc>
              <a:spcBef>
                <a:spcPct val="0"/>
              </a:spcBef>
            </a:pPr>
            <a:endParaRPr lang="en-US" sz="2269" b="1" u="none" strike="noStrike">
              <a:solidFill>
                <a:srgbClr val="1D4355">
                  <a:alpha val="71765"/>
                </a:srgbClr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320961" y="4308998"/>
            <a:ext cx="16938339" cy="14179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858"/>
              </a:lnSpc>
              <a:spcBef>
                <a:spcPct val="0"/>
              </a:spcBef>
            </a:pPr>
            <a:r>
              <a:rPr lang="en-US" sz="2269" b="1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It</a:t>
            </a:r>
            <a:r>
              <a:rPr lang="en-US" sz="2269" b="1" u="none" strike="noStrike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 specifically tackles the problem of limited short-range coverage by integrating long-range capabilities at the edge, reducing the need for numerous, costly gateways.   </a:t>
            </a:r>
          </a:p>
          <a:p>
            <a:pPr marL="0" lvl="0" indent="0" algn="l">
              <a:lnSpc>
                <a:spcPts val="3858"/>
              </a:lnSpc>
              <a:spcBef>
                <a:spcPct val="0"/>
              </a:spcBef>
            </a:pPr>
            <a:endParaRPr lang="en-US" sz="2269" b="1" u="none" strike="noStrike">
              <a:solidFill>
                <a:srgbClr val="1D4355">
                  <a:alpha val="71765"/>
                </a:srgbClr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15988143" y="508198"/>
            <a:ext cx="847438" cy="31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63"/>
              </a:lnSpc>
            </a:pPr>
            <a:r>
              <a:rPr lang="en-US" sz="2461" b="1" spc="-125">
                <a:solidFill>
                  <a:srgbClr val="1D4355"/>
                </a:solidFill>
                <a:latin typeface="DM Sans Bold"/>
                <a:ea typeface="DM Sans Bold"/>
                <a:cs typeface="DM Sans Bold"/>
                <a:sym typeface="DM Sans Bold"/>
              </a:rPr>
              <a:t>03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20961" y="1038225"/>
            <a:ext cx="15667182" cy="1846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296"/>
              </a:lnSpc>
            </a:pPr>
            <a:r>
              <a:rPr lang="en-US" sz="6131" b="1" spc="-214">
                <a:solidFill>
                  <a:srgbClr val="1D4355"/>
                </a:solidFill>
                <a:latin typeface="DM Sans Bold"/>
                <a:ea typeface="DM Sans Bold"/>
                <a:cs typeface="DM Sans Bold"/>
                <a:sym typeface="DM Sans Bold"/>
              </a:rPr>
              <a:t>Justification of the Hybrid Edge Strategy &amp; Architecture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0" y="5822115"/>
            <a:ext cx="4986681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1D435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Hybrid Router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9144000" y="5822115"/>
            <a:ext cx="4986681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1D435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IOT Gateway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96330" y="6755680"/>
            <a:ext cx="359402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D4355"/>
                </a:solidFill>
                <a:latin typeface="Canva Sans"/>
                <a:ea typeface="Canva Sans"/>
                <a:cs typeface="Canva Sans"/>
                <a:sym typeface="Canva Sans"/>
              </a:rPr>
              <a:t>Low power + robust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696330" y="7422430"/>
            <a:ext cx="3571042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D4355"/>
                </a:solidFill>
                <a:latin typeface="Canva Sans"/>
                <a:ea typeface="Canva Sans"/>
                <a:cs typeface="Canva Sans"/>
                <a:sym typeface="Canva Sans"/>
              </a:rPr>
              <a:t>LoRa based LPWAN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-257836" y="8060604"/>
            <a:ext cx="604661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D4355"/>
                </a:solidFill>
                <a:latin typeface="Canva Sans"/>
                <a:ea typeface="Canva Sans"/>
                <a:cs typeface="Canva Sans"/>
                <a:sym typeface="Canva Sans"/>
              </a:rPr>
              <a:t>Preliminary Processing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857329" y="6755680"/>
            <a:ext cx="4746069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D4355"/>
                </a:solidFill>
                <a:latin typeface="Canva Sans"/>
                <a:ea typeface="Canva Sans"/>
                <a:cs typeface="Canva Sans"/>
                <a:sym typeface="Canva Sans"/>
              </a:rPr>
              <a:t>Powerful hub within edge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57329" y="7393855"/>
            <a:ext cx="325707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D4355"/>
                </a:solidFill>
                <a:latin typeface="Canva Sans"/>
                <a:ea typeface="Canva Sans"/>
                <a:cs typeface="Canva Sans"/>
                <a:sym typeface="Canva Sans"/>
              </a:rPr>
              <a:t>Centralized point 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857329" y="8032029"/>
            <a:ext cx="3903464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1D4355"/>
                </a:solidFill>
                <a:latin typeface="Canva Sans"/>
                <a:ea typeface="Canva Sans"/>
                <a:cs typeface="Canva Sans"/>
                <a:sym typeface="Canva Sans"/>
              </a:rPr>
              <a:t>advanced edge tasks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3610409" y="681940"/>
            <a:ext cx="11829207" cy="0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990796" y="9258300"/>
            <a:ext cx="18250096" cy="1881172"/>
            <a:chOff x="0" y="0"/>
            <a:chExt cx="4806610" cy="4954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6610" cy="495453"/>
            </a:xfrm>
            <a:custGeom>
              <a:avLst/>
              <a:gdLst/>
              <a:ahLst/>
              <a:cxnLst/>
              <a:rect l="l" t="t" r="r" b="b"/>
              <a:pathLst>
                <a:path w="4806610" h="495453">
                  <a:moveTo>
                    <a:pt x="42421" y="0"/>
                  </a:moveTo>
                  <a:lnTo>
                    <a:pt x="4764189" y="0"/>
                  </a:lnTo>
                  <a:cubicBezTo>
                    <a:pt x="4775439" y="0"/>
                    <a:pt x="4786229" y="4469"/>
                    <a:pt x="4794185" y="12425"/>
                  </a:cubicBezTo>
                  <a:cubicBezTo>
                    <a:pt x="4802140" y="20380"/>
                    <a:pt x="4806610" y="31170"/>
                    <a:pt x="4806610" y="42421"/>
                  </a:cubicBezTo>
                  <a:lnTo>
                    <a:pt x="4806610" y="453031"/>
                  </a:lnTo>
                  <a:cubicBezTo>
                    <a:pt x="4806610" y="464282"/>
                    <a:pt x="4802140" y="475072"/>
                    <a:pt x="4794185" y="483028"/>
                  </a:cubicBezTo>
                  <a:cubicBezTo>
                    <a:pt x="4786229" y="490983"/>
                    <a:pt x="4775439" y="495453"/>
                    <a:pt x="4764189" y="495453"/>
                  </a:cubicBezTo>
                  <a:lnTo>
                    <a:pt x="42421" y="495453"/>
                  </a:lnTo>
                  <a:cubicBezTo>
                    <a:pt x="31170" y="495453"/>
                    <a:pt x="20380" y="490983"/>
                    <a:pt x="12425" y="483028"/>
                  </a:cubicBezTo>
                  <a:cubicBezTo>
                    <a:pt x="4469" y="475072"/>
                    <a:pt x="0" y="464282"/>
                    <a:pt x="0" y="453031"/>
                  </a:cubicBezTo>
                  <a:lnTo>
                    <a:pt x="0" y="42421"/>
                  </a:lnTo>
                  <a:cubicBezTo>
                    <a:pt x="0" y="31170"/>
                    <a:pt x="4469" y="20380"/>
                    <a:pt x="12425" y="12425"/>
                  </a:cubicBezTo>
                  <a:cubicBezTo>
                    <a:pt x="20380" y="4469"/>
                    <a:pt x="31170" y="0"/>
                    <a:pt x="42421" y="0"/>
                  </a:cubicBezTo>
                  <a:close/>
                </a:path>
              </a:pathLst>
            </a:custGeom>
            <a:solidFill>
              <a:srgbClr val="365B6D"/>
            </a:solidFill>
            <a:ln w="38100" cap="rnd">
              <a:solidFill>
                <a:srgbClr val="1C014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06610" cy="533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644934" y="2556132"/>
            <a:ext cx="6777125" cy="6521282"/>
            <a:chOff x="0" y="0"/>
            <a:chExt cx="1784922" cy="171753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784922" cy="1717539"/>
            </a:xfrm>
            <a:custGeom>
              <a:avLst/>
              <a:gdLst/>
              <a:ahLst/>
              <a:cxnLst/>
              <a:rect l="l" t="t" r="r" b="b"/>
              <a:pathLst>
                <a:path w="1784922" h="1717539">
                  <a:moveTo>
                    <a:pt x="58260" y="0"/>
                  </a:moveTo>
                  <a:lnTo>
                    <a:pt x="1726661" y="0"/>
                  </a:lnTo>
                  <a:cubicBezTo>
                    <a:pt x="1742113" y="0"/>
                    <a:pt x="1756932" y="6138"/>
                    <a:pt x="1767858" y="17064"/>
                  </a:cubicBezTo>
                  <a:cubicBezTo>
                    <a:pt x="1778783" y="27990"/>
                    <a:pt x="1784922" y="42809"/>
                    <a:pt x="1784922" y="58260"/>
                  </a:cubicBezTo>
                  <a:lnTo>
                    <a:pt x="1784922" y="1659279"/>
                  </a:lnTo>
                  <a:cubicBezTo>
                    <a:pt x="1784922" y="1674730"/>
                    <a:pt x="1778783" y="1689549"/>
                    <a:pt x="1767858" y="1700475"/>
                  </a:cubicBezTo>
                  <a:cubicBezTo>
                    <a:pt x="1756932" y="1711401"/>
                    <a:pt x="1742113" y="1717539"/>
                    <a:pt x="1726661" y="1717539"/>
                  </a:cubicBezTo>
                  <a:lnTo>
                    <a:pt x="58260" y="1717539"/>
                  </a:lnTo>
                  <a:cubicBezTo>
                    <a:pt x="42809" y="1717539"/>
                    <a:pt x="27990" y="1711401"/>
                    <a:pt x="17064" y="1700475"/>
                  </a:cubicBezTo>
                  <a:cubicBezTo>
                    <a:pt x="6138" y="1689549"/>
                    <a:pt x="0" y="1674730"/>
                    <a:pt x="0" y="1659279"/>
                  </a:cubicBezTo>
                  <a:lnTo>
                    <a:pt x="0" y="58260"/>
                  </a:lnTo>
                  <a:cubicBezTo>
                    <a:pt x="0" y="42809"/>
                    <a:pt x="6138" y="27990"/>
                    <a:pt x="17064" y="17064"/>
                  </a:cubicBezTo>
                  <a:cubicBezTo>
                    <a:pt x="27990" y="6138"/>
                    <a:pt x="42809" y="0"/>
                    <a:pt x="58260" y="0"/>
                  </a:cubicBezTo>
                  <a:close/>
                </a:path>
              </a:pathLst>
            </a:custGeom>
            <a:solidFill>
              <a:srgbClr val="4FB8EE">
                <a:alpha val="62745"/>
              </a:srgbClr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1784922" cy="1755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  <a:p>
              <a:pPr algn="ctr">
                <a:lnSpc>
                  <a:spcPts val="2867"/>
                </a:lnSpc>
              </a:pPr>
              <a:endParaRPr/>
            </a:p>
            <a:p>
              <a:pPr algn="ctr">
                <a:lnSpc>
                  <a:spcPts val="2867"/>
                </a:lnSpc>
              </a:pPr>
              <a:endParaRPr/>
            </a:p>
            <a:p>
              <a:pPr algn="ctr">
                <a:lnSpc>
                  <a:spcPts val="2867"/>
                </a:lnSpc>
              </a:pPr>
              <a:endParaRPr/>
            </a:p>
            <a:p>
              <a:pPr algn="ctr">
                <a:lnSpc>
                  <a:spcPts val="2867"/>
                </a:lnSpc>
              </a:pPr>
              <a:endParaRPr/>
            </a:p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0073604" y="2556132"/>
            <a:ext cx="7185696" cy="6521282"/>
            <a:chOff x="0" y="0"/>
            <a:chExt cx="1892529" cy="171753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892529" cy="1717539"/>
            </a:xfrm>
            <a:custGeom>
              <a:avLst/>
              <a:gdLst/>
              <a:ahLst/>
              <a:cxnLst/>
              <a:rect l="l" t="t" r="r" b="b"/>
              <a:pathLst>
                <a:path w="1892529" h="1717539">
                  <a:moveTo>
                    <a:pt x="54948" y="0"/>
                  </a:moveTo>
                  <a:lnTo>
                    <a:pt x="1837581" y="0"/>
                  </a:lnTo>
                  <a:cubicBezTo>
                    <a:pt x="1867928" y="0"/>
                    <a:pt x="1892529" y="24601"/>
                    <a:pt x="1892529" y="54948"/>
                  </a:cubicBezTo>
                  <a:lnTo>
                    <a:pt x="1892529" y="1662591"/>
                  </a:lnTo>
                  <a:cubicBezTo>
                    <a:pt x="1892529" y="1692938"/>
                    <a:pt x="1867928" y="1717539"/>
                    <a:pt x="1837581" y="1717539"/>
                  </a:cubicBezTo>
                  <a:lnTo>
                    <a:pt x="54948" y="1717539"/>
                  </a:lnTo>
                  <a:cubicBezTo>
                    <a:pt x="24601" y="1717539"/>
                    <a:pt x="0" y="1692938"/>
                    <a:pt x="0" y="1662591"/>
                  </a:cubicBezTo>
                  <a:lnTo>
                    <a:pt x="0" y="54948"/>
                  </a:lnTo>
                  <a:cubicBezTo>
                    <a:pt x="0" y="24601"/>
                    <a:pt x="24601" y="0"/>
                    <a:pt x="54948" y="0"/>
                  </a:cubicBezTo>
                  <a:close/>
                </a:path>
              </a:pathLst>
            </a:custGeom>
            <a:solidFill>
              <a:srgbClr val="4FB8EE">
                <a:alpha val="62745"/>
              </a:srgbClr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892529" cy="175563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  <a:p>
              <a:pPr algn="ctr">
                <a:lnSpc>
                  <a:spcPts val="2867"/>
                </a:lnSpc>
              </a:pPr>
              <a:endParaRPr/>
            </a:p>
            <a:p>
              <a:pPr algn="ctr">
                <a:lnSpc>
                  <a:spcPts val="2867"/>
                </a:lnSpc>
              </a:pPr>
              <a:endParaRPr/>
            </a:p>
            <a:p>
              <a:pPr algn="ctr">
                <a:lnSpc>
                  <a:spcPts val="2867"/>
                </a:lnSpc>
              </a:pPr>
              <a:endParaRPr/>
            </a:p>
            <a:p>
              <a:pPr algn="ctr">
                <a:lnSpc>
                  <a:spcPts val="2867"/>
                </a:lnSpc>
              </a:pPr>
              <a:endParaRPr/>
            </a:p>
            <a:p>
              <a:pPr algn="ctr">
                <a:lnSpc>
                  <a:spcPts val="2867"/>
                </a:lnSpc>
              </a:pPr>
              <a:endParaRPr/>
            </a:p>
            <a:p>
              <a:pPr algn="ctr">
                <a:lnSpc>
                  <a:spcPts val="2867"/>
                </a:lnSpc>
              </a:pPr>
              <a:endParaRPr/>
            </a:p>
            <a:p>
              <a:pPr algn="ctr">
                <a:lnSpc>
                  <a:spcPts val="2867"/>
                </a:lnSpc>
              </a:pPr>
              <a:endParaRPr/>
            </a:p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445706" y="3742353"/>
            <a:ext cx="5201487" cy="1071480"/>
            <a:chOff x="0" y="0"/>
            <a:chExt cx="1972864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972864" cy="406400"/>
            </a:xfrm>
            <a:custGeom>
              <a:avLst/>
              <a:gdLst/>
              <a:ahLst/>
              <a:cxnLst/>
              <a:rect l="l" t="t" r="r" b="b"/>
              <a:pathLst>
                <a:path w="1972864" h="406400">
                  <a:moveTo>
                    <a:pt x="1769664" y="0"/>
                  </a:moveTo>
                  <a:cubicBezTo>
                    <a:pt x="1881889" y="0"/>
                    <a:pt x="1972864" y="90976"/>
                    <a:pt x="1972864" y="203200"/>
                  </a:cubicBezTo>
                  <a:cubicBezTo>
                    <a:pt x="1972864" y="315424"/>
                    <a:pt x="1881889" y="406400"/>
                    <a:pt x="1769664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972864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b="1" spc="25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RANGE EXTENSION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6411862" y="1194532"/>
            <a:ext cx="847438" cy="31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63"/>
              </a:lnSpc>
            </a:pPr>
            <a:r>
              <a:rPr lang="en-US" sz="2461" b="1" spc="-125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04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836709" y="1028700"/>
            <a:ext cx="11602907" cy="1085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09"/>
              </a:lnSpc>
            </a:pPr>
            <a:r>
              <a:rPr lang="en-US" sz="7151" b="1" spc="-250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Edge Implementations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660512" y="2768264"/>
            <a:ext cx="4986681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1D4355"/>
                </a:solidFill>
                <a:latin typeface="DM Sans Bold"/>
                <a:ea typeface="DM Sans Bold"/>
                <a:cs typeface="DM Sans Bold"/>
                <a:sym typeface="DM Sans Bold"/>
              </a:rPr>
              <a:t>HYBRID ROUTER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1173112" y="2768263"/>
            <a:ext cx="4986681" cy="7550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1">
                <a:solidFill>
                  <a:srgbClr val="1D4355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IOT GATEWAY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2445706" y="5033669"/>
            <a:ext cx="5201487" cy="1197250"/>
            <a:chOff x="0" y="0"/>
            <a:chExt cx="1824621" cy="419981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824621" cy="419981"/>
            </a:xfrm>
            <a:custGeom>
              <a:avLst/>
              <a:gdLst/>
              <a:ahLst/>
              <a:cxnLst/>
              <a:rect l="l" t="t" r="r" b="b"/>
              <a:pathLst>
                <a:path w="1824621" h="419981">
                  <a:moveTo>
                    <a:pt x="1621421" y="0"/>
                  </a:moveTo>
                  <a:cubicBezTo>
                    <a:pt x="1733646" y="0"/>
                    <a:pt x="1824621" y="94016"/>
                    <a:pt x="1824621" y="209991"/>
                  </a:cubicBezTo>
                  <a:cubicBezTo>
                    <a:pt x="1824621" y="325965"/>
                    <a:pt x="1733646" y="419981"/>
                    <a:pt x="1621421" y="419981"/>
                  </a:cubicBezTo>
                  <a:lnTo>
                    <a:pt x="203200" y="419981"/>
                  </a:lnTo>
                  <a:cubicBezTo>
                    <a:pt x="90976" y="419981"/>
                    <a:pt x="0" y="325965"/>
                    <a:pt x="0" y="209991"/>
                  </a:cubicBezTo>
                  <a:cubicBezTo>
                    <a:pt x="0" y="9401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28575"/>
              <a:ext cx="1824621" cy="448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7"/>
                </a:lnSpc>
              </a:pPr>
              <a:r>
                <a:rPr lang="en-US" sz="1948" b="1" spc="243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PRELIMINARY DATA PROCESSING</a:t>
              </a:r>
            </a:p>
          </p:txBody>
        </p:sp>
      </p:grpSp>
      <p:grpSp>
        <p:nvGrpSpPr>
          <p:cNvPr id="22" name="Group 22"/>
          <p:cNvGrpSpPr/>
          <p:nvPr/>
        </p:nvGrpSpPr>
        <p:grpSpPr>
          <a:xfrm>
            <a:off x="2357687" y="6554769"/>
            <a:ext cx="5289507" cy="1528610"/>
            <a:chOff x="0" y="0"/>
            <a:chExt cx="1522157" cy="439887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1522157" cy="439887"/>
            </a:xfrm>
            <a:custGeom>
              <a:avLst/>
              <a:gdLst/>
              <a:ahLst/>
              <a:cxnLst/>
              <a:rect l="l" t="t" r="r" b="b"/>
              <a:pathLst>
                <a:path w="1522157" h="439887">
                  <a:moveTo>
                    <a:pt x="1318957" y="0"/>
                  </a:moveTo>
                  <a:cubicBezTo>
                    <a:pt x="1431182" y="0"/>
                    <a:pt x="1522157" y="98472"/>
                    <a:pt x="1522157" y="219944"/>
                  </a:cubicBezTo>
                  <a:cubicBezTo>
                    <a:pt x="1522157" y="341415"/>
                    <a:pt x="1431182" y="439887"/>
                    <a:pt x="1318957" y="439887"/>
                  </a:cubicBezTo>
                  <a:lnTo>
                    <a:pt x="203200" y="439887"/>
                  </a:lnTo>
                  <a:cubicBezTo>
                    <a:pt x="90976" y="439887"/>
                    <a:pt x="0" y="341415"/>
                    <a:pt x="0" y="219944"/>
                  </a:cubicBezTo>
                  <a:cubicBezTo>
                    <a:pt x="0" y="9847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24" name="TextBox 24"/>
            <p:cNvSpPr txBox="1"/>
            <p:nvPr/>
          </p:nvSpPr>
          <p:spPr>
            <a:xfrm>
              <a:off x="0" y="-28575"/>
              <a:ext cx="1522157" cy="46846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87"/>
                </a:lnSpc>
              </a:pPr>
              <a:endParaRPr/>
            </a:p>
            <a:p>
              <a:pPr algn="ctr">
                <a:lnSpc>
                  <a:spcPts val="2587"/>
                </a:lnSpc>
              </a:pPr>
              <a:r>
                <a:rPr lang="en-US" sz="1848" b="1" spc="23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PROMPT RESPONSES/EMERGENCY DETECTION</a:t>
              </a:r>
            </a:p>
            <a:p>
              <a:pPr algn="ctr">
                <a:lnSpc>
                  <a:spcPts val="2587"/>
                </a:lnSpc>
              </a:pPr>
              <a:endParaRPr lang="en-US" sz="1848" b="1" spc="23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25" name="Group 25"/>
          <p:cNvGrpSpPr/>
          <p:nvPr/>
        </p:nvGrpSpPr>
        <p:grpSpPr>
          <a:xfrm>
            <a:off x="10856554" y="3632816"/>
            <a:ext cx="5979027" cy="1071480"/>
            <a:chOff x="0" y="0"/>
            <a:chExt cx="2267776" cy="406400"/>
          </a:xfrm>
        </p:grpSpPr>
        <p:sp>
          <p:nvSpPr>
            <p:cNvPr id="26" name="Freeform 26"/>
            <p:cNvSpPr/>
            <p:nvPr/>
          </p:nvSpPr>
          <p:spPr>
            <a:xfrm>
              <a:off x="0" y="0"/>
              <a:ext cx="2267776" cy="406400"/>
            </a:xfrm>
            <a:custGeom>
              <a:avLst/>
              <a:gdLst/>
              <a:ahLst/>
              <a:cxnLst/>
              <a:rect l="l" t="t" r="r" b="b"/>
              <a:pathLst>
                <a:path w="2267776" h="406400">
                  <a:moveTo>
                    <a:pt x="2064576" y="0"/>
                  </a:moveTo>
                  <a:cubicBezTo>
                    <a:pt x="2176800" y="0"/>
                    <a:pt x="2267776" y="90976"/>
                    <a:pt x="2267776" y="203200"/>
                  </a:cubicBezTo>
                  <a:cubicBezTo>
                    <a:pt x="2267776" y="315424"/>
                    <a:pt x="2176800" y="406400"/>
                    <a:pt x="2064576" y="406400"/>
                  </a:cubicBezTo>
                  <a:lnTo>
                    <a:pt x="203200" y="406400"/>
                  </a:lnTo>
                  <a:cubicBezTo>
                    <a:pt x="90976" y="406400"/>
                    <a:pt x="0" y="315424"/>
                    <a:pt x="0" y="203200"/>
                  </a:cubicBezTo>
                  <a:cubicBezTo>
                    <a:pt x="0" y="909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27" name="TextBox 27"/>
            <p:cNvSpPr txBox="1"/>
            <p:nvPr/>
          </p:nvSpPr>
          <p:spPr>
            <a:xfrm>
              <a:off x="0" y="-38100"/>
              <a:ext cx="2267776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b="1" spc="25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ADVANCED PROCESSING AND NETWORK MANAGEMENT</a:t>
              </a:r>
            </a:p>
          </p:txBody>
        </p:sp>
      </p:grpSp>
      <p:grpSp>
        <p:nvGrpSpPr>
          <p:cNvPr id="28" name="Group 28"/>
          <p:cNvGrpSpPr/>
          <p:nvPr/>
        </p:nvGrpSpPr>
        <p:grpSpPr>
          <a:xfrm>
            <a:off x="10856554" y="4880244"/>
            <a:ext cx="5822059" cy="936528"/>
            <a:chOff x="0" y="0"/>
            <a:chExt cx="2610874" cy="419981"/>
          </a:xfrm>
        </p:grpSpPr>
        <p:sp>
          <p:nvSpPr>
            <p:cNvPr id="29" name="Freeform 29"/>
            <p:cNvSpPr/>
            <p:nvPr/>
          </p:nvSpPr>
          <p:spPr>
            <a:xfrm>
              <a:off x="0" y="0"/>
              <a:ext cx="2610874" cy="419981"/>
            </a:xfrm>
            <a:custGeom>
              <a:avLst/>
              <a:gdLst/>
              <a:ahLst/>
              <a:cxnLst/>
              <a:rect l="l" t="t" r="r" b="b"/>
              <a:pathLst>
                <a:path w="2610874" h="419981">
                  <a:moveTo>
                    <a:pt x="2407674" y="0"/>
                  </a:moveTo>
                  <a:cubicBezTo>
                    <a:pt x="2519898" y="0"/>
                    <a:pt x="2610874" y="94016"/>
                    <a:pt x="2610874" y="209991"/>
                  </a:cubicBezTo>
                  <a:cubicBezTo>
                    <a:pt x="2610874" y="325965"/>
                    <a:pt x="2519898" y="419981"/>
                    <a:pt x="2407674" y="419981"/>
                  </a:cubicBezTo>
                  <a:lnTo>
                    <a:pt x="203200" y="419981"/>
                  </a:lnTo>
                  <a:cubicBezTo>
                    <a:pt x="90976" y="419981"/>
                    <a:pt x="0" y="325965"/>
                    <a:pt x="0" y="209991"/>
                  </a:cubicBezTo>
                  <a:cubicBezTo>
                    <a:pt x="0" y="9401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30" name="TextBox 30"/>
            <p:cNvSpPr txBox="1"/>
            <p:nvPr/>
          </p:nvSpPr>
          <p:spPr>
            <a:xfrm>
              <a:off x="0" y="-28575"/>
              <a:ext cx="2610874" cy="448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7"/>
                </a:lnSpc>
              </a:pPr>
              <a:r>
                <a:rPr lang="en-US" sz="1948" b="1" spc="243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LOCAL GUI</a:t>
              </a:r>
            </a:p>
          </p:txBody>
        </p:sp>
      </p:grpSp>
      <p:grpSp>
        <p:nvGrpSpPr>
          <p:cNvPr id="31" name="Group 31"/>
          <p:cNvGrpSpPr/>
          <p:nvPr/>
        </p:nvGrpSpPr>
        <p:grpSpPr>
          <a:xfrm>
            <a:off x="10856554" y="5964933"/>
            <a:ext cx="5822059" cy="1179672"/>
            <a:chOff x="0" y="0"/>
            <a:chExt cx="2123930" cy="430353"/>
          </a:xfrm>
        </p:grpSpPr>
        <p:sp>
          <p:nvSpPr>
            <p:cNvPr id="32" name="Freeform 32"/>
            <p:cNvSpPr/>
            <p:nvPr/>
          </p:nvSpPr>
          <p:spPr>
            <a:xfrm>
              <a:off x="0" y="0"/>
              <a:ext cx="2123930" cy="430353"/>
            </a:xfrm>
            <a:custGeom>
              <a:avLst/>
              <a:gdLst/>
              <a:ahLst/>
              <a:cxnLst/>
              <a:rect l="l" t="t" r="r" b="b"/>
              <a:pathLst>
                <a:path w="2123930" h="430353">
                  <a:moveTo>
                    <a:pt x="1920730" y="0"/>
                  </a:moveTo>
                  <a:cubicBezTo>
                    <a:pt x="2032954" y="0"/>
                    <a:pt x="2123930" y="96338"/>
                    <a:pt x="2123930" y="215176"/>
                  </a:cubicBezTo>
                  <a:cubicBezTo>
                    <a:pt x="2123930" y="334015"/>
                    <a:pt x="2032954" y="430353"/>
                    <a:pt x="1920730" y="430353"/>
                  </a:cubicBezTo>
                  <a:lnTo>
                    <a:pt x="203200" y="430353"/>
                  </a:lnTo>
                  <a:cubicBezTo>
                    <a:pt x="90976" y="430353"/>
                    <a:pt x="0" y="334015"/>
                    <a:pt x="0" y="215176"/>
                  </a:cubicBezTo>
                  <a:cubicBezTo>
                    <a:pt x="0" y="9633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33" name="TextBox 33"/>
            <p:cNvSpPr txBox="1"/>
            <p:nvPr/>
          </p:nvSpPr>
          <p:spPr>
            <a:xfrm>
              <a:off x="0" y="-28575"/>
              <a:ext cx="2123930" cy="4589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87"/>
                </a:lnSpc>
              </a:pPr>
              <a:endParaRPr/>
            </a:p>
            <a:p>
              <a:pPr algn="ctr">
                <a:lnSpc>
                  <a:spcPts val="2587"/>
                </a:lnSpc>
              </a:pPr>
              <a:r>
                <a:rPr lang="en-US" sz="1848" b="1" spc="231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SeCURITY</a:t>
              </a:r>
            </a:p>
            <a:p>
              <a:pPr algn="ctr">
                <a:lnSpc>
                  <a:spcPts val="2587"/>
                </a:lnSpc>
              </a:pPr>
              <a:endParaRPr lang="en-US" sz="1848" b="1" spc="23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  <p:grpSp>
        <p:nvGrpSpPr>
          <p:cNvPr id="34" name="Group 34"/>
          <p:cNvGrpSpPr/>
          <p:nvPr/>
        </p:nvGrpSpPr>
        <p:grpSpPr>
          <a:xfrm>
            <a:off x="10856554" y="7258905"/>
            <a:ext cx="5822059" cy="1197250"/>
            <a:chOff x="0" y="0"/>
            <a:chExt cx="2042311" cy="419981"/>
          </a:xfrm>
        </p:grpSpPr>
        <p:sp>
          <p:nvSpPr>
            <p:cNvPr id="35" name="Freeform 35"/>
            <p:cNvSpPr/>
            <p:nvPr/>
          </p:nvSpPr>
          <p:spPr>
            <a:xfrm>
              <a:off x="0" y="0"/>
              <a:ext cx="2042311" cy="419981"/>
            </a:xfrm>
            <a:custGeom>
              <a:avLst/>
              <a:gdLst/>
              <a:ahLst/>
              <a:cxnLst/>
              <a:rect l="l" t="t" r="r" b="b"/>
              <a:pathLst>
                <a:path w="2042311" h="419981">
                  <a:moveTo>
                    <a:pt x="1839111" y="0"/>
                  </a:moveTo>
                  <a:cubicBezTo>
                    <a:pt x="1951335" y="0"/>
                    <a:pt x="2042311" y="94016"/>
                    <a:pt x="2042311" y="209991"/>
                  </a:cubicBezTo>
                  <a:cubicBezTo>
                    <a:pt x="2042311" y="325965"/>
                    <a:pt x="1951335" y="419981"/>
                    <a:pt x="1839111" y="419981"/>
                  </a:cubicBezTo>
                  <a:lnTo>
                    <a:pt x="203200" y="419981"/>
                  </a:lnTo>
                  <a:cubicBezTo>
                    <a:pt x="90976" y="419981"/>
                    <a:pt x="0" y="325965"/>
                    <a:pt x="0" y="209991"/>
                  </a:cubicBezTo>
                  <a:cubicBezTo>
                    <a:pt x="0" y="9401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CC0DF"/>
            </a:solidFill>
          </p:spPr>
        </p:sp>
        <p:sp>
          <p:nvSpPr>
            <p:cNvPr id="36" name="TextBox 36"/>
            <p:cNvSpPr txBox="1"/>
            <p:nvPr/>
          </p:nvSpPr>
          <p:spPr>
            <a:xfrm>
              <a:off x="0" y="-28575"/>
              <a:ext cx="2042311" cy="44855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727"/>
                </a:lnSpc>
              </a:pPr>
              <a:endParaRPr/>
            </a:p>
            <a:p>
              <a:pPr algn="ctr">
                <a:lnSpc>
                  <a:spcPts val="2727"/>
                </a:lnSpc>
              </a:pPr>
              <a:r>
                <a:rPr lang="en-US" sz="1948" b="1" spc="243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CLOUD CONNeCTION</a:t>
              </a:r>
            </a:p>
            <a:p>
              <a:pPr algn="ctr">
                <a:lnSpc>
                  <a:spcPts val="2727"/>
                </a:lnSpc>
              </a:pPr>
              <a:endParaRPr lang="en-US" sz="1948" b="1" spc="243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713790" y="773201"/>
            <a:ext cx="11829207" cy="0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Freeform 3"/>
          <p:cNvSpPr/>
          <p:nvPr/>
        </p:nvSpPr>
        <p:spPr>
          <a:xfrm>
            <a:off x="1921395" y="2763190"/>
            <a:ext cx="1367168" cy="1989266"/>
          </a:xfrm>
          <a:custGeom>
            <a:avLst/>
            <a:gdLst/>
            <a:ahLst/>
            <a:cxnLst/>
            <a:rect l="l" t="t" r="r" b="b"/>
            <a:pathLst>
              <a:path w="1367168" h="1989266">
                <a:moveTo>
                  <a:pt x="0" y="0"/>
                </a:moveTo>
                <a:lnTo>
                  <a:pt x="1367168" y="0"/>
                </a:lnTo>
                <a:lnTo>
                  <a:pt x="1367168" y="1989266"/>
                </a:lnTo>
                <a:lnTo>
                  <a:pt x="0" y="19892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51125" y="3503677"/>
            <a:ext cx="1626733" cy="2471556"/>
          </a:xfrm>
          <a:custGeom>
            <a:avLst/>
            <a:gdLst/>
            <a:ahLst/>
            <a:cxnLst/>
            <a:rect l="l" t="t" r="r" b="b"/>
            <a:pathLst>
              <a:path w="1626733" h="2471556">
                <a:moveTo>
                  <a:pt x="0" y="0"/>
                </a:moveTo>
                <a:lnTo>
                  <a:pt x="1626733" y="0"/>
                </a:lnTo>
                <a:lnTo>
                  <a:pt x="1626733" y="2471556"/>
                </a:lnTo>
                <a:lnTo>
                  <a:pt x="0" y="2471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-1414515" y="8636461"/>
            <a:ext cx="18250096" cy="1881172"/>
            <a:chOff x="0" y="0"/>
            <a:chExt cx="4806610" cy="4954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806610" cy="495453"/>
            </a:xfrm>
            <a:custGeom>
              <a:avLst/>
              <a:gdLst/>
              <a:ahLst/>
              <a:cxnLst/>
              <a:rect l="l" t="t" r="r" b="b"/>
              <a:pathLst>
                <a:path w="4806610" h="495453">
                  <a:moveTo>
                    <a:pt x="42421" y="0"/>
                  </a:moveTo>
                  <a:lnTo>
                    <a:pt x="4764189" y="0"/>
                  </a:lnTo>
                  <a:cubicBezTo>
                    <a:pt x="4775439" y="0"/>
                    <a:pt x="4786229" y="4469"/>
                    <a:pt x="4794185" y="12425"/>
                  </a:cubicBezTo>
                  <a:cubicBezTo>
                    <a:pt x="4802140" y="20380"/>
                    <a:pt x="4806610" y="31170"/>
                    <a:pt x="4806610" y="42421"/>
                  </a:cubicBezTo>
                  <a:lnTo>
                    <a:pt x="4806610" y="453031"/>
                  </a:lnTo>
                  <a:cubicBezTo>
                    <a:pt x="4806610" y="464282"/>
                    <a:pt x="4802140" y="475072"/>
                    <a:pt x="4794185" y="483028"/>
                  </a:cubicBezTo>
                  <a:cubicBezTo>
                    <a:pt x="4786229" y="490983"/>
                    <a:pt x="4775439" y="495453"/>
                    <a:pt x="4764189" y="495453"/>
                  </a:cubicBezTo>
                  <a:lnTo>
                    <a:pt x="42421" y="495453"/>
                  </a:lnTo>
                  <a:cubicBezTo>
                    <a:pt x="31170" y="495453"/>
                    <a:pt x="20380" y="490983"/>
                    <a:pt x="12425" y="483028"/>
                  </a:cubicBezTo>
                  <a:cubicBezTo>
                    <a:pt x="4469" y="475072"/>
                    <a:pt x="0" y="464282"/>
                    <a:pt x="0" y="453031"/>
                  </a:cubicBezTo>
                  <a:lnTo>
                    <a:pt x="0" y="42421"/>
                  </a:lnTo>
                  <a:cubicBezTo>
                    <a:pt x="0" y="31170"/>
                    <a:pt x="4469" y="20380"/>
                    <a:pt x="12425" y="12425"/>
                  </a:cubicBezTo>
                  <a:cubicBezTo>
                    <a:pt x="20380" y="4469"/>
                    <a:pt x="31170" y="0"/>
                    <a:pt x="42421" y="0"/>
                  </a:cubicBezTo>
                  <a:close/>
                </a:path>
              </a:pathLst>
            </a:custGeom>
            <a:solidFill>
              <a:srgbClr val="365B6D"/>
            </a:solidFill>
            <a:ln w="38100" cap="rnd">
              <a:solidFill>
                <a:srgbClr val="1C014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806610" cy="533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52905" y="4472449"/>
            <a:ext cx="1806483" cy="2471556"/>
          </a:xfrm>
          <a:custGeom>
            <a:avLst/>
            <a:gdLst/>
            <a:ahLst/>
            <a:cxnLst/>
            <a:rect l="l" t="t" r="r" b="b"/>
            <a:pathLst>
              <a:path w="1806483" h="2471556">
                <a:moveTo>
                  <a:pt x="0" y="0"/>
                </a:moveTo>
                <a:lnTo>
                  <a:pt x="1806483" y="0"/>
                </a:lnTo>
                <a:lnTo>
                  <a:pt x="1806483" y="2471556"/>
                </a:lnTo>
                <a:lnTo>
                  <a:pt x="0" y="247155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713790" y="4646345"/>
            <a:ext cx="1084713" cy="1749537"/>
          </a:xfrm>
          <a:custGeom>
            <a:avLst/>
            <a:gdLst/>
            <a:ahLst/>
            <a:cxnLst/>
            <a:rect l="l" t="t" r="r" b="b"/>
            <a:pathLst>
              <a:path w="1084713" h="1749537">
                <a:moveTo>
                  <a:pt x="0" y="0"/>
                </a:moveTo>
                <a:lnTo>
                  <a:pt x="1084713" y="0"/>
                </a:lnTo>
                <a:lnTo>
                  <a:pt x="1084713" y="1749536"/>
                </a:lnTo>
                <a:lnTo>
                  <a:pt x="0" y="174953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452548" y="2969666"/>
            <a:ext cx="1023887" cy="1489783"/>
          </a:xfrm>
          <a:custGeom>
            <a:avLst/>
            <a:gdLst/>
            <a:ahLst/>
            <a:cxnLst/>
            <a:rect l="l" t="t" r="r" b="b"/>
            <a:pathLst>
              <a:path w="1023887" h="1489783">
                <a:moveTo>
                  <a:pt x="0" y="0"/>
                </a:moveTo>
                <a:lnTo>
                  <a:pt x="1023887" y="0"/>
                </a:lnTo>
                <a:lnTo>
                  <a:pt x="1023887" y="1489782"/>
                </a:lnTo>
                <a:lnTo>
                  <a:pt x="0" y="148978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3526688" y="2548657"/>
            <a:ext cx="14761829" cy="2331801"/>
            <a:chOff x="0" y="0"/>
            <a:chExt cx="3887889" cy="614137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887889" cy="614137"/>
            </a:xfrm>
            <a:custGeom>
              <a:avLst/>
              <a:gdLst/>
              <a:ahLst/>
              <a:cxnLst/>
              <a:rect l="l" t="t" r="r" b="b"/>
              <a:pathLst>
                <a:path w="3887889" h="614137">
                  <a:moveTo>
                    <a:pt x="0" y="50800"/>
                  </a:moveTo>
                  <a:lnTo>
                    <a:pt x="1943945" y="0"/>
                  </a:lnTo>
                  <a:lnTo>
                    <a:pt x="3887889" y="50800"/>
                  </a:lnTo>
                  <a:lnTo>
                    <a:pt x="3887889" y="563337"/>
                  </a:lnTo>
                  <a:lnTo>
                    <a:pt x="1943945" y="614137"/>
                  </a:lnTo>
                  <a:lnTo>
                    <a:pt x="0" y="563337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62DDD6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12700"/>
              <a:ext cx="3887889" cy="60143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b="1" spc="256">
                  <a:solidFill>
                    <a:srgbClr val="004AA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WEARABLE HEALTHCARE SENSOR NODE</a:t>
              </a:r>
            </a:p>
            <a:p>
              <a:pPr algn="ctr">
                <a:lnSpc>
                  <a:spcPts val="2867"/>
                </a:lnSpc>
              </a:pPr>
              <a:endParaRPr lang="en-US" sz="2048" b="1" spc="256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algn="ctr">
                <a:lnSpc>
                  <a:spcPts val="2867"/>
                </a:lnSpc>
              </a:pPr>
              <a:r>
                <a:rPr lang="en-US" sz="2048" b="1" spc="25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Employs the AD8232 ECG front end to measure ECG signals or Synthetic ECG signals to mimic real ECG signals 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4364186" y="715550"/>
            <a:ext cx="847438" cy="31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63"/>
              </a:lnSpc>
            </a:pPr>
            <a:r>
              <a:rPr lang="en-US" sz="2461" b="1" spc="-125">
                <a:solidFill>
                  <a:srgbClr val="1D4355"/>
                </a:solidFill>
                <a:latin typeface="DM Sans Bold"/>
                <a:ea typeface="DM Sans Bold"/>
                <a:cs typeface="DM Sans Bold"/>
                <a:sym typeface="DM Sans Bold"/>
              </a:rPr>
              <a:t>05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76435" y="1006878"/>
            <a:ext cx="17717245" cy="1085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09"/>
              </a:lnSpc>
            </a:pPr>
            <a:r>
              <a:rPr lang="en-US" sz="7151" b="1" spc="-250">
                <a:solidFill>
                  <a:srgbClr val="1D4355"/>
                </a:solidFill>
                <a:latin typeface="DM Sans Bold"/>
                <a:ea typeface="DM Sans Bold"/>
                <a:cs typeface="DM Sans Bold"/>
                <a:sym typeface="DM Sans Bold"/>
              </a:rPr>
              <a:t>Components for the Implementation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3526171" y="5116059"/>
            <a:ext cx="14761829" cy="1381465"/>
            <a:chOff x="0" y="0"/>
            <a:chExt cx="3887889" cy="363843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3887889" cy="363843"/>
            </a:xfrm>
            <a:custGeom>
              <a:avLst/>
              <a:gdLst/>
              <a:ahLst/>
              <a:cxnLst/>
              <a:rect l="l" t="t" r="r" b="b"/>
              <a:pathLst>
                <a:path w="3887889" h="363843">
                  <a:moveTo>
                    <a:pt x="0" y="50800"/>
                  </a:moveTo>
                  <a:lnTo>
                    <a:pt x="1943945" y="0"/>
                  </a:lnTo>
                  <a:lnTo>
                    <a:pt x="3887889" y="50800"/>
                  </a:lnTo>
                  <a:lnTo>
                    <a:pt x="3887889" y="313043"/>
                  </a:lnTo>
                  <a:lnTo>
                    <a:pt x="1943945" y="363843"/>
                  </a:lnTo>
                  <a:lnTo>
                    <a:pt x="0" y="313043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62DDD6"/>
            </a:solidFill>
          </p:spPr>
        </p:sp>
        <p:sp>
          <p:nvSpPr>
            <p:cNvPr id="18" name="TextBox 18"/>
            <p:cNvSpPr txBox="1"/>
            <p:nvPr/>
          </p:nvSpPr>
          <p:spPr>
            <a:xfrm>
              <a:off x="0" y="-12700"/>
              <a:ext cx="3887889" cy="3511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b="1" spc="256">
                  <a:solidFill>
                    <a:srgbClr val="004AA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HYBRID ROUTER</a:t>
              </a:r>
            </a:p>
            <a:p>
              <a:pPr algn="ctr">
                <a:lnSpc>
                  <a:spcPts val="2867"/>
                </a:lnSpc>
              </a:pPr>
              <a:endParaRPr lang="en-US" sz="2048" b="1" spc="256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algn="ctr">
                <a:lnSpc>
                  <a:spcPts val="2867"/>
                </a:lnSpc>
              </a:pPr>
              <a:r>
                <a:rPr lang="en-US" sz="2048" b="1" spc="25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UTILIZes a Nordic nRF52840 MCU with BLE 5 and a LoRa module.   </a:t>
              </a:r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3526171" y="6944005"/>
            <a:ext cx="14761829" cy="1405842"/>
            <a:chOff x="0" y="0"/>
            <a:chExt cx="3887889" cy="370263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3887889" cy="370263"/>
            </a:xfrm>
            <a:custGeom>
              <a:avLst/>
              <a:gdLst/>
              <a:ahLst/>
              <a:cxnLst/>
              <a:rect l="l" t="t" r="r" b="b"/>
              <a:pathLst>
                <a:path w="3887889" h="370263">
                  <a:moveTo>
                    <a:pt x="0" y="50800"/>
                  </a:moveTo>
                  <a:lnTo>
                    <a:pt x="1943945" y="0"/>
                  </a:lnTo>
                  <a:lnTo>
                    <a:pt x="3887889" y="50800"/>
                  </a:lnTo>
                  <a:lnTo>
                    <a:pt x="3887889" y="319463"/>
                  </a:lnTo>
                  <a:lnTo>
                    <a:pt x="1943945" y="370263"/>
                  </a:lnTo>
                  <a:lnTo>
                    <a:pt x="0" y="319463"/>
                  </a:lnTo>
                  <a:lnTo>
                    <a:pt x="0" y="50800"/>
                  </a:lnTo>
                  <a:close/>
                </a:path>
              </a:pathLst>
            </a:custGeom>
            <a:solidFill>
              <a:srgbClr val="62DDD6"/>
            </a:solidFill>
          </p:spPr>
        </p:sp>
        <p:sp>
          <p:nvSpPr>
            <p:cNvPr id="21" name="TextBox 21"/>
            <p:cNvSpPr txBox="1"/>
            <p:nvPr/>
          </p:nvSpPr>
          <p:spPr>
            <a:xfrm>
              <a:off x="0" y="-12700"/>
              <a:ext cx="3887889" cy="35756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r>
                <a:rPr lang="en-US" sz="2048" b="1" spc="256">
                  <a:solidFill>
                    <a:srgbClr val="004AAD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IOT GATEWAY</a:t>
              </a:r>
            </a:p>
            <a:p>
              <a:pPr algn="ctr">
                <a:lnSpc>
                  <a:spcPts val="2867"/>
                </a:lnSpc>
              </a:pPr>
              <a:endParaRPr lang="en-US" sz="2048" b="1" spc="256">
                <a:solidFill>
                  <a:srgbClr val="004AAD"/>
                </a:solidFill>
                <a:latin typeface="DM Sans Bold"/>
                <a:ea typeface="DM Sans Bold"/>
                <a:cs typeface="DM Sans Bold"/>
                <a:sym typeface="DM Sans Bold"/>
              </a:endParaRPr>
            </a:p>
            <a:p>
              <a:pPr algn="ctr">
                <a:lnSpc>
                  <a:spcPts val="2867"/>
                </a:lnSpc>
              </a:pPr>
              <a:r>
                <a:rPr lang="en-US" sz="2048" b="1" spc="256">
                  <a:solidFill>
                    <a:srgbClr val="000000"/>
                  </a:solidFill>
                  <a:latin typeface="DM Sans Bold"/>
                  <a:ea typeface="DM Sans Bold"/>
                  <a:cs typeface="DM Sans Bold"/>
                  <a:sym typeface="DM Sans Bold"/>
                </a:rPr>
                <a:t>Based on Raspberry Pi with LoRa, BLE, and WiFi modules.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6470953" y="1453315"/>
            <a:ext cx="1450097" cy="2155550"/>
          </a:xfrm>
          <a:custGeom>
            <a:avLst/>
            <a:gdLst/>
            <a:ahLst/>
            <a:cxnLst/>
            <a:rect l="l" t="t" r="r" b="b"/>
            <a:pathLst>
              <a:path w="1450097" h="2155550">
                <a:moveTo>
                  <a:pt x="0" y="0"/>
                </a:moveTo>
                <a:lnTo>
                  <a:pt x="1450097" y="0"/>
                </a:lnTo>
                <a:lnTo>
                  <a:pt x="1450097" y="2155549"/>
                </a:lnTo>
                <a:lnTo>
                  <a:pt x="0" y="21555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4229216" y="1306545"/>
            <a:ext cx="11829207" cy="0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990796" y="9258300"/>
            <a:ext cx="18250096" cy="1881172"/>
            <a:chOff x="0" y="0"/>
            <a:chExt cx="4806610" cy="4954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06610" cy="495453"/>
            </a:xfrm>
            <a:custGeom>
              <a:avLst/>
              <a:gdLst/>
              <a:ahLst/>
              <a:cxnLst/>
              <a:rect l="l" t="t" r="r" b="b"/>
              <a:pathLst>
                <a:path w="4806610" h="495453">
                  <a:moveTo>
                    <a:pt x="42421" y="0"/>
                  </a:moveTo>
                  <a:lnTo>
                    <a:pt x="4764189" y="0"/>
                  </a:lnTo>
                  <a:cubicBezTo>
                    <a:pt x="4775439" y="0"/>
                    <a:pt x="4786229" y="4469"/>
                    <a:pt x="4794185" y="12425"/>
                  </a:cubicBezTo>
                  <a:cubicBezTo>
                    <a:pt x="4802140" y="20380"/>
                    <a:pt x="4806610" y="31170"/>
                    <a:pt x="4806610" y="42421"/>
                  </a:cubicBezTo>
                  <a:lnTo>
                    <a:pt x="4806610" y="453031"/>
                  </a:lnTo>
                  <a:cubicBezTo>
                    <a:pt x="4806610" y="464282"/>
                    <a:pt x="4802140" y="475072"/>
                    <a:pt x="4794185" y="483028"/>
                  </a:cubicBezTo>
                  <a:cubicBezTo>
                    <a:pt x="4786229" y="490983"/>
                    <a:pt x="4775439" y="495453"/>
                    <a:pt x="4764189" y="495453"/>
                  </a:cubicBezTo>
                  <a:lnTo>
                    <a:pt x="42421" y="495453"/>
                  </a:lnTo>
                  <a:cubicBezTo>
                    <a:pt x="31170" y="495453"/>
                    <a:pt x="20380" y="490983"/>
                    <a:pt x="12425" y="483028"/>
                  </a:cubicBezTo>
                  <a:cubicBezTo>
                    <a:pt x="4469" y="475072"/>
                    <a:pt x="0" y="464282"/>
                    <a:pt x="0" y="453031"/>
                  </a:cubicBezTo>
                  <a:lnTo>
                    <a:pt x="0" y="42421"/>
                  </a:lnTo>
                  <a:cubicBezTo>
                    <a:pt x="0" y="31170"/>
                    <a:pt x="4469" y="20380"/>
                    <a:pt x="12425" y="12425"/>
                  </a:cubicBezTo>
                  <a:cubicBezTo>
                    <a:pt x="20380" y="4469"/>
                    <a:pt x="31170" y="0"/>
                    <a:pt x="42421" y="0"/>
                  </a:cubicBezTo>
                  <a:close/>
                </a:path>
              </a:pathLst>
            </a:custGeom>
            <a:solidFill>
              <a:srgbClr val="365B6D"/>
            </a:solidFill>
            <a:ln w="38100" cap="rnd">
              <a:solidFill>
                <a:srgbClr val="1C014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06610" cy="533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7076281" y="2531089"/>
            <a:ext cx="1211719" cy="2069707"/>
          </a:xfrm>
          <a:custGeom>
            <a:avLst/>
            <a:gdLst/>
            <a:ahLst/>
            <a:cxnLst/>
            <a:rect l="l" t="t" r="r" b="b"/>
            <a:pathLst>
              <a:path w="1211719" h="2069707">
                <a:moveTo>
                  <a:pt x="0" y="0"/>
                </a:moveTo>
                <a:lnTo>
                  <a:pt x="1211719" y="0"/>
                </a:lnTo>
                <a:lnTo>
                  <a:pt x="1211719" y="2069707"/>
                </a:lnTo>
                <a:lnTo>
                  <a:pt x="0" y="20697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5343813" y="2321726"/>
            <a:ext cx="1538729" cy="1804480"/>
          </a:xfrm>
          <a:custGeom>
            <a:avLst/>
            <a:gdLst/>
            <a:ahLst/>
            <a:cxnLst/>
            <a:rect l="l" t="t" r="r" b="b"/>
            <a:pathLst>
              <a:path w="1538729" h="1804480">
                <a:moveTo>
                  <a:pt x="0" y="0"/>
                </a:moveTo>
                <a:lnTo>
                  <a:pt x="1538730" y="0"/>
                </a:lnTo>
                <a:lnTo>
                  <a:pt x="1538730" y="1804481"/>
                </a:lnTo>
                <a:lnTo>
                  <a:pt x="0" y="180448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248923" y="1140164"/>
            <a:ext cx="847438" cy="31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63"/>
              </a:lnSpc>
            </a:pPr>
            <a:r>
              <a:rPr lang="en-US" sz="2461" b="1" spc="-125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1453315"/>
            <a:ext cx="11694105" cy="1085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09"/>
              </a:lnSpc>
            </a:pPr>
            <a:r>
              <a:rPr lang="en-US" sz="7151" b="1" spc="-250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State of the Art Literature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2548247"/>
            <a:ext cx="14824535" cy="6042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739"/>
              </a:lnSpc>
              <a:spcBef>
                <a:spcPct val="0"/>
              </a:spcBef>
            </a:pPr>
            <a:r>
              <a:rPr lang="en-US" sz="2199" b="1">
                <a:solidFill>
                  <a:srgbClr val="FF3131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1. Recent Advances in Wea</a:t>
            </a:r>
            <a:r>
              <a:rPr lang="en-US" sz="2199" b="1" u="none" strike="noStrike">
                <a:solidFill>
                  <a:srgbClr val="FF3131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rable Sensing Technologies</a:t>
            </a:r>
            <a:r>
              <a:rPr lang="en-US" sz="2199" b="1" u="none" strike="noStrike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 </a:t>
            </a:r>
          </a:p>
          <a:p>
            <a:pPr marL="0" lvl="0" indent="0" algn="l">
              <a:lnSpc>
                <a:spcPts val="3739"/>
              </a:lnSpc>
              <a:spcBef>
                <a:spcPct val="0"/>
              </a:spcBef>
            </a:pPr>
            <a:r>
              <a:rPr lang="en-US" sz="2199" b="1" u="none" strike="noStrike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by Alfredo J Perez, Sherali Zeadally </a:t>
            </a:r>
          </a:p>
          <a:p>
            <a:pPr marL="0" lvl="0" indent="0" algn="l">
              <a:lnSpc>
                <a:spcPts val="3739"/>
              </a:lnSpc>
              <a:spcBef>
                <a:spcPct val="0"/>
              </a:spcBef>
            </a:pPr>
            <a:r>
              <a:rPr lang="en-US" sz="2199" b="1" u="none" strike="noStrike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Focus: The safety measures discussed center around device communication reliability, data integrity during short-range transmission, and real-time local responsiveness</a:t>
            </a:r>
          </a:p>
          <a:p>
            <a:pPr marL="0" lvl="0" indent="0" algn="l">
              <a:lnSpc>
                <a:spcPts val="3739"/>
              </a:lnSpc>
              <a:spcBef>
                <a:spcPct val="0"/>
              </a:spcBef>
            </a:pPr>
            <a:endParaRPr lang="en-US" sz="2199" b="1" u="none" strike="noStrike">
              <a:solidFill>
                <a:srgbClr val="1D4355">
                  <a:alpha val="71765"/>
                </a:srgbClr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l">
              <a:lnSpc>
                <a:spcPts val="3739"/>
              </a:lnSpc>
              <a:spcBef>
                <a:spcPct val="0"/>
              </a:spcBef>
            </a:pPr>
            <a:r>
              <a:rPr lang="en-US" sz="2199" b="1" u="none" strike="noStrike">
                <a:solidFill>
                  <a:srgbClr val="FF3131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2. Recent Advances on IoT-Assisted Wearable Sensor Systems for Healthcare Monitoring</a:t>
            </a:r>
          </a:p>
          <a:p>
            <a:pPr marL="0" lvl="0" indent="0" algn="l">
              <a:lnSpc>
                <a:spcPts val="3739"/>
              </a:lnSpc>
              <a:spcBef>
                <a:spcPct val="0"/>
              </a:spcBef>
            </a:pPr>
            <a:r>
              <a:rPr lang="en-US" sz="2199" b="1" u="none" strike="noStrike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by Shwetank Dattatraya Mamdiwar, Akshith R, Kathiravan Srinivasan, Chuan-Yu Chang</a:t>
            </a:r>
          </a:p>
          <a:p>
            <a:pPr marL="0" lvl="0" indent="0" algn="l">
              <a:lnSpc>
                <a:spcPts val="3739"/>
              </a:lnSpc>
              <a:spcBef>
                <a:spcPct val="0"/>
              </a:spcBef>
            </a:pPr>
            <a:r>
              <a:rPr lang="en-US" sz="2199" b="1" u="none" strike="noStrike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Focus: The paper examines data transfer protocols and proximity-based patient monitoring, underscoring mechanisms for user and device authentication in closed environments.</a:t>
            </a:r>
          </a:p>
          <a:p>
            <a:pPr marL="0" lvl="0" indent="0" algn="l">
              <a:lnSpc>
                <a:spcPts val="3739"/>
              </a:lnSpc>
              <a:spcBef>
                <a:spcPct val="0"/>
              </a:spcBef>
            </a:pPr>
            <a:endParaRPr lang="en-US" sz="2199" b="1" u="none" strike="noStrike">
              <a:solidFill>
                <a:srgbClr val="1D4355">
                  <a:alpha val="71765"/>
                </a:srgbClr>
              </a:solidFill>
              <a:latin typeface="DM Sans Bold"/>
              <a:ea typeface="DM Sans Bold"/>
              <a:cs typeface="DM Sans Bold"/>
              <a:sym typeface="DM Sans Bold"/>
            </a:endParaRPr>
          </a:p>
          <a:p>
            <a:pPr marL="0" lvl="0" indent="0" algn="l">
              <a:lnSpc>
                <a:spcPts val="3739"/>
              </a:lnSpc>
              <a:spcBef>
                <a:spcPct val="0"/>
              </a:spcBef>
            </a:pPr>
            <a:r>
              <a:rPr lang="en-US" sz="2199" b="1" u="none" strike="noStrike">
                <a:solidFill>
                  <a:srgbClr val="FF3131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3. The Rise of Wearable Devices during the COVID-19 Pandemic</a:t>
            </a:r>
          </a:p>
          <a:p>
            <a:pPr marL="0" lvl="0" indent="0" algn="l">
              <a:lnSpc>
                <a:spcPts val="3739"/>
              </a:lnSpc>
              <a:spcBef>
                <a:spcPct val="0"/>
              </a:spcBef>
            </a:pPr>
            <a:r>
              <a:rPr lang="en-US" sz="2199" b="1" u="none" strike="noStrike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by Asma Channa, Nirvana Popescu, ustyna Skibinska, Radim Burget</a:t>
            </a:r>
          </a:p>
          <a:p>
            <a:pPr marL="0" lvl="0" indent="0" algn="l">
              <a:lnSpc>
                <a:spcPts val="3739"/>
              </a:lnSpc>
              <a:spcBef>
                <a:spcPct val="0"/>
              </a:spcBef>
            </a:pPr>
            <a:r>
              <a:rPr lang="en-US" sz="2199" b="1" u="none" strike="noStrike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Focus: Systematic review of wearable devices deployed for real-time, short-range health monitoring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589557" y="3449254"/>
            <a:ext cx="2448802" cy="3640110"/>
          </a:xfrm>
          <a:custGeom>
            <a:avLst/>
            <a:gdLst/>
            <a:ahLst/>
            <a:cxnLst/>
            <a:rect l="l" t="t" r="r" b="b"/>
            <a:pathLst>
              <a:path w="2448802" h="3640110">
                <a:moveTo>
                  <a:pt x="0" y="0"/>
                </a:moveTo>
                <a:lnTo>
                  <a:pt x="2448801" y="0"/>
                </a:lnTo>
                <a:lnTo>
                  <a:pt x="2448801" y="3640110"/>
                </a:lnTo>
                <a:lnTo>
                  <a:pt x="0" y="36401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AutoShape 3"/>
          <p:cNvSpPr/>
          <p:nvPr/>
        </p:nvSpPr>
        <p:spPr>
          <a:xfrm>
            <a:off x="4229216" y="1306545"/>
            <a:ext cx="11829207" cy="0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" name="Group 4"/>
          <p:cNvGrpSpPr/>
          <p:nvPr/>
        </p:nvGrpSpPr>
        <p:grpSpPr>
          <a:xfrm>
            <a:off x="-990796" y="9258300"/>
            <a:ext cx="18250096" cy="1881172"/>
            <a:chOff x="0" y="0"/>
            <a:chExt cx="4806610" cy="495453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4806610" cy="495453"/>
            </a:xfrm>
            <a:custGeom>
              <a:avLst/>
              <a:gdLst/>
              <a:ahLst/>
              <a:cxnLst/>
              <a:rect l="l" t="t" r="r" b="b"/>
              <a:pathLst>
                <a:path w="4806610" h="495453">
                  <a:moveTo>
                    <a:pt x="42421" y="0"/>
                  </a:moveTo>
                  <a:lnTo>
                    <a:pt x="4764189" y="0"/>
                  </a:lnTo>
                  <a:cubicBezTo>
                    <a:pt x="4775439" y="0"/>
                    <a:pt x="4786229" y="4469"/>
                    <a:pt x="4794185" y="12425"/>
                  </a:cubicBezTo>
                  <a:cubicBezTo>
                    <a:pt x="4802140" y="20380"/>
                    <a:pt x="4806610" y="31170"/>
                    <a:pt x="4806610" y="42421"/>
                  </a:cubicBezTo>
                  <a:lnTo>
                    <a:pt x="4806610" y="453031"/>
                  </a:lnTo>
                  <a:cubicBezTo>
                    <a:pt x="4806610" y="464282"/>
                    <a:pt x="4802140" y="475072"/>
                    <a:pt x="4794185" y="483028"/>
                  </a:cubicBezTo>
                  <a:cubicBezTo>
                    <a:pt x="4786229" y="490983"/>
                    <a:pt x="4775439" y="495453"/>
                    <a:pt x="4764189" y="495453"/>
                  </a:cubicBezTo>
                  <a:lnTo>
                    <a:pt x="42421" y="495453"/>
                  </a:lnTo>
                  <a:cubicBezTo>
                    <a:pt x="31170" y="495453"/>
                    <a:pt x="20380" y="490983"/>
                    <a:pt x="12425" y="483028"/>
                  </a:cubicBezTo>
                  <a:cubicBezTo>
                    <a:pt x="4469" y="475072"/>
                    <a:pt x="0" y="464282"/>
                    <a:pt x="0" y="453031"/>
                  </a:cubicBezTo>
                  <a:lnTo>
                    <a:pt x="0" y="42421"/>
                  </a:lnTo>
                  <a:cubicBezTo>
                    <a:pt x="0" y="31170"/>
                    <a:pt x="4469" y="20380"/>
                    <a:pt x="12425" y="12425"/>
                  </a:cubicBezTo>
                  <a:cubicBezTo>
                    <a:pt x="20380" y="4469"/>
                    <a:pt x="31170" y="0"/>
                    <a:pt x="42421" y="0"/>
                  </a:cubicBezTo>
                  <a:close/>
                </a:path>
              </a:pathLst>
            </a:custGeom>
            <a:solidFill>
              <a:srgbClr val="365B6D"/>
            </a:solidFill>
            <a:ln w="38100" cap="rnd">
              <a:solidFill>
                <a:srgbClr val="1C014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4806610" cy="533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>
            <a:off x="15611783" y="5341791"/>
            <a:ext cx="2046250" cy="3495147"/>
          </a:xfrm>
          <a:custGeom>
            <a:avLst/>
            <a:gdLst/>
            <a:ahLst/>
            <a:cxnLst/>
            <a:rect l="l" t="t" r="r" b="b"/>
            <a:pathLst>
              <a:path w="2046250" h="3495147">
                <a:moveTo>
                  <a:pt x="0" y="0"/>
                </a:moveTo>
                <a:lnTo>
                  <a:pt x="2046250" y="0"/>
                </a:lnTo>
                <a:lnTo>
                  <a:pt x="2046250" y="3495147"/>
                </a:lnTo>
                <a:lnTo>
                  <a:pt x="0" y="349514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2686139" y="4915755"/>
            <a:ext cx="2598476" cy="3047254"/>
          </a:xfrm>
          <a:custGeom>
            <a:avLst/>
            <a:gdLst/>
            <a:ahLst/>
            <a:cxnLst/>
            <a:rect l="l" t="t" r="r" b="b"/>
            <a:pathLst>
              <a:path w="2598476" h="3047254">
                <a:moveTo>
                  <a:pt x="0" y="0"/>
                </a:moveTo>
                <a:lnTo>
                  <a:pt x="2598476" y="0"/>
                </a:lnTo>
                <a:lnTo>
                  <a:pt x="2598476" y="3047253"/>
                </a:lnTo>
                <a:lnTo>
                  <a:pt x="0" y="304725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6248923" y="1140164"/>
            <a:ext cx="847438" cy="31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63"/>
              </a:lnSpc>
            </a:pPr>
            <a:r>
              <a:rPr lang="en-US" sz="2461" b="1" spc="-125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06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33888" y="1844721"/>
            <a:ext cx="14255915" cy="10854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509"/>
              </a:lnSpc>
            </a:pPr>
            <a:r>
              <a:rPr lang="en-US" sz="7151" b="1" spc="-250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State of the Art Literature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33888" y="3465989"/>
            <a:ext cx="14824535" cy="4292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29"/>
              </a:lnSpc>
            </a:pPr>
            <a:r>
              <a:rPr lang="en-US" sz="2899" b="1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- Explicit Long-Range Safety Support</a:t>
            </a:r>
          </a:p>
          <a:p>
            <a:pPr algn="l">
              <a:lnSpc>
                <a:spcPts val="4929"/>
              </a:lnSpc>
            </a:pPr>
            <a:r>
              <a:rPr lang="en-US" sz="2899" b="1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- Unified Hybrid Network Architecture</a:t>
            </a:r>
          </a:p>
          <a:p>
            <a:pPr algn="l">
              <a:lnSpc>
                <a:spcPts val="4929"/>
              </a:lnSpc>
            </a:pPr>
            <a:r>
              <a:rPr lang="en-US" sz="2899" b="1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- Edge Computing for Both Proximity and Remote Scenarios</a:t>
            </a:r>
          </a:p>
          <a:p>
            <a:pPr algn="l">
              <a:lnSpc>
                <a:spcPts val="4929"/>
              </a:lnSpc>
            </a:pPr>
            <a:r>
              <a:rPr lang="en-US" sz="2899" b="1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- Energy Efficiency and Autonomous Operation</a:t>
            </a:r>
          </a:p>
          <a:p>
            <a:pPr algn="l">
              <a:lnSpc>
                <a:spcPts val="4929"/>
              </a:lnSpc>
            </a:pPr>
            <a:r>
              <a:rPr lang="en-US" sz="2899" b="1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- Comprehensive Security Handling</a:t>
            </a:r>
          </a:p>
          <a:p>
            <a:pPr algn="l">
              <a:lnSpc>
                <a:spcPts val="4929"/>
              </a:lnSpc>
            </a:pPr>
            <a:r>
              <a:rPr lang="en-US" sz="2899" b="1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- Real-World, Multi-Scenario Validation</a:t>
            </a:r>
          </a:p>
          <a:p>
            <a:pPr marL="0" lvl="0" indent="0" algn="l">
              <a:lnSpc>
                <a:spcPts val="4929"/>
              </a:lnSpc>
              <a:spcBef>
                <a:spcPct val="0"/>
              </a:spcBef>
            </a:pPr>
            <a:r>
              <a:rPr lang="en-US" sz="2899" b="1">
                <a:solidFill>
                  <a:srgbClr val="1D4355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- Network Scalability and Robustness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F1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229216" y="1306545"/>
            <a:ext cx="11829207" cy="0"/>
          </a:xfrm>
          <a:prstGeom prst="line">
            <a:avLst/>
          </a:prstGeom>
          <a:ln w="38100" cap="flat">
            <a:solidFill>
              <a:srgbClr val="365B6D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-990796" y="9258300"/>
            <a:ext cx="18250096" cy="1881172"/>
            <a:chOff x="0" y="0"/>
            <a:chExt cx="4806610" cy="49545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06610" cy="495453"/>
            </a:xfrm>
            <a:custGeom>
              <a:avLst/>
              <a:gdLst/>
              <a:ahLst/>
              <a:cxnLst/>
              <a:rect l="l" t="t" r="r" b="b"/>
              <a:pathLst>
                <a:path w="4806610" h="495453">
                  <a:moveTo>
                    <a:pt x="42421" y="0"/>
                  </a:moveTo>
                  <a:lnTo>
                    <a:pt x="4764189" y="0"/>
                  </a:lnTo>
                  <a:cubicBezTo>
                    <a:pt x="4775439" y="0"/>
                    <a:pt x="4786229" y="4469"/>
                    <a:pt x="4794185" y="12425"/>
                  </a:cubicBezTo>
                  <a:cubicBezTo>
                    <a:pt x="4802140" y="20380"/>
                    <a:pt x="4806610" y="31170"/>
                    <a:pt x="4806610" y="42421"/>
                  </a:cubicBezTo>
                  <a:lnTo>
                    <a:pt x="4806610" y="453031"/>
                  </a:lnTo>
                  <a:cubicBezTo>
                    <a:pt x="4806610" y="464282"/>
                    <a:pt x="4802140" y="475072"/>
                    <a:pt x="4794185" y="483028"/>
                  </a:cubicBezTo>
                  <a:cubicBezTo>
                    <a:pt x="4786229" y="490983"/>
                    <a:pt x="4775439" y="495453"/>
                    <a:pt x="4764189" y="495453"/>
                  </a:cubicBezTo>
                  <a:lnTo>
                    <a:pt x="42421" y="495453"/>
                  </a:lnTo>
                  <a:cubicBezTo>
                    <a:pt x="31170" y="495453"/>
                    <a:pt x="20380" y="490983"/>
                    <a:pt x="12425" y="483028"/>
                  </a:cubicBezTo>
                  <a:cubicBezTo>
                    <a:pt x="4469" y="475072"/>
                    <a:pt x="0" y="464282"/>
                    <a:pt x="0" y="453031"/>
                  </a:cubicBezTo>
                  <a:lnTo>
                    <a:pt x="0" y="42421"/>
                  </a:lnTo>
                  <a:cubicBezTo>
                    <a:pt x="0" y="31170"/>
                    <a:pt x="4469" y="20380"/>
                    <a:pt x="12425" y="12425"/>
                  </a:cubicBezTo>
                  <a:cubicBezTo>
                    <a:pt x="20380" y="4469"/>
                    <a:pt x="31170" y="0"/>
                    <a:pt x="42421" y="0"/>
                  </a:cubicBezTo>
                  <a:close/>
                </a:path>
              </a:pathLst>
            </a:custGeom>
            <a:solidFill>
              <a:srgbClr val="365B6D"/>
            </a:solidFill>
            <a:ln w="38100" cap="rnd">
              <a:solidFill>
                <a:srgbClr val="1C014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06610" cy="53355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030103" y="8762932"/>
            <a:ext cx="3086100" cy="47625"/>
            <a:chOff x="0" y="0"/>
            <a:chExt cx="812800" cy="12543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12543"/>
            </a:xfrm>
            <a:custGeom>
              <a:avLst/>
              <a:gdLst/>
              <a:ahLst/>
              <a:cxnLst/>
              <a:rect l="l" t="t" r="r" b="b"/>
              <a:pathLst>
                <a:path w="812800" h="12543">
                  <a:moveTo>
                    <a:pt x="0" y="0"/>
                  </a:moveTo>
                  <a:lnTo>
                    <a:pt x="812800" y="0"/>
                  </a:lnTo>
                  <a:lnTo>
                    <a:pt x="812800" y="12543"/>
                  </a:lnTo>
                  <a:lnTo>
                    <a:pt x="0" y="12543"/>
                  </a:lnTo>
                  <a:close/>
                </a:path>
              </a:pathLst>
            </a:custGeom>
            <a:solidFill>
              <a:srgbClr val="365B6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812800" cy="506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67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6411862" y="1194532"/>
            <a:ext cx="847438" cy="313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363"/>
              </a:lnSpc>
            </a:pPr>
            <a:r>
              <a:rPr lang="en-US" sz="2461" b="1" spc="-125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07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-636499" y="1829724"/>
            <a:ext cx="15731949" cy="816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486"/>
              </a:lnSpc>
            </a:pPr>
            <a:r>
              <a:rPr lang="en-US" sz="5451" b="1" spc="-190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Why Resource Allocation Matters ?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642389" y="2747068"/>
            <a:ext cx="14574916" cy="24447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9" lvl="1" indent="-248284" algn="l">
              <a:lnSpc>
                <a:spcPts val="3909"/>
              </a:lnSpc>
              <a:buFont typeface="Arial"/>
              <a:buChar char="•"/>
            </a:pPr>
            <a:r>
              <a:rPr lang="en-US" sz="2299" b="1">
                <a:solidFill>
                  <a:srgbClr val="365B6D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Real-time health data (HR, SpO₂) is variable and continuous</a:t>
            </a:r>
          </a:p>
          <a:p>
            <a:pPr marL="496569" lvl="1" indent="-248284" algn="l">
              <a:lnSpc>
                <a:spcPts val="3909"/>
              </a:lnSpc>
              <a:buFont typeface="Arial"/>
              <a:buChar char="•"/>
            </a:pPr>
            <a:r>
              <a:rPr lang="en-US" sz="2299" b="1">
                <a:solidFill>
                  <a:srgbClr val="365B6D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Edge devices (e.g., Raspberry Pi) have limited power</a:t>
            </a:r>
          </a:p>
          <a:p>
            <a:pPr marL="496569" lvl="1" indent="-248284" algn="l">
              <a:lnSpc>
                <a:spcPts val="3909"/>
              </a:lnSpc>
              <a:buFont typeface="Arial"/>
              <a:buChar char="•"/>
            </a:pPr>
            <a:r>
              <a:rPr lang="en-US" sz="2299" b="1">
                <a:solidFill>
                  <a:srgbClr val="365B6D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Delays can risk patient safety</a:t>
            </a:r>
          </a:p>
          <a:p>
            <a:pPr marL="496569" lvl="1" indent="-248284" algn="l">
              <a:lnSpc>
                <a:spcPts val="3909"/>
              </a:lnSpc>
              <a:buFont typeface="Arial"/>
              <a:buChar char="•"/>
            </a:pPr>
            <a:r>
              <a:rPr lang="en-US" sz="2299" b="1">
                <a:solidFill>
                  <a:srgbClr val="365B6D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Smart allocation = low latency, high efficiency</a:t>
            </a:r>
          </a:p>
          <a:p>
            <a:pPr marL="0" lvl="0" indent="0" algn="l">
              <a:lnSpc>
                <a:spcPts val="3909"/>
              </a:lnSpc>
              <a:spcBef>
                <a:spcPct val="0"/>
              </a:spcBef>
            </a:pPr>
            <a:endParaRPr lang="en-US" sz="2299" b="1">
              <a:solidFill>
                <a:srgbClr val="365B6D">
                  <a:alpha val="71765"/>
                </a:srgbClr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42389" y="6013416"/>
            <a:ext cx="14574916" cy="294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96569" lvl="1" indent="-248284" algn="just">
              <a:lnSpc>
                <a:spcPts val="3909"/>
              </a:lnSpc>
              <a:buFont typeface="Arial"/>
              <a:buChar char="•"/>
            </a:pPr>
            <a:r>
              <a:rPr lang="en-US" sz="2299" b="1">
                <a:solidFill>
                  <a:srgbClr val="365B6D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Task Scheduling: Prioritize urgent health tasks</a:t>
            </a:r>
          </a:p>
          <a:p>
            <a:pPr marL="496569" lvl="1" indent="-248284" algn="l">
              <a:lnSpc>
                <a:spcPts val="3909"/>
              </a:lnSpc>
              <a:buFont typeface="Arial"/>
              <a:buChar char="•"/>
            </a:pPr>
            <a:r>
              <a:rPr lang="en-US" sz="2299" b="1">
                <a:solidFill>
                  <a:srgbClr val="365B6D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Task Offloading: Shift load → wearable → edge → cloud</a:t>
            </a:r>
          </a:p>
          <a:p>
            <a:pPr marL="496569" lvl="1" indent="-248284" algn="l">
              <a:lnSpc>
                <a:spcPts val="3909"/>
              </a:lnSpc>
              <a:buFont typeface="Arial"/>
              <a:buChar char="•"/>
            </a:pPr>
            <a:r>
              <a:rPr lang="en-US" sz="2299" b="1">
                <a:solidFill>
                  <a:srgbClr val="365B6D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Load Balancing: Prevent overload on nodes</a:t>
            </a:r>
          </a:p>
          <a:p>
            <a:pPr marL="496569" lvl="1" indent="-248284" algn="l">
              <a:lnSpc>
                <a:spcPts val="3909"/>
              </a:lnSpc>
              <a:buFont typeface="Arial"/>
              <a:buChar char="•"/>
            </a:pPr>
            <a:r>
              <a:rPr lang="en-US" sz="2299" b="1">
                <a:solidFill>
                  <a:srgbClr val="365B6D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Communication Overhead: Smart use of BLE &amp; LoRa</a:t>
            </a:r>
          </a:p>
          <a:p>
            <a:pPr marL="496569" lvl="1" indent="-248284" algn="l">
              <a:lnSpc>
                <a:spcPts val="3909"/>
              </a:lnSpc>
              <a:buFont typeface="Arial"/>
              <a:buChar char="•"/>
            </a:pPr>
            <a:r>
              <a:rPr lang="en-US" sz="2299" b="1">
                <a:solidFill>
                  <a:srgbClr val="365B6D">
                    <a:alpha val="71765"/>
                  </a:srgbClr>
                </a:solidFill>
                <a:latin typeface="DM Sans Bold"/>
                <a:ea typeface="DM Sans Bold"/>
                <a:cs typeface="DM Sans Bold"/>
                <a:sym typeface="DM Sans Bold"/>
              </a:rPr>
              <a:t>Security &amp; Efficiency: Lightweight protection for data</a:t>
            </a:r>
          </a:p>
          <a:p>
            <a:pPr marL="0" lvl="0" indent="0" algn="ctr">
              <a:lnSpc>
                <a:spcPts val="3909"/>
              </a:lnSpc>
              <a:spcBef>
                <a:spcPct val="0"/>
              </a:spcBef>
            </a:pPr>
            <a:endParaRPr lang="en-US" sz="2299" b="1">
              <a:solidFill>
                <a:srgbClr val="365B6D">
                  <a:alpha val="71765"/>
                </a:srgbClr>
              </a:solidFill>
              <a:latin typeface="DM Sans Bold"/>
              <a:ea typeface="DM Sans Bold"/>
              <a:cs typeface="DM Sans Bold"/>
              <a:sym typeface="DM Sans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0" y="5359289"/>
            <a:ext cx="9404894" cy="4635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847"/>
              </a:lnSpc>
            </a:pPr>
            <a:r>
              <a:rPr lang="en-US" sz="2748" b="1" spc="343">
                <a:solidFill>
                  <a:srgbClr val="365B6D"/>
                </a:solidFill>
                <a:latin typeface="DM Sans Bold"/>
                <a:ea typeface="DM Sans Bold"/>
                <a:cs typeface="DM Sans Bold"/>
                <a:sym typeface="DM Sans Bold"/>
              </a:rPr>
              <a:t>KEY CHALLENGES ADDRESSED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648</Words>
  <Application>Microsoft Office PowerPoint</Application>
  <PresentationFormat>Custom</PresentationFormat>
  <Paragraphs>113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Canva Sans Bold</vt:lpstr>
      <vt:lpstr>Calibri</vt:lpstr>
      <vt:lpstr>DM Sans</vt:lpstr>
      <vt:lpstr>Canva Sans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Team27_edge</dc:title>
  <dc:creator>bhuvi d</dc:creator>
  <cp:lastModifiedBy>bhuvi d</cp:lastModifiedBy>
  <cp:revision>1</cp:revision>
  <dcterms:created xsi:type="dcterms:W3CDTF">2006-08-16T00:00:00Z</dcterms:created>
  <dcterms:modified xsi:type="dcterms:W3CDTF">2025-07-31T04:26:40Z</dcterms:modified>
  <dc:identifier>DAGuGIE4VDc</dc:identifier>
</cp:coreProperties>
</file>