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notesMasterIdLst>
    <p:notesMasterId r:id="rId19"/>
  </p:notesMasterIdLst>
  <p:sldIdLst>
    <p:sldId id="256" r:id="rId3"/>
    <p:sldId id="257" r:id="rId4"/>
    <p:sldId id="263" r:id="rId5"/>
    <p:sldId id="276" r:id="rId6"/>
    <p:sldId id="262" r:id="rId7"/>
    <p:sldId id="270" r:id="rId8"/>
    <p:sldId id="271" r:id="rId9"/>
    <p:sldId id="272" r:id="rId10"/>
    <p:sldId id="278" r:id="rId11"/>
    <p:sldId id="275" r:id="rId12"/>
    <p:sldId id="280" r:id="rId13"/>
    <p:sldId id="277" r:id="rId14"/>
    <p:sldId id="274" r:id="rId15"/>
    <p:sldId id="281" r:id="rId16"/>
    <p:sldId id="279" r:id="rId17"/>
    <p:sldId id="282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C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D29D2-00E3-41A3-A730-E69DF86E356E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C6981-1C06-4C46-9768-D434714DCE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056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12760" y="569520"/>
            <a:ext cx="3939120" cy="23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379400" cy="466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2128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title"/>
          </p:nvPr>
        </p:nvSpPr>
        <p:spPr>
          <a:xfrm>
            <a:off x="4387320" y="352620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title"/>
          </p:nvPr>
        </p:nvSpPr>
        <p:spPr>
          <a:xfrm>
            <a:off x="4387320" y="135576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title"/>
          </p:nvPr>
        </p:nvSpPr>
        <p:spPr>
          <a:xfrm>
            <a:off x="228960" y="1355760"/>
            <a:ext cx="57708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title"/>
          </p:nvPr>
        </p:nvSpPr>
        <p:spPr>
          <a:xfrm>
            <a:off x="228960" y="352620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title"/>
          </p:nvPr>
        </p:nvSpPr>
        <p:spPr>
          <a:xfrm>
            <a:off x="4387320" y="244080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7"/>
          <p:cNvSpPr>
            <a:spLocks noGrp="1"/>
          </p:cNvSpPr>
          <p:nvPr>
            <p:ph type="title"/>
          </p:nvPr>
        </p:nvSpPr>
        <p:spPr>
          <a:xfrm>
            <a:off x="228600" y="2440800"/>
            <a:ext cx="57816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"/>
                <a:ea typeface="Fahkwan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893120" y="1112040"/>
            <a:ext cx="40219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4893120" y="2885040"/>
            <a:ext cx="402192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-12240" y="-9360"/>
            <a:ext cx="4079520" cy="515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104200" y="3326400"/>
            <a:ext cx="6561720" cy="105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377280" y="3221640"/>
            <a:ext cx="1267920" cy="126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5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308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39920" y="470520"/>
            <a:ext cx="5089680" cy="824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6" name="Google Shape;110;p21"/>
          <p:cNvSpPr/>
          <p:nvPr/>
        </p:nvSpPr>
        <p:spPr>
          <a:xfrm>
            <a:off x="5846400" y="3679920"/>
            <a:ext cx="2735640" cy="66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  <a:hlinkClick r:id="rId3"/>
              </a:rPr>
              <a:t>Freepik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tkinson Hyperlegible Next"/>
                <a:ea typeface="Atkinson Hyperlegible Next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112;p22"/>
          <p:cNvCxnSpPr/>
          <p:nvPr/>
        </p:nvCxnSpPr>
        <p:spPr>
          <a:xfrm>
            <a:off x="-5040" y="4709880"/>
            <a:ext cx="91494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41101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279400" y="0"/>
            <a:ext cx="38642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5023080" y="4160160"/>
            <a:ext cx="3658320" cy="75456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119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22;p27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13160" y="3431880"/>
            <a:ext cx="3241080" cy="1009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309200" y="259056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title"/>
          </p:nvPr>
        </p:nvSpPr>
        <p:spPr>
          <a:xfrm>
            <a:off x="4309200" y="16228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title"/>
          </p:nvPr>
        </p:nvSpPr>
        <p:spPr>
          <a:xfrm>
            <a:off x="4309200" y="30740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title"/>
          </p:nvPr>
        </p:nvSpPr>
        <p:spPr>
          <a:xfrm>
            <a:off x="4309200" y="35578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title"/>
          </p:nvPr>
        </p:nvSpPr>
        <p:spPr>
          <a:xfrm>
            <a:off x="4309200" y="11394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title"/>
          </p:nvPr>
        </p:nvSpPr>
        <p:spPr>
          <a:xfrm>
            <a:off x="4309200" y="2106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8"/>
          <p:cNvSpPr>
            <a:spLocks noGrp="1"/>
          </p:cNvSpPr>
          <p:nvPr>
            <p:ph type="title"/>
          </p:nvPr>
        </p:nvSpPr>
        <p:spPr>
          <a:xfrm>
            <a:off x="4309200" y="4041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9"/>
          <p:cNvSpPr>
            <a:spLocks noGrp="1"/>
          </p:cNvSpPr>
          <p:nvPr>
            <p:ph type="title"/>
          </p:nvPr>
        </p:nvSpPr>
        <p:spPr>
          <a:xfrm>
            <a:off x="4309200" y="6559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10"/>
          <p:cNvSpPr>
            <a:spLocks noGrp="1"/>
          </p:cNvSpPr>
          <p:nvPr>
            <p:ph type="body"/>
          </p:nvPr>
        </p:nvSpPr>
        <p:spPr>
          <a:xfrm>
            <a:off x="433440" y="0"/>
            <a:ext cx="2806200" cy="3181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813680" y="917640"/>
            <a:ext cx="6134400" cy="1059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228600" y="812880"/>
            <a:ext cx="1267920" cy="126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body"/>
          </p:nvPr>
        </p:nvSpPr>
        <p:spPr>
          <a:xfrm>
            <a:off x="-12240" y="-9360"/>
            <a:ext cx="3184200" cy="466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title"/>
          </p:nvPr>
        </p:nvSpPr>
        <p:spPr>
          <a:xfrm>
            <a:off x="3352680" y="882360"/>
            <a:ext cx="5562360" cy="698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50223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716080" y="0"/>
            <a:ext cx="3427920" cy="466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28600" y="2050200"/>
            <a:ext cx="3180240" cy="64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29;p28"/>
          <p:cNvPicPr/>
          <p:nvPr/>
        </p:nvPicPr>
        <p:blipFill>
          <a:blip r:embed="rId2"/>
          <a:srcRect t="10057" b="10064"/>
          <a:stretch/>
        </p:blipFill>
        <p:spPr>
          <a:xfrm>
            <a:off x="0" y="0"/>
            <a:ext cx="4379400" cy="466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714919" y="571679"/>
            <a:ext cx="4064807" cy="220869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sz="2800" dirty="0">
                <a:solidFill>
                  <a:srgbClr val="090C0F"/>
                </a:solidFill>
                <a:latin typeface="Arial Rounded MT Bold" panose="020F0704030504030204" pitchFamily="34" charset="0"/>
              </a:rPr>
              <a:t>Smart Traffic Navigation System for </a:t>
            </a:r>
            <a:r>
              <a:rPr lang="en-IN" sz="2800" b="1" dirty="0">
                <a:solidFill>
                  <a:srgbClr val="090C0F"/>
                </a:solidFill>
              </a:rPr>
              <a:t>Fault-Tolerant</a:t>
            </a:r>
            <a:br>
              <a:rPr lang="en-US" sz="2800" dirty="0">
                <a:solidFill>
                  <a:srgbClr val="3E327C"/>
                </a:solidFill>
                <a:latin typeface="Arial Rounded MT Bold" panose="020F0704030504030204" pitchFamily="34" charset="0"/>
              </a:rPr>
            </a:br>
            <a:r>
              <a:rPr lang="en-US" sz="2800" b="1" dirty="0">
                <a:solidFill>
                  <a:srgbClr val="090C0F"/>
                </a:solidFill>
              </a:rPr>
              <a:t>Edge</a:t>
            </a:r>
            <a:r>
              <a:rPr lang="en-US" sz="2800" dirty="0">
                <a:solidFill>
                  <a:srgbClr val="090C0F"/>
                </a:solidFill>
              </a:rPr>
              <a:t> </a:t>
            </a:r>
            <a:r>
              <a:rPr lang="en-US" sz="2800" b="1" dirty="0">
                <a:solidFill>
                  <a:srgbClr val="090C0F"/>
                </a:solidFill>
              </a:rPr>
              <a:t>Computing of Internet of Vehicle</a:t>
            </a:r>
            <a:endParaRPr lang="fr-FR" sz="2800" b="1" u="none" strike="noStrike" dirty="0">
              <a:solidFill>
                <a:srgbClr val="090C0F"/>
              </a:solidFill>
              <a:effectLst/>
              <a:uFillTx/>
              <a:latin typeface="Arial"/>
            </a:endParaRPr>
          </a:p>
        </p:txBody>
      </p:sp>
      <p:cxnSp>
        <p:nvCxnSpPr>
          <p:cNvPr id="58" name="Google Shape;132;p28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sp>
        <p:nvSpPr>
          <p:cNvPr id="59" name="Google Shape;133;p28"/>
          <p:cNvSpPr/>
          <p:nvPr/>
        </p:nvSpPr>
        <p:spPr>
          <a:xfrm>
            <a:off x="-9360" y="0"/>
            <a:ext cx="2219040" cy="4667040"/>
          </a:xfrm>
          <a:prstGeom prst="rect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2333520" rIns="870823080" bIns="2333520" anchor="t">
            <a:sp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134;p28"/>
          <p:cNvSpPr/>
          <p:nvPr/>
        </p:nvSpPr>
        <p:spPr>
          <a:xfrm>
            <a:off x="6791400" y="4743360"/>
            <a:ext cx="1923840" cy="285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DESIGNED FOR YOU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5D4AC0-4919-2303-A3C1-6543562F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9" y="215591"/>
            <a:ext cx="4274635" cy="90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Algorithm Implementation and Learning Curve of Algorithms</a:t>
            </a:r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CB320D-7F68-3AA5-B315-B92A8584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541"/>
            <a:ext cx="4572001" cy="5126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3EDA24-96BF-157B-27D0-391BF96F0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99532"/>
            <a:ext cx="4572000" cy="423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509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EC99A3-9DE6-F5DB-3FF2-0F2F5762D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709" y="110584"/>
            <a:ext cx="5562360" cy="585185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400" dirty="0"/>
              <a:t>     Output of </a:t>
            </a:r>
            <a:r>
              <a:rPr lang="en-US" sz="2400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Q-Learning ALGORITHM</a:t>
            </a:r>
            <a:br>
              <a:rPr lang="en-US" b="1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C92D61-7A95-4233-970F-A2A1A9C42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43" y="695769"/>
            <a:ext cx="6965914" cy="433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78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E582D7-E7EA-0FB5-D1FF-5A9E27109AF1}"/>
              </a:ext>
            </a:extLst>
          </p:cNvPr>
          <p:cNvSpPr txBox="1"/>
          <p:nvPr/>
        </p:nvSpPr>
        <p:spPr>
          <a:xfrm>
            <a:off x="550127" y="0"/>
            <a:ext cx="15463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   SARSA</a:t>
            </a:r>
            <a:endParaRPr lang="en-US" sz="2400" dirty="0">
              <a:solidFill>
                <a:srgbClr val="090C0F"/>
              </a:solidFill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7BC347-5195-F8D4-4282-82FDD4149B62}"/>
              </a:ext>
            </a:extLst>
          </p:cNvPr>
          <p:cNvSpPr txBox="1"/>
          <p:nvPr/>
        </p:nvSpPr>
        <p:spPr>
          <a:xfrm>
            <a:off x="-1" y="431180"/>
            <a:ext cx="9144001" cy="862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  <a:buSzPct val="100000"/>
            </a:pPr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-Reinforcement Learning algorithm that updates based on the policy the agent actually follows.</a:t>
            </a:r>
          </a:p>
          <a:p>
            <a:pPr>
              <a:lnSpc>
                <a:spcPts val="2300"/>
              </a:lnSpc>
              <a:buSzPct val="100000"/>
            </a:pPr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-Sequence: State → Action → Reward → State → Action (SARSA).</a:t>
            </a:r>
          </a:p>
          <a:p>
            <a:pPr>
              <a:lnSpc>
                <a:spcPts val="2300"/>
              </a:lnSpc>
              <a:buSzPct val="100000"/>
            </a:pPr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-More conservative compared to Q-Learning, since it learns from real actions taken.</a:t>
            </a:r>
            <a:endParaRPr lang="en-US" dirty="0">
              <a:solidFill>
                <a:srgbClr val="090C0F"/>
              </a:solidFill>
              <a:latin typeface="Montserrat" pitchFamily="34" charset="0"/>
            </a:endParaRPr>
          </a:p>
          <a:p>
            <a:pPr>
              <a:lnSpc>
                <a:spcPts val="2300"/>
              </a:lnSpc>
              <a:buSzPct val="100000"/>
            </a:pPr>
            <a:r>
              <a:rPr lang="en-US" b="1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Why Optimal:</a:t>
            </a:r>
          </a:p>
          <a:p>
            <a:pPr>
              <a:lnSpc>
                <a:spcPts val="2300"/>
              </a:lnSpc>
              <a:buSzPct val="100000"/>
            </a:pPr>
            <a:r>
              <a:rPr lang="en-US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Ensures stability in learning → avoids risky or abrupt changes in routes.</a:t>
            </a:r>
            <a:endParaRPr lang="en-US" dirty="0"/>
          </a:p>
          <a:p>
            <a:pPr>
              <a:lnSpc>
                <a:spcPts val="2300"/>
              </a:lnSpc>
              <a:buSzPct val="100000"/>
            </a:pPr>
            <a:r>
              <a:rPr lang="en-US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Adapts cautiously, making it safer for real-world traffic environments.</a:t>
            </a:r>
          </a:p>
          <a:p>
            <a:pPr>
              <a:lnSpc>
                <a:spcPts val="2300"/>
              </a:lnSpc>
              <a:buSzPct val="100000"/>
            </a:pPr>
            <a:r>
              <a:rPr lang="en-US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Works better when unexpected penalties  are common.</a:t>
            </a:r>
            <a:endParaRPr lang="en-US" dirty="0">
              <a:solidFill>
                <a:srgbClr val="384653"/>
              </a:solidFill>
              <a:latin typeface="Montserrat" pitchFamily="34" charset="0"/>
            </a:endParaRPr>
          </a:p>
          <a:p>
            <a:pPr>
              <a:lnSpc>
                <a:spcPts val="2300"/>
              </a:lnSpc>
              <a:buSzPct val="100000"/>
            </a:pPr>
            <a:r>
              <a:rPr lang="en-US" b="1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Relevance to Traffic:</a:t>
            </a:r>
          </a:p>
          <a:p>
            <a:pPr>
              <a:lnSpc>
                <a:spcPts val="2300"/>
              </a:lnSpc>
              <a:buSzPct val="100000"/>
            </a:pPr>
            <a:r>
              <a:rPr lang="en-US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Encourages smoother traffic flow by avoiding sudden rerouting.</a:t>
            </a:r>
          </a:p>
          <a:p>
            <a:pPr>
              <a:lnSpc>
                <a:spcPts val="2300"/>
              </a:lnSpc>
              <a:buSzPct val="100000"/>
            </a:pPr>
            <a:r>
              <a:rPr lang="en-US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Prevents congestion from shifting abruptly from one road to another.</a:t>
            </a:r>
            <a:endParaRPr lang="en-US" dirty="0"/>
          </a:p>
          <a:p>
            <a:pPr>
              <a:lnSpc>
                <a:spcPts val="2300"/>
              </a:lnSpc>
              <a:buSzPct val="100000"/>
            </a:pPr>
            <a:r>
              <a:rPr lang="en-US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-Ideal for environments where safety and predictability are as important as efficiency.</a:t>
            </a:r>
          </a:p>
          <a:p>
            <a:pPr>
              <a:lnSpc>
                <a:spcPts val="2300"/>
              </a:lnSpc>
              <a:buSzPct val="100000"/>
            </a:pPr>
            <a:r>
              <a:rPr lang="en-US" b="1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Useful in smaller or moderate-sized traffic networks with frequent uncertainties.</a:t>
            </a:r>
            <a:endParaRPr lang="en-US" dirty="0"/>
          </a:p>
          <a:p>
            <a:pPr>
              <a:lnSpc>
                <a:spcPts val="2300"/>
              </a:lnSpc>
              <a:buSzPct val="100000"/>
            </a:pPr>
            <a:endParaRPr lang="en-US" dirty="0">
              <a:solidFill>
                <a:srgbClr val="384653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>
              <a:lnSpc>
                <a:spcPts val="2300"/>
              </a:lnSpc>
              <a:buSzPct val="100000"/>
            </a:pPr>
            <a:endParaRPr lang="en-US" dirty="0"/>
          </a:p>
          <a:p>
            <a:pPr>
              <a:lnSpc>
                <a:spcPts val="2300"/>
              </a:lnSpc>
              <a:buSzPct val="100000"/>
            </a:pPr>
            <a:endParaRPr lang="en-US" dirty="0">
              <a:solidFill>
                <a:srgbClr val="384653"/>
              </a:solidFill>
              <a:latin typeface="Montserrat" pitchFamily="34" charset="0"/>
              <a:ea typeface="Montserrat" pitchFamily="34" charset="-122"/>
              <a:cs typeface="Montserrat" pitchFamily="34" charset="-120"/>
            </a:endParaRPr>
          </a:p>
          <a:p>
            <a:pPr>
              <a:lnSpc>
                <a:spcPts val="2300"/>
              </a:lnSpc>
              <a:buSzPct val="100000"/>
            </a:pPr>
            <a:endParaRPr lang="en-US" dirty="0"/>
          </a:p>
          <a:p>
            <a:pPr>
              <a:lnSpc>
                <a:spcPts val="2300"/>
              </a:lnSpc>
              <a:buSzPct val="100000"/>
            </a:pPr>
            <a:endParaRPr lang="en-US" dirty="0">
              <a:solidFill>
                <a:srgbClr val="090C0F"/>
              </a:solidFill>
            </a:endParaRPr>
          </a:p>
          <a:p>
            <a:pPr>
              <a:lnSpc>
                <a:spcPts val="2300"/>
              </a:lnSpc>
              <a:buSzPct val="100000"/>
            </a:pPr>
            <a:endParaRPr lang="en-US" dirty="0"/>
          </a:p>
          <a:p>
            <a:pPr>
              <a:lnSpc>
                <a:spcPts val="2300"/>
              </a:lnSpc>
              <a:buSzPct val="100000"/>
            </a:pPr>
            <a:endParaRPr lang="en-US" dirty="0"/>
          </a:p>
          <a:p>
            <a:pPr>
              <a:lnSpc>
                <a:spcPts val="2300"/>
              </a:lnSpc>
              <a:buSzPct val="100000"/>
            </a:pPr>
            <a:endParaRPr lang="en-US" b="1" dirty="0">
              <a:solidFill>
                <a:srgbClr val="090C0F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  <a:p>
            <a:pPr>
              <a:lnSpc>
                <a:spcPts val="2300"/>
              </a:lnSpc>
              <a:buSzPct val="100000"/>
            </a:pPr>
            <a:endParaRPr lang="en-US" dirty="0">
              <a:solidFill>
                <a:srgbClr val="090C0F"/>
              </a:solidFill>
            </a:endParaRPr>
          </a:p>
          <a:p>
            <a:pPr marL="342900" indent="-342900">
              <a:lnSpc>
                <a:spcPts val="2300"/>
              </a:lnSpc>
              <a:buSzPct val="100000"/>
              <a:buFontTx/>
              <a:buChar char="•"/>
            </a:pPr>
            <a:endParaRPr lang="en-US" dirty="0">
              <a:solidFill>
                <a:srgbClr val="090C0F"/>
              </a:solidFill>
            </a:endParaRPr>
          </a:p>
          <a:p>
            <a:pPr marL="342900" indent="-342900">
              <a:lnSpc>
                <a:spcPts val="2300"/>
              </a:lnSpc>
              <a:buSzPct val="100000"/>
              <a:buFontTx/>
              <a:buChar char="•"/>
            </a:pPr>
            <a:endParaRPr lang="en-US" dirty="0"/>
          </a:p>
          <a:p>
            <a:pPr marL="342900" indent="-342900">
              <a:lnSpc>
                <a:spcPts val="2300"/>
              </a:lnSpc>
              <a:buSzPct val="100000"/>
              <a:buChar char="•"/>
            </a:pPr>
            <a:endParaRPr lang="en-US" dirty="0"/>
          </a:p>
          <a:p>
            <a:pPr>
              <a:lnSpc>
                <a:spcPts val="2300"/>
              </a:lnSpc>
              <a:buSzPct val="1000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96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8C9AFA-CF4E-B729-AA7F-5BAE82A33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796" y="13501"/>
            <a:ext cx="4310504" cy="127427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Algorithm Implementation and Learning Curve of Algorithms</a:t>
            </a:r>
            <a:br>
              <a:rPr lang="en-US" dirty="0"/>
            </a:b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1050F3-F26A-3469-D6CB-2F677FEB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15249" cy="505522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6036CA7D-FEBA-928C-BC2A-5967464A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744" y="1011044"/>
            <a:ext cx="4726165" cy="41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69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ABC0AC-69CB-AA25-44F9-45BB5672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741" y="163551"/>
            <a:ext cx="6043961" cy="847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            Output of </a:t>
            </a:r>
            <a:r>
              <a:rPr lang="en-US" sz="2400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SARSA ALGORITHM</a:t>
            </a:r>
            <a:br>
              <a:rPr lang="en-US" b="1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</a:br>
            <a:r>
              <a:rPr lang="en-US" dirty="0"/>
              <a:t>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4D7E16-50BF-C051-D581-E9CA08227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804" y="1004447"/>
            <a:ext cx="6155473" cy="392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91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2C7D41-EBDF-12E5-7CB1-46B947AFB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493" y="698810"/>
            <a:ext cx="7434146" cy="44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4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9FC38F-BC30-FE86-2D8D-715209B6F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1766" y="282498"/>
            <a:ext cx="6103434" cy="802887"/>
          </a:xfrm>
        </p:spPr>
        <p:txBody>
          <a:bodyPr>
            <a:normAutofit/>
          </a:bodyPr>
          <a:lstStyle/>
          <a:p>
            <a:r>
              <a:rPr lang="en-US" dirty="0"/>
              <a:t>              Q&amp;A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94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228;p33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type="stealth" w="med" len="med"/>
          </a:ln>
        </p:spPr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A65A29-185B-9A82-F2C6-B349D285C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075357"/>
              </p:ext>
            </p:extLst>
          </p:nvPr>
        </p:nvGraphicFramePr>
        <p:xfrm>
          <a:off x="96644" y="486956"/>
          <a:ext cx="9056715" cy="4656544"/>
        </p:xfrm>
        <a:graphic>
          <a:graphicData uri="http://schemas.openxmlformats.org/drawingml/2006/table">
            <a:tbl>
              <a:tblPr/>
              <a:tblGrid>
                <a:gridCol w="2112978">
                  <a:extLst>
                    <a:ext uri="{9D8B030D-6E8A-4147-A177-3AD203B41FA5}">
                      <a16:colId xmlns:a16="http://schemas.microsoft.com/office/drawing/2014/main" val="2871632350"/>
                    </a:ext>
                  </a:extLst>
                </a:gridCol>
                <a:gridCol w="3567492">
                  <a:extLst>
                    <a:ext uri="{9D8B030D-6E8A-4147-A177-3AD203B41FA5}">
                      <a16:colId xmlns:a16="http://schemas.microsoft.com/office/drawing/2014/main" val="1829409754"/>
                    </a:ext>
                  </a:extLst>
                </a:gridCol>
                <a:gridCol w="3376245">
                  <a:extLst>
                    <a:ext uri="{9D8B030D-6E8A-4147-A177-3AD203B41FA5}">
                      <a16:colId xmlns:a16="http://schemas.microsoft.com/office/drawing/2014/main" val="2085653368"/>
                    </a:ext>
                  </a:extLst>
                </a:gridCol>
              </a:tblGrid>
              <a:tr h="2159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Aspect</a:t>
                      </a:r>
                      <a:endParaRPr lang="en-IN" sz="140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Review 1</a:t>
                      </a:r>
                      <a:endParaRPr lang="en-IN" sz="140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Review 2</a:t>
                      </a:r>
                      <a:endParaRPr lang="en-IN" sz="140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497028"/>
                  </a:ext>
                </a:extLst>
              </a:tr>
              <a:tr h="68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Focus</a:t>
                      </a:r>
                      <a:endParaRPr lang="en-IN" sz="140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Built a </a:t>
                      </a:r>
                      <a:r>
                        <a:rPr lang="en-US" sz="1400" b="1"/>
                        <a:t>fault-tolerant edge computing system</a:t>
                      </a:r>
                      <a:r>
                        <a:rPr lang="en-US" sz="1400"/>
                        <a:t> for real-time traffic navigation.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Enhanced </a:t>
                      </a:r>
                      <a:r>
                        <a:rPr lang="en-US" sz="1400" b="1"/>
                        <a:t>edge layer</a:t>
                      </a:r>
                      <a:r>
                        <a:rPr lang="en-US" sz="1400"/>
                        <a:t> with </a:t>
                      </a:r>
                      <a:r>
                        <a:rPr lang="en-US" sz="1400" b="1"/>
                        <a:t>Computational Intelligence (CI)</a:t>
                      </a:r>
                      <a:r>
                        <a:rPr lang="en-US" sz="1400"/>
                        <a:t> and integrated </a:t>
                      </a:r>
                      <a:r>
                        <a:rPr lang="en-US" sz="1400" b="1"/>
                        <a:t>Edge–Fog–Cloud</a:t>
                      </a:r>
                      <a:r>
                        <a:rPr lang="en-US" sz="1400"/>
                        <a:t>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642290"/>
                  </a:ext>
                </a:extLst>
              </a:tr>
              <a:tr h="595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Computation Models</a:t>
                      </a:r>
                      <a:endParaRPr lang="en-IN" sz="1400" dirty="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i="0" dirty="0"/>
                        <a:t>Not implemented (only concept </a:t>
                      </a:r>
                      <a:r>
                        <a:rPr lang="en-US" sz="1400" i="0" dirty="0" err="1"/>
                        <a:t>stage,SNN</a:t>
                      </a:r>
                      <a:r>
                        <a:rPr lang="en-US" sz="1400" i="0" dirty="0"/>
                        <a:t>).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Implemented </a:t>
                      </a:r>
                      <a:r>
                        <a:rPr lang="en-US" sz="1400" b="1"/>
                        <a:t>Reinforcement Learning (Q-learning &amp; SARSA)</a:t>
                      </a:r>
                      <a:r>
                        <a:rPr lang="en-US" sz="1400"/>
                        <a:t> for adaptive navigation.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795008"/>
                  </a:ext>
                </a:extLst>
              </a:tr>
              <a:tr h="5180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Simulation/Testing</a:t>
                      </a:r>
                      <a:endParaRPr lang="en-IN" sz="140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i="0" dirty="0"/>
                        <a:t>Not implemented (no SUMO or testing</a:t>
                      </a:r>
                      <a:r>
                        <a:rPr lang="en-US" sz="1400" dirty="0"/>
                        <a:t>).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Used </a:t>
                      </a:r>
                      <a:r>
                        <a:rPr lang="en-US" sz="1400" b="1" dirty="0"/>
                        <a:t>SUMO simulation</a:t>
                      </a:r>
                      <a:r>
                        <a:rPr lang="en-US" sz="1400" dirty="0"/>
                        <a:t> + algorithm implementation with learning curves.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7013743"/>
                  </a:ext>
                </a:extLst>
              </a:tr>
              <a:tr h="595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Fault Tolerance</a:t>
                      </a:r>
                      <a:endParaRPr lang="en-IN" sz="140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Basic resilience → rerouting when sensor/link fails.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Fault-Tolerant Task Offloading (FTTO):</a:t>
                      </a:r>
                      <a:r>
                        <a:rPr lang="en-US" sz="1400" dirty="0"/>
                        <a:t> Dynamic rerouting across Edge–Fog–Cloud.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8495772"/>
                  </a:ext>
                </a:extLst>
              </a:tr>
              <a:tr h="5180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Task Scheduling</a:t>
                      </a:r>
                      <a:endParaRPr lang="en-IN" sz="140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Not defined.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Introduced </a:t>
                      </a:r>
                      <a:r>
                        <a:rPr lang="en-US" sz="1400" b="1"/>
                        <a:t>Earliest Deadline First (EDF)</a:t>
                      </a:r>
                      <a:r>
                        <a:rPr lang="en-US" sz="1400"/>
                        <a:t> for real-time prioritization of critical tasks.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500182"/>
                  </a:ext>
                </a:extLst>
              </a:tr>
              <a:tr h="6840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/>
                        <a:t>Metrics</a:t>
                      </a:r>
                      <a:endParaRPr lang="en-IN" sz="140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/>
                        <a:t>Not defined.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Evaluated using </a:t>
                      </a:r>
                      <a:r>
                        <a:rPr lang="en-US" sz="1400" b="1"/>
                        <a:t>latency, throughput, load balance, obstacle avoidance rate, energy efficiency</a:t>
                      </a:r>
                      <a:r>
                        <a:rPr lang="en-US" sz="1400"/>
                        <a:t>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593296"/>
                  </a:ext>
                </a:extLst>
              </a:tr>
              <a:tr h="595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1" dirty="0"/>
                        <a:t>Outcomes</a:t>
                      </a:r>
                      <a:endParaRPr lang="en-IN" sz="1400" dirty="0"/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Conceptual design showing feasibility of edge-based navigation.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Optimized, measurable system with </a:t>
                      </a:r>
                      <a:r>
                        <a:rPr lang="en-US" sz="1400" b="1" dirty="0"/>
                        <a:t>algorithms + metrics</a:t>
                      </a:r>
                      <a:r>
                        <a:rPr lang="en-US" sz="1400" dirty="0"/>
                        <a:t> for safe &amp; efficient navigation.</a:t>
                      </a:r>
                    </a:p>
                  </a:txBody>
                  <a:tcPr marL="29657" marR="29657" marT="14829" marB="1482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95858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6CE812-1785-C9D3-545E-B1791CA76C7D}"/>
              </a:ext>
            </a:extLst>
          </p:cNvPr>
          <p:cNvSpPr txBox="1"/>
          <p:nvPr/>
        </p:nvSpPr>
        <p:spPr>
          <a:xfrm>
            <a:off x="-7434" y="42291"/>
            <a:ext cx="457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Review 1 vs Review 2 Updates</a:t>
            </a:r>
            <a:endParaRPr lang="en-IN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56117" y="64069"/>
            <a:ext cx="3642732" cy="63933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1" u="none" strike="noStrike" dirty="0">
                <a:solidFill>
                  <a:schemeClr val="dk1"/>
                </a:solidFill>
                <a:effectLst/>
                <a:uFillTx/>
                <a:latin typeface="Fahkwang Light"/>
                <a:ea typeface="Fahkwang Light"/>
              </a:rPr>
              <a:t> Architecture Design</a:t>
            </a:r>
            <a:endParaRPr lang="fr-FR" sz="2000" b="1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431179" y="588739"/>
            <a:ext cx="3999571" cy="40743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Edge layer 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/>
              <a:t>GPS Sensor Captures real-time location of the vehicle.</a:t>
            </a:r>
          </a:p>
          <a:p>
            <a:pPr marL="0" indent="0">
              <a:buNone/>
            </a:pPr>
            <a:r>
              <a:rPr lang="en-US" sz="1800" dirty="0"/>
              <a:t>Ultrasonic Sensor Detects obstacles, distance, and surrounding objects.</a:t>
            </a:r>
          </a:p>
          <a:p>
            <a:pPr marL="0" indent="0">
              <a:buNone/>
            </a:pPr>
            <a:r>
              <a:rPr lang="en-US" sz="1800" dirty="0"/>
              <a:t>Edge Node  Aggregates data from sensors, performs preprocessing, and sends it for inference.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Fog layer:</a:t>
            </a:r>
          </a:p>
          <a:p>
            <a:pPr marL="0" indent="0">
              <a:buNone/>
            </a:pPr>
            <a:r>
              <a:rPr lang="en-US" sz="1800" dirty="0"/>
              <a:t>Local Fog Server it Receives decision updates from edge layer.</a:t>
            </a:r>
          </a:p>
          <a:p>
            <a:pPr marL="0" indent="0">
              <a:buNone/>
            </a:pPr>
            <a:r>
              <a:rPr lang="en-US" sz="1800" dirty="0"/>
              <a:t>Traffic Signal Module it Adjusts signal timing and priority according to real-time data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Cloud layer: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/>
              <a:t>Cloud Database Stores aggregated data from multiple fog nodes for long-term analysis.</a:t>
            </a: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" name="Google Shape;227;p33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102" name="Google Shape;228;p33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type="stealth" w="med" len="med"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33CB53A-29E9-7911-6C1E-83595F8B8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942" y="-360"/>
            <a:ext cx="4650058" cy="4662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DAA00E-6F48-196D-A045-7548E010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746533" cy="765379"/>
          </a:xfrm>
        </p:spPr>
        <p:txBody>
          <a:bodyPr>
            <a:normAutofit/>
          </a:bodyPr>
          <a:lstStyle/>
          <a:p>
            <a:r>
              <a:rPr lang="en-US" sz="1400" dirty="0">
                <a:solidFill>
                  <a:schemeClr val="dk1"/>
                </a:solidFill>
                <a:latin typeface="Fahkwang Light"/>
                <a:ea typeface="Fahkwang Light"/>
              </a:rPr>
              <a:t>   </a:t>
            </a:r>
            <a:r>
              <a:rPr lang="en-US" sz="2000" b="1" dirty="0">
                <a:solidFill>
                  <a:schemeClr val="dk1"/>
                </a:solidFill>
                <a:latin typeface="Fahkwang Light"/>
                <a:ea typeface="Fahkwang Light"/>
              </a:rPr>
              <a:t>UPDATED Architecture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79710-102B-B7E5-98A9-A51C3F56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5379"/>
            <a:ext cx="5048447" cy="3960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F22D9E-B54F-5378-3EE6-DA215A6B2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447" y="765379"/>
            <a:ext cx="4095553" cy="3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8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32156" y="118946"/>
            <a:ext cx="6192644" cy="66163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200" b="1" dirty="0"/>
              <a:t>                     </a:t>
            </a:r>
            <a:br>
              <a:rPr lang="en-IN" b="1" dirty="0"/>
            </a:br>
            <a:r>
              <a:rPr lang="en-IN" sz="2700" b="1" dirty="0"/>
              <a:t>                        </a:t>
            </a:r>
            <a:endParaRPr lang="fr-FR" sz="27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95" name="Google Shape;227;p33"/>
          <p:cNvCxnSpPr/>
          <p:nvPr/>
        </p:nvCxnSpPr>
        <p:spPr>
          <a:xfrm>
            <a:off x="-5400" y="4664520"/>
            <a:ext cx="915336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</a:ln>
        </p:spPr>
      </p:cxnSp>
      <p:cxnSp>
        <p:nvCxnSpPr>
          <p:cNvPr id="96" name="Google Shape;228;p33"/>
          <p:cNvCxnSpPr/>
          <p:nvPr/>
        </p:nvCxnSpPr>
        <p:spPr>
          <a:xfrm>
            <a:off x="8141400" y="4921920"/>
            <a:ext cx="709200" cy="360"/>
          </a:xfrm>
          <a:prstGeom prst="straightConnector1">
            <a:avLst/>
          </a:prstGeom>
          <a:ln w="9525">
            <a:solidFill>
              <a:srgbClr val="2C1414"/>
            </a:solidFill>
            <a:round/>
            <a:tailEnd type="stealth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12A7D64-75DF-80BB-381F-252FE8401608}"/>
              </a:ext>
            </a:extLst>
          </p:cNvPr>
          <p:cNvSpPr txBox="1"/>
          <p:nvPr/>
        </p:nvSpPr>
        <p:spPr>
          <a:xfrm>
            <a:off x="460917" y="580611"/>
            <a:ext cx="8690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/>
              <a:t>TASK SCHEDULING &amp; ALLOCATION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5D409-16F5-E35C-E033-D25B71B4267C}"/>
              </a:ext>
            </a:extLst>
          </p:cNvPr>
          <p:cNvSpPr txBox="1"/>
          <p:nvPr/>
        </p:nvSpPr>
        <p:spPr>
          <a:xfrm>
            <a:off x="490654" y="1211766"/>
            <a:ext cx="8653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EARLIEST DEADLINE FIRST (EDF) SCHEDULING ALGORITHM:</a:t>
            </a:r>
          </a:p>
          <a:p>
            <a:endParaRPr lang="en-US" dirty="0"/>
          </a:p>
          <a:p>
            <a:r>
              <a:rPr lang="en-US" dirty="0"/>
              <a:t>-The Earliest Deadline First (EDF) algorithm is a real-time task scheduling</a:t>
            </a:r>
            <a:r>
              <a:rPr lang="en-US" b="1" dirty="0"/>
              <a:t> </a:t>
            </a:r>
            <a:r>
              <a:rPr lang="en-US" dirty="0"/>
              <a:t>technique.</a:t>
            </a:r>
          </a:p>
          <a:p>
            <a:r>
              <a:rPr lang="en-US" dirty="0"/>
              <a:t>-It is used to decide which traffic-related task should be executed first when multiple tasks are waiting.</a:t>
            </a:r>
          </a:p>
          <a:p>
            <a:r>
              <a:rPr lang="en-US" dirty="0"/>
              <a:t>-Each task is assigned a deadline</a:t>
            </a:r>
          </a:p>
          <a:p>
            <a:r>
              <a:rPr lang="en-US" dirty="0"/>
              <a:t>-The system always executes the task with the earliest deadline first.</a:t>
            </a:r>
          </a:p>
          <a:p>
            <a:r>
              <a:rPr lang="en-US" dirty="0"/>
              <a:t>-</a:t>
            </a:r>
            <a:r>
              <a:rPr lang="en-IN" dirty="0"/>
              <a:t>Urgent and safety-critical tasks a</a:t>
            </a:r>
            <a:r>
              <a:rPr lang="en-US" dirty="0"/>
              <a:t>re always prioritized over less urgent tasks</a:t>
            </a:r>
          </a:p>
          <a:p>
            <a:r>
              <a:rPr lang="en-US" dirty="0"/>
              <a:t>-EDF ensures that life-critical vehicle actions are executed immediately, while routine navigation tasks are scheduled later.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8CACF1-CFE4-1DF0-2E8D-00D87CF0F6A3}"/>
              </a:ext>
            </a:extLst>
          </p:cNvPr>
          <p:cNvSpPr txBox="1"/>
          <p:nvPr/>
        </p:nvSpPr>
        <p:spPr>
          <a:xfrm>
            <a:off x="765717" y="788020"/>
            <a:ext cx="83782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FAULT-TOLERANT TASK OFFLOADING (FTTO) ALGORITHM :</a:t>
            </a:r>
          </a:p>
          <a:p>
            <a:endParaRPr lang="en-US" sz="2000" dirty="0"/>
          </a:p>
          <a:p>
            <a:r>
              <a:rPr lang="en-US" sz="2000" dirty="0"/>
              <a:t>-The Fault-Tolerant Task Offloading (FTTO) algorithm is used for resource allocation across Edge–Fog–Cloud after tasks have been scheduled</a:t>
            </a:r>
          </a:p>
          <a:p>
            <a:r>
              <a:rPr lang="en-US" sz="2000" dirty="0"/>
              <a:t>-It ensures that each task is executed on the most suitable computing node without interruption, even during failures.</a:t>
            </a:r>
          </a:p>
          <a:p>
            <a:r>
              <a:rPr lang="en-IN" sz="2000" dirty="0"/>
              <a:t>-</a:t>
            </a:r>
            <a:r>
              <a:rPr lang="en-US" sz="2000" dirty="0"/>
              <a:t>Critical tasks are executed locally at the Edge for lowest latency.</a:t>
            </a:r>
          </a:p>
          <a:p>
            <a:r>
              <a:rPr lang="en-US" sz="2000" dirty="0"/>
              <a:t>-If the Edge node is overloaded or fails, tasks are offloaded to Fog nodes</a:t>
            </a:r>
          </a:p>
          <a:p>
            <a:r>
              <a:rPr lang="en-US" sz="2000" dirty="0"/>
              <a:t>-if Fog resources are congested, tasks are sent to the Cloud</a:t>
            </a:r>
          </a:p>
          <a:p>
            <a:r>
              <a:rPr lang="en-US" sz="2000" dirty="0"/>
              <a:t>-FTTO ensures that safety-critical decisions even if an edge device fails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09565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5B611F-9D70-2A06-6825-5047FC25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063" y="171939"/>
            <a:ext cx="4661210" cy="562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     Problem formulation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4F4C3B-69E5-CF98-A124-B02EB6D5442E}"/>
              </a:ext>
            </a:extLst>
          </p:cNvPr>
          <p:cNvSpPr txBox="1"/>
          <p:nvPr/>
        </p:nvSpPr>
        <p:spPr>
          <a:xfrm>
            <a:off x="586155" y="664309"/>
            <a:ext cx="85578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Formulation is to design an RL agent (vehicle) that learns the best navigation policy by interacting with the traffic environment, using Q-learning and SARSA to maximize cumulative rewards for safe, efficient, and fault-tolerant driving.</a:t>
            </a:r>
          </a:p>
          <a:p>
            <a:endParaRPr lang="en-US" dirty="0"/>
          </a:p>
          <a:p>
            <a:r>
              <a:rPr lang="en-IN" b="1" dirty="0"/>
              <a:t>Candidate Representation :</a:t>
            </a:r>
            <a:r>
              <a:rPr lang="en-IN" dirty="0"/>
              <a:t>Road condition (clear ,blocked)</a:t>
            </a:r>
          </a:p>
          <a:p>
            <a:endParaRPr lang="en-IN" b="1" dirty="0"/>
          </a:p>
          <a:p>
            <a:r>
              <a:rPr lang="en-IN" b="1" dirty="0"/>
              <a:t>Reward Function:</a:t>
            </a:r>
          </a:p>
          <a:p>
            <a:r>
              <a:rPr lang="en-US" dirty="0"/>
              <a:t>+</a:t>
            </a:r>
            <a:r>
              <a:rPr lang="en-US" dirty="0" err="1"/>
              <a:t>ve</a:t>
            </a:r>
            <a:r>
              <a:rPr lang="en-US" dirty="0"/>
              <a:t> reward for safe driving (maintain distance, follow signals, efficient route).</a:t>
            </a:r>
          </a:p>
          <a:p>
            <a:r>
              <a:rPr lang="en-US" dirty="0"/>
              <a:t>-</a:t>
            </a:r>
            <a:r>
              <a:rPr lang="en-US" dirty="0" err="1"/>
              <a:t>ve</a:t>
            </a:r>
            <a:r>
              <a:rPr lang="en-US" dirty="0"/>
              <a:t> reward for unsafe behavior (collision risk,  congestion).</a:t>
            </a:r>
          </a:p>
          <a:p>
            <a:endParaRPr lang="en-US" b="1" dirty="0"/>
          </a:p>
          <a:p>
            <a:r>
              <a:rPr lang="en-IN" b="1" dirty="0"/>
              <a:t>Learning Operators:</a:t>
            </a:r>
          </a:p>
          <a:p>
            <a:r>
              <a:rPr lang="en-IN" b="1" dirty="0"/>
              <a:t>-</a:t>
            </a:r>
            <a:r>
              <a:rPr lang="en-US" dirty="0"/>
              <a:t>Q-learning it updates using max future Q-value.</a:t>
            </a:r>
          </a:p>
          <a:p>
            <a:r>
              <a:rPr lang="en-US" dirty="0"/>
              <a:t>-SARSA it updates using the actual next action.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4337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3DB90F-89A4-513E-4475-C1ECCEB5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575" y="78154"/>
            <a:ext cx="5174165" cy="422031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US" sz="2200" b="1" dirty="0"/>
              <a:t>Metrics and Significance of Results</a:t>
            </a:r>
            <a:br>
              <a:rPr lang="en-IN" b="1" dirty="0"/>
            </a:b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B6D8F-1809-2CB3-8AAF-86962D291B32}"/>
              </a:ext>
            </a:extLst>
          </p:cNvPr>
          <p:cNvSpPr txBox="1"/>
          <p:nvPr/>
        </p:nvSpPr>
        <p:spPr>
          <a:xfrm>
            <a:off x="62523" y="375139"/>
            <a:ext cx="9081477" cy="769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Communication Latency:</a:t>
            </a:r>
            <a:r>
              <a:rPr lang="en-US" dirty="0"/>
              <a:t> Time taken for data to travel in the RL-based network.</a:t>
            </a:r>
          </a:p>
          <a:p>
            <a:endParaRPr lang="en-US" dirty="0"/>
          </a:p>
          <a:p>
            <a:r>
              <a:rPr lang="en-IN" b="1" dirty="0"/>
              <a:t>Routing Distance: </a:t>
            </a:r>
            <a:r>
              <a:rPr lang="en-US" dirty="0"/>
              <a:t>The number of hops a signal must travel.</a:t>
            </a:r>
          </a:p>
          <a:p>
            <a:endParaRPr lang="en-US" dirty="0"/>
          </a:p>
          <a:p>
            <a:r>
              <a:rPr lang="en-IN" b="1" dirty="0"/>
              <a:t>Load Balance:</a:t>
            </a:r>
            <a:r>
              <a:rPr lang="en-US" dirty="0"/>
              <a:t> How evenly signals are distributed across hardware nodes.</a:t>
            </a:r>
          </a:p>
          <a:p>
            <a:endParaRPr lang="en-US" dirty="0"/>
          </a:p>
          <a:p>
            <a:r>
              <a:rPr lang="en-IN" dirty="0"/>
              <a:t> </a:t>
            </a:r>
            <a:r>
              <a:rPr lang="en-IN" b="1" dirty="0"/>
              <a:t>Maximum Throughput:</a:t>
            </a:r>
            <a:r>
              <a:rPr lang="en-US" dirty="0"/>
              <a:t> The maximum decisions the system can handle per unit time.</a:t>
            </a:r>
          </a:p>
          <a:p>
            <a:endParaRPr lang="en-US" b="1" dirty="0"/>
          </a:p>
          <a:p>
            <a:r>
              <a:rPr lang="en-IN" b="1" dirty="0"/>
              <a:t>Obstacle Avoidance Rate:</a:t>
            </a:r>
            <a:r>
              <a:rPr lang="en-US" dirty="0"/>
              <a:t> How accurately the vehicle avoids static and moving obstacles.</a:t>
            </a:r>
          </a:p>
          <a:p>
            <a:endParaRPr lang="en-IN" b="1" dirty="0"/>
          </a:p>
          <a:p>
            <a:r>
              <a:rPr lang="en-IN" b="1" dirty="0"/>
              <a:t>Energy Efficiency:</a:t>
            </a:r>
            <a:r>
              <a:rPr lang="en-US" dirty="0"/>
              <a:t> Memory, logic units, and power used on FPGA hardware</a:t>
            </a:r>
          </a:p>
          <a:p>
            <a:endParaRPr lang="en-US" dirty="0"/>
          </a:p>
          <a:p>
            <a:r>
              <a:rPr lang="en-IN" b="1" dirty="0"/>
              <a:t>Significance:</a:t>
            </a:r>
          </a:p>
          <a:p>
            <a:r>
              <a:rPr lang="en-IN" dirty="0"/>
              <a:t>-RL provides adaptive learning</a:t>
            </a:r>
          </a:p>
          <a:p>
            <a:r>
              <a:rPr lang="en-IN" dirty="0"/>
              <a:t>-</a:t>
            </a:r>
            <a:r>
              <a:rPr lang="en-US" dirty="0"/>
              <a:t>Q-learning ensures optimal routes in the long run</a:t>
            </a:r>
          </a:p>
          <a:p>
            <a:r>
              <a:rPr lang="en-US" dirty="0"/>
              <a:t>-SARSA ensures safe driving in uncertain or fault conditions.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IN" b="1" dirty="0"/>
          </a:p>
          <a:p>
            <a:endParaRPr lang="en-US" b="1" dirty="0"/>
          </a:p>
          <a:p>
            <a:endParaRPr lang="en-US" b="1" dirty="0"/>
          </a:p>
          <a:p>
            <a:endParaRPr lang="en-IN" b="1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488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3022D-4B40-8D3C-82CA-9269380C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1893" y="0"/>
            <a:ext cx="4438185" cy="492369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N" sz="2800" dirty="0"/>
              <a:t>              </a:t>
            </a:r>
            <a:r>
              <a:rPr lang="en-IN" sz="3200" b="1" dirty="0"/>
              <a:t>CI</a:t>
            </a:r>
            <a:r>
              <a:rPr lang="en-IN" sz="2800" b="1" dirty="0"/>
              <a:t> </a:t>
            </a:r>
            <a:r>
              <a:rPr lang="en-IN" sz="3200" b="1" dirty="0"/>
              <a:t>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03177-85E5-24FB-E579-2F809C25B205}"/>
              </a:ext>
            </a:extLst>
          </p:cNvPr>
          <p:cNvSpPr txBox="1"/>
          <p:nvPr/>
        </p:nvSpPr>
        <p:spPr>
          <a:xfrm>
            <a:off x="179755" y="406401"/>
            <a:ext cx="8964246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Q-Learning:</a:t>
            </a:r>
          </a:p>
          <a:p>
            <a:r>
              <a:rPr lang="en-US" sz="2000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model-free Reinforcement Learning algorithm.</a:t>
            </a:r>
          </a:p>
          <a:p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-Learns by exploring all possible state–action combinations</a:t>
            </a:r>
          </a:p>
          <a:p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-Focuses on finding the optimal long-term policy, not just short-term gains.</a:t>
            </a:r>
            <a:endParaRPr lang="en-US" dirty="0">
              <a:solidFill>
                <a:srgbClr val="090C0F"/>
              </a:solidFill>
              <a:latin typeface="Montserrat" pitchFamily="34" charset="0"/>
            </a:endParaRPr>
          </a:p>
          <a:p>
            <a:r>
              <a:rPr lang="en-US" sz="2000" b="1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Why Optimal:</a:t>
            </a:r>
          </a:p>
          <a:p>
            <a:r>
              <a:rPr lang="en-US" sz="2000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</a:t>
            </a:r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Quickly identifies the best traffic routes that minimize congestion.</a:t>
            </a:r>
          </a:p>
          <a:p>
            <a:r>
              <a:rPr lang="en-US" dirty="0">
                <a:solidFill>
                  <a:srgbClr val="090C0F"/>
                </a:solidFill>
                <a:latin typeface="Montserrat" pitchFamily="34" charset="0"/>
              </a:rPr>
              <a:t>-</a:t>
            </a:r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Independent of the current driving/exploration strategy that ensures convergence to the optimal solution.</a:t>
            </a:r>
          </a:p>
          <a:p>
            <a:r>
              <a:rPr lang="en-US" dirty="0">
                <a:solidFill>
                  <a:srgbClr val="090C0F"/>
                </a:solidFill>
                <a:latin typeface="Montserrat" pitchFamily="34" charset="0"/>
              </a:rPr>
              <a:t>-</a:t>
            </a:r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Balances exploration and exploitation to continuously improve route selection.</a:t>
            </a:r>
          </a:p>
          <a:p>
            <a:r>
              <a:rPr lang="en-US" b="1" dirty="0">
                <a:solidFill>
                  <a:srgbClr val="090C0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Relevance to Traffic:</a:t>
            </a:r>
          </a:p>
          <a:p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-Helps vehicles or signals dynamically choose routes with least congestion.</a:t>
            </a:r>
          </a:p>
          <a:p>
            <a:r>
              <a:rPr lang="en-US" dirty="0">
                <a:solidFill>
                  <a:srgbClr val="090C0F"/>
                </a:solidFill>
                <a:latin typeface="Montserrat" pitchFamily="34" charset="0"/>
              </a:rPr>
              <a:t>-</a:t>
            </a:r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Adapts to sudden changes (accidents, jams, new road conditions).</a:t>
            </a:r>
            <a:endParaRPr lang="en-US" dirty="0">
              <a:solidFill>
                <a:srgbClr val="090C0F"/>
              </a:solidFill>
            </a:endParaRPr>
          </a:p>
          <a:p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-Improves overall traffic efficiency and reduces travel time for many agents.</a:t>
            </a:r>
            <a:endParaRPr lang="en-US" dirty="0">
              <a:solidFill>
                <a:srgbClr val="090C0F"/>
              </a:solidFill>
            </a:endParaRPr>
          </a:p>
          <a:p>
            <a:r>
              <a:rPr lang="en-US" dirty="0">
                <a:solidFill>
                  <a:srgbClr val="090C0F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-Suitable for large, complex city networks where multiple alternative paths </a:t>
            </a:r>
            <a:endParaRPr lang="en-US" dirty="0">
              <a:solidFill>
                <a:srgbClr val="090C0F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Tx/>
              <a:buChar char="-"/>
            </a:pPr>
            <a:endParaRPr lang="en-US" sz="2000" dirty="0"/>
          </a:p>
          <a:p>
            <a:endParaRPr lang="en-US" sz="2000" b="1" dirty="0">
              <a:solidFill>
                <a:srgbClr val="090C0F"/>
              </a:solidFill>
              <a:latin typeface="Barlow Bold" pitchFamily="34" charset="0"/>
              <a:ea typeface="Barlow Bold" pitchFamily="34" charset="-122"/>
              <a:cs typeface="Barlow Bold" pitchFamily="34" charset="-120"/>
            </a:endParaRPr>
          </a:p>
          <a:p>
            <a:endParaRPr lang="en-US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5210095"/>
      </p:ext>
    </p:extLst>
  </p:cSld>
  <p:clrMapOvr>
    <a:masterClrMapping/>
  </p:clrMapOvr>
</p:sld>
</file>

<file path=ppt/theme/theme1.xml><?xml version="1.0" encoding="utf-8"?>
<a:theme xmlns:a="http://schemas.openxmlformats.org/drawingml/2006/main" name="Creative Watercolor by Slidesgo">
  <a:themeElements>
    <a:clrScheme name="Simple Light">
      <a:dk1>
        <a:srgbClr val="2C1414"/>
      </a:dk1>
      <a:lt1>
        <a:srgbClr val="F0D9CC"/>
      </a:lt1>
      <a:dk2>
        <a:srgbClr val="2C1414"/>
      </a:dk2>
      <a:lt2>
        <a:srgbClr val="E9C3A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C141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</TotalTime>
  <Words>1014</Words>
  <Application>Microsoft Office PowerPoint</Application>
  <PresentationFormat>On-screen Show (16:9)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Arial</vt:lpstr>
      <vt:lpstr>Arial Rounded MT Bold</vt:lpstr>
      <vt:lpstr>Atkinson Hyperlegible Next</vt:lpstr>
      <vt:lpstr>Barlow Bold</vt:lpstr>
      <vt:lpstr>Calibri</vt:lpstr>
      <vt:lpstr>Fahkwang</vt:lpstr>
      <vt:lpstr>Fahkwang Light</vt:lpstr>
      <vt:lpstr>Montserrat</vt:lpstr>
      <vt:lpstr>OpenSymbol</vt:lpstr>
      <vt:lpstr>Symbol</vt:lpstr>
      <vt:lpstr>Wingdings</vt:lpstr>
      <vt:lpstr>Creative Watercolor by Slidesgo</vt:lpstr>
      <vt:lpstr>Slidesgo Final Pages</vt:lpstr>
      <vt:lpstr>Smart Traffic Navigation System for Fault-Tolerant Edge Computing of Internet of Vehicle</vt:lpstr>
      <vt:lpstr>PowerPoint Presentation</vt:lpstr>
      <vt:lpstr> Architecture Design</vt:lpstr>
      <vt:lpstr>   UPDATED Architecture</vt:lpstr>
      <vt:lpstr>                                              </vt:lpstr>
      <vt:lpstr>PowerPoint Presentation</vt:lpstr>
      <vt:lpstr>       Problem formulation</vt:lpstr>
      <vt:lpstr>Metrics and Significance of Results </vt:lpstr>
      <vt:lpstr>              CI MODEL</vt:lpstr>
      <vt:lpstr>Algorithm Implementation and Learning Curve of Algorithms</vt:lpstr>
      <vt:lpstr>     Output of Q-Learning ALGORITHM  </vt:lpstr>
      <vt:lpstr>PowerPoint Presentation</vt:lpstr>
      <vt:lpstr>Algorithm Implementation and Learning Curve of Algorithms </vt:lpstr>
      <vt:lpstr>             Output of  SARSA ALGORITHM  </vt:lpstr>
      <vt:lpstr>PowerPoint Presentation</vt:lpstr>
      <vt:lpstr>              Q&amp;A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Akhil Duggineni</dc:creator>
  <cp:lastModifiedBy>uday kumar</cp:lastModifiedBy>
  <cp:revision>22</cp:revision>
  <dcterms:modified xsi:type="dcterms:W3CDTF">2025-09-22T08:37:47Z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2025-09-11T17:05:15Z</dcterms:created>
  <dc:creator>Unknown Creator</dc:creator>
  <dc:description/>
  <dc:language>en-US</dc:language>
  <cp:lastModifiedBy>Unknown Creator</cp:lastModifiedBy>
  <dcterms:modified xsi:type="dcterms:W3CDTF">2025-09-11T17:05:15Z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