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grandir Bold" charset="1" panose="00000800000000000000"/>
      <p:regular r:id="rId14"/>
    </p:embeddedFont>
    <p:embeddedFont>
      <p:font typeface="Quicksand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66405" y="7422290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99053" y="-637047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454239" y="6638823"/>
            <a:ext cx="2805061" cy="2805061"/>
            <a:chOff x="0" y="0"/>
            <a:chExt cx="903111" cy="9031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3111" cy="903111"/>
            </a:xfrm>
            <a:custGeom>
              <a:avLst/>
              <a:gdLst/>
              <a:ahLst/>
              <a:cxnLst/>
              <a:rect r="r" b="b" t="t" l="l"/>
              <a:pathLst>
                <a:path h="903111" w="903111">
                  <a:moveTo>
                    <a:pt x="0" y="0"/>
                  </a:moveTo>
                  <a:lnTo>
                    <a:pt x="903111" y="0"/>
                  </a:lnTo>
                  <a:lnTo>
                    <a:pt x="903111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9F9B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903111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891339" y="6638823"/>
            <a:ext cx="2757838" cy="2805061"/>
          </a:xfrm>
          <a:custGeom>
            <a:avLst/>
            <a:gdLst/>
            <a:ahLst/>
            <a:cxnLst/>
            <a:rect r="r" b="b" t="t" l="l"/>
            <a:pathLst>
              <a:path h="2805061" w="2757838">
                <a:moveTo>
                  <a:pt x="0" y="0"/>
                </a:moveTo>
                <a:lnTo>
                  <a:pt x="2757838" y="0"/>
                </a:lnTo>
                <a:lnTo>
                  <a:pt x="2757838" y="2805061"/>
                </a:lnTo>
                <a:lnTo>
                  <a:pt x="0" y="2805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432428" y="7617013"/>
            <a:ext cx="848682" cy="84868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1ED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649177" y="1028700"/>
            <a:ext cx="5610123" cy="5610123"/>
            <a:chOff x="0" y="0"/>
            <a:chExt cx="3331210" cy="33312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6"/>
              <a:stretch>
                <a:fillRect l="0" t="-8997" r="0" b="-8997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1635576"/>
            <a:ext cx="9670353" cy="421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0"/>
              </a:lnSpc>
            </a:pPr>
            <a:r>
              <a:rPr lang="en-US" b="true" sz="6162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Adaptive and Traffic Signal</a:t>
            </a:r>
          </a:p>
          <a:p>
            <a:pPr algn="l" marL="0" indent="0" lvl="0">
              <a:lnSpc>
                <a:spcPts val="8010"/>
              </a:lnSpc>
            </a:pPr>
            <a:r>
              <a:rPr lang="en-US" b="true" sz="6162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Control using Fog and RL</a:t>
            </a:r>
          </a:p>
          <a:p>
            <a:pPr algn="l" marL="0" indent="0" lvl="0">
              <a:lnSpc>
                <a:spcPts val="8010"/>
              </a:lnSpc>
            </a:pPr>
            <a:r>
              <a:rPr lang="en-US" b="true" sz="6162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Review-2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4893" y="488414"/>
            <a:ext cx="1421821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79"/>
              </a:lnSpc>
            </a:pPr>
            <a:r>
              <a:rPr lang="en-US" b="true" sz="7399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Updates from Review 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410625" y="7369387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0248" y="2578383"/>
            <a:ext cx="15947505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8105" indent="-329053" lvl="1">
              <a:lnSpc>
                <a:spcPts val="3657"/>
              </a:lnSpc>
              <a:buFont typeface="Arial"/>
              <a:buChar char="•"/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Place ANN at Edge</a:t>
            </a:r>
          </a:p>
          <a:p>
            <a:pPr algn="l">
              <a:lnSpc>
                <a:spcPts val="3657"/>
              </a:lnSpc>
            </a:pPr>
            <a:r>
              <a:rPr lang="en-US" sz="3048" b="true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 ANN is</a:t>
            </a: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deployed at each Edge device.</a:t>
            </a:r>
          </a:p>
          <a:p>
            <a:pPr algn="l">
              <a:lnSpc>
                <a:spcPts val="3657"/>
              </a:lnSpc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 Not only collects data , but computes a risk score </a:t>
            </a:r>
          </a:p>
          <a:p>
            <a:pPr algn="l">
              <a:lnSpc>
                <a:spcPts val="3657"/>
              </a:lnSpc>
            </a:pPr>
          </a:p>
          <a:p>
            <a:pPr algn="l">
              <a:lnSpc>
                <a:spcPts val="3657"/>
              </a:lnSpc>
            </a:pPr>
          </a:p>
          <a:p>
            <a:pPr algn="l" marL="658105" indent="-329053" lvl="1">
              <a:lnSpc>
                <a:spcPts val="3657"/>
              </a:lnSpc>
              <a:buFont typeface="Arial"/>
              <a:buChar char="•"/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Fog Node as Coordinator (Not Controller)</a:t>
            </a:r>
          </a:p>
          <a:p>
            <a:pPr algn="l">
              <a:lnSpc>
                <a:spcPts val="3657"/>
              </a:lnSpc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</a:t>
            </a: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Fog aggregates edge outputs and ensures multi-intersection coordination </a:t>
            </a:r>
          </a:p>
          <a:p>
            <a:pPr algn="l">
              <a:lnSpc>
                <a:spcPts val="3657"/>
              </a:lnSpc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</a:t>
            </a: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Edges take priority in direct signal switching.</a:t>
            </a:r>
          </a:p>
          <a:p>
            <a:pPr algn="l">
              <a:lnSpc>
                <a:spcPts val="3657"/>
              </a:lnSpc>
            </a:pPr>
          </a:p>
          <a:p>
            <a:pPr algn="l">
              <a:lnSpc>
                <a:spcPts val="3657"/>
              </a:lnSpc>
            </a:pPr>
          </a:p>
          <a:p>
            <a:pPr algn="l" marL="658105" indent="-329053" lvl="1">
              <a:lnSpc>
                <a:spcPts val="3657"/>
              </a:lnSpc>
              <a:buFont typeface="Arial"/>
              <a:buChar char="•"/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Edge-to-Edge Direct Communication</a:t>
            </a:r>
          </a:p>
          <a:p>
            <a:pPr algn="l">
              <a:lnSpc>
                <a:spcPts val="3657"/>
              </a:lnSpc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</a:t>
            </a: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Neighboring Edges exchange risk scores and queue lengths</a:t>
            </a:r>
          </a:p>
          <a:p>
            <a:pPr algn="l">
              <a:lnSpc>
                <a:spcPts val="3657"/>
              </a:lnSpc>
            </a:pP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</a:t>
            </a:r>
            <a:r>
              <a:rPr lang="en-US" b="true" sz="3048">
                <a:solidFill>
                  <a:srgbClr val="F8F6F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Promotes corridor-level smooth flow without waiting for Fog decisions.</a:t>
            </a:r>
          </a:p>
          <a:p>
            <a:pPr algn="ctr" marL="0" indent="0" lvl="0">
              <a:lnSpc>
                <a:spcPts val="365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54625" y="-4532822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0598" y="1758751"/>
            <a:ext cx="12646803" cy="8157188"/>
          </a:xfrm>
          <a:custGeom>
            <a:avLst/>
            <a:gdLst/>
            <a:ahLst/>
            <a:cxnLst/>
            <a:rect r="r" b="b" t="t" l="l"/>
            <a:pathLst>
              <a:path h="8157188" w="12646803">
                <a:moveTo>
                  <a:pt x="0" y="0"/>
                </a:moveTo>
                <a:lnTo>
                  <a:pt x="12646804" y="0"/>
                </a:lnTo>
                <a:lnTo>
                  <a:pt x="12646804" y="8157188"/>
                </a:lnTo>
                <a:lnTo>
                  <a:pt x="0" y="8157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22397" y="426859"/>
            <a:ext cx="11043207" cy="133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76"/>
              </a:lnSpc>
              <a:spcBef>
                <a:spcPct val="0"/>
              </a:spcBef>
            </a:pPr>
            <a:r>
              <a:rPr lang="en-US" b="true" sz="7396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Combined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66405" y="7139434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00924" y="-6373381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99079" y="4856786"/>
            <a:ext cx="862843" cy="431422"/>
          </a:xfrm>
          <a:custGeom>
            <a:avLst/>
            <a:gdLst/>
            <a:ahLst/>
            <a:cxnLst/>
            <a:rect r="r" b="b" t="t" l="l"/>
            <a:pathLst>
              <a:path h="431422" w="862843">
                <a:moveTo>
                  <a:pt x="0" y="0"/>
                </a:moveTo>
                <a:lnTo>
                  <a:pt x="862843" y="0"/>
                </a:lnTo>
                <a:lnTo>
                  <a:pt x="862843" y="431422"/>
                </a:lnTo>
                <a:lnTo>
                  <a:pt x="0" y="431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288208"/>
            <a:ext cx="10197589" cy="4216026"/>
          </a:xfrm>
          <a:custGeom>
            <a:avLst/>
            <a:gdLst/>
            <a:ahLst/>
            <a:cxnLst/>
            <a:rect r="r" b="b" t="t" l="l"/>
            <a:pathLst>
              <a:path h="4216026" w="10197589">
                <a:moveTo>
                  <a:pt x="0" y="0"/>
                </a:moveTo>
                <a:lnTo>
                  <a:pt x="10197589" y="0"/>
                </a:lnTo>
                <a:lnTo>
                  <a:pt x="10197589" y="4216027"/>
                </a:lnTo>
                <a:lnTo>
                  <a:pt x="0" y="42160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458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87076" y="498797"/>
            <a:ext cx="10513849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0"/>
              </a:lnSpc>
            </a:pPr>
            <a:r>
              <a:rPr lang="en-US" b="true" sz="7400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Algorithm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4995" y="2553498"/>
            <a:ext cx="17118010" cy="251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  <a:spcBef>
                <a:spcPct val="0"/>
              </a:spcBef>
            </a:pPr>
            <a:r>
              <a:rPr lang="en-US" b="true" sz="4903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A</a:t>
            </a:r>
            <a:r>
              <a:rPr lang="en-US" b="true" sz="4903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 Deep Reinforcement Learning (DRL) agent is used to decide on whether the traffic light should be green, yellow, or red based on the data from sensors.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66405" y="7139434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00924" y="-6373381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99079" y="4856786"/>
            <a:ext cx="862843" cy="431422"/>
          </a:xfrm>
          <a:custGeom>
            <a:avLst/>
            <a:gdLst/>
            <a:ahLst/>
            <a:cxnLst/>
            <a:rect r="r" b="b" t="t" l="l"/>
            <a:pathLst>
              <a:path h="431422" w="862843">
                <a:moveTo>
                  <a:pt x="0" y="0"/>
                </a:moveTo>
                <a:lnTo>
                  <a:pt x="862843" y="0"/>
                </a:lnTo>
                <a:lnTo>
                  <a:pt x="862843" y="431422"/>
                </a:lnTo>
                <a:lnTo>
                  <a:pt x="0" y="431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6802" y="1656464"/>
            <a:ext cx="16994396" cy="620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5262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 An Artificial Neural Network (ANN) is used for this task. The ANN is trained to detect the objects on the road and calculate the risk score based on the image.</a:t>
            </a:r>
          </a:p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5262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This risk score is taken into account after the DRL decides which traffic light should be turned on.</a:t>
            </a:r>
          </a:p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5262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And the traffic light to be turned on will be decided.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489977"/>
            <a:ext cx="11301259" cy="2486277"/>
          </a:xfrm>
          <a:custGeom>
            <a:avLst/>
            <a:gdLst/>
            <a:ahLst/>
            <a:cxnLst/>
            <a:rect r="r" b="b" t="t" l="l"/>
            <a:pathLst>
              <a:path h="2486277" w="11301259">
                <a:moveTo>
                  <a:pt x="0" y="0"/>
                </a:moveTo>
                <a:lnTo>
                  <a:pt x="11301258" y="0"/>
                </a:lnTo>
                <a:lnTo>
                  <a:pt x="11301258" y="2486277"/>
                </a:lnTo>
                <a:lnTo>
                  <a:pt x="0" y="2486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50413" y="3545144"/>
            <a:ext cx="5987173" cy="6053399"/>
          </a:xfrm>
          <a:custGeom>
            <a:avLst/>
            <a:gdLst/>
            <a:ahLst/>
            <a:cxnLst/>
            <a:rect r="r" b="b" t="t" l="l"/>
            <a:pathLst>
              <a:path h="6053399" w="5987173">
                <a:moveTo>
                  <a:pt x="0" y="0"/>
                </a:moveTo>
                <a:lnTo>
                  <a:pt x="5987174" y="0"/>
                </a:lnTo>
                <a:lnTo>
                  <a:pt x="5987174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06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21362" y="656220"/>
            <a:ext cx="11043207" cy="133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76"/>
              </a:lnSpc>
              <a:spcBef>
                <a:spcPct val="0"/>
              </a:spcBef>
            </a:pPr>
            <a:r>
              <a:rPr lang="en-US" b="true" sz="7396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IMPLEMENTATION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4995" y="2356274"/>
            <a:ext cx="17118010" cy="312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4"/>
              </a:lnSpc>
            </a:pPr>
          </a:p>
          <a:p>
            <a:pPr algn="ctr">
              <a:lnSpc>
                <a:spcPts val="5984"/>
              </a:lnSpc>
              <a:spcBef>
                <a:spcPct val="0"/>
              </a:spcBef>
            </a:pPr>
            <a:r>
              <a:rPr lang="en-US" b="true" sz="4603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python control_hybrid_with_ann.py --cfg osm.sumocfg --gui --ann traffic_ann_best.pt --yellow 30 --threshold 0.8 --steps 100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4995" y="6125816"/>
            <a:ext cx="17118010" cy="161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4"/>
              </a:lnSpc>
            </a:pPr>
            <a:r>
              <a:rPr lang="en-US" sz="4603" b="true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This script connects to SUMO via TRACI</a:t>
            </a:r>
          </a:p>
          <a:p>
            <a:pPr algn="ctr">
              <a:lnSpc>
                <a:spcPts val="5984"/>
              </a:lnSpc>
              <a:spcBef>
                <a:spcPct val="0"/>
              </a:spcBef>
            </a:pPr>
            <a:r>
              <a:rPr lang="en-US" b="true" sz="4603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and results gets saved to traffic_history.csv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4194" y="-6705065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13015" y="3540709"/>
            <a:ext cx="9466750" cy="9466750"/>
          </a:xfrm>
          <a:custGeom>
            <a:avLst/>
            <a:gdLst/>
            <a:ahLst/>
            <a:cxnLst/>
            <a:rect r="r" b="b" t="t" l="l"/>
            <a:pathLst>
              <a:path h="9466750" w="9466750">
                <a:moveTo>
                  <a:pt x="0" y="0"/>
                </a:moveTo>
                <a:lnTo>
                  <a:pt x="9466750" y="0"/>
                </a:lnTo>
                <a:lnTo>
                  <a:pt x="9466750" y="9466750"/>
                </a:lnTo>
                <a:lnTo>
                  <a:pt x="0" y="94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07660" y="6832480"/>
            <a:ext cx="4851640" cy="2425820"/>
            <a:chOff x="0" y="0"/>
            <a:chExt cx="1806222" cy="9031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9F9B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022679" y="6832480"/>
            <a:ext cx="2384981" cy="2425820"/>
          </a:xfrm>
          <a:custGeom>
            <a:avLst/>
            <a:gdLst/>
            <a:ahLst/>
            <a:cxnLst/>
            <a:rect r="r" b="b" t="t" l="l"/>
            <a:pathLst>
              <a:path h="2425820" w="2384981">
                <a:moveTo>
                  <a:pt x="0" y="0"/>
                </a:moveTo>
                <a:lnTo>
                  <a:pt x="2384981" y="0"/>
                </a:lnTo>
                <a:lnTo>
                  <a:pt x="2384981" y="2425820"/>
                </a:lnTo>
                <a:lnTo>
                  <a:pt x="0" y="2425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99177"/>
            <a:ext cx="16230600" cy="468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</a:pPr>
            <a:r>
              <a:rPr lang="en-US" b="true" sz="6399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Feel free to reach out for questions!</a:t>
            </a:r>
          </a:p>
          <a:p>
            <a:pPr algn="l" marL="0" indent="0" lvl="0">
              <a:lnSpc>
                <a:spcPts val="8959"/>
              </a:lnSpc>
            </a:pPr>
          </a:p>
          <a:p>
            <a:pPr algn="l" marL="0" indent="0" lvl="0">
              <a:lnSpc>
                <a:spcPts val="8959"/>
              </a:lnSpc>
            </a:pPr>
          </a:p>
          <a:p>
            <a:pPr algn="l" marL="0" indent="0" lvl="0">
              <a:lnSpc>
                <a:spcPts val="8959"/>
              </a:lnSpc>
            </a:pPr>
            <a:r>
              <a:rPr lang="en-US" b="true" sz="6399">
                <a:solidFill>
                  <a:srgbClr val="F8F6F4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                           THANK YOU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622049" y="7621049"/>
            <a:ext cx="848682" cy="8486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65E4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Adaptive and Traffic Signal
Control using Fog and RL</dc:description>
  <dc:identifier>DAGyq48LaNE</dc:identifier>
  <dcterms:modified xsi:type="dcterms:W3CDTF">2011-08-01T06:04:30Z</dcterms:modified>
  <cp:revision>1</cp:revision>
  <dc:title>Presentation - Adaptive and Traffic Signal
Control using Fog and RL</dc:title>
</cp:coreProperties>
</file>