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9" r:id="rId3"/>
    <p:sldId id="257" r:id="rId4"/>
    <p:sldId id="271" r:id="rId5"/>
    <p:sldId id="272" r:id="rId6"/>
    <p:sldId id="273" r:id="rId7"/>
    <p:sldId id="276" r:id="rId8"/>
    <p:sldId id="258" r:id="rId9"/>
    <p:sldId id="274" r:id="rId10"/>
    <p:sldId id="27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qaEJF3Jv29g/oR/va8+a7sQBm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030303"/>
    <a:srgbClr val="292929"/>
    <a:srgbClr val="5B5B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DBE5D-E312-4B21-9E5E-1AE7C8B9E3E7}">
  <a:tblStyle styleId="{491DBE5D-E312-4B21-9E5E-1AE7C8B9E3E7}"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94660"/>
  </p:normalViewPr>
  <p:slideViewPr>
    <p:cSldViewPr snapToGrid="0">
      <p:cViewPr>
        <p:scale>
          <a:sx n="50" d="100"/>
          <a:sy n="50" d="100"/>
        </p:scale>
        <p:origin x="1252" y="232"/>
      </p:cViewPr>
      <p:guideLst>
        <p:guide orient="horz" pos="2939"/>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53524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456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1" name="Google Shape;7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095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08744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8213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4" name="Google Shape;64;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159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7">
            <a:alphaModFix/>
          </a:blip>
          <a:srcRect/>
          <a:stretch/>
        </p:blipFill>
        <p:spPr>
          <a:xfrm>
            <a:off x="0" y="0"/>
            <a:ext cx="12191999" cy="6857999"/>
          </a:xfrm>
          <a:prstGeom prst="rect">
            <a:avLst/>
          </a:prstGeom>
          <a:noFill/>
          <a:ln>
            <a:noFill/>
          </a:ln>
        </p:spPr>
      </p:pic>
      <p:sp>
        <p:nvSpPr>
          <p:cNvPr id="7"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a:stretch/>
        </p:blipFill>
        <p:spPr>
          <a:xfrm>
            <a:off x="-110836" y="0"/>
            <a:ext cx="12192000" cy="6858000"/>
          </a:xfrm>
          <a:prstGeom prst="rect">
            <a:avLst/>
          </a:prstGeom>
          <a:noFill/>
          <a:ln>
            <a:noFill/>
          </a:ln>
        </p:spPr>
      </p:pic>
      <p:sp>
        <p:nvSpPr>
          <p:cNvPr id="45" name="Google Shape;45;p1"/>
          <p:cNvSpPr txBox="1"/>
          <p:nvPr/>
        </p:nvSpPr>
        <p:spPr>
          <a:xfrm>
            <a:off x="2478225" y="2338059"/>
            <a:ext cx="8995875" cy="2459648"/>
          </a:xfrm>
          <a:prstGeom prst="rect">
            <a:avLst/>
          </a:prstGeom>
          <a:noFill/>
          <a:ln>
            <a:noFill/>
          </a:ln>
        </p:spPr>
        <p:txBody>
          <a:bodyPr spcFirstLastPara="1" wrap="square" lIns="0" tIns="12700" rIns="0" bIns="0" anchor="t" anchorCtr="0">
            <a:spAutoFit/>
          </a:bodyPr>
          <a:lstStyle/>
          <a:p>
            <a:pPr marL="3066415" marR="5080" lvl="0" indent="-3054350" algn="l" rtl="0">
              <a:lnSpc>
                <a:spcPct val="100000"/>
              </a:lnSpc>
              <a:spcBef>
                <a:spcPts val="0"/>
              </a:spcBef>
              <a:spcAft>
                <a:spcPts val="0"/>
              </a:spcAft>
              <a:buClr>
                <a:srgbClr val="000000"/>
              </a:buClr>
              <a:buSzPts val="2400"/>
              <a:buFont typeface="Arial"/>
              <a:buNone/>
            </a:pPr>
            <a:r>
              <a:rPr lang="en-US" sz="2400" b="0" i="0" u="none" strike="noStrike" cap="none" dirty="0">
                <a:solidFill>
                  <a:srgbClr val="FF0000"/>
                </a:solidFill>
                <a:latin typeface="Arial"/>
                <a:ea typeface="Arial"/>
                <a:cs typeface="Arial"/>
                <a:sym typeface="Arial"/>
              </a:rPr>
              <a:t>DEPARTMENT OF ELECTRONICS AND INSTRUMENTATION ENGINEERING</a:t>
            </a:r>
          </a:p>
          <a:p>
            <a:pPr marL="3066415" marR="5080" lvl="0" indent="-3054350" algn="l" rtl="0">
              <a:lnSpc>
                <a:spcPct val="100000"/>
              </a:lnSpc>
              <a:spcBef>
                <a:spcPts val="0"/>
              </a:spcBef>
              <a:spcAft>
                <a:spcPts val="0"/>
              </a:spcAft>
              <a:buClr>
                <a:srgbClr val="000000"/>
              </a:buClr>
              <a:buSzPts val="2400"/>
              <a:buFont typeface="Arial"/>
              <a:buNone/>
            </a:pPr>
            <a:endParaRPr lang="en-US" sz="2400" b="0" i="0" u="none" strike="noStrike" cap="none" dirty="0">
              <a:solidFill>
                <a:srgbClr val="FF0000"/>
              </a:solidFill>
              <a:latin typeface="Arial"/>
              <a:ea typeface="Arial"/>
              <a:cs typeface="Arial"/>
              <a:sym typeface="Arial"/>
            </a:endParaRPr>
          </a:p>
          <a:p>
            <a:pPr marL="932815" marR="607060" algn="ctr">
              <a:spcBef>
                <a:spcPts val="905"/>
              </a:spcBef>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400" b="1" dirty="0">
                <a:effectLst/>
                <a:latin typeface="Calibri" panose="020F0502020204030204" pitchFamily="34" charset="0"/>
                <a:ea typeface="Calibri" panose="020F0502020204030204" pitchFamily="34" charset="0"/>
                <a:cs typeface="Calibri" panose="020F0502020204030204" pitchFamily="34" charset="0"/>
              </a:rPr>
              <a:t>MICRO PROJECT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932815" marR="607060" algn="ctr">
              <a:spcBef>
                <a:spcPts val="905"/>
              </a:spcBef>
            </a:pPr>
            <a:r>
              <a:rPr lang="en-US" sz="2400" b="1" dirty="0">
                <a:effectLst/>
                <a:latin typeface="Calibri" panose="020F0502020204030204" pitchFamily="34" charset="0"/>
                <a:ea typeface="Calibri" panose="020F0502020204030204" pitchFamily="34" charset="0"/>
                <a:cs typeface="Calibri" panose="020F0502020204030204" pitchFamily="34" charset="0"/>
              </a:rPr>
              <a:t>JAVA PROGRAMMING</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066415" marR="5080" lvl="0" indent="-3054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grpSp>
        <p:nvGrpSpPr>
          <p:cNvPr id="46" name="Google Shape;46;p1"/>
          <p:cNvGrpSpPr/>
          <p:nvPr/>
        </p:nvGrpSpPr>
        <p:grpSpPr>
          <a:xfrm>
            <a:off x="636709" y="1294730"/>
            <a:ext cx="1500980" cy="5134118"/>
            <a:chOff x="410712" y="1212849"/>
            <a:chExt cx="1593397" cy="5249610"/>
          </a:xfrm>
        </p:grpSpPr>
        <p:pic>
          <p:nvPicPr>
            <p:cNvPr id="47" name="Google Shape;47;p1"/>
            <p:cNvPicPr preferRelativeResize="0"/>
            <p:nvPr/>
          </p:nvPicPr>
          <p:blipFill rotWithShape="1">
            <a:blip r:embed="rId4">
              <a:alphaModFix/>
            </a:blip>
            <a:srcRect/>
            <a:stretch/>
          </p:blipFill>
          <p:spPr>
            <a:xfrm>
              <a:off x="629861" y="1212849"/>
              <a:ext cx="1374248" cy="1066799"/>
            </a:xfrm>
            <a:prstGeom prst="rect">
              <a:avLst/>
            </a:prstGeom>
            <a:noFill/>
            <a:ln>
              <a:noFill/>
            </a:ln>
          </p:spPr>
        </p:pic>
        <p:pic>
          <p:nvPicPr>
            <p:cNvPr id="48" name="Google Shape;48;p1"/>
            <p:cNvPicPr preferRelativeResize="0"/>
            <p:nvPr/>
          </p:nvPicPr>
          <p:blipFill rotWithShape="1">
            <a:blip r:embed="rId5">
              <a:alphaModFix/>
            </a:blip>
            <a:srcRect/>
            <a:stretch/>
          </p:blipFill>
          <p:spPr>
            <a:xfrm>
              <a:off x="410712" y="4884392"/>
              <a:ext cx="1255482" cy="1578067"/>
            </a:xfrm>
            <a:prstGeom prst="rect">
              <a:avLst/>
            </a:prstGeom>
            <a:noFill/>
            <a:ln>
              <a:noFill/>
            </a:ln>
          </p:spPr>
        </p:pic>
      </p:grpSp>
      <p:sp>
        <p:nvSpPr>
          <p:cNvPr id="49" name="Google Shape;49;p1"/>
          <p:cNvSpPr txBox="1"/>
          <p:nvPr/>
        </p:nvSpPr>
        <p:spPr>
          <a:xfrm>
            <a:off x="2478225" y="3840478"/>
            <a:ext cx="3506939" cy="195181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endParaRPr lang="en-US" sz="1800" i="1" u="sng"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2700" marR="0" lvl="0" indent="0" algn="l" rtl="0">
              <a:lnSpc>
                <a:spcPct val="100000"/>
              </a:lnSpc>
              <a:spcBef>
                <a:spcPts val="0"/>
              </a:spcBef>
              <a:spcAft>
                <a:spcPts val="0"/>
              </a:spcAft>
              <a:buClr>
                <a:srgbClr val="000000"/>
              </a:buClr>
              <a:buSzPts val="1800"/>
              <a:buFont typeface="Arial"/>
              <a:buNone/>
            </a:pPr>
            <a:endParaRPr lang="en-US" sz="1800" i="1" u="sng"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12700" marR="0" lvl="0" indent="0" algn="l" rtl="0">
              <a:lnSpc>
                <a:spcPct val="100000"/>
              </a:lnSpc>
              <a:spcBef>
                <a:spcPts val="0"/>
              </a:spcBef>
              <a:spcAft>
                <a:spcPts val="0"/>
              </a:spcAft>
              <a:buClr>
                <a:srgbClr val="000000"/>
              </a:buClr>
              <a:buSzPts val="1800"/>
              <a:buFont typeface="Arial"/>
              <a:buNone/>
            </a:pPr>
            <a:endParaRPr lang="en-US" sz="1800" b="1" i="1"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12700" marR="0" lvl="0" indent="0" algn="l" rtl="0">
              <a:lnSpc>
                <a:spcPct val="100000"/>
              </a:lnSpc>
              <a:spcBef>
                <a:spcPts val="0"/>
              </a:spcBef>
              <a:spcAft>
                <a:spcPts val="0"/>
              </a:spcAft>
              <a:buClr>
                <a:srgbClr val="000000"/>
              </a:buClr>
              <a:buSzPts val="1800"/>
              <a:buFont typeface="Arial"/>
              <a:buNone/>
            </a:pPr>
            <a:r>
              <a:rPr lang="en-US" sz="1800" b="1" i="1"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BY</a:t>
            </a:r>
          </a:p>
          <a:p>
            <a:pPr marL="12700" marR="0" lvl="0" indent="0" algn="l" rtl="0">
              <a:lnSpc>
                <a:spcPct val="100000"/>
              </a:lnSpc>
              <a:spcBef>
                <a:spcPts val="0"/>
              </a:spcBef>
              <a:spcAft>
                <a:spcPts val="0"/>
              </a:spcAft>
              <a:buClr>
                <a:srgbClr val="000000"/>
              </a:buClr>
              <a:buSzPts val="1800"/>
              <a:buFont typeface="Arial"/>
              <a:buNone/>
            </a:pPr>
            <a:r>
              <a:rPr lang="en-US" sz="1800" b="1" i="1" dirty="0">
                <a:solidFill>
                  <a:schemeClr val="dk1"/>
                </a:solidFill>
                <a:latin typeface="Calibri" panose="020F0502020204030204" pitchFamily="34" charset="0"/>
                <a:ea typeface="Calibri" panose="020F0502020204030204" pitchFamily="34" charset="0"/>
                <a:cs typeface="Calibri" panose="020F0502020204030204" pitchFamily="34" charset="0"/>
              </a:rPr>
              <a:t>     DHANUSRI P -23EIR022</a:t>
            </a:r>
          </a:p>
          <a:p>
            <a:pPr marL="12700" marR="0" lvl="0" indent="0" algn="l" rtl="0">
              <a:lnSpc>
                <a:spcPct val="100000"/>
              </a:lnSpc>
              <a:spcBef>
                <a:spcPts val="0"/>
              </a:spcBef>
              <a:spcAft>
                <a:spcPts val="0"/>
              </a:spcAft>
              <a:buClr>
                <a:srgbClr val="000000"/>
              </a:buClr>
              <a:buSzPts val="1800"/>
              <a:buFont typeface="Arial"/>
              <a:buNone/>
            </a:pPr>
            <a:r>
              <a:rPr lang="en-US" sz="1800" b="1" i="1"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b="1" i="1" dirty="0">
                <a:solidFill>
                  <a:schemeClr val="dk1"/>
                </a:solidFill>
                <a:latin typeface="Calibri" panose="020F0502020204030204" pitchFamily="34" charset="0"/>
                <a:ea typeface="Calibri" panose="020F0502020204030204" pitchFamily="34" charset="0"/>
                <a:cs typeface="Calibri" panose="020F0502020204030204" pitchFamily="34" charset="0"/>
              </a:rPr>
              <a:t>DHARSHINI K S -23EIR023</a:t>
            </a:r>
          </a:p>
          <a:p>
            <a:pPr marL="12700" marR="0" lvl="0" indent="0" algn="l" rtl="0">
              <a:lnSpc>
                <a:spcPct val="100000"/>
              </a:lnSpc>
              <a:spcBef>
                <a:spcPts val="0"/>
              </a:spcBef>
              <a:spcAft>
                <a:spcPts val="0"/>
              </a:spcAft>
              <a:buClr>
                <a:srgbClr val="000000"/>
              </a:buClr>
              <a:buSzPts val="1800"/>
              <a:buFont typeface="Arial"/>
              <a:buNone/>
            </a:pPr>
            <a:r>
              <a:rPr lang="en-US" sz="1800" b="1" i="1"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DHARUN P </a:t>
            </a:r>
            <a:r>
              <a:rPr lang="en-US" sz="1800" b="1" i="1" dirty="0">
                <a:solidFill>
                  <a:schemeClr val="dk1"/>
                </a:solidFill>
                <a:latin typeface="Calibri" panose="020F0502020204030204" pitchFamily="34" charset="0"/>
                <a:ea typeface="Calibri" panose="020F0502020204030204" pitchFamily="34" charset="0"/>
                <a:cs typeface="Calibri" panose="020F0502020204030204" pitchFamily="34" charset="0"/>
              </a:rPr>
              <a:t>-23EIR024</a:t>
            </a:r>
            <a:endParaRPr lang="en-US" sz="1800" b="1" i="1"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51" name="Google Shape;51;p1"/>
          <p:cNvSpPr txBox="1"/>
          <p:nvPr/>
        </p:nvSpPr>
        <p:spPr>
          <a:xfrm>
            <a:off x="2565310" y="6041867"/>
            <a:ext cx="3847465" cy="2895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 name="Google Shape;54;p1"/>
          <p:cNvSpPr txBox="1">
            <a:spLocks noGrp="1"/>
          </p:cNvSpPr>
          <p:nvPr>
            <p:ph type="title"/>
          </p:nvPr>
        </p:nvSpPr>
        <p:spPr>
          <a:xfrm>
            <a:off x="2645950" y="639097"/>
            <a:ext cx="8199000" cy="1612983"/>
          </a:xfrm>
          <a:prstGeom prst="rect">
            <a:avLst/>
          </a:prstGeom>
          <a:noFill/>
          <a:ln>
            <a:noFill/>
          </a:ln>
        </p:spPr>
        <p:txBody>
          <a:bodyPr spcFirstLastPara="1" wrap="square" lIns="0" tIns="12700" rIns="0" bIns="0" anchor="t" anchorCtr="0">
            <a:noAutofit/>
          </a:bodyPr>
          <a:lstStyle/>
          <a:p>
            <a:pPr marL="12700" algn="ctr"/>
            <a:r>
              <a:rPr lang="en-IN" sz="2800" b="1" dirty="0">
                <a:latin typeface="Calibri" panose="020F0502020204030204" pitchFamily="34" charset="0"/>
                <a:ea typeface="Calibri" panose="020F0502020204030204" pitchFamily="34" charset="0"/>
                <a:cs typeface="Calibri" panose="020F0502020204030204" pitchFamily="34" charset="0"/>
              </a:rPr>
              <a:t>TRAIN TICKET BOOKING SYSTEM</a:t>
            </a:r>
            <a:br>
              <a:rPr lang="en-IN" sz="2800" dirty="0">
                <a:effectLst/>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0B5394"/>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28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AD05-5D29-5CA6-A645-3F4BED4E516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50765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588bb4af59_0_6"/>
          <p:cNvSpPr txBox="1">
            <a:spLocks noGrp="1"/>
          </p:cNvSpPr>
          <p:nvPr>
            <p:ph type="title"/>
          </p:nvPr>
        </p:nvSpPr>
        <p:spPr>
          <a:xfrm>
            <a:off x="1534886" y="368055"/>
            <a:ext cx="10401475" cy="573746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IN" sz="3200" b="1" dirty="0"/>
              <a:t>ABSTRACT</a:t>
            </a:r>
            <a:br>
              <a:rPr lang="en-IN" sz="3200" b="1" dirty="0"/>
            </a:br>
            <a:br>
              <a:rPr lang="en-IN" sz="3200" b="1" dirty="0"/>
            </a:br>
            <a:r>
              <a:rPr lang="en-US" sz="2800" dirty="0"/>
              <a:t>This project presents a train ticket booking system that streamlines the process of passenger registration, train selection, and payment. The system maintains a list of passengers and checks if a user is registered based on their phone number or date of birth. If the user is not registered, they can easily register. The system displays train schedules sorted by departure time, allowing the user to select a train for booking. It provides payment options, including cash and online transactions. For online payments, the system checks the user’s bank balance before proceeding with the transaction, ensuring a secure and efficient booking experience.</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2"/>
          <p:cNvSpPr txBox="1">
            <a:spLocks noGrp="1"/>
          </p:cNvSpPr>
          <p:nvPr>
            <p:ph type="body" idx="1"/>
          </p:nvPr>
        </p:nvSpPr>
        <p:spPr>
          <a:xfrm>
            <a:off x="526472" y="946175"/>
            <a:ext cx="11344686" cy="3593742"/>
          </a:xfrm>
          <a:prstGeom prst="rect">
            <a:avLst/>
          </a:prstGeom>
          <a:noFill/>
          <a:ln>
            <a:noFill/>
          </a:ln>
        </p:spPr>
        <p:txBody>
          <a:bodyPr spcFirstLastPara="1" wrap="square" lIns="0" tIns="0" rIns="0" bIns="0" anchor="t" anchorCtr="0">
            <a:noAutofit/>
          </a:bodyPr>
          <a:lstStyle/>
          <a:p>
            <a:pPr algn="just">
              <a:lnSpc>
                <a:spcPct val="150000"/>
              </a:lnSpc>
              <a:buClr>
                <a:schemeClr val="dk1"/>
              </a:buClr>
              <a:buSzPts val="2400"/>
            </a:pPr>
            <a:r>
              <a:rPr lang="en-IN" sz="2400" dirty="0">
                <a:effectLst/>
                <a:latin typeface="Times New Roman" panose="02020603050405020304" pitchFamily="18" charset="0"/>
                <a:ea typeface="Calibri" panose="020F0502020204030204" pitchFamily="34" charset="0"/>
              </a:rPr>
              <a:t>   </a:t>
            </a:r>
            <a:endParaRPr sz="2400" dirty="0">
              <a:highlight>
                <a:srgbClr val="FFFFFF"/>
              </a:highlight>
            </a:endParaRPr>
          </a:p>
        </p:txBody>
      </p:sp>
      <p:sp>
        <p:nvSpPr>
          <p:cNvPr id="3" name="TextBox 2">
            <a:extLst>
              <a:ext uri="{FF2B5EF4-FFF2-40B4-BE49-F238E27FC236}">
                <a16:creationId xmlns:a16="http://schemas.microsoft.com/office/drawing/2014/main" id="{B6098916-46F2-5F0B-8DB6-9434057B7CFF}"/>
              </a:ext>
            </a:extLst>
          </p:cNvPr>
          <p:cNvSpPr txBox="1"/>
          <p:nvPr/>
        </p:nvSpPr>
        <p:spPr>
          <a:xfrm>
            <a:off x="759764" y="1082584"/>
            <a:ext cx="11111393" cy="7017306"/>
          </a:xfrm>
          <a:prstGeom prst="rect">
            <a:avLst/>
          </a:prstGeom>
          <a:noFill/>
        </p:spPr>
        <p:txBody>
          <a:bodyPr wrap="square">
            <a:spAutoFit/>
          </a:bodyPr>
          <a:lstStyle/>
          <a:p>
            <a:pPr marL="288290" algn="just"/>
            <a:r>
              <a:rPr lang="en-US" sz="3200" b="1" dirty="0">
                <a:effectLst/>
                <a:latin typeface="Times New Roman" panose="02020603050405020304" pitchFamily="18" charset="0"/>
                <a:ea typeface="Times New Roman" panose="02020603050405020304" pitchFamily="18" charset="0"/>
              </a:rPr>
              <a:t>PROBLEM STATEMENT</a:t>
            </a:r>
            <a:r>
              <a:rPr lang="en-US" sz="1800" dirty="0">
                <a:effectLst/>
                <a:latin typeface="Times New Roman" panose="02020603050405020304" pitchFamily="18" charset="0"/>
                <a:ea typeface="Times New Roman" panose="02020603050405020304" pitchFamily="18" charset="0"/>
              </a:rPr>
              <a:t>:</a:t>
            </a:r>
          </a:p>
          <a:p>
            <a:pPr marL="288290" algn="just"/>
            <a:endParaRPr lang="en-US" sz="1800" dirty="0">
              <a:effectLst/>
              <a:latin typeface="Times New Roman" panose="02020603050405020304" pitchFamily="18" charset="0"/>
              <a:ea typeface="Times New Roman" panose="02020603050405020304" pitchFamily="18" charset="0"/>
            </a:endParaRPr>
          </a:p>
          <a:p>
            <a:pPr marL="288290" algn="just"/>
            <a:r>
              <a:rPr lang="en-US" sz="2000" dirty="0">
                <a:effectLst/>
                <a:latin typeface="Times New Roman" panose="02020603050405020304" pitchFamily="18" charset="0"/>
                <a:ea typeface="Times New Roman" panose="02020603050405020304" pitchFamily="18" charset="0"/>
              </a:rPr>
              <a:t>1. Maintain Passenger List: Store 5 passengers with details like name, phone number, city, and date of birth.</a:t>
            </a:r>
          </a:p>
          <a:p>
            <a:pPr marL="288290" algn="just"/>
            <a:r>
              <a:rPr lang="en-US" sz="2000" dirty="0">
                <a:effectLst/>
                <a:latin typeface="Times New Roman" panose="02020603050405020304" pitchFamily="18" charset="0"/>
                <a:ea typeface="Times New Roman" panose="02020603050405020304" pitchFamily="18" charset="0"/>
              </a:rPr>
              <a:t>2. User Input: Ask the user to provide their date of birth or phone number.</a:t>
            </a:r>
          </a:p>
          <a:p>
            <a:pPr marL="288290" algn="just"/>
            <a:r>
              <a:rPr lang="en-US" sz="2000" dirty="0">
                <a:effectLst/>
                <a:latin typeface="Times New Roman" panose="02020603050405020304" pitchFamily="18" charset="0"/>
                <a:ea typeface="Times New Roman" panose="02020603050405020304" pitchFamily="18" charset="0"/>
              </a:rPr>
              <a:t>3. Check Existing User: Verify if the user is in the existing list. If not, allow registration.</a:t>
            </a:r>
          </a:p>
          <a:p>
            <a:pPr marL="288290" algn="just"/>
            <a:r>
              <a:rPr lang="en-US" sz="2000" dirty="0">
                <a:effectLst/>
                <a:latin typeface="Times New Roman" panose="02020603050405020304" pitchFamily="18" charset="0"/>
                <a:ea typeface="Times New Roman" panose="02020603050405020304" pitchFamily="18" charset="0"/>
              </a:rPr>
              <a:t>4. Display Train Schedule: List train numbers, names, cities, scheduled times, and departure times sorted by scheduled time.</a:t>
            </a:r>
          </a:p>
          <a:p>
            <a:pPr marL="288290" algn="just"/>
            <a:r>
              <a:rPr lang="en-US" sz="2000" dirty="0">
                <a:effectLst/>
                <a:latin typeface="Times New Roman" panose="02020603050405020304" pitchFamily="18" charset="0"/>
                <a:ea typeface="Times New Roman" panose="02020603050405020304" pitchFamily="18" charset="0"/>
              </a:rPr>
              <a:t>5.Train Booking: Ask the user to select a train number to proceed with booking. Display a confirmation message.</a:t>
            </a:r>
          </a:p>
          <a:p>
            <a:pPr marL="288290" algn="just"/>
            <a:r>
              <a:rPr lang="en-US" sz="2000" dirty="0">
                <a:effectLst/>
                <a:latin typeface="Times New Roman" panose="02020603050405020304" pitchFamily="18" charset="0"/>
                <a:ea typeface="Times New Roman" panose="02020603050405020304" pitchFamily="18" charset="0"/>
              </a:rPr>
              <a:t>6. Payment Options: Show the price and offer payment options (cash or internet).  </a:t>
            </a:r>
          </a:p>
          <a:p>
            <a:pPr marL="288290" algn="just"/>
            <a:r>
              <a:rPr lang="en-US" sz="2000" dirty="0">
                <a:effectLst/>
                <a:latin typeface="Times New Roman" panose="02020603050405020304" pitchFamily="18" charset="0"/>
                <a:ea typeface="Times New Roman" panose="02020603050405020304" pitchFamily="18" charset="0"/>
              </a:rPr>
              <a:t>   - If  cash : Print "Booking completed successfully."</a:t>
            </a:r>
          </a:p>
          <a:p>
            <a:pPr marL="288290" algn="just"/>
            <a:r>
              <a:rPr lang="en-US" sz="2000" dirty="0">
                <a:effectLst/>
                <a:latin typeface="Times New Roman" panose="02020603050405020304" pitchFamily="18" charset="0"/>
                <a:ea typeface="Times New Roman" panose="02020603050405020304" pitchFamily="18" charset="0"/>
              </a:rPr>
              <a:t>   - If  internet transaction : Ask the user to check their bank balance using a separate banking system.</a:t>
            </a:r>
          </a:p>
          <a:p>
            <a:pPr marL="288290" algn="just"/>
            <a:r>
              <a:rPr lang="en-US" sz="2000" dirty="0">
                <a:effectLst/>
                <a:latin typeface="Times New Roman" panose="02020603050405020304" pitchFamily="18" charset="0"/>
                <a:ea typeface="Times New Roman" panose="02020603050405020304" pitchFamily="18" charset="0"/>
              </a:rPr>
              <a:t>7. Transaction Check:  Proceed with the transaction only if the bank balance is sufficient.  </a:t>
            </a:r>
          </a:p>
          <a:p>
            <a:pPr marL="288290" algn="just"/>
            <a:endParaRPr lang="en-US" sz="2000" dirty="0">
              <a:effectLst/>
              <a:latin typeface="Times New Roman" panose="02020603050405020304" pitchFamily="18" charset="0"/>
              <a:ea typeface="Times New Roman" panose="02020603050405020304" pitchFamily="18" charset="0"/>
            </a:endParaRPr>
          </a:p>
          <a:p>
            <a:pPr marL="288290" algn="just"/>
            <a:r>
              <a:rPr lang="en-US" sz="2000" dirty="0">
                <a:effectLst/>
                <a:latin typeface="Times New Roman" panose="02020603050405020304" pitchFamily="18" charset="0"/>
                <a:ea typeface="Times New Roman" panose="02020603050405020304" pitchFamily="18" charset="0"/>
              </a:rPr>
              <a:t>This flow allows the user to register, select a train, and complete payment through either cash or an online transaction. </a:t>
            </a:r>
            <a:endParaRPr lang="en-IN" sz="2000" dirty="0">
              <a:effectLst/>
              <a:latin typeface="Times New Roman" panose="02020603050405020304" pitchFamily="18" charset="0"/>
              <a:ea typeface="Times New Roman" panose="02020603050405020304" pitchFamily="18"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468" y="425863"/>
            <a:ext cx="4850817" cy="1908215"/>
          </a:xfrm>
        </p:spPr>
        <p:txBody>
          <a:bodyPr/>
          <a:lstStyle/>
          <a:p>
            <a:r>
              <a:rPr lang="en-IN" sz="2400" dirty="0">
                <a:solidFill>
                  <a:schemeClr val="accent2"/>
                </a:solidFill>
              </a:rPr>
              <a:t>SAMPLE PROGRAM :</a:t>
            </a:r>
            <a:br>
              <a:rPr lang="en-IN" sz="2400" dirty="0">
                <a:solidFill>
                  <a:schemeClr val="accent2"/>
                </a:solidFill>
              </a:rPr>
            </a:br>
            <a:br>
              <a:rPr lang="en-IN" sz="2000" dirty="0">
                <a:solidFill>
                  <a:schemeClr val="tx1"/>
                </a:solidFill>
              </a:rPr>
            </a:br>
            <a:br>
              <a:rPr lang="en-IN" sz="2000" dirty="0">
                <a:solidFill>
                  <a:schemeClr val="accent2"/>
                </a:solidFill>
              </a:rPr>
            </a:br>
            <a:br>
              <a:rPr lang="en-IN" sz="2000" dirty="0">
                <a:solidFill>
                  <a:schemeClr val="accent2"/>
                </a:solidFill>
              </a:rPr>
            </a:br>
            <a:br>
              <a:rPr lang="en-IN" sz="2000" dirty="0">
                <a:solidFill>
                  <a:schemeClr val="accent2"/>
                </a:solidFill>
              </a:rPr>
            </a:br>
            <a:endParaRPr lang="en-IN" sz="2000" dirty="0">
              <a:solidFill>
                <a:schemeClr val="accent2"/>
              </a:solidFill>
            </a:endParaRPr>
          </a:p>
        </p:txBody>
      </p:sp>
      <p:sp>
        <p:nvSpPr>
          <p:cNvPr id="4" name="TextBox 3"/>
          <p:cNvSpPr txBox="1"/>
          <p:nvPr/>
        </p:nvSpPr>
        <p:spPr>
          <a:xfrm>
            <a:off x="2133600" y="1560945"/>
            <a:ext cx="10224655" cy="307777"/>
          </a:xfrm>
          <a:prstGeom prst="rect">
            <a:avLst/>
          </a:prstGeom>
          <a:noFill/>
        </p:spPr>
        <p:txBody>
          <a:bodyPr wrap="square" rtlCol="0">
            <a:spAutoFit/>
          </a:bodyPr>
          <a:lstStyle/>
          <a:p>
            <a:r>
              <a:rPr lang="en-GB" dirty="0"/>
              <a:t> </a:t>
            </a:r>
            <a:endParaRPr lang="en-IN" dirty="0"/>
          </a:p>
        </p:txBody>
      </p:sp>
      <p:pic>
        <p:nvPicPr>
          <p:cNvPr id="12" name="Picture 11">
            <a:extLst>
              <a:ext uri="{FF2B5EF4-FFF2-40B4-BE49-F238E27FC236}">
                <a16:creationId xmlns:a16="http://schemas.microsoft.com/office/drawing/2014/main" id="{0F0571E8-B840-1662-C29F-8F3F976AA283}"/>
              </a:ext>
            </a:extLst>
          </p:cNvPr>
          <p:cNvPicPr>
            <a:picLocks noChangeAspect="1"/>
          </p:cNvPicPr>
          <p:nvPr/>
        </p:nvPicPr>
        <p:blipFill>
          <a:blip r:embed="rId3"/>
          <a:stretch>
            <a:fillRect/>
          </a:stretch>
        </p:blipFill>
        <p:spPr>
          <a:xfrm>
            <a:off x="1077686" y="968828"/>
            <a:ext cx="5391599" cy="5463309"/>
          </a:xfrm>
          <a:prstGeom prst="rect">
            <a:avLst/>
          </a:prstGeom>
        </p:spPr>
      </p:pic>
      <p:pic>
        <p:nvPicPr>
          <p:cNvPr id="14" name="Picture 13">
            <a:extLst>
              <a:ext uri="{FF2B5EF4-FFF2-40B4-BE49-F238E27FC236}">
                <a16:creationId xmlns:a16="http://schemas.microsoft.com/office/drawing/2014/main" id="{3E7A1A1A-9B22-D687-3890-29C4A22285E7}"/>
              </a:ext>
            </a:extLst>
          </p:cNvPr>
          <p:cNvPicPr>
            <a:picLocks noChangeAspect="1"/>
          </p:cNvPicPr>
          <p:nvPr/>
        </p:nvPicPr>
        <p:blipFill>
          <a:blip r:embed="rId4"/>
          <a:stretch>
            <a:fillRect/>
          </a:stretch>
        </p:blipFill>
        <p:spPr>
          <a:xfrm>
            <a:off x="6643699" y="968828"/>
            <a:ext cx="5276158" cy="5366658"/>
          </a:xfrm>
          <a:prstGeom prst="rect">
            <a:avLst/>
          </a:prstGeom>
        </p:spPr>
      </p:pic>
    </p:spTree>
    <p:extLst>
      <p:ext uri="{BB962C8B-B14F-4D97-AF65-F5344CB8AC3E}">
        <p14:creationId xmlns:p14="http://schemas.microsoft.com/office/powerpoint/2010/main" val="38861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32AF7-924F-C99B-4362-0768B79FD7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7203-78D9-5324-073E-56607B49B305}"/>
              </a:ext>
            </a:extLst>
          </p:cNvPr>
          <p:cNvSpPr txBox="1"/>
          <p:nvPr/>
        </p:nvSpPr>
        <p:spPr>
          <a:xfrm>
            <a:off x="2133600" y="1560945"/>
            <a:ext cx="10224655" cy="307777"/>
          </a:xfrm>
          <a:prstGeom prst="rect">
            <a:avLst/>
          </a:prstGeom>
          <a:noFill/>
        </p:spPr>
        <p:txBody>
          <a:bodyPr wrap="square" rtlCol="0">
            <a:spAutoFit/>
          </a:bodyPr>
          <a:lstStyle/>
          <a:p>
            <a:r>
              <a:rPr lang="en-GB" dirty="0"/>
              <a:t> </a:t>
            </a:r>
            <a:endParaRPr lang="en-IN" dirty="0"/>
          </a:p>
        </p:txBody>
      </p:sp>
      <p:sp>
        <p:nvSpPr>
          <p:cNvPr id="5" name="Title 4">
            <a:extLst>
              <a:ext uri="{FF2B5EF4-FFF2-40B4-BE49-F238E27FC236}">
                <a16:creationId xmlns:a16="http://schemas.microsoft.com/office/drawing/2014/main" id="{E4F0E8C5-3A07-9561-2DBF-5C23D3EE75FB}"/>
              </a:ext>
            </a:extLst>
          </p:cNvPr>
          <p:cNvSpPr>
            <a:spLocks noGrp="1"/>
          </p:cNvSpPr>
          <p:nvPr>
            <p:ph type="title"/>
          </p:nvPr>
        </p:nvSpPr>
        <p:spPr>
          <a:xfrm>
            <a:off x="3670591" y="1934454"/>
            <a:ext cx="4850817" cy="307777"/>
          </a:xfrm>
        </p:spPr>
        <p:txBody>
          <a:bodyPr/>
          <a:lstStyle/>
          <a:p>
            <a:endParaRPr lang="en-IN" sz="2000" dirty="0"/>
          </a:p>
        </p:txBody>
      </p:sp>
      <p:pic>
        <p:nvPicPr>
          <p:cNvPr id="12" name="Picture 11">
            <a:extLst>
              <a:ext uri="{FF2B5EF4-FFF2-40B4-BE49-F238E27FC236}">
                <a16:creationId xmlns:a16="http://schemas.microsoft.com/office/drawing/2014/main" id="{30494351-C586-985A-A540-C297DE65063F}"/>
              </a:ext>
            </a:extLst>
          </p:cNvPr>
          <p:cNvPicPr>
            <a:picLocks noChangeAspect="1"/>
          </p:cNvPicPr>
          <p:nvPr/>
        </p:nvPicPr>
        <p:blipFill>
          <a:blip r:embed="rId2"/>
          <a:stretch>
            <a:fillRect/>
          </a:stretch>
        </p:blipFill>
        <p:spPr>
          <a:xfrm>
            <a:off x="1295402" y="664028"/>
            <a:ext cx="4800598" cy="5932715"/>
          </a:xfrm>
          <a:prstGeom prst="rect">
            <a:avLst/>
          </a:prstGeom>
        </p:spPr>
      </p:pic>
      <p:pic>
        <p:nvPicPr>
          <p:cNvPr id="14" name="Picture 13">
            <a:extLst>
              <a:ext uri="{FF2B5EF4-FFF2-40B4-BE49-F238E27FC236}">
                <a16:creationId xmlns:a16="http://schemas.microsoft.com/office/drawing/2014/main" id="{DBB3F157-F814-01B1-B182-0693BBF3C2B0}"/>
              </a:ext>
            </a:extLst>
          </p:cNvPr>
          <p:cNvPicPr>
            <a:picLocks noChangeAspect="1"/>
          </p:cNvPicPr>
          <p:nvPr/>
        </p:nvPicPr>
        <p:blipFill>
          <a:blip r:embed="rId3"/>
          <a:stretch>
            <a:fillRect/>
          </a:stretch>
        </p:blipFill>
        <p:spPr>
          <a:xfrm>
            <a:off x="6479188" y="664028"/>
            <a:ext cx="5147536" cy="5932715"/>
          </a:xfrm>
          <a:prstGeom prst="rect">
            <a:avLst/>
          </a:prstGeom>
        </p:spPr>
      </p:pic>
    </p:spTree>
    <p:extLst>
      <p:ext uri="{BB962C8B-B14F-4D97-AF65-F5344CB8AC3E}">
        <p14:creationId xmlns:p14="http://schemas.microsoft.com/office/powerpoint/2010/main" val="223847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5C516-3B06-26FB-69E7-3359EE80A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89595-F925-BBA3-7875-08B54D30BDC0}"/>
              </a:ext>
            </a:extLst>
          </p:cNvPr>
          <p:cNvSpPr>
            <a:spLocks noGrp="1"/>
          </p:cNvSpPr>
          <p:nvPr>
            <p:ph type="title"/>
          </p:nvPr>
        </p:nvSpPr>
        <p:spPr>
          <a:xfrm>
            <a:off x="1618468" y="425863"/>
            <a:ext cx="4850817" cy="1107996"/>
          </a:xfrm>
        </p:spPr>
        <p:txBody>
          <a:bodyPr/>
          <a:lstStyle/>
          <a:p>
            <a:br>
              <a:rPr lang="en-IN" sz="2400" dirty="0">
                <a:solidFill>
                  <a:schemeClr val="accent2"/>
                </a:solidFill>
              </a:rPr>
            </a:br>
            <a:br>
              <a:rPr lang="en-IN" sz="2400" dirty="0">
                <a:solidFill>
                  <a:schemeClr val="accent2"/>
                </a:solidFill>
              </a:rPr>
            </a:br>
            <a:endParaRPr lang="en-IN" sz="2400" dirty="0">
              <a:solidFill>
                <a:schemeClr val="accent2"/>
              </a:solidFill>
            </a:endParaRPr>
          </a:p>
        </p:txBody>
      </p:sp>
      <p:sp>
        <p:nvSpPr>
          <p:cNvPr id="4" name="TextBox 3">
            <a:extLst>
              <a:ext uri="{FF2B5EF4-FFF2-40B4-BE49-F238E27FC236}">
                <a16:creationId xmlns:a16="http://schemas.microsoft.com/office/drawing/2014/main" id="{3B9B56A5-C13C-66D0-A964-7862944D2F33}"/>
              </a:ext>
            </a:extLst>
          </p:cNvPr>
          <p:cNvSpPr txBox="1"/>
          <p:nvPr/>
        </p:nvSpPr>
        <p:spPr>
          <a:xfrm>
            <a:off x="2133600" y="1560945"/>
            <a:ext cx="10224655" cy="307777"/>
          </a:xfrm>
          <a:prstGeom prst="rect">
            <a:avLst/>
          </a:prstGeom>
          <a:noFill/>
        </p:spPr>
        <p:txBody>
          <a:bodyPr wrap="square" rtlCol="0">
            <a:spAutoFit/>
          </a:bodyPr>
          <a:lstStyle/>
          <a:p>
            <a:r>
              <a:rPr lang="en-GB" dirty="0"/>
              <a:t> </a:t>
            </a:r>
            <a:endParaRPr lang="en-IN" dirty="0"/>
          </a:p>
        </p:txBody>
      </p:sp>
      <p:pic>
        <p:nvPicPr>
          <p:cNvPr id="9" name="Picture 8">
            <a:extLst>
              <a:ext uri="{FF2B5EF4-FFF2-40B4-BE49-F238E27FC236}">
                <a16:creationId xmlns:a16="http://schemas.microsoft.com/office/drawing/2014/main" id="{6201E8C7-2D40-09F7-0710-0554B7BA6A68}"/>
              </a:ext>
            </a:extLst>
          </p:cNvPr>
          <p:cNvPicPr>
            <a:picLocks noChangeAspect="1"/>
          </p:cNvPicPr>
          <p:nvPr/>
        </p:nvPicPr>
        <p:blipFill>
          <a:blip r:embed="rId2"/>
          <a:stretch>
            <a:fillRect/>
          </a:stretch>
        </p:blipFill>
        <p:spPr>
          <a:xfrm>
            <a:off x="1270000" y="667163"/>
            <a:ext cx="5344553" cy="5905500"/>
          </a:xfrm>
          <a:prstGeom prst="rect">
            <a:avLst/>
          </a:prstGeom>
        </p:spPr>
      </p:pic>
      <p:pic>
        <p:nvPicPr>
          <p:cNvPr id="11" name="Picture 10">
            <a:extLst>
              <a:ext uri="{FF2B5EF4-FFF2-40B4-BE49-F238E27FC236}">
                <a16:creationId xmlns:a16="http://schemas.microsoft.com/office/drawing/2014/main" id="{25F20A72-164E-697F-34C6-A47C8B117EC9}"/>
              </a:ext>
            </a:extLst>
          </p:cNvPr>
          <p:cNvPicPr>
            <a:picLocks noChangeAspect="1"/>
          </p:cNvPicPr>
          <p:nvPr/>
        </p:nvPicPr>
        <p:blipFill>
          <a:blip r:embed="rId3"/>
          <a:stretch>
            <a:fillRect/>
          </a:stretch>
        </p:blipFill>
        <p:spPr>
          <a:xfrm>
            <a:off x="6817753" y="667163"/>
            <a:ext cx="5053860" cy="5905500"/>
          </a:xfrm>
          <a:prstGeom prst="rect">
            <a:avLst/>
          </a:prstGeom>
        </p:spPr>
      </p:pic>
    </p:spTree>
    <p:extLst>
      <p:ext uri="{BB962C8B-B14F-4D97-AF65-F5344CB8AC3E}">
        <p14:creationId xmlns:p14="http://schemas.microsoft.com/office/powerpoint/2010/main" val="25687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B1848-6CF6-77C4-DB3E-32944356F772}"/>
              </a:ext>
            </a:extLst>
          </p:cNvPr>
          <p:cNvPicPr>
            <a:picLocks noChangeAspect="1"/>
          </p:cNvPicPr>
          <p:nvPr/>
        </p:nvPicPr>
        <p:blipFill>
          <a:blip r:embed="rId2"/>
          <a:stretch>
            <a:fillRect/>
          </a:stretch>
        </p:blipFill>
        <p:spPr>
          <a:xfrm>
            <a:off x="579782" y="0"/>
            <a:ext cx="11032435" cy="6858000"/>
          </a:xfrm>
          <a:prstGeom prst="rect">
            <a:avLst/>
          </a:prstGeom>
        </p:spPr>
      </p:pic>
    </p:spTree>
    <p:extLst>
      <p:ext uri="{BB962C8B-B14F-4D97-AF65-F5344CB8AC3E}">
        <p14:creationId xmlns:p14="http://schemas.microsoft.com/office/powerpoint/2010/main" val="107859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Rectangle 5">
            <a:extLst>
              <a:ext uri="{FF2B5EF4-FFF2-40B4-BE49-F238E27FC236}">
                <a16:creationId xmlns:a16="http://schemas.microsoft.com/office/drawing/2014/main" id="{F8AA3CA1-998A-0382-0F84-A660BD72B28B}"/>
              </a:ext>
            </a:extLst>
          </p:cNvPr>
          <p:cNvSpPr>
            <a:spLocks noChangeArrowheads="1"/>
          </p:cNvSpPr>
          <p:nvPr/>
        </p:nvSpPr>
        <p:spPr bwMode="auto">
          <a:xfrm rot="10800000" flipH="1" flipV="1">
            <a:off x="36013286" y="190099"/>
            <a:ext cx="33592989" cy="53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2E16C6F6-9732-55FA-FF7F-85313C509BDB}"/>
              </a:ext>
            </a:extLst>
          </p:cNvPr>
          <p:cNvSpPr>
            <a:spLocks noChangeArrowheads="1"/>
          </p:cNvSpPr>
          <p:nvPr/>
        </p:nvSpPr>
        <p:spPr bwMode="auto">
          <a:xfrm rot="10800000" flipH="1" flipV="1">
            <a:off x="36302211" y="418698"/>
            <a:ext cx="335929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4BAD1D2F-F7C1-E0B1-122E-47D9B287A94B}"/>
              </a:ext>
            </a:extLst>
          </p:cNvPr>
          <p:cNvSpPr txBox="1"/>
          <p:nvPr/>
        </p:nvSpPr>
        <p:spPr>
          <a:xfrm>
            <a:off x="850232" y="1251081"/>
            <a:ext cx="37025179" cy="892552"/>
          </a:xfrm>
          <a:prstGeom prst="rect">
            <a:avLst/>
          </a:prstGeom>
          <a:noFill/>
        </p:spPr>
        <p:txBody>
          <a:bodyPr wrap="square">
            <a:spAutoFit/>
          </a:bodyPr>
          <a:lstStyle/>
          <a:p>
            <a:pPr marL="288290" algn="just"/>
            <a:r>
              <a:rPr lang="en-IN" sz="3200" b="1" dirty="0">
                <a:latin typeface="Calibri" panose="020F0502020204030204" pitchFamily="34" charset="0"/>
                <a:ea typeface="Calibri" panose="020F0502020204030204" pitchFamily="34" charset="0"/>
                <a:cs typeface="Calibri" panose="020F0502020204030204" pitchFamily="34" charset="0"/>
              </a:rPr>
              <a:t>OUTPUT: </a:t>
            </a:r>
            <a:endParaRPr lang="en-IN" sz="3200" b="1" dirty="0">
              <a:effectLst/>
              <a:latin typeface="Calibri" panose="020F0502020204030204" pitchFamily="34" charset="0"/>
              <a:ea typeface="Calibri" panose="020F0502020204030204" pitchFamily="34" charset="0"/>
              <a:cs typeface="Calibri" panose="020F0502020204030204" pitchFamily="34" charset="0"/>
            </a:endParaRPr>
          </a:p>
          <a:p>
            <a:pPr marL="288290" algn="just"/>
            <a:r>
              <a:rPr lang="en-IN" sz="2000" dirty="0">
                <a:effectLst/>
                <a:latin typeface="Calibri" panose="020F0502020204030204" pitchFamily="34" charset="0"/>
                <a:ea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388A19EB-E4ED-EBB3-E6A8-BF2DEC41D990}"/>
              </a:ext>
            </a:extLst>
          </p:cNvPr>
          <p:cNvPicPr>
            <a:picLocks noChangeAspect="1"/>
          </p:cNvPicPr>
          <p:nvPr/>
        </p:nvPicPr>
        <p:blipFill>
          <a:blip r:embed="rId3"/>
          <a:stretch>
            <a:fillRect/>
          </a:stretch>
        </p:blipFill>
        <p:spPr>
          <a:xfrm>
            <a:off x="1505415" y="2143632"/>
            <a:ext cx="9836354" cy="38000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E3B0D-479B-1B69-D05A-307A2D6C5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17931C-5043-48F7-443F-6B92948CDB48}"/>
              </a:ext>
            </a:extLst>
          </p:cNvPr>
          <p:cNvSpPr>
            <a:spLocks noGrp="1"/>
          </p:cNvSpPr>
          <p:nvPr>
            <p:ph type="title"/>
          </p:nvPr>
        </p:nvSpPr>
        <p:spPr>
          <a:xfrm>
            <a:off x="1618468" y="425863"/>
            <a:ext cx="4850817" cy="1107996"/>
          </a:xfrm>
        </p:spPr>
        <p:txBody>
          <a:bodyPr/>
          <a:lstStyle/>
          <a:p>
            <a:br>
              <a:rPr lang="en-IN" sz="2400" dirty="0">
                <a:solidFill>
                  <a:schemeClr val="accent2"/>
                </a:solidFill>
              </a:rPr>
            </a:br>
            <a:br>
              <a:rPr lang="en-IN" sz="2400" dirty="0">
                <a:solidFill>
                  <a:schemeClr val="accent2"/>
                </a:solidFill>
              </a:rPr>
            </a:br>
            <a:endParaRPr lang="en-IN" sz="2400" dirty="0">
              <a:solidFill>
                <a:schemeClr val="accent2"/>
              </a:solidFill>
            </a:endParaRPr>
          </a:p>
        </p:txBody>
      </p:sp>
      <p:sp>
        <p:nvSpPr>
          <p:cNvPr id="4" name="TextBox 3">
            <a:extLst>
              <a:ext uri="{FF2B5EF4-FFF2-40B4-BE49-F238E27FC236}">
                <a16:creationId xmlns:a16="http://schemas.microsoft.com/office/drawing/2014/main" id="{CF578571-B2EB-1624-4ED4-C19C759CCAE5}"/>
              </a:ext>
            </a:extLst>
          </p:cNvPr>
          <p:cNvSpPr txBox="1"/>
          <p:nvPr/>
        </p:nvSpPr>
        <p:spPr>
          <a:xfrm>
            <a:off x="1356957" y="425863"/>
            <a:ext cx="10224655" cy="5109091"/>
          </a:xfrm>
          <a:prstGeom prst="rect">
            <a:avLst/>
          </a:prstGeom>
          <a:noFill/>
        </p:spPr>
        <p:txBody>
          <a:bodyPr wrap="square" rtlCol="0">
            <a:spAutoFit/>
          </a:bodyPr>
          <a:lstStyle/>
          <a:p>
            <a:r>
              <a:rPr lang="en-GB" sz="3200" b="1" dirty="0"/>
              <a:t>CONCLUSION </a:t>
            </a:r>
            <a:r>
              <a:rPr lang="en-GB" dirty="0"/>
              <a:t>: </a:t>
            </a:r>
          </a:p>
          <a:p>
            <a:endParaRPr lang="en-GB" dirty="0"/>
          </a:p>
          <a:p>
            <a:r>
              <a:rPr lang="en-US" sz="2800" dirty="0"/>
              <a:t>The train ticket booking system successfully automates passenger registration, train selection, and payment processing, improving efficiency and user experience. By offering both cash and online payment options, the system caters to different user preferences. It ensures secure transactions by checking bank balances before processing online payments. Although the system can be further enhanced with real-time updates and additional features, it serves as an effective solution for modernizing train ticket booking, providing a scalable and user-friendly platform</a:t>
            </a:r>
            <a:r>
              <a:rPr lang="en-US" dirty="0"/>
              <a:t>.</a:t>
            </a:r>
            <a:endParaRPr lang="en-IN" dirty="0"/>
          </a:p>
        </p:txBody>
      </p:sp>
    </p:spTree>
    <p:extLst>
      <p:ext uri="{BB962C8B-B14F-4D97-AF65-F5344CB8AC3E}">
        <p14:creationId xmlns:p14="http://schemas.microsoft.com/office/powerpoint/2010/main" val="12943183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2088</TotalTime>
  <Words>465</Words>
  <Application>Microsoft Office PowerPoint</Application>
  <PresentationFormat>Widescreen</PresentationFormat>
  <Paragraphs>44</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TRAIN TICKET BOOKING SYSTEM   </vt:lpstr>
      <vt:lpstr>ABSTRACT  This project presents a train ticket booking system that streamlines the process of passenger registration, train selection, and payment. The system maintains a list of passengers and checks if a user is registered based on their phone number or date of birth. If the user is not registered, they can easily register. The system displays train schedules sorted by departure time, allowing the user to select a train for booking. It provides payment options, including cash and online transactions. For online payments, the system checks the user’s bank balance before proceeding with the transaction, ensuring a secure and efficient booking experience.</vt:lpstr>
      <vt:lpstr>PowerPoint Presentation</vt:lpstr>
      <vt:lpstr>SAMPLE PROGRAM :     </vt:lpstr>
      <vt:lpstr>PowerPoint Presentation</vt:lpstr>
      <vt:lpstr>  </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Charlie</dc:creator>
  <cp:lastModifiedBy>Dhanusri P</cp:lastModifiedBy>
  <cp:revision>113</cp:revision>
  <dcterms:created xsi:type="dcterms:W3CDTF">2023-02-03T06:11:18Z</dcterms:created>
  <dcterms:modified xsi:type="dcterms:W3CDTF">2024-11-21T14:40:02Z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CCA21B7555E24D3FB40348EB3CE2AD24</vt:lpwstr>
  </property>
  <property fmtid="{D5CDD505-2E9C-101B-9397-08002B2CF9AE}" pid="4" name="KSOProductBuildVer">
    <vt:lpwstr>1033-11.2.0.11440</vt:lpwstr>
  </property>
</Properties>
</file>