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Notes Placeholder">
            <a:extLst>
              <a:ext uri="{FF2B5EF4-FFF2-40B4-BE49-F238E27FC236}">
                <a16:creationId xmlns:a16="http://schemas.microsoft.com/office/drawing/2014/main" id="{D3CE31FD-4E50-5BDC-393C-AABD9938D6C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Notes Placeholder">
            <a:extLst>
              <a:ext uri="{FF2B5EF4-FFF2-40B4-BE49-F238E27FC236}">
                <a16:creationId xmlns:a16="http://schemas.microsoft.com/office/drawing/2014/main" id="{1DE613E7-B0BC-8889-017F-CD841F800A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otes Placeholder">
            <a:extLst>
              <a:ext uri="{FF2B5EF4-FFF2-40B4-BE49-F238E27FC236}">
                <a16:creationId xmlns:a16="http://schemas.microsoft.com/office/drawing/2014/main" id="{D5BBCD1F-C9D4-0836-9B5A-CAA27AD78C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Notes Placeholder">
            <a:extLst>
              <a:ext uri="{FF2B5EF4-FFF2-40B4-BE49-F238E27FC236}">
                <a16:creationId xmlns:a16="http://schemas.microsoft.com/office/drawing/2014/main" id="{49BD3BAF-7777-9594-57CD-340F2E7DF7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otes Placeholder">
            <a:extLst>
              <a:ext uri="{FF2B5EF4-FFF2-40B4-BE49-F238E27FC236}">
                <a16:creationId xmlns:a16="http://schemas.microsoft.com/office/drawing/2014/main" id="{01EE32CA-8EDC-B07A-FA33-7B7EFEB09A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otes Placeholder">
            <a:extLst>
              <a:ext uri="{FF2B5EF4-FFF2-40B4-BE49-F238E27FC236}">
                <a16:creationId xmlns:a16="http://schemas.microsoft.com/office/drawing/2014/main" id="{45AD35BD-A8B5-1741-CA9B-19431A8252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otes Placeholder">
            <a:extLst>
              <a:ext uri="{FF2B5EF4-FFF2-40B4-BE49-F238E27FC236}">
                <a16:creationId xmlns:a16="http://schemas.microsoft.com/office/drawing/2014/main" id="{C6F08EBF-C262-2AAD-0335-2A988AB64E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otes Placeholder">
            <a:extLst>
              <a:ext uri="{FF2B5EF4-FFF2-40B4-BE49-F238E27FC236}">
                <a16:creationId xmlns:a16="http://schemas.microsoft.com/office/drawing/2014/main" id="{77A0257E-1833-9179-AE4B-2A0DDA4F79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420A06E9-C9B4-1D87-F2E8-FB1E25DCA3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9CD3256D-3F6C-B479-F790-7AAEE15FC57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96F4-7FDE-40F4-A9BA-6FA1BDAA3303}" type="datetimeFigureOut">
              <a:rPr lang="en-US"/>
              <a:pPr>
                <a:defRPr/>
              </a:pPr>
              <a:t>7/9/2024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29BCEB3B-9D1F-3191-EB76-403EC0F2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73933-15D8-4449-B194-61B1204A60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09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AD24FDD0-F083-D6A5-8897-C10DD397B3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9B8A1BDA-9A1F-3AAC-55C5-29F498040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9BB3D-7B1A-42EA-8EAD-9548F17554A6}" type="datetimeFigureOut">
              <a:rPr lang="en-US"/>
              <a:pPr>
                <a:defRPr/>
              </a:pPr>
              <a:t>7/9/2024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1596A870-B026-8827-0D15-4F804EAF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1DBBA-1064-46E1-AE1E-41A5A1B5F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29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1E2CE38D-C0DF-C54E-C507-7806048D06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76647CE5-794F-5C61-F8D7-20DF52FAA70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81B81-ADC5-47C8-BA8E-7B235046DE1C}" type="datetimeFigureOut">
              <a:rPr lang="en-US"/>
              <a:pPr>
                <a:defRPr/>
              </a:pPr>
              <a:t>7/9/2024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09859FEA-735C-62FE-11F3-CE2E8713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0E5E5-2365-4EFC-9E84-D3DD1E8F39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30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4">
            <a:extLst>
              <a:ext uri="{FF2B5EF4-FFF2-40B4-BE49-F238E27FC236}">
                <a16:creationId xmlns:a16="http://schemas.microsoft.com/office/drawing/2014/main" id="{F1DDF5BF-3571-AC87-FE11-105DD3D0FD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>
            <a:extLst>
              <a:ext uri="{FF2B5EF4-FFF2-40B4-BE49-F238E27FC236}">
                <a16:creationId xmlns:a16="http://schemas.microsoft.com/office/drawing/2014/main" id="{B1EC03D7-BD55-A8AA-9FDF-234FB6C5FCA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E47B5-9356-44B1-9E20-B68418D442C8}" type="datetimeFigureOut">
              <a:rPr lang="en-US"/>
              <a:pPr>
                <a:defRPr/>
              </a:pPr>
              <a:t>7/9/2024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76F5697A-CF7A-EDAC-DCFD-8BBF4DAD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68A63-7A00-4952-AC9B-D14D2B674D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33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EC505DAA-F095-8134-A46C-D3227195EE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F6CFEFD5-3E0F-80FF-DDEC-9D5ED76AE7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686A3-B65E-49AC-A6A6-077A9408BE79}" type="datetimeFigureOut">
              <a:rPr lang="en-US"/>
              <a:pPr>
                <a:defRPr/>
              </a:pPr>
              <a:t>7/9/2024</a:t>
            </a:fld>
            <a:endParaRPr 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C081C962-B14C-20A0-1D96-7B4AD594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FFF2A-B560-4A5A-90FA-9E66FD0ACE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6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>
            <a:extLst>
              <a:ext uri="{FF2B5EF4-FFF2-40B4-BE49-F238E27FC236}">
                <a16:creationId xmlns:a16="http://schemas.microsoft.com/office/drawing/2014/main" id="{C12BEAC9-7B03-684F-20D8-81B135BB3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79988"/>
            <a:ext cx="9118600" cy="16033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Holder 2">
            <a:extLst>
              <a:ext uri="{FF2B5EF4-FFF2-40B4-BE49-F238E27FC236}">
                <a16:creationId xmlns:a16="http://schemas.microsoft.com/office/drawing/2014/main" id="{A43F0BD6-8050-72A2-EBBB-4F9793DB2DE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3825" y="527050"/>
            <a:ext cx="889635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28" name="Holder 3">
            <a:extLst>
              <a:ext uri="{FF2B5EF4-FFF2-40B4-BE49-F238E27FC236}">
                <a16:creationId xmlns:a16="http://schemas.microsoft.com/office/drawing/2014/main" id="{8D4FCE95-566B-C592-FB5B-50D8B5BDB0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2713" y="796925"/>
            <a:ext cx="89185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5297F693-5FC9-E1B6-FF1D-6C0C7B7B99F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325" y="4783138"/>
            <a:ext cx="292735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C9EA4EF0-6C1E-A1D6-4835-A5A74B559360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4783138"/>
            <a:ext cx="2103438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D4AA0D1-24B6-4338-9D2D-4395DE18655E}" type="datetimeFigureOut">
              <a:rPr lang="en-US"/>
              <a:pPr>
                <a:defRPr/>
              </a:pPr>
              <a:t>7/9/2024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113285E6-0093-F3F9-AA29-94A09EAC4E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363" y="4783138"/>
            <a:ext cx="2103437" cy="25717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CD13DA0-C062-4563-A02F-4CF06FDEEF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33616BC-D61F-523C-5926-5679D162E505}"/>
              </a:ext>
            </a:extLst>
          </p:cNvPr>
          <p:cNvSpPr txBox="1"/>
          <p:nvPr/>
        </p:nvSpPr>
        <p:spPr>
          <a:xfrm>
            <a:off x="2590800" y="514350"/>
            <a:ext cx="3148013" cy="400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600" b="1" dirty="0">
                <a:latin typeface="Arial"/>
                <a:cs typeface="Arial"/>
              </a:rPr>
              <a:t>Pro</a:t>
            </a:r>
            <a:r>
              <a:rPr sz="2600" b="1" spc="5" dirty="0">
                <a:latin typeface="Arial"/>
                <a:cs typeface="Arial"/>
              </a:rPr>
              <a:t>b</a:t>
            </a:r>
            <a:r>
              <a:rPr sz="2600" b="1" spc="-20" dirty="0">
                <a:latin typeface="Arial"/>
                <a:cs typeface="Arial"/>
              </a:rPr>
              <a:t>l</a:t>
            </a:r>
            <a:r>
              <a:rPr sz="2600" b="1" spc="-5" dirty="0">
                <a:latin typeface="Arial"/>
                <a:cs typeface="Arial"/>
              </a:rPr>
              <a:t>e</a:t>
            </a:r>
            <a:r>
              <a:rPr sz="2600" b="1" dirty="0">
                <a:latin typeface="Arial"/>
                <a:cs typeface="Arial"/>
              </a:rPr>
              <a:t>m</a:t>
            </a:r>
            <a:r>
              <a:rPr sz="2600" b="1" spc="9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Arial"/>
                <a:cs typeface="Arial"/>
              </a:rPr>
              <a:t>Statem</a:t>
            </a:r>
            <a:r>
              <a:rPr sz="2600" b="1" spc="-15" dirty="0">
                <a:latin typeface="Arial"/>
                <a:cs typeface="Arial"/>
              </a:rPr>
              <a:t>e</a:t>
            </a:r>
            <a:r>
              <a:rPr sz="2600" b="1" dirty="0">
                <a:latin typeface="Arial"/>
                <a:cs typeface="Arial"/>
              </a:rPr>
              <a:t>n</a:t>
            </a:r>
            <a:r>
              <a:rPr sz="2600" b="1" spc="-10" dirty="0">
                <a:latin typeface="Arial"/>
                <a:cs typeface="Arial"/>
              </a:rPr>
              <a:t>t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051" name="object 3">
            <a:extLst>
              <a:ext uri="{FF2B5EF4-FFF2-40B4-BE49-F238E27FC236}">
                <a16:creationId xmlns:a16="http://schemas.microsoft.com/office/drawing/2014/main" id="{7652FF32-41E5-D1E8-B8ED-C3B8A9C10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00150"/>
            <a:ext cx="7673975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en-US" sz="2000">
                <a:latin typeface="Arial" panose="020B0604020202020204" pitchFamily="34" charset="0"/>
              </a:rPr>
              <a:t>This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problem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statement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is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designed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introduce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beginners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the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exciting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field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of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Generative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Artificial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Intelligence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(GenAI)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through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series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of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hands-on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exercises.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 eaLnBrk="1" hangingPunct="1">
              <a:lnSpc>
                <a:spcPct val="96000"/>
              </a:lnSpc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6000"/>
              </a:lnSpc>
            </a:pPr>
            <a:r>
              <a:rPr lang="en-US" altLang="en-US" sz="2000">
                <a:latin typeface="Arial" panose="020B0604020202020204" pitchFamily="34" charset="0"/>
              </a:rPr>
              <a:t>Participants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will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learn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the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basics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of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GenAI,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perform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simple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Large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Language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Model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(LLM)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inference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CPU,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explore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the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of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fine-tuning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an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LLM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model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create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custom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Chatbot.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8A606B9-1054-AF96-E042-7E85086F5D0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</a:t>
            </a:r>
            <a:r>
              <a:rPr spc="5" dirty="0"/>
              <a:t>n</a:t>
            </a:r>
            <a:r>
              <a:rPr spc="-20" dirty="0"/>
              <a:t>i</a:t>
            </a:r>
            <a:r>
              <a:rPr dirty="0"/>
              <a:t>que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10" dirty="0"/>
              <a:t>d</a:t>
            </a:r>
            <a:r>
              <a:rPr spc="-5" dirty="0"/>
              <a:t>e</a:t>
            </a:r>
            <a:r>
              <a:rPr dirty="0"/>
              <a:t>a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" dirty="0"/>
              <a:t>Brie</a:t>
            </a:r>
            <a:r>
              <a:rPr dirty="0"/>
              <a:t>f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(So</a:t>
            </a:r>
            <a:r>
              <a:rPr spc="-10" dirty="0"/>
              <a:t>l</a:t>
            </a:r>
            <a:r>
              <a:rPr dirty="0"/>
              <a:t>utio</a:t>
            </a:r>
            <a:r>
              <a:rPr spc="5" dirty="0"/>
              <a:t>n</a:t>
            </a:r>
            <a:r>
              <a:rPr dirty="0"/>
              <a:t>)</a:t>
            </a:r>
          </a:p>
        </p:txBody>
      </p:sp>
      <p:sp>
        <p:nvSpPr>
          <p:cNvPr id="4099" name="object 3">
            <a:extLst>
              <a:ext uri="{FF2B5EF4-FFF2-40B4-BE49-F238E27FC236}">
                <a16:creationId xmlns:a16="http://schemas.microsoft.com/office/drawing/2014/main" id="{4055D236-2A70-20BD-FEF0-4B438B171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8" y="1352550"/>
            <a:ext cx="7718425" cy="236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en-US" sz="2000">
                <a:latin typeface="Arial" panose="020B0604020202020204" pitchFamily="34" charset="0"/>
              </a:rPr>
              <a:t>The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answer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is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setting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up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the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environment,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GenAI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beginners,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LLM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inference with OpenVINO™ on CPUs , training LLMs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generate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chatbot.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96000"/>
              </a:lnSpc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6000"/>
              </a:lnSpc>
            </a:pPr>
            <a:r>
              <a:rPr lang="en-US" altLang="en-US" sz="2000">
                <a:latin typeface="Arial" panose="020B0604020202020204" pitchFamily="34" charset="0"/>
              </a:rPr>
              <a:t>Our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method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focuses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Intel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hardware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where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we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can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train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AI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models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efficiently, optimize the model, then test inference and generate a chatbot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Arial" panose="020B0604020202020204" pitchFamily="34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even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do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some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deployments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demonstrate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how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this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can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be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done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practice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instance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chatbot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development.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2573BF0-B135-9FEB-D770-8719215972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30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Featur</a:t>
            </a:r>
            <a:r>
              <a:rPr spc="-15" dirty="0"/>
              <a:t>e</a:t>
            </a:r>
            <a:r>
              <a:rPr dirty="0"/>
              <a:t>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Offered</a:t>
            </a:r>
          </a:p>
        </p:txBody>
      </p:sp>
      <p:sp>
        <p:nvSpPr>
          <p:cNvPr id="6147" name="object 3">
            <a:extLst>
              <a:ext uri="{FF2B5EF4-FFF2-40B4-BE49-F238E27FC236}">
                <a16:creationId xmlns:a16="http://schemas.microsoft.com/office/drawing/2014/main" id="{59782C1C-D266-E7F7-5AD2-8990DC706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71550"/>
            <a:ext cx="766445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ts val="2288"/>
              </a:lnSpc>
            </a:pPr>
            <a:r>
              <a:rPr lang="en-US" altLang="en-US" sz="2000">
                <a:latin typeface="Arial" panose="020B0604020202020204" pitchFamily="34" charset="0"/>
              </a:rPr>
              <a:t>Environment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Setup: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Easy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cross-platform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setup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with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essential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software.</a:t>
            </a:r>
          </a:p>
          <a:p>
            <a:pPr algn="just" eaLnBrk="1" hangingPunct="1">
              <a:lnSpc>
                <a:spcPts val="2300"/>
              </a:lnSpc>
              <a:spcBef>
                <a:spcPts val="13"/>
              </a:spcBef>
            </a:pPr>
            <a:r>
              <a:rPr lang="en-US" altLang="en-US" sz="2000">
                <a:latin typeface="Arial" panose="020B0604020202020204" pitchFamily="34" charset="0"/>
              </a:rPr>
              <a:t>GenAI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Training: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Foundational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knowledge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practical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examples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understanding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GenAI.</a:t>
            </a:r>
          </a:p>
          <a:p>
            <a:pPr algn="just" eaLnBrk="1" hangingPunct="1">
              <a:lnSpc>
                <a:spcPts val="2188"/>
              </a:lnSpc>
            </a:pPr>
            <a:r>
              <a:rPr lang="en-US" altLang="en-US" sz="2000">
                <a:latin typeface="Arial" panose="020B0604020202020204" pitchFamily="34" charset="0"/>
              </a:rPr>
              <a:t>LLM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Inference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Optimization: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Efficient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LLM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inference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CPUs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using</a:t>
            </a:r>
          </a:p>
          <a:p>
            <a:pPr algn="just" eaLnBrk="1" hangingPunct="1">
              <a:lnSpc>
                <a:spcPts val="2300"/>
              </a:lnSpc>
            </a:pPr>
            <a:r>
              <a:rPr lang="en-US" altLang="en-US" sz="2000">
                <a:latin typeface="Arial" panose="020B0604020202020204" pitchFamily="34" charset="0"/>
              </a:rPr>
              <a:t>OpenVINO™.</a:t>
            </a:r>
          </a:p>
          <a:p>
            <a:pPr algn="just" eaLnBrk="1" hangingPunct="1">
              <a:lnSpc>
                <a:spcPts val="2300"/>
              </a:lnSpc>
            </a:pPr>
            <a:r>
              <a:rPr lang="en-US" altLang="en-US" sz="2000">
                <a:latin typeface="Arial" panose="020B0604020202020204" pitchFamily="34" charset="0"/>
              </a:rPr>
              <a:t>Chatbot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Creation</a:t>
            </a:r>
            <a:r>
              <a:rPr lang="en-US" altLang="en-US" sz="2000">
                <a:latin typeface="Arial" panose="020B0604020202020204" pitchFamily="34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Interactive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chatbot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creation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with the optimized model.</a:t>
            </a:r>
          </a:p>
          <a:p>
            <a:pPr algn="just" eaLnBrk="1" hangingPunct="1">
              <a:lnSpc>
                <a:spcPts val="2300"/>
              </a:lnSpc>
            </a:pPr>
            <a:r>
              <a:rPr lang="en-US" altLang="en-US" sz="2000">
                <a:latin typeface="Arial" panose="020B0604020202020204" pitchFamily="34" charset="0"/>
              </a:rPr>
              <a:t>Performance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Evaluation: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Thorough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evaluation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feedback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mechanisms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improve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model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performance.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6160095-8822-D9F7-B063-9111A02F1F1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Proce</a:t>
            </a:r>
            <a:r>
              <a:rPr spc="-10" dirty="0"/>
              <a:t>s</a:t>
            </a:r>
            <a:r>
              <a:rPr dirty="0"/>
              <a:t>s</a:t>
            </a:r>
            <a:r>
              <a:rPr spc="-275" dirty="0">
                <a:latin typeface="Times New Roman"/>
                <a:cs typeface="Times New Roman"/>
              </a:rPr>
              <a:t> </a:t>
            </a:r>
            <a:r>
              <a:rPr dirty="0"/>
              <a:t>fl</a:t>
            </a:r>
            <a:r>
              <a:rPr spc="-15" dirty="0"/>
              <a:t>o</a:t>
            </a:r>
            <a:r>
              <a:rPr dirty="0"/>
              <a:t>w</a:t>
            </a:r>
          </a:p>
        </p:txBody>
      </p:sp>
      <p:sp>
        <p:nvSpPr>
          <p:cNvPr id="8195" name="object 3">
            <a:extLst>
              <a:ext uri="{FF2B5EF4-FFF2-40B4-BE49-F238E27FC236}">
                <a16:creationId xmlns:a16="http://schemas.microsoft.com/office/drawing/2014/main" id="{3606C327-21B1-47F6-9221-D6C6C0ACD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3" y="885825"/>
            <a:ext cx="8834437" cy="34067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746CF5B-8D6D-5F13-6680-CC3C7081E8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3825" y="438150"/>
            <a:ext cx="8896350" cy="357188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Arc</a:t>
            </a:r>
            <a:r>
              <a:rPr spc="5" dirty="0"/>
              <a:t>h</a:t>
            </a:r>
            <a:r>
              <a:rPr dirty="0"/>
              <a:t>it</a:t>
            </a:r>
            <a:r>
              <a:rPr spc="-20" dirty="0"/>
              <a:t>e</a:t>
            </a:r>
            <a:r>
              <a:rPr spc="-5" dirty="0"/>
              <a:t>c</a:t>
            </a:r>
            <a:r>
              <a:rPr spc="-15" dirty="0"/>
              <a:t>t</a:t>
            </a:r>
            <a:r>
              <a:rPr dirty="0"/>
              <a:t>ure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5" dirty="0"/>
              <a:t>D</a:t>
            </a:r>
            <a:r>
              <a:rPr spc="-15" dirty="0"/>
              <a:t>i</a:t>
            </a:r>
            <a:r>
              <a:rPr spc="-5" dirty="0"/>
              <a:t>a</a:t>
            </a:r>
            <a:r>
              <a:rPr spc="5" dirty="0"/>
              <a:t>g</a:t>
            </a:r>
            <a:r>
              <a:rPr spc="-20" dirty="0"/>
              <a:t>r</a:t>
            </a:r>
            <a:r>
              <a:rPr spc="-5" dirty="0"/>
              <a:t>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B5CBD-377F-3B0A-0F74-B28ED54CD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73" y="1045229"/>
            <a:ext cx="7823853" cy="35169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D012C30-14F6-8DBF-8ED9-5F53CC6859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81013"/>
            <a:ext cx="8896350" cy="358775"/>
          </a:xfrm>
        </p:spPr>
        <p:txBody>
          <a:bodyPr rtlCol="0"/>
          <a:lstStyle/>
          <a:p>
            <a:pPr marL="12700" eaLnBrk="1" fontAlgn="auto" hangingPunct="1">
              <a:lnSpc>
                <a:spcPts val="30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Tech</a:t>
            </a:r>
            <a:r>
              <a:rPr spc="-15" dirty="0"/>
              <a:t>n</a:t>
            </a:r>
            <a:r>
              <a:rPr dirty="0"/>
              <a:t>ologies</a:t>
            </a:r>
            <a:r>
              <a:rPr spc="-290" dirty="0">
                <a:latin typeface="Times New Roman"/>
                <a:cs typeface="Times New Roman"/>
              </a:rPr>
              <a:t> </a:t>
            </a:r>
            <a:r>
              <a:rPr dirty="0"/>
              <a:t>used</a:t>
            </a:r>
          </a:p>
        </p:txBody>
      </p:sp>
      <p:sp>
        <p:nvSpPr>
          <p:cNvPr id="12291" name="object 3">
            <a:extLst>
              <a:ext uri="{FF2B5EF4-FFF2-40B4-BE49-F238E27FC236}">
                <a16:creationId xmlns:a16="http://schemas.microsoft.com/office/drawing/2014/main" id="{EC42C229-D5C7-D41E-BE92-8A1584D92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00150"/>
            <a:ext cx="7110413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ts val="2350"/>
              </a:lnSpc>
            </a:pPr>
            <a:r>
              <a:rPr lang="en-US" altLang="en-US" sz="2000">
                <a:latin typeface="Arial" panose="020B0604020202020204" pitchFamily="34" charset="0"/>
              </a:rPr>
              <a:t>Programming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Language: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Python.</a:t>
            </a:r>
          </a:p>
          <a:p>
            <a:pPr algn="just" eaLnBrk="1" hangingPunct="1">
              <a:lnSpc>
                <a:spcPts val="2350"/>
              </a:lnSpc>
            </a:pPr>
            <a:endParaRPr lang="en-US" altLang="en-US" sz="2000">
              <a:latin typeface="Arial" panose="020B0604020202020204" pitchFamily="34" charset="0"/>
            </a:endParaRPr>
          </a:p>
          <a:p>
            <a:pPr algn="just" eaLnBrk="1" hangingPunct="1">
              <a:lnSpc>
                <a:spcPts val="2300"/>
              </a:lnSpc>
              <a:spcBef>
                <a:spcPts val="113"/>
              </a:spcBef>
            </a:pPr>
            <a:r>
              <a:rPr lang="en-US" altLang="en-US" sz="2000">
                <a:latin typeface="Arial" panose="020B0604020202020204" pitchFamily="34" charset="0"/>
              </a:rPr>
              <a:t>NLP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Framework: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Hugging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Face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Transformers,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Tokenizers</a:t>
            </a:r>
          </a:p>
          <a:p>
            <a:pPr algn="just" eaLnBrk="1" hangingPunct="1">
              <a:lnSpc>
                <a:spcPts val="2300"/>
              </a:lnSpc>
              <a:spcBef>
                <a:spcPts val="113"/>
              </a:spcBef>
            </a:pPr>
            <a:endParaRPr lang="en-US" altLang="en-US" sz="2000">
              <a:latin typeface="Arial" panose="020B0604020202020204" pitchFamily="34" charset="0"/>
            </a:endParaRPr>
          </a:p>
          <a:p>
            <a:pPr algn="just" eaLnBrk="1" hangingPunct="1">
              <a:lnSpc>
                <a:spcPts val="2188"/>
              </a:lnSpc>
            </a:pPr>
            <a:r>
              <a:rPr lang="en-US" altLang="en-US" sz="2000">
                <a:latin typeface="Arial" panose="020B0604020202020204" pitchFamily="34" charset="0"/>
              </a:rPr>
              <a:t>Model Optimization: Intel® OpenVINO™ Toolkit.</a:t>
            </a:r>
          </a:p>
          <a:p>
            <a:pPr algn="just" eaLnBrk="1" hangingPunct="1">
              <a:lnSpc>
                <a:spcPts val="2313"/>
              </a:lnSpc>
              <a:spcBef>
                <a:spcPts val="1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ts val="2313"/>
              </a:lnSpc>
              <a:spcBef>
                <a:spcPts val="100"/>
              </a:spcBef>
            </a:pPr>
            <a:r>
              <a:rPr lang="en-US" altLang="en-US" sz="2000">
                <a:latin typeface="Arial" panose="020B0604020202020204" pitchFamily="34" charset="0"/>
              </a:rPr>
              <a:t>Data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Manipulation: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Numpy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Pandas.</a:t>
            </a:r>
          </a:p>
          <a:p>
            <a:pPr algn="just" eaLnBrk="1" hangingPunct="1">
              <a:lnSpc>
                <a:spcPts val="2313"/>
              </a:lnSpc>
              <a:spcBef>
                <a:spcPts val="100"/>
              </a:spcBef>
            </a:pPr>
            <a:endParaRPr lang="en-US" altLang="en-US" sz="2000">
              <a:latin typeface="Arial" panose="020B0604020202020204" pitchFamily="34" charset="0"/>
            </a:endParaRPr>
          </a:p>
          <a:p>
            <a:pPr algn="just" eaLnBrk="1" hangingPunct="1">
              <a:lnSpc>
                <a:spcPts val="2213"/>
              </a:lnSpc>
            </a:pPr>
            <a:r>
              <a:rPr lang="en-US" altLang="en-US" sz="2000">
                <a:latin typeface="Arial" panose="020B0604020202020204" pitchFamily="34" charset="0"/>
              </a:rPr>
              <a:t>Deep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Learning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Frameworks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PyTorch.</a:t>
            </a:r>
          </a:p>
          <a:p>
            <a:pPr algn="just" eaLnBrk="1" hangingPunct="1">
              <a:lnSpc>
                <a:spcPts val="2213"/>
              </a:lnSpc>
            </a:pPr>
            <a:endParaRPr lang="en-US" altLang="en-US" sz="2000">
              <a:latin typeface="Arial" panose="020B0604020202020204" pitchFamily="34" charset="0"/>
            </a:endParaRPr>
          </a:p>
          <a:p>
            <a:pPr algn="just" eaLnBrk="1" hangingPunct="1">
              <a:lnSpc>
                <a:spcPts val="2213"/>
              </a:lnSpc>
            </a:pPr>
            <a:r>
              <a:rPr lang="en-US" altLang="en-US" sz="2000">
                <a:latin typeface="Arial" panose="020B0604020202020204" pitchFamily="34" charset="0"/>
              </a:rPr>
              <a:t>Creating User Interface: Streamlit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02806E5-51B6-FB54-F156-48CA5B73F4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401638"/>
            <a:ext cx="8896350" cy="358775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Team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5" dirty="0"/>
              <a:t>membe</a:t>
            </a:r>
            <a:r>
              <a:rPr spc="-15" dirty="0"/>
              <a:t>r</a:t>
            </a:r>
            <a:r>
              <a:rPr dirty="0"/>
              <a:t>s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0" dirty="0"/>
              <a:t>an</a:t>
            </a:r>
            <a:r>
              <a:rPr dirty="0"/>
              <a:t>d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5" dirty="0"/>
              <a:t>contr</a:t>
            </a:r>
            <a:r>
              <a:rPr spc="-10" dirty="0"/>
              <a:t>i</a:t>
            </a:r>
            <a:r>
              <a:rPr dirty="0"/>
              <a:t>but</a:t>
            </a:r>
            <a:r>
              <a:rPr spc="-15" dirty="0"/>
              <a:t>i</a:t>
            </a:r>
            <a:r>
              <a:rPr dirty="0"/>
              <a:t>on:</a:t>
            </a:r>
          </a:p>
        </p:txBody>
      </p:sp>
      <p:sp>
        <p:nvSpPr>
          <p:cNvPr id="14339" name="object 3">
            <a:extLst>
              <a:ext uri="{FF2B5EF4-FFF2-40B4-BE49-F238E27FC236}">
                <a16:creationId xmlns:a16="http://schemas.microsoft.com/office/drawing/2014/main" id="{155F7998-1113-2F6D-9CB7-D59D71CC8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731838"/>
            <a:ext cx="7848600" cy="41735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5B23405-C3B4-9E19-8B77-4526E3F23270}"/>
              </a:ext>
            </a:extLst>
          </p:cNvPr>
          <p:cNvSpPr txBox="1"/>
          <p:nvPr/>
        </p:nvSpPr>
        <p:spPr>
          <a:xfrm>
            <a:off x="3352800" y="361950"/>
            <a:ext cx="1825625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lnSpc>
                <a:spcPts val="30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600" b="1" spc="-5" dirty="0">
                <a:latin typeface="Arial"/>
                <a:cs typeface="Arial"/>
              </a:rPr>
              <a:t>Conc</a:t>
            </a:r>
            <a:r>
              <a:rPr sz="2600" b="1" spc="-10" dirty="0">
                <a:latin typeface="Arial"/>
                <a:cs typeface="Arial"/>
              </a:rPr>
              <a:t>l</a:t>
            </a:r>
            <a:r>
              <a:rPr sz="2600" b="1" dirty="0">
                <a:latin typeface="Arial"/>
                <a:cs typeface="Arial"/>
              </a:rPr>
              <a:t>u</a:t>
            </a:r>
            <a:r>
              <a:rPr sz="2600" b="1" spc="5" dirty="0">
                <a:latin typeface="Arial"/>
                <a:cs typeface="Arial"/>
              </a:rPr>
              <a:t>s</a:t>
            </a:r>
            <a:r>
              <a:rPr sz="2600" b="1" spc="-20" dirty="0">
                <a:latin typeface="Arial"/>
                <a:cs typeface="Arial"/>
              </a:rPr>
              <a:t>i</a:t>
            </a:r>
            <a:r>
              <a:rPr sz="2600" b="1" dirty="0">
                <a:latin typeface="Arial"/>
                <a:cs typeface="Arial"/>
              </a:rPr>
              <a:t>on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6387" name="object 3">
            <a:extLst>
              <a:ext uri="{FF2B5EF4-FFF2-40B4-BE49-F238E27FC236}">
                <a16:creationId xmlns:a16="http://schemas.microsoft.com/office/drawing/2014/main" id="{3B871FF0-C6EA-BD31-C244-C1121F73E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8" y="895350"/>
            <a:ext cx="7578725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en-US" sz="2000">
                <a:latin typeface="Arial" panose="020B0604020202020204" pitchFamily="34" charset="0"/>
              </a:rPr>
              <a:t>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conclusion,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this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project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not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only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equipped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participants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with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the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necessary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skills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knowledge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work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with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GenAI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language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models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but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also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highlighted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the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practical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applications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of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AI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addressing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significant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societal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challenges.</a:t>
            </a:r>
          </a:p>
          <a:p>
            <a:pPr algn="just" eaLnBrk="1" hangingPunct="1">
              <a:lnSpc>
                <a:spcPct val="96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96000"/>
              </a:lnSpc>
            </a:pPr>
            <a:r>
              <a:rPr lang="en-US" altLang="en-US" sz="2000">
                <a:latin typeface="Arial" panose="020B0604020202020204" pitchFamily="34" charset="0"/>
              </a:rPr>
              <a:t>The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integration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of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Intel®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OpenVINO™ tools further enriched the learning experience by demonstrating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the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power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of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optimized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AI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solutions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widely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accessible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hardware.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6000"/>
              </a:lnSpc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6000"/>
              </a:lnSpc>
            </a:pPr>
            <a:r>
              <a:rPr lang="en-US" altLang="en-US" sz="2000">
                <a:latin typeface="Arial" panose="020B0604020202020204" pitchFamily="34" charset="0"/>
              </a:rPr>
              <a:t>Continuous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research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development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this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field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essential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keep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up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with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the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evolving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landscape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of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AI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its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applications.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341</Words>
  <Application>Microsoft Office PowerPoint</Application>
  <PresentationFormat>On-screen Show (16:9)</PresentationFormat>
  <Paragraphs>36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Unique Idea Brief (Solution)</vt:lpstr>
      <vt:lpstr>Features Offered</vt:lpstr>
      <vt:lpstr>Process flow</vt:lpstr>
      <vt:lpstr>Architecture Diagram</vt:lpstr>
      <vt:lpstr>Technologies used</vt:lpstr>
      <vt:lpstr>Team members and contribution: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Jyothsna Abey</cp:lastModifiedBy>
  <cp:revision>6</cp:revision>
  <dcterms:created xsi:type="dcterms:W3CDTF">2024-07-05T11:03:22Z</dcterms:created>
  <dcterms:modified xsi:type="dcterms:W3CDTF">2024-07-09T10:52:20Z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2024-07-05T00:00:00Z</vt:filetime>
  </property>
  <property fmtid="{D5CDD505-2E9C-101B-9397-08002B2CF9AE}" pid="3" name="LastSaved">
    <vt:filetime>2024-07-05T00:00:00Z</vt:filetime>
  </property>
</Properties>
</file>