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60294" y="1809587"/>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Secure data hiding In image using steganography </a:t>
            </a:r>
          </a:p>
        </p:txBody>
      </p:sp>
      <p:sp>
        <p:nvSpPr>
          <p:cNvPr id="4" name="TextBox 3"/>
          <p:cNvSpPr txBox="1"/>
          <p:nvPr/>
        </p:nvSpPr>
        <p:spPr>
          <a:xfrm>
            <a:off x="819227" y="4230966"/>
            <a:ext cx="1148323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i="1" dirty="0">
                <a:solidFill>
                  <a:srgbClr val="FF0000"/>
                </a:solidFill>
                <a:latin typeface="Arial" pitchFamily="34" charset="0"/>
                <a:cs typeface="Arial" pitchFamily="34" charset="0"/>
              </a:rPr>
              <a:t>NANDINI TELE</a:t>
            </a:r>
            <a:endParaRPr lang="en-US" sz="2000" i="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i="1" dirty="0">
                <a:solidFill>
                  <a:srgbClr val="FF0000"/>
                </a:solidFill>
                <a:latin typeface="Arial"/>
                <a:cs typeface="Arial"/>
              </a:rPr>
              <a:t>NANDINI  TELE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i="1" dirty="0">
                <a:solidFill>
                  <a:srgbClr val="FF0000"/>
                </a:solidFill>
                <a:latin typeface="Arial"/>
                <a:cs typeface="Arial"/>
              </a:rPr>
              <a:t>NRI Institute of Technology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725761" y="1943040"/>
            <a:ext cx="11029616" cy="1141101"/>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78213"/>
            <a:ext cx="11029615" cy="4397137"/>
          </a:xfrm>
        </p:spPr>
        <p:txBody>
          <a:bodyPr/>
          <a:lstStyle/>
          <a:p>
            <a:pPr marL="0" indent="0">
              <a:buNone/>
            </a:pPr>
            <a:r>
              <a:rPr lang="en-US" dirty="0">
                <a:solidFill>
                  <a:srgbClr val="FF0000"/>
                </a:solidFill>
              </a:rPr>
              <a:t>https://codespaces.new/23KN1A0560/descryption.py</a:t>
            </a:r>
            <a:endParaRPr lang="en-IN" dirty="0">
              <a:solidFill>
                <a:srgbClr val="FF0000"/>
              </a:solidFill>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solidFill>
                  <a:srgbClr val="FF0000"/>
                </a:solidFill>
              </a:rPr>
              <a:t>ADAPTIVE ALGORITHMS
ANOMALY DETECTION
AUDIO AND VEDIO STEGANOGRAPHY
3D MODELS AND TEXTURES
ENHANCED SECURITY FEATURES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1372068"/>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F8E3D1B-6577-30BD-491F-328FE08D142E}"/>
              </a:ext>
            </a:extLst>
          </p:cNvPr>
          <p:cNvPicPr>
            <a:picLocks noChangeAspect="1"/>
          </p:cNvPicPr>
          <p:nvPr/>
        </p:nvPicPr>
        <p:blipFill>
          <a:blip r:embed="rId2"/>
          <a:stretch>
            <a:fillRect/>
          </a:stretch>
        </p:blipFill>
        <p:spPr>
          <a:xfrm>
            <a:off x="301186" y="614419"/>
            <a:ext cx="11686008" cy="587914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rgbClr val="FF0000"/>
                </a:solidFill>
                <a:latin typeface="Arial"/>
                <a:ea typeface="+mn-lt"/>
                <a:cs typeface="Arial"/>
              </a:rPr>
              <a:t>  </a:t>
            </a:r>
            <a:endParaRPr lang="en-US" dirty="0">
              <a:solidFill>
                <a:srgbClr val="FF0000"/>
              </a:solidFill>
              <a:latin typeface="Arial"/>
              <a:cs typeface="Arial"/>
            </a:endParaRPr>
          </a:p>
          <a:p>
            <a:pPr marL="305435" indent="-305435"/>
            <a:r>
              <a:rPr lang="en-US" sz="2000" b="1" dirty="0">
                <a:solidFill>
                  <a:srgbClr val="FF0000"/>
                </a:solidFill>
                <a:latin typeface="Arial"/>
                <a:ea typeface="+mn-lt"/>
                <a:cs typeface="Arial"/>
              </a:rPr>
              <a:t>Problem Statement </a:t>
            </a:r>
          </a:p>
          <a:p>
            <a:pPr marL="305435" indent="-305435"/>
            <a:r>
              <a:rPr lang="en-US" sz="2000" b="1" dirty="0">
                <a:solidFill>
                  <a:srgbClr val="FF0000"/>
                </a:solidFill>
                <a:latin typeface="Arial"/>
                <a:ea typeface="+mn-lt"/>
                <a:cs typeface="Arial"/>
              </a:rPr>
              <a:t>Technology used</a:t>
            </a:r>
            <a:endParaRPr lang="en-US" dirty="0">
              <a:solidFill>
                <a:srgbClr val="FF0000"/>
              </a:solidFill>
              <a:latin typeface="Arial"/>
              <a:cs typeface="Arial"/>
            </a:endParaRPr>
          </a:p>
          <a:p>
            <a:pPr marL="305435" indent="-305435"/>
            <a:r>
              <a:rPr lang="en-US" sz="2000" b="1" dirty="0">
                <a:solidFill>
                  <a:srgbClr val="FF0000"/>
                </a:solidFill>
                <a:latin typeface="Arial"/>
                <a:ea typeface="+mn-lt"/>
                <a:cs typeface="+mn-lt"/>
              </a:rPr>
              <a:t>Wow factor </a:t>
            </a:r>
            <a:endParaRPr lang="en-US" sz="2000" dirty="0">
              <a:solidFill>
                <a:srgbClr val="FF0000"/>
              </a:solidFill>
              <a:latin typeface="Arial"/>
              <a:ea typeface="+mn-lt"/>
              <a:cs typeface="+mn-lt"/>
            </a:endParaRPr>
          </a:p>
          <a:p>
            <a:pPr marL="305435" indent="-305435"/>
            <a:r>
              <a:rPr lang="en-US" sz="2000" b="1" dirty="0">
                <a:solidFill>
                  <a:srgbClr val="FF0000"/>
                </a:solidFill>
                <a:latin typeface="Arial"/>
                <a:ea typeface="+mn-lt"/>
                <a:cs typeface="+mn-lt"/>
              </a:rPr>
              <a:t>End users</a:t>
            </a:r>
          </a:p>
          <a:p>
            <a:pPr marL="305435" indent="-305435"/>
            <a:r>
              <a:rPr lang="en-US" sz="2000" b="1" dirty="0">
                <a:solidFill>
                  <a:srgbClr val="FF0000"/>
                </a:solidFill>
                <a:latin typeface="Arial"/>
                <a:ea typeface="+mn-lt"/>
                <a:cs typeface="+mn-lt"/>
              </a:rPr>
              <a:t>Result</a:t>
            </a:r>
          </a:p>
          <a:p>
            <a:pPr marL="305435" indent="-305435"/>
            <a:r>
              <a:rPr lang="en-US" sz="2000" b="1" dirty="0">
                <a:solidFill>
                  <a:srgbClr val="FF0000"/>
                </a:solidFill>
                <a:latin typeface="Arial"/>
                <a:ea typeface="+mn-lt"/>
                <a:cs typeface="+mn-lt"/>
              </a:rPr>
              <a:t>Conclusion</a:t>
            </a:r>
          </a:p>
          <a:p>
            <a:pPr marL="305435" indent="-305435"/>
            <a:r>
              <a:rPr lang="en-US" sz="2000" b="1" dirty="0">
                <a:solidFill>
                  <a:srgbClr val="FF0000"/>
                </a:solidFill>
                <a:latin typeface="Arial"/>
                <a:ea typeface="+mn-lt"/>
                <a:cs typeface="+mn-lt"/>
              </a:rPr>
              <a:t>Git-hub Link</a:t>
            </a:r>
          </a:p>
          <a:p>
            <a:pPr marL="305435" indent="-305435"/>
            <a:r>
              <a:rPr lang="en-US" sz="2000" b="1" dirty="0">
                <a:solidFill>
                  <a:srgbClr val="FF0000"/>
                </a:solidFill>
                <a:latin typeface="Arial"/>
                <a:ea typeface="+mn-lt"/>
                <a:cs typeface="+mn-lt"/>
              </a:rPr>
              <a:t>Future scope</a:t>
            </a:r>
          </a:p>
          <a:p>
            <a:pPr marL="0" indent="0">
              <a:buNone/>
            </a:pPr>
            <a:endParaRPr lang="en-US" sz="2000" b="1" dirty="0">
              <a:solidFill>
                <a:srgbClr val="FF0000"/>
              </a:solidFill>
              <a:latin typeface="Arial"/>
              <a:ea typeface="+mn-lt"/>
              <a:cs typeface="+mn-lt"/>
            </a:endParaRPr>
          </a:p>
          <a:p>
            <a:pPr marL="305435" indent="-305435"/>
            <a:endParaRPr lang="en-US" sz="2000" b="1" dirty="0">
              <a:solidFill>
                <a:srgbClr val="FF0000"/>
              </a:solidFill>
              <a:latin typeface="Arial"/>
              <a:ea typeface="+mn-lt"/>
              <a:cs typeface="+mn-lt"/>
            </a:endParaRPr>
          </a:p>
          <a:p>
            <a:pPr marL="305435" indent="-305435"/>
            <a:endParaRPr lang="en-US" dirty="0">
              <a:solidFill>
                <a:srgbClr val="FF0000"/>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1478429"/>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313232"/>
            <a:ext cx="11029615" cy="6035763"/>
          </a:xfrm>
        </p:spPr>
        <p:txBody>
          <a:bodyPr/>
          <a:lstStyle/>
          <a:p>
            <a:pPr marL="0" indent="0">
              <a:buNone/>
            </a:pPr>
            <a:r>
              <a:rPr lang="en-US" dirty="0">
                <a:solidFill>
                  <a:srgbClr val="FF0000"/>
                </a:solidFill>
              </a:rPr>
              <a:t>
The project focuses on embedding secret messages into images using steganography techniques. The goal is to provide a secure way to hide information inside images while maintaining their visual integrity. This involves developing methods to encode and decode hidden messages within images, ensuring that the hidden data is not easily detectable by unauthorized users. The project aims to enhance the security of data transmission and storage by leveraging the principles of steganography.</a:t>
            </a:r>
            <a:endParaRPr lang="en-IN" dirty="0">
              <a:solidFill>
                <a:srgbClr val="FF000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8767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TextBox 6">
            <a:extLst>
              <a:ext uri="{FF2B5EF4-FFF2-40B4-BE49-F238E27FC236}">
                <a16:creationId xmlns:a16="http://schemas.microsoft.com/office/drawing/2014/main" id="{E643C3C7-3EBB-512F-135E-E87578B43335}"/>
              </a:ext>
            </a:extLst>
          </p:cNvPr>
          <p:cNvSpPr txBox="1"/>
          <p:nvPr/>
        </p:nvSpPr>
        <p:spPr>
          <a:xfrm>
            <a:off x="838752" y="1992282"/>
            <a:ext cx="10514493" cy="3693319"/>
          </a:xfrm>
          <a:prstGeom prst="rect">
            <a:avLst/>
          </a:prstGeom>
          <a:noFill/>
        </p:spPr>
        <p:txBody>
          <a:bodyPr wrap="square">
            <a:spAutoFit/>
          </a:bodyPr>
          <a:lstStyle/>
          <a:p>
            <a:r>
              <a:rPr lang="en-US" dirty="0" err="1">
                <a:solidFill>
                  <a:srgbClr val="7030A0"/>
                </a:solidFill>
              </a:rPr>
              <a:t>Python:</a:t>
            </a:r>
            <a:r>
              <a:rPr lang="en-US" dirty="0" err="1">
                <a:solidFill>
                  <a:srgbClr val="FF0000"/>
                </a:solidFill>
              </a:rPr>
              <a:t>Widely</a:t>
            </a:r>
            <a:r>
              <a:rPr lang="en-US" dirty="0">
                <a:solidFill>
                  <a:srgbClr val="FF0000"/>
                </a:solidFill>
              </a:rPr>
              <a:t> used for developing steganography algorithms due to its simplicity and extensive libraries.</a:t>
            </a:r>
          </a:p>
          <a:p>
            <a:r>
              <a:rPr lang="en-US" dirty="0" err="1">
                <a:solidFill>
                  <a:srgbClr val="7030A0"/>
                </a:solidFill>
              </a:rPr>
              <a:t>OpenCV</a:t>
            </a:r>
            <a:r>
              <a:rPr lang="en-US" dirty="0">
                <a:solidFill>
                  <a:srgbClr val="7030A0"/>
                </a:solidFill>
              </a:rPr>
              <a:t>:</a:t>
            </a:r>
            <a:r>
              <a:rPr lang="en-US" dirty="0">
                <a:solidFill>
                  <a:srgbClr val="FF0000"/>
                </a:solidFill>
              </a:rPr>
              <a:t> A robust library for image processing, allowing for manipulation and analysis of images.</a:t>
            </a:r>
          </a:p>
          <a:p>
            <a:r>
              <a:rPr lang="en-US" dirty="0" err="1">
                <a:solidFill>
                  <a:srgbClr val="7030A0"/>
                </a:solidFill>
              </a:rPr>
              <a:t>Tkinter</a:t>
            </a:r>
            <a:r>
              <a:rPr lang="en-US" dirty="0">
                <a:solidFill>
                  <a:srgbClr val="7030A0"/>
                </a:solidFill>
              </a:rPr>
              <a:t>:</a:t>
            </a:r>
            <a:r>
              <a:rPr lang="en-US" dirty="0">
                <a:solidFill>
                  <a:srgbClr val="FF0000"/>
                </a:solidFill>
              </a:rPr>
              <a:t> A Python library used for creating graphical user interfaces (GUIs) to make the steganography application user-friendly.</a:t>
            </a:r>
          </a:p>
          <a:p>
            <a:r>
              <a:rPr lang="en-US" dirty="0">
                <a:solidFill>
                  <a:srgbClr val="7030A0"/>
                </a:solidFill>
              </a:rPr>
              <a:t>Cryptography Libraries: </a:t>
            </a:r>
            <a:r>
              <a:rPr lang="en-US" dirty="0">
                <a:solidFill>
                  <a:srgbClr val="FF0000"/>
                </a:solidFill>
              </a:rPr>
              <a:t>Libraries such as </a:t>
            </a:r>
            <a:r>
              <a:rPr lang="en-US" dirty="0" err="1">
                <a:solidFill>
                  <a:srgbClr val="FF0000"/>
                </a:solidFill>
              </a:rPr>
              <a:t>PyCryptodome</a:t>
            </a:r>
            <a:r>
              <a:rPr lang="en-US" dirty="0">
                <a:solidFill>
                  <a:srgbClr val="FF0000"/>
                </a:solidFill>
              </a:rPr>
              <a:t> or cryptography are used to encrypt hidden data before embedding it into images, adding an extra layer of security.</a:t>
            </a:r>
            <a:endParaRPr lang="en-US" dirty="0">
              <a:solidFill>
                <a:srgbClr val="7030A0"/>
              </a:solidFill>
            </a:endParaRPr>
          </a:p>
          <a:p>
            <a:r>
              <a:rPr lang="en-US" dirty="0">
                <a:solidFill>
                  <a:srgbClr val="7030A0"/>
                </a:solidFill>
              </a:rPr>
              <a:t>Image formats:</a:t>
            </a:r>
            <a:r>
              <a:rPr lang="en-US" dirty="0">
                <a:solidFill>
                  <a:srgbClr val="FF0000"/>
                </a:solidFill>
              </a:rPr>
              <a:t> Common image formats like JPEG and PNG are utilized as carriers for the hidden data.</a:t>
            </a:r>
          </a:p>
          <a:p>
            <a:r>
              <a:rPr lang="en-US" dirty="0">
                <a:solidFill>
                  <a:srgbClr val="7030A0"/>
                </a:solidFill>
              </a:rPr>
              <a:t>Least Significant Bit (LSB) Technique:</a:t>
            </a:r>
            <a:r>
              <a:rPr lang="en-US" dirty="0"/>
              <a:t> </a:t>
            </a:r>
            <a:r>
              <a:rPr lang="en-US" dirty="0">
                <a:solidFill>
                  <a:srgbClr val="FF0000"/>
                </a:solidFill>
              </a:rPr>
              <a:t>A popular method for embedding data into images by modifying the least significant bits of pixel values.</a:t>
            </a:r>
          </a:p>
          <a:p>
            <a:r>
              <a:rPr lang="en-US" dirty="0">
                <a:solidFill>
                  <a:srgbClr val="7030A0"/>
                </a:solidFill>
              </a:rPr>
              <a:t>Discrete Cosine Transform (DCT)</a:t>
            </a:r>
            <a:r>
              <a:rPr lang="en-US" dirty="0"/>
              <a:t>:</a:t>
            </a:r>
            <a:r>
              <a:rPr lang="en-US" dirty="0">
                <a:solidFill>
                  <a:srgbClr val="FF0000"/>
                </a:solidFill>
              </a:rPr>
              <a:t> Used in JPEG compression, this technique can also be employed for hiding data in the frequency domain of an image.</a:t>
            </a:r>
          </a:p>
          <a:p>
            <a:r>
              <a:rPr lang="en-US" dirty="0">
                <a:solidFill>
                  <a:srgbClr val="7030A0"/>
                </a:solidFill>
              </a:rPr>
              <a:t>Wavelet Transform: </a:t>
            </a:r>
            <a:r>
              <a:rPr lang="en-US" dirty="0">
                <a:solidFill>
                  <a:srgbClr val="FF0000"/>
                </a:solidFill>
              </a:rPr>
              <a:t>Another method for embedding data in the frequency domain, providing better resistance to image processing attacks.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29"/>
            <a:ext cx="11029616" cy="794437"/>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Content Placeholder 3">
            <a:extLst>
              <a:ext uri="{FF2B5EF4-FFF2-40B4-BE49-F238E27FC236}">
                <a16:creationId xmlns:a16="http://schemas.microsoft.com/office/drawing/2014/main" id="{28468574-4E40-2B54-D59C-7314BDBF11CF}"/>
              </a:ext>
            </a:extLst>
          </p:cNvPr>
          <p:cNvSpPr>
            <a:spLocks noGrp="1"/>
          </p:cNvSpPr>
          <p:nvPr>
            <p:ph idx="1"/>
          </p:nvPr>
        </p:nvSpPr>
        <p:spPr/>
        <p:txBody>
          <a:bodyPr>
            <a:normAutofit fontScale="85000" lnSpcReduction="20000"/>
          </a:bodyPr>
          <a:lstStyle/>
          <a:p>
            <a:r>
              <a:rPr lang="en-US" dirty="0">
                <a:solidFill>
                  <a:srgbClr val="FF0000"/>
                </a:solidFill>
              </a:rPr>
              <a:t>Incorporating “wow factors” into a project on secure data hiding in images using steganography can significantly enhance its appeal and effectiveness. Here are some innovative ideas and features that could serve as wow factors for your project:
</a:t>
            </a:r>
            <a:r>
              <a:rPr lang="en-US" dirty="0">
                <a:solidFill>
                  <a:srgbClr val="7030A0"/>
                </a:solidFill>
              </a:rPr>
              <a:t>1.Real-Time Data Hiding and Extraction</a:t>
            </a:r>
            <a:r>
              <a:rPr lang="en-US" dirty="0">
                <a:solidFill>
                  <a:srgbClr val="FF0000"/>
                </a:solidFill>
              </a:rPr>
              <a:t>
Implement a feature that allows users to hide and extract data in real-time, providing instant feedback and visualization of the changes in the image.
</a:t>
            </a:r>
            <a:r>
              <a:rPr lang="en-US" dirty="0">
                <a:solidFill>
                  <a:srgbClr val="7030A0"/>
                </a:solidFill>
              </a:rPr>
              <a:t>2. Multi-Layered Security</a:t>
            </a:r>
            <a:r>
              <a:rPr lang="en-US" dirty="0">
                <a:solidFill>
                  <a:srgbClr val="FF0000"/>
                </a:solidFill>
              </a:rPr>
              <a:t>
Combine steganography with encryption and watermarking. For example, encrypt the data before embedding it and add a digital watermark to the image to verify its </a:t>
            </a:r>
            <a:r>
              <a:rPr lang="en-US" dirty="0" err="1">
                <a:solidFill>
                  <a:srgbClr val="FF0000"/>
                </a:solidFill>
              </a:rPr>
              <a:t>authencity</a:t>
            </a:r>
            <a:r>
              <a:rPr lang="en-US" dirty="0">
                <a:solidFill>
                  <a:srgbClr val="FF0000"/>
                </a:solidFill>
              </a:rPr>
              <a:t>
</a:t>
            </a:r>
            <a:r>
              <a:rPr lang="en-US" dirty="0">
                <a:solidFill>
                  <a:srgbClr val="7030A0"/>
                </a:solidFill>
              </a:rPr>
              <a:t>3. Adaptive Steganography</a:t>
            </a:r>
            <a:r>
              <a:rPr lang="en-US" dirty="0">
                <a:solidFill>
                  <a:srgbClr val="FF0000"/>
                </a:solidFill>
              </a:rPr>
              <a:t>
Use machine learning algorithms to adaptively choose the best pixels for data embedding based on the image content, ensuring minimal distortion and maximizing capacity.
</a:t>
            </a:r>
            <a:r>
              <a:rPr lang="en-US" dirty="0">
                <a:solidFill>
                  <a:srgbClr val="7030A0"/>
                </a:solidFill>
              </a:rPr>
              <a:t>4. User –Friendly Interface with Visual Feedback</a:t>
            </a:r>
            <a:r>
              <a:rPr lang="en-US" dirty="0">
                <a:solidFill>
                  <a:srgbClr val="FF0000"/>
                </a:solidFill>
              </a:rPr>
              <a:t>
Create an intuitive graphical user interface (GUI) that visually represents the embedding process, showing how much data can be hidden and the quality of the </a:t>
            </a:r>
            <a:r>
              <a:rPr lang="en-US" dirty="0" err="1">
                <a:solidFill>
                  <a:srgbClr val="FF0000"/>
                </a:solidFill>
              </a:rPr>
              <a:t>stego</a:t>
            </a:r>
            <a:r>
              <a:rPr lang="en-US" dirty="0">
                <a:solidFill>
                  <a:srgbClr val="FF0000"/>
                </a:solidFill>
              </a:rPr>
              <a:t> image in real-time.
</a:t>
            </a:r>
            <a:r>
              <a:rPr lang="en-US" dirty="0">
                <a:solidFill>
                  <a:srgbClr val="7030A0"/>
                </a:solidFill>
              </a:rPr>
              <a:t>5. Support for Various Media Types</a:t>
            </a:r>
            <a:r>
              <a:rPr lang="en-US" dirty="0">
                <a:solidFill>
                  <a:srgbClr val="FF0000"/>
                </a:solidFill>
              </a:rPr>
              <a:t>
Extend the application to support not just images but also audio and video files, allowing users to hide data in multiple formats.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dirty="0"/>
              <a:t>
</a:t>
            </a:r>
            <a:r>
              <a:rPr lang="en-US" dirty="0">
                <a:solidFill>
                  <a:srgbClr val="7030A0"/>
                </a:solidFill>
              </a:rPr>
              <a:t>Cybersecurity Professionals: </a:t>
            </a:r>
            <a:r>
              <a:rPr lang="en-US" dirty="0">
                <a:solidFill>
                  <a:srgbClr val="FF0000"/>
                </a:solidFill>
              </a:rPr>
              <a:t>They use steganography to ensure secure communication and protect sensitive information from unauthorized access.
</a:t>
            </a:r>
            <a:r>
              <a:rPr lang="en-US" dirty="0">
                <a:solidFill>
                  <a:srgbClr val="7030A0"/>
                </a:solidFill>
              </a:rPr>
              <a:t>Journalists and Whistleblowers: </a:t>
            </a:r>
            <a:r>
              <a:rPr lang="en-US" dirty="0">
                <a:solidFill>
                  <a:srgbClr val="FF0000"/>
                </a:solidFill>
              </a:rPr>
              <a:t>For discreet data sharing, steganography provides a way to hide information within images, making it less likely to be detected.
</a:t>
            </a:r>
            <a:r>
              <a:rPr lang="en-US" dirty="0">
                <a:solidFill>
                  <a:srgbClr val="7030A0"/>
                </a:solidFill>
              </a:rPr>
              <a:t>Law Enforcement and Forensic Teams:</a:t>
            </a:r>
            <a:r>
              <a:rPr lang="en-US" dirty="0">
                <a:solidFill>
                  <a:srgbClr val="FF0000"/>
                </a:solidFill>
              </a:rPr>
              <a:t> They use steganography for evidence hiding and secure communication during investigations.
</a:t>
            </a:r>
            <a:r>
              <a:rPr lang="en-US" dirty="0">
                <a:solidFill>
                  <a:srgbClr val="7030A0"/>
                </a:solidFill>
              </a:rPr>
              <a:t>Privacy-Conscious Individuals:</a:t>
            </a:r>
            <a:r>
              <a:rPr lang="en-US" dirty="0">
                <a:solidFill>
                  <a:srgbClr val="FF0000"/>
                </a:solidFill>
              </a:rPr>
              <a:t> People who want to communicate securely and privately can use steganography to hide their messages within images.
</a:t>
            </a:r>
            <a:r>
              <a:rPr lang="en-US" dirty="0">
                <a:solidFill>
                  <a:srgbClr val="7030A0"/>
                </a:solidFill>
              </a:rPr>
              <a:t>Digital Watermarking Applications:</a:t>
            </a:r>
            <a:r>
              <a:rPr lang="en-US" dirty="0">
                <a:solidFill>
                  <a:srgbClr val="FF0000"/>
                </a:solidFill>
              </a:rPr>
              <a:t> Steganography is used to protect digital assets by embedding hidden data within images, ensuring the authenticity and ownership of the content.
These end users benefit from the security, robustness, and versatility that steganography offers in hiding and protecting sensitive information.</a:t>
            </a:r>
            <a:endParaRPr lang="en-IN" dirty="0">
              <a:solidFill>
                <a:srgbClr val="FF0000"/>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E9A976D9-D54A-0334-6C6B-DE70BC7C1F35}"/>
              </a:ext>
            </a:extLst>
          </p:cNvPr>
          <p:cNvPicPr>
            <a:picLocks noGrp="1" noChangeAspect="1"/>
          </p:cNvPicPr>
          <p:nvPr>
            <p:ph idx="1"/>
          </p:nvPr>
        </p:nvPicPr>
        <p:blipFill>
          <a:blip r:embed="rId2"/>
          <a:stretch>
            <a:fillRect/>
          </a:stretch>
        </p:blipFill>
        <p:spPr>
          <a:xfrm>
            <a:off x="581193" y="1301750"/>
            <a:ext cx="5755756" cy="5083388"/>
          </a:xfrm>
        </p:spPr>
      </p:pic>
      <p:pic>
        <p:nvPicPr>
          <p:cNvPr id="14" name="Picture 13">
            <a:extLst>
              <a:ext uri="{FF2B5EF4-FFF2-40B4-BE49-F238E27FC236}">
                <a16:creationId xmlns:a16="http://schemas.microsoft.com/office/drawing/2014/main" id="{1DD1C214-A691-442C-56C2-D7400C8AA728}"/>
              </a:ext>
            </a:extLst>
          </p:cNvPr>
          <p:cNvPicPr>
            <a:picLocks noChangeAspect="1"/>
          </p:cNvPicPr>
          <p:nvPr/>
        </p:nvPicPr>
        <p:blipFill>
          <a:blip r:embed="rId3"/>
          <a:stretch>
            <a:fillRect/>
          </a:stretch>
        </p:blipFill>
        <p:spPr>
          <a:xfrm>
            <a:off x="6698372" y="1082674"/>
            <a:ext cx="5493628" cy="530246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2E8D-2D6D-08A9-35DA-864DB69DBFC1}"/>
              </a:ext>
            </a:extLst>
          </p:cNvPr>
          <p:cNvSpPr>
            <a:spLocks noGrp="1"/>
          </p:cNvSpPr>
          <p:nvPr>
            <p:ph type="title"/>
          </p:nvPr>
        </p:nvSpPr>
        <p:spPr/>
        <p:txBody>
          <a:bodyPr/>
          <a:lstStyle/>
          <a:p>
            <a:r>
              <a:rPr lang="en-US" dirty="0">
                <a:solidFill>
                  <a:schemeClr val="accent1"/>
                </a:solidFill>
              </a:rPr>
              <a:t>Results</a:t>
            </a:r>
          </a:p>
        </p:txBody>
      </p:sp>
      <p:pic>
        <p:nvPicPr>
          <p:cNvPr id="4" name="Content Placeholder 3">
            <a:extLst>
              <a:ext uri="{FF2B5EF4-FFF2-40B4-BE49-F238E27FC236}">
                <a16:creationId xmlns:a16="http://schemas.microsoft.com/office/drawing/2014/main" id="{D1DBE98E-D0A6-25DA-0E90-B1AAD586A5E6}"/>
              </a:ext>
            </a:extLst>
          </p:cNvPr>
          <p:cNvPicPr>
            <a:picLocks noGrp="1" noChangeAspect="1"/>
          </p:cNvPicPr>
          <p:nvPr>
            <p:ph idx="1"/>
          </p:nvPr>
        </p:nvPicPr>
        <p:blipFill>
          <a:blip r:embed="rId2"/>
          <a:stretch>
            <a:fillRect/>
          </a:stretch>
        </p:blipFill>
        <p:spPr>
          <a:xfrm>
            <a:off x="493945" y="1301749"/>
            <a:ext cx="6180332" cy="5360479"/>
          </a:xfrm>
        </p:spPr>
      </p:pic>
      <p:pic>
        <p:nvPicPr>
          <p:cNvPr id="5" name="Picture 4">
            <a:extLst>
              <a:ext uri="{FF2B5EF4-FFF2-40B4-BE49-F238E27FC236}">
                <a16:creationId xmlns:a16="http://schemas.microsoft.com/office/drawing/2014/main" id="{DA2BEB63-9A02-FEBC-4279-C18F67AC5D3A}"/>
              </a:ext>
            </a:extLst>
          </p:cNvPr>
          <p:cNvPicPr>
            <a:picLocks noChangeAspect="1"/>
          </p:cNvPicPr>
          <p:nvPr/>
        </p:nvPicPr>
        <p:blipFill>
          <a:blip r:embed="rId3"/>
          <a:stretch>
            <a:fillRect/>
          </a:stretch>
        </p:blipFill>
        <p:spPr>
          <a:xfrm>
            <a:off x="6674276" y="1301748"/>
            <a:ext cx="5373155" cy="5360479"/>
          </a:xfrm>
          <a:prstGeom prst="rect">
            <a:avLst/>
          </a:prstGeom>
        </p:spPr>
      </p:pic>
    </p:spTree>
    <p:extLst>
      <p:ext uri="{BB962C8B-B14F-4D97-AF65-F5344CB8AC3E}">
        <p14:creationId xmlns:p14="http://schemas.microsoft.com/office/powerpoint/2010/main" val="61798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1557524"/>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solidFill>
                  <a:srgbClr val="FF0000"/>
                </a:solidFill>
              </a:rPr>
              <a:t>Secure data hiding in images using steganography is a powerful technique for covert communication and data protection. It leverages the invisibility of hidden data, the robustness against image transformations, and the added security from encryption to ensure that sensitive information remains confidential. The versatility and capacity of modern </a:t>
            </a:r>
            <a:r>
              <a:rPr lang="en-US" dirty="0" err="1">
                <a:solidFill>
                  <a:srgbClr val="FF0000"/>
                </a:solidFill>
              </a:rPr>
              <a:t>steganographic</a:t>
            </a:r>
            <a:r>
              <a:rPr lang="en-US" dirty="0">
                <a:solidFill>
                  <a:srgbClr val="FF0000"/>
                </a:solidFill>
              </a:rPr>
              <a:t> methods make them suitable for various applications, including cybersecurity, digital watermarking, and secure communication. With its wide range of end users, from cybersecurity professionals to privacy-conscious individuals, steganography continues to be a valuable tool in the realm of data security and privacy.</a:t>
            </a:r>
            <a:endParaRPr lang="en-IN" dirty="0">
              <a:solidFill>
                <a:srgbClr val="FF0000"/>
              </a:solidFill>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 using steganography </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Nandini T</cp:lastModifiedBy>
  <cp:revision>27</cp:revision>
  <dcterms:created xsi:type="dcterms:W3CDTF">2021-05-26T16:50:10Z</dcterms:created>
  <dcterms:modified xsi:type="dcterms:W3CDTF">2025-02-23T14:55:11Z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