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8"/>
    <p:sldId id="257" r:id="rId29"/>
    <p:sldId id="258" r:id="rId30"/>
    <p:sldId id="259" r:id="rId31"/>
    <p:sldId id="260" r:id="rId32"/>
    <p:sldId id="261" r:id="rId33"/>
    <p:sldId id="262" r:id="rId34"/>
    <p:sldId id="263" r:id="rId35"/>
    <p:sldId id="264" r:id="rId36"/>
    <p:sldId id="265" r:id="rId37"/>
    <p:sldId id="266" r:id="rId38"/>
    <p:sldId id="267" r:id="rId3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ial" charset="1" panose="020B0502020202020204"/>
      <p:regular r:id="rId10"/>
    </p:embeddedFont>
    <p:embeddedFont>
      <p:font typeface="Arial Bold" charset="1" panose="020B0802020202020204"/>
      <p:regular r:id="rId11"/>
    </p:embeddedFont>
    <p:embeddedFont>
      <p:font typeface="Arial Italics" charset="1" panose="020B0502020202090204"/>
      <p:regular r:id="rId12"/>
    </p:embeddedFont>
    <p:embeddedFont>
      <p:font typeface="Arial Bold Italics" charset="1" panose="020B0802020202090204"/>
      <p:regular r:id="rId13"/>
    </p:embeddedFont>
    <p:embeddedFont>
      <p:font typeface="Playfair Display" charset="1" panose="00000500000000000000"/>
      <p:regular r:id="rId14"/>
    </p:embeddedFont>
    <p:embeddedFont>
      <p:font typeface="Playfair Display Bold" charset="1" panose="00000800000000000000"/>
      <p:regular r:id="rId15"/>
    </p:embeddedFont>
    <p:embeddedFont>
      <p:font typeface="Playfair Display Italics" charset="1" panose="00000500000000000000"/>
      <p:regular r:id="rId16"/>
    </p:embeddedFont>
    <p:embeddedFont>
      <p:font typeface="Playfair Display Bold Italics" charset="1" panose="00000800000000000000"/>
      <p:regular r:id="rId17"/>
    </p:embeddedFont>
    <p:embeddedFont>
      <p:font typeface="Playfair Display Heavy" charset="1" panose="00000A00000000000000"/>
      <p:regular r:id="rId18"/>
    </p:embeddedFont>
    <p:embeddedFont>
      <p:font typeface="Playfair Display Heavy Italics" charset="1" panose="00000A00000000000000"/>
      <p:regular r:id="rId19"/>
    </p:embeddedFont>
    <p:embeddedFont>
      <p:font typeface="Open Sans" charset="1" panose="020B0606030504020204"/>
      <p:regular r:id="rId20"/>
    </p:embeddedFont>
    <p:embeddedFont>
      <p:font typeface="Open Sans Bold" charset="1" panose="020B0806030504020204"/>
      <p:regular r:id="rId21"/>
    </p:embeddedFont>
    <p:embeddedFont>
      <p:font typeface="Open Sans Italics" charset="1" panose="020B0606030504020204"/>
      <p:regular r:id="rId22"/>
    </p:embeddedFont>
    <p:embeddedFont>
      <p:font typeface="Open Sans Bold Italics" charset="1" panose="020B0806030504020204"/>
      <p:regular r:id="rId23"/>
    </p:embeddedFont>
    <p:embeddedFont>
      <p:font typeface="Open Sans Light" charset="1" panose="020B0306030504020204"/>
      <p:regular r:id="rId24"/>
    </p:embeddedFont>
    <p:embeddedFont>
      <p:font typeface="Open Sans Light Italics" charset="1" panose="020B0306030504020204"/>
      <p:regular r:id="rId25"/>
    </p:embeddedFont>
    <p:embeddedFont>
      <p:font typeface="Open Sans Ultra-Bold" charset="1" panose="00000000000000000000"/>
      <p:regular r:id="rId26"/>
    </p:embeddedFont>
    <p:embeddedFont>
      <p:font typeface="Open Sans Ultra-Bold Italics" charset="1" panose="000000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slides/slide1.xml" Type="http://schemas.openxmlformats.org/officeDocument/2006/relationships/slide"/><Relationship Id="rId29" Target="slides/slide2.xml" Type="http://schemas.openxmlformats.org/officeDocument/2006/relationships/slide"/><Relationship Id="rId3" Target="viewProps.xml" Type="http://schemas.openxmlformats.org/officeDocument/2006/relationships/viewProps"/><Relationship Id="rId30" Target="slides/slide3.xml" Type="http://schemas.openxmlformats.org/officeDocument/2006/relationships/slide"/><Relationship Id="rId31" Target="slides/slide4.xml" Type="http://schemas.openxmlformats.org/officeDocument/2006/relationships/slide"/><Relationship Id="rId32" Target="slides/slide5.xml" Type="http://schemas.openxmlformats.org/officeDocument/2006/relationships/slide"/><Relationship Id="rId33" Target="slides/slide6.xml" Type="http://schemas.openxmlformats.org/officeDocument/2006/relationships/slide"/><Relationship Id="rId34" Target="slides/slide7.xml" Type="http://schemas.openxmlformats.org/officeDocument/2006/relationships/slide"/><Relationship Id="rId35" Target="slides/slide8.xml" Type="http://schemas.openxmlformats.org/officeDocument/2006/relationships/slide"/><Relationship Id="rId36" Target="slides/slide9.xml" Type="http://schemas.openxmlformats.org/officeDocument/2006/relationships/slide"/><Relationship Id="rId37" Target="slides/slide10.xml" Type="http://schemas.openxmlformats.org/officeDocument/2006/relationships/slide"/><Relationship Id="rId38" Target="slides/slide11.xml" Type="http://schemas.openxmlformats.org/officeDocument/2006/relationships/slide"/><Relationship Id="rId39" Target="slides/slide1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slide1.xml><?xml version="1.0" encoding="utf-8"?>
<p:sld xmlns:p="http://schemas.openxmlformats.org/presentationml/2006/main" xmlns:a="http://schemas.openxmlformats.org/drawingml/2006/main">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a:off x="1079969" y="1004888"/>
            <a:ext cx="8115300" cy="0"/>
          </a:xfrm>
          <a:prstGeom prst="line">
            <a:avLst/>
          </a:prstGeom>
          <a:ln cap="rnd" w="47625">
            <a:solidFill>
              <a:srgbClr val="A67C5E"/>
            </a:solidFill>
            <a:prstDash val="solid"/>
            <a:headEnd type="none" len="sm" w="sm"/>
            <a:tailEnd type="none" len="sm" w="sm"/>
          </a:ln>
        </p:spPr>
      </p:sp>
      <p:sp>
        <p:nvSpPr>
          <p:cNvPr name="AutoShape 3" id="3"/>
          <p:cNvSpPr/>
          <p:nvPr/>
        </p:nvSpPr>
        <p:spPr>
          <a:xfrm rot="0">
            <a:off x="9144000" y="9210675"/>
            <a:ext cx="8115300" cy="0"/>
          </a:xfrm>
          <a:prstGeom prst="line">
            <a:avLst/>
          </a:prstGeom>
          <a:ln cap="flat" w="47625">
            <a:solidFill>
              <a:srgbClr val="A67C5E"/>
            </a:solidFill>
            <a:prstDash val="solid"/>
            <a:headEnd type="none" len="sm" w="sm"/>
            <a:tailEnd type="none" len="sm" w="sm"/>
          </a:ln>
        </p:spPr>
      </p:sp>
      <p:sp>
        <p:nvSpPr>
          <p:cNvPr name="AutoShape 4" id="4"/>
          <p:cNvSpPr/>
          <p:nvPr/>
        </p:nvSpPr>
        <p:spPr>
          <a:xfrm rot="5400000">
            <a:off x="-28294" y="2085694"/>
            <a:ext cx="2161613" cy="0"/>
          </a:xfrm>
          <a:prstGeom prst="line">
            <a:avLst/>
          </a:prstGeom>
          <a:ln cap="rnd" w="47625">
            <a:solidFill>
              <a:srgbClr val="A67C5E"/>
            </a:solidFill>
            <a:prstDash val="solid"/>
            <a:headEnd type="none" len="sm" w="sm"/>
            <a:tailEnd type="none" len="sm" w="sm"/>
          </a:ln>
        </p:spPr>
      </p:sp>
      <p:sp>
        <p:nvSpPr>
          <p:cNvPr name="AutoShape 5" id="5"/>
          <p:cNvSpPr/>
          <p:nvPr/>
        </p:nvSpPr>
        <p:spPr>
          <a:xfrm rot="5400000">
            <a:off x="16154681" y="8106056"/>
            <a:ext cx="2161613" cy="0"/>
          </a:xfrm>
          <a:prstGeom prst="line">
            <a:avLst/>
          </a:prstGeom>
          <a:ln cap="flat" w="47625">
            <a:solidFill>
              <a:srgbClr val="A67C5E"/>
            </a:solidFill>
            <a:prstDash val="solid"/>
            <a:headEnd type="none" len="sm" w="sm"/>
            <a:tailEnd type="none" len="sm" w="sm"/>
          </a:ln>
        </p:spPr>
      </p:sp>
      <p:sp>
        <p:nvSpPr>
          <p:cNvPr name="TextBox 6" id="6"/>
          <p:cNvSpPr txBox="true"/>
          <p:nvPr/>
        </p:nvSpPr>
        <p:spPr>
          <a:xfrm rot="0">
            <a:off x="2187441" y="2431682"/>
            <a:ext cx="12510790" cy="2148272"/>
          </a:xfrm>
          <a:prstGeom prst="rect">
            <a:avLst/>
          </a:prstGeom>
        </p:spPr>
        <p:txBody>
          <a:bodyPr anchor="t" rtlCol="false" tIns="0" lIns="0" bIns="0" rIns="0">
            <a:spAutoFit/>
          </a:bodyPr>
          <a:lstStyle/>
          <a:p>
            <a:pPr algn="ctr">
              <a:lnSpc>
                <a:spcPts val="7702"/>
              </a:lnSpc>
            </a:pPr>
            <a:r>
              <a:rPr lang="en-US" sz="7702" spc="154">
                <a:solidFill>
                  <a:srgbClr val="C1C1C1"/>
                </a:solidFill>
                <a:latin typeface="Arial Bold"/>
              </a:rPr>
              <a:t>PROYECTO INTEGRADOR</a:t>
            </a:r>
          </a:p>
        </p:txBody>
      </p:sp>
      <p:sp>
        <p:nvSpPr>
          <p:cNvPr name="TextBox 7" id="7"/>
          <p:cNvSpPr txBox="true"/>
          <p:nvPr/>
        </p:nvSpPr>
        <p:spPr>
          <a:xfrm rot="0">
            <a:off x="2037871" y="1056060"/>
            <a:ext cx="13361524" cy="495935"/>
          </a:xfrm>
          <a:prstGeom prst="rect">
            <a:avLst/>
          </a:prstGeom>
        </p:spPr>
        <p:txBody>
          <a:bodyPr anchor="t" rtlCol="false" tIns="0" lIns="0" bIns="0" rIns="0">
            <a:spAutoFit/>
          </a:bodyPr>
          <a:lstStyle/>
          <a:p>
            <a:pPr algn="ctr">
              <a:lnSpc>
                <a:spcPts val="3639"/>
              </a:lnSpc>
            </a:pPr>
            <a:r>
              <a:rPr lang="en-US" sz="2599">
                <a:solidFill>
                  <a:srgbClr val="C1C1C1"/>
                </a:solidFill>
                <a:latin typeface="Arial Bold"/>
              </a:rPr>
              <a:t>INSTITUTO TECNOLOGICO SUPERIOR DEL OCCIDENTE DEL ESTADO DE HIDALGO</a:t>
            </a:r>
          </a:p>
        </p:txBody>
      </p:sp>
      <p:sp>
        <p:nvSpPr>
          <p:cNvPr name="TextBox 8" id="8"/>
          <p:cNvSpPr txBox="true"/>
          <p:nvPr/>
        </p:nvSpPr>
        <p:spPr>
          <a:xfrm rot="0">
            <a:off x="2187441" y="1545025"/>
            <a:ext cx="13361524" cy="495935"/>
          </a:xfrm>
          <a:prstGeom prst="rect">
            <a:avLst/>
          </a:prstGeom>
        </p:spPr>
        <p:txBody>
          <a:bodyPr anchor="t" rtlCol="false" tIns="0" lIns="0" bIns="0" rIns="0">
            <a:spAutoFit/>
          </a:bodyPr>
          <a:lstStyle/>
          <a:p>
            <a:pPr algn="ctr">
              <a:lnSpc>
                <a:spcPts val="3639"/>
              </a:lnSpc>
            </a:pPr>
            <a:r>
              <a:rPr lang="en-US" sz="2599">
                <a:solidFill>
                  <a:srgbClr val="C7C7C6"/>
                </a:solidFill>
                <a:latin typeface="Arial Bold"/>
              </a:rPr>
              <a:t>INGENIERIA EN TECNOLOGIAS DE LA INFORMACION Y COMUNICACIONES</a:t>
            </a:r>
          </a:p>
        </p:txBody>
      </p:sp>
      <p:sp>
        <p:nvSpPr>
          <p:cNvPr name="TextBox 9" id="9"/>
          <p:cNvSpPr txBox="true"/>
          <p:nvPr/>
        </p:nvSpPr>
        <p:spPr>
          <a:xfrm rot="0">
            <a:off x="247614" y="6331730"/>
            <a:ext cx="7148321" cy="2222500"/>
          </a:xfrm>
          <a:prstGeom prst="rect">
            <a:avLst/>
          </a:prstGeom>
        </p:spPr>
        <p:txBody>
          <a:bodyPr anchor="t" rtlCol="false" tIns="0" lIns="0" bIns="0" rIns="0">
            <a:spAutoFit/>
          </a:bodyPr>
          <a:lstStyle/>
          <a:p>
            <a:pPr>
              <a:lnSpc>
                <a:spcPts val="3499"/>
              </a:lnSpc>
            </a:pPr>
            <a:r>
              <a:rPr lang="en-US" sz="2499">
                <a:solidFill>
                  <a:srgbClr val="C1C1C1"/>
                </a:solidFill>
                <a:latin typeface="Arial Bold"/>
              </a:rPr>
              <a:t>Leilany</a:t>
            </a:r>
            <a:r>
              <a:rPr lang="en-US" sz="2499">
                <a:solidFill>
                  <a:srgbClr val="C7C7C6"/>
                </a:solidFill>
                <a:latin typeface="Arial Bold"/>
              </a:rPr>
              <a:t> Aislinn Sanchez Reyes :230110166</a:t>
            </a:r>
          </a:p>
          <a:p>
            <a:pPr>
              <a:lnSpc>
                <a:spcPts val="3499"/>
              </a:lnSpc>
            </a:pPr>
            <a:r>
              <a:rPr lang="en-US" sz="2499">
                <a:solidFill>
                  <a:srgbClr val="C7C7C6"/>
                </a:solidFill>
                <a:latin typeface="Arial Bold"/>
              </a:rPr>
              <a:t>Sebastián Pérez Pérez :230110689</a:t>
            </a:r>
          </a:p>
          <a:p>
            <a:pPr>
              <a:lnSpc>
                <a:spcPts val="3499"/>
              </a:lnSpc>
            </a:pPr>
            <a:r>
              <a:rPr lang="en-US" sz="2499">
                <a:solidFill>
                  <a:srgbClr val="C7C7C6"/>
                </a:solidFill>
                <a:latin typeface="Arial Bold"/>
              </a:rPr>
              <a:t>Rosario Reyes Martínez :230110050</a:t>
            </a:r>
          </a:p>
          <a:p>
            <a:pPr>
              <a:lnSpc>
                <a:spcPts val="3499"/>
              </a:lnSpc>
            </a:pPr>
            <a:r>
              <a:rPr lang="en-US" sz="2499">
                <a:solidFill>
                  <a:srgbClr val="C7C7C6"/>
                </a:solidFill>
                <a:latin typeface="Arial Bold"/>
              </a:rPr>
              <a:t>Tadeo Arturo González Lugo :230110223</a:t>
            </a:r>
          </a:p>
          <a:p>
            <a:pPr>
              <a:lnSpc>
                <a:spcPts val="3499"/>
              </a:lnSpc>
            </a:pPr>
            <a:r>
              <a:rPr lang="en-US" sz="2499">
                <a:solidFill>
                  <a:srgbClr val="C7C7C6"/>
                </a:solidFill>
                <a:latin typeface="Arial Bold"/>
              </a:rPr>
              <a:t>Asael Manuel Otero Reyes :230110197</a:t>
            </a:r>
          </a:p>
        </p:txBody>
      </p:sp>
      <p:sp>
        <p:nvSpPr>
          <p:cNvPr name="TextBox 10" id="10"/>
          <p:cNvSpPr txBox="true"/>
          <p:nvPr/>
        </p:nvSpPr>
        <p:spPr>
          <a:xfrm rot="0">
            <a:off x="6070933" y="8687999"/>
            <a:ext cx="6680762" cy="495935"/>
          </a:xfrm>
          <a:prstGeom prst="rect">
            <a:avLst/>
          </a:prstGeom>
        </p:spPr>
        <p:txBody>
          <a:bodyPr anchor="t" rtlCol="false" tIns="0" lIns="0" bIns="0" rIns="0">
            <a:spAutoFit/>
          </a:bodyPr>
          <a:lstStyle/>
          <a:p>
            <a:pPr algn="ctr">
              <a:lnSpc>
                <a:spcPts val="3639"/>
              </a:lnSpc>
            </a:pPr>
            <a:r>
              <a:rPr lang="en-US" sz="2599">
                <a:solidFill>
                  <a:srgbClr val="C1C1C1"/>
                </a:solidFill>
                <a:latin typeface="Arial Bold"/>
              </a:rPr>
              <a:t>27 de Noviembre del 2023</a:t>
            </a:r>
          </a:p>
        </p:txBody>
      </p:sp>
      <p:sp>
        <p:nvSpPr>
          <p:cNvPr name="TextBox 11" id="11"/>
          <p:cNvSpPr txBox="true"/>
          <p:nvPr/>
        </p:nvSpPr>
        <p:spPr>
          <a:xfrm rot="0">
            <a:off x="-776017" y="5626461"/>
            <a:ext cx="13361524" cy="561975"/>
          </a:xfrm>
          <a:prstGeom prst="rect">
            <a:avLst/>
          </a:prstGeom>
        </p:spPr>
        <p:txBody>
          <a:bodyPr anchor="t" rtlCol="false" tIns="0" lIns="0" bIns="0" rIns="0">
            <a:spAutoFit/>
          </a:bodyPr>
          <a:lstStyle/>
          <a:p>
            <a:pPr algn="ctr">
              <a:lnSpc>
                <a:spcPts val="4199"/>
              </a:lnSpc>
            </a:pPr>
            <a:r>
              <a:rPr lang="en-US" sz="2999">
                <a:solidFill>
                  <a:srgbClr val="C1C1C1"/>
                </a:solidFill>
                <a:latin typeface="Arial Bold"/>
              </a:rPr>
              <a:t>Ingeniería en Tecnologías de la Información y Comunicaciones</a:t>
            </a:r>
          </a:p>
        </p:txBody>
      </p:sp>
      <p:sp>
        <p:nvSpPr>
          <p:cNvPr name="TextBox 12" id="12"/>
          <p:cNvSpPr txBox="true"/>
          <p:nvPr/>
        </p:nvSpPr>
        <p:spPr>
          <a:xfrm rot="0">
            <a:off x="-1779885" y="4865900"/>
            <a:ext cx="13361524" cy="561975"/>
          </a:xfrm>
          <a:prstGeom prst="rect">
            <a:avLst/>
          </a:prstGeom>
        </p:spPr>
        <p:txBody>
          <a:bodyPr anchor="t" rtlCol="false" tIns="0" lIns="0" bIns="0" rIns="0">
            <a:spAutoFit/>
          </a:bodyPr>
          <a:lstStyle/>
          <a:p>
            <a:pPr algn="ctr">
              <a:lnSpc>
                <a:spcPts val="4199"/>
              </a:lnSpc>
            </a:pPr>
            <a:r>
              <a:rPr lang="en-US" sz="2999">
                <a:solidFill>
                  <a:srgbClr val="C1C1C1"/>
                </a:solidFill>
                <a:latin typeface="Arial Bold"/>
              </a:rPr>
              <a:t>Software de resolución de problemas de ingeniería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0934111" y="5568258"/>
            <a:ext cx="5952670" cy="4293983"/>
          </a:xfrm>
          <a:custGeom>
            <a:avLst/>
            <a:gdLst/>
            <a:ahLst/>
            <a:cxnLst/>
            <a:rect r="r" b="b" t="t" l="l"/>
            <a:pathLst>
              <a:path h="4293983" w="5952670">
                <a:moveTo>
                  <a:pt x="0" y="0"/>
                </a:moveTo>
                <a:lnTo>
                  <a:pt x="5952670" y="0"/>
                </a:lnTo>
                <a:lnTo>
                  <a:pt x="5952670" y="4293984"/>
                </a:lnTo>
                <a:lnTo>
                  <a:pt x="0" y="4293984"/>
                </a:lnTo>
                <a:lnTo>
                  <a:pt x="0" y="0"/>
                </a:lnTo>
                <a:close/>
              </a:path>
            </a:pathLst>
          </a:custGeom>
          <a:blipFill>
            <a:blip r:embed="rId2">
              <a:alphaModFix amt="50000"/>
            </a:blip>
            <a:stretch>
              <a:fillRect l="0" t="0" r="0" b="0"/>
            </a:stretch>
          </a:blipFill>
        </p:spPr>
      </p:sp>
      <p:sp>
        <p:nvSpPr>
          <p:cNvPr name="TextBox 3" id="3"/>
          <p:cNvSpPr txBox="true"/>
          <p:nvPr/>
        </p:nvSpPr>
        <p:spPr>
          <a:xfrm rot="0">
            <a:off x="2888605" y="1360303"/>
            <a:ext cx="12510790" cy="1268158"/>
          </a:xfrm>
          <a:prstGeom prst="rect">
            <a:avLst/>
          </a:prstGeom>
        </p:spPr>
        <p:txBody>
          <a:bodyPr anchor="t" rtlCol="false" tIns="0" lIns="0" bIns="0" rIns="0">
            <a:spAutoFit/>
          </a:bodyPr>
          <a:lstStyle/>
          <a:p>
            <a:pPr algn="ctr">
              <a:lnSpc>
                <a:spcPts val="8302"/>
              </a:lnSpc>
            </a:pPr>
            <a:r>
              <a:rPr lang="en-US" sz="8302" spc="166">
                <a:solidFill>
                  <a:srgbClr val="C1C1C1"/>
                </a:solidFill>
                <a:latin typeface="Arial Bold"/>
              </a:rPr>
              <a:t>EJERCICIO 4 Y 5:</a:t>
            </a:r>
          </a:p>
        </p:txBody>
      </p:sp>
      <p:sp>
        <p:nvSpPr>
          <p:cNvPr name="TextBox 4" id="4"/>
          <p:cNvSpPr txBox="true"/>
          <p:nvPr/>
        </p:nvSpPr>
        <p:spPr>
          <a:xfrm rot="0">
            <a:off x="0" y="3456908"/>
            <a:ext cx="17882131" cy="512445"/>
          </a:xfrm>
          <a:prstGeom prst="rect">
            <a:avLst/>
          </a:prstGeom>
        </p:spPr>
        <p:txBody>
          <a:bodyPr anchor="t" rtlCol="false" tIns="0" lIns="0" bIns="0" rIns="0">
            <a:spAutoFit/>
          </a:bodyPr>
          <a:lstStyle/>
          <a:p>
            <a:pPr algn="just">
              <a:lnSpc>
                <a:spcPts val="3300"/>
              </a:lnSpc>
              <a:spcBef>
                <a:spcPct val="0"/>
              </a:spcBef>
            </a:pPr>
            <a:r>
              <a:rPr lang="en-US" sz="3300" spc="66">
                <a:solidFill>
                  <a:srgbClr val="C1C1C1"/>
                </a:solidFill>
                <a:latin typeface="Arial Bold"/>
              </a:rPr>
              <a:t>PASAR UN NÚMERO ENTERO (POSITIVO O NEGATIVO) A BINARIO.</a:t>
            </a:r>
          </a:p>
        </p:txBody>
      </p:sp>
      <p:sp>
        <p:nvSpPr>
          <p:cNvPr name="TextBox 5" id="5"/>
          <p:cNvSpPr txBox="true"/>
          <p:nvPr/>
        </p:nvSpPr>
        <p:spPr>
          <a:xfrm rot="0">
            <a:off x="0" y="4217613"/>
            <a:ext cx="17882131" cy="1350645"/>
          </a:xfrm>
          <a:prstGeom prst="rect">
            <a:avLst/>
          </a:prstGeom>
        </p:spPr>
        <p:txBody>
          <a:bodyPr anchor="t" rtlCol="false" tIns="0" lIns="0" bIns="0" rIns="0">
            <a:spAutoFit/>
          </a:bodyPr>
          <a:lstStyle/>
          <a:p>
            <a:pPr algn="just">
              <a:lnSpc>
                <a:spcPts val="3300"/>
              </a:lnSpc>
            </a:pPr>
            <a:r>
              <a:rPr lang="en-US" sz="3300" spc="66">
                <a:solidFill>
                  <a:srgbClr val="C1C1C1"/>
                </a:solidFill>
                <a:latin typeface="Arial Bold"/>
              </a:rPr>
              <a:t>ESTE EJERCICIO SE BASA EN EL CAMBIO DE NUMERO.</a:t>
            </a:r>
          </a:p>
          <a:p>
            <a:pPr algn="just">
              <a:lnSpc>
                <a:spcPts val="3300"/>
              </a:lnSpc>
              <a:spcBef>
                <a:spcPct val="0"/>
              </a:spcBef>
            </a:pPr>
            <a:r>
              <a:rPr lang="en-US" sz="3300" spc="66">
                <a:solidFill>
                  <a:srgbClr val="C1C1C1"/>
                </a:solidFill>
                <a:latin typeface="Arial Bold"/>
              </a:rPr>
              <a:t>DONDE AL INGRESAR UN NÚMERO EL PROGRAMA HARÁ LA CONVERSIÓN A UN NÚMERO BINARIO.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8272993" y="4879725"/>
            <a:ext cx="4889948" cy="4547652"/>
          </a:xfrm>
          <a:custGeom>
            <a:avLst/>
            <a:gdLst/>
            <a:ahLst/>
            <a:cxnLst/>
            <a:rect r="r" b="b" t="t" l="l"/>
            <a:pathLst>
              <a:path h="4547652" w="4889948">
                <a:moveTo>
                  <a:pt x="0" y="0"/>
                </a:moveTo>
                <a:lnTo>
                  <a:pt x="4889947" y="0"/>
                </a:lnTo>
                <a:lnTo>
                  <a:pt x="4889947" y="4547652"/>
                </a:lnTo>
                <a:lnTo>
                  <a:pt x="0" y="4547652"/>
                </a:lnTo>
                <a:lnTo>
                  <a:pt x="0" y="0"/>
                </a:lnTo>
                <a:close/>
              </a:path>
            </a:pathLst>
          </a:custGeom>
          <a:blipFill>
            <a:blip r:embed="rId2"/>
            <a:stretch>
              <a:fillRect l="0" t="0" r="0" b="0"/>
            </a:stretch>
          </a:blipFill>
        </p:spPr>
      </p:sp>
      <p:sp>
        <p:nvSpPr>
          <p:cNvPr name="TextBox 3" id="3"/>
          <p:cNvSpPr txBox="true"/>
          <p:nvPr/>
        </p:nvSpPr>
        <p:spPr>
          <a:xfrm rot="0">
            <a:off x="2888605" y="1512703"/>
            <a:ext cx="12510790" cy="1115758"/>
          </a:xfrm>
          <a:prstGeom prst="rect">
            <a:avLst/>
          </a:prstGeom>
        </p:spPr>
        <p:txBody>
          <a:bodyPr anchor="t" rtlCol="false" tIns="0" lIns="0" bIns="0" rIns="0">
            <a:spAutoFit/>
          </a:bodyPr>
          <a:lstStyle/>
          <a:p>
            <a:pPr algn="ctr">
              <a:lnSpc>
                <a:spcPts val="8302"/>
              </a:lnSpc>
            </a:pPr>
            <a:r>
              <a:rPr lang="en-US" sz="8302" spc="166">
                <a:solidFill>
                  <a:srgbClr val="C1C1C1"/>
                </a:solidFill>
                <a:latin typeface="Playfair Display Bold"/>
              </a:rPr>
              <a:t>EJERCICIO 6:</a:t>
            </a:r>
          </a:p>
        </p:txBody>
      </p:sp>
      <p:sp>
        <p:nvSpPr>
          <p:cNvPr name="TextBox 4" id="4"/>
          <p:cNvSpPr txBox="true"/>
          <p:nvPr/>
        </p:nvSpPr>
        <p:spPr>
          <a:xfrm rot="0">
            <a:off x="2213425" y="3363352"/>
            <a:ext cx="13861149" cy="1206500"/>
          </a:xfrm>
          <a:prstGeom prst="rect">
            <a:avLst/>
          </a:prstGeom>
        </p:spPr>
        <p:txBody>
          <a:bodyPr anchor="t" rtlCol="false" tIns="0" lIns="0" bIns="0" rIns="0">
            <a:spAutoFit/>
          </a:bodyPr>
          <a:lstStyle/>
          <a:p>
            <a:pPr algn="just">
              <a:lnSpc>
                <a:spcPts val="4899"/>
              </a:lnSpc>
            </a:pPr>
            <a:r>
              <a:rPr lang="en-US" sz="3499">
                <a:solidFill>
                  <a:srgbClr val="C1C1C1"/>
                </a:solidFill>
                <a:latin typeface="Open Sans"/>
              </a:rPr>
              <a:t>Dada una tabla de n Bits generar la expresión booleana  y que nos de el resultado real de salida  de la tabla.</a:t>
            </a:r>
          </a:p>
        </p:txBody>
      </p:sp>
    </p:spTree>
  </p:cSld>
  <p:clrMapOvr>
    <a:masterClrMapping/>
  </p:clrMapOvr>
</p:sld>
</file>

<file path=ppt/slides/slide12.xml><?xml version="1.0" encoding="utf-8"?>
<p:sld xmlns:p="http://schemas.openxmlformats.org/presentationml/2006/main" xmlns:a="http://schemas.openxmlformats.org/drawingml/2006/main">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2888605" y="1512703"/>
            <a:ext cx="12510790" cy="1115758"/>
          </a:xfrm>
          <a:prstGeom prst="rect">
            <a:avLst/>
          </a:prstGeom>
        </p:spPr>
        <p:txBody>
          <a:bodyPr anchor="t" rtlCol="false" tIns="0" lIns="0" bIns="0" rIns="0">
            <a:spAutoFit/>
          </a:bodyPr>
          <a:lstStyle/>
          <a:p>
            <a:pPr algn="ctr">
              <a:lnSpc>
                <a:spcPts val="8302"/>
              </a:lnSpc>
            </a:pPr>
            <a:r>
              <a:rPr lang="en-US" sz="8302" spc="166">
                <a:solidFill>
                  <a:srgbClr val="C1C1C1"/>
                </a:solidFill>
                <a:latin typeface="Playfair Display Bold"/>
              </a:rPr>
              <a:t>CONCLUSIONES:</a:t>
            </a:r>
          </a:p>
        </p:txBody>
      </p:sp>
      <p:sp>
        <p:nvSpPr>
          <p:cNvPr name="TextBox 3" id="3"/>
          <p:cNvSpPr txBox="true"/>
          <p:nvPr/>
        </p:nvSpPr>
        <p:spPr>
          <a:xfrm rot="0">
            <a:off x="600877" y="4613177"/>
            <a:ext cx="17086245" cy="1825625"/>
          </a:xfrm>
          <a:prstGeom prst="rect">
            <a:avLst/>
          </a:prstGeom>
        </p:spPr>
        <p:txBody>
          <a:bodyPr anchor="t" rtlCol="false" tIns="0" lIns="0" bIns="0" rIns="0">
            <a:spAutoFit/>
          </a:bodyPr>
          <a:lstStyle/>
          <a:p>
            <a:pPr algn="ctr">
              <a:lnSpc>
                <a:spcPts val="4899"/>
              </a:lnSpc>
            </a:pPr>
            <a:r>
              <a:rPr lang="en-US" sz="3499">
                <a:solidFill>
                  <a:srgbClr val="C1C1C1"/>
                </a:solidFill>
                <a:latin typeface="Open Sans"/>
              </a:rPr>
              <a:t>Como conclusión , la resolución de problemas matemáticos no solo se trata de encontrar la respuesta correcta, sino también de desarrollar habilidades de pensamiento crítico, razonamiento lógico y perseverancia frente a desafíos.</a:t>
            </a:r>
          </a:p>
        </p:txBody>
      </p:sp>
    </p:spTree>
  </p:cSld>
  <p:clrMapOvr>
    <a:masterClrMapping/>
  </p:clrMapOvr>
</p:sld>
</file>

<file path=ppt/slides/slide2.xml><?xml version="1.0" encoding="utf-8"?>
<p:sld xmlns:p="http://schemas.openxmlformats.org/presentationml/2006/main" xmlns:a="http://schemas.openxmlformats.org/drawingml/2006/main">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028700" y="1327982"/>
            <a:ext cx="15860456" cy="4761232"/>
          </a:xfrm>
          <a:prstGeom prst="rect">
            <a:avLst/>
          </a:prstGeom>
        </p:spPr>
        <p:txBody>
          <a:bodyPr anchor="t" rtlCol="false" tIns="0" lIns="0" bIns="0" rIns="0">
            <a:spAutoFit/>
          </a:bodyPr>
          <a:lstStyle/>
          <a:p>
            <a:pPr algn="ctr">
              <a:lnSpc>
                <a:spcPts val="9519"/>
              </a:lnSpc>
            </a:pPr>
            <a:r>
              <a:rPr lang="en-US" sz="6799">
                <a:solidFill>
                  <a:srgbClr val="C1C1C1"/>
                </a:solidFill>
                <a:latin typeface="Open Sans"/>
              </a:rPr>
              <a:t>“Nunca consideres el estudio como una obligación, sino como una oportunidad para penetrar en el bello  y maravilloso mundo del saber”  </a:t>
            </a:r>
          </a:p>
        </p:txBody>
      </p:sp>
      <p:sp>
        <p:nvSpPr>
          <p:cNvPr name="TextBox 3" id="3"/>
          <p:cNvSpPr txBox="true"/>
          <p:nvPr/>
        </p:nvSpPr>
        <p:spPr>
          <a:xfrm rot="0">
            <a:off x="9697873" y="7036181"/>
            <a:ext cx="4876991" cy="738506"/>
          </a:xfrm>
          <a:prstGeom prst="rect">
            <a:avLst/>
          </a:prstGeom>
        </p:spPr>
        <p:txBody>
          <a:bodyPr anchor="t" rtlCol="false" tIns="0" lIns="0" bIns="0" rIns="0">
            <a:spAutoFit/>
          </a:bodyPr>
          <a:lstStyle/>
          <a:p>
            <a:pPr algn="ctr">
              <a:lnSpc>
                <a:spcPts val="6019"/>
              </a:lnSpc>
            </a:pPr>
            <a:r>
              <a:rPr lang="en-US" sz="4299">
                <a:solidFill>
                  <a:srgbClr val="C1C1C1"/>
                </a:solidFill>
                <a:latin typeface="Open Sans"/>
              </a:rPr>
              <a:t>Albert  Einstein</a:t>
            </a:r>
          </a:p>
        </p:txBody>
      </p:sp>
    </p:spTree>
  </p:cSld>
  <p:clrMapOvr>
    <a:masterClrMapping/>
  </p:clrMapOvr>
</p:sld>
</file>

<file path=ppt/slides/slide3.xml><?xml version="1.0" encoding="utf-8"?>
<p:sld xmlns:p="http://schemas.openxmlformats.org/presentationml/2006/main" xmlns:a="http://schemas.openxmlformats.org/drawingml/2006/main">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425962" y="1507619"/>
          <a:ext cx="17436076" cy="8002777"/>
        </p:xfrm>
        <a:graphic>
          <a:graphicData uri="http://schemas.openxmlformats.org/drawingml/2006/table">
            <a:tbl>
              <a:tblPr/>
              <a:tblGrid>
                <a:gridCol w="9478335"/>
                <a:gridCol w="7957741"/>
              </a:tblGrid>
              <a:tr h="1484663">
                <a:tc>
                  <a:txBody>
                    <a:bodyPr anchor="t" rtlCol="false"/>
                    <a:lstStyle/>
                    <a:p>
                      <a:pPr algn="ctr">
                        <a:lnSpc>
                          <a:spcPts val="2660"/>
                        </a:lnSpc>
                        <a:defRPr/>
                      </a:pPr>
                      <a:r>
                        <a:rPr lang="en-US" sz="1900">
                          <a:solidFill>
                            <a:srgbClr val="C1C1C1"/>
                          </a:solidFill>
                          <a:latin typeface="Arial Bold"/>
                        </a:rPr>
                        <a:t>Problema 1: Dada 2 puntos  A y B  con coordenadas x1 y y1 y x2  y x1 respectivamente. Regresar la ecuación de la recta y el ángulo interno a que se forma entre el eje horizontal y la recta</a:t>
                      </a:r>
                      <a:endParaRPr lang="en-US" sz="1100"/>
                    </a:p>
                  </a:txBody>
                  <a:tcPr marL="190500" marR="190500" marT="190500" marB="190500" anchor="ctr">
                    <a:lnL cmpd="sng" algn="ctr" cap="flat" w="38100">
                      <a:solidFill>
                        <a:srgbClr val="A67C5E"/>
                      </a:solidFill>
                      <a:prstDash val="solid"/>
                      <a:round/>
                      <a:headEnd type="none" w="med" len="med"/>
                      <a:tailEnd type="none" w="med" len="med"/>
                    </a:lnL>
                    <a:lnR cmpd="sng" algn="ctr" cap="flat" w="38100">
                      <a:solidFill>
                        <a:srgbClr val="A67C5E"/>
                      </a:solidFill>
                      <a:prstDash val="solid"/>
                      <a:round/>
                      <a:headEnd type="none" w="med" len="med"/>
                      <a:tailEnd type="none" w="med" len="med"/>
                    </a:lnR>
                    <a:lnT cmpd="sng" algn="ctr" cap="flat" w="38100">
                      <a:solidFill>
                        <a:srgbClr val="A67C5E"/>
                      </a:solidFill>
                      <a:prstDash val="solid"/>
                      <a:round/>
                      <a:headEnd type="none" w="med" len="med"/>
                      <a:tailEnd type="none" w="med" len="med"/>
                    </a:lnT>
                    <a:lnB cmpd="sng" algn="ctr" cap="flat" w="38100">
                      <a:solidFill>
                        <a:srgbClr val="A67C5E"/>
                      </a:solidFill>
                      <a:prstDash val="solid"/>
                      <a:round/>
                      <a:headEnd type="none" w="med" len="med"/>
                      <a:tailEnd type="none" w="med" len="med"/>
                    </a:lnB>
                  </a:tcPr>
                </a:tc>
                <a:tc>
                  <a:txBody>
                    <a:bodyPr anchor="t" rtlCol="false"/>
                    <a:lstStyle/>
                    <a:p>
                      <a:pPr algn="ctr">
                        <a:lnSpc>
                          <a:spcPts val="3359"/>
                        </a:lnSpc>
                        <a:defRPr/>
                      </a:pPr>
                      <a:r>
                        <a:rPr lang="en-US" sz="2399">
                          <a:solidFill>
                            <a:srgbClr val="C1C1C1"/>
                          </a:solidFill>
                          <a:latin typeface="Arial Bold"/>
                        </a:rPr>
                        <a:t>Asael Manuel Otero Reyes</a:t>
                      </a:r>
                      <a:endParaRPr lang="en-US" sz="1100"/>
                    </a:p>
                  </a:txBody>
                  <a:tcPr marL="190500" marR="190500" marT="190500" marB="190500" anchor="ctr">
                    <a:lnL cmpd="sng" algn="ctr" cap="flat" w="38100">
                      <a:solidFill>
                        <a:srgbClr val="A67C5E"/>
                      </a:solidFill>
                      <a:prstDash val="solid"/>
                      <a:round/>
                      <a:headEnd type="none" w="med" len="med"/>
                      <a:tailEnd type="none" w="med" len="med"/>
                    </a:lnL>
                    <a:lnR cmpd="sng" algn="ctr" cap="flat" w="38100">
                      <a:solidFill>
                        <a:srgbClr val="A67C5E"/>
                      </a:solidFill>
                      <a:prstDash val="solid"/>
                      <a:round/>
                      <a:headEnd type="none" w="med" len="med"/>
                      <a:tailEnd type="none" w="med" len="med"/>
                    </a:lnR>
                    <a:lnT cmpd="sng" algn="ctr" cap="flat" w="38100">
                      <a:solidFill>
                        <a:srgbClr val="A67C5E"/>
                      </a:solidFill>
                      <a:prstDash val="solid"/>
                      <a:round/>
                      <a:headEnd type="none" w="med" len="med"/>
                      <a:tailEnd type="none" w="med" len="med"/>
                    </a:lnT>
                    <a:lnB cmpd="sng" algn="ctr" cap="flat" w="38100">
                      <a:solidFill>
                        <a:srgbClr val="A67C5E"/>
                      </a:solidFill>
                      <a:prstDash val="solid"/>
                      <a:round/>
                      <a:headEnd type="none" w="med" len="med"/>
                      <a:tailEnd type="none" w="med" len="med"/>
                    </a:lnB>
                  </a:tcPr>
                </a:tc>
              </a:tr>
              <a:tr h="1888488">
                <a:tc>
                  <a:txBody>
                    <a:bodyPr anchor="t" rtlCol="false"/>
                    <a:lstStyle/>
                    <a:p>
                      <a:pPr algn="ctr">
                        <a:lnSpc>
                          <a:spcPts val="2660"/>
                        </a:lnSpc>
                        <a:defRPr/>
                      </a:pPr>
                      <a:r>
                        <a:rPr lang="en-US" sz="1900">
                          <a:solidFill>
                            <a:srgbClr val="C1C1C1"/>
                          </a:solidFill>
                          <a:latin typeface="Arial Bold"/>
                        </a:rPr>
                        <a:t>Problema 2: Dada una ecuación cuadrática regresar  los valores de las raíces en caso de que estén sobre el conjunto  de números reales, en caso contrario  indicar que la solución está en el conjunto de los números complejos.</a:t>
                      </a:r>
                      <a:endParaRPr lang="en-US" sz="1100"/>
                    </a:p>
                  </a:txBody>
                  <a:tcPr marL="190500" marR="190500" marT="190500" marB="190500" anchor="ctr">
                    <a:lnL cmpd="sng" algn="ctr" cap="flat" w="38100">
                      <a:solidFill>
                        <a:srgbClr val="A67C5E"/>
                      </a:solidFill>
                      <a:prstDash val="solid"/>
                      <a:round/>
                      <a:headEnd type="none" w="med" len="med"/>
                      <a:tailEnd type="none" w="med" len="med"/>
                    </a:lnL>
                    <a:lnR cmpd="sng" algn="ctr" cap="flat" w="38100">
                      <a:solidFill>
                        <a:srgbClr val="A67C5E"/>
                      </a:solidFill>
                      <a:prstDash val="solid"/>
                      <a:round/>
                      <a:headEnd type="none" w="med" len="med"/>
                      <a:tailEnd type="none" w="med" len="med"/>
                    </a:lnR>
                    <a:lnT cmpd="sng" algn="ctr" cap="flat" w="38100">
                      <a:solidFill>
                        <a:srgbClr val="A67C5E"/>
                      </a:solidFill>
                      <a:prstDash val="solid"/>
                      <a:round/>
                      <a:headEnd type="none" w="med" len="med"/>
                      <a:tailEnd type="none" w="med" len="med"/>
                    </a:lnT>
                    <a:lnB cmpd="sng" algn="ctr" cap="flat" w="38100">
                      <a:solidFill>
                        <a:srgbClr val="A67C5E"/>
                      </a:solidFill>
                      <a:prstDash val="solid"/>
                      <a:round/>
                      <a:headEnd type="none" w="med" len="med"/>
                      <a:tailEnd type="none" w="med" len="med"/>
                    </a:lnB>
                  </a:tcPr>
                </a:tc>
                <a:tc>
                  <a:txBody>
                    <a:bodyPr anchor="t" rtlCol="false"/>
                    <a:lstStyle/>
                    <a:p>
                      <a:pPr algn="ctr">
                        <a:lnSpc>
                          <a:spcPts val="3499"/>
                        </a:lnSpc>
                        <a:defRPr/>
                      </a:pPr>
                      <a:r>
                        <a:rPr lang="en-US" sz="2499">
                          <a:solidFill>
                            <a:srgbClr val="C1C1C1"/>
                          </a:solidFill>
                          <a:latin typeface="Arial Bold"/>
                        </a:rPr>
                        <a:t>Leilany Aislinn Sanchez Reyes </a:t>
                      </a:r>
                      <a:endParaRPr lang="en-US" sz="1100"/>
                    </a:p>
                  </a:txBody>
                  <a:tcPr marL="190500" marR="190500" marT="190500" marB="190500" anchor="ctr">
                    <a:lnL cmpd="sng" algn="ctr" cap="flat" w="38100">
                      <a:solidFill>
                        <a:srgbClr val="A67C5E"/>
                      </a:solidFill>
                      <a:prstDash val="solid"/>
                      <a:round/>
                      <a:headEnd type="none" w="med" len="med"/>
                      <a:tailEnd type="none" w="med" len="med"/>
                    </a:lnL>
                    <a:lnR cmpd="sng" algn="ctr" cap="flat" w="38100">
                      <a:solidFill>
                        <a:srgbClr val="A67C5E"/>
                      </a:solidFill>
                      <a:prstDash val="solid"/>
                      <a:round/>
                      <a:headEnd type="none" w="med" len="med"/>
                      <a:tailEnd type="none" w="med" len="med"/>
                    </a:lnR>
                    <a:lnT cmpd="sng" algn="ctr" cap="flat" w="38100">
                      <a:solidFill>
                        <a:srgbClr val="A67C5E"/>
                      </a:solidFill>
                      <a:prstDash val="solid"/>
                      <a:round/>
                      <a:headEnd type="none" w="med" len="med"/>
                      <a:tailEnd type="none" w="med" len="med"/>
                    </a:lnT>
                    <a:lnB cmpd="sng" algn="ctr" cap="flat" w="38100">
                      <a:solidFill>
                        <a:srgbClr val="A67C5E"/>
                      </a:solidFill>
                      <a:prstDash val="solid"/>
                      <a:round/>
                      <a:headEnd type="none" w="med" len="med"/>
                      <a:tailEnd type="none" w="med" len="med"/>
                    </a:lnB>
                  </a:tcPr>
                </a:tc>
              </a:tr>
              <a:tr h="1489256">
                <a:tc>
                  <a:txBody>
                    <a:bodyPr anchor="t" rtlCol="false"/>
                    <a:lstStyle/>
                    <a:p>
                      <a:pPr algn="ctr">
                        <a:lnSpc>
                          <a:spcPts val="2660"/>
                        </a:lnSpc>
                        <a:defRPr/>
                      </a:pPr>
                      <a:r>
                        <a:rPr lang="en-US" sz="1900">
                          <a:solidFill>
                            <a:srgbClr val="C1C1C1"/>
                          </a:solidFill>
                          <a:latin typeface="Arial Bold"/>
                        </a:rPr>
                        <a:t>Problema 3: Dada una circunferencia con centro en el punto C con coordenadas (x1,y1) y radio r,  evaluar si un punto T con coordenadas (x2,y2) está dentro del área de la circunferencia</a:t>
                      </a:r>
                      <a:endParaRPr lang="en-US" sz="1100"/>
                    </a:p>
                  </a:txBody>
                  <a:tcPr marL="190500" marR="190500" marT="190500" marB="190500" anchor="ctr">
                    <a:lnL cmpd="sng" algn="ctr" cap="flat" w="38100">
                      <a:solidFill>
                        <a:srgbClr val="A67C5E"/>
                      </a:solidFill>
                      <a:prstDash val="solid"/>
                      <a:round/>
                      <a:headEnd type="none" w="med" len="med"/>
                      <a:tailEnd type="none" w="med" len="med"/>
                    </a:lnL>
                    <a:lnR cmpd="sng" algn="ctr" cap="flat" w="38100">
                      <a:solidFill>
                        <a:srgbClr val="A67C5E"/>
                      </a:solidFill>
                      <a:prstDash val="solid"/>
                      <a:round/>
                      <a:headEnd type="none" w="med" len="med"/>
                      <a:tailEnd type="none" w="med" len="med"/>
                    </a:lnR>
                    <a:lnT cmpd="sng" algn="ctr" cap="flat" w="38100">
                      <a:solidFill>
                        <a:srgbClr val="A67C5E"/>
                      </a:solidFill>
                      <a:prstDash val="solid"/>
                      <a:round/>
                      <a:headEnd type="none" w="med" len="med"/>
                      <a:tailEnd type="none" w="med" len="med"/>
                    </a:lnT>
                    <a:lnB cmpd="sng" algn="ctr" cap="flat" w="38100">
                      <a:solidFill>
                        <a:srgbClr val="A67C5E"/>
                      </a:solidFill>
                      <a:prstDash val="solid"/>
                      <a:round/>
                      <a:headEnd type="none" w="med" len="med"/>
                      <a:tailEnd type="none" w="med" len="med"/>
                    </a:lnB>
                  </a:tcPr>
                </a:tc>
                <a:tc>
                  <a:txBody>
                    <a:bodyPr anchor="t" rtlCol="false"/>
                    <a:lstStyle/>
                    <a:p>
                      <a:pPr algn="ctr">
                        <a:lnSpc>
                          <a:spcPts val="3499"/>
                        </a:lnSpc>
                        <a:defRPr/>
                      </a:pPr>
                      <a:r>
                        <a:rPr lang="en-US" sz="2499">
                          <a:solidFill>
                            <a:srgbClr val="C1C1C1"/>
                          </a:solidFill>
                          <a:latin typeface="Arial Bold"/>
                        </a:rPr>
                        <a:t>Rosario Reyes Martínez </a:t>
                      </a:r>
                      <a:endParaRPr lang="en-US" sz="1100"/>
                    </a:p>
                  </a:txBody>
                  <a:tcPr marL="190500" marR="190500" marT="190500" marB="190500" anchor="ctr">
                    <a:lnL cmpd="sng" algn="ctr" cap="flat" w="38100">
                      <a:solidFill>
                        <a:srgbClr val="A67C5E"/>
                      </a:solidFill>
                      <a:prstDash val="solid"/>
                      <a:round/>
                      <a:headEnd type="none" w="med" len="med"/>
                      <a:tailEnd type="none" w="med" len="med"/>
                    </a:lnL>
                    <a:lnR cmpd="sng" algn="ctr" cap="flat" w="38100">
                      <a:solidFill>
                        <a:srgbClr val="A67C5E"/>
                      </a:solidFill>
                      <a:prstDash val="solid"/>
                      <a:round/>
                      <a:headEnd type="none" w="med" len="med"/>
                      <a:tailEnd type="none" w="med" len="med"/>
                    </a:lnR>
                    <a:lnT cmpd="sng" algn="ctr" cap="flat" w="38100">
                      <a:solidFill>
                        <a:srgbClr val="A67C5E"/>
                      </a:solidFill>
                      <a:prstDash val="solid"/>
                      <a:round/>
                      <a:headEnd type="none" w="med" len="med"/>
                      <a:tailEnd type="none" w="med" len="med"/>
                    </a:lnT>
                    <a:lnB cmpd="sng" algn="ctr" cap="flat" w="38100">
                      <a:solidFill>
                        <a:srgbClr val="A67C5E"/>
                      </a:solidFill>
                      <a:prstDash val="solid"/>
                      <a:round/>
                      <a:headEnd type="none" w="med" len="med"/>
                      <a:tailEnd type="none" w="med" len="med"/>
                    </a:lnB>
                  </a:tcPr>
                </a:tc>
              </a:tr>
              <a:tr h="1110185">
                <a:tc>
                  <a:txBody>
                    <a:bodyPr anchor="t" rtlCol="false"/>
                    <a:lstStyle/>
                    <a:p>
                      <a:pPr algn="ctr">
                        <a:lnSpc>
                          <a:spcPts val="2660"/>
                        </a:lnSpc>
                        <a:defRPr/>
                      </a:pPr>
                      <a:r>
                        <a:rPr lang="en-US" sz="1900">
                          <a:solidFill>
                            <a:srgbClr val="C1C1C1"/>
                          </a:solidFill>
                          <a:latin typeface="Arial Bold"/>
                        </a:rPr>
                        <a:t>Problema 4: Dado un numero decimal entero positivo o negativo regresar su equivalente en binario</a:t>
                      </a:r>
                      <a:endParaRPr lang="en-US" sz="1100"/>
                    </a:p>
                  </a:txBody>
                  <a:tcPr marL="190500" marR="190500" marT="190500" marB="190500" anchor="ctr">
                    <a:lnL cmpd="sng" algn="ctr" cap="flat" w="38100">
                      <a:solidFill>
                        <a:srgbClr val="A67C5E"/>
                      </a:solidFill>
                      <a:prstDash val="solid"/>
                      <a:round/>
                      <a:headEnd type="none" w="med" len="med"/>
                      <a:tailEnd type="none" w="med" len="med"/>
                    </a:lnL>
                    <a:lnR cmpd="sng" algn="ctr" cap="flat" w="38100">
                      <a:solidFill>
                        <a:srgbClr val="A67C5E"/>
                      </a:solidFill>
                      <a:prstDash val="solid"/>
                      <a:round/>
                      <a:headEnd type="none" w="med" len="med"/>
                      <a:tailEnd type="none" w="med" len="med"/>
                    </a:lnR>
                    <a:lnT cmpd="sng" algn="ctr" cap="flat" w="38100">
                      <a:solidFill>
                        <a:srgbClr val="A67C5E"/>
                      </a:solidFill>
                      <a:prstDash val="solid"/>
                      <a:round/>
                      <a:headEnd type="none" w="med" len="med"/>
                      <a:tailEnd type="none" w="med" len="med"/>
                    </a:lnT>
                    <a:lnB cmpd="sng" algn="ctr" cap="flat" w="38100">
                      <a:solidFill>
                        <a:srgbClr val="A67C5E"/>
                      </a:solidFill>
                      <a:prstDash val="solid"/>
                      <a:round/>
                      <a:headEnd type="none" w="med" len="med"/>
                      <a:tailEnd type="none" w="med" len="med"/>
                    </a:lnB>
                  </a:tcPr>
                </a:tc>
                <a:tc>
                  <a:txBody>
                    <a:bodyPr anchor="t" rtlCol="false"/>
                    <a:lstStyle/>
                    <a:p>
                      <a:pPr algn="ctr">
                        <a:lnSpc>
                          <a:spcPts val="3499"/>
                        </a:lnSpc>
                        <a:defRPr/>
                      </a:pPr>
                      <a:r>
                        <a:rPr lang="en-US" sz="2499">
                          <a:solidFill>
                            <a:srgbClr val="C1C1C1"/>
                          </a:solidFill>
                          <a:latin typeface="Arial Bold"/>
                        </a:rPr>
                        <a:t>Tadeo Arturo González Lugo </a:t>
                      </a:r>
                      <a:endParaRPr lang="en-US" sz="1100"/>
                    </a:p>
                  </a:txBody>
                  <a:tcPr marL="190500" marR="190500" marT="190500" marB="190500" anchor="ctr">
                    <a:lnL cmpd="sng" algn="ctr" cap="flat" w="38100">
                      <a:solidFill>
                        <a:srgbClr val="A67C5E"/>
                      </a:solidFill>
                      <a:prstDash val="solid"/>
                      <a:round/>
                      <a:headEnd type="none" w="med" len="med"/>
                      <a:tailEnd type="none" w="med" len="med"/>
                    </a:lnL>
                    <a:lnR cmpd="sng" algn="ctr" cap="flat" w="38100">
                      <a:solidFill>
                        <a:srgbClr val="A67C5E"/>
                      </a:solidFill>
                      <a:prstDash val="solid"/>
                      <a:round/>
                      <a:headEnd type="none" w="med" len="med"/>
                      <a:tailEnd type="none" w="med" len="med"/>
                    </a:lnR>
                    <a:lnT cmpd="sng" algn="ctr" cap="flat" w="38100">
                      <a:solidFill>
                        <a:srgbClr val="A67C5E"/>
                      </a:solidFill>
                      <a:prstDash val="solid"/>
                      <a:round/>
                      <a:headEnd type="none" w="med" len="med"/>
                      <a:tailEnd type="none" w="med" len="med"/>
                    </a:lnT>
                    <a:lnB cmpd="sng" algn="ctr" cap="flat" w="38100">
                      <a:solidFill>
                        <a:srgbClr val="A67C5E"/>
                      </a:solidFill>
                      <a:prstDash val="solid"/>
                      <a:round/>
                      <a:headEnd type="none" w="med" len="med"/>
                      <a:tailEnd type="none" w="med" len="med"/>
                    </a:lnB>
                  </a:tcPr>
                </a:tc>
              </a:tr>
              <a:tr h="1149693">
                <a:tc>
                  <a:txBody>
                    <a:bodyPr anchor="t" rtlCol="false"/>
                    <a:lstStyle/>
                    <a:p>
                      <a:pPr algn="ctr">
                        <a:lnSpc>
                          <a:spcPts val="2660"/>
                        </a:lnSpc>
                        <a:defRPr/>
                      </a:pPr>
                      <a:r>
                        <a:rPr lang="en-US" sz="1900">
                          <a:solidFill>
                            <a:srgbClr val="C1C1C1"/>
                          </a:solidFill>
                          <a:latin typeface="Arial Bold"/>
                        </a:rPr>
                        <a:t>Problema 5: Dado un número binario de n bits regresar su equivalente en decimal.</a:t>
                      </a:r>
                      <a:endParaRPr lang="en-US" sz="1100"/>
                    </a:p>
                  </a:txBody>
                  <a:tcPr marL="190500" marR="190500" marT="190500" marB="190500" anchor="ctr">
                    <a:lnL cmpd="sng" algn="ctr" cap="flat" w="38100">
                      <a:solidFill>
                        <a:srgbClr val="A67C5E"/>
                      </a:solidFill>
                      <a:prstDash val="solid"/>
                      <a:round/>
                      <a:headEnd type="none" w="med" len="med"/>
                      <a:tailEnd type="none" w="med" len="med"/>
                    </a:lnL>
                    <a:lnR cmpd="sng" algn="ctr" cap="flat" w="38100">
                      <a:solidFill>
                        <a:srgbClr val="A67C5E"/>
                      </a:solidFill>
                      <a:prstDash val="solid"/>
                      <a:round/>
                      <a:headEnd type="none" w="med" len="med"/>
                      <a:tailEnd type="none" w="med" len="med"/>
                    </a:lnR>
                    <a:lnT cmpd="sng" algn="ctr" cap="flat" w="38100">
                      <a:solidFill>
                        <a:srgbClr val="A67C5E"/>
                      </a:solidFill>
                      <a:prstDash val="solid"/>
                      <a:round/>
                      <a:headEnd type="none" w="med" len="med"/>
                      <a:tailEnd type="none" w="med" len="med"/>
                    </a:lnT>
                    <a:lnB cmpd="sng" algn="ctr" cap="flat" w="38100">
                      <a:solidFill>
                        <a:srgbClr val="A67C5E"/>
                      </a:solidFill>
                      <a:prstDash val="solid"/>
                      <a:round/>
                      <a:headEnd type="none" w="med" len="med"/>
                      <a:tailEnd type="none" w="med" len="med"/>
                    </a:lnB>
                  </a:tcPr>
                </a:tc>
                <a:tc>
                  <a:txBody>
                    <a:bodyPr anchor="t" rtlCol="false"/>
                    <a:lstStyle/>
                    <a:p>
                      <a:pPr algn="ctr">
                        <a:lnSpc>
                          <a:spcPts val="3499"/>
                        </a:lnSpc>
                        <a:defRPr/>
                      </a:pPr>
                      <a:r>
                        <a:rPr lang="en-US" sz="2499">
                          <a:solidFill>
                            <a:srgbClr val="C1C1C1"/>
                          </a:solidFill>
                          <a:latin typeface="Arial Bold"/>
                        </a:rPr>
                        <a:t>Sebastián Pérez Pérez </a:t>
                      </a:r>
                      <a:endParaRPr lang="en-US" sz="1100"/>
                    </a:p>
                  </a:txBody>
                  <a:tcPr marL="190500" marR="190500" marT="190500" marB="190500" anchor="ctr">
                    <a:lnL cmpd="sng" algn="ctr" cap="flat" w="38100">
                      <a:solidFill>
                        <a:srgbClr val="A67C5E"/>
                      </a:solidFill>
                      <a:prstDash val="solid"/>
                      <a:round/>
                      <a:headEnd type="none" w="med" len="med"/>
                      <a:tailEnd type="none" w="med" len="med"/>
                    </a:lnL>
                    <a:lnR cmpd="sng" algn="ctr" cap="flat" w="38100">
                      <a:solidFill>
                        <a:srgbClr val="A67C5E"/>
                      </a:solidFill>
                      <a:prstDash val="solid"/>
                      <a:round/>
                      <a:headEnd type="none" w="med" len="med"/>
                      <a:tailEnd type="none" w="med" len="med"/>
                    </a:lnR>
                    <a:lnT cmpd="sng" algn="ctr" cap="flat" w="38100">
                      <a:solidFill>
                        <a:srgbClr val="A67C5E"/>
                      </a:solidFill>
                      <a:prstDash val="solid"/>
                      <a:round/>
                      <a:headEnd type="none" w="med" len="med"/>
                      <a:tailEnd type="none" w="med" len="med"/>
                    </a:lnT>
                    <a:lnB cmpd="sng" algn="ctr" cap="flat" w="38100">
                      <a:solidFill>
                        <a:srgbClr val="A67C5E"/>
                      </a:solidFill>
                      <a:prstDash val="solid"/>
                      <a:round/>
                      <a:headEnd type="none" w="med" len="med"/>
                      <a:tailEnd type="none" w="med" len="med"/>
                    </a:lnB>
                  </a:tcPr>
                </a:tc>
              </a:tr>
              <a:tr h="880492">
                <a:tc>
                  <a:txBody>
                    <a:bodyPr anchor="t" rtlCol="false"/>
                    <a:lstStyle/>
                    <a:p>
                      <a:pPr algn="ctr">
                        <a:lnSpc>
                          <a:spcPts val="2660"/>
                        </a:lnSpc>
                        <a:defRPr/>
                      </a:pPr>
                      <a:r>
                        <a:rPr lang="en-US" sz="1900">
                          <a:solidFill>
                            <a:srgbClr val="C1C1C1"/>
                          </a:solidFill>
                          <a:latin typeface="Arial Bold"/>
                        </a:rPr>
                        <a:t>Problema 6:</a:t>
                      </a:r>
                      <a:endParaRPr lang="en-US" sz="1100"/>
                    </a:p>
                  </a:txBody>
                  <a:tcPr marL="190500" marR="190500" marT="190500" marB="190500" anchor="ctr">
                    <a:lnL cmpd="sng" algn="ctr" cap="flat" w="38100">
                      <a:solidFill>
                        <a:srgbClr val="A67C5E"/>
                      </a:solidFill>
                      <a:prstDash val="solid"/>
                      <a:round/>
                      <a:headEnd type="none" w="med" len="med"/>
                      <a:tailEnd type="none" w="med" len="med"/>
                    </a:lnL>
                    <a:lnR cmpd="sng" algn="ctr" cap="flat" w="38100">
                      <a:solidFill>
                        <a:srgbClr val="A67C5E"/>
                      </a:solidFill>
                      <a:prstDash val="solid"/>
                      <a:round/>
                      <a:headEnd type="none" w="med" len="med"/>
                      <a:tailEnd type="none" w="med" len="med"/>
                    </a:lnR>
                    <a:lnT cmpd="sng" algn="ctr" cap="flat" w="38100">
                      <a:solidFill>
                        <a:srgbClr val="A67C5E"/>
                      </a:solidFill>
                      <a:prstDash val="solid"/>
                      <a:round/>
                      <a:headEnd type="none" w="med" len="med"/>
                      <a:tailEnd type="none" w="med" len="med"/>
                    </a:lnT>
                    <a:lnB cmpd="sng" algn="ctr" cap="flat" w="38100">
                      <a:solidFill>
                        <a:srgbClr val="A67C5E"/>
                      </a:solidFill>
                      <a:prstDash val="solid"/>
                      <a:round/>
                      <a:headEnd type="none" w="med" len="med"/>
                      <a:tailEnd type="none" w="med" len="med"/>
                    </a:lnB>
                  </a:tcPr>
                </a:tc>
                <a:tc>
                  <a:txBody>
                    <a:bodyPr anchor="t" rtlCol="false"/>
                    <a:lstStyle/>
                    <a:p>
                      <a:pPr algn="ctr">
                        <a:lnSpc>
                          <a:spcPts val="3499"/>
                        </a:lnSpc>
                        <a:defRPr/>
                      </a:pPr>
                      <a:r>
                        <a:rPr lang="en-US" sz="2499">
                          <a:solidFill>
                            <a:srgbClr val="C1C1C1"/>
                          </a:solidFill>
                          <a:latin typeface="Arial Bold"/>
                        </a:rPr>
                        <a:t>Rosario Reyes Martínez </a:t>
                      </a:r>
                      <a:endParaRPr lang="en-US" sz="1100"/>
                    </a:p>
                  </a:txBody>
                  <a:tcPr marL="190500" marR="190500" marT="190500" marB="190500" anchor="ctr">
                    <a:lnL cmpd="sng" algn="ctr" cap="flat" w="38100">
                      <a:solidFill>
                        <a:srgbClr val="A67C5E"/>
                      </a:solidFill>
                      <a:prstDash val="solid"/>
                      <a:round/>
                      <a:headEnd type="none" w="med" len="med"/>
                      <a:tailEnd type="none" w="med" len="med"/>
                    </a:lnL>
                    <a:lnR cmpd="sng" algn="ctr" cap="flat" w="38100">
                      <a:solidFill>
                        <a:srgbClr val="A67C5E"/>
                      </a:solidFill>
                      <a:prstDash val="solid"/>
                      <a:round/>
                      <a:headEnd type="none" w="med" len="med"/>
                      <a:tailEnd type="none" w="med" len="med"/>
                    </a:lnR>
                    <a:lnT cmpd="sng" algn="ctr" cap="flat" w="38100">
                      <a:solidFill>
                        <a:srgbClr val="A67C5E"/>
                      </a:solidFill>
                      <a:prstDash val="solid"/>
                      <a:round/>
                      <a:headEnd type="none" w="med" len="med"/>
                      <a:tailEnd type="none" w="med" len="med"/>
                    </a:lnT>
                    <a:lnB cmpd="sng" algn="ctr" cap="flat" w="38100">
                      <a:solidFill>
                        <a:srgbClr val="A67C5E"/>
                      </a:solidFill>
                      <a:prstDash val="solid"/>
                      <a:round/>
                      <a:headEnd type="none" w="med" len="med"/>
                      <a:tailEnd type="none" w="med" len="med"/>
                    </a:lnB>
                  </a:tcPr>
                </a:tc>
              </a:tr>
            </a:tbl>
          </a:graphicData>
        </a:graphic>
      </p:graphicFrame>
      <p:sp>
        <p:nvSpPr>
          <p:cNvPr name="TextBox 3" id="3"/>
          <p:cNvSpPr txBox="true"/>
          <p:nvPr/>
        </p:nvSpPr>
        <p:spPr>
          <a:xfrm rot="0">
            <a:off x="565130" y="401615"/>
            <a:ext cx="17157740" cy="948055"/>
          </a:xfrm>
          <a:prstGeom prst="rect">
            <a:avLst/>
          </a:prstGeom>
        </p:spPr>
        <p:txBody>
          <a:bodyPr anchor="t" rtlCol="false" tIns="0" lIns="0" bIns="0" rIns="0">
            <a:spAutoFit/>
          </a:bodyPr>
          <a:lstStyle/>
          <a:p>
            <a:pPr algn="ctr">
              <a:lnSpc>
                <a:spcPts val="6200"/>
              </a:lnSpc>
              <a:spcBef>
                <a:spcPct val="0"/>
              </a:spcBef>
            </a:pPr>
            <a:r>
              <a:rPr lang="en-US" sz="6200" spc="124">
                <a:solidFill>
                  <a:srgbClr val="C1C1C1"/>
                </a:solidFill>
                <a:latin typeface="Arial Bold"/>
              </a:rPr>
              <a:t>TABLA DE ACCIGNACION DE PROBLEMAS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rot="0">
            <a:off x="1028700" y="1028700"/>
            <a:ext cx="8115300" cy="0"/>
          </a:xfrm>
          <a:prstGeom prst="line">
            <a:avLst/>
          </a:prstGeom>
          <a:ln cap="rnd" w="47625">
            <a:solidFill>
              <a:srgbClr val="A67C5E"/>
            </a:solidFill>
            <a:prstDash val="solid"/>
            <a:headEnd type="none" len="sm" w="sm"/>
            <a:tailEnd type="none" len="sm" w="sm"/>
          </a:ln>
        </p:spPr>
      </p:sp>
      <p:sp>
        <p:nvSpPr>
          <p:cNvPr name="AutoShape 3" id="3"/>
          <p:cNvSpPr/>
          <p:nvPr/>
        </p:nvSpPr>
        <p:spPr>
          <a:xfrm>
            <a:off x="9720842" y="9859400"/>
            <a:ext cx="8115300" cy="0"/>
          </a:xfrm>
          <a:prstGeom prst="line">
            <a:avLst/>
          </a:prstGeom>
          <a:ln cap="flat" w="47625">
            <a:solidFill>
              <a:srgbClr val="A67C5E"/>
            </a:solidFill>
            <a:prstDash val="solid"/>
            <a:headEnd type="none" len="sm" w="sm"/>
            <a:tailEnd type="none" len="sm" w="sm"/>
          </a:ln>
        </p:spPr>
      </p:sp>
      <p:sp>
        <p:nvSpPr>
          <p:cNvPr name="AutoShape 4" id="4"/>
          <p:cNvSpPr/>
          <p:nvPr/>
        </p:nvSpPr>
        <p:spPr>
          <a:xfrm rot="5400000">
            <a:off x="-28294" y="2085694"/>
            <a:ext cx="2161613" cy="0"/>
          </a:xfrm>
          <a:prstGeom prst="line">
            <a:avLst/>
          </a:prstGeom>
          <a:ln cap="rnd" w="47625">
            <a:solidFill>
              <a:srgbClr val="A67C5E"/>
            </a:solidFill>
            <a:prstDash val="solid"/>
            <a:headEnd type="none" len="sm" w="sm"/>
            <a:tailEnd type="none" len="sm" w="sm"/>
          </a:ln>
        </p:spPr>
      </p:sp>
      <p:sp>
        <p:nvSpPr>
          <p:cNvPr name="Freeform 5" id="5"/>
          <p:cNvSpPr/>
          <p:nvPr/>
        </p:nvSpPr>
        <p:spPr>
          <a:xfrm flipH="false" flipV="false" rot="0">
            <a:off x="5620312" y="4894217"/>
            <a:ext cx="7347857" cy="4114800"/>
          </a:xfrm>
          <a:custGeom>
            <a:avLst/>
            <a:gdLst/>
            <a:ahLst/>
            <a:cxnLst/>
            <a:rect r="r" b="b" t="t" l="l"/>
            <a:pathLst>
              <a:path h="4114800" w="7347857">
                <a:moveTo>
                  <a:pt x="0" y="0"/>
                </a:moveTo>
                <a:lnTo>
                  <a:pt x="7347858" y="0"/>
                </a:lnTo>
                <a:lnTo>
                  <a:pt x="7347858" y="4114800"/>
                </a:lnTo>
                <a:lnTo>
                  <a:pt x="0" y="4114800"/>
                </a:lnTo>
                <a:lnTo>
                  <a:pt x="0" y="0"/>
                </a:lnTo>
                <a:close/>
              </a:path>
            </a:pathLst>
          </a:custGeom>
          <a:blipFill>
            <a:blip r:embed="rId2">
              <a:alphaModFix amt="59000"/>
            </a:blip>
            <a:stretch>
              <a:fillRect l="0" t="0" r="0" b="0"/>
            </a:stretch>
          </a:blipFill>
        </p:spPr>
      </p:sp>
      <p:sp>
        <p:nvSpPr>
          <p:cNvPr name="TextBox 6" id="6"/>
          <p:cNvSpPr txBox="true"/>
          <p:nvPr/>
        </p:nvSpPr>
        <p:spPr>
          <a:xfrm rot="0">
            <a:off x="2888605" y="1751753"/>
            <a:ext cx="12510790" cy="1655493"/>
          </a:xfrm>
          <a:prstGeom prst="rect">
            <a:avLst/>
          </a:prstGeom>
        </p:spPr>
        <p:txBody>
          <a:bodyPr anchor="t" rtlCol="false" tIns="0" lIns="0" bIns="0" rIns="0">
            <a:spAutoFit/>
          </a:bodyPr>
          <a:lstStyle/>
          <a:p>
            <a:pPr algn="ctr">
              <a:lnSpc>
                <a:spcPts val="10801"/>
              </a:lnSpc>
            </a:pPr>
            <a:r>
              <a:rPr lang="en-US" sz="10801" spc="216">
                <a:solidFill>
                  <a:srgbClr val="C1C1C1"/>
                </a:solidFill>
                <a:latin typeface="Arial Bold"/>
              </a:rPr>
              <a:t>OBJETIVO</a:t>
            </a:r>
          </a:p>
        </p:txBody>
      </p:sp>
      <p:sp>
        <p:nvSpPr>
          <p:cNvPr name="TextBox 7" id="7"/>
          <p:cNvSpPr txBox="true"/>
          <p:nvPr/>
        </p:nvSpPr>
        <p:spPr>
          <a:xfrm rot="0">
            <a:off x="3264634" y="3656005"/>
            <a:ext cx="11758732" cy="932816"/>
          </a:xfrm>
          <a:prstGeom prst="rect">
            <a:avLst/>
          </a:prstGeom>
        </p:spPr>
        <p:txBody>
          <a:bodyPr anchor="t" rtlCol="false" tIns="0" lIns="0" bIns="0" rIns="0">
            <a:spAutoFit/>
          </a:bodyPr>
          <a:lstStyle/>
          <a:p>
            <a:pPr algn="ctr">
              <a:lnSpc>
                <a:spcPts val="6859"/>
              </a:lnSpc>
            </a:pPr>
            <a:r>
              <a:rPr lang="en-US" sz="4899">
                <a:solidFill>
                  <a:srgbClr val="C1C1C1"/>
                </a:solidFill>
                <a:latin typeface="Arial"/>
              </a:rPr>
              <a:t>Dar solución a los problemas planteados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3943793" y="3028302"/>
            <a:ext cx="12361322" cy="6489694"/>
          </a:xfrm>
          <a:custGeom>
            <a:avLst/>
            <a:gdLst/>
            <a:ahLst/>
            <a:cxnLst/>
            <a:rect r="r" b="b" t="t" l="l"/>
            <a:pathLst>
              <a:path h="6489694" w="12361322">
                <a:moveTo>
                  <a:pt x="0" y="0"/>
                </a:moveTo>
                <a:lnTo>
                  <a:pt x="12361321" y="0"/>
                </a:lnTo>
                <a:lnTo>
                  <a:pt x="12361321" y="6489694"/>
                </a:lnTo>
                <a:lnTo>
                  <a:pt x="0" y="6489694"/>
                </a:lnTo>
                <a:lnTo>
                  <a:pt x="0" y="0"/>
                </a:lnTo>
                <a:close/>
              </a:path>
            </a:pathLst>
          </a:custGeom>
          <a:blipFill>
            <a:blip r:embed="rId2"/>
            <a:stretch>
              <a:fillRect l="0" t="0" r="0" b="0"/>
            </a:stretch>
          </a:blipFill>
        </p:spPr>
      </p:sp>
      <p:sp>
        <p:nvSpPr>
          <p:cNvPr name="TextBox 3" id="3"/>
          <p:cNvSpPr txBox="true"/>
          <p:nvPr/>
        </p:nvSpPr>
        <p:spPr>
          <a:xfrm rot="-5400000">
            <a:off x="-2649164" y="3624566"/>
            <a:ext cx="7956706" cy="3037867"/>
          </a:xfrm>
          <a:prstGeom prst="rect">
            <a:avLst/>
          </a:prstGeom>
        </p:spPr>
        <p:txBody>
          <a:bodyPr anchor="t" rtlCol="false" tIns="0" lIns="0" bIns="0" rIns="0">
            <a:spAutoFit/>
          </a:bodyPr>
          <a:lstStyle/>
          <a:p>
            <a:pPr algn="ctr">
              <a:lnSpc>
                <a:spcPts val="11583"/>
              </a:lnSpc>
            </a:pPr>
            <a:r>
              <a:rPr lang="en-US" sz="8273">
                <a:solidFill>
                  <a:srgbClr val="A67C5E"/>
                </a:solidFill>
                <a:latin typeface="Arial Bold"/>
              </a:rPr>
              <a:t>METODOLOGÍA DE LAS 6D</a:t>
            </a:r>
          </a:p>
        </p:txBody>
      </p:sp>
      <p:sp>
        <p:nvSpPr>
          <p:cNvPr name="TextBox 4" id="4"/>
          <p:cNvSpPr txBox="true"/>
          <p:nvPr/>
        </p:nvSpPr>
        <p:spPr>
          <a:xfrm rot="0">
            <a:off x="4795010" y="1208393"/>
            <a:ext cx="11510105" cy="1819910"/>
          </a:xfrm>
          <a:prstGeom prst="rect">
            <a:avLst/>
          </a:prstGeom>
        </p:spPr>
        <p:txBody>
          <a:bodyPr anchor="t" rtlCol="false" tIns="0" lIns="0" bIns="0" rIns="0">
            <a:spAutoFit/>
          </a:bodyPr>
          <a:lstStyle/>
          <a:p>
            <a:pPr algn="ctr">
              <a:lnSpc>
                <a:spcPts val="3640"/>
              </a:lnSpc>
            </a:pPr>
            <a:r>
              <a:rPr lang="en-US" sz="2600">
                <a:solidFill>
                  <a:srgbClr val="FFFFFF"/>
                </a:solidFill>
                <a:latin typeface="Open Sans Bold"/>
              </a:rPr>
              <a:t>La metodología de las 6D es un enfoque que se utiliza para organizar y presentar información de manera estructurada y efectiva. Estas seis dimensiones son: Definir, Describir, Diferenciar, Diseñar, Demostrar y Dirigir.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778844" y="3333190"/>
            <a:ext cx="4388610" cy="2065947"/>
          </a:xfrm>
          <a:custGeom>
            <a:avLst/>
            <a:gdLst/>
            <a:ahLst/>
            <a:cxnLst/>
            <a:rect r="r" b="b" t="t" l="l"/>
            <a:pathLst>
              <a:path h="2065947" w="4388610">
                <a:moveTo>
                  <a:pt x="0" y="0"/>
                </a:moveTo>
                <a:lnTo>
                  <a:pt x="4388610" y="0"/>
                </a:lnTo>
                <a:lnTo>
                  <a:pt x="4388610" y="2065947"/>
                </a:lnTo>
                <a:lnTo>
                  <a:pt x="0" y="2065947"/>
                </a:lnTo>
                <a:lnTo>
                  <a:pt x="0" y="0"/>
                </a:lnTo>
                <a:close/>
              </a:path>
            </a:pathLst>
          </a:custGeom>
          <a:blipFill>
            <a:blip r:embed="rId2"/>
            <a:stretch>
              <a:fillRect l="0" t="0" r="0" b="0"/>
            </a:stretch>
          </a:blipFill>
        </p:spPr>
      </p:sp>
      <p:sp>
        <p:nvSpPr>
          <p:cNvPr name="TextBox 3" id="3"/>
          <p:cNvSpPr txBox="true"/>
          <p:nvPr/>
        </p:nvSpPr>
        <p:spPr>
          <a:xfrm rot="0">
            <a:off x="2888605" y="1360303"/>
            <a:ext cx="12510790" cy="1268158"/>
          </a:xfrm>
          <a:prstGeom prst="rect">
            <a:avLst/>
          </a:prstGeom>
        </p:spPr>
        <p:txBody>
          <a:bodyPr anchor="t" rtlCol="false" tIns="0" lIns="0" bIns="0" rIns="0">
            <a:spAutoFit/>
          </a:bodyPr>
          <a:lstStyle/>
          <a:p>
            <a:pPr algn="ctr">
              <a:lnSpc>
                <a:spcPts val="8302"/>
              </a:lnSpc>
            </a:pPr>
            <a:r>
              <a:rPr lang="en-US" sz="8302" spc="166">
                <a:solidFill>
                  <a:srgbClr val="C1C1C1"/>
                </a:solidFill>
                <a:latin typeface="Arial Bold"/>
              </a:rPr>
              <a:t>EJERCICIO 1:</a:t>
            </a:r>
          </a:p>
        </p:txBody>
      </p:sp>
      <p:sp>
        <p:nvSpPr>
          <p:cNvPr name="AutoShape 4" id="4"/>
          <p:cNvSpPr/>
          <p:nvPr/>
        </p:nvSpPr>
        <p:spPr>
          <a:xfrm flipH="true">
            <a:off x="7746483" y="2804995"/>
            <a:ext cx="0" cy="5532977"/>
          </a:xfrm>
          <a:prstGeom prst="line">
            <a:avLst/>
          </a:prstGeom>
          <a:ln cap="rnd" w="47625">
            <a:solidFill>
              <a:srgbClr val="A67C5E"/>
            </a:solidFill>
            <a:prstDash val="solid"/>
            <a:headEnd type="none" len="sm" w="sm"/>
            <a:tailEnd type="none" len="sm" w="sm"/>
          </a:ln>
        </p:spPr>
      </p:sp>
      <p:sp>
        <p:nvSpPr>
          <p:cNvPr name="Freeform 5" id="5"/>
          <p:cNvSpPr/>
          <p:nvPr/>
        </p:nvSpPr>
        <p:spPr>
          <a:xfrm flipH="false" flipV="false" rot="0">
            <a:off x="8180503" y="3411340"/>
            <a:ext cx="6267538" cy="1120837"/>
          </a:xfrm>
          <a:custGeom>
            <a:avLst/>
            <a:gdLst/>
            <a:ahLst/>
            <a:cxnLst/>
            <a:rect r="r" b="b" t="t" l="l"/>
            <a:pathLst>
              <a:path h="1120837" w="6267538">
                <a:moveTo>
                  <a:pt x="0" y="0"/>
                </a:moveTo>
                <a:lnTo>
                  <a:pt x="6267538" y="0"/>
                </a:lnTo>
                <a:lnTo>
                  <a:pt x="6267538" y="1120837"/>
                </a:lnTo>
                <a:lnTo>
                  <a:pt x="0" y="1120837"/>
                </a:lnTo>
                <a:lnTo>
                  <a:pt x="0" y="0"/>
                </a:lnTo>
                <a:close/>
              </a:path>
            </a:pathLst>
          </a:custGeom>
          <a:blipFill>
            <a:blip r:embed="rId3"/>
            <a:stretch>
              <a:fillRect l="0" t="0" r="0" b="0"/>
            </a:stretch>
          </a:blipFill>
        </p:spPr>
      </p:sp>
      <p:sp>
        <p:nvSpPr>
          <p:cNvPr name="Freeform 6" id="6"/>
          <p:cNvSpPr/>
          <p:nvPr/>
        </p:nvSpPr>
        <p:spPr>
          <a:xfrm flipH="false" flipV="false" rot="0">
            <a:off x="8180503" y="5580112"/>
            <a:ext cx="5713130" cy="1061732"/>
          </a:xfrm>
          <a:custGeom>
            <a:avLst/>
            <a:gdLst/>
            <a:ahLst/>
            <a:cxnLst/>
            <a:rect r="r" b="b" t="t" l="l"/>
            <a:pathLst>
              <a:path h="1061732" w="5713130">
                <a:moveTo>
                  <a:pt x="0" y="0"/>
                </a:moveTo>
                <a:lnTo>
                  <a:pt x="5713130" y="0"/>
                </a:lnTo>
                <a:lnTo>
                  <a:pt x="5713130" y="1061732"/>
                </a:lnTo>
                <a:lnTo>
                  <a:pt x="0" y="1061732"/>
                </a:lnTo>
                <a:lnTo>
                  <a:pt x="0" y="0"/>
                </a:lnTo>
                <a:close/>
              </a:path>
            </a:pathLst>
          </a:custGeom>
          <a:blipFill>
            <a:blip r:embed="rId4"/>
            <a:stretch>
              <a:fillRect l="0" t="0" r="0" b="0"/>
            </a:stretch>
          </a:blipFill>
        </p:spPr>
      </p:sp>
      <p:sp>
        <p:nvSpPr>
          <p:cNvPr name="TextBox 7" id="7"/>
          <p:cNvSpPr txBox="true"/>
          <p:nvPr/>
        </p:nvSpPr>
        <p:spPr>
          <a:xfrm rot="0">
            <a:off x="10391161" y="4871348"/>
            <a:ext cx="9242" cy="1059296"/>
          </a:xfrm>
          <a:prstGeom prst="rect">
            <a:avLst/>
          </a:prstGeom>
        </p:spPr>
        <p:txBody>
          <a:bodyPr anchor="t" rtlCol="false" tIns="0" lIns="0" bIns="0" rIns="0">
            <a:spAutoFit/>
          </a:bodyPr>
          <a:lstStyle/>
          <a:p>
            <a:pPr algn="ctr">
              <a:lnSpc>
                <a:spcPts val="8055"/>
              </a:lnSpc>
              <a:spcBef>
                <a:spcPct val="0"/>
              </a:spcBef>
            </a:pPr>
          </a:p>
        </p:txBody>
      </p:sp>
      <p:sp>
        <p:nvSpPr>
          <p:cNvPr name="TextBox 8" id="8"/>
          <p:cNvSpPr txBox="true"/>
          <p:nvPr/>
        </p:nvSpPr>
        <p:spPr>
          <a:xfrm rot="0">
            <a:off x="2778727" y="2690695"/>
            <a:ext cx="3784521" cy="546680"/>
          </a:xfrm>
          <a:prstGeom prst="rect">
            <a:avLst/>
          </a:prstGeom>
        </p:spPr>
        <p:txBody>
          <a:bodyPr anchor="t" rtlCol="false" tIns="0" lIns="0" bIns="0" rIns="0">
            <a:spAutoFit/>
          </a:bodyPr>
          <a:lstStyle/>
          <a:p>
            <a:pPr algn="ctr">
              <a:lnSpc>
                <a:spcPts val="3993"/>
              </a:lnSpc>
              <a:spcBef>
                <a:spcPct val="0"/>
              </a:spcBef>
            </a:pPr>
            <a:r>
              <a:rPr lang="en-US" sz="2852">
                <a:solidFill>
                  <a:srgbClr val="C1C1C1"/>
                </a:solidFill>
                <a:latin typeface="Arial Bold"/>
              </a:rPr>
              <a:t>Se saca la pendiente: </a:t>
            </a:r>
          </a:p>
        </p:txBody>
      </p:sp>
      <p:sp>
        <p:nvSpPr>
          <p:cNvPr name="TextBox 9" id="9"/>
          <p:cNvSpPr txBox="true"/>
          <p:nvPr/>
        </p:nvSpPr>
        <p:spPr>
          <a:xfrm rot="0">
            <a:off x="8047971" y="2738160"/>
            <a:ext cx="6532602" cy="495935"/>
          </a:xfrm>
          <a:prstGeom prst="rect">
            <a:avLst/>
          </a:prstGeom>
        </p:spPr>
        <p:txBody>
          <a:bodyPr anchor="t" rtlCol="false" tIns="0" lIns="0" bIns="0" rIns="0">
            <a:spAutoFit/>
          </a:bodyPr>
          <a:lstStyle/>
          <a:p>
            <a:pPr algn="ctr">
              <a:lnSpc>
                <a:spcPts val="3639"/>
              </a:lnSpc>
              <a:spcBef>
                <a:spcPct val="0"/>
              </a:spcBef>
            </a:pPr>
            <a:r>
              <a:rPr lang="en-US" sz="2599">
                <a:solidFill>
                  <a:srgbClr val="C1C1C1"/>
                </a:solidFill>
                <a:latin typeface="Arial Bold"/>
              </a:rPr>
              <a:t>Ecuación de la recta en su forma general:</a:t>
            </a:r>
          </a:p>
        </p:txBody>
      </p:sp>
      <p:sp>
        <p:nvSpPr>
          <p:cNvPr name="TextBox 10" id="10"/>
          <p:cNvSpPr txBox="true"/>
          <p:nvPr/>
        </p:nvSpPr>
        <p:spPr>
          <a:xfrm rot="0">
            <a:off x="8048105" y="4903202"/>
            <a:ext cx="6275308" cy="495935"/>
          </a:xfrm>
          <a:prstGeom prst="rect">
            <a:avLst/>
          </a:prstGeom>
        </p:spPr>
        <p:txBody>
          <a:bodyPr anchor="t" rtlCol="false" tIns="0" lIns="0" bIns="0" rIns="0">
            <a:spAutoFit/>
          </a:bodyPr>
          <a:lstStyle/>
          <a:p>
            <a:pPr algn="ctr">
              <a:lnSpc>
                <a:spcPts val="3639"/>
              </a:lnSpc>
              <a:spcBef>
                <a:spcPct val="0"/>
              </a:spcBef>
            </a:pPr>
            <a:r>
              <a:rPr lang="en-US" sz="2599">
                <a:solidFill>
                  <a:srgbClr val="C1C1C1"/>
                </a:solidFill>
                <a:latin typeface="Arial Bold"/>
              </a:rPr>
              <a:t>Fórmula para calcular el ángulo interno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4698810" y="4579900"/>
            <a:ext cx="8073186" cy="4897733"/>
          </a:xfrm>
          <a:custGeom>
            <a:avLst/>
            <a:gdLst/>
            <a:ahLst/>
            <a:cxnLst/>
            <a:rect r="r" b="b" t="t" l="l"/>
            <a:pathLst>
              <a:path h="4897733" w="8073186">
                <a:moveTo>
                  <a:pt x="0" y="0"/>
                </a:moveTo>
                <a:lnTo>
                  <a:pt x="8073187" y="0"/>
                </a:lnTo>
                <a:lnTo>
                  <a:pt x="8073187" y="4897733"/>
                </a:lnTo>
                <a:lnTo>
                  <a:pt x="0" y="4897733"/>
                </a:lnTo>
                <a:lnTo>
                  <a:pt x="0" y="0"/>
                </a:lnTo>
                <a:close/>
              </a:path>
            </a:pathLst>
          </a:custGeom>
          <a:blipFill>
            <a:blip r:embed="rId2">
              <a:alphaModFix amt="98000"/>
            </a:blip>
            <a:stretch>
              <a:fillRect l="0" t="0" r="0" b="0"/>
            </a:stretch>
          </a:blipFill>
        </p:spPr>
      </p:sp>
      <p:sp>
        <p:nvSpPr>
          <p:cNvPr name="TextBox 3" id="3"/>
          <p:cNvSpPr txBox="true"/>
          <p:nvPr/>
        </p:nvSpPr>
        <p:spPr>
          <a:xfrm rot="0">
            <a:off x="2888605" y="1360303"/>
            <a:ext cx="12510790" cy="1268158"/>
          </a:xfrm>
          <a:prstGeom prst="rect">
            <a:avLst/>
          </a:prstGeom>
        </p:spPr>
        <p:txBody>
          <a:bodyPr anchor="t" rtlCol="false" tIns="0" lIns="0" bIns="0" rIns="0">
            <a:spAutoFit/>
          </a:bodyPr>
          <a:lstStyle/>
          <a:p>
            <a:pPr algn="ctr">
              <a:lnSpc>
                <a:spcPts val="8302"/>
              </a:lnSpc>
            </a:pPr>
            <a:r>
              <a:rPr lang="en-US" sz="8302" spc="166">
                <a:solidFill>
                  <a:srgbClr val="C1C1C1"/>
                </a:solidFill>
                <a:latin typeface="Arial Bold"/>
              </a:rPr>
              <a:t>EJERCICIO 2:</a:t>
            </a:r>
          </a:p>
        </p:txBody>
      </p:sp>
      <p:sp>
        <p:nvSpPr>
          <p:cNvPr name="TextBox 4" id="4"/>
          <p:cNvSpPr txBox="true"/>
          <p:nvPr/>
        </p:nvSpPr>
        <p:spPr>
          <a:xfrm rot="0">
            <a:off x="0" y="3235106"/>
            <a:ext cx="17866552" cy="581025"/>
          </a:xfrm>
          <a:prstGeom prst="rect">
            <a:avLst/>
          </a:prstGeom>
        </p:spPr>
        <p:txBody>
          <a:bodyPr anchor="t" rtlCol="false" tIns="0" lIns="0" bIns="0" rIns="0">
            <a:spAutoFit/>
          </a:bodyPr>
          <a:lstStyle/>
          <a:p>
            <a:pPr algn="ctr">
              <a:lnSpc>
                <a:spcPts val="4200"/>
              </a:lnSpc>
            </a:pPr>
            <a:r>
              <a:rPr lang="en-US" sz="3000">
                <a:solidFill>
                  <a:srgbClr val="C1C1C1"/>
                </a:solidFill>
                <a:latin typeface="Arial Bold"/>
              </a:rPr>
              <a:t>Dada una ecuación cuadrática  resolver si pertenece a los números reales o a los complejos   </a:t>
            </a:r>
          </a:p>
        </p:txBody>
      </p:sp>
      <p:sp>
        <p:nvSpPr>
          <p:cNvPr name="TextBox 5" id="5"/>
          <p:cNvSpPr txBox="true"/>
          <p:nvPr/>
        </p:nvSpPr>
        <p:spPr>
          <a:xfrm rot="0">
            <a:off x="633057" y="3846475"/>
            <a:ext cx="16600289" cy="581025"/>
          </a:xfrm>
          <a:prstGeom prst="rect">
            <a:avLst/>
          </a:prstGeom>
        </p:spPr>
        <p:txBody>
          <a:bodyPr anchor="t" rtlCol="false" tIns="0" lIns="0" bIns="0" rIns="0">
            <a:spAutoFit/>
          </a:bodyPr>
          <a:lstStyle/>
          <a:p>
            <a:pPr algn="just">
              <a:lnSpc>
                <a:spcPts val="4200"/>
              </a:lnSpc>
            </a:pPr>
            <a:r>
              <a:rPr lang="en-US" sz="3000">
                <a:solidFill>
                  <a:srgbClr val="C1C1C1"/>
                </a:solidFill>
                <a:latin typeface="Arial Bold"/>
              </a:rPr>
              <a:t>Usar la formula cuadrática  también conocida como formula general para hallar el resultado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83612" y="3235585"/>
            <a:ext cx="7969257" cy="6022715"/>
          </a:xfrm>
          <a:custGeom>
            <a:avLst/>
            <a:gdLst/>
            <a:ahLst/>
            <a:cxnLst/>
            <a:rect r="r" b="b" t="t" l="l"/>
            <a:pathLst>
              <a:path h="6022715" w="7969257">
                <a:moveTo>
                  <a:pt x="0" y="0"/>
                </a:moveTo>
                <a:lnTo>
                  <a:pt x="7969257" y="0"/>
                </a:lnTo>
                <a:lnTo>
                  <a:pt x="7969257" y="6022715"/>
                </a:lnTo>
                <a:lnTo>
                  <a:pt x="0" y="6022715"/>
                </a:lnTo>
                <a:lnTo>
                  <a:pt x="0" y="0"/>
                </a:lnTo>
                <a:close/>
              </a:path>
            </a:pathLst>
          </a:custGeom>
          <a:blipFill>
            <a:blip r:embed="rId2"/>
            <a:stretch>
              <a:fillRect l="0" t="0" r="0" b="0"/>
            </a:stretch>
          </a:blipFill>
        </p:spPr>
      </p:sp>
      <p:sp>
        <p:nvSpPr>
          <p:cNvPr name="Freeform 3" id="3"/>
          <p:cNvSpPr/>
          <p:nvPr/>
        </p:nvSpPr>
        <p:spPr>
          <a:xfrm flipH="false" flipV="false" rot="0">
            <a:off x="8927955" y="2598758"/>
            <a:ext cx="9238112" cy="4742891"/>
          </a:xfrm>
          <a:custGeom>
            <a:avLst/>
            <a:gdLst/>
            <a:ahLst/>
            <a:cxnLst/>
            <a:rect r="r" b="b" t="t" l="l"/>
            <a:pathLst>
              <a:path h="4742891" w="9238112">
                <a:moveTo>
                  <a:pt x="0" y="0"/>
                </a:moveTo>
                <a:lnTo>
                  <a:pt x="9238112" y="0"/>
                </a:lnTo>
                <a:lnTo>
                  <a:pt x="9238112" y="4742891"/>
                </a:lnTo>
                <a:lnTo>
                  <a:pt x="0" y="4742891"/>
                </a:lnTo>
                <a:lnTo>
                  <a:pt x="0" y="0"/>
                </a:lnTo>
                <a:close/>
              </a:path>
            </a:pathLst>
          </a:custGeom>
          <a:blipFill>
            <a:blip r:embed="rId3"/>
            <a:stretch>
              <a:fillRect l="0" t="0" r="0" b="0"/>
            </a:stretch>
          </a:blipFill>
        </p:spPr>
      </p:sp>
      <p:sp>
        <p:nvSpPr>
          <p:cNvPr name="TextBox 4" id="4"/>
          <p:cNvSpPr txBox="true"/>
          <p:nvPr/>
        </p:nvSpPr>
        <p:spPr>
          <a:xfrm rot="0">
            <a:off x="7077247" y="477293"/>
            <a:ext cx="3701415" cy="1747519"/>
          </a:xfrm>
          <a:prstGeom prst="rect">
            <a:avLst/>
          </a:prstGeom>
        </p:spPr>
        <p:txBody>
          <a:bodyPr anchor="t" rtlCol="false" tIns="0" lIns="0" bIns="0" rIns="0">
            <a:spAutoFit/>
          </a:bodyPr>
          <a:lstStyle/>
          <a:p>
            <a:pPr algn="ctr">
              <a:lnSpc>
                <a:spcPts val="12880"/>
              </a:lnSpc>
            </a:pPr>
            <a:r>
              <a:rPr lang="en-US" sz="9200">
                <a:solidFill>
                  <a:srgbClr val="C1C1C1"/>
                </a:solidFill>
                <a:latin typeface="Arial"/>
              </a:rPr>
              <a:t>Código</a:t>
            </a:r>
          </a:p>
        </p:txBody>
      </p:sp>
      <p:sp>
        <p:nvSpPr>
          <p:cNvPr name="TextBox 5" id="5"/>
          <p:cNvSpPr txBox="true"/>
          <p:nvPr/>
        </p:nvSpPr>
        <p:spPr>
          <a:xfrm rot="0">
            <a:off x="283612" y="9191625"/>
            <a:ext cx="7969257" cy="580390"/>
          </a:xfrm>
          <a:prstGeom prst="rect">
            <a:avLst/>
          </a:prstGeom>
        </p:spPr>
        <p:txBody>
          <a:bodyPr anchor="t" rtlCol="false" tIns="0" lIns="0" bIns="0" rIns="0">
            <a:spAutoFit/>
          </a:bodyPr>
          <a:lstStyle/>
          <a:p>
            <a:pPr algn="ctr">
              <a:lnSpc>
                <a:spcPts val="4759"/>
              </a:lnSpc>
            </a:pPr>
            <a:r>
              <a:rPr lang="en-US" sz="3399">
                <a:solidFill>
                  <a:srgbClr val="C1C1C1"/>
                </a:solidFill>
                <a:latin typeface="Open Sans"/>
              </a:rPr>
              <a:t>Parte 1:</a:t>
            </a:r>
          </a:p>
        </p:txBody>
      </p:sp>
      <p:sp>
        <p:nvSpPr>
          <p:cNvPr name="TextBox 6" id="6"/>
          <p:cNvSpPr txBox="true"/>
          <p:nvPr/>
        </p:nvSpPr>
        <p:spPr>
          <a:xfrm rot="0">
            <a:off x="8252869" y="7621567"/>
            <a:ext cx="9913198" cy="580390"/>
          </a:xfrm>
          <a:prstGeom prst="rect">
            <a:avLst/>
          </a:prstGeom>
        </p:spPr>
        <p:txBody>
          <a:bodyPr anchor="t" rtlCol="false" tIns="0" lIns="0" bIns="0" rIns="0">
            <a:spAutoFit/>
          </a:bodyPr>
          <a:lstStyle/>
          <a:p>
            <a:pPr algn="ctr">
              <a:lnSpc>
                <a:spcPts val="4759"/>
              </a:lnSpc>
            </a:pPr>
            <a:r>
              <a:rPr lang="en-US" sz="3399">
                <a:solidFill>
                  <a:srgbClr val="C1C1C1"/>
                </a:solidFill>
                <a:latin typeface="Open Sans"/>
              </a:rPr>
              <a:t>Parte 2:</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5727478" y="6147051"/>
            <a:ext cx="6833044" cy="1626915"/>
          </a:xfrm>
          <a:custGeom>
            <a:avLst/>
            <a:gdLst/>
            <a:ahLst/>
            <a:cxnLst/>
            <a:rect r="r" b="b" t="t" l="l"/>
            <a:pathLst>
              <a:path h="1626915" w="6833044">
                <a:moveTo>
                  <a:pt x="0" y="0"/>
                </a:moveTo>
                <a:lnTo>
                  <a:pt x="6833044" y="0"/>
                </a:lnTo>
                <a:lnTo>
                  <a:pt x="6833044" y="1626915"/>
                </a:lnTo>
                <a:lnTo>
                  <a:pt x="0" y="1626915"/>
                </a:lnTo>
                <a:lnTo>
                  <a:pt x="0" y="0"/>
                </a:lnTo>
                <a:close/>
              </a:path>
            </a:pathLst>
          </a:custGeom>
          <a:blipFill>
            <a:blip r:embed="rId2">
              <a:alphaModFix amt="99000"/>
            </a:blip>
            <a:stretch>
              <a:fillRect l="0" t="0" r="0" b="0"/>
            </a:stretch>
          </a:blipFill>
        </p:spPr>
      </p:sp>
      <p:sp>
        <p:nvSpPr>
          <p:cNvPr name="TextBox 3" id="3"/>
          <p:cNvSpPr txBox="true"/>
          <p:nvPr/>
        </p:nvSpPr>
        <p:spPr>
          <a:xfrm rot="0">
            <a:off x="2888605" y="1360303"/>
            <a:ext cx="12510790" cy="1268158"/>
          </a:xfrm>
          <a:prstGeom prst="rect">
            <a:avLst/>
          </a:prstGeom>
        </p:spPr>
        <p:txBody>
          <a:bodyPr anchor="t" rtlCol="false" tIns="0" lIns="0" bIns="0" rIns="0">
            <a:spAutoFit/>
          </a:bodyPr>
          <a:lstStyle/>
          <a:p>
            <a:pPr algn="ctr">
              <a:lnSpc>
                <a:spcPts val="8302"/>
              </a:lnSpc>
            </a:pPr>
            <a:r>
              <a:rPr lang="en-US" sz="8302" spc="166">
                <a:solidFill>
                  <a:srgbClr val="C1C1C1"/>
                </a:solidFill>
                <a:latin typeface="Arial Bold"/>
              </a:rPr>
              <a:t>EJERCICIO 3:</a:t>
            </a:r>
          </a:p>
        </p:txBody>
      </p:sp>
      <p:sp>
        <p:nvSpPr>
          <p:cNvPr name="TextBox 4" id="4"/>
          <p:cNvSpPr txBox="true"/>
          <p:nvPr/>
        </p:nvSpPr>
        <p:spPr>
          <a:xfrm rot="0">
            <a:off x="2577875" y="3594696"/>
            <a:ext cx="13132249" cy="1211580"/>
          </a:xfrm>
          <a:prstGeom prst="rect">
            <a:avLst/>
          </a:prstGeom>
        </p:spPr>
        <p:txBody>
          <a:bodyPr anchor="t" rtlCol="false" tIns="0" lIns="0" bIns="0" rIns="0">
            <a:spAutoFit/>
          </a:bodyPr>
          <a:lstStyle/>
          <a:p>
            <a:pPr algn="ctr">
              <a:lnSpc>
                <a:spcPts val="4620"/>
              </a:lnSpc>
            </a:pPr>
            <a:r>
              <a:rPr lang="en-US" sz="3300">
                <a:solidFill>
                  <a:srgbClr val="C1C1C1"/>
                </a:solidFill>
                <a:latin typeface="Arial"/>
              </a:rPr>
              <a:t>Determinar la distancia desde un punto C y un punto T, para saber si el punto T se encuentra dentro de la circunferencia del punto 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DAF08WZ_eI4</dc:identifier>
  <dcterms:modified xsi:type="dcterms:W3CDTF">2011-08-01T06:04:30Z</dcterms:modified>
  <cp:revision>1</cp:revision>
  <dc:title>Proyecto Integador</dc:title>
</cp:coreProperties>
</file>